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6024" r:id="rId4"/>
    <p:sldMasterId id="2147486012" r:id="rId5"/>
  </p:sldMasterIdLst>
  <p:notesMasterIdLst>
    <p:notesMasterId r:id="rId36"/>
  </p:notesMasterIdLst>
  <p:handoutMasterIdLst>
    <p:handoutMasterId r:id="rId37"/>
  </p:handoutMasterIdLst>
  <p:sldIdLst>
    <p:sldId id="260" r:id="rId6"/>
    <p:sldId id="2147470014" r:id="rId7"/>
    <p:sldId id="2147470015" r:id="rId8"/>
    <p:sldId id="2147470005" r:id="rId9"/>
    <p:sldId id="287" r:id="rId10"/>
    <p:sldId id="2147470000" r:id="rId11"/>
    <p:sldId id="298" r:id="rId12"/>
    <p:sldId id="302" r:id="rId13"/>
    <p:sldId id="299" r:id="rId14"/>
    <p:sldId id="2147469998" r:id="rId15"/>
    <p:sldId id="334" r:id="rId16"/>
    <p:sldId id="2147469987" r:id="rId17"/>
    <p:sldId id="319" r:id="rId18"/>
    <p:sldId id="2147470001" r:id="rId19"/>
    <p:sldId id="281" r:id="rId20"/>
    <p:sldId id="280" r:id="rId21"/>
    <p:sldId id="2147470016" r:id="rId22"/>
    <p:sldId id="2147470017" r:id="rId23"/>
    <p:sldId id="2147470018" r:id="rId24"/>
    <p:sldId id="2147470002" r:id="rId25"/>
    <p:sldId id="2147470010" r:id="rId26"/>
    <p:sldId id="2147470009" r:id="rId27"/>
    <p:sldId id="315" r:id="rId28"/>
    <p:sldId id="316" r:id="rId29"/>
    <p:sldId id="317" r:id="rId30"/>
    <p:sldId id="318" r:id="rId31"/>
    <p:sldId id="2147470012" r:id="rId32"/>
    <p:sldId id="2147469991" r:id="rId33"/>
    <p:sldId id="2147470013" r:id="rId34"/>
    <p:sldId id="2147470019" r:id="rId35"/>
  </p:sldIdLst>
  <p:sldSz cx="12192000" cy="6858000"/>
  <p:notesSz cx="7099300" cy="10234613"/>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eur" initials="M"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eu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8EA9DB"/>
    <a:srgbClr val="D5EBFF"/>
    <a:srgbClr val="C40000"/>
    <a:srgbClr val="00B0F0"/>
    <a:srgbClr val="FFABAB"/>
    <a:srgbClr val="FFB7B7"/>
    <a:srgbClr val="FFC1C1"/>
    <a:srgbClr val="FFD371"/>
    <a:srgbClr val="FA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1F94E-59DD-4815-AF97-C2B38C90CF17}" v="18" dt="2024-05-02T09:04:54.23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249" autoAdjust="0"/>
  </p:normalViewPr>
  <p:slideViewPr>
    <p:cSldViewPr snapToGrid="0">
      <p:cViewPr varScale="1">
        <p:scale>
          <a:sx n="74" d="100"/>
          <a:sy n="74" d="100"/>
        </p:scale>
        <p:origin x="508" y="64"/>
      </p:cViewPr>
      <p:guideLst>
        <p:guide orient="horz" pos="2228"/>
        <p:guide pos="3840"/>
      </p:guideLst>
    </p:cSldViewPr>
  </p:slideViewPr>
  <p:notesTextViewPr>
    <p:cViewPr>
      <p:scale>
        <a:sx n="150" d="100"/>
        <a:sy n="150" d="100"/>
      </p:scale>
      <p:origin x="0" y="0"/>
    </p:cViewPr>
  </p:notesTextViewPr>
  <p:notesViewPr>
    <p:cSldViewPr snapToGrid="0">
      <p:cViewPr>
        <p:scale>
          <a:sx n="1" d="2"/>
          <a:sy n="1" d="2"/>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1"/>
            <a:ext cx="3076257" cy="513127"/>
          </a:xfrm>
          <a:prstGeom prst="rect">
            <a:avLst/>
          </a:prstGeom>
        </p:spPr>
        <p:txBody>
          <a:bodyPr vert="horz" lIns="97045" tIns="48523" rIns="97045" bIns="48523" rtlCol="0"/>
          <a:lstStyle>
            <a:lvl1pPr algn="l">
              <a:defRPr sz="1300"/>
            </a:lvl1pPr>
          </a:lstStyle>
          <a:p>
            <a:endParaRPr lang="fr-FR"/>
          </a:p>
        </p:txBody>
      </p:sp>
      <p:sp>
        <p:nvSpPr>
          <p:cNvPr id="3" name="Espace réservé de la date 2"/>
          <p:cNvSpPr>
            <a:spLocks noGrp="1"/>
          </p:cNvSpPr>
          <p:nvPr>
            <p:ph type="dt" sz="quarter" idx="1"/>
          </p:nvPr>
        </p:nvSpPr>
        <p:spPr>
          <a:xfrm>
            <a:off x="4021439" y="1"/>
            <a:ext cx="3076257" cy="513127"/>
          </a:xfrm>
          <a:prstGeom prst="rect">
            <a:avLst/>
          </a:prstGeom>
        </p:spPr>
        <p:txBody>
          <a:bodyPr vert="horz" lIns="97045" tIns="48523" rIns="97045" bIns="48523" rtlCol="0"/>
          <a:lstStyle>
            <a:lvl1pPr algn="r">
              <a:defRPr sz="1300"/>
            </a:lvl1pPr>
          </a:lstStyle>
          <a:p>
            <a:fld id="{CB433E79-9660-421E-A178-E2AE4D2C3917}" type="datetimeFigureOut">
              <a:rPr lang="fr-FR" smtClean="0"/>
              <a:t>02/05/2024</a:t>
            </a:fld>
            <a:endParaRPr lang="fr-FR"/>
          </a:p>
        </p:txBody>
      </p:sp>
      <p:sp>
        <p:nvSpPr>
          <p:cNvPr id="4" name="Espace réservé du pied de page 3"/>
          <p:cNvSpPr>
            <a:spLocks noGrp="1"/>
          </p:cNvSpPr>
          <p:nvPr>
            <p:ph type="ftr" sz="quarter" idx="2"/>
          </p:nvPr>
        </p:nvSpPr>
        <p:spPr>
          <a:xfrm>
            <a:off x="0" y="9721487"/>
            <a:ext cx="3076257" cy="513127"/>
          </a:xfrm>
          <a:prstGeom prst="rect">
            <a:avLst/>
          </a:prstGeom>
        </p:spPr>
        <p:txBody>
          <a:bodyPr vert="horz" lIns="97045" tIns="48523" rIns="97045" bIns="48523" rtlCol="0" anchor="b"/>
          <a:lstStyle>
            <a:lvl1pPr algn="l">
              <a:defRPr sz="1300"/>
            </a:lvl1pPr>
          </a:lstStyle>
          <a:p>
            <a:endParaRPr lang="fr-FR"/>
          </a:p>
        </p:txBody>
      </p:sp>
      <p:sp>
        <p:nvSpPr>
          <p:cNvPr id="5" name="Espace réservé du numéro de diapositive 4"/>
          <p:cNvSpPr>
            <a:spLocks noGrp="1"/>
          </p:cNvSpPr>
          <p:nvPr>
            <p:ph type="sldNum" sz="quarter" idx="3"/>
          </p:nvPr>
        </p:nvSpPr>
        <p:spPr>
          <a:xfrm>
            <a:off x="4021439" y="9721487"/>
            <a:ext cx="3076257" cy="513127"/>
          </a:xfrm>
          <a:prstGeom prst="rect">
            <a:avLst/>
          </a:prstGeom>
        </p:spPr>
        <p:txBody>
          <a:bodyPr vert="horz" lIns="97045" tIns="48523" rIns="97045" bIns="48523" rtlCol="0" anchor="b"/>
          <a:lstStyle>
            <a:lvl1pPr algn="r">
              <a:defRPr sz="1300"/>
            </a:lvl1pPr>
          </a:lstStyle>
          <a:p>
            <a:fld id="{7EC32FFA-983E-4305-88E5-3817F2DB7077}" type="slidenum">
              <a:rPr lang="fr-FR" smtClean="0"/>
              <a:t>‹N°›</a:t>
            </a:fld>
            <a:endParaRPr lang="fr-FR"/>
          </a:p>
        </p:txBody>
      </p:sp>
    </p:spTree>
    <p:extLst>
      <p:ext uri="{BB962C8B-B14F-4D97-AF65-F5344CB8AC3E}">
        <p14:creationId xmlns:p14="http://schemas.microsoft.com/office/powerpoint/2010/main" val="18727557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7137" cy="512305"/>
          </a:xfrm>
          <a:prstGeom prst="rect">
            <a:avLst/>
          </a:prstGeom>
        </p:spPr>
        <p:txBody>
          <a:bodyPr vert="horz" lIns="97045" tIns="48523" rIns="97045" bIns="48523" rtlCol="0"/>
          <a:lstStyle>
            <a:lvl1pPr algn="l">
              <a:defRPr sz="1300"/>
            </a:lvl1pPr>
          </a:lstStyle>
          <a:p>
            <a:endParaRPr lang="fr-FR"/>
          </a:p>
        </p:txBody>
      </p:sp>
      <p:sp>
        <p:nvSpPr>
          <p:cNvPr id="3" name="Espace réservé de la date 2"/>
          <p:cNvSpPr>
            <a:spLocks noGrp="1"/>
          </p:cNvSpPr>
          <p:nvPr>
            <p:ph type="dt" idx="1"/>
          </p:nvPr>
        </p:nvSpPr>
        <p:spPr>
          <a:xfrm>
            <a:off x="4020507" y="0"/>
            <a:ext cx="3077137" cy="512305"/>
          </a:xfrm>
          <a:prstGeom prst="rect">
            <a:avLst/>
          </a:prstGeom>
        </p:spPr>
        <p:txBody>
          <a:bodyPr vert="horz" lIns="97045" tIns="48523" rIns="97045" bIns="48523" rtlCol="0"/>
          <a:lstStyle>
            <a:lvl1pPr algn="r">
              <a:defRPr sz="1300"/>
            </a:lvl1pPr>
          </a:lstStyle>
          <a:p>
            <a:fld id="{DF2363BC-8B6B-4697-9CDD-EAE3ACF04EF8}" type="datetimeFigureOut">
              <a:rPr lang="fr-FR" smtClean="0"/>
              <a:t>02/05/2024</a:t>
            </a:fld>
            <a:endParaRPr lang="fr-FR"/>
          </a:p>
        </p:txBody>
      </p:sp>
      <p:sp>
        <p:nvSpPr>
          <p:cNvPr id="4" name="Espace réservé de l'image des diapositives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7045" tIns="48523" rIns="97045" bIns="48523" rtlCol="0" anchor="ctr"/>
          <a:lstStyle/>
          <a:p>
            <a:endParaRPr lang="fr-FR"/>
          </a:p>
        </p:txBody>
      </p:sp>
      <p:sp>
        <p:nvSpPr>
          <p:cNvPr id="5" name="Espace réservé des commentaires 4"/>
          <p:cNvSpPr>
            <a:spLocks noGrp="1"/>
          </p:cNvSpPr>
          <p:nvPr>
            <p:ph type="body" sz="quarter" idx="3"/>
          </p:nvPr>
        </p:nvSpPr>
        <p:spPr>
          <a:xfrm>
            <a:off x="709600" y="4924990"/>
            <a:ext cx="5680103" cy="4029684"/>
          </a:xfrm>
          <a:prstGeom prst="rect">
            <a:avLst/>
          </a:prstGeom>
        </p:spPr>
        <p:txBody>
          <a:bodyPr vert="horz" lIns="97045" tIns="48523" rIns="97045" bIns="48523"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722309"/>
            <a:ext cx="3077137" cy="512305"/>
          </a:xfrm>
          <a:prstGeom prst="rect">
            <a:avLst/>
          </a:prstGeom>
        </p:spPr>
        <p:txBody>
          <a:bodyPr vert="horz" lIns="97045" tIns="48523" rIns="97045" bIns="48523"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0507" y="9722309"/>
            <a:ext cx="3077137" cy="512305"/>
          </a:xfrm>
          <a:prstGeom prst="rect">
            <a:avLst/>
          </a:prstGeom>
        </p:spPr>
        <p:txBody>
          <a:bodyPr vert="horz" lIns="97045" tIns="48523" rIns="97045" bIns="48523" rtlCol="0" anchor="b"/>
          <a:lstStyle>
            <a:lvl1pPr algn="r">
              <a:defRPr sz="1300"/>
            </a:lvl1pPr>
          </a:lstStyle>
          <a:p>
            <a:fld id="{9543D952-E12B-48B7-8442-76E9450A3964}" type="slidenum">
              <a:rPr lang="fr-FR" smtClean="0"/>
              <a:t>‹N°›</a:t>
            </a:fld>
            <a:endParaRPr lang="fr-FR"/>
          </a:p>
        </p:txBody>
      </p:sp>
    </p:spTree>
    <p:extLst>
      <p:ext uri="{BB962C8B-B14F-4D97-AF65-F5344CB8AC3E}">
        <p14:creationId xmlns:p14="http://schemas.microsoft.com/office/powerpoint/2010/main" val="411043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Kenza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a:t>
            </a:fld>
            <a:endParaRPr lang="fr-FR"/>
          </a:p>
        </p:txBody>
      </p:sp>
    </p:spTree>
    <p:extLst>
      <p:ext uri="{BB962C8B-B14F-4D97-AF65-F5344CB8AC3E}">
        <p14:creationId xmlns:p14="http://schemas.microsoft.com/office/powerpoint/2010/main" val="628573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4</a:t>
            </a:fld>
            <a:endParaRPr lang="fr-FR"/>
          </a:p>
        </p:txBody>
      </p:sp>
    </p:spTree>
    <p:extLst>
      <p:ext uri="{BB962C8B-B14F-4D97-AF65-F5344CB8AC3E}">
        <p14:creationId xmlns:p14="http://schemas.microsoft.com/office/powerpoint/2010/main" val="25043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6</a:t>
            </a:fld>
            <a:endParaRPr lang="fr-FR"/>
          </a:p>
        </p:txBody>
      </p:sp>
    </p:spTree>
    <p:extLst>
      <p:ext uri="{BB962C8B-B14F-4D97-AF65-F5344CB8AC3E}">
        <p14:creationId xmlns:p14="http://schemas.microsoft.com/office/powerpoint/2010/main" val="260766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10</a:t>
            </a:fld>
            <a:endParaRPr lang="fr-FR"/>
          </a:p>
        </p:txBody>
      </p:sp>
    </p:spTree>
    <p:extLst>
      <p:ext uri="{BB962C8B-B14F-4D97-AF65-F5344CB8AC3E}">
        <p14:creationId xmlns:p14="http://schemas.microsoft.com/office/powerpoint/2010/main" val="262321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12</a:t>
            </a:fld>
            <a:endParaRPr lang="fr-FR"/>
          </a:p>
        </p:txBody>
      </p:sp>
    </p:spTree>
    <p:extLst>
      <p:ext uri="{BB962C8B-B14F-4D97-AF65-F5344CB8AC3E}">
        <p14:creationId xmlns:p14="http://schemas.microsoft.com/office/powerpoint/2010/main" val="1562289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14</a:t>
            </a:fld>
            <a:endParaRPr lang="fr-FR"/>
          </a:p>
        </p:txBody>
      </p:sp>
    </p:spTree>
    <p:extLst>
      <p:ext uri="{BB962C8B-B14F-4D97-AF65-F5344CB8AC3E}">
        <p14:creationId xmlns:p14="http://schemas.microsoft.com/office/powerpoint/2010/main" val="9809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Vanessa</a:t>
            </a:r>
          </a:p>
        </p:txBody>
      </p:sp>
      <p:sp>
        <p:nvSpPr>
          <p:cNvPr id="4" name="Espace réservé du numéro de diapositive 3"/>
          <p:cNvSpPr>
            <a:spLocks noGrp="1"/>
          </p:cNvSpPr>
          <p:nvPr>
            <p:ph type="sldNum" sz="quarter" idx="5"/>
          </p:nvPr>
        </p:nvSpPr>
        <p:spPr/>
        <p:txBody>
          <a:bodyPr/>
          <a:lstStyle/>
          <a:p>
            <a:fld id="{9543D952-E12B-48B7-8442-76E9450A3964}" type="slidenum">
              <a:rPr lang="fr-FR" smtClean="0"/>
              <a:t>20</a:t>
            </a:fld>
            <a:endParaRPr lang="fr-FR"/>
          </a:p>
        </p:txBody>
      </p:sp>
    </p:spTree>
    <p:extLst>
      <p:ext uri="{BB962C8B-B14F-4D97-AF65-F5344CB8AC3E}">
        <p14:creationId xmlns:p14="http://schemas.microsoft.com/office/powerpoint/2010/main" val="1725950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Tree>
    <p:extLst>
      <p:ext uri="{BB962C8B-B14F-4D97-AF65-F5344CB8AC3E}">
        <p14:creationId xmlns:p14="http://schemas.microsoft.com/office/powerpoint/2010/main" val="418848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914400" y="1844824"/>
            <a:ext cx="10363200" cy="1465162"/>
          </a:xfrm>
        </p:spPr>
        <p:txBody>
          <a:bodyPr anchor="b">
            <a:normAutofit/>
          </a:bodyPr>
          <a:lstStyle>
            <a:lvl1pPr algn="ctr">
              <a:defRPr sz="3600" cap="none" baseline="0"/>
            </a:lvl1pPr>
          </a:lstStyle>
          <a:p>
            <a:r>
              <a:rPr lang="fr-FR"/>
              <a:t>Titre de la présentation</a:t>
            </a:r>
          </a:p>
        </p:txBody>
      </p:sp>
      <p:sp>
        <p:nvSpPr>
          <p:cNvPr id="3" name="Sous-titre 2"/>
          <p:cNvSpPr>
            <a:spLocks noGrp="1"/>
          </p:cNvSpPr>
          <p:nvPr>
            <p:ph type="subTitle" idx="1" hasCustomPrompt="1"/>
          </p:nvPr>
        </p:nvSpPr>
        <p:spPr>
          <a:xfrm>
            <a:off x="911424" y="3573016"/>
            <a:ext cx="10369152" cy="1752600"/>
          </a:xfrm>
        </p:spPr>
        <p:txBody>
          <a:bodyPr/>
          <a:lstStyle>
            <a:lvl1pPr marL="0" indent="0" algn="ctr">
              <a:buNone/>
              <a:defRPr sz="2000" i="1" baseline="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Sous-titre de la présentation</a:t>
            </a:r>
          </a:p>
        </p:txBody>
      </p:sp>
      <p:cxnSp>
        <p:nvCxnSpPr>
          <p:cNvPr id="8" name="Connecteur droit 7"/>
          <p:cNvCxnSpPr/>
          <p:nvPr/>
        </p:nvCxnSpPr>
        <p:spPr>
          <a:xfrm>
            <a:off x="480000" y="3429000"/>
            <a:ext cx="11232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Espace réservé pour une image  9"/>
          <p:cNvSpPr>
            <a:spLocks noGrp="1"/>
          </p:cNvSpPr>
          <p:nvPr>
            <p:ph type="pic" sz="quarter" idx="10" hasCustomPrompt="1"/>
          </p:nvPr>
        </p:nvSpPr>
        <p:spPr>
          <a:xfrm>
            <a:off x="4811442" y="543464"/>
            <a:ext cx="2569117" cy="1043186"/>
          </a:xfrm>
        </p:spPr>
        <p:txBody>
          <a:bodyPr/>
          <a:lstStyle>
            <a:lvl1pPr algn="ctr">
              <a:defRPr baseline="0"/>
            </a:lvl1pPr>
          </a:lstStyle>
          <a:p>
            <a:r>
              <a:rPr lang="fr-FR"/>
              <a:t>Cliquez sur l’icône pour insérer votre logo</a:t>
            </a:r>
          </a:p>
        </p:txBody>
      </p:sp>
      <p:sp>
        <p:nvSpPr>
          <p:cNvPr id="4" name="Espace réservé de la date 3"/>
          <p:cNvSpPr>
            <a:spLocks noGrp="1"/>
          </p:cNvSpPr>
          <p:nvPr>
            <p:ph type="dt" sz="half" idx="11"/>
          </p:nvPr>
        </p:nvSpPr>
        <p:spPr>
          <a:xfrm>
            <a:off x="3791744" y="7018945"/>
            <a:ext cx="65" cy="15389"/>
          </a:xfrm>
        </p:spPr>
        <p:txBody>
          <a:bodyPr/>
          <a:lstStyle>
            <a:lvl1pPr>
              <a:defRPr sz="100"/>
            </a:lvl1pPr>
          </a:lstStyle>
          <a:p>
            <a:endParaRPr lang="fr-FR"/>
          </a:p>
        </p:txBody>
      </p:sp>
      <p:sp>
        <p:nvSpPr>
          <p:cNvPr id="5" name="Espace réservé du pied de page 4"/>
          <p:cNvSpPr>
            <a:spLocks noGrp="1"/>
          </p:cNvSpPr>
          <p:nvPr>
            <p:ph type="ftr" sz="quarter" idx="12"/>
          </p:nvPr>
        </p:nvSpPr>
        <p:spPr>
          <a:xfrm>
            <a:off x="4561185" y="7018945"/>
            <a:ext cx="4511145" cy="15389"/>
          </a:xfrm>
          <a:prstGeom prst="rect">
            <a:avLst/>
          </a:prstGeom>
        </p:spPr>
        <p:txBody>
          <a:bodyPr/>
          <a:lstStyle>
            <a:lvl1pPr>
              <a:defRPr sz="100"/>
            </a:lvl1pPr>
          </a:lstStyle>
          <a:p>
            <a:endParaRPr lang="fr-FR"/>
          </a:p>
        </p:txBody>
      </p:sp>
      <p:sp>
        <p:nvSpPr>
          <p:cNvPr id="6" name="Espace réservé du numéro de diapositive 5"/>
          <p:cNvSpPr>
            <a:spLocks noGrp="1"/>
          </p:cNvSpPr>
          <p:nvPr>
            <p:ph type="sldNum" sz="quarter" idx="13"/>
          </p:nvPr>
        </p:nvSpPr>
        <p:spPr>
          <a:xfrm>
            <a:off x="11184565" y="7018945"/>
            <a:ext cx="527435" cy="15389"/>
          </a:xfrm>
        </p:spPr>
        <p:txBody>
          <a:bodyPr/>
          <a:lstStyle>
            <a:lvl1pPr>
              <a:defRPr sz="100"/>
            </a:lvl1pPr>
          </a:lstStyle>
          <a:p>
            <a:pPr>
              <a:defRPr/>
            </a:pPr>
            <a:fld id="{456763B9-5889-4BA9-A3F8-122D4CCC77FE}" type="slidenum">
              <a:rPr lang="fr-FR" smtClean="0"/>
              <a:pPr>
                <a:defRPr/>
              </a:pPr>
              <a:t>‹N°›</a:t>
            </a:fld>
            <a:endParaRPr lang="fr-FR"/>
          </a:p>
        </p:txBody>
      </p:sp>
      <p:pic>
        <p:nvPicPr>
          <p:cNvPr id="7" name="Image 6">
            <a:extLst>
              <a:ext uri="{FF2B5EF4-FFF2-40B4-BE49-F238E27FC236}">
                <a16:creationId xmlns:a16="http://schemas.microsoft.com/office/drawing/2014/main" id="{DB5FEE04-88A8-0F05-06D7-D92CD8AD37C7}"/>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3467" y="6340852"/>
            <a:ext cx="1924484" cy="452156"/>
          </a:xfrm>
          <a:prstGeom prst="rect">
            <a:avLst/>
          </a:prstGeom>
        </p:spPr>
      </p:pic>
      <p:pic>
        <p:nvPicPr>
          <p:cNvPr id="12" name="Image 11" descr="Une image contenant texte, capture d’écran, Police, Bleu électrique&#10;&#10;Description générée automatiquement">
            <a:extLst>
              <a:ext uri="{FF2B5EF4-FFF2-40B4-BE49-F238E27FC236}">
                <a16:creationId xmlns:a16="http://schemas.microsoft.com/office/drawing/2014/main" id="{68B63205-C623-92E5-0815-3ACFFA6E110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75386" y="6138495"/>
            <a:ext cx="582590" cy="719506"/>
          </a:xfrm>
          <a:prstGeom prst="rect">
            <a:avLst/>
          </a:prstGeom>
        </p:spPr>
      </p:pic>
    </p:spTree>
    <p:extLst>
      <p:ext uri="{BB962C8B-B14F-4D97-AF65-F5344CB8AC3E}">
        <p14:creationId xmlns:p14="http://schemas.microsoft.com/office/powerpoint/2010/main" val="261512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
        <p:nvSpPr>
          <p:cNvPr id="9" name="Text Placeholder 7"/>
          <p:cNvSpPr>
            <a:spLocks noGrp="1"/>
          </p:cNvSpPr>
          <p:nvPr>
            <p:ph type="body" sz="quarter" idx="13"/>
          </p:nvPr>
        </p:nvSpPr>
        <p:spPr>
          <a:xfrm>
            <a:off x="469900" y="980728"/>
            <a:ext cx="11252200"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u texte 6"/>
          <p:cNvSpPr>
            <a:spLocks noGrp="1"/>
          </p:cNvSpPr>
          <p:nvPr>
            <p:ph type="body" sz="quarter" idx="14"/>
          </p:nvPr>
        </p:nvSpPr>
        <p:spPr>
          <a:xfrm>
            <a:off x="469900" y="487096"/>
            <a:ext cx="11252200" cy="265112"/>
          </a:xfrm>
        </p:spPr>
        <p:txBody>
          <a:bodyPr vert="horz" lIns="0" tIns="0" rIns="91440" bIns="0" rtlCol="0" anchor="ctr">
            <a:normAutofit/>
          </a:bodyPr>
          <a:lstStyle>
            <a:lvl1pPr algn="ctr">
              <a:defRPr lang="en-GB" i="1" cap="none" baseline="0" dirty="0">
                <a:solidFill>
                  <a:schemeClr val="accent5"/>
                </a:solidFill>
              </a:defRPr>
            </a:lvl1pPr>
          </a:lstStyle>
          <a:p>
            <a:pPr lvl="0" algn="ctr"/>
            <a:endParaRPr lang="en-GB"/>
          </a:p>
        </p:txBody>
      </p:sp>
      <p:sp>
        <p:nvSpPr>
          <p:cNvPr id="12" name="Titre 1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5381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re Simple et contenu">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a:xfrm>
            <a:off x="3791745" y="6444262"/>
            <a:ext cx="65" cy="138499"/>
          </a:xfrm>
        </p:spPr>
        <p:txBody>
          <a:bodyPr/>
          <a:lstStyle>
            <a:lvl1pPr>
              <a:defRPr>
                <a:solidFill>
                  <a:schemeClr val="bg1">
                    <a:lumMod val="65000"/>
                  </a:schemeClr>
                </a:solidFill>
              </a:defRPr>
            </a:lvl1pPr>
          </a:lstStyle>
          <a:p>
            <a:endParaRPr lang="fr-FR"/>
          </a:p>
        </p:txBody>
      </p:sp>
      <p:sp>
        <p:nvSpPr>
          <p:cNvPr id="6" name="Espace réservé du numéro de diapositive 5"/>
          <p:cNvSpPr>
            <a:spLocks noGrp="1"/>
          </p:cNvSpPr>
          <p:nvPr>
            <p:ph type="sldNum" sz="quarter" idx="12"/>
          </p:nvPr>
        </p:nvSpPr>
        <p:spPr/>
        <p:txBody>
          <a:bodyPr/>
          <a:lstStyle>
            <a:lvl1pPr>
              <a:defRPr>
                <a:solidFill>
                  <a:schemeClr val="bg1">
                    <a:lumMod val="65000"/>
                  </a:schemeClr>
                </a:solidFill>
              </a:defRPr>
            </a:lvl1pPr>
          </a:lstStyle>
          <a:p>
            <a:pPr>
              <a:defRPr/>
            </a:pPr>
            <a:fld id="{456763B9-5889-4BA9-A3F8-122D4CCC77FE}" type="slidenum">
              <a:rPr lang="fr-FR" smtClean="0"/>
              <a:pPr>
                <a:defRPr/>
              </a:pPr>
              <a:t>‹N°›</a:t>
            </a:fld>
            <a:endParaRPr lang="fr-FR"/>
          </a:p>
        </p:txBody>
      </p:sp>
      <p:sp>
        <p:nvSpPr>
          <p:cNvPr id="9" name="Text Placeholder 7"/>
          <p:cNvSpPr>
            <a:spLocks noGrp="1"/>
          </p:cNvSpPr>
          <p:nvPr>
            <p:ph type="body" sz="quarter" idx="13"/>
          </p:nvPr>
        </p:nvSpPr>
        <p:spPr>
          <a:xfrm>
            <a:off x="469900" y="980728"/>
            <a:ext cx="11252200"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2" name="Titre 11"/>
          <p:cNvSpPr>
            <a:spLocks noGrp="1"/>
          </p:cNvSpPr>
          <p:nvPr>
            <p:ph type="title"/>
          </p:nvPr>
        </p:nvSpPr>
        <p:spPr>
          <a:xfrm>
            <a:off x="469900" y="211500"/>
            <a:ext cx="11252200" cy="540708"/>
          </a:xfrm>
        </p:spPr>
        <p:txBody>
          <a:bodyPr/>
          <a:lstStyle/>
          <a:p>
            <a:r>
              <a:rPr lang="fr-FR"/>
              <a:t>Modifiez le style du titre</a:t>
            </a:r>
            <a:endParaRPr lang="en-GB"/>
          </a:p>
        </p:txBody>
      </p:sp>
    </p:spTree>
    <p:extLst>
      <p:ext uri="{BB962C8B-B14F-4D97-AF65-F5344CB8AC3E}">
        <p14:creationId xmlns:p14="http://schemas.microsoft.com/office/powerpoint/2010/main" val="156000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colonnes">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
        <p:nvSpPr>
          <p:cNvPr id="9" name="Text Placeholder 7"/>
          <p:cNvSpPr>
            <a:spLocks noGrp="1"/>
          </p:cNvSpPr>
          <p:nvPr>
            <p:ph type="body" sz="quarter" idx="14"/>
          </p:nvPr>
        </p:nvSpPr>
        <p:spPr>
          <a:xfrm>
            <a:off x="469900" y="980728"/>
            <a:ext cx="5434077"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11" name="Text Placeholder 7"/>
          <p:cNvSpPr>
            <a:spLocks noGrp="1"/>
          </p:cNvSpPr>
          <p:nvPr>
            <p:ph type="body" sz="quarter" idx="15"/>
          </p:nvPr>
        </p:nvSpPr>
        <p:spPr>
          <a:xfrm>
            <a:off x="6293356" y="980728"/>
            <a:ext cx="5434077" cy="5145436"/>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3" name="Titre 2"/>
          <p:cNvSpPr>
            <a:spLocks noGrp="1"/>
          </p:cNvSpPr>
          <p:nvPr>
            <p:ph type="title"/>
          </p:nvPr>
        </p:nvSpPr>
        <p:spPr/>
        <p:txBody>
          <a:bodyPr/>
          <a:lstStyle/>
          <a:p>
            <a:r>
              <a:rPr lang="fr-FR"/>
              <a:t>Modifiez le style du titre</a:t>
            </a:r>
            <a:endParaRPr lang="en-GB"/>
          </a:p>
        </p:txBody>
      </p:sp>
      <p:sp>
        <p:nvSpPr>
          <p:cNvPr id="12" name="Espace réservé du texte 6"/>
          <p:cNvSpPr>
            <a:spLocks noGrp="1"/>
          </p:cNvSpPr>
          <p:nvPr>
            <p:ph type="body" sz="quarter" idx="16" hasCustomPrompt="1"/>
          </p:nvPr>
        </p:nvSpPr>
        <p:spPr>
          <a:xfrm>
            <a:off x="469900" y="487096"/>
            <a:ext cx="11252200" cy="265112"/>
          </a:xfrm>
        </p:spPr>
        <p:txBody>
          <a:bodyPr tIns="0" bIns="0" anchor="ctr">
            <a:normAutofit/>
          </a:bodyPr>
          <a:lstStyle>
            <a:lvl1pPr algn="ctr">
              <a:defRPr i="1" cap="none" baseline="0"/>
            </a:lvl1pPr>
          </a:lstStyle>
          <a:p>
            <a:pPr lvl="0"/>
            <a:r>
              <a:rPr lang="fr-FR"/>
              <a:t>Sous-titre</a:t>
            </a:r>
            <a:endParaRPr lang="en-GB"/>
          </a:p>
        </p:txBody>
      </p:sp>
    </p:spTree>
    <p:extLst>
      <p:ext uri="{BB962C8B-B14F-4D97-AF65-F5344CB8AC3E}">
        <p14:creationId xmlns:p14="http://schemas.microsoft.com/office/powerpoint/2010/main" val="287315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it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31372" y="3883115"/>
            <a:ext cx="5472608" cy="1754326"/>
          </a:xfrm>
        </p:spPr>
        <p:txBody>
          <a:bodyPr anchor="ctr">
            <a:normAutofit/>
          </a:bodyPr>
          <a:lstStyle>
            <a:lvl1pPr algn="r">
              <a:defRPr sz="3200" b="1" cap="all"/>
            </a:lvl1pPr>
          </a:lstStyle>
          <a:p>
            <a:r>
              <a:rPr lang="fr-FR"/>
              <a:t>TITRE</a:t>
            </a:r>
            <a:br>
              <a:rPr lang="fr-FR"/>
            </a:br>
            <a:r>
              <a:rPr lang="fr-FR"/>
              <a:t>DU CHAPITRE</a:t>
            </a:r>
          </a:p>
        </p:txBody>
      </p:sp>
      <p:sp>
        <p:nvSpPr>
          <p:cNvPr id="3" name="Espace réservé du texte 2"/>
          <p:cNvSpPr>
            <a:spLocks noGrp="1"/>
          </p:cNvSpPr>
          <p:nvPr>
            <p:ph type="body" idx="1" hasCustomPrompt="1"/>
          </p:nvPr>
        </p:nvSpPr>
        <p:spPr>
          <a:xfrm>
            <a:off x="6288022" y="4575611"/>
            <a:ext cx="5376597" cy="369332"/>
          </a:xfrm>
        </p:spPr>
        <p:txBody>
          <a:bodyPr wrap="square" lIns="90000" anchor="ctr">
            <a:spAutoFit/>
          </a:bodyPr>
          <a:lstStyle>
            <a:lvl1pPr marL="180975" indent="-180975">
              <a:spcBef>
                <a:spcPts val="300"/>
              </a:spcBef>
              <a:buClr>
                <a:schemeClr val="accent6"/>
              </a:buClr>
              <a:buFont typeface="Arial" pitchFamily="34" charset="0"/>
              <a:buChar char="•"/>
              <a:defRPr sz="1800" i="1">
                <a:solidFill>
                  <a:schemeClr val="accent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Sous-titre</a:t>
            </a:r>
          </a:p>
        </p:txBody>
      </p:sp>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cxnSp>
        <p:nvCxnSpPr>
          <p:cNvPr id="8" name="Connecteur droit 7"/>
          <p:cNvCxnSpPr/>
          <p:nvPr/>
        </p:nvCxnSpPr>
        <p:spPr>
          <a:xfrm>
            <a:off x="6096000" y="3756968"/>
            <a:ext cx="0" cy="200662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bwMode="white">
          <a:xfrm>
            <a:off x="0" y="740869"/>
            <a:ext cx="12192000" cy="19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Espace réservé pour une image  11"/>
          <p:cNvSpPr>
            <a:spLocks noGrp="1"/>
          </p:cNvSpPr>
          <p:nvPr>
            <p:ph type="pic" sz="quarter" idx="13" hasCustomPrompt="1"/>
          </p:nvPr>
        </p:nvSpPr>
        <p:spPr>
          <a:xfrm>
            <a:off x="0" y="0"/>
            <a:ext cx="12192000" cy="3429000"/>
          </a:xfrm>
        </p:spPr>
        <p:txBody>
          <a:bodyPr tIns="720000" anchor="ctr"/>
          <a:lstStyle>
            <a:lvl1pPr algn="ctr">
              <a:defRPr baseline="0"/>
            </a:lvl1pPr>
          </a:lstStyle>
          <a:p>
            <a:r>
              <a:rPr lang="fr-FR"/>
              <a:t>Cliquez sur l’icône pour insérer un visuel</a:t>
            </a:r>
          </a:p>
        </p:txBody>
      </p:sp>
    </p:spTree>
    <p:extLst>
      <p:ext uri="{BB962C8B-B14F-4D97-AF65-F5344CB8AC3E}">
        <p14:creationId xmlns:p14="http://schemas.microsoft.com/office/powerpoint/2010/main" val="29477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me Lin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endParaRPr lang="fr-FR"/>
          </a:p>
        </p:txBody>
      </p:sp>
      <p:sp>
        <p:nvSpPr>
          <p:cNvPr id="6" name="Espace réservé du numéro de diapositive 5"/>
          <p:cNvSpPr>
            <a:spLocks noGrp="1"/>
          </p:cNvSpPr>
          <p:nvPr>
            <p:ph type="sldNum" sz="quarter" idx="12"/>
          </p:nvPr>
        </p:nvSpPr>
        <p:spPr/>
        <p:txBody>
          <a:bodyPr/>
          <a:lstStyle/>
          <a:p>
            <a:pPr>
              <a:defRPr/>
            </a:pPr>
            <a:fld id="{456763B9-5889-4BA9-A3F8-122D4CCC77FE}" type="slidenum">
              <a:rPr lang="fr-FR" smtClean="0"/>
              <a:pPr>
                <a:defRPr/>
              </a:pPr>
              <a:t>‹N°›</a:t>
            </a:fld>
            <a:endParaRPr lang="fr-FR"/>
          </a:p>
        </p:txBody>
      </p:sp>
      <p:sp>
        <p:nvSpPr>
          <p:cNvPr id="10" name="Rectangle 9"/>
          <p:cNvSpPr/>
          <p:nvPr/>
        </p:nvSpPr>
        <p:spPr bwMode="white">
          <a:xfrm>
            <a:off x="0" y="740869"/>
            <a:ext cx="12192000" cy="19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a:p>
        </p:txBody>
      </p:sp>
      <p:sp>
        <p:nvSpPr>
          <p:cNvPr id="12" name="Espace réservé pour une image  11"/>
          <p:cNvSpPr>
            <a:spLocks noGrp="1"/>
          </p:cNvSpPr>
          <p:nvPr>
            <p:ph type="pic" sz="quarter" idx="13" hasCustomPrompt="1"/>
          </p:nvPr>
        </p:nvSpPr>
        <p:spPr>
          <a:xfrm>
            <a:off x="0" y="0"/>
            <a:ext cx="12192000" cy="3429000"/>
          </a:xfrm>
        </p:spPr>
        <p:txBody>
          <a:bodyPr tIns="720000" anchor="ctr"/>
          <a:lstStyle>
            <a:lvl1pPr algn="ctr">
              <a:defRPr baseline="0"/>
            </a:lvl1pPr>
          </a:lstStyle>
          <a:p>
            <a:r>
              <a:rPr lang="fr-FR"/>
              <a:t>Cliquez sur l’icône pour insérer un visuel</a:t>
            </a:r>
          </a:p>
        </p:txBody>
      </p:sp>
      <p:sp>
        <p:nvSpPr>
          <p:cNvPr id="17" name="Espace réservé du contenu 2"/>
          <p:cNvSpPr>
            <a:spLocks noGrp="1"/>
          </p:cNvSpPr>
          <p:nvPr>
            <p:ph idx="17" hasCustomPrompt="1"/>
          </p:nvPr>
        </p:nvSpPr>
        <p:spPr bwMode="ltGray">
          <a:xfrm>
            <a:off x="469900" y="3665134"/>
            <a:ext cx="2562635" cy="86657"/>
          </a:xfrm>
          <a:solidFill>
            <a:schemeClr val="accent1"/>
          </a:solidFill>
        </p:spPr>
        <p:txBody>
          <a:bodyPr/>
          <a:lstStyle>
            <a:lvl1pPr>
              <a:defRPr/>
            </a:lvl1pPr>
          </a:lstStyle>
          <a:p>
            <a:pPr lvl="0"/>
            <a:r>
              <a:rPr lang="fr-FR"/>
              <a:t> </a:t>
            </a:r>
          </a:p>
        </p:txBody>
      </p:sp>
      <p:sp>
        <p:nvSpPr>
          <p:cNvPr id="18" name="Espace réservé du contenu 2"/>
          <p:cNvSpPr>
            <a:spLocks noGrp="1"/>
          </p:cNvSpPr>
          <p:nvPr>
            <p:ph idx="18" hasCustomPrompt="1"/>
          </p:nvPr>
        </p:nvSpPr>
        <p:spPr bwMode="ltGray">
          <a:xfrm>
            <a:off x="6273042" y="3665134"/>
            <a:ext cx="2537557" cy="86657"/>
          </a:xfrm>
          <a:solidFill>
            <a:schemeClr val="accent3"/>
          </a:solidFill>
        </p:spPr>
        <p:txBody>
          <a:bodyPr/>
          <a:lstStyle>
            <a:lvl1pPr>
              <a:defRPr/>
            </a:lvl1pPr>
          </a:lstStyle>
          <a:p>
            <a:pPr lvl="0"/>
            <a:r>
              <a:rPr lang="fr-FR"/>
              <a:t> </a:t>
            </a:r>
          </a:p>
        </p:txBody>
      </p:sp>
      <p:sp>
        <p:nvSpPr>
          <p:cNvPr id="19" name="Espace réservé du contenu 2"/>
          <p:cNvSpPr>
            <a:spLocks noGrp="1"/>
          </p:cNvSpPr>
          <p:nvPr>
            <p:ph idx="19" hasCustomPrompt="1"/>
          </p:nvPr>
        </p:nvSpPr>
        <p:spPr bwMode="ltGray">
          <a:xfrm>
            <a:off x="3371471" y="3665134"/>
            <a:ext cx="2562635" cy="86657"/>
          </a:xfrm>
          <a:solidFill>
            <a:schemeClr val="accent2"/>
          </a:solidFill>
        </p:spPr>
        <p:txBody>
          <a:bodyPr/>
          <a:lstStyle>
            <a:lvl1pPr>
              <a:defRPr/>
            </a:lvl1pPr>
          </a:lstStyle>
          <a:p>
            <a:pPr lvl="0"/>
            <a:r>
              <a:rPr lang="fr-FR"/>
              <a:t> </a:t>
            </a:r>
          </a:p>
        </p:txBody>
      </p:sp>
      <p:sp>
        <p:nvSpPr>
          <p:cNvPr id="20" name="Espace réservé du contenu 2"/>
          <p:cNvSpPr>
            <a:spLocks noGrp="1"/>
          </p:cNvSpPr>
          <p:nvPr>
            <p:ph idx="20" hasCustomPrompt="1"/>
          </p:nvPr>
        </p:nvSpPr>
        <p:spPr bwMode="ltGray">
          <a:xfrm>
            <a:off x="9149534" y="3665134"/>
            <a:ext cx="2537557" cy="86657"/>
          </a:xfrm>
          <a:solidFill>
            <a:schemeClr val="accent4"/>
          </a:solidFill>
        </p:spPr>
        <p:txBody>
          <a:bodyPr/>
          <a:lstStyle>
            <a:lvl1pPr>
              <a:defRPr/>
            </a:lvl1pPr>
          </a:lstStyle>
          <a:p>
            <a:pPr lvl="0"/>
            <a:r>
              <a:rPr lang="fr-FR"/>
              <a:t> </a:t>
            </a:r>
          </a:p>
        </p:txBody>
      </p:sp>
      <p:sp>
        <p:nvSpPr>
          <p:cNvPr id="21" name="Text Placeholder 2"/>
          <p:cNvSpPr>
            <a:spLocks noGrp="1"/>
          </p:cNvSpPr>
          <p:nvPr>
            <p:ph type="body" sz="quarter" idx="21"/>
          </p:nvPr>
        </p:nvSpPr>
        <p:spPr>
          <a:xfrm>
            <a:off x="469900"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22" name="Text Placeholder 2"/>
          <p:cNvSpPr>
            <a:spLocks noGrp="1"/>
          </p:cNvSpPr>
          <p:nvPr>
            <p:ph type="body" sz="quarter" idx="22"/>
          </p:nvPr>
        </p:nvSpPr>
        <p:spPr>
          <a:xfrm>
            <a:off x="3371471"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23" name="Text Placeholder 2"/>
          <p:cNvSpPr>
            <a:spLocks noGrp="1"/>
          </p:cNvSpPr>
          <p:nvPr>
            <p:ph type="body" sz="quarter" idx="23"/>
          </p:nvPr>
        </p:nvSpPr>
        <p:spPr>
          <a:xfrm>
            <a:off x="6273041"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24" name="Text Placeholder 2"/>
          <p:cNvSpPr>
            <a:spLocks noGrp="1"/>
          </p:cNvSpPr>
          <p:nvPr>
            <p:ph type="body" sz="quarter" idx="24"/>
          </p:nvPr>
        </p:nvSpPr>
        <p:spPr>
          <a:xfrm>
            <a:off x="9149533" y="3861049"/>
            <a:ext cx="2562635" cy="2265115"/>
          </a:xfrm>
        </p:spPr>
        <p:txBody>
          <a:bodyPr/>
          <a:lstStyle>
            <a:lvl1pPr>
              <a:spcBef>
                <a:spcPts val="600"/>
              </a:spcBef>
              <a:defRPr/>
            </a:lvl1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Tree>
    <p:extLst>
      <p:ext uri="{BB962C8B-B14F-4D97-AF65-F5344CB8AC3E}">
        <p14:creationId xmlns:p14="http://schemas.microsoft.com/office/powerpoint/2010/main" val="2899062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CV Profils">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a:xfrm>
            <a:off x="5055661" y="6444263"/>
            <a:ext cx="551433" cy="138499"/>
          </a:xfrm>
        </p:spPr>
        <p:txBody>
          <a:bodyPr/>
          <a:lstStyle/>
          <a:p>
            <a:pPr fontAlgn="auto">
              <a:spcBef>
                <a:spcPts val="0"/>
              </a:spcBef>
              <a:spcAft>
                <a:spcPts val="0"/>
              </a:spcAft>
              <a:defRPr/>
            </a:pPr>
            <a:fld id="{9F427951-2B4B-4DFB-A9A6-D5F4A81A2369}" type="datetime1">
              <a:rPr lang="fr-FR" smtClean="0">
                <a:solidFill>
                  <a:srgbClr val="B4BAAF"/>
                </a:solidFill>
                <a:latin typeface="Calibri"/>
                <a:cs typeface="+mn-cs"/>
              </a:rPr>
              <a:pPr fontAlgn="auto">
                <a:spcBef>
                  <a:spcPts val="0"/>
                </a:spcBef>
                <a:spcAft>
                  <a:spcPts val="0"/>
                </a:spcAft>
                <a:defRPr/>
              </a:pPr>
              <a:t>02/05/2024</a:t>
            </a:fld>
            <a:endParaRPr lang="fr-FR">
              <a:solidFill>
                <a:srgbClr val="B4BAAF"/>
              </a:solidFill>
              <a:latin typeface="Calibri"/>
              <a:cs typeface="+mn-cs"/>
            </a:endParaRPr>
          </a:p>
        </p:txBody>
      </p:sp>
      <p:sp>
        <p:nvSpPr>
          <p:cNvPr id="4" name="Espace réservé du pied de page 3"/>
          <p:cNvSpPr>
            <a:spLocks noGrp="1"/>
          </p:cNvSpPr>
          <p:nvPr>
            <p:ph type="ftr" sz="quarter" idx="11"/>
          </p:nvPr>
        </p:nvSpPr>
        <p:spPr/>
        <p:txBody>
          <a:bodyPr/>
          <a:lstStyle/>
          <a:p>
            <a:pPr fontAlgn="auto">
              <a:spcBef>
                <a:spcPts val="0"/>
              </a:spcBef>
              <a:spcAft>
                <a:spcPts val="0"/>
              </a:spcAft>
              <a:defRPr/>
            </a:pPr>
            <a:r>
              <a:rPr lang="fr-FR" sz="900">
                <a:solidFill>
                  <a:srgbClr val="B4BAAF"/>
                </a:solidFill>
                <a:latin typeface="Calibri"/>
                <a:cs typeface="+mn-cs"/>
              </a:rPr>
              <a:t>| Titre proposition</a:t>
            </a:r>
          </a:p>
        </p:txBody>
      </p:sp>
      <p:sp>
        <p:nvSpPr>
          <p:cNvPr id="5" name="Espace réservé du numéro de diapositive 4"/>
          <p:cNvSpPr>
            <a:spLocks noGrp="1"/>
          </p:cNvSpPr>
          <p:nvPr>
            <p:ph type="sldNum" sz="quarter" idx="12"/>
          </p:nvPr>
        </p:nvSpPr>
        <p:spPr/>
        <p:txBody>
          <a:bodyPr/>
          <a:lstStyle/>
          <a:p>
            <a:pPr algn="r" fontAlgn="auto">
              <a:spcBef>
                <a:spcPts val="0"/>
              </a:spcBef>
              <a:spcAft>
                <a:spcPts val="0"/>
              </a:spcAft>
              <a:defRPr/>
            </a:pPr>
            <a:fld id="{A405D073-E612-4A17-87D6-A78570FF315E}" type="slidenum">
              <a:rPr lang="fr-FR" smtClean="0">
                <a:solidFill>
                  <a:srgbClr val="B4BAAF"/>
                </a:solidFill>
                <a:latin typeface="Calibri"/>
                <a:cs typeface="+mn-cs"/>
              </a:rPr>
              <a:pPr algn="r" fontAlgn="auto">
                <a:spcBef>
                  <a:spcPts val="0"/>
                </a:spcBef>
                <a:spcAft>
                  <a:spcPts val="0"/>
                </a:spcAft>
                <a:defRPr/>
              </a:pPr>
              <a:t>‹N°›</a:t>
            </a:fld>
            <a:endParaRPr lang="fr-FR">
              <a:solidFill>
                <a:srgbClr val="B4BAAF"/>
              </a:solidFill>
              <a:latin typeface="Calibri"/>
              <a:cs typeface="+mn-cs"/>
            </a:endParaRPr>
          </a:p>
        </p:txBody>
      </p:sp>
      <p:sp>
        <p:nvSpPr>
          <p:cNvPr id="7" name="Titre 6"/>
          <p:cNvSpPr>
            <a:spLocks noGrp="1"/>
          </p:cNvSpPr>
          <p:nvPr>
            <p:ph type="title"/>
          </p:nvPr>
        </p:nvSpPr>
        <p:spPr/>
        <p:txBody>
          <a:bodyPr/>
          <a:lstStyle/>
          <a:p>
            <a:r>
              <a:rPr lang="fr-FR"/>
              <a:t>Modifiez le style du titre</a:t>
            </a:r>
            <a:endParaRPr lang="en-GB"/>
          </a:p>
        </p:txBody>
      </p:sp>
      <p:sp>
        <p:nvSpPr>
          <p:cNvPr id="24" name="Espace réservé du texte 6"/>
          <p:cNvSpPr>
            <a:spLocks noGrp="1"/>
          </p:cNvSpPr>
          <p:nvPr>
            <p:ph type="body" sz="quarter" idx="14" hasCustomPrompt="1"/>
          </p:nvPr>
        </p:nvSpPr>
        <p:spPr>
          <a:xfrm>
            <a:off x="469900" y="487096"/>
            <a:ext cx="11252200" cy="265112"/>
          </a:xfrm>
        </p:spPr>
        <p:txBody>
          <a:bodyPr tIns="0" bIns="0" anchor="ctr">
            <a:normAutofit/>
          </a:bodyPr>
          <a:lstStyle>
            <a:lvl1pPr algn="ctr">
              <a:defRPr i="1" cap="none" baseline="0"/>
            </a:lvl1pPr>
          </a:lstStyle>
          <a:p>
            <a:pPr lvl="0"/>
            <a:r>
              <a:rPr lang="fr-FR"/>
              <a:t>Sous-titre</a:t>
            </a:r>
            <a:endParaRPr lang="en-GB"/>
          </a:p>
        </p:txBody>
      </p:sp>
      <p:sp>
        <p:nvSpPr>
          <p:cNvPr id="9" name="Espace réservé du texte 6"/>
          <p:cNvSpPr>
            <a:spLocks noGrp="1"/>
          </p:cNvSpPr>
          <p:nvPr>
            <p:ph type="body" sz="quarter" idx="35"/>
          </p:nvPr>
        </p:nvSpPr>
        <p:spPr>
          <a:xfrm>
            <a:off x="469900" y="1428402"/>
            <a:ext cx="11242096" cy="1064495"/>
          </a:xfrm>
          <a:noFill/>
          <a:ln>
            <a:noFill/>
          </a:ln>
        </p:spPr>
        <p:txBody>
          <a:bodyPr wrap="square" lIns="72000" tIns="108000" rIns="1260000" bIns="108000">
            <a:spAutoFit/>
          </a:bodyPr>
          <a:lstStyle>
            <a:lvl1pPr>
              <a:spcBef>
                <a:spcPts val="600"/>
              </a:spcBef>
              <a:defRPr sz="1200" b="1"/>
            </a:lvl1pPr>
            <a:lvl2pPr>
              <a:spcBef>
                <a:spcPts val="300"/>
              </a:spcBef>
              <a:defRPr sz="1050"/>
            </a:lvl2pPr>
            <a:lvl3pPr>
              <a:spcBef>
                <a:spcPts val="0"/>
              </a:spcBef>
              <a:defRPr sz="1000"/>
            </a:lvl3pPr>
            <a:lvl4pPr>
              <a:spcBef>
                <a:spcPts val="0"/>
              </a:spcBef>
              <a:defRPr sz="1000"/>
            </a:lvl4pPr>
            <a:lvl5pPr>
              <a:spcBef>
                <a:spcPts val="0"/>
              </a:spcBef>
              <a:defRPr sz="10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contenu 2"/>
          <p:cNvSpPr>
            <a:spLocks noGrp="1"/>
          </p:cNvSpPr>
          <p:nvPr>
            <p:ph idx="24" hasCustomPrompt="1"/>
          </p:nvPr>
        </p:nvSpPr>
        <p:spPr>
          <a:xfrm>
            <a:off x="469900" y="1052737"/>
            <a:ext cx="11242096" cy="241307"/>
          </a:xfrm>
        </p:spPr>
        <p:txBody>
          <a:bodyPr anchor="ctr"/>
          <a:lstStyle>
            <a:lvl1pPr>
              <a:spcBef>
                <a:spcPts val="600"/>
              </a:spcBef>
              <a:defRPr b="1">
                <a:solidFill>
                  <a:schemeClr val="accent1"/>
                </a:solidFill>
              </a:defRPr>
            </a:lvl1pPr>
            <a:lvl2pPr marL="92075" indent="-92075">
              <a:spcBef>
                <a:spcPts val="300"/>
              </a:spcBef>
              <a:buFont typeface="Arial" pitchFamily="34" charset="0"/>
              <a:buChar char=" "/>
              <a:defRPr i="1">
                <a:solidFill>
                  <a:schemeClr val="accent5"/>
                </a:solidFill>
              </a:defRPr>
            </a:lvl2pPr>
          </a:lstStyle>
          <a:p>
            <a:pPr lvl="0"/>
            <a:r>
              <a:rPr lang="fr-FR"/>
              <a:t>Titre</a:t>
            </a:r>
          </a:p>
        </p:txBody>
      </p:sp>
      <p:cxnSp>
        <p:nvCxnSpPr>
          <p:cNvPr id="10" name="Connecteur droit 9"/>
          <p:cNvCxnSpPr/>
          <p:nvPr userDrawn="1"/>
        </p:nvCxnSpPr>
        <p:spPr>
          <a:xfrm flipV="1">
            <a:off x="469901" y="1314188"/>
            <a:ext cx="11098708" cy="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48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png"/><Relationship Id="rId4" Type="http://schemas.openxmlformats.org/officeDocument/2006/relationships/slideLayout" Target="../slideLayouts/slideLayout5.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e la date 3">
            <a:extLst>
              <a:ext uri="{FF2B5EF4-FFF2-40B4-BE49-F238E27FC236}">
                <a16:creationId xmlns:a16="http://schemas.microsoft.com/office/drawing/2014/main" id="{A8320BE8-14FC-FA60-8660-9B7019A96F26}"/>
              </a:ext>
            </a:extLst>
          </p:cNvPr>
          <p:cNvSpPr>
            <a:spLocks noGrp="1"/>
          </p:cNvSpPr>
          <p:nvPr>
            <p:ph type="dt" sz="half" idx="2"/>
          </p:nvPr>
        </p:nvSpPr>
        <p:spPr>
          <a:xfrm>
            <a:off x="3791745" y="6444262"/>
            <a:ext cx="65" cy="138499"/>
          </a:xfrm>
          <a:prstGeom prst="rect">
            <a:avLst/>
          </a:prstGeom>
        </p:spPr>
        <p:txBody>
          <a:bodyPr vert="horz" wrap="none" lIns="0" tIns="0" rIns="0" bIns="0" rtlCol="0" anchor="ctr">
            <a:spAutoFit/>
          </a:bodyPr>
          <a:lstStyle>
            <a:lvl1pPr algn="l">
              <a:defRPr sz="900">
                <a:solidFill>
                  <a:schemeClr val="bg1">
                    <a:lumMod val="65000"/>
                  </a:schemeClr>
                </a:solidFill>
              </a:defRPr>
            </a:lvl1pPr>
          </a:lstStyle>
          <a:p>
            <a:endParaRPr lang="fr-FR"/>
          </a:p>
        </p:txBody>
      </p:sp>
      <p:sp>
        <p:nvSpPr>
          <p:cNvPr id="8" name="Espace réservé du numéro de diapositive 5">
            <a:extLst>
              <a:ext uri="{FF2B5EF4-FFF2-40B4-BE49-F238E27FC236}">
                <a16:creationId xmlns:a16="http://schemas.microsoft.com/office/drawing/2014/main" id="{A7A7D303-AC79-B9B8-5262-33C3BCA4CEDA}"/>
              </a:ext>
            </a:extLst>
          </p:cNvPr>
          <p:cNvSpPr>
            <a:spLocks noGrp="1"/>
          </p:cNvSpPr>
          <p:nvPr>
            <p:ph type="sldNum" sz="quarter" idx="4"/>
          </p:nvPr>
        </p:nvSpPr>
        <p:spPr>
          <a:xfrm>
            <a:off x="11194665" y="6444262"/>
            <a:ext cx="527435" cy="138499"/>
          </a:xfrm>
          <a:prstGeom prst="rect">
            <a:avLst/>
          </a:prstGeom>
        </p:spPr>
        <p:txBody>
          <a:bodyPr vert="horz" wrap="square" lIns="0" tIns="0" rIns="0" bIns="0" rtlCol="0" anchor="ctr">
            <a:spAutoFit/>
          </a:bodyPr>
          <a:lstStyle>
            <a:lvl1pPr algn="r">
              <a:defRPr sz="900">
                <a:solidFill>
                  <a:schemeClr val="bg1">
                    <a:lumMod val="65000"/>
                  </a:schemeClr>
                </a:solidFill>
              </a:defRPr>
            </a:lvl1pPr>
          </a:lstStyle>
          <a:p>
            <a:pPr>
              <a:defRPr/>
            </a:pPr>
            <a:fld id="{456763B9-5889-4BA9-A3F8-122D4CCC77FE}" type="slidenum">
              <a:rPr lang="fr-FR" smtClean="0"/>
              <a:pPr>
                <a:defRPr/>
              </a:pPr>
              <a:t>‹N°›</a:t>
            </a:fld>
            <a:endParaRPr lang="fr-FR"/>
          </a:p>
        </p:txBody>
      </p:sp>
      <p:pic>
        <p:nvPicPr>
          <p:cNvPr id="3" name="Image 2">
            <a:extLst>
              <a:ext uri="{FF2B5EF4-FFF2-40B4-BE49-F238E27FC236}">
                <a16:creationId xmlns:a16="http://schemas.microsoft.com/office/drawing/2014/main" id="{31EBD95C-7A8A-AB1D-2020-31687BDD8262}"/>
              </a:ext>
            </a:extLst>
          </p:cNvPr>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3467" y="6340852"/>
            <a:ext cx="1924484" cy="452156"/>
          </a:xfrm>
          <a:prstGeom prst="rect">
            <a:avLst/>
          </a:prstGeom>
        </p:spPr>
      </p:pic>
      <p:pic>
        <p:nvPicPr>
          <p:cNvPr id="4" name="Image 3" descr="Une image contenant texte, capture d’écran, Police, Bleu électrique&#10;&#10;Description générée automatiquement">
            <a:extLst>
              <a:ext uri="{FF2B5EF4-FFF2-40B4-BE49-F238E27FC236}">
                <a16:creationId xmlns:a16="http://schemas.microsoft.com/office/drawing/2014/main" id="{D9899401-9754-0B66-5FBE-4E596D0513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75386" y="6138495"/>
            <a:ext cx="582590" cy="719506"/>
          </a:xfrm>
          <a:prstGeom prst="rect">
            <a:avLst/>
          </a:prstGeom>
        </p:spPr>
      </p:pic>
    </p:spTree>
    <p:extLst>
      <p:ext uri="{BB962C8B-B14F-4D97-AF65-F5344CB8AC3E}">
        <p14:creationId xmlns:p14="http://schemas.microsoft.com/office/powerpoint/2010/main" val="3971107715"/>
      </p:ext>
    </p:extLst>
  </p:cSld>
  <p:clrMap bg1="lt1" tx1="dk1" bg2="lt2" tx2="dk2" accent1="accent1" accent2="accent2" accent3="accent3" accent4="accent4" accent5="accent5" accent6="accent6" hlink="hlink" folHlink="folHlink"/>
  <p:sldLayoutIdLst>
    <p:sldLayoutId id="214748602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69900" y="211500"/>
            <a:ext cx="11252200" cy="266400"/>
          </a:xfrm>
          <a:prstGeom prst="rect">
            <a:avLst/>
          </a:prstGeom>
        </p:spPr>
        <p:txBody>
          <a:bodyPr vert="horz" lIns="90000" tIns="0" rIns="91440" bIns="0" rtlCol="0" anchor="ctr" anchorCtr="0">
            <a:normAutofit/>
          </a:bodyPr>
          <a:lstStyle/>
          <a:p>
            <a:r>
              <a:rPr lang="fr-FR"/>
              <a:t>TITRE DE LA SLIDE</a:t>
            </a:r>
          </a:p>
        </p:txBody>
      </p:sp>
      <p:sp>
        <p:nvSpPr>
          <p:cNvPr id="3" name="Espace réservé du texte 2"/>
          <p:cNvSpPr>
            <a:spLocks noGrp="1"/>
          </p:cNvSpPr>
          <p:nvPr>
            <p:ph type="body" idx="1"/>
          </p:nvPr>
        </p:nvSpPr>
        <p:spPr>
          <a:xfrm>
            <a:off x="469900" y="980729"/>
            <a:ext cx="11252200" cy="5145435"/>
          </a:xfrm>
          <a:prstGeom prst="rect">
            <a:avLst/>
          </a:prstGeom>
        </p:spPr>
        <p:txBody>
          <a:bodyPr vert="horz" lIns="0" tIns="45720" rIns="91440" bIns="45720" rtlCol="0">
            <a:normAutofit/>
          </a:bodyPr>
          <a:lstStyle/>
          <a:p>
            <a:pPr lvl="0"/>
            <a:r>
              <a:rPr lang="fr-FR"/>
              <a:t>Votre texte ici</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91745" y="6444262"/>
            <a:ext cx="65" cy="138499"/>
          </a:xfrm>
          <a:prstGeom prst="rect">
            <a:avLst/>
          </a:prstGeom>
        </p:spPr>
        <p:txBody>
          <a:bodyPr vert="horz" wrap="none" lIns="0" tIns="0" rIns="0" bIns="0" rtlCol="0" anchor="ctr">
            <a:spAutoFit/>
          </a:bodyPr>
          <a:lstStyle>
            <a:lvl1pPr algn="l">
              <a:defRPr sz="900">
                <a:solidFill>
                  <a:schemeClr val="bg1">
                    <a:lumMod val="65000"/>
                  </a:schemeClr>
                </a:solidFill>
              </a:defRPr>
            </a:lvl1pPr>
          </a:lstStyle>
          <a:p>
            <a:endParaRPr lang="fr-FR"/>
          </a:p>
        </p:txBody>
      </p:sp>
      <p:sp>
        <p:nvSpPr>
          <p:cNvPr id="6" name="Espace réservé du numéro de diapositive 5"/>
          <p:cNvSpPr>
            <a:spLocks noGrp="1"/>
          </p:cNvSpPr>
          <p:nvPr>
            <p:ph type="sldNum" sz="quarter" idx="4"/>
          </p:nvPr>
        </p:nvSpPr>
        <p:spPr>
          <a:xfrm>
            <a:off x="11194665" y="6444262"/>
            <a:ext cx="527435" cy="138499"/>
          </a:xfrm>
          <a:prstGeom prst="rect">
            <a:avLst/>
          </a:prstGeom>
        </p:spPr>
        <p:txBody>
          <a:bodyPr vert="horz" wrap="square" lIns="0" tIns="0" rIns="0" bIns="0" rtlCol="0" anchor="ctr">
            <a:spAutoFit/>
          </a:bodyPr>
          <a:lstStyle>
            <a:lvl1pPr algn="r">
              <a:defRPr sz="900">
                <a:solidFill>
                  <a:schemeClr val="bg1">
                    <a:lumMod val="65000"/>
                  </a:schemeClr>
                </a:solidFill>
              </a:defRPr>
            </a:lvl1pPr>
          </a:lstStyle>
          <a:p>
            <a:pPr>
              <a:defRPr/>
            </a:pPr>
            <a:fld id="{456763B9-5889-4BA9-A3F8-122D4CCC77FE}" type="slidenum">
              <a:rPr lang="fr-FR" smtClean="0"/>
              <a:pPr>
                <a:defRPr/>
              </a:pPr>
              <a:t>‹N°›</a:t>
            </a:fld>
            <a:endParaRPr lang="fr-FR"/>
          </a:p>
        </p:txBody>
      </p:sp>
      <p:cxnSp>
        <p:nvCxnSpPr>
          <p:cNvPr id="12" name="Connecteur droit 11"/>
          <p:cNvCxnSpPr/>
          <p:nvPr/>
        </p:nvCxnSpPr>
        <p:spPr>
          <a:xfrm>
            <a:off x="480000" y="815452"/>
            <a:ext cx="11232000"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5" name="Image 4">
            <a:extLst>
              <a:ext uri="{FF2B5EF4-FFF2-40B4-BE49-F238E27FC236}">
                <a16:creationId xmlns:a16="http://schemas.microsoft.com/office/drawing/2014/main" id="{ABA2A293-A2DF-8BF5-4F07-113084A71C38}"/>
              </a:ext>
            </a:extLst>
          </p:cNvPr>
          <p:cNvPicPr>
            <a:picLocks noChangeAspect="1"/>
          </p:cNvPicPr>
          <p:nvPr userDrawn="1"/>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0781" y="6253290"/>
            <a:ext cx="2297170" cy="539718"/>
          </a:xfrm>
          <a:prstGeom prst="rect">
            <a:avLst/>
          </a:prstGeom>
        </p:spPr>
      </p:pic>
      <p:pic>
        <p:nvPicPr>
          <p:cNvPr id="8" name="Image 7" descr="Une image contenant texte, capture d’écran, Police, Bleu électrique&#10;&#10;Description générée automatiquement">
            <a:extLst>
              <a:ext uri="{FF2B5EF4-FFF2-40B4-BE49-F238E27FC236}">
                <a16:creationId xmlns:a16="http://schemas.microsoft.com/office/drawing/2014/main" id="{58E2A366-12C1-0DE1-3E46-61A9D8D246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475386" y="6138495"/>
            <a:ext cx="582590" cy="719506"/>
          </a:xfrm>
          <a:prstGeom prst="rect">
            <a:avLst/>
          </a:prstGeom>
        </p:spPr>
      </p:pic>
    </p:spTree>
    <p:extLst>
      <p:ext uri="{BB962C8B-B14F-4D97-AF65-F5344CB8AC3E}">
        <p14:creationId xmlns:p14="http://schemas.microsoft.com/office/powerpoint/2010/main" val="213682848"/>
      </p:ext>
    </p:extLst>
  </p:cSld>
  <p:clrMap bg1="lt1" tx1="dk1" bg2="lt2" tx2="dk2" accent1="accent1" accent2="accent2" accent3="accent3" accent4="accent4" accent5="accent5" accent6="accent6" hlink="hlink" folHlink="folHlink"/>
  <p:sldLayoutIdLst>
    <p:sldLayoutId id="2147486013" r:id="rId1"/>
    <p:sldLayoutId id="2147486014" r:id="rId2"/>
    <p:sldLayoutId id="2147486015" r:id="rId3"/>
    <p:sldLayoutId id="2147486016" r:id="rId4"/>
    <p:sldLayoutId id="2147486017" r:id="rId5"/>
    <p:sldLayoutId id="2147486018" r:id="rId6"/>
    <p:sldLayoutId id="2147486029" r:id="rId7"/>
  </p:sldLayoutIdLst>
  <p:hf hdr="0" ftr="0" dt="0"/>
  <p:txStyles>
    <p:titleStyle>
      <a:lvl1pPr algn="ctr" defTabSz="914400" rtl="0" eaLnBrk="1" latinLnBrk="0" hangingPunct="1">
        <a:lnSpc>
          <a:spcPct val="90000"/>
        </a:lnSpc>
        <a:spcBef>
          <a:spcPct val="0"/>
        </a:spcBef>
        <a:buNone/>
        <a:defRPr sz="1800" b="1" kern="1200" cap="all" baseline="0">
          <a:solidFill>
            <a:schemeClr val="accent5"/>
          </a:solidFill>
          <a:latin typeface="+mj-lt"/>
          <a:ea typeface="+mj-ea"/>
          <a:cs typeface="+mj-cs"/>
        </a:defRPr>
      </a:lvl1pPr>
    </p:titleStyle>
    <p:bodyStyle>
      <a:lvl1pPr marL="85725" indent="-85725" algn="l" defTabSz="914400" rtl="0" eaLnBrk="1" latinLnBrk="0" hangingPunct="1">
        <a:spcBef>
          <a:spcPts val="600"/>
        </a:spcBef>
        <a:buClr>
          <a:schemeClr val="accent2"/>
        </a:buClr>
        <a:buFont typeface="Arial" pitchFamily="34" charset="0"/>
        <a:buChar char=" "/>
        <a:defRPr sz="1400" kern="1200">
          <a:solidFill>
            <a:schemeClr val="accent5"/>
          </a:solidFill>
          <a:latin typeface="+mn-lt"/>
          <a:ea typeface="+mn-ea"/>
          <a:cs typeface="+mn-cs"/>
        </a:defRPr>
      </a:lvl1pPr>
      <a:lvl2pPr marL="357188" indent="-173038" algn="l" defTabSz="914400" rtl="0" eaLnBrk="1" latinLnBrk="0" hangingPunct="1">
        <a:spcBef>
          <a:spcPts val="600"/>
        </a:spcBef>
        <a:buClr>
          <a:schemeClr val="accent6"/>
        </a:buClr>
        <a:buFont typeface="Arial" pitchFamily="34" charset="0"/>
        <a:buChar char="•"/>
        <a:defRPr sz="1200" kern="1200">
          <a:solidFill>
            <a:schemeClr val="accent5"/>
          </a:solidFill>
          <a:latin typeface="+mn-lt"/>
          <a:ea typeface="+mn-ea"/>
          <a:cs typeface="+mn-cs"/>
        </a:defRPr>
      </a:lvl2pPr>
      <a:lvl3pPr marL="538163" indent="-163513" algn="l" defTabSz="914400" rtl="0" eaLnBrk="1" latinLnBrk="0" hangingPunct="1">
        <a:spcBef>
          <a:spcPts val="300"/>
        </a:spcBef>
        <a:buClr>
          <a:schemeClr val="accent6"/>
        </a:buClr>
        <a:buFont typeface="Arial" pitchFamily="34" charset="0"/>
        <a:buChar char="-"/>
        <a:defRPr sz="1050" kern="1200">
          <a:solidFill>
            <a:schemeClr val="accent5"/>
          </a:solidFill>
          <a:latin typeface="+mn-lt"/>
          <a:ea typeface="+mn-ea"/>
          <a:cs typeface="+mn-cs"/>
        </a:defRPr>
      </a:lvl3pPr>
      <a:lvl4pPr marL="717550" indent="-177800" algn="l" defTabSz="914400" rtl="0" eaLnBrk="1" latinLnBrk="0" hangingPunct="1">
        <a:spcBef>
          <a:spcPts val="300"/>
        </a:spcBef>
        <a:buClr>
          <a:schemeClr val="accent6"/>
        </a:buClr>
        <a:buFont typeface="Arial" pitchFamily="34" charset="0"/>
        <a:buChar char="-"/>
        <a:defRPr sz="1050" kern="1200">
          <a:solidFill>
            <a:schemeClr val="accent5"/>
          </a:solidFill>
          <a:latin typeface="+mn-lt"/>
          <a:ea typeface="+mn-ea"/>
          <a:cs typeface="+mn-cs"/>
        </a:defRPr>
      </a:lvl4pPr>
      <a:lvl5pPr marL="898525" indent="-180975" algn="l" defTabSz="914400" rtl="0" eaLnBrk="1" latinLnBrk="0" hangingPunct="1">
        <a:spcBef>
          <a:spcPts val="300"/>
        </a:spcBef>
        <a:buClr>
          <a:schemeClr val="accent6"/>
        </a:buClr>
        <a:buFont typeface="Arial" pitchFamily="34" charset="0"/>
        <a:buChar char="-"/>
        <a:defRPr sz="1050" kern="1200">
          <a:solidFill>
            <a:schemeClr val="accent5"/>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044D3B-4E2E-6AD8-36BD-A45C25F8F23F}"/>
              </a:ext>
            </a:extLst>
          </p:cNvPr>
          <p:cNvSpPr>
            <a:spLocks noGrp="1"/>
          </p:cNvSpPr>
          <p:nvPr>
            <p:ph type="ctrTitle"/>
          </p:nvPr>
        </p:nvSpPr>
        <p:spPr>
          <a:xfrm>
            <a:off x="1813686" y="1844824"/>
            <a:ext cx="8564628" cy="1465162"/>
          </a:xfrm>
        </p:spPr>
        <p:txBody>
          <a:bodyPr>
            <a:normAutofit/>
          </a:bodyPr>
          <a:lstStyle/>
          <a:p>
            <a:r>
              <a:rPr lang="fr-FR" dirty="0"/>
              <a:t>Projet de refonte du SIRH d’HENNER</a:t>
            </a:r>
          </a:p>
        </p:txBody>
      </p:sp>
      <p:sp>
        <p:nvSpPr>
          <p:cNvPr id="3" name="Sous-titre 2">
            <a:extLst>
              <a:ext uri="{FF2B5EF4-FFF2-40B4-BE49-F238E27FC236}">
                <a16:creationId xmlns:a16="http://schemas.microsoft.com/office/drawing/2014/main" id="{D64B496F-C5A1-C1D0-69E1-B92CF228162F}"/>
              </a:ext>
            </a:extLst>
          </p:cNvPr>
          <p:cNvSpPr>
            <a:spLocks noGrp="1"/>
          </p:cNvSpPr>
          <p:nvPr>
            <p:ph type="subTitle" idx="1"/>
          </p:nvPr>
        </p:nvSpPr>
        <p:spPr>
          <a:xfrm>
            <a:off x="911424" y="3776472"/>
            <a:ext cx="10369152" cy="1549144"/>
          </a:xfrm>
        </p:spPr>
        <p:txBody>
          <a:bodyPr/>
          <a:lstStyle/>
          <a:p>
            <a:r>
              <a:rPr lang="fr-FR" dirty="0"/>
              <a:t>Annexe : Scénarios de POC en vue des soutenances#2</a:t>
            </a:r>
          </a:p>
          <a:p>
            <a:endParaRPr lang="fr-FR" dirty="0"/>
          </a:p>
          <a:p>
            <a:r>
              <a:rPr lang="fr-FR" dirty="0"/>
              <a:t>Mai 2024</a:t>
            </a:r>
          </a:p>
        </p:txBody>
      </p:sp>
      <p:pic>
        <p:nvPicPr>
          <p:cNvPr id="5" name="Image 4">
            <a:extLst>
              <a:ext uri="{FF2B5EF4-FFF2-40B4-BE49-F238E27FC236}">
                <a16:creationId xmlns:a16="http://schemas.microsoft.com/office/drawing/2014/main" id="{E659E43C-450D-EB63-8889-904A2D7A3651}"/>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3467" y="6340852"/>
            <a:ext cx="1924484" cy="452156"/>
          </a:xfrm>
          <a:prstGeom prst="rect">
            <a:avLst/>
          </a:prstGeom>
        </p:spPr>
      </p:pic>
      <p:pic>
        <p:nvPicPr>
          <p:cNvPr id="7" name="Image 6" descr="Une image contenant texte, capture d’écran, Police, Bleu électrique&#10;&#10;Description générée automatiquement">
            <a:extLst>
              <a:ext uri="{FF2B5EF4-FFF2-40B4-BE49-F238E27FC236}">
                <a16:creationId xmlns:a16="http://schemas.microsoft.com/office/drawing/2014/main" id="{A751C52C-FF8C-5A17-C391-FB52F7AE97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0105" y="747522"/>
            <a:ext cx="1271019" cy="1569723"/>
          </a:xfrm>
          <a:prstGeom prst="rect">
            <a:avLst/>
          </a:prstGeom>
        </p:spPr>
      </p:pic>
    </p:spTree>
    <p:extLst>
      <p:ext uri="{BB962C8B-B14F-4D97-AF65-F5344CB8AC3E}">
        <p14:creationId xmlns:p14="http://schemas.microsoft.com/office/powerpoint/2010/main" val="1251632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10</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10</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Coffre-fort employeur &amp; salarié</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703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11</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Coffre-fort salarié et suppression de documents</a:t>
            </a:r>
            <a:endParaRPr lang="fr-FR" sz="1800" dirty="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Coffre-fort salarié</a:t>
            </a:r>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469899" y="1239270"/>
            <a:ext cx="11252200" cy="804020"/>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approfondir les possibilités offertes par la solution sur la gestion du </a:t>
            </a:r>
            <a:r>
              <a:rPr lang="fr-FR" b="1" dirty="0"/>
              <a:t>coffre –fort salarié </a:t>
            </a:r>
            <a:r>
              <a:rPr lang="fr-FR" dirty="0"/>
              <a:t>ainsi que les modalités concrètes d’anonymisation / suppression des données après le départ d’un collaborateur et dans le respect du RGPD (voir le back-office de la solution pour réaliser ces actions)</a:t>
            </a:r>
            <a:endParaRPr lang="fr-FR" dirty="0">
              <a:solidFill>
                <a:schemeClr val="accent5">
                  <a:lumMod val="60000"/>
                  <a:lumOff val="40000"/>
                </a:schemeClr>
              </a:solidFill>
              <a:cs typeface="Calibri"/>
            </a:endParaRPr>
          </a:p>
          <a:p>
            <a:pPr marL="0" indent="0">
              <a:spcBef>
                <a:spcPct val="0"/>
              </a:spcBef>
              <a:spcAft>
                <a:spcPct val="0"/>
              </a:spcAft>
              <a:buNone/>
            </a:pPr>
            <a:endParaRPr lang="fr-FR" b="1" dirty="0">
              <a:solidFill>
                <a:schemeClr val="accent5">
                  <a:lumMod val="60000"/>
                  <a:lumOff val="40000"/>
                </a:schemeClr>
              </a:solidFill>
            </a:endParaRPr>
          </a:p>
          <a:p>
            <a:pPr marL="0" lvl="0" indent="0" eaLnBrk="0" fontAlgn="base" hangingPunct="0">
              <a:spcBef>
                <a:spcPct val="0"/>
              </a:spcBef>
              <a:spcAft>
                <a:spcPct val="0"/>
              </a:spcAft>
              <a:buClr>
                <a:schemeClr val="tx2"/>
              </a:buClr>
              <a:buSzPct val="80000"/>
              <a:buFont typeface="Wingdings" panose="05000000000000000000" pitchFamily="2" charset="2"/>
              <a:buNone/>
            </a:pPr>
            <a:endParaRPr lang="fr-FR" sz="1400" b="1" dirty="0">
              <a:solidFill>
                <a:schemeClr val="accent5">
                  <a:lumMod val="60000"/>
                  <a:lumOff val="40000"/>
                </a:schemeClr>
              </a:solidFill>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323183"/>
            <a:ext cx="11252199" cy="3233529"/>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92100" y="2142204"/>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Coffre-fort salarié</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42503" y="3036011"/>
            <a:ext cx="10297455" cy="2246769"/>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Connexion à son coffre-fort</a:t>
            </a:r>
            <a:endParaRPr lang="en-US" dirty="0"/>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Le collaborateur a accès à son coffre-fort salarié pour visualiser ses documents (via navigateur ou via application mobile)</a:t>
            </a:r>
            <a:endParaRPr lang="fr-FR" sz="1400" dirty="0">
              <a:solidFill>
                <a:srgbClr val="002060"/>
              </a:solidFill>
              <a:latin typeface="+mn-lt"/>
              <a:ea typeface="Calibri"/>
              <a:cs typeface="Arial"/>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Génération d’un contrat de travail</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RH génère un contrat de travail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salarié visualise le document transmis par le RH et le signe de manière électronique</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ea typeface="Calibri"/>
              </a:rPr>
              <a:t>Le document est stocké automatiquement dans le coffre-fort employeur et celui du collaborateur</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dirty="0">
              <a:solidFill>
                <a:srgbClr val="002060"/>
              </a:solidFill>
              <a:latin typeface="+mn-lt"/>
              <a:ea typeface="Calibri"/>
            </a:endParaRPr>
          </a:p>
          <a:p>
            <a:pPr marL="179070" eaLnBrk="0" hangingPunct="0">
              <a:buClr>
                <a:schemeClr val="accent2"/>
              </a:buClr>
              <a:buSzPct val="80000"/>
            </a:pPr>
            <a:r>
              <a:rPr lang="fr-FR" sz="1400" b="1" dirty="0">
                <a:solidFill>
                  <a:srgbClr val="002060"/>
                </a:solidFill>
                <a:latin typeface="+mn-lt"/>
              </a:rPr>
              <a:t>Montrer la suppression des données (vision du back-office) pour être en conformité RGPD après le départ d’un collaborateur</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dirty="0">
              <a:solidFill>
                <a:srgbClr val="002060"/>
              </a:solidFill>
              <a:latin typeface="+mn-lt"/>
              <a:ea typeface="Calibri"/>
            </a:endParaRPr>
          </a:p>
        </p:txBody>
      </p:sp>
      <p:pic>
        <p:nvPicPr>
          <p:cNvPr id="23" name="Google Shape;759;p119">
            <a:extLst>
              <a:ext uri="{FF2B5EF4-FFF2-40B4-BE49-F238E27FC236}">
                <a16:creationId xmlns:a16="http://schemas.microsoft.com/office/drawing/2014/main" id="{97718F4A-0377-E722-56C7-30EC4A155F1E}"/>
              </a:ext>
            </a:extLst>
          </p:cNvPr>
          <p:cNvPicPr preferRelativeResize="0"/>
          <p:nvPr/>
        </p:nvPicPr>
        <p:blipFill rotWithShape="1">
          <a:blip r:embed="rId2">
            <a:alphaModFix/>
          </a:blip>
          <a:srcRect l="7104" t="36437" r="70576" b="38828"/>
          <a:stretch/>
        </p:blipFill>
        <p:spPr>
          <a:xfrm>
            <a:off x="821174" y="3151433"/>
            <a:ext cx="443451" cy="480424"/>
          </a:xfrm>
          <a:prstGeom prst="ellipse">
            <a:avLst/>
          </a:prstGeom>
          <a:noFill/>
          <a:ln>
            <a:noFill/>
          </a:ln>
        </p:spPr>
      </p:pic>
      <p:pic>
        <p:nvPicPr>
          <p:cNvPr id="24" name="Google Shape;760;p119">
            <a:extLst>
              <a:ext uri="{FF2B5EF4-FFF2-40B4-BE49-F238E27FC236}">
                <a16:creationId xmlns:a16="http://schemas.microsoft.com/office/drawing/2014/main" id="{2B7DB765-6094-93D2-8115-CCEBBB487D8B}"/>
              </a:ext>
            </a:extLst>
          </p:cNvPr>
          <p:cNvPicPr preferRelativeResize="0"/>
          <p:nvPr/>
        </p:nvPicPr>
        <p:blipFill rotWithShape="1">
          <a:blip r:embed="rId2">
            <a:alphaModFix/>
          </a:blip>
          <a:srcRect l="38653" t="69841" r="38560" b="7538"/>
          <a:stretch/>
        </p:blipFill>
        <p:spPr>
          <a:xfrm>
            <a:off x="808504" y="4070252"/>
            <a:ext cx="468791" cy="454964"/>
          </a:xfrm>
          <a:prstGeom prst="ellipse">
            <a:avLst/>
          </a:prstGeom>
          <a:noFill/>
          <a:ln>
            <a:noFill/>
          </a:ln>
        </p:spPr>
      </p:pic>
      <p:sp>
        <p:nvSpPr>
          <p:cNvPr id="25" name="Google Shape;767;p119">
            <a:extLst>
              <a:ext uri="{FF2B5EF4-FFF2-40B4-BE49-F238E27FC236}">
                <a16:creationId xmlns:a16="http://schemas.microsoft.com/office/drawing/2014/main" id="{E4822234-28AB-B7E5-45E0-FB9EFC42C597}"/>
              </a:ext>
            </a:extLst>
          </p:cNvPr>
          <p:cNvSpPr txBox="1"/>
          <p:nvPr/>
        </p:nvSpPr>
        <p:spPr>
          <a:xfrm>
            <a:off x="374768" y="3708133"/>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26" name="Google Shape;768;p119">
            <a:extLst>
              <a:ext uri="{FF2B5EF4-FFF2-40B4-BE49-F238E27FC236}">
                <a16:creationId xmlns:a16="http://schemas.microsoft.com/office/drawing/2014/main" id="{498C1438-0DE9-1034-EB33-8C35E9A012C7}"/>
              </a:ext>
            </a:extLst>
          </p:cNvPr>
          <p:cNvSpPr txBox="1"/>
          <p:nvPr/>
        </p:nvSpPr>
        <p:spPr>
          <a:xfrm>
            <a:off x="452041" y="461719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Tree>
    <p:extLst>
      <p:ext uri="{BB962C8B-B14F-4D97-AF65-F5344CB8AC3E}">
        <p14:creationId xmlns:p14="http://schemas.microsoft.com/office/powerpoint/2010/main" val="1668643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12</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12</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err="1">
                <a:solidFill>
                  <a:schemeClr val="accent5"/>
                </a:solidFill>
                <a:latin typeface="+mj-lt"/>
              </a:rPr>
              <a:t>Ticketing</a:t>
            </a:r>
            <a:endParaRPr lang="fr-FR" sz="4400" b="1" dirty="0">
              <a:solidFill>
                <a:schemeClr val="accent5"/>
              </a:solidFill>
              <a:latin typeface="+mj-lt"/>
            </a:endParaRP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854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13</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Gestion des tickets RH</a:t>
            </a:r>
            <a:endParaRPr lang="fr-FR" sz="1800" dirty="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TICKETING RH</a:t>
            </a:r>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montrer et détailler les fonctionnalités pour la gestion des tickets/demandes RH</a:t>
            </a:r>
            <a:endParaRPr lang="fr-FR" dirty="0">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1947403"/>
            <a:ext cx="11252199" cy="3883798"/>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729303"/>
            <a:ext cx="2722033" cy="617181"/>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tickets</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84257" y="2708562"/>
            <a:ext cx="10297455" cy="310854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Le collaborateur créé un ticket </a:t>
            </a:r>
            <a:endParaRPr lang="en-US"/>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cherche dans un premier temps la réponse à sa question sur son portail (FAQ, Articles, etc.)</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L'utilisateur crée un ticket pour une demande spécifique: un arrêt maladie. Celui-ci inclut des détails tels que la catégorie, une description détaillée de la demande, une pièce justificative (son arrêt maladie)</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reçoit par mail un accusé de réception</a:t>
            </a: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Attribution automatique du ticket</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L'outil démontre sa capacité à transférer automatiquement le ticket au membre approprié de l'équipe RH en fonction du périmètre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L'outil permet de réattribuer un ticket et/ou de le transférer successivement à différents groupes de travail (avec une zone de commentaire visible uniquement entre RH pour faciliter le traitement de la demande)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Le statut du ticket est mis à jour, le RH ajoute également un commentaire (visible par le collaborateur)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ajoute des précisions au ticket</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Une fois le ticket traité côté RH, une réponse automatique est faite au collaborateur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Une fois clôturé, un mail automatique demande son niveau de satisfaction au collaborateur</a:t>
            </a:r>
            <a:endParaRPr lang="fr-FR" sz="1400" dirty="0">
              <a:solidFill>
                <a:srgbClr val="002060"/>
              </a:solidFill>
              <a:latin typeface="+mn-lt"/>
              <a:ea typeface="Calibri"/>
            </a:endParaRPr>
          </a:p>
        </p:txBody>
      </p:sp>
      <p:sp>
        <p:nvSpPr>
          <p:cNvPr id="14" name="Rectangle 13">
            <a:extLst>
              <a:ext uri="{FF2B5EF4-FFF2-40B4-BE49-F238E27FC236}">
                <a16:creationId xmlns:a16="http://schemas.microsoft.com/office/drawing/2014/main" id="{9F9F8C57-3AF5-9069-426B-84900D1F067A}"/>
              </a:ext>
            </a:extLst>
          </p:cNvPr>
          <p:cNvSpPr/>
          <p:nvPr/>
        </p:nvSpPr>
        <p:spPr>
          <a:xfrm>
            <a:off x="4128051" y="2128383"/>
            <a:ext cx="3935896" cy="36207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t>Scénario à jouer sur mobile et sur ordinateur</a:t>
            </a:r>
          </a:p>
        </p:txBody>
      </p:sp>
      <p:pic>
        <p:nvPicPr>
          <p:cNvPr id="7" name="Google Shape;759;p119">
            <a:extLst>
              <a:ext uri="{FF2B5EF4-FFF2-40B4-BE49-F238E27FC236}">
                <a16:creationId xmlns:a16="http://schemas.microsoft.com/office/drawing/2014/main" id="{5F9443DE-5E6F-ADF5-2825-607BD3D4D3FC}"/>
              </a:ext>
            </a:extLst>
          </p:cNvPr>
          <p:cNvPicPr preferRelativeResize="0"/>
          <p:nvPr/>
        </p:nvPicPr>
        <p:blipFill rotWithShape="1">
          <a:blip r:embed="rId2">
            <a:alphaModFix/>
          </a:blip>
          <a:srcRect l="7104" t="36437" r="70576" b="38828"/>
          <a:stretch/>
        </p:blipFill>
        <p:spPr>
          <a:xfrm>
            <a:off x="768982" y="3172310"/>
            <a:ext cx="443451" cy="480424"/>
          </a:xfrm>
          <a:prstGeom prst="ellipse">
            <a:avLst/>
          </a:prstGeom>
          <a:noFill/>
          <a:ln>
            <a:noFill/>
          </a:ln>
        </p:spPr>
      </p:pic>
      <p:pic>
        <p:nvPicPr>
          <p:cNvPr id="9" name="Google Shape;760;p119">
            <a:extLst>
              <a:ext uri="{FF2B5EF4-FFF2-40B4-BE49-F238E27FC236}">
                <a16:creationId xmlns:a16="http://schemas.microsoft.com/office/drawing/2014/main" id="{CEA33459-F842-CED3-1217-D1E47BEE85F0}"/>
              </a:ext>
            </a:extLst>
          </p:cNvPr>
          <p:cNvPicPr preferRelativeResize="0"/>
          <p:nvPr/>
        </p:nvPicPr>
        <p:blipFill rotWithShape="1">
          <a:blip r:embed="rId2">
            <a:alphaModFix/>
          </a:blip>
          <a:srcRect l="38653" t="69841" r="38560" b="7538"/>
          <a:stretch/>
        </p:blipFill>
        <p:spPr>
          <a:xfrm>
            <a:off x="756312" y="3997183"/>
            <a:ext cx="468791" cy="454964"/>
          </a:xfrm>
          <a:prstGeom prst="ellipse">
            <a:avLst/>
          </a:prstGeom>
          <a:noFill/>
          <a:ln>
            <a:noFill/>
          </a:ln>
        </p:spPr>
      </p:pic>
      <p:sp>
        <p:nvSpPr>
          <p:cNvPr id="10" name="Google Shape;767;p119">
            <a:extLst>
              <a:ext uri="{FF2B5EF4-FFF2-40B4-BE49-F238E27FC236}">
                <a16:creationId xmlns:a16="http://schemas.microsoft.com/office/drawing/2014/main" id="{868960E3-87B7-14E9-A09A-BA21DDE97E61}"/>
              </a:ext>
            </a:extLst>
          </p:cNvPr>
          <p:cNvSpPr txBox="1"/>
          <p:nvPr/>
        </p:nvSpPr>
        <p:spPr>
          <a:xfrm>
            <a:off x="322576"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2" name="Google Shape;768;p119">
            <a:extLst>
              <a:ext uri="{FF2B5EF4-FFF2-40B4-BE49-F238E27FC236}">
                <a16:creationId xmlns:a16="http://schemas.microsoft.com/office/drawing/2014/main" id="{833F9D53-C57C-C5B1-6ECF-FC7D8B02C615}"/>
              </a:ext>
            </a:extLst>
          </p:cNvPr>
          <p:cNvSpPr txBox="1"/>
          <p:nvPr/>
        </p:nvSpPr>
        <p:spPr>
          <a:xfrm>
            <a:off x="410287" y="442930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Tree>
    <p:extLst>
      <p:ext uri="{BB962C8B-B14F-4D97-AF65-F5344CB8AC3E}">
        <p14:creationId xmlns:p14="http://schemas.microsoft.com/office/powerpoint/2010/main" val="181839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14</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14</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Formation</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518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15</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a:buNone/>
            </a:pPr>
            <a:r>
              <a:rPr lang="fr-FR" b="1" dirty="0"/>
              <a:t>Objectif</a:t>
            </a:r>
            <a:r>
              <a:rPr lang="fr-FR" dirty="0"/>
              <a:t>  : Sur la base des éléments fournis dans le Cahier des Charges et selon votre compréhension, effectuer une démonstration des étapes de </a:t>
            </a:r>
            <a:r>
              <a:rPr lang="fr-FR" sz="1400" dirty="0"/>
              <a:t>r</a:t>
            </a:r>
            <a:r>
              <a:rPr lang="fr-FR" dirty="0"/>
              <a:t>ecueil des besoins et  de validation du plan de formation.</a:t>
            </a:r>
            <a:endParaRPr lang="fr-FR" dirty="0">
              <a:cs typeface="Calibri"/>
            </a:endParaRPr>
          </a:p>
          <a:p>
            <a:pPr marL="0" indent="0">
              <a:buNone/>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Recueil des besoins et consolidation du plan de formation</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563995"/>
            <a:ext cx="11252199" cy="2741034"/>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600" dirty="0">
                <a:solidFill>
                  <a:schemeClr val="bg1"/>
                </a:solidFill>
              </a:rPr>
              <a:t>Recueil des besoins et validation du plan</a:t>
            </a:r>
          </a:p>
        </p:txBody>
      </p:sp>
      <p:sp>
        <p:nvSpPr>
          <p:cNvPr id="8" name="ZoneTexte 7">
            <a:extLst>
              <a:ext uri="{FF2B5EF4-FFF2-40B4-BE49-F238E27FC236}">
                <a16:creationId xmlns:a16="http://schemas.microsoft.com/office/drawing/2014/main" id="{E91D1B97-5C25-B64F-B1DF-24F2F1ABB9D2}"/>
              </a:ext>
            </a:extLst>
          </p:cNvPr>
          <p:cNvSpPr txBox="1"/>
          <p:nvPr/>
        </p:nvSpPr>
        <p:spPr>
          <a:xfrm>
            <a:off x="2027411" y="3121338"/>
            <a:ext cx="9274078" cy="1815882"/>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Définition du budget par la DRH / l’équipe formation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Formalisation du plan budgétaire prévisionnel </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sym typeface="Calibri"/>
              </a:rPr>
              <a:t>Expression des besoins de formations individuels et collectifs pour ses équipes par le Manager</a:t>
            </a:r>
          </a:p>
          <a:p>
            <a:pPr marL="342900" indent="-342900">
              <a:buClr>
                <a:schemeClr val="accent2"/>
              </a:buClr>
              <a:buFont typeface="+mj-lt"/>
              <a:buAutoNum type="arabicPeriod"/>
            </a:pPr>
            <a:r>
              <a:rPr lang="fr-FR" sz="1400" dirty="0">
                <a:solidFill>
                  <a:schemeClr val="accent5"/>
                </a:solidFill>
                <a:latin typeface="+mn-lt"/>
                <a:cs typeface="Calibri"/>
                <a:sym typeface="Calibri"/>
              </a:rPr>
              <a:t>Arbitrage/validation des besoins de formation par l’équipe Formation puis HRBP</a:t>
            </a:r>
            <a:endParaRPr lang="fr-FR" sz="1400" dirty="0">
              <a:solidFill>
                <a:schemeClr val="accent5"/>
              </a:solidFill>
              <a:latin typeface="+mn-lt"/>
              <a:cs typeface="Calibri"/>
            </a:endParaRP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Intégration des besoins validés dans le plan de formation =&gt; Le plan prévisionnel est mis à jour</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Consultation, présentation et validation du plan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Communication du plan validée</a:t>
            </a:r>
          </a:p>
          <a:p>
            <a:pPr marL="342900" indent="-342900">
              <a:buClr>
                <a:schemeClr val="accent2"/>
              </a:buClr>
              <a:buFont typeface="+mj-lt"/>
              <a:buAutoNum type="arabicPeriod"/>
            </a:pPr>
            <a:r>
              <a:rPr lang="fr-FR" sz="1400" dirty="0">
                <a:solidFill>
                  <a:schemeClr val="accent5"/>
                </a:solidFill>
                <a:latin typeface="+mn-lt"/>
                <a:cs typeface="Calibri"/>
              </a:rPr>
              <a:t>Le manager est notifié de l’évolution des statuts des besoins de formation remontés</a:t>
            </a:r>
          </a:p>
        </p:txBody>
      </p:sp>
      <p:pic>
        <p:nvPicPr>
          <p:cNvPr id="10" name="Google Shape;756;p119">
            <a:extLst>
              <a:ext uri="{FF2B5EF4-FFF2-40B4-BE49-F238E27FC236}">
                <a16:creationId xmlns:a16="http://schemas.microsoft.com/office/drawing/2014/main" id="{71FB6368-2A6C-1E40-4831-19D7116C537E}"/>
              </a:ext>
            </a:extLst>
          </p:cNvPr>
          <p:cNvPicPr preferRelativeResize="0"/>
          <p:nvPr/>
        </p:nvPicPr>
        <p:blipFill rotWithShape="1">
          <a:blip r:embed="rId2">
            <a:alphaModFix/>
          </a:blip>
          <a:srcRect l="69328" t="6410" r="7571" b="70363"/>
          <a:stretch/>
        </p:blipFill>
        <p:spPr>
          <a:xfrm>
            <a:off x="866571" y="4453079"/>
            <a:ext cx="468791" cy="460841"/>
          </a:xfrm>
          <a:prstGeom prst="ellipse">
            <a:avLst/>
          </a:prstGeom>
          <a:noFill/>
          <a:ln>
            <a:noFill/>
          </a:ln>
        </p:spPr>
      </p:pic>
      <p:pic>
        <p:nvPicPr>
          <p:cNvPr id="11" name="Google Shape;759;p119">
            <a:extLst>
              <a:ext uri="{FF2B5EF4-FFF2-40B4-BE49-F238E27FC236}">
                <a16:creationId xmlns:a16="http://schemas.microsoft.com/office/drawing/2014/main" id="{4E1B2C5B-669A-522A-38DF-898328E12DE2}"/>
              </a:ext>
            </a:extLst>
          </p:cNvPr>
          <p:cNvPicPr preferRelativeResize="0"/>
          <p:nvPr/>
        </p:nvPicPr>
        <p:blipFill rotWithShape="1">
          <a:blip r:embed="rId2">
            <a:alphaModFix/>
          </a:blip>
          <a:srcRect l="7104" t="36437" r="70576" b="38828"/>
          <a:stretch/>
        </p:blipFill>
        <p:spPr>
          <a:xfrm>
            <a:off x="879241" y="3723819"/>
            <a:ext cx="443451" cy="480424"/>
          </a:xfrm>
          <a:prstGeom prst="ellipse">
            <a:avLst/>
          </a:prstGeom>
          <a:noFill/>
          <a:ln>
            <a:noFill/>
          </a:ln>
        </p:spPr>
      </p:pic>
      <p:sp>
        <p:nvSpPr>
          <p:cNvPr id="13" name="Google Shape;767;p119">
            <a:extLst>
              <a:ext uri="{FF2B5EF4-FFF2-40B4-BE49-F238E27FC236}">
                <a16:creationId xmlns:a16="http://schemas.microsoft.com/office/drawing/2014/main" id="{57CAD58C-643D-BF92-9D05-477CA1979BF8}"/>
              </a:ext>
            </a:extLst>
          </p:cNvPr>
          <p:cNvSpPr txBox="1"/>
          <p:nvPr/>
        </p:nvSpPr>
        <p:spPr>
          <a:xfrm>
            <a:off x="853901" y="4176135"/>
            <a:ext cx="468791"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5" name="Google Shape;768;p119">
            <a:extLst>
              <a:ext uri="{FF2B5EF4-FFF2-40B4-BE49-F238E27FC236}">
                <a16:creationId xmlns:a16="http://schemas.microsoft.com/office/drawing/2014/main" id="{2E67E694-7BB1-657B-F476-D23B1D76B61A}"/>
              </a:ext>
            </a:extLst>
          </p:cNvPr>
          <p:cNvSpPr txBox="1"/>
          <p:nvPr/>
        </p:nvSpPr>
        <p:spPr>
          <a:xfrm>
            <a:off x="520546" y="4838202"/>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16" name="Google Shape;754;p119">
            <a:extLst>
              <a:ext uri="{FF2B5EF4-FFF2-40B4-BE49-F238E27FC236}">
                <a16:creationId xmlns:a16="http://schemas.microsoft.com/office/drawing/2014/main" id="{EFF933EF-B89C-3DE3-2552-26AD923A989C}"/>
              </a:ext>
            </a:extLst>
          </p:cNvPr>
          <p:cNvPicPr preferRelativeResize="0"/>
          <p:nvPr/>
        </p:nvPicPr>
        <p:blipFill rotWithShape="1">
          <a:blip r:embed="rId2">
            <a:alphaModFix/>
          </a:blip>
          <a:srcRect l="7607" t="69855" r="70075" b="7505"/>
          <a:stretch/>
        </p:blipFill>
        <p:spPr>
          <a:xfrm>
            <a:off x="903467" y="3073117"/>
            <a:ext cx="394721" cy="385789"/>
          </a:xfrm>
          <a:prstGeom prst="ellipse">
            <a:avLst/>
          </a:prstGeom>
          <a:noFill/>
          <a:ln>
            <a:noFill/>
          </a:ln>
        </p:spPr>
      </p:pic>
      <p:sp>
        <p:nvSpPr>
          <p:cNvPr id="17" name="Google Shape;767;p119">
            <a:extLst>
              <a:ext uri="{FF2B5EF4-FFF2-40B4-BE49-F238E27FC236}">
                <a16:creationId xmlns:a16="http://schemas.microsoft.com/office/drawing/2014/main" id="{C86E5E45-1D23-37C2-5C10-3565B1E8FAD1}"/>
              </a:ext>
            </a:extLst>
          </p:cNvPr>
          <p:cNvSpPr txBox="1"/>
          <p:nvPr/>
        </p:nvSpPr>
        <p:spPr>
          <a:xfrm>
            <a:off x="659382" y="3384121"/>
            <a:ext cx="882889" cy="276944"/>
          </a:xfrm>
          <a:prstGeom prst="rect">
            <a:avLst/>
          </a:prstGeom>
          <a:noFill/>
          <a:ln>
            <a:noFill/>
          </a:ln>
        </p:spPr>
        <p:txBody>
          <a:bodyPr spcFirstLastPara="1" wrap="square" lIns="121900" tIns="60933" rIns="121900" bIns="60933" anchor="t" anchorCtr="0">
            <a:spAutoFit/>
          </a:bodyPr>
          <a:lstStyle/>
          <a:p>
            <a:pPr algn="ctr"/>
            <a:r>
              <a:rPr lang="en-GB" sz="1000" dirty="0"/>
              <a:t>Formation</a:t>
            </a:r>
            <a:endParaRPr sz="1000" dirty="0"/>
          </a:p>
        </p:txBody>
      </p:sp>
    </p:spTree>
    <p:extLst>
      <p:ext uri="{BB962C8B-B14F-4D97-AF65-F5344CB8AC3E}">
        <p14:creationId xmlns:p14="http://schemas.microsoft.com/office/powerpoint/2010/main" val="1242784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16</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lnSpcReduction="10000"/>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effectuer une démonstration </a:t>
            </a:r>
            <a:r>
              <a:rPr lang="fr-FR" sz="1400" dirty="0"/>
              <a:t>de la mise en œuvre du plan</a:t>
            </a:r>
            <a:r>
              <a:rPr lang="fr-FR" dirty="0"/>
              <a:t> de formation.</a:t>
            </a:r>
            <a:endParaRPr lang="fr-FR"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Mise en œuvre du plan de formation</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Mise en œuvre du plan</a:t>
            </a:r>
          </a:p>
        </p:txBody>
      </p:sp>
      <p:sp>
        <p:nvSpPr>
          <p:cNvPr id="9" name="ZoneTexte 8">
            <a:extLst>
              <a:ext uri="{FF2B5EF4-FFF2-40B4-BE49-F238E27FC236}">
                <a16:creationId xmlns:a16="http://schemas.microsoft.com/office/drawing/2014/main" id="{DF559DF0-B5AB-21DF-FF3B-9E66D65961BD}"/>
              </a:ext>
            </a:extLst>
          </p:cNvPr>
          <p:cNvSpPr txBox="1"/>
          <p:nvPr/>
        </p:nvSpPr>
        <p:spPr>
          <a:xfrm>
            <a:off x="2981757" y="2734743"/>
            <a:ext cx="8316733" cy="2893100"/>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Planification des sessions avec une liste d’attente  </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Réservation des salles (optionnel)</a:t>
            </a:r>
          </a:p>
          <a:p>
            <a:pPr marL="342900" indent="-342900">
              <a:buClr>
                <a:schemeClr val="accent2"/>
              </a:buClr>
              <a:buAutoNum type="arabicPeriod"/>
            </a:pPr>
            <a:r>
              <a:rPr lang="fr-FR" sz="1400" dirty="0">
                <a:solidFill>
                  <a:schemeClr val="accent5"/>
                </a:solidFill>
                <a:latin typeface="+mn-lt"/>
                <a:cs typeface="Calibri"/>
              </a:rPr>
              <a:t>Envoi des convocations par mail avec manager en copie (possibilité d'inclure des PJ) ou notification sur la GTA d'une absence formation</a:t>
            </a:r>
          </a:p>
          <a:p>
            <a:pPr marL="342900" indent="-342900">
              <a:buClr>
                <a:schemeClr val="accent2"/>
              </a:buClr>
              <a:buFontTx/>
              <a:buAutoNum type="arabicPeriod"/>
            </a:pPr>
            <a:r>
              <a:rPr lang="fr-FR" sz="1400" dirty="0">
                <a:solidFill>
                  <a:schemeClr val="accent5"/>
                </a:solidFill>
                <a:latin typeface="+mn-lt"/>
                <a:cs typeface="Calibri"/>
              </a:rPr>
              <a:t>En cas de modification, envoi d'une mise à jour de l'invitation aux participants (copie N+1)</a:t>
            </a:r>
          </a:p>
          <a:p>
            <a:pPr marL="342900" indent="-342900">
              <a:buClr>
                <a:schemeClr val="accent2"/>
              </a:buClr>
              <a:buFont typeface="+mj-lt"/>
              <a:buAutoNum type="arabicPeriod"/>
            </a:pPr>
            <a:r>
              <a:rPr lang="fr-FR" sz="1400" dirty="0">
                <a:solidFill>
                  <a:schemeClr val="accent5"/>
                </a:solidFill>
                <a:latin typeface="+mn-lt"/>
                <a:cs typeface="Calibri"/>
              </a:rPr>
              <a:t>Le collaborateur valide ou non sa présence et une notification est envoyée à l'équipe formation</a:t>
            </a:r>
            <a:endParaRPr lang="fr-FR" sz="1400" dirty="0">
              <a:solidFill>
                <a:schemeClr val="accent5"/>
              </a:solidFill>
              <a:latin typeface="+mn-lt"/>
              <a:cs typeface="Calibri" panose="020F0502020204030204" pitchFamily="34" charset="0"/>
            </a:endParaRPr>
          </a:p>
          <a:p>
            <a:pPr marL="342900" indent="-342900">
              <a:buClr>
                <a:schemeClr val="accent2"/>
              </a:buClr>
              <a:buAutoNum type="arabicPeriod"/>
            </a:pPr>
            <a:r>
              <a:rPr lang="fr-FR" sz="1400" dirty="0">
                <a:solidFill>
                  <a:schemeClr val="accent5"/>
                </a:solidFill>
                <a:latin typeface="+mn-lt"/>
                <a:cs typeface="Calibri"/>
              </a:rPr>
              <a:t>Suivi des présences et gestion de la liste d’attente par l’équipe formation </a:t>
            </a:r>
          </a:p>
          <a:p>
            <a:pPr marL="342900" indent="-342900">
              <a:buClr>
                <a:schemeClr val="accent2"/>
              </a:buClr>
              <a:buAutoNum type="arabicPeriod"/>
            </a:pPr>
            <a:r>
              <a:rPr lang="fr-FR" sz="1400" dirty="0">
                <a:solidFill>
                  <a:schemeClr val="accent5"/>
                </a:solidFill>
                <a:latin typeface="+mn-lt"/>
                <a:cs typeface="Calibri"/>
              </a:rPr>
              <a:t>Relances automatiques </a:t>
            </a:r>
            <a:endParaRPr lang="fr-FR" sz="1400" dirty="0">
              <a:solidFill>
                <a:schemeClr val="accent5"/>
              </a:solidFill>
              <a:latin typeface="+mn-lt"/>
              <a:cs typeface="Calibri" panose="020F0502020204030204" pitchFamily="34" charset="0"/>
            </a:endParaRPr>
          </a:p>
          <a:p>
            <a:pPr marL="342900" indent="-342900">
              <a:buClr>
                <a:schemeClr val="accent2"/>
              </a:buClr>
              <a:buFontTx/>
              <a:buAutoNum type="arabicPeriod"/>
            </a:pPr>
            <a:r>
              <a:rPr lang="fr-FR" sz="1400" dirty="0">
                <a:solidFill>
                  <a:schemeClr val="accent5"/>
                </a:solidFill>
                <a:latin typeface="+mn-lt"/>
                <a:cs typeface="Calibri"/>
              </a:rPr>
              <a:t>En cas d'absence déclarée, intégrer un collaborateur en liste d'attente à la session </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Déroulé de la formation et signature de la feuille de présence</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Envoi du questionnaire d’évaluation à chaud et à froid</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Envoi d’une attestation de formation (passeport formation) et dépôt dans la GED ou le profil du collaborateur</a:t>
            </a:r>
          </a:p>
        </p:txBody>
      </p:sp>
      <p:pic>
        <p:nvPicPr>
          <p:cNvPr id="12" name="Google Shape;760;p119">
            <a:extLst>
              <a:ext uri="{FF2B5EF4-FFF2-40B4-BE49-F238E27FC236}">
                <a16:creationId xmlns:a16="http://schemas.microsoft.com/office/drawing/2014/main" id="{6F5F89C9-4FF0-7BCC-1161-EEC3F528A73E}"/>
              </a:ext>
            </a:extLst>
          </p:cNvPr>
          <p:cNvPicPr preferRelativeResize="0"/>
          <p:nvPr/>
        </p:nvPicPr>
        <p:blipFill rotWithShape="1">
          <a:blip r:embed="rId2">
            <a:alphaModFix/>
          </a:blip>
          <a:srcRect l="38653" t="69841" r="38560" b="7538"/>
          <a:stretch/>
        </p:blipFill>
        <p:spPr>
          <a:xfrm>
            <a:off x="866571" y="4586203"/>
            <a:ext cx="468791" cy="454964"/>
          </a:xfrm>
          <a:prstGeom prst="ellipse">
            <a:avLst/>
          </a:prstGeom>
          <a:noFill/>
          <a:ln>
            <a:noFill/>
          </a:ln>
        </p:spPr>
      </p:pic>
      <p:sp>
        <p:nvSpPr>
          <p:cNvPr id="14" name="Google Shape;768;p119">
            <a:extLst>
              <a:ext uri="{FF2B5EF4-FFF2-40B4-BE49-F238E27FC236}">
                <a16:creationId xmlns:a16="http://schemas.microsoft.com/office/drawing/2014/main" id="{905F50FA-C0F9-C582-8DD6-0CEE684F5DEF}"/>
              </a:ext>
            </a:extLst>
          </p:cNvPr>
          <p:cNvSpPr txBox="1"/>
          <p:nvPr/>
        </p:nvSpPr>
        <p:spPr>
          <a:xfrm>
            <a:off x="520546" y="5018326"/>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pic>
        <p:nvPicPr>
          <p:cNvPr id="22" name="Google Shape;756;p119">
            <a:extLst>
              <a:ext uri="{FF2B5EF4-FFF2-40B4-BE49-F238E27FC236}">
                <a16:creationId xmlns:a16="http://schemas.microsoft.com/office/drawing/2014/main" id="{84BFAB31-DC0E-1E1E-1A3B-63EFF9E33FE7}"/>
              </a:ext>
            </a:extLst>
          </p:cNvPr>
          <p:cNvPicPr preferRelativeResize="0"/>
          <p:nvPr/>
        </p:nvPicPr>
        <p:blipFill rotWithShape="1">
          <a:blip r:embed="rId2">
            <a:alphaModFix/>
          </a:blip>
          <a:srcRect l="69328" t="6410" r="7571" b="70363"/>
          <a:stretch/>
        </p:blipFill>
        <p:spPr>
          <a:xfrm>
            <a:off x="866571" y="3763808"/>
            <a:ext cx="468791" cy="460841"/>
          </a:xfrm>
          <a:prstGeom prst="ellipse">
            <a:avLst/>
          </a:prstGeom>
          <a:noFill/>
          <a:ln>
            <a:noFill/>
          </a:ln>
        </p:spPr>
      </p:pic>
      <p:sp>
        <p:nvSpPr>
          <p:cNvPr id="25" name="Google Shape;768;p119">
            <a:extLst>
              <a:ext uri="{FF2B5EF4-FFF2-40B4-BE49-F238E27FC236}">
                <a16:creationId xmlns:a16="http://schemas.microsoft.com/office/drawing/2014/main" id="{FF80C870-DF6F-7CE4-9AE3-6D0893D06381}"/>
              </a:ext>
            </a:extLst>
          </p:cNvPr>
          <p:cNvSpPr txBox="1"/>
          <p:nvPr/>
        </p:nvSpPr>
        <p:spPr>
          <a:xfrm>
            <a:off x="520546" y="4148931"/>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26" name="Google Shape;754;p119">
            <a:extLst>
              <a:ext uri="{FF2B5EF4-FFF2-40B4-BE49-F238E27FC236}">
                <a16:creationId xmlns:a16="http://schemas.microsoft.com/office/drawing/2014/main" id="{E3F6FB49-D3C3-8FBC-73FE-59A6D782760A}"/>
              </a:ext>
            </a:extLst>
          </p:cNvPr>
          <p:cNvPicPr preferRelativeResize="0"/>
          <p:nvPr/>
        </p:nvPicPr>
        <p:blipFill rotWithShape="1">
          <a:blip r:embed="rId2">
            <a:alphaModFix/>
          </a:blip>
          <a:srcRect l="7607" t="69855" r="70075" b="7505"/>
          <a:stretch/>
        </p:blipFill>
        <p:spPr>
          <a:xfrm>
            <a:off x="903467" y="3073117"/>
            <a:ext cx="394721" cy="385789"/>
          </a:xfrm>
          <a:prstGeom prst="ellipse">
            <a:avLst/>
          </a:prstGeom>
          <a:noFill/>
          <a:ln>
            <a:noFill/>
          </a:ln>
        </p:spPr>
      </p:pic>
      <p:sp>
        <p:nvSpPr>
          <p:cNvPr id="27" name="Google Shape;767;p119">
            <a:extLst>
              <a:ext uri="{FF2B5EF4-FFF2-40B4-BE49-F238E27FC236}">
                <a16:creationId xmlns:a16="http://schemas.microsoft.com/office/drawing/2014/main" id="{50C11A63-2729-EF81-CFD0-B5436261EAB5}"/>
              </a:ext>
            </a:extLst>
          </p:cNvPr>
          <p:cNvSpPr txBox="1"/>
          <p:nvPr/>
        </p:nvSpPr>
        <p:spPr>
          <a:xfrm>
            <a:off x="659382" y="3384121"/>
            <a:ext cx="882889" cy="276944"/>
          </a:xfrm>
          <a:prstGeom prst="rect">
            <a:avLst/>
          </a:prstGeom>
          <a:noFill/>
          <a:ln>
            <a:noFill/>
          </a:ln>
        </p:spPr>
        <p:txBody>
          <a:bodyPr spcFirstLastPara="1" wrap="square" lIns="121900" tIns="60933" rIns="121900" bIns="60933" anchor="t" anchorCtr="0">
            <a:spAutoFit/>
          </a:bodyPr>
          <a:lstStyle/>
          <a:p>
            <a:pPr algn="ctr"/>
            <a:r>
              <a:rPr lang="en-GB" sz="1000" dirty="0"/>
              <a:t>Formation</a:t>
            </a:r>
            <a:endParaRPr sz="1000" dirty="0"/>
          </a:p>
        </p:txBody>
      </p:sp>
    </p:spTree>
    <p:extLst>
      <p:ext uri="{BB962C8B-B14F-4D97-AF65-F5344CB8AC3E}">
        <p14:creationId xmlns:p14="http://schemas.microsoft.com/office/powerpoint/2010/main" val="388312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17</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présenter les fonctionnalités du LMS de la solution et  notamment le portail de formation pour les collaborateurs et managers.</a:t>
            </a:r>
            <a:endParaRPr lang="en-US"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Portail de formation – vision collaborateur</a:t>
            </a:r>
            <a:endParaRPr lang="en-US" dirty="0"/>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1972655"/>
            <a:ext cx="11252199" cy="346132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171810" y="1596619"/>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Portail formation</a:t>
            </a:r>
          </a:p>
        </p:txBody>
      </p:sp>
      <p:sp>
        <p:nvSpPr>
          <p:cNvPr id="9" name="ZoneTexte 8">
            <a:extLst>
              <a:ext uri="{FF2B5EF4-FFF2-40B4-BE49-F238E27FC236}">
                <a16:creationId xmlns:a16="http://schemas.microsoft.com/office/drawing/2014/main" id="{DF559DF0-B5AB-21DF-FF3B-9E66D65961BD}"/>
              </a:ext>
            </a:extLst>
          </p:cNvPr>
          <p:cNvSpPr txBox="1"/>
          <p:nvPr/>
        </p:nvSpPr>
        <p:spPr>
          <a:xfrm>
            <a:off x="2399016" y="2408302"/>
            <a:ext cx="8316733" cy="2893100"/>
          </a:xfrm>
          <a:prstGeom prst="rect">
            <a:avLst/>
          </a:prstGeom>
          <a:noFill/>
        </p:spPr>
        <p:txBody>
          <a:bodyPr wrap="square" lIns="91440" tIns="45720" rIns="91440" bIns="45720" rtlCol="0" anchor="t">
            <a:spAutoFit/>
          </a:bodyPr>
          <a:lstStyle/>
          <a:p>
            <a:pPr>
              <a:buClr>
                <a:schemeClr val="accent2"/>
              </a:buClr>
            </a:pPr>
            <a:r>
              <a:rPr lang="fr-FR" sz="1400" dirty="0">
                <a:solidFill>
                  <a:schemeClr val="accent5"/>
                </a:solidFill>
                <a:latin typeface="+mn-lt"/>
                <a:cs typeface="Calibri"/>
              </a:rPr>
              <a:t>En tant que collaborateur, j’accède à mon portail de formation : </a:t>
            </a:r>
          </a:p>
          <a:p>
            <a:pPr marL="342900" indent="-342900">
              <a:buClr>
                <a:schemeClr val="accent2"/>
              </a:buClr>
              <a:buFont typeface="+mj-lt"/>
              <a:buAutoNum type="arabicPeriod"/>
            </a:pPr>
            <a:r>
              <a:rPr lang="fr-FR" sz="1400" dirty="0">
                <a:solidFill>
                  <a:schemeClr val="accent5"/>
                </a:solidFill>
                <a:latin typeface="+mn-lt"/>
                <a:cs typeface="Calibri"/>
              </a:rPr>
              <a:t>Vision et possibilité d’inscription à des parcours liés à mon emploi (idéalement déjà poussé pour lui)</a:t>
            </a:r>
          </a:p>
          <a:p>
            <a:pPr marL="342900" indent="-342900">
              <a:buClr>
                <a:schemeClr val="accent2"/>
              </a:buClr>
              <a:buFont typeface="+mj-lt"/>
              <a:buAutoNum type="arabicPeriod"/>
            </a:pPr>
            <a:r>
              <a:rPr lang="fr-FR" sz="1400" dirty="0">
                <a:solidFill>
                  <a:schemeClr val="accent5"/>
                </a:solidFill>
                <a:latin typeface="+mn-lt"/>
                <a:cs typeface="Calibri"/>
              </a:rPr>
              <a:t>Vision du catalogue de formation, des parcours transverses / managériaux</a:t>
            </a:r>
          </a:p>
          <a:p>
            <a:pPr marL="342900" indent="-342900">
              <a:buClr>
                <a:schemeClr val="accent2"/>
              </a:buClr>
              <a:buFont typeface="+mj-lt"/>
              <a:buAutoNum type="arabicPeriod"/>
            </a:pPr>
            <a:r>
              <a:rPr lang="fr-FR" sz="1400" dirty="0">
                <a:solidFill>
                  <a:schemeClr val="accent5"/>
                </a:solidFill>
                <a:latin typeface="+mn-lt"/>
                <a:cs typeface="Calibri"/>
              </a:rPr>
              <a:t>Accès à son tableau de bord dès la page d’accueil (ex: calendrier des formations à venir, suivi des formations, …)</a:t>
            </a:r>
          </a:p>
          <a:p>
            <a:pPr marL="342900" indent="-342900">
              <a:buClr>
                <a:schemeClr val="accent2"/>
              </a:buClr>
              <a:buFont typeface="+mj-lt"/>
              <a:buAutoNum type="arabicPeriod"/>
            </a:pPr>
            <a:r>
              <a:rPr lang="fr-FR" sz="1400" dirty="0">
                <a:solidFill>
                  <a:schemeClr val="accent5"/>
                </a:solidFill>
                <a:latin typeface="+mn-lt"/>
                <a:cs typeface="Calibri"/>
              </a:rPr>
              <a:t>Accès à l’historique de mes formations</a:t>
            </a:r>
          </a:p>
          <a:p>
            <a:pPr>
              <a:buClr>
                <a:schemeClr val="accent2"/>
              </a:buClr>
            </a:pPr>
            <a:endParaRPr lang="fr-FR" sz="1400" dirty="0">
              <a:solidFill>
                <a:schemeClr val="accent5"/>
              </a:solidFill>
              <a:latin typeface="+mn-lt"/>
              <a:cs typeface="Calibri"/>
            </a:endParaRPr>
          </a:p>
          <a:p>
            <a:pPr>
              <a:buClr>
                <a:schemeClr val="accent2"/>
              </a:buClr>
            </a:pPr>
            <a:r>
              <a:rPr lang="fr-FR" sz="1400" dirty="0">
                <a:solidFill>
                  <a:schemeClr val="accent5"/>
                </a:solidFill>
                <a:latin typeface="+mn-lt"/>
                <a:cs typeface="Calibri"/>
              </a:rPr>
              <a:t>En tant que collaborateur, je navigue dans le portail et je peux faire une recherche multicritère:</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Par thème de formation (catégorie / sous-catégorie)</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Par métier</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Par compétences</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Par mots clés / #Hashtag</a:t>
            </a:r>
          </a:p>
          <a:p>
            <a:pPr>
              <a:buClr>
                <a:schemeClr val="accent2"/>
              </a:buClr>
            </a:pPr>
            <a:endParaRPr lang="fr-FR" sz="1400" dirty="0">
              <a:solidFill>
                <a:schemeClr val="accent5"/>
              </a:solidFill>
              <a:latin typeface="+mn-lt"/>
              <a:cs typeface="Calibri"/>
            </a:endParaRPr>
          </a:p>
        </p:txBody>
      </p:sp>
      <p:pic>
        <p:nvPicPr>
          <p:cNvPr id="12" name="Google Shape;760;p119">
            <a:extLst>
              <a:ext uri="{FF2B5EF4-FFF2-40B4-BE49-F238E27FC236}">
                <a16:creationId xmlns:a16="http://schemas.microsoft.com/office/drawing/2014/main" id="{214584A7-51B8-3F3B-36E2-EF158BF93CE0}"/>
              </a:ext>
            </a:extLst>
          </p:cNvPr>
          <p:cNvPicPr preferRelativeResize="0"/>
          <p:nvPr/>
        </p:nvPicPr>
        <p:blipFill rotWithShape="1">
          <a:blip r:embed="rId2">
            <a:alphaModFix/>
          </a:blip>
          <a:srcRect l="38653" t="69841" r="38560" b="7538"/>
          <a:stretch/>
        </p:blipFill>
        <p:spPr>
          <a:xfrm>
            <a:off x="923875" y="3234019"/>
            <a:ext cx="468791" cy="454964"/>
          </a:xfrm>
          <a:prstGeom prst="ellipse">
            <a:avLst/>
          </a:prstGeom>
          <a:noFill/>
          <a:ln>
            <a:noFill/>
          </a:ln>
        </p:spPr>
      </p:pic>
      <p:sp>
        <p:nvSpPr>
          <p:cNvPr id="14" name="Google Shape;768;p119">
            <a:extLst>
              <a:ext uri="{FF2B5EF4-FFF2-40B4-BE49-F238E27FC236}">
                <a16:creationId xmlns:a16="http://schemas.microsoft.com/office/drawing/2014/main" id="{8000A45B-7A26-A211-F106-742B911708C3}"/>
              </a:ext>
            </a:extLst>
          </p:cNvPr>
          <p:cNvSpPr txBox="1"/>
          <p:nvPr/>
        </p:nvSpPr>
        <p:spPr>
          <a:xfrm>
            <a:off x="577850" y="3666142"/>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Tree>
    <p:extLst>
      <p:ext uri="{BB962C8B-B14F-4D97-AF65-F5344CB8AC3E}">
        <p14:creationId xmlns:p14="http://schemas.microsoft.com/office/powerpoint/2010/main" val="420039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18</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présenter les fonctionnalités du LMS de la solution et  notamment le portail de formation pour les collaborateurs et managers.</a:t>
            </a:r>
            <a:endParaRPr lang="en-US"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Portail de formation – vision manager</a:t>
            </a:r>
            <a:endParaRPr lang="en-US" dirty="0"/>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1972655"/>
            <a:ext cx="11252199" cy="346132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171810" y="1596619"/>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Portail formation</a:t>
            </a:r>
          </a:p>
        </p:txBody>
      </p:sp>
      <p:sp>
        <p:nvSpPr>
          <p:cNvPr id="9" name="ZoneTexte 8">
            <a:extLst>
              <a:ext uri="{FF2B5EF4-FFF2-40B4-BE49-F238E27FC236}">
                <a16:creationId xmlns:a16="http://schemas.microsoft.com/office/drawing/2014/main" id="{DF559DF0-B5AB-21DF-FF3B-9E66D65961BD}"/>
              </a:ext>
            </a:extLst>
          </p:cNvPr>
          <p:cNvSpPr txBox="1"/>
          <p:nvPr/>
        </p:nvSpPr>
        <p:spPr>
          <a:xfrm>
            <a:off x="2399016" y="2820861"/>
            <a:ext cx="8795649" cy="2246769"/>
          </a:xfrm>
          <a:prstGeom prst="rect">
            <a:avLst/>
          </a:prstGeom>
          <a:noFill/>
        </p:spPr>
        <p:txBody>
          <a:bodyPr wrap="square" lIns="91440" tIns="45720" rIns="91440" bIns="45720" rtlCol="0" anchor="t">
            <a:spAutoFit/>
          </a:bodyPr>
          <a:lstStyle/>
          <a:p>
            <a:pPr>
              <a:buClr>
                <a:schemeClr val="accent2"/>
              </a:buClr>
            </a:pPr>
            <a:r>
              <a:rPr lang="fr-FR" sz="1400" dirty="0">
                <a:solidFill>
                  <a:schemeClr val="accent5"/>
                </a:solidFill>
                <a:latin typeface="+mn-lt"/>
                <a:cs typeface="Calibri"/>
              </a:rPr>
              <a:t>Se connecter en tant que manager et accéder à son portail Formation dédié: </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Accès au parcours Manager </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Visualisation des actions de formation de son équipe (alerte et suivi sur les formations de son équipe)</a:t>
            </a:r>
          </a:p>
          <a:p>
            <a:pPr>
              <a:buClr>
                <a:schemeClr val="accent2"/>
              </a:buClr>
            </a:pPr>
            <a:endParaRPr lang="fr-FR" sz="1400" dirty="0">
              <a:solidFill>
                <a:schemeClr val="accent5"/>
              </a:solidFill>
              <a:latin typeface="+mn-lt"/>
              <a:cs typeface="Calibri"/>
            </a:endParaRPr>
          </a:p>
          <a:p>
            <a:pPr>
              <a:buClr>
                <a:schemeClr val="accent2"/>
              </a:buClr>
            </a:pPr>
            <a:endParaRPr lang="fr-FR" sz="1400" dirty="0">
              <a:solidFill>
                <a:schemeClr val="accent5"/>
              </a:solidFill>
              <a:latin typeface="+mn-lt"/>
              <a:cs typeface="Calibri"/>
            </a:endParaRPr>
          </a:p>
          <a:p>
            <a:pPr>
              <a:buClr>
                <a:schemeClr val="accent2"/>
              </a:buClr>
            </a:pPr>
            <a:r>
              <a:rPr lang="fr-FR" sz="1400" dirty="0">
                <a:solidFill>
                  <a:schemeClr val="accent5"/>
                </a:solidFill>
                <a:latin typeface="+mn-lt"/>
                <a:cs typeface="Calibri"/>
              </a:rPr>
              <a:t>En tant que manager, je vois les informations de mon équipe: </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Suivi des formations en cours / à venir / terminées…</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Suivi sur les formations obligatoires (alerte pour le manager sur les formations obligatoires à faire par un membre de son équipe)</a:t>
            </a:r>
          </a:p>
          <a:p>
            <a:pPr>
              <a:buClr>
                <a:schemeClr val="accent2"/>
              </a:buClr>
            </a:pPr>
            <a:endParaRPr lang="fr-FR" sz="1400" dirty="0">
              <a:solidFill>
                <a:schemeClr val="accent5"/>
              </a:solidFill>
              <a:latin typeface="+mn-lt"/>
              <a:cs typeface="Calibri"/>
            </a:endParaRPr>
          </a:p>
        </p:txBody>
      </p:sp>
      <p:pic>
        <p:nvPicPr>
          <p:cNvPr id="10" name="Google Shape;756;p119">
            <a:extLst>
              <a:ext uri="{FF2B5EF4-FFF2-40B4-BE49-F238E27FC236}">
                <a16:creationId xmlns:a16="http://schemas.microsoft.com/office/drawing/2014/main" id="{26DADA14-9DCE-932C-05E3-FFD321E10AE2}"/>
              </a:ext>
            </a:extLst>
          </p:cNvPr>
          <p:cNvPicPr preferRelativeResize="0"/>
          <p:nvPr/>
        </p:nvPicPr>
        <p:blipFill rotWithShape="1">
          <a:blip r:embed="rId2">
            <a:alphaModFix/>
          </a:blip>
          <a:srcRect l="69328" t="6410" r="7571" b="70363"/>
          <a:stretch/>
        </p:blipFill>
        <p:spPr>
          <a:xfrm>
            <a:off x="923875" y="3420651"/>
            <a:ext cx="468791" cy="460841"/>
          </a:xfrm>
          <a:prstGeom prst="ellipse">
            <a:avLst/>
          </a:prstGeom>
          <a:noFill/>
          <a:ln>
            <a:noFill/>
          </a:ln>
        </p:spPr>
      </p:pic>
      <p:sp>
        <p:nvSpPr>
          <p:cNvPr id="15" name="Google Shape;768;p119">
            <a:extLst>
              <a:ext uri="{FF2B5EF4-FFF2-40B4-BE49-F238E27FC236}">
                <a16:creationId xmlns:a16="http://schemas.microsoft.com/office/drawing/2014/main" id="{EC2E2473-278E-10E4-C301-76B87EC0D855}"/>
              </a:ext>
            </a:extLst>
          </p:cNvPr>
          <p:cNvSpPr txBox="1"/>
          <p:nvPr/>
        </p:nvSpPr>
        <p:spPr>
          <a:xfrm>
            <a:off x="577850" y="3805774"/>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Tree>
    <p:extLst>
      <p:ext uri="{BB962C8B-B14F-4D97-AF65-F5344CB8AC3E}">
        <p14:creationId xmlns:p14="http://schemas.microsoft.com/office/powerpoint/2010/main" val="239891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19</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77850" y="1107729"/>
            <a:ext cx="11036300" cy="509405"/>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présenter le back-office du LMS de la solution pour un chargé de formation et notamment les éléments détaillés ci-dessous :</a:t>
            </a:r>
            <a:endParaRPr lang="en-US" dirty="0">
              <a:cs typeface="Calibri"/>
            </a:endParaRPr>
          </a:p>
          <a:p>
            <a:pPr>
              <a:buChar char="•"/>
            </a:pPr>
            <a:endParaRPr lang="fr-FR"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Création de parcours de formation</a:t>
            </a:r>
            <a:endParaRPr lang="en-US" dirty="0"/>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t>FORMATION</a:t>
            </a:r>
            <a:endParaRPr lang="en-US" dirty="0"/>
          </a:p>
        </p:txBody>
      </p:sp>
      <p:sp>
        <p:nvSpPr>
          <p:cNvPr id="6" name="Rectangle : coins arrondis 5">
            <a:extLst>
              <a:ext uri="{FF2B5EF4-FFF2-40B4-BE49-F238E27FC236}">
                <a16:creationId xmlns:a16="http://schemas.microsoft.com/office/drawing/2014/main" id="{AECAB8B1-8D64-1A32-4A14-A58A16E42080}"/>
              </a:ext>
            </a:extLst>
          </p:cNvPr>
          <p:cNvSpPr/>
          <p:nvPr/>
        </p:nvSpPr>
        <p:spPr>
          <a:xfrm>
            <a:off x="469900" y="1972655"/>
            <a:ext cx="11252199" cy="4083088"/>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B575B6F-D382-0CE5-485B-F863488ADC47}"/>
              </a:ext>
            </a:extLst>
          </p:cNvPr>
          <p:cNvSpPr/>
          <p:nvPr/>
        </p:nvSpPr>
        <p:spPr>
          <a:xfrm>
            <a:off x="171810" y="1596619"/>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Création de parcours de formation</a:t>
            </a:r>
          </a:p>
        </p:txBody>
      </p:sp>
      <p:sp>
        <p:nvSpPr>
          <p:cNvPr id="9" name="ZoneTexte 8">
            <a:extLst>
              <a:ext uri="{FF2B5EF4-FFF2-40B4-BE49-F238E27FC236}">
                <a16:creationId xmlns:a16="http://schemas.microsoft.com/office/drawing/2014/main" id="{DF559DF0-B5AB-21DF-FF3B-9E66D65961BD}"/>
              </a:ext>
            </a:extLst>
          </p:cNvPr>
          <p:cNvSpPr txBox="1"/>
          <p:nvPr/>
        </p:nvSpPr>
        <p:spPr>
          <a:xfrm>
            <a:off x="2036780" y="2367796"/>
            <a:ext cx="8979152" cy="3754874"/>
          </a:xfrm>
          <a:prstGeom prst="rect">
            <a:avLst/>
          </a:prstGeom>
          <a:noFill/>
        </p:spPr>
        <p:txBody>
          <a:bodyPr wrap="square" lIns="91440" tIns="45720" rIns="91440" bIns="45720" rtlCol="0" anchor="t">
            <a:spAutoFit/>
          </a:bodyPr>
          <a:lstStyle/>
          <a:p>
            <a:pPr>
              <a:buClr>
                <a:schemeClr val="accent2"/>
              </a:buClr>
            </a:pPr>
            <a:r>
              <a:rPr lang="fr-FR" sz="1400" dirty="0">
                <a:solidFill>
                  <a:schemeClr val="accent5"/>
                </a:solidFill>
                <a:latin typeface="+mn-lt"/>
                <a:cs typeface="Calibri"/>
              </a:rPr>
              <a:t>En tant que chargé de formation, je peux créer un parcours de formation Management avec les critères suivants: </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Vidéo de présentation du parcours</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E-learning (Les fondamentaux du Management comme </a:t>
            </a:r>
            <a:r>
              <a:rPr lang="fr-FR" sz="1400" dirty="0" err="1">
                <a:solidFill>
                  <a:schemeClr val="accent5"/>
                </a:solidFill>
                <a:latin typeface="+mn-lt"/>
                <a:cs typeface="Calibri"/>
              </a:rPr>
              <a:t>pré-requis</a:t>
            </a:r>
            <a:r>
              <a:rPr lang="fr-FR" sz="1400" dirty="0">
                <a:solidFill>
                  <a:schemeClr val="accent5"/>
                </a:solidFill>
                <a:latin typeface="+mn-lt"/>
                <a:cs typeface="Calibri"/>
              </a:rPr>
              <a:t>)</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Session présentielle (1 jours)</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Travail interclasse à réaliser (</a:t>
            </a:r>
            <a:r>
              <a:rPr lang="fr-FR" sz="1400" dirty="0" err="1">
                <a:solidFill>
                  <a:schemeClr val="accent5"/>
                </a:solidFill>
                <a:latin typeface="+mn-lt"/>
                <a:cs typeface="Calibri"/>
              </a:rPr>
              <a:t>pré-requis</a:t>
            </a:r>
            <a:r>
              <a:rPr lang="fr-FR" sz="1400" dirty="0">
                <a:solidFill>
                  <a:schemeClr val="accent5"/>
                </a:solidFill>
                <a:latin typeface="+mn-lt"/>
                <a:cs typeface="Calibri"/>
              </a:rPr>
              <a:t> à la suite du parcours)</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Classes virtuelles sur Teams avec plusieurs occurrences limitées en nombre de places / sièges</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Gamification de fin de parcours avec un quizz </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Evaluation à chaud</a:t>
            </a:r>
          </a:p>
          <a:p>
            <a:pPr marL="285750" indent="-285750">
              <a:buClr>
                <a:schemeClr val="accent2"/>
              </a:buClr>
              <a:buFont typeface="Arial" panose="020B0604020202020204" pitchFamily="34" charset="0"/>
              <a:buChar char="•"/>
            </a:pPr>
            <a:r>
              <a:rPr lang="fr-FR" sz="1400" dirty="0">
                <a:solidFill>
                  <a:schemeClr val="accent5"/>
                </a:solidFill>
                <a:latin typeface="+mn-lt"/>
                <a:cs typeface="Calibri"/>
              </a:rPr>
              <a:t>Evaluation à froid à 2 mois</a:t>
            </a:r>
          </a:p>
          <a:p>
            <a:pPr>
              <a:buClr>
                <a:schemeClr val="accent2"/>
              </a:buClr>
            </a:pPr>
            <a:endParaRPr lang="fr-FR" sz="1400" dirty="0">
              <a:solidFill>
                <a:schemeClr val="accent5"/>
              </a:solidFill>
              <a:latin typeface="+mn-lt"/>
              <a:cs typeface="Calibri"/>
            </a:endParaRPr>
          </a:p>
          <a:p>
            <a:pPr>
              <a:buClr>
                <a:schemeClr val="accent2"/>
              </a:buClr>
            </a:pPr>
            <a:r>
              <a:rPr lang="fr-FR" sz="1400" dirty="0">
                <a:solidFill>
                  <a:schemeClr val="accent5"/>
                </a:solidFill>
                <a:latin typeface="+mn-lt"/>
                <a:cs typeface="Calibri"/>
              </a:rPr>
              <a:t>Le chargé de formation souhaite identifier un référent pour le parcours et des formateurs / animateurs pour les différents segments du parcours (ex: animateur § modérateur de la communauté dédiée au module Management ci-dessus) </a:t>
            </a:r>
          </a:p>
          <a:p>
            <a:pPr>
              <a:buClr>
                <a:schemeClr val="accent2"/>
              </a:buClr>
            </a:pPr>
            <a:endParaRPr lang="fr-FR" sz="1400" dirty="0">
              <a:solidFill>
                <a:schemeClr val="accent5"/>
              </a:solidFill>
              <a:latin typeface="+mn-lt"/>
              <a:cs typeface="Calibri"/>
            </a:endParaRPr>
          </a:p>
          <a:p>
            <a:pPr>
              <a:buClr>
                <a:schemeClr val="accent2"/>
              </a:buClr>
            </a:pPr>
            <a:r>
              <a:rPr lang="fr-FR" sz="1400" dirty="0">
                <a:solidFill>
                  <a:schemeClr val="accent5"/>
                </a:solidFill>
                <a:latin typeface="+mn-lt"/>
                <a:cs typeface="Calibri"/>
              </a:rPr>
              <a:t>En tant que chargé de formation je peux intégrer des ressources pédagogiques (documents, fiches de synthèses et autres données etc.) à ce parcours et mettre à disposition d’autres documents pour les apprenants suite à la réalisation de ce parcours (pour aller plus loin/approfondir)</a:t>
            </a:r>
          </a:p>
          <a:p>
            <a:pPr>
              <a:buClr>
                <a:schemeClr val="accent2"/>
              </a:buClr>
            </a:pPr>
            <a:endParaRPr lang="fr-FR" sz="1400" dirty="0">
              <a:solidFill>
                <a:schemeClr val="accent5"/>
              </a:solidFill>
              <a:latin typeface="+mn-lt"/>
              <a:cs typeface="Calibri"/>
            </a:endParaRPr>
          </a:p>
        </p:txBody>
      </p:sp>
      <p:sp>
        <p:nvSpPr>
          <p:cNvPr id="15" name="Google Shape;768;p119">
            <a:extLst>
              <a:ext uri="{FF2B5EF4-FFF2-40B4-BE49-F238E27FC236}">
                <a16:creationId xmlns:a16="http://schemas.microsoft.com/office/drawing/2014/main" id="{EC2E2473-278E-10E4-C301-76B87EC0D855}"/>
              </a:ext>
            </a:extLst>
          </p:cNvPr>
          <p:cNvSpPr txBox="1"/>
          <p:nvPr/>
        </p:nvSpPr>
        <p:spPr>
          <a:xfrm>
            <a:off x="577850" y="3805774"/>
            <a:ext cx="1160840" cy="430833"/>
          </a:xfrm>
          <a:prstGeom prst="rect">
            <a:avLst/>
          </a:prstGeom>
          <a:noFill/>
          <a:ln>
            <a:noFill/>
          </a:ln>
        </p:spPr>
        <p:txBody>
          <a:bodyPr spcFirstLastPara="1" wrap="square" lIns="121900" tIns="60933" rIns="121900" bIns="60933" anchor="t" anchorCtr="0">
            <a:spAutoFit/>
          </a:bodyPr>
          <a:lstStyle/>
          <a:p>
            <a:pPr algn="ctr"/>
            <a:r>
              <a:rPr lang="en-GB" sz="1000" dirty="0" err="1"/>
              <a:t>Chargée</a:t>
            </a:r>
            <a:r>
              <a:rPr lang="en-GB" sz="1000" dirty="0"/>
              <a:t> de formation</a:t>
            </a:r>
            <a:endParaRPr sz="1000" dirty="0"/>
          </a:p>
        </p:txBody>
      </p:sp>
      <p:pic>
        <p:nvPicPr>
          <p:cNvPr id="8" name="Google Shape;759;p119">
            <a:extLst>
              <a:ext uri="{FF2B5EF4-FFF2-40B4-BE49-F238E27FC236}">
                <a16:creationId xmlns:a16="http://schemas.microsoft.com/office/drawing/2014/main" id="{9C35F1F5-903F-3C36-1F7D-D659F14AFDA6}"/>
              </a:ext>
            </a:extLst>
          </p:cNvPr>
          <p:cNvPicPr preferRelativeResize="0"/>
          <p:nvPr/>
        </p:nvPicPr>
        <p:blipFill rotWithShape="1">
          <a:blip r:embed="rId2">
            <a:alphaModFix/>
          </a:blip>
          <a:srcRect l="7104" t="36437" r="70576" b="38828"/>
          <a:stretch/>
        </p:blipFill>
        <p:spPr>
          <a:xfrm>
            <a:off x="936544" y="3137332"/>
            <a:ext cx="443451" cy="480424"/>
          </a:xfrm>
          <a:prstGeom prst="ellipse">
            <a:avLst/>
          </a:prstGeom>
          <a:noFill/>
          <a:ln>
            <a:noFill/>
          </a:ln>
        </p:spPr>
      </p:pic>
    </p:spTree>
    <p:extLst>
      <p:ext uri="{BB962C8B-B14F-4D97-AF65-F5344CB8AC3E}">
        <p14:creationId xmlns:p14="http://schemas.microsoft.com/office/powerpoint/2010/main" val="77034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78EF863-825D-161F-5BC5-41CE0B52B414}"/>
              </a:ext>
            </a:extLst>
          </p:cNvPr>
          <p:cNvSpPr>
            <a:spLocks noGrp="1"/>
          </p:cNvSpPr>
          <p:nvPr>
            <p:ph type="sldNum" sz="quarter" idx="12"/>
          </p:nvPr>
        </p:nvSpPr>
        <p:spPr/>
        <p:txBody>
          <a:bodyPr/>
          <a:lstStyle/>
          <a:p>
            <a:pPr>
              <a:defRPr/>
            </a:pPr>
            <a:fld id="{456763B9-5889-4BA9-A3F8-122D4CCC77FE}" type="slidenum">
              <a:rPr lang="fr-FR" smtClean="0"/>
              <a:pPr>
                <a:defRPr/>
              </a:pPr>
              <a:t>2</a:t>
            </a:fld>
            <a:endParaRPr lang="fr-FR"/>
          </a:p>
        </p:txBody>
      </p:sp>
      <p:sp>
        <p:nvSpPr>
          <p:cNvPr id="3" name="Espace réservé du texte 2">
            <a:extLst>
              <a:ext uri="{FF2B5EF4-FFF2-40B4-BE49-F238E27FC236}">
                <a16:creationId xmlns:a16="http://schemas.microsoft.com/office/drawing/2014/main" id="{A6B60CAC-74AE-3F55-F512-E285E6B6B98C}"/>
              </a:ext>
            </a:extLst>
          </p:cNvPr>
          <p:cNvSpPr>
            <a:spLocks noGrp="1"/>
          </p:cNvSpPr>
          <p:nvPr>
            <p:ph type="body" sz="quarter" idx="13"/>
          </p:nvPr>
        </p:nvSpPr>
        <p:spPr>
          <a:xfrm>
            <a:off x="469900" y="1647644"/>
            <a:ext cx="11252200" cy="4478519"/>
          </a:xfrm>
        </p:spPr>
        <p:txBody>
          <a:bodyPr/>
          <a:lstStyle/>
          <a:p>
            <a:pPr marL="266700" indent="-180975">
              <a:buFont typeface="Wingdings" panose="05000000000000000000" pitchFamily="2" charset="2"/>
              <a:buChar char="§"/>
            </a:pPr>
            <a:r>
              <a:rPr lang="fr-FR" dirty="0"/>
              <a:t>Les prochaines démonstrations visent à :</a:t>
            </a:r>
          </a:p>
          <a:p>
            <a:pPr marL="538163" lvl="1" indent="-180975">
              <a:buFont typeface="Wingdings" panose="05000000000000000000" pitchFamily="2" charset="2"/>
              <a:buChar char="§"/>
            </a:pPr>
            <a:r>
              <a:rPr lang="fr-FR" sz="1400" b="1" dirty="0"/>
              <a:t>Approfondir la compréhension </a:t>
            </a:r>
            <a:r>
              <a:rPr lang="fr-FR" sz="1400" dirty="0"/>
              <a:t>des possibilités de l’outil sur des modules déjà présentés : recrutement, Core RH et GTA</a:t>
            </a:r>
          </a:p>
          <a:p>
            <a:pPr marL="538163" lvl="1" indent="-180975">
              <a:buFont typeface="Wingdings" panose="05000000000000000000" pitchFamily="2" charset="2"/>
              <a:buChar char="§"/>
            </a:pPr>
            <a:r>
              <a:rPr lang="fr-FR" sz="1400" dirty="0"/>
              <a:t>Avoir des démonstrations sur </a:t>
            </a:r>
            <a:r>
              <a:rPr lang="fr-FR" sz="1400" b="1" dirty="0"/>
              <a:t>des domaines RH complémentaires </a:t>
            </a:r>
            <a:r>
              <a:rPr lang="fr-FR" sz="1400" dirty="0"/>
              <a:t>: </a:t>
            </a:r>
            <a:r>
              <a:rPr lang="fr-FR" sz="1400" dirty="0" err="1"/>
              <a:t>ticketing</a:t>
            </a:r>
            <a:r>
              <a:rPr lang="fr-FR" sz="1400" dirty="0"/>
              <a:t> RH, gestion du plan de formation (TMS) et </a:t>
            </a:r>
            <a:r>
              <a:rPr lang="fr-FR" sz="1400" dirty="0" err="1"/>
              <a:t>elearning</a:t>
            </a:r>
            <a:r>
              <a:rPr lang="fr-FR" sz="1400" dirty="0"/>
              <a:t> (LMS)</a:t>
            </a:r>
          </a:p>
          <a:p>
            <a:pPr marL="266700" indent="-180975">
              <a:buFont typeface="Wingdings" panose="05000000000000000000" pitchFamily="2" charset="2"/>
              <a:buChar char="§"/>
            </a:pPr>
            <a:endParaRPr lang="fr-FR" dirty="0"/>
          </a:p>
          <a:p>
            <a:pPr marL="266700" indent="-180975">
              <a:buFont typeface="Wingdings" panose="05000000000000000000" pitchFamily="2" charset="2"/>
              <a:buChar char="§"/>
            </a:pPr>
            <a:r>
              <a:rPr lang="fr-FR" dirty="0"/>
              <a:t>Il est primordial de suivre précisément le déroulé des scénarios proposés et de prendre en compte les éléments complémentaires transmis notamment pour la GTA.</a:t>
            </a:r>
          </a:p>
          <a:p>
            <a:pPr marL="266700" indent="-180975">
              <a:buFont typeface="Wingdings" panose="05000000000000000000" pitchFamily="2" charset="2"/>
              <a:buChar char="§"/>
            </a:pPr>
            <a:endParaRPr lang="fr-FR" dirty="0"/>
          </a:p>
          <a:p>
            <a:pPr marL="266700" indent="-180975">
              <a:buFont typeface="Wingdings" panose="05000000000000000000" pitchFamily="2" charset="2"/>
              <a:buChar char="§"/>
            </a:pPr>
            <a:endParaRPr lang="fr-FR" dirty="0"/>
          </a:p>
          <a:p>
            <a:pPr marL="266700" indent="-180975">
              <a:buFont typeface="Wingdings" panose="05000000000000000000" pitchFamily="2" charset="2"/>
              <a:buChar char="§"/>
            </a:pPr>
            <a:endParaRPr lang="fr-FR" dirty="0"/>
          </a:p>
          <a:p>
            <a:pPr marL="266700" indent="-180975">
              <a:buFont typeface="Wingdings" panose="05000000000000000000" pitchFamily="2" charset="2"/>
              <a:buChar char="§"/>
            </a:pPr>
            <a:r>
              <a:rPr lang="fr-FR" b="1" dirty="0"/>
              <a:t>A l’issue de la démonstration</a:t>
            </a:r>
            <a:r>
              <a:rPr lang="fr-FR" dirty="0"/>
              <a:t>, le Groupe HENNER souhaite </a:t>
            </a:r>
            <a:r>
              <a:rPr lang="fr-FR" b="1" dirty="0"/>
              <a:t>disposer d’un environnement de démonstration « bac à sable », </a:t>
            </a:r>
            <a:r>
              <a:rPr lang="fr-FR" dirty="0"/>
              <a:t>afin de pouvoir accéder et naviguer dans les différents modules de la solution (prévoir un accès à une dizaine d’accès différents).</a:t>
            </a:r>
          </a:p>
        </p:txBody>
      </p:sp>
      <p:sp>
        <p:nvSpPr>
          <p:cNvPr id="4" name="Espace réservé du texte 3">
            <a:extLst>
              <a:ext uri="{FF2B5EF4-FFF2-40B4-BE49-F238E27FC236}">
                <a16:creationId xmlns:a16="http://schemas.microsoft.com/office/drawing/2014/main" id="{F841A93E-9862-2107-22E1-A4A8D7A50446}"/>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416CABB9-B85A-FDC4-E519-25B4DDB4F226}"/>
              </a:ext>
            </a:extLst>
          </p:cNvPr>
          <p:cNvSpPr>
            <a:spLocks noGrp="1"/>
          </p:cNvSpPr>
          <p:nvPr>
            <p:ph type="title"/>
          </p:nvPr>
        </p:nvSpPr>
        <p:spPr/>
        <p:txBody>
          <a:bodyPr/>
          <a:lstStyle/>
          <a:p>
            <a:r>
              <a:rPr lang="fr-FR" dirty="0"/>
              <a:t>Objectif des démonstrations </a:t>
            </a:r>
          </a:p>
        </p:txBody>
      </p:sp>
    </p:spTree>
    <p:extLst>
      <p:ext uri="{BB962C8B-B14F-4D97-AF65-F5344CB8AC3E}">
        <p14:creationId xmlns:p14="http://schemas.microsoft.com/office/powerpoint/2010/main" val="63516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20</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20</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Gestion des temps</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0141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21</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Badgeage et déclaration de présence (1/2)</a:t>
            </a:r>
            <a:endParaRPr lang="fr-FR" sz="1800" dirty="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1" y="1875787"/>
            <a:ext cx="11252199" cy="4430520"/>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442598"/>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Badgeage et déclaration de présence</a:t>
            </a:r>
          </a:p>
        </p:txBody>
      </p:sp>
      <p:pic>
        <p:nvPicPr>
          <p:cNvPr id="7" name="Google Shape;910;p71" descr="Une image contenant dessin&#10;&#10;Description générée automatiquement">
            <a:extLst>
              <a:ext uri="{FF2B5EF4-FFF2-40B4-BE49-F238E27FC236}">
                <a16:creationId xmlns:a16="http://schemas.microsoft.com/office/drawing/2014/main" id="{F77AB26F-C8F5-0D29-E052-8D96863B9F59}"/>
              </a:ext>
            </a:extLst>
          </p:cNvPr>
          <p:cNvPicPr preferRelativeResize="0">
            <a:picLocks noChangeAspect="1"/>
          </p:cNvPicPr>
          <p:nvPr/>
        </p:nvPicPr>
        <p:blipFill rotWithShape="1">
          <a:blip r:embed="rId2">
            <a:alphaModFix/>
          </a:blip>
          <a:srcRect/>
          <a:stretch/>
        </p:blipFill>
        <p:spPr>
          <a:xfrm>
            <a:off x="807450" y="3854809"/>
            <a:ext cx="557899" cy="606187"/>
          </a:xfrm>
          <a:prstGeom prst="rect">
            <a:avLst/>
          </a:prstGeom>
          <a:noFill/>
          <a:ln>
            <a:noFill/>
          </a:ln>
        </p:spPr>
      </p:pic>
      <p:sp>
        <p:nvSpPr>
          <p:cNvPr id="8" name="ZoneTexte 7">
            <a:extLst>
              <a:ext uri="{FF2B5EF4-FFF2-40B4-BE49-F238E27FC236}">
                <a16:creationId xmlns:a16="http://schemas.microsoft.com/office/drawing/2014/main" id="{09734E87-444E-A3BD-B4E9-7EF2F7A7866E}"/>
              </a:ext>
            </a:extLst>
          </p:cNvPr>
          <p:cNvSpPr txBox="1"/>
          <p:nvPr/>
        </p:nvSpPr>
        <p:spPr>
          <a:xfrm>
            <a:off x="1491989" y="2278535"/>
            <a:ext cx="10297455" cy="3416320"/>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200" dirty="0">
                <a:solidFill>
                  <a:srgbClr val="002060"/>
                </a:solidFill>
                <a:latin typeface="+mn-lt"/>
                <a:ea typeface="Calibri"/>
              </a:rPr>
              <a:t>Le contexte à prendre en compte dans votre démo :</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2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200" dirty="0">
                <a:solidFill>
                  <a:srgbClr val="002060"/>
                </a:solidFill>
                <a:latin typeface="+mn-lt"/>
                <a:ea typeface="Calibri"/>
              </a:rPr>
              <a:t>Salarié à 35 heures hebdomadaires sans JRTT</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2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200" dirty="0">
                <a:solidFill>
                  <a:srgbClr val="002060"/>
                </a:solidFill>
                <a:latin typeface="+mn-lt"/>
                <a:ea typeface="Calibri"/>
              </a:rPr>
              <a:t>La journée de travail comprend :</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200" dirty="0">
                <a:solidFill>
                  <a:srgbClr val="002060"/>
                </a:solidFill>
                <a:latin typeface="+mn-lt"/>
                <a:ea typeface="Calibri"/>
              </a:rPr>
              <a:t>Des plages fixes pendant lesquelles la présence du collaborateur est obligatoire</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200" dirty="0">
                <a:solidFill>
                  <a:srgbClr val="002060"/>
                </a:solidFill>
                <a:latin typeface="+mn-lt"/>
                <a:ea typeface="Calibri"/>
              </a:rPr>
              <a:t>Des plages variables pendant lesquelles le collaborateur peut choisir librement ses heures d’arrivées et de départ</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200" dirty="0">
                <a:solidFill>
                  <a:srgbClr val="002060"/>
                </a:solidFill>
                <a:latin typeface="+mn-lt"/>
                <a:ea typeface="Calibri"/>
              </a:rPr>
              <a:t>Un minimum de 6,5 heures par jour (6h30) – déclenchement d’alertes si le collaborateur  ne respecte pas cette durée minimum</a:t>
            </a:r>
          </a:p>
          <a:p>
            <a:pPr marL="464820" indent="-285750" eaLnBrk="0" hangingPunct="0">
              <a:buClr>
                <a:schemeClr val="accent2"/>
              </a:buClr>
              <a:buSzPct val="80000"/>
              <a:buFont typeface="Arial" panose="020B0604020202020204" pitchFamily="34" charset="0"/>
              <a:buChar char="•"/>
            </a:pPr>
            <a:r>
              <a:rPr lang="fr-FR" sz="1200" dirty="0">
                <a:solidFill>
                  <a:srgbClr val="002060"/>
                </a:solidFill>
                <a:latin typeface="+mn-lt"/>
                <a:ea typeface="Calibri"/>
              </a:rPr>
              <a:t>Un minimum  de 3,7 heures par demi-journée travaillée (3h42) - déclenchement d’alertes si le collaborateur  ne respecte pas cette durée minimum</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endParaRPr lang="fr-FR" sz="12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200" dirty="0">
                <a:solidFill>
                  <a:srgbClr val="002060"/>
                </a:solidFill>
                <a:latin typeface="+mn-lt"/>
                <a:ea typeface="Calibri"/>
              </a:rPr>
              <a:t>En tenant compte de la durée maximale de travail par jour (10 heures) et un repos quotidien de 11 heures consécutives entre la fin d'une journée de travail et le début de la suivante et un repos hebdomadaire a minima de 35 heures consécutives (24 heures+ 11 heures).</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2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200" dirty="0">
                <a:solidFill>
                  <a:srgbClr val="002060"/>
                </a:solidFill>
                <a:latin typeface="+mn-lt"/>
                <a:ea typeface="Calibri"/>
              </a:rPr>
              <a:t>A noter : le temps de repas, d'une durée minimale de 35 minutes, ne constitue pas du temps de travail effectif.</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2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200" dirty="0">
                <a:solidFill>
                  <a:srgbClr val="002060"/>
                </a:solidFill>
                <a:latin typeface="+mn-lt"/>
                <a:ea typeface="Calibri"/>
              </a:rPr>
              <a:t>Les plages fixes et variables sont déterminées comme suit du lundi au vendredi :</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2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200" dirty="0">
              <a:solidFill>
                <a:srgbClr val="002060"/>
              </a:solidFill>
              <a:latin typeface="+mn-lt"/>
              <a:ea typeface="Calibri"/>
            </a:endParaRPr>
          </a:p>
        </p:txBody>
      </p:sp>
      <p:sp>
        <p:nvSpPr>
          <p:cNvPr id="9" name="ZoneTexte 8">
            <a:extLst>
              <a:ext uri="{FF2B5EF4-FFF2-40B4-BE49-F238E27FC236}">
                <a16:creationId xmlns:a16="http://schemas.microsoft.com/office/drawing/2014/main" id="{6DE5BCF4-C08D-9C2D-4624-16D7A90F37F9}"/>
              </a:ext>
            </a:extLst>
          </p:cNvPr>
          <p:cNvSpPr txBox="1"/>
          <p:nvPr/>
        </p:nvSpPr>
        <p:spPr>
          <a:xfrm>
            <a:off x="537245" y="4528865"/>
            <a:ext cx="1098307" cy="276999"/>
          </a:xfrm>
          <a:prstGeom prst="rect">
            <a:avLst/>
          </a:prstGeom>
          <a:noFill/>
        </p:spPr>
        <p:txBody>
          <a:bodyPr wrap="square" rtlCol="0">
            <a:spAutoFit/>
          </a:bodyPr>
          <a:lstStyle/>
          <a:p>
            <a:pPr algn="ctr"/>
            <a:r>
              <a:rPr lang="fr-FR" sz="1200" b="1" dirty="0">
                <a:solidFill>
                  <a:schemeClr val="accent5"/>
                </a:solidFill>
                <a:latin typeface="+mj-lt"/>
              </a:rPr>
              <a:t>Collaborateur</a:t>
            </a:r>
          </a:p>
        </p:txBody>
      </p:sp>
      <p:grpSp>
        <p:nvGrpSpPr>
          <p:cNvPr id="10" name="Groupe 9">
            <a:extLst>
              <a:ext uri="{FF2B5EF4-FFF2-40B4-BE49-F238E27FC236}">
                <a16:creationId xmlns:a16="http://schemas.microsoft.com/office/drawing/2014/main" id="{9F6BEAAB-C86F-E20D-CD91-D51E34E1C4B5}"/>
              </a:ext>
            </a:extLst>
          </p:cNvPr>
          <p:cNvGrpSpPr/>
          <p:nvPr/>
        </p:nvGrpSpPr>
        <p:grpSpPr>
          <a:xfrm>
            <a:off x="-64986" y="3010490"/>
            <a:ext cx="2302767" cy="827985"/>
            <a:chOff x="-191338" y="2423632"/>
            <a:chExt cx="1440000" cy="486425"/>
          </a:xfrm>
        </p:grpSpPr>
        <p:sp>
          <p:nvSpPr>
            <p:cNvPr id="12" name="Google Shape;898;p71">
              <a:extLst>
                <a:ext uri="{FF2B5EF4-FFF2-40B4-BE49-F238E27FC236}">
                  <a16:creationId xmlns:a16="http://schemas.microsoft.com/office/drawing/2014/main" id="{0E895F15-F145-A8E1-CBD5-BA371FFA3860}"/>
                </a:ext>
              </a:extLst>
            </p:cNvPr>
            <p:cNvSpPr txBox="1"/>
            <p:nvPr/>
          </p:nvSpPr>
          <p:spPr>
            <a:xfrm>
              <a:off x="-191338" y="2729276"/>
              <a:ext cx="1440000" cy="180781"/>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200" b="1" dirty="0">
                  <a:solidFill>
                    <a:srgbClr val="002060"/>
                  </a:solidFill>
                  <a:latin typeface="Work Sans" pitchFamily="2" charset="0"/>
                  <a:sym typeface="Arial"/>
                </a:rPr>
                <a:t>Manager</a:t>
              </a:r>
              <a:endParaRPr sz="1200" b="1" dirty="0">
                <a:solidFill>
                  <a:srgbClr val="002060"/>
                </a:solidFill>
                <a:latin typeface="Work Sans" pitchFamily="2" charset="0"/>
                <a:sym typeface="Arial"/>
              </a:endParaRPr>
            </a:p>
          </p:txBody>
        </p:sp>
        <p:pic>
          <p:nvPicPr>
            <p:cNvPr id="13" name="Google Shape;905;p71">
              <a:extLst>
                <a:ext uri="{FF2B5EF4-FFF2-40B4-BE49-F238E27FC236}">
                  <a16:creationId xmlns:a16="http://schemas.microsoft.com/office/drawing/2014/main" id="{C27F1CC7-7D36-66B7-00E1-B06FE8DDD09E}"/>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graphicFrame>
        <p:nvGraphicFramePr>
          <p:cNvPr id="16" name="Tableau 15">
            <a:extLst>
              <a:ext uri="{FF2B5EF4-FFF2-40B4-BE49-F238E27FC236}">
                <a16:creationId xmlns:a16="http://schemas.microsoft.com/office/drawing/2014/main" id="{2EE451E6-6F7B-99FE-769F-A809D7793065}"/>
              </a:ext>
            </a:extLst>
          </p:cNvPr>
          <p:cNvGraphicFramePr>
            <a:graphicFrameLocks noGrp="1"/>
          </p:cNvGraphicFramePr>
          <p:nvPr>
            <p:extLst>
              <p:ext uri="{D42A27DB-BD31-4B8C-83A1-F6EECF244321}">
                <p14:modId xmlns:p14="http://schemas.microsoft.com/office/powerpoint/2010/main" val="2814005435"/>
              </p:ext>
            </p:extLst>
          </p:nvPr>
        </p:nvGraphicFramePr>
        <p:xfrm>
          <a:off x="2679375" y="5462969"/>
          <a:ext cx="6412866" cy="621800"/>
        </p:xfrm>
        <a:graphic>
          <a:graphicData uri="http://schemas.openxmlformats.org/drawingml/2006/table">
            <a:tbl>
              <a:tblPr firstRow="1" firstCol="1" lastRow="1" lastCol="1" bandRow="1" bandCol="1"/>
              <a:tblGrid>
                <a:gridCol w="1171514">
                  <a:extLst>
                    <a:ext uri="{9D8B030D-6E8A-4147-A177-3AD203B41FA5}">
                      <a16:colId xmlns:a16="http://schemas.microsoft.com/office/drawing/2014/main" val="4066012382"/>
                    </a:ext>
                  </a:extLst>
                </a:gridCol>
                <a:gridCol w="1279352">
                  <a:extLst>
                    <a:ext uri="{9D8B030D-6E8A-4147-A177-3AD203B41FA5}">
                      <a16:colId xmlns:a16="http://schemas.microsoft.com/office/drawing/2014/main" val="1423206215"/>
                    </a:ext>
                  </a:extLst>
                </a:gridCol>
                <a:gridCol w="1241539">
                  <a:extLst>
                    <a:ext uri="{9D8B030D-6E8A-4147-A177-3AD203B41FA5}">
                      <a16:colId xmlns:a16="http://schemas.microsoft.com/office/drawing/2014/main" val="3279003636"/>
                    </a:ext>
                  </a:extLst>
                </a:gridCol>
                <a:gridCol w="1262546">
                  <a:extLst>
                    <a:ext uri="{9D8B030D-6E8A-4147-A177-3AD203B41FA5}">
                      <a16:colId xmlns:a16="http://schemas.microsoft.com/office/drawing/2014/main" val="697220451"/>
                    </a:ext>
                  </a:extLst>
                </a:gridCol>
                <a:gridCol w="1457915">
                  <a:extLst>
                    <a:ext uri="{9D8B030D-6E8A-4147-A177-3AD203B41FA5}">
                      <a16:colId xmlns:a16="http://schemas.microsoft.com/office/drawing/2014/main" val="3979968692"/>
                    </a:ext>
                  </a:extLst>
                </a:gridCol>
              </a:tblGrid>
              <a:tr h="286047">
                <a:tc>
                  <a:txBody>
                    <a:bodyPr/>
                    <a:lstStyle/>
                    <a:p>
                      <a:pPr marL="72390">
                        <a:lnSpc>
                          <a:spcPts val="1050"/>
                        </a:lnSpc>
                        <a:spcBef>
                          <a:spcPts val="105"/>
                        </a:spcBef>
                        <a:spcAft>
                          <a:spcPts val="0"/>
                        </a:spcAft>
                      </a:pPr>
                      <a:r>
                        <a:rPr lang="fr-FR" sz="1400" dirty="0">
                          <a:solidFill>
                            <a:srgbClr val="111111"/>
                          </a:solidFill>
                          <a:effectLst/>
                          <a:latin typeface="+mn-lt"/>
                          <a:ea typeface="Arial" panose="020B0604020202020204" pitchFamily="34" charset="0"/>
                          <a:cs typeface="Times New Roman" panose="02020603050405020304" pitchFamily="18" charset="0"/>
                        </a:rPr>
                        <a:t>Plage</a:t>
                      </a:r>
                      <a:r>
                        <a:rPr lang="fr-FR" sz="1400" spc="-15" dirty="0">
                          <a:solidFill>
                            <a:srgbClr val="111111"/>
                          </a:solidFill>
                          <a:effectLst/>
                          <a:latin typeface="+mn-lt"/>
                          <a:ea typeface="Arial" panose="020B0604020202020204" pitchFamily="34" charset="0"/>
                          <a:cs typeface="Times New Roman" panose="02020603050405020304" pitchFamily="18" charset="0"/>
                        </a:rPr>
                        <a:t> </a:t>
                      </a:r>
                      <a:r>
                        <a:rPr lang="fr-FR" sz="1400" spc="-10" dirty="0">
                          <a:solidFill>
                            <a:srgbClr val="111111"/>
                          </a:solidFill>
                          <a:effectLst/>
                          <a:latin typeface="+mn-lt"/>
                          <a:ea typeface="Arial" panose="020B0604020202020204" pitchFamily="34" charset="0"/>
                          <a:cs typeface="Times New Roman" panose="02020603050405020304" pitchFamily="18" charset="0"/>
                        </a:rPr>
                        <a:t>variable</a:t>
                      </a:r>
                      <a:endParaRPr lang="en-GB" sz="1800" dirty="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0180">
                        <a:lnSpc>
                          <a:spcPts val="1050"/>
                        </a:lnSpc>
                        <a:spcBef>
                          <a:spcPts val="105"/>
                        </a:spcBef>
                        <a:spcAft>
                          <a:spcPts val="0"/>
                        </a:spcAft>
                      </a:pPr>
                      <a:r>
                        <a:rPr lang="fr-FR" sz="1400" dirty="0">
                          <a:solidFill>
                            <a:srgbClr val="111111"/>
                          </a:solidFill>
                          <a:effectLst/>
                          <a:latin typeface="+mn-lt"/>
                          <a:ea typeface="Arial" panose="020B0604020202020204" pitchFamily="34" charset="0"/>
                          <a:cs typeface="Times New Roman" panose="02020603050405020304" pitchFamily="18" charset="0"/>
                        </a:rPr>
                        <a:t>Plage</a:t>
                      </a:r>
                      <a:r>
                        <a:rPr lang="fr-FR" sz="1400" spc="-15" dirty="0">
                          <a:solidFill>
                            <a:srgbClr val="111111"/>
                          </a:solidFill>
                          <a:effectLst/>
                          <a:latin typeface="+mn-lt"/>
                          <a:ea typeface="Arial" panose="020B0604020202020204" pitchFamily="34" charset="0"/>
                          <a:cs typeface="Times New Roman" panose="02020603050405020304" pitchFamily="18" charset="0"/>
                        </a:rPr>
                        <a:t> </a:t>
                      </a:r>
                      <a:r>
                        <a:rPr lang="fr-FR" sz="1400" spc="-20" dirty="0">
                          <a:solidFill>
                            <a:srgbClr val="111111"/>
                          </a:solidFill>
                          <a:effectLst/>
                          <a:latin typeface="+mn-lt"/>
                          <a:ea typeface="Arial" panose="020B0604020202020204" pitchFamily="34" charset="0"/>
                          <a:cs typeface="Times New Roman" panose="02020603050405020304" pitchFamily="18" charset="0"/>
                        </a:rPr>
                        <a:t>fixe</a:t>
                      </a:r>
                      <a:endParaRPr lang="en-GB" sz="1800" dirty="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67005">
                        <a:lnSpc>
                          <a:spcPts val="1050"/>
                        </a:lnSpc>
                        <a:spcBef>
                          <a:spcPts val="105"/>
                        </a:spcBef>
                        <a:spcAft>
                          <a:spcPts val="0"/>
                        </a:spcAft>
                      </a:pPr>
                      <a:r>
                        <a:rPr lang="fr-FR" sz="1400" spc="-10" dirty="0">
                          <a:solidFill>
                            <a:srgbClr val="111111"/>
                          </a:solidFill>
                          <a:effectLst/>
                          <a:latin typeface="+mn-lt"/>
                          <a:ea typeface="Arial" panose="020B0604020202020204" pitchFamily="34" charset="0"/>
                          <a:cs typeface="Times New Roman" panose="02020603050405020304" pitchFamily="18" charset="0"/>
                        </a:rPr>
                        <a:t>Déjeuner</a:t>
                      </a:r>
                      <a:endParaRPr lang="en-GB" sz="1800" dirty="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01295">
                        <a:lnSpc>
                          <a:spcPts val="1050"/>
                        </a:lnSpc>
                        <a:spcBef>
                          <a:spcPts val="105"/>
                        </a:spcBef>
                        <a:spcAft>
                          <a:spcPts val="0"/>
                        </a:spcAft>
                      </a:pPr>
                      <a:r>
                        <a:rPr lang="fr-FR" sz="1400">
                          <a:solidFill>
                            <a:srgbClr val="111111"/>
                          </a:solidFill>
                          <a:effectLst/>
                          <a:latin typeface="+mn-lt"/>
                          <a:ea typeface="Arial" panose="020B0604020202020204" pitchFamily="34" charset="0"/>
                          <a:cs typeface="Times New Roman" panose="02020603050405020304" pitchFamily="18" charset="0"/>
                        </a:rPr>
                        <a:t>Plage</a:t>
                      </a:r>
                      <a:r>
                        <a:rPr lang="fr-FR" sz="1400" spc="35">
                          <a:solidFill>
                            <a:srgbClr val="111111"/>
                          </a:solidFill>
                          <a:effectLst/>
                          <a:latin typeface="+mn-lt"/>
                          <a:ea typeface="Arial" panose="020B0604020202020204" pitchFamily="34" charset="0"/>
                          <a:cs typeface="Times New Roman" panose="02020603050405020304" pitchFamily="18" charset="0"/>
                        </a:rPr>
                        <a:t> </a:t>
                      </a:r>
                      <a:r>
                        <a:rPr lang="fr-FR" sz="1400" spc="-20">
                          <a:solidFill>
                            <a:srgbClr val="111111"/>
                          </a:solidFill>
                          <a:effectLst/>
                          <a:latin typeface="+mn-lt"/>
                          <a:ea typeface="Arial" panose="020B0604020202020204" pitchFamily="34" charset="0"/>
                          <a:cs typeface="Times New Roman" panose="02020603050405020304" pitchFamily="18" charset="0"/>
                        </a:rPr>
                        <a:t>fixe</a:t>
                      </a:r>
                      <a:endParaRPr lang="en-GB" sz="180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16535">
                        <a:lnSpc>
                          <a:spcPts val="1050"/>
                        </a:lnSpc>
                        <a:spcBef>
                          <a:spcPts val="105"/>
                        </a:spcBef>
                        <a:spcAft>
                          <a:spcPts val="0"/>
                        </a:spcAft>
                      </a:pPr>
                      <a:r>
                        <a:rPr lang="fr-FR" sz="1400">
                          <a:solidFill>
                            <a:srgbClr val="111111"/>
                          </a:solidFill>
                          <a:effectLst/>
                          <a:latin typeface="+mn-lt"/>
                          <a:ea typeface="Arial" panose="020B0604020202020204" pitchFamily="34" charset="0"/>
                          <a:cs typeface="Times New Roman" panose="02020603050405020304" pitchFamily="18" charset="0"/>
                        </a:rPr>
                        <a:t>Plage</a:t>
                      </a:r>
                      <a:r>
                        <a:rPr lang="fr-FR" sz="1400" spc="5">
                          <a:solidFill>
                            <a:srgbClr val="111111"/>
                          </a:solidFill>
                          <a:effectLst/>
                          <a:latin typeface="+mn-lt"/>
                          <a:ea typeface="Arial" panose="020B0604020202020204" pitchFamily="34" charset="0"/>
                          <a:cs typeface="Times New Roman" panose="02020603050405020304" pitchFamily="18" charset="0"/>
                        </a:rPr>
                        <a:t> </a:t>
                      </a:r>
                      <a:r>
                        <a:rPr lang="fr-FR" sz="1400" spc="-10">
                          <a:solidFill>
                            <a:srgbClr val="111111"/>
                          </a:solidFill>
                          <a:effectLst/>
                          <a:latin typeface="+mn-lt"/>
                          <a:ea typeface="Arial" panose="020B0604020202020204" pitchFamily="34" charset="0"/>
                          <a:cs typeface="Times New Roman" panose="02020603050405020304" pitchFamily="18" charset="0"/>
                        </a:rPr>
                        <a:t>variable</a:t>
                      </a:r>
                      <a:endParaRPr lang="en-GB" sz="180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5448159"/>
                  </a:ext>
                </a:extLst>
              </a:tr>
              <a:tr h="335753">
                <a:tc>
                  <a:txBody>
                    <a:bodyPr/>
                    <a:lstStyle/>
                    <a:p>
                      <a:pPr marL="70485">
                        <a:lnSpc>
                          <a:spcPts val="1055"/>
                        </a:lnSpc>
                        <a:spcBef>
                          <a:spcPts val="115"/>
                        </a:spcBef>
                        <a:spcAft>
                          <a:spcPts val="0"/>
                        </a:spcAft>
                      </a:pPr>
                      <a:r>
                        <a:rPr lang="fr-FR" sz="1400">
                          <a:solidFill>
                            <a:srgbClr val="111111"/>
                          </a:solidFill>
                          <a:effectLst/>
                          <a:latin typeface="+mn-lt"/>
                          <a:ea typeface="Arial" panose="020B0604020202020204" pitchFamily="34" charset="0"/>
                          <a:cs typeface="Times New Roman" panose="02020603050405020304" pitchFamily="18" charset="0"/>
                        </a:rPr>
                        <a:t>07h45</a:t>
                      </a:r>
                      <a:r>
                        <a:rPr lang="fr-FR" sz="1400" spc="-70">
                          <a:solidFill>
                            <a:srgbClr val="111111"/>
                          </a:solidFill>
                          <a:effectLst/>
                          <a:latin typeface="+mn-lt"/>
                          <a:ea typeface="Arial" panose="020B0604020202020204" pitchFamily="34" charset="0"/>
                          <a:cs typeface="Times New Roman" panose="02020603050405020304" pitchFamily="18" charset="0"/>
                        </a:rPr>
                        <a:t> </a:t>
                      </a:r>
                      <a:r>
                        <a:rPr lang="fr-FR" sz="1400">
                          <a:solidFill>
                            <a:srgbClr val="111111"/>
                          </a:solidFill>
                          <a:effectLst/>
                          <a:latin typeface="+mn-lt"/>
                          <a:ea typeface="Arial" panose="020B0604020202020204" pitchFamily="34" charset="0"/>
                          <a:cs typeface="Times New Roman" panose="02020603050405020304" pitchFamily="18" charset="0"/>
                        </a:rPr>
                        <a:t>-</a:t>
                      </a:r>
                      <a:r>
                        <a:rPr lang="fr-FR" sz="1400" spc="100">
                          <a:solidFill>
                            <a:srgbClr val="111111"/>
                          </a:solidFill>
                          <a:effectLst/>
                          <a:latin typeface="+mn-lt"/>
                          <a:ea typeface="Arial" panose="020B0604020202020204" pitchFamily="34" charset="0"/>
                          <a:cs typeface="Times New Roman" panose="02020603050405020304" pitchFamily="18" charset="0"/>
                        </a:rPr>
                        <a:t> </a:t>
                      </a:r>
                      <a:r>
                        <a:rPr lang="fr-FR" sz="1400" spc="-10">
                          <a:solidFill>
                            <a:srgbClr val="111111"/>
                          </a:solidFill>
                          <a:effectLst/>
                          <a:latin typeface="+mn-lt"/>
                          <a:ea typeface="Arial" panose="020B0604020202020204" pitchFamily="34" charset="0"/>
                          <a:cs typeface="Times New Roman" panose="02020603050405020304" pitchFamily="18" charset="0"/>
                        </a:rPr>
                        <a:t>10h00</a:t>
                      </a:r>
                      <a:endParaRPr lang="en-GB" sz="180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63195">
                        <a:lnSpc>
                          <a:spcPts val="1055"/>
                        </a:lnSpc>
                        <a:spcBef>
                          <a:spcPts val="115"/>
                        </a:spcBef>
                        <a:spcAft>
                          <a:spcPts val="0"/>
                        </a:spcAft>
                      </a:pPr>
                      <a:r>
                        <a:rPr lang="fr-FR" sz="1400">
                          <a:solidFill>
                            <a:srgbClr val="111111"/>
                          </a:solidFill>
                          <a:effectLst/>
                          <a:latin typeface="+mn-lt"/>
                          <a:ea typeface="Arial" panose="020B0604020202020204" pitchFamily="34" charset="0"/>
                          <a:cs typeface="Times New Roman" panose="02020603050405020304" pitchFamily="18" charset="0"/>
                        </a:rPr>
                        <a:t>10h00</a:t>
                      </a:r>
                      <a:r>
                        <a:rPr lang="fr-FR" sz="1400" spc="-105">
                          <a:solidFill>
                            <a:srgbClr val="111111"/>
                          </a:solidFill>
                          <a:effectLst/>
                          <a:latin typeface="+mn-lt"/>
                          <a:ea typeface="Arial" panose="020B0604020202020204" pitchFamily="34" charset="0"/>
                          <a:cs typeface="Times New Roman" panose="02020603050405020304" pitchFamily="18" charset="0"/>
                        </a:rPr>
                        <a:t> </a:t>
                      </a:r>
                      <a:r>
                        <a:rPr lang="fr-FR" sz="1400">
                          <a:solidFill>
                            <a:srgbClr val="111111"/>
                          </a:solidFill>
                          <a:effectLst/>
                          <a:latin typeface="+mn-lt"/>
                          <a:ea typeface="Arial" panose="020B0604020202020204" pitchFamily="34" charset="0"/>
                          <a:cs typeface="Times New Roman" panose="02020603050405020304" pitchFamily="18" charset="0"/>
                        </a:rPr>
                        <a:t>-</a:t>
                      </a:r>
                      <a:r>
                        <a:rPr lang="fr-FR" sz="1400" spc="175">
                          <a:solidFill>
                            <a:srgbClr val="111111"/>
                          </a:solidFill>
                          <a:effectLst/>
                          <a:latin typeface="+mn-lt"/>
                          <a:ea typeface="Arial" panose="020B0604020202020204" pitchFamily="34" charset="0"/>
                          <a:cs typeface="Times New Roman" panose="02020603050405020304" pitchFamily="18" charset="0"/>
                        </a:rPr>
                        <a:t> </a:t>
                      </a:r>
                      <a:r>
                        <a:rPr lang="fr-FR" sz="1400" spc="-10">
                          <a:solidFill>
                            <a:srgbClr val="111111"/>
                          </a:solidFill>
                          <a:effectLst/>
                          <a:latin typeface="+mn-lt"/>
                          <a:ea typeface="Arial" panose="020B0604020202020204" pitchFamily="34" charset="0"/>
                          <a:cs typeface="Times New Roman" panose="02020603050405020304" pitchFamily="18" charset="0"/>
                        </a:rPr>
                        <a:t>11h30</a:t>
                      </a:r>
                      <a:endParaRPr lang="en-GB" sz="180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63195">
                        <a:lnSpc>
                          <a:spcPts val="1055"/>
                        </a:lnSpc>
                        <a:spcBef>
                          <a:spcPts val="115"/>
                        </a:spcBef>
                        <a:spcAft>
                          <a:spcPts val="0"/>
                        </a:spcAft>
                      </a:pPr>
                      <a:r>
                        <a:rPr lang="fr-FR" sz="1400">
                          <a:solidFill>
                            <a:srgbClr val="111111"/>
                          </a:solidFill>
                          <a:effectLst/>
                          <a:latin typeface="+mn-lt"/>
                          <a:ea typeface="Arial" panose="020B0604020202020204" pitchFamily="34" charset="0"/>
                          <a:cs typeface="Times New Roman" panose="02020603050405020304" pitchFamily="18" charset="0"/>
                        </a:rPr>
                        <a:t>11h30-</a:t>
                      </a:r>
                      <a:r>
                        <a:rPr lang="fr-FR" sz="1400" spc="-10">
                          <a:solidFill>
                            <a:srgbClr val="111111"/>
                          </a:solidFill>
                          <a:effectLst/>
                          <a:latin typeface="+mn-lt"/>
                          <a:ea typeface="Arial" panose="020B0604020202020204" pitchFamily="34" charset="0"/>
                          <a:cs typeface="Times New Roman" panose="02020603050405020304" pitchFamily="18" charset="0"/>
                        </a:rPr>
                        <a:t>14h30</a:t>
                      </a:r>
                      <a:endParaRPr lang="en-GB" sz="180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97485">
                        <a:lnSpc>
                          <a:spcPts val="1055"/>
                        </a:lnSpc>
                        <a:spcBef>
                          <a:spcPts val="115"/>
                        </a:spcBef>
                        <a:spcAft>
                          <a:spcPts val="0"/>
                        </a:spcAft>
                      </a:pPr>
                      <a:r>
                        <a:rPr lang="fr-FR" sz="1400" spc="-25" dirty="0">
                          <a:solidFill>
                            <a:srgbClr val="111111"/>
                          </a:solidFill>
                          <a:effectLst/>
                          <a:latin typeface="+mn-lt"/>
                          <a:ea typeface="Arial" panose="020B0604020202020204" pitchFamily="34" charset="0"/>
                          <a:cs typeface="Times New Roman" panose="02020603050405020304" pitchFamily="18" charset="0"/>
                        </a:rPr>
                        <a:t>14h30-</a:t>
                      </a:r>
                      <a:r>
                        <a:rPr lang="fr-FR" sz="1400" spc="-10" dirty="0">
                          <a:solidFill>
                            <a:srgbClr val="111111"/>
                          </a:solidFill>
                          <a:effectLst/>
                          <a:latin typeface="+mn-lt"/>
                          <a:ea typeface="Arial" panose="020B0604020202020204" pitchFamily="34" charset="0"/>
                          <a:cs typeface="Times New Roman" panose="02020603050405020304" pitchFamily="18" charset="0"/>
                        </a:rPr>
                        <a:t>15h45</a:t>
                      </a:r>
                      <a:endParaRPr lang="en-GB" sz="1800" dirty="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12725">
                        <a:lnSpc>
                          <a:spcPts val="1055"/>
                        </a:lnSpc>
                        <a:spcBef>
                          <a:spcPts val="115"/>
                        </a:spcBef>
                        <a:spcAft>
                          <a:spcPts val="0"/>
                        </a:spcAft>
                      </a:pPr>
                      <a:r>
                        <a:rPr lang="fr-FR" sz="1400" dirty="0">
                          <a:solidFill>
                            <a:srgbClr val="111111"/>
                          </a:solidFill>
                          <a:effectLst/>
                          <a:latin typeface="+mn-lt"/>
                          <a:ea typeface="Arial" panose="020B0604020202020204" pitchFamily="34" charset="0"/>
                          <a:cs typeface="Times New Roman" panose="02020603050405020304" pitchFamily="18" charset="0"/>
                        </a:rPr>
                        <a:t>15h45</a:t>
                      </a:r>
                      <a:r>
                        <a:rPr lang="fr-FR" sz="1400" spc="-70" dirty="0">
                          <a:solidFill>
                            <a:srgbClr val="111111"/>
                          </a:solidFill>
                          <a:effectLst/>
                          <a:latin typeface="+mn-lt"/>
                          <a:ea typeface="Arial" panose="020B0604020202020204" pitchFamily="34" charset="0"/>
                          <a:cs typeface="Times New Roman" panose="02020603050405020304" pitchFamily="18" charset="0"/>
                        </a:rPr>
                        <a:t> </a:t>
                      </a:r>
                      <a:r>
                        <a:rPr lang="fr-FR" sz="1400" dirty="0">
                          <a:solidFill>
                            <a:srgbClr val="111111"/>
                          </a:solidFill>
                          <a:effectLst/>
                          <a:latin typeface="+mn-lt"/>
                          <a:ea typeface="Arial" panose="020B0604020202020204" pitchFamily="34" charset="0"/>
                          <a:cs typeface="Times New Roman" panose="02020603050405020304" pitchFamily="18" charset="0"/>
                        </a:rPr>
                        <a:t>-</a:t>
                      </a:r>
                      <a:r>
                        <a:rPr lang="fr-FR" sz="1400" spc="120" dirty="0">
                          <a:solidFill>
                            <a:srgbClr val="111111"/>
                          </a:solidFill>
                          <a:effectLst/>
                          <a:latin typeface="+mn-lt"/>
                          <a:ea typeface="Arial" panose="020B0604020202020204" pitchFamily="34" charset="0"/>
                          <a:cs typeface="Times New Roman" panose="02020603050405020304" pitchFamily="18" charset="0"/>
                        </a:rPr>
                        <a:t> </a:t>
                      </a:r>
                      <a:r>
                        <a:rPr lang="fr-FR" sz="1400" spc="-10" dirty="0">
                          <a:solidFill>
                            <a:srgbClr val="111111"/>
                          </a:solidFill>
                          <a:effectLst/>
                          <a:latin typeface="+mn-lt"/>
                          <a:ea typeface="Arial" panose="020B0604020202020204" pitchFamily="34" charset="0"/>
                          <a:cs typeface="Times New Roman" panose="02020603050405020304" pitchFamily="18" charset="0"/>
                        </a:rPr>
                        <a:t>19h30</a:t>
                      </a:r>
                      <a:endParaRPr lang="en-GB" sz="1800" dirty="0">
                        <a:effectLst/>
                        <a:latin typeface="+mn-lt"/>
                        <a:ea typeface="Arial" panose="020B0604020202020204" pitchFamily="34" charset="0"/>
                        <a:cs typeface="Times New Roman" panose="02020603050405020304" pitchFamily="18" charset="0"/>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0286316"/>
                  </a:ext>
                </a:extLst>
              </a:tr>
            </a:tbl>
          </a:graphicData>
        </a:graphic>
      </p:graphicFrame>
      <p:sp>
        <p:nvSpPr>
          <p:cNvPr id="4" name="Espace réservé du texte 2">
            <a:extLst>
              <a:ext uri="{FF2B5EF4-FFF2-40B4-BE49-F238E27FC236}">
                <a16:creationId xmlns:a16="http://schemas.microsoft.com/office/drawing/2014/main" id="{684B18D5-1728-7FAE-454B-E5513F5C8185}"/>
              </a:ext>
            </a:extLst>
          </p:cNvPr>
          <p:cNvSpPr>
            <a:spLocks noGrp="1"/>
          </p:cNvSpPr>
          <p:nvPr>
            <p:ph type="body" sz="quarter" idx="13"/>
          </p:nvPr>
        </p:nvSpPr>
        <p:spPr>
          <a:xfrm>
            <a:off x="469900" y="888300"/>
            <a:ext cx="11252199" cy="987487"/>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approfondir et démontrer la capacité de la solution à prendre en compte les déclarations de temps en tenant compte des règles propres à Henner telles que présentées ci-dessous : </a:t>
            </a:r>
            <a:endParaRPr lang="fr-FR" dirty="0">
              <a:ea typeface="Calibri"/>
              <a:cs typeface="Calibri"/>
            </a:endParaRPr>
          </a:p>
          <a:p>
            <a:pPr>
              <a:buChar char="•"/>
            </a:pPr>
            <a:endParaRPr lang="fr-FR" dirty="0">
              <a:ea typeface="Calibri"/>
              <a:cs typeface="Calibri"/>
            </a:endParaRPr>
          </a:p>
        </p:txBody>
      </p:sp>
    </p:spTree>
    <p:extLst>
      <p:ext uri="{BB962C8B-B14F-4D97-AF65-F5344CB8AC3E}">
        <p14:creationId xmlns:p14="http://schemas.microsoft.com/office/powerpoint/2010/main" val="93329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22</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Badgeage et déclaration de présence (2/2)</a:t>
            </a:r>
            <a:endParaRPr lang="fr-FR" sz="1800" dirty="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1947402"/>
            <a:ext cx="11252199" cy="4079036"/>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427797"/>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Badgeage et déclaration de présence</a:t>
            </a:r>
          </a:p>
        </p:txBody>
      </p:sp>
      <p:pic>
        <p:nvPicPr>
          <p:cNvPr id="7" name="Google Shape;910;p71" descr="Une image contenant dessin&#10;&#10;Description générée automatiquement">
            <a:extLst>
              <a:ext uri="{FF2B5EF4-FFF2-40B4-BE49-F238E27FC236}">
                <a16:creationId xmlns:a16="http://schemas.microsoft.com/office/drawing/2014/main" id="{F77AB26F-C8F5-0D29-E052-8D96863B9F59}"/>
              </a:ext>
            </a:extLst>
          </p:cNvPr>
          <p:cNvPicPr preferRelativeResize="0">
            <a:picLocks noChangeAspect="1"/>
          </p:cNvPicPr>
          <p:nvPr/>
        </p:nvPicPr>
        <p:blipFill rotWithShape="1">
          <a:blip r:embed="rId2">
            <a:alphaModFix/>
          </a:blip>
          <a:srcRect/>
          <a:stretch/>
        </p:blipFill>
        <p:spPr>
          <a:xfrm>
            <a:off x="807450" y="3854809"/>
            <a:ext cx="557899" cy="606187"/>
          </a:xfrm>
          <a:prstGeom prst="rect">
            <a:avLst/>
          </a:prstGeom>
          <a:noFill/>
          <a:ln>
            <a:noFill/>
          </a:ln>
        </p:spPr>
      </p:pic>
      <p:sp>
        <p:nvSpPr>
          <p:cNvPr id="8" name="ZoneTexte 7">
            <a:extLst>
              <a:ext uri="{FF2B5EF4-FFF2-40B4-BE49-F238E27FC236}">
                <a16:creationId xmlns:a16="http://schemas.microsoft.com/office/drawing/2014/main" id="{09734E87-444E-A3BD-B4E9-7EF2F7A7866E}"/>
              </a:ext>
            </a:extLst>
          </p:cNvPr>
          <p:cNvSpPr txBox="1"/>
          <p:nvPr/>
        </p:nvSpPr>
        <p:spPr>
          <a:xfrm>
            <a:off x="1530098" y="2126675"/>
            <a:ext cx="10046551" cy="3323987"/>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ea typeface="Calibri"/>
              </a:rPr>
              <a:t>Actions à démontrer dans l’outil </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dirty="0">
              <a:solidFill>
                <a:srgbClr val="002060"/>
              </a:solidFill>
              <a:latin typeface="+mn-lt"/>
              <a:ea typeface="Calibri"/>
            </a:endParaRP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400" dirty="0">
                <a:solidFill>
                  <a:srgbClr val="002060"/>
                </a:solidFill>
                <a:latin typeface="+mn-lt"/>
                <a:ea typeface="Calibri"/>
              </a:rPr>
              <a:t>Simuler la saisie pour un salarié sur une semaine entière</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endParaRPr lang="fr-FR" sz="1400" dirty="0">
              <a:solidFill>
                <a:srgbClr val="002060"/>
              </a:solidFill>
              <a:latin typeface="+mn-lt"/>
              <a:ea typeface="Calibri"/>
            </a:endParaRP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400" dirty="0">
                <a:solidFill>
                  <a:srgbClr val="002060"/>
                </a:solidFill>
                <a:latin typeface="+mn-lt"/>
                <a:ea typeface="Calibri"/>
              </a:rPr>
              <a:t>Montrer comment le collaborateur peut visualiser au jour le jour son compteur de temps de travail hebdomadaire</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endParaRPr lang="fr-FR" sz="1400" dirty="0">
              <a:solidFill>
                <a:srgbClr val="002060"/>
              </a:solidFill>
              <a:latin typeface="+mn-lt"/>
              <a:ea typeface="Calibri"/>
            </a:endParaRP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400" dirty="0">
                <a:solidFill>
                  <a:srgbClr val="002060"/>
                </a:solidFill>
                <a:latin typeface="+mn-lt"/>
                <a:ea typeface="Calibri"/>
              </a:rPr>
              <a:t>Montrer les alertes / messages d’anomalies en fonction des règles décrites précédemment : minimum de temps de travail sur une journée / demi- journée, respect du temps de travail quotidien maximum, …</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endParaRPr lang="fr-FR" sz="1400" dirty="0">
              <a:solidFill>
                <a:srgbClr val="002060"/>
              </a:solidFill>
              <a:latin typeface="+mn-lt"/>
              <a:ea typeface="Calibri"/>
            </a:endParaRP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400" dirty="0">
                <a:solidFill>
                  <a:srgbClr val="002060"/>
                </a:solidFill>
                <a:latin typeface="+mn-lt"/>
                <a:ea typeface="Calibri"/>
              </a:rPr>
              <a:t>Montrer comment le manager visualise les temps des collaborateurs de son équipe et peut le cas échéant visualiser les éventuelles heures supplémentaires et montrer notamment comment le manager peut valider partiellement des heures supplémentaires</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dirty="0">
              <a:solidFill>
                <a:srgbClr val="002060"/>
              </a:solidFill>
              <a:latin typeface="+mn-lt"/>
              <a:ea typeface="Calibri"/>
            </a:endParaRPr>
          </a:p>
          <a:p>
            <a:pPr marL="464820" marR="0" lvl="0" indent="-285750" defTabSz="914400" rtl="0" eaLnBrk="0" fontAlgn="base" latinLnBrk="0" hangingPunct="0">
              <a:lnSpc>
                <a:spcPct val="100000"/>
              </a:lnSpc>
              <a:spcBef>
                <a:spcPct val="0"/>
              </a:spcBef>
              <a:spcAft>
                <a:spcPct val="0"/>
              </a:spcAft>
              <a:buClr>
                <a:schemeClr val="accent2"/>
              </a:buClr>
              <a:buSzPct val="80000"/>
              <a:buFont typeface="Arial" panose="020B0604020202020204" pitchFamily="34" charset="0"/>
              <a:buChar char="•"/>
              <a:tabLst/>
            </a:pPr>
            <a:r>
              <a:rPr lang="fr-FR" sz="1400" dirty="0">
                <a:solidFill>
                  <a:srgbClr val="002060"/>
                </a:solidFill>
                <a:latin typeface="+mn-lt"/>
                <a:ea typeface="Calibri"/>
              </a:rPr>
              <a:t>Détailler le processus de validation des heures supplémentaires ainsi que la possibilité pour un manager de valider</a:t>
            </a:r>
            <a:r>
              <a:rPr lang="fr-FR" sz="1400" b="1" dirty="0">
                <a:solidFill>
                  <a:srgbClr val="002060"/>
                </a:solidFill>
                <a:latin typeface="+mn-lt"/>
                <a:ea typeface="Calibri"/>
              </a:rPr>
              <a:t> partiellement</a:t>
            </a:r>
            <a:r>
              <a:rPr lang="fr-FR" sz="1400" dirty="0">
                <a:solidFill>
                  <a:srgbClr val="002060"/>
                </a:solidFill>
                <a:latin typeface="+mn-lt"/>
                <a:ea typeface="Calibri"/>
              </a:rPr>
              <a:t> les heures supplémentaires d’un collaborateur</a:t>
            </a:r>
          </a:p>
        </p:txBody>
      </p:sp>
      <p:sp>
        <p:nvSpPr>
          <p:cNvPr id="9" name="ZoneTexte 8">
            <a:extLst>
              <a:ext uri="{FF2B5EF4-FFF2-40B4-BE49-F238E27FC236}">
                <a16:creationId xmlns:a16="http://schemas.microsoft.com/office/drawing/2014/main" id="{6DE5BCF4-C08D-9C2D-4624-16D7A90F37F9}"/>
              </a:ext>
            </a:extLst>
          </p:cNvPr>
          <p:cNvSpPr txBox="1"/>
          <p:nvPr/>
        </p:nvSpPr>
        <p:spPr>
          <a:xfrm>
            <a:off x="537245" y="4528865"/>
            <a:ext cx="1098307" cy="276999"/>
          </a:xfrm>
          <a:prstGeom prst="rect">
            <a:avLst/>
          </a:prstGeom>
          <a:noFill/>
        </p:spPr>
        <p:txBody>
          <a:bodyPr wrap="square" rtlCol="0">
            <a:spAutoFit/>
          </a:bodyPr>
          <a:lstStyle/>
          <a:p>
            <a:pPr algn="ctr"/>
            <a:r>
              <a:rPr lang="fr-FR" sz="1200" b="1" dirty="0">
                <a:solidFill>
                  <a:schemeClr val="accent5"/>
                </a:solidFill>
                <a:latin typeface="+mj-lt"/>
              </a:rPr>
              <a:t>Collaborateur</a:t>
            </a:r>
          </a:p>
        </p:txBody>
      </p:sp>
      <p:grpSp>
        <p:nvGrpSpPr>
          <p:cNvPr id="10" name="Groupe 9">
            <a:extLst>
              <a:ext uri="{FF2B5EF4-FFF2-40B4-BE49-F238E27FC236}">
                <a16:creationId xmlns:a16="http://schemas.microsoft.com/office/drawing/2014/main" id="{9F6BEAAB-C86F-E20D-CD91-D51E34E1C4B5}"/>
              </a:ext>
            </a:extLst>
          </p:cNvPr>
          <p:cNvGrpSpPr/>
          <p:nvPr/>
        </p:nvGrpSpPr>
        <p:grpSpPr>
          <a:xfrm>
            <a:off x="-64986" y="3010490"/>
            <a:ext cx="2302767" cy="827985"/>
            <a:chOff x="-191338" y="2423632"/>
            <a:chExt cx="1440000" cy="486425"/>
          </a:xfrm>
        </p:grpSpPr>
        <p:sp>
          <p:nvSpPr>
            <p:cNvPr id="12" name="Google Shape;898;p71">
              <a:extLst>
                <a:ext uri="{FF2B5EF4-FFF2-40B4-BE49-F238E27FC236}">
                  <a16:creationId xmlns:a16="http://schemas.microsoft.com/office/drawing/2014/main" id="{0E895F15-F145-A8E1-CBD5-BA371FFA3860}"/>
                </a:ext>
              </a:extLst>
            </p:cNvPr>
            <p:cNvSpPr txBox="1"/>
            <p:nvPr/>
          </p:nvSpPr>
          <p:spPr>
            <a:xfrm>
              <a:off x="-191338" y="2729276"/>
              <a:ext cx="1440000" cy="180781"/>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200" b="1" dirty="0">
                  <a:solidFill>
                    <a:srgbClr val="002060"/>
                  </a:solidFill>
                  <a:latin typeface="Work Sans" pitchFamily="2" charset="0"/>
                  <a:sym typeface="Arial"/>
                </a:rPr>
                <a:t>Manager</a:t>
              </a:r>
              <a:endParaRPr sz="1200" b="1" dirty="0">
                <a:solidFill>
                  <a:srgbClr val="002060"/>
                </a:solidFill>
                <a:latin typeface="Work Sans" pitchFamily="2" charset="0"/>
                <a:sym typeface="Arial"/>
              </a:endParaRPr>
            </a:p>
          </p:txBody>
        </p:sp>
        <p:pic>
          <p:nvPicPr>
            <p:cNvPr id="13" name="Google Shape;905;p71">
              <a:extLst>
                <a:ext uri="{FF2B5EF4-FFF2-40B4-BE49-F238E27FC236}">
                  <a16:creationId xmlns:a16="http://schemas.microsoft.com/office/drawing/2014/main" id="{C27F1CC7-7D36-66B7-00E1-B06FE8DDD09E}"/>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spTree>
    <p:extLst>
      <p:ext uri="{BB962C8B-B14F-4D97-AF65-F5344CB8AC3E}">
        <p14:creationId xmlns:p14="http://schemas.microsoft.com/office/powerpoint/2010/main" val="491386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23</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Gestion d’absences conventionnelles</a:t>
            </a:r>
            <a:endParaRPr lang="fr-FR" sz="1800" dirty="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33449" y="889503"/>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montrer les possibilités de paramétrage des compteurs et la possibilité de joindre une pièce justificative à une demande d’absence</a:t>
            </a: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030909"/>
            <a:ext cx="11241761" cy="3891145"/>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92100" y="1766423"/>
            <a:ext cx="2722033" cy="662995"/>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absences</a:t>
            </a:r>
          </a:p>
        </p:txBody>
      </p:sp>
      <p:pic>
        <p:nvPicPr>
          <p:cNvPr id="7" name="Google Shape;910;p71" descr="Une image contenant dessin&#10;&#10;Description générée automatiquement">
            <a:extLst>
              <a:ext uri="{FF2B5EF4-FFF2-40B4-BE49-F238E27FC236}">
                <a16:creationId xmlns:a16="http://schemas.microsoft.com/office/drawing/2014/main" id="{F77AB26F-C8F5-0D29-E052-8D96863B9F59}"/>
              </a:ext>
            </a:extLst>
          </p:cNvPr>
          <p:cNvPicPr preferRelativeResize="0">
            <a:picLocks noChangeAspect="1"/>
          </p:cNvPicPr>
          <p:nvPr/>
        </p:nvPicPr>
        <p:blipFill rotWithShape="1">
          <a:blip r:embed="rId2">
            <a:alphaModFix/>
          </a:blip>
          <a:srcRect/>
          <a:stretch/>
        </p:blipFill>
        <p:spPr>
          <a:xfrm>
            <a:off x="797012" y="2965065"/>
            <a:ext cx="557899" cy="606187"/>
          </a:xfrm>
          <a:prstGeom prst="rect">
            <a:avLst/>
          </a:prstGeom>
          <a:noFill/>
          <a:ln>
            <a:noFill/>
          </a:ln>
        </p:spPr>
      </p:pic>
      <p:sp>
        <p:nvSpPr>
          <p:cNvPr id="8" name="ZoneTexte 7">
            <a:extLst>
              <a:ext uri="{FF2B5EF4-FFF2-40B4-BE49-F238E27FC236}">
                <a16:creationId xmlns:a16="http://schemas.microsoft.com/office/drawing/2014/main" id="{09734E87-444E-A3BD-B4E9-7EF2F7A7866E}"/>
              </a:ext>
            </a:extLst>
          </p:cNvPr>
          <p:cNvSpPr txBox="1"/>
          <p:nvPr/>
        </p:nvSpPr>
        <p:spPr>
          <a:xfrm>
            <a:off x="1414206" y="3088807"/>
            <a:ext cx="10297455" cy="2308324"/>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Gestion des absences conventionnelles – Enfant Malade</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en-US" dirty="0"/>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comment se gère le paramétrage des droits pour absences conventionnelles dans l’outil les règles appliquées au sein d’HENNER :</a:t>
            </a:r>
          </a:p>
          <a:p>
            <a:pPr marL="979170" lvl="1" indent="-342900" eaLnBrk="0" hangingPunct="0">
              <a:buClr>
                <a:schemeClr val="accent2"/>
              </a:buClr>
              <a:buSzPct val="80000"/>
              <a:buFont typeface="Arial" panose="020B0604020202020204" pitchFamily="34" charset="0"/>
              <a:buChar char="•"/>
            </a:pPr>
            <a:r>
              <a:rPr lang="fr-FR" sz="1400" dirty="0">
                <a:solidFill>
                  <a:srgbClr val="002060"/>
                </a:solidFill>
                <a:latin typeface="+mn-lt"/>
                <a:ea typeface="Calibri"/>
              </a:rPr>
              <a:t>Enfant de moins d’1 an : 5 jours ouvrés (rémunérés à 100%) par an, par enfant</a:t>
            </a:r>
          </a:p>
          <a:p>
            <a:pPr marL="979170" lvl="1" indent="-342900" eaLnBrk="0" hangingPunct="0">
              <a:buClr>
                <a:schemeClr val="accent2"/>
              </a:buClr>
              <a:buSzPct val="80000"/>
              <a:buFont typeface="Arial" panose="020B0604020202020204" pitchFamily="34" charset="0"/>
              <a:buChar char="•"/>
            </a:pPr>
            <a:r>
              <a:rPr lang="fr-FR" sz="1400" dirty="0">
                <a:solidFill>
                  <a:srgbClr val="002060"/>
                </a:solidFill>
                <a:latin typeface="+mn-lt"/>
                <a:ea typeface="Calibri"/>
              </a:rPr>
              <a:t>Enfant &gt; 1 an et &lt; 12 ans : 3 jours ouvrés (rémunérés à 100%) par an par enfant</a:t>
            </a:r>
          </a:p>
          <a:p>
            <a:pPr marL="979170" lvl="1" indent="-342900" eaLnBrk="0" hangingPunct="0">
              <a:buClr>
                <a:schemeClr val="accent2"/>
              </a:buClr>
              <a:buSzPct val="80000"/>
              <a:buFont typeface="Arial" panose="020B0604020202020204" pitchFamily="34" charset="0"/>
              <a:buChar char="•"/>
            </a:pPr>
            <a:r>
              <a:rPr lang="fr-FR" sz="1400" dirty="0">
                <a:solidFill>
                  <a:srgbClr val="002060"/>
                </a:solidFill>
                <a:latin typeface="+mn-lt"/>
                <a:ea typeface="Calibri"/>
              </a:rPr>
              <a:t>Enfant &gt;= 12 ans et &lt;= 16 ans : 3 jours ouvrés non rémunérés par an (5 si 3 enfants dans le foyer)</a:t>
            </a: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endParaRPr lang="fr-FR" sz="1400" dirty="0">
              <a:solidFill>
                <a:srgbClr val="002060"/>
              </a:solidFill>
              <a:latin typeface="+mn-lt"/>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la saisie dans l’outil de la demande d’absence avec possibilité pour le collaborateur de joindre une pièce justificative,  la demande est alors validée par l’admin RH en fonction du nombre de jours disponibles pour le collaborateur.</a:t>
            </a:r>
            <a:endParaRPr lang="fr-FR" sz="1400" dirty="0">
              <a:solidFill>
                <a:srgbClr val="002060"/>
              </a:solidFill>
              <a:latin typeface="+mn-lt"/>
              <a:ea typeface="Calibri"/>
            </a:endParaRPr>
          </a:p>
        </p:txBody>
      </p:sp>
      <p:sp>
        <p:nvSpPr>
          <p:cNvPr id="9" name="ZoneTexte 8">
            <a:extLst>
              <a:ext uri="{FF2B5EF4-FFF2-40B4-BE49-F238E27FC236}">
                <a16:creationId xmlns:a16="http://schemas.microsoft.com/office/drawing/2014/main" id="{6DE5BCF4-C08D-9C2D-4624-16D7A90F37F9}"/>
              </a:ext>
            </a:extLst>
          </p:cNvPr>
          <p:cNvSpPr txBox="1"/>
          <p:nvPr/>
        </p:nvSpPr>
        <p:spPr>
          <a:xfrm>
            <a:off x="526807" y="3639121"/>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4" name="Groupe 13">
            <a:extLst>
              <a:ext uri="{FF2B5EF4-FFF2-40B4-BE49-F238E27FC236}">
                <a16:creationId xmlns:a16="http://schemas.microsoft.com/office/drawing/2014/main" id="{FCCCBECD-94B7-AD65-1EF3-AE299CEA241F}"/>
              </a:ext>
            </a:extLst>
          </p:cNvPr>
          <p:cNvGrpSpPr/>
          <p:nvPr/>
        </p:nvGrpSpPr>
        <p:grpSpPr>
          <a:xfrm>
            <a:off x="256262" y="4011195"/>
            <a:ext cx="1599033" cy="848796"/>
            <a:chOff x="3588916" y="2523412"/>
            <a:chExt cx="881999" cy="446413"/>
          </a:xfrm>
        </p:grpSpPr>
        <p:sp>
          <p:nvSpPr>
            <p:cNvPr id="15" name="Google Shape;925;p71">
              <a:extLst>
                <a:ext uri="{FF2B5EF4-FFF2-40B4-BE49-F238E27FC236}">
                  <a16:creationId xmlns:a16="http://schemas.microsoft.com/office/drawing/2014/main" id="{2BE23D05-B1B3-D745-DC4E-00CA2B939478}"/>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16" name="Google Shape;926;p71" descr="Une image contenant dessin&#10;&#10;Description générée automatiquement">
              <a:extLst>
                <a:ext uri="{FF2B5EF4-FFF2-40B4-BE49-F238E27FC236}">
                  <a16:creationId xmlns:a16="http://schemas.microsoft.com/office/drawing/2014/main" id="{C26DDB7E-E848-B462-2759-9AC2F8F6069F}"/>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Tree>
    <p:extLst>
      <p:ext uri="{BB962C8B-B14F-4D97-AF65-F5344CB8AC3E}">
        <p14:creationId xmlns:p14="http://schemas.microsoft.com/office/powerpoint/2010/main" val="2035212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24</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Calibri"/>
                <a:cs typeface="Calibri"/>
              </a:rPr>
              <a:t>Gestion des droits à congés payés</a:t>
            </a: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783672" y="920916"/>
            <a:ext cx="11017263"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Font typeface="Wingdings" panose="05000000000000000000" pitchFamily="2" charset="2"/>
              <a:buNone/>
            </a:pPr>
            <a:r>
              <a:rPr lang="fr-FR" b="1" dirty="0"/>
              <a:t>Objectif</a:t>
            </a:r>
            <a:r>
              <a:rPr lang="fr-FR" dirty="0"/>
              <a:t>  : montrer la capacité de la solution à prendre en compte les règles propres à Henner</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1" y="2221996"/>
            <a:ext cx="11252199" cy="3397347"/>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909388"/>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congés payés</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717392" y="2613917"/>
            <a:ext cx="10297455" cy="246221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lumMod val="75000"/>
                  </a:schemeClr>
                </a:solidFill>
                <a:latin typeface="+mn-lt"/>
              </a:rPr>
              <a:t>Montrer la possibilité de gérer les congés payés en respectant les règles propres à HENNER </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Char char="§"/>
              <a:tabLst/>
            </a:pPr>
            <a:r>
              <a:rPr lang="fr-FR" sz="1400" dirty="0">
                <a:solidFill>
                  <a:schemeClr val="accent5">
                    <a:lumMod val="75000"/>
                  </a:schemeClr>
                </a:solidFill>
                <a:latin typeface="+mn-lt"/>
              </a:rPr>
              <a:t>Gestion de compteurs sur l’année civile (01/01/N au 31/13/N)</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Char char="§"/>
              <a:tabLst/>
            </a:pPr>
            <a:r>
              <a:rPr lang="fr-FR" sz="1400" dirty="0">
                <a:solidFill>
                  <a:schemeClr val="accent5">
                    <a:lumMod val="75000"/>
                  </a:schemeClr>
                </a:solidFill>
                <a:latin typeface="+mn-lt"/>
              </a:rPr>
              <a:t>Gestion en jours ouvrés, le compteur est alimenté automatiquement en début de période (25 jours ouvrés),</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Char char="§"/>
              <a:tabLst/>
            </a:pPr>
            <a:r>
              <a:rPr lang="fr-FR" sz="1400" dirty="0">
                <a:solidFill>
                  <a:schemeClr val="accent5">
                    <a:lumMod val="75000"/>
                  </a:schemeClr>
                </a:solidFill>
                <a:latin typeface="+mn-lt"/>
              </a:rPr>
              <a:t>Possibilité pour un collaborateur de poser ses 25 jours ouvrés dès le 15 janvier,</a:t>
            </a:r>
          </a:p>
          <a:p>
            <a:pPr marL="464820" marR="0" lvl="0" indent="-285750" defTabSz="914400" rtl="0" eaLnBrk="0" fontAlgn="base" latinLnBrk="0" hangingPunct="0">
              <a:lnSpc>
                <a:spcPct val="100000"/>
              </a:lnSpc>
              <a:spcBef>
                <a:spcPct val="0"/>
              </a:spcBef>
              <a:spcAft>
                <a:spcPct val="0"/>
              </a:spcAft>
              <a:buClr>
                <a:schemeClr val="accent2"/>
              </a:buClr>
              <a:buSzPct val="80000"/>
              <a:buFont typeface="Wingdings" panose="05000000000000000000" pitchFamily="2" charset="2"/>
              <a:buChar char="§"/>
              <a:tabLst/>
            </a:pPr>
            <a:r>
              <a:rPr lang="fr-FR" sz="1400" dirty="0">
                <a:solidFill>
                  <a:schemeClr val="accent5">
                    <a:lumMod val="75000"/>
                  </a:schemeClr>
                </a:solidFill>
                <a:latin typeface="+mn-lt"/>
              </a:rPr>
              <a:t>Alimentation d’un compteur d’acquisition en parallèle à hauteur de 2,08 j / mois pour impact éventuel du solde de tout compte en cas de départ d’un collaborateur en cours d’année</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Montrer la capacité de la solution à prioriser la prise de congés</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sur un collaborateur ayant des congés payés reliquats et des congés payés de l’année en cours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En tant que collaborateur, poser des jours de congés et montrer que le solde des reliquats est décompté en priorité</a:t>
            </a:r>
            <a:endParaRPr lang="fr-FR" sz="1400" dirty="0">
              <a:solidFill>
                <a:srgbClr val="002060"/>
              </a:solidFill>
              <a:latin typeface="+mn-lt"/>
              <a:ea typeface="Calibri"/>
            </a:endParaRPr>
          </a:p>
        </p:txBody>
      </p:sp>
      <p:pic>
        <p:nvPicPr>
          <p:cNvPr id="14" name="Google Shape;910;p71" descr="Une image contenant dessin&#10;&#10;Description générée automatiquement">
            <a:extLst>
              <a:ext uri="{FF2B5EF4-FFF2-40B4-BE49-F238E27FC236}">
                <a16:creationId xmlns:a16="http://schemas.microsoft.com/office/drawing/2014/main" id="{6EA35125-72C8-8B54-E5DB-C813390B36FD}"/>
              </a:ext>
            </a:extLst>
          </p:cNvPr>
          <p:cNvPicPr preferRelativeResize="0">
            <a:picLocks noChangeAspect="1"/>
          </p:cNvPicPr>
          <p:nvPr/>
        </p:nvPicPr>
        <p:blipFill rotWithShape="1">
          <a:blip r:embed="rId2">
            <a:alphaModFix/>
          </a:blip>
          <a:srcRect/>
          <a:stretch/>
        </p:blipFill>
        <p:spPr>
          <a:xfrm>
            <a:off x="911834" y="3149133"/>
            <a:ext cx="557899" cy="606187"/>
          </a:xfrm>
          <a:prstGeom prst="rect">
            <a:avLst/>
          </a:prstGeom>
          <a:noFill/>
          <a:ln>
            <a:noFill/>
          </a:ln>
        </p:spPr>
      </p:pic>
      <p:sp>
        <p:nvSpPr>
          <p:cNvPr id="15" name="ZoneTexte 14">
            <a:extLst>
              <a:ext uri="{FF2B5EF4-FFF2-40B4-BE49-F238E27FC236}">
                <a16:creationId xmlns:a16="http://schemas.microsoft.com/office/drawing/2014/main" id="{763C01F9-86AF-B686-2F48-5DF28AFE6A17}"/>
              </a:ext>
            </a:extLst>
          </p:cNvPr>
          <p:cNvSpPr txBox="1"/>
          <p:nvPr/>
        </p:nvSpPr>
        <p:spPr>
          <a:xfrm>
            <a:off x="641629" y="3823189"/>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9" name="Groupe 18">
            <a:extLst>
              <a:ext uri="{FF2B5EF4-FFF2-40B4-BE49-F238E27FC236}">
                <a16:creationId xmlns:a16="http://schemas.microsoft.com/office/drawing/2014/main" id="{76BC2B35-6140-2B6C-47AE-CA92D447850E}"/>
              </a:ext>
            </a:extLst>
          </p:cNvPr>
          <p:cNvGrpSpPr/>
          <p:nvPr/>
        </p:nvGrpSpPr>
        <p:grpSpPr>
          <a:xfrm>
            <a:off x="371084" y="4195263"/>
            <a:ext cx="1599033" cy="848796"/>
            <a:chOff x="3588916" y="2523412"/>
            <a:chExt cx="881999" cy="446413"/>
          </a:xfrm>
        </p:grpSpPr>
        <p:sp>
          <p:nvSpPr>
            <p:cNvPr id="20" name="Google Shape;925;p71">
              <a:extLst>
                <a:ext uri="{FF2B5EF4-FFF2-40B4-BE49-F238E27FC236}">
                  <a16:creationId xmlns:a16="http://schemas.microsoft.com/office/drawing/2014/main" id="{5D736554-C278-7D3C-4785-261293F287CF}"/>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21" name="Google Shape;926;p71" descr="Une image contenant dessin&#10;&#10;Description générée automatiquement">
              <a:extLst>
                <a:ext uri="{FF2B5EF4-FFF2-40B4-BE49-F238E27FC236}">
                  <a16:creationId xmlns:a16="http://schemas.microsoft.com/office/drawing/2014/main" id="{A885FC80-BB72-801B-6805-B9DA8233240C}"/>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Tree>
    <p:extLst>
      <p:ext uri="{BB962C8B-B14F-4D97-AF65-F5344CB8AC3E}">
        <p14:creationId xmlns:p14="http://schemas.microsoft.com/office/powerpoint/2010/main" val="3220371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25</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Gestion du télétravail</a:t>
            </a:r>
            <a:endParaRPr lang="fr-FR" sz="1800" dirty="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présenter la capacité de l’outil à différencier différente forme de télétravail et gérer le télétravail comme un motif de présence.</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221995"/>
            <a:ext cx="11252199" cy="3668744"/>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909388"/>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du télétravail</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91989" y="2526734"/>
            <a:ext cx="10297455" cy="3108543"/>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Paramétrage du télétravail </a:t>
            </a:r>
            <a:endParaRPr lang="en-US"/>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Montrer comment les différentes formes de télétravail peuvent être implémentées dans l’outil (jours variables ou fixes à hauteur de 2 ou 3 jours par semaine ou forfait de 12 jours sur l’année ou télétravail exceptionnel)</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membre de l’équipe Admin et enregistrer la formule de télétravail d’un collaborateur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Possibilité d’émettre un avenant à partir de cet enregistrement</a:t>
            </a: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dirty="0">
              <a:solidFill>
                <a:srgbClr val="FF0000"/>
              </a:solidFill>
              <a:latin typeface="+mn-lt"/>
              <a:ea typeface="Calibri"/>
            </a:endParaRPr>
          </a:p>
          <a:p>
            <a:pPr marL="179070" eaLnBrk="0" hangingPunct="0">
              <a:buClr>
                <a:schemeClr val="accent2"/>
              </a:buClr>
              <a:buSzPct val="80000"/>
            </a:pPr>
            <a:r>
              <a:rPr lang="fr-FR" sz="1400" b="1" dirty="0">
                <a:solidFill>
                  <a:schemeClr val="accent5"/>
                </a:solidFill>
                <a:latin typeface="+mn-lt"/>
              </a:rPr>
              <a:t>Déclaration télétravail</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Se positionner en tant que collaborateur et déclarer 2 jours de TT sur la semaine (possible)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Montrer la possibilité de cumuler le télétravail avec l’astreinte, les heures du samedi, dimanche et jour férié</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Sur une journée de TT, pointer ses heures en tant que collaborateur</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Montrer la prise en compte des pointages sur une journée de TT</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cs typeface="Arial"/>
              </a:rPr>
              <a:t>Puis sur la semaine suivante, essayer de déclarer 4 jours de TT (impossible)</a:t>
            </a:r>
            <a:endParaRPr lang="fr-FR" sz="1400" dirty="0">
              <a:solidFill>
                <a:srgbClr val="002060"/>
              </a:solidFill>
              <a:latin typeface="+mn-lt"/>
              <a:ea typeface="Calibri"/>
              <a:cs typeface="Arial"/>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les différents compteurs disponibles pour le collaborateur mais aussi pour le manager &amp; l’équipe Admin qui comptabilisent les jours de présence du collaborateur ainsi que les jours en télétravail en cours.</a:t>
            </a:r>
            <a:endParaRPr lang="fr-FR" sz="1400" dirty="0">
              <a:solidFill>
                <a:srgbClr val="002060"/>
              </a:solidFill>
              <a:latin typeface="+mn-lt"/>
              <a:ea typeface="Calibri"/>
            </a:endParaRPr>
          </a:p>
        </p:txBody>
      </p:sp>
      <p:pic>
        <p:nvPicPr>
          <p:cNvPr id="14" name="Google Shape;910;p71" descr="Une image contenant dessin&#10;&#10;Description générée automatiquement">
            <a:extLst>
              <a:ext uri="{FF2B5EF4-FFF2-40B4-BE49-F238E27FC236}">
                <a16:creationId xmlns:a16="http://schemas.microsoft.com/office/drawing/2014/main" id="{81522F39-E9ED-E419-3AFE-463E26C28901}"/>
              </a:ext>
            </a:extLst>
          </p:cNvPr>
          <p:cNvPicPr preferRelativeResize="0">
            <a:picLocks noChangeAspect="1"/>
          </p:cNvPicPr>
          <p:nvPr/>
        </p:nvPicPr>
        <p:blipFill rotWithShape="1">
          <a:blip r:embed="rId2">
            <a:alphaModFix/>
          </a:blip>
          <a:srcRect/>
          <a:stretch/>
        </p:blipFill>
        <p:spPr>
          <a:xfrm>
            <a:off x="798824" y="2888652"/>
            <a:ext cx="557899" cy="606187"/>
          </a:xfrm>
          <a:prstGeom prst="rect">
            <a:avLst/>
          </a:prstGeom>
          <a:noFill/>
          <a:ln>
            <a:noFill/>
          </a:ln>
        </p:spPr>
      </p:pic>
      <p:sp>
        <p:nvSpPr>
          <p:cNvPr id="15" name="ZoneTexte 14">
            <a:extLst>
              <a:ext uri="{FF2B5EF4-FFF2-40B4-BE49-F238E27FC236}">
                <a16:creationId xmlns:a16="http://schemas.microsoft.com/office/drawing/2014/main" id="{19F9FFD4-FC84-BCA4-49FF-FE41C63BD2EC}"/>
              </a:ext>
            </a:extLst>
          </p:cNvPr>
          <p:cNvSpPr txBox="1"/>
          <p:nvPr/>
        </p:nvSpPr>
        <p:spPr>
          <a:xfrm>
            <a:off x="528619" y="3562708"/>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9" name="Groupe 18">
            <a:extLst>
              <a:ext uri="{FF2B5EF4-FFF2-40B4-BE49-F238E27FC236}">
                <a16:creationId xmlns:a16="http://schemas.microsoft.com/office/drawing/2014/main" id="{F12CF73F-FA61-CCD2-25AE-C20D5FDE49D9}"/>
              </a:ext>
            </a:extLst>
          </p:cNvPr>
          <p:cNvGrpSpPr/>
          <p:nvPr/>
        </p:nvGrpSpPr>
        <p:grpSpPr>
          <a:xfrm>
            <a:off x="258074" y="3934782"/>
            <a:ext cx="1599033" cy="848796"/>
            <a:chOff x="3588916" y="2523412"/>
            <a:chExt cx="881999" cy="446413"/>
          </a:xfrm>
        </p:grpSpPr>
        <p:sp>
          <p:nvSpPr>
            <p:cNvPr id="20" name="Google Shape;925;p71">
              <a:extLst>
                <a:ext uri="{FF2B5EF4-FFF2-40B4-BE49-F238E27FC236}">
                  <a16:creationId xmlns:a16="http://schemas.microsoft.com/office/drawing/2014/main" id="{F095B5ED-8A23-0F39-7D69-63FFC26FE40F}"/>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21" name="Google Shape;926;p71" descr="Une image contenant dessin&#10;&#10;Description générée automatiquement">
              <a:extLst>
                <a:ext uri="{FF2B5EF4-FFF2-40B4-BE49-F238E27FC236}">
                  <a16:creationId xmlns:a16="http://schemas.microsoft.com/office/drawing/2014/main" id="{3F60B29E-1A11-E0D7-706C-0F0A117F9F03}"/>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Tree>
    <p:extLst>
      <p:ext uri="{BB962C8B-B14F-4D97-AF65-F5344CB8AC3E}">
        <p14:creationId xmlns:p14="http://schemas.microsoft.com/office/powerpoint/2010/main" val="3255686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26</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Gestion des temps partiels</a:t>
            </a:r>
            <a:endParaRPr lang="fr-FR" sz="1800" dirty="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selon votre compréhension :</a:t>
            </a:r>
          </a:p>
          <a:p>
            <a:pPr marL="285750" indent="-285750">
              <a:spcBef>
                <a:spcPct val="0"/>
              </a:spcBef>
              <a:spcAft>
                <a:spcPct val="0"/>
              </a:spcAft>
              <a:buFont typeface="Arial" panose="05000000000000000000" pitchFamily="2" charset="2"/>
              <a:buChar char="•"/>
            </a:pPr>
            <a:r>
              <a:rPr lang="fr-FR" dirty="0"/>
              <a:t>Présenter la capacité de l’outil à gérer les temps partiels </a:t>
            </a:r>
            <a:endParaRPr lang="fr-FR" dirty="0">
              <a:ea typeface="Calibri"/>
              <a:cs typeface="Calibri"/>
            </a:endParaRPr>
          </a:p>
          <a:p>
            <a:pPr marL="285750" indent="-285750">
              <a:spcBef>
                <a:spcPct val="0"/>
              </a:spcBef>
              <a:spcAft>
                <a:spcPct val="0"/>
              </a:spcAft>
              <a:buFont typeface="Arial" panose="05000000000000000000" pitchFamily="2" charset="2"/>
              <a:buChar char="•"/>
            </a:pPr>
            <a:r>
              <a:rPr lang="fr-FR" dirty="0"/>
              <a:t>Présenter la capacité de l’outil à adapter le calcul des CP pour les temps partiels (droits / acquisition / prises)</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221995"/>
            <a:ext cx="11252199" cy="3439100"/>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909388"/>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temps partiel</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91989" y="2526734"/>
            <a:ext cx="10297455" cy="2893100"/>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Gestion des jours de présence des temps partiels : </a:t>
            </a:r>
            <a:endParaRPr lang="fr-FR" sz="1400" b="1" dirty="0">
              <a:solidFill>
                <a:schemeClr val="accent5"/>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Un collaborateur à temps partiel travail sur un mois donné : 50% du 1</a:t>
            </a:r>
            <a:r>
              <a:rPr lang="fr-FR" sz="1400" baseline="30000" dirty="0">
                <a:solidFill>
                  <a:srgbClr val="002060"/>
                </a:solidFill>
                <a:latin typeface="+mn-lt"/>
              </a:rPr>
              <a:t>er</a:t>
            </a:r>
            <a:r>
              <a:rPr lang="fr-FR" sz="1400" dirty="0">
                <a:solidFill>
                  <a:srgbClr val="002060"/>
                </a:solidFill>
                <a:latin typeface="+mn-lt"/>
              </a:rPr>
              <a:t> au 10, 80% du 11 au 20, puis de 60% du 21 au 30. </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Et sur ce même mois le collaborateur pose 3 jours de congés</a:t>
            </a:r>
            <a:endParaRPr lang="fr-FR" sz="1400"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la capacité de l’outil à : </a:t>
            </a:r>
            <a:endParaRPr lang="fr-FR" sz="1400" dirty="0">
              <a:solidFill>
                <a:srgbClr val="002060"/>
              </a:solidFill>
              <a:latin typeface="+mn-lt"/>
              <a:ea typeface="Calibri"/>
            </a:endParaRPr>
          </a:p>
          <a:p>
            <a:pPr marL="922020" lvl="1" indent="-285750" eaLnBrk="0" hangingPunct="0">
              <a:buClr>
                <a:schemeClr val="accent2"/>
              </a:buClr>
              <a:buSzPct val="80000"/>
              <a:buFont typeface="Courier New"/>
              <a:buChar char="o"/>
            </a:pPr>
            <a:r>
              <a:rPr lang="fr-FR" sz="1400" dirty="0">
                <a:solidFill>
                  <a:srgbClr val="002060"/>
                </a:solidFill>
                <a:latin typeface="+mn-lt"/>
                <a:cs typeface="Arial"/>
              </a:rPr>
              <a:t>Calculer l’acquisition des congés payés </a:t>
            </a:r>
            <a:endParaRPr lang="fr-FR" sz="1400" dirty="0">
              <a:solidFill>
                <a:srgbClr val="002060"/>
              </a:solidFill>
              <a:latin typeface="+mn-lt"/>
              <a:ea typeface="Calibri"/>
              <a:cs typeface="Arial"/>
            </a:endParaRPr>
          </a:p>
          <a:p>
            <a:pPr marL="922020" lvl="1" indent="-285750">
              <a:buClr>
                <a:schemeClr val="accent2"/>
              </a:buClr>
              <a:buSzPct val="80000"/>
              <a:buFont typeface="Courier New"/>
              <a:buChar char="o"/>
            </a:pPr>
            <a:r>
              <a:rPr lang="fr-FR" sz="1400" dirty="0">
                <a:solidFill>
                  <a:srgbClr val="002060"/>
                </a:solidFill>
                <a:latin typeface="+mn-lt"/>
                <a:cs typeface="Arial"/>
              </a:rPr>
              <a:t>Gérer la prise des congés (indiquer la méthode de pose préconisée)</a:t>
            </a:r>
            <a:endParaRPr lang="fr-FR" sz="1400" dirty="0">
              <a:solidFill>
                <a:srgbClr val="002060"/>
              </a:solidFill>
              <a:latin typeface="+mn-lt"/>
              <a:ea typeface="Calibri"/>
              <a:cs typeface="Arial"/>
            </a:endParaRPr>
          </a:p>
          <a:p>
            <a:pPr marL="464820" marR="0" lvl="0" indent="-285750" defTabSz="914400" rtl="0" eaLnBrk="0" fontAlgn="base" latinLnBrk="0" hangingPunct="0">
              <a:lnSpc>
                <a:spcPct val="100000"/>
              </a:lnSpc>
              <a:spcBef>
                <a:spcPct val="0"/>
              </a:spcBef>
              <a:spcAft>
                <a:spcPct val="0"/>
              </a:spcAft>
              <a:buClr>
                <a:schemeClr val="accent2"/>
              </a:buClr>
              <a:buSzPct val="80000"/>
              <a:buFontTx/>
              <a:buChar char="-"/>
              <a:tabLst/>
            </a:pPr>
            <a:endParaRPr lang="fr-FR" sz="1400" dirty="0">
              <a:solidFill>
                <a:srgbClr val="002060"/>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rgbClr val="002060"/>
                </a:solidFill>
                <a:latin typeface="+mn-lt"/>
              </a:rPr>
              <a:t>Gestion des cycles de travail </a:t>
            </a:r>
            <a:endParaRPr lang="fr-FR" sz="1400" b="1" dirty="0">
              <a:solidFill>
                <a:srgbClr val="002060"/>
              </a:solidFill>
              <a:latin typeface="+mn-lt"/>
              <a:ea typeface="Calibri"/>
            </a:endParaRPr>
          </a:p>
          <a:p>
            <a:pPr marL="521970"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Sur le planning du collaborateur, montrer la différence entre les jours de présence et les jours d’absence</a:t>
            </a:r>
            <a:endParaRPr lang="fr-FR" sz="1400" dirty="0">
              <a:solidFill>
                <a:srgbClr val="002060"/>
              </a:solidFill>
              <a:latin typeface="+mn-lt"/>
              <a:ea typeface="Calibri"/>
            </a:endParaRPr>
          </a:p>
          <a:p>
            <a:pPr marL="521970" indent="-342900" eaLnBrk="0" hangingPunct="0">
              <a:buClr>
                <a:schemeClr val="accent2"/>
              </a:buClr>
              <a:buSzPct val="80000"/>
              <a:buFont typeface="+mj-lt"/>
              <a:buAutoNum type="arabicPeriod"/>
            </a:pPr>
            <a:r>
              <a:rPr lang="fr-FR" sz="1400" dirty="0">
                <a:solidFill>
                  <a:srgbClr val="002060"/>
                </a:solidFill>
                <a:latin typeface="+mn-lt"/>
                <a:cs typeface="Arial"/>
              </a:rPr>
              <a:t>Montrer comment un membre de l’équipe Administrative peut modifier exceptionnellement le cycle du collaborateur (présence un mercredi car réunion importante, on inverse mardi et mercredi)</a:t>
            </a:r>
            <a:endParaRPr lang="fr-FR" sz="1400" dirty="0">
              <a:solidFill>
                <a:srgbClr val="002060"/>
              </a:solidFill>
              <a:latin typeface="+mn-lt"/>
              <a:ea typeface="Calibri"/>
              <a:cs typeface="Arial"/>
            </a:endParaRP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rgbClr val="002060"/>
              </a:solidFill>
              <a:latin typeface="+mn-lt"/>
              <a:ea typeface="Calibri"/>
            </a:endParaRPr>
          </a:p>
        </p:txBody>
      </p:sp>
      <p:pic>
        <p:nvPicPr>
          <p:cNvPr id="14" name="Google Shape;910;p71" descr="Une image contenant dessin&#10;&#10;Description générée automatiquement">
            <a:extLst>
              <a:ext uri="{FF2B5EF4-FFF2-40B4-BE49-F238E27FC236}">
                <a16:creationId xmlns:a16="http://schemas.microsoft.com/office/drawing/2014/main" id="{026D5D1A-30D5-F148-50B8-EB48F7E45BAF}"/>
              </a:ext>
            </a:extLst>
          </p:cNvPr>
          <p:cNvPicPr preferRelativeResize="0">
            <a:picLocks noChangeAspect="1"/>
          </p:cNvPicPr>
          <p:nvPr/>
        </p:nvPicPr>
        <p:blipFill rotWithShape="1">
          <a:blip r:embed="rId2">
            <a:alphaModFix/>
          </a:blip>
          <a:srcRect/>
          <a:stretch/>
        </p:blipFill>
        <p:spPr>
          <a:xfrm>
            <a:off x="828327" y="3069072"/>
            <a:ext cx="557899" cy="606187"/>
          </a:xfrm>
          <a:prstGeom prst="rect">
            <a:avLst/>
          </a:prstGeom>
          <a:noFill/>
          <a:ln>
            <a:noFill/>
          </a:ln>
        </p:spPr>
      </p:pic>
      <p:sp>
        <p:nvSpPr>
          <p:cNvPr id="15" name="ZoneTexte 14">
            <a:extLst>
              <a:ext uri="{FF2B5EF4-FFF2-40B4-BE49-F238E27FC236}">
                <a16:creationId xmlns:a16="http://schemas.microsoft.com/office/drawing/2014/main" id="{C8834713-2EC9-2AA5-3D50-E815334EB25D}"/>
              </a:ext>
            </a:extLst>
          </p:cNvPr>
          <p:cNvSpPr txBox="1"/>
          <p:nvPr/>
        </p:nvSpPr>
        <p:spPr>
          <a:xfrm>
            <a:off x="558122" y="3743128"/>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9" name="Groupe 18">
            <a:extLst>
              <a:ext uri="{FF2B5EF4-FFF2-40B4-BE49-F238E27FC236}">
                <a16:creationId xmlns:a16="http://schemas.microsoft.com/office/drawing/2014/main" id="{AEE03F7E-E375-AA5D-5690-68FE6AFED15A}"/>
              </a:ext>
            </a:extLst>
          </p:cNvPr>
          <p:cNvGrpSpPr/>
          <p:nvPr/>
        </p:nvGrpSpPr>
        <p:grpSpPr>
          <a:xfrm>
            <a:off x="287577" y="4115202"/>
            <a:ext cx="1599033" cy="848796"/>
            <a:chOff x="3588916" y="2523412"/>
            <a:chExt cx="881999" cy="446413"/>
          </a:xfrm>
        </p:grpSpPr>
        <p:sp>
          <p:nvSpPr>
            <p:cNvPr id="20" name="Google Shape;925;p71">
              <a:extLst>
                <a:ext uri="{FF2B5EF4-FFF2-40B4-BE49-F238E27FC236}">
                  <a16:creationId xmlns:a16="http://schemas.microsoft.com/office/drawing/2014/main" id="{2ADB6CED-AF96-201E-8301-D74F2A0A78D6}"/>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21" name="Google Shape;926;p71" descr="Une image contenant dessin&#10;&#10;Description générée automatiquement">
              <a:extLst>
                <a:ext uri="{FF2B5EF4-FFF2-40B4-BE49-F238E27FC236}">
                  <a16:creationId xmlns:a16="http://schemas.microsoft.com/office/drawing/2014/main" id="{E80187EE-69C2-510C-E2E2-DA1A49544F88}"/>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Tree>
    <p:extLst>
      <p:ext uri="{BB962C8B-B14F-4D97-AF65-F5344CB8AC3E}">
        <p14:creationId xmlns:p14="http://schemas.microsoft.com/office/powerpoint/2010/main" val="287205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27</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solidFill>
                  <a:srgbClr val="003D71"/>
                </a:solidFill>
                <a:ea typeface="Calibri"/>
                <a:cs typeface="Calibri"/>
              </a:rPr>
              <a:t>Gestion des forfaits jours et des astreintes (1/3) </a:t>
            </a:r>
            <a:endParaRPr lang="fr-FR" sz="1800" dirty="0">
              <a:solidFill>
                <a:srgbClr val="003D71"/>
              </a:solidFill>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990707" y="1026800"/>
            <a:ext cx="10325100"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approfondir les possibilités de gestion des collaborateurs en forfait jours et des astreintes de collaborateurs au forfait jour</a:t>
            </a:r>
            <a:endParaRPr lang="fr-FR" b="1"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40254" y="1995290"/>
            <a:ext cx="11252199" cy="4103585"/>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326727" y="1752813"/>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Astreintes DSI</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09822" y="2423634"/>
            <a:ext cx="10297455" cy="3539430"/>
          </a:xfrm>
          <a:prstGeom prst="rect">
            <a:avLst/>
          </a:prstGeom>
          <a:noFill/>
        </p:spPr>
        <p:txBody>
          <a:bodyPr wrap="square" rtlCol="0">
            <a:spAutoFit/>
          </a:bodyPr>
          <a:lstStyle/>
          <a:p>
            <a:pPr marL="179387"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Gestion des forfait jours </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Possibilité de gérer un compteur des jours travaillés pour les collaborateurs en forfait jour</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Montrer comment lors de la transmission hebdomadaire de ses temps, le collaborateur confirme qu’il a respecté les temps de repos (journaliers et hebdomadaires)</a:t>
            </a:r>
          </a:p>
          <a:p>
            <a:pPr marL="179387"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ndParaRPr>
          </a:p>
          <a:p>
            <a:pPr marL="179387"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ndParaRPr>
          </a:p>
          <a:p>
            <a:pPr marL="179387"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Gestion des astreintes DSI / collaborateurs en forfait jour</a:t>
            </a:r>
          </a:p>
          <a:p>
            <a:pPr marL="179387"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ndParaRP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Manager (DSI uniquement) planifie l’astreinte (selon un référentiel de modules d’astreintes décrit à la page suivante ) avec mention des jours, horaires pour les salariés concernés (salariés au forfait jour)</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au forfait jour visualise l’astreinte sur son planning, il peut indiquer qu’il sera en télétravail lors de son astreinte </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Collaborateur en forfait jour, peut badger (heure de début / heure de fin) son temps d’intervention lors d’une astreinte effectuée un samedi</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Le Manager valide l’astreinte/temps d’intervention effectués</a:t>
            </a:r>
          </a:p>
          <a:p>
            <a:pPr marL="522287" marR="0" lvl="0" indent="-342900" defTabSz="914400" rtl="0" eaLnBrk="0" fontAlgn="base" latinLnBrk="0" hangingPunct="0">
              <a:lnSpc>
                <a:spcPct val="100000"/>
              </a:lnSpc>
              <a:spcBef>
                <a:spcPct val="0"/>
              </a:spcBef>
              <a:spcAft>
                <a:spcPct val="0"/>
              </a:spcAft>
              <a:buClr>
                <a:schemeClr val="accent2"/>
              </a:buClr>
              <a:buSzPct val="80000"/>
              <a:buFont typeface="+mj-lt"/>
              <a:buAutoNum type="arabicPeriod"/>
              <a:tabLst/>
            </a:pPr>
            <a:r>
              <a:rPr lang="fr-FR" sz="1400" dirty="0">
                <a:solidFill>
                  <a:srgbClr val="002060"/>
                </a:solidFill>
                <a:latin typeface="+mn-lt"/>
              </a:rPr>
              <a:t>L’astreinte est envoyée en paie (déclenchant ainsi une prime d’astreinte et d’intervention sur astreinte – les montants alloués sont présentés sur les pages suivantes) ainsi que les éventuelles interventions en fonction de la durée</a:t>
            </a:r>
            <a:endParaRPr lang="fr-FR" sz="1400" b="1" dirty="0">
              <a:solidFill>
                <a:srgbClr val="002060"/>
              </a:solidFill>
              <a:latin typeface="+mn-lt"/>
            </a:endParaRPr>
          </a:p>
        </p:txBody>
      </p:sp>
      <p:pic>
        <p:nvPicPr>
          <p:cNvPr id="14" name="Google Shape;910;p71" descr="Une image contenant dessin&#10;&#10;Description générée automatiquement">
            <a:extLst>
              <a:ext uri="{FF2B5EF4-FFF2-40B4-BE49-F238E27FC236}">
                <a16:creationId xmlns:a16="http://schemas.microsoft.com/office/drawing/2014/main" id="{BF417D3F-5055-1D17-135E-F3D7ED5AE45C}"/>
              </a:ext>
            </a:extLst>
          </p:cNvPr>
          <p:cNvPicPr preferRelativeResize="0">
            <a:picLocks noChangeAspect="1"/>
          </p:cNvPicPr>
          <p:nvPr/>
        </p:nvPicPr>
        <p:blipFill rotWithShape="1">
          <a:blip r:embed="rId2">
            <a:alphaModFix/>
          </a:blip>
          <a:srcRect/>
          <a:stretch/>
        </p:blipFill>
        <p:spPr>
          <a:xfrm>
            <a:off x="807450" y="3890256"/>
            <a:ext cx="557899" cy="606187"/>
          </a:xfrm>
          <a:prstGeom prst="rect">
            <a:avLst/>
          </a:prstGeom>
          <a:noFill/>
          <a:ln>
            <a:noFill/>
          </a:ln>
        </p:spPr>
      </p:pic>
      <p:sp>
        <p:nvSpPr>
          <p:cNvPr id="15" name="ZoneTexte 14">
            <a:extLst>
              <a:ext uri="{FF2B5EF4-FFF2-40B4-BE49-F238E27FC236}">
                <a16:creationId xmlns:a16="http://schemas.microsoft.com/office/drawing/2014/main" id="{8F5767FD-79C3-90CB-A586-6BB61A6F78DF}"/>
              </a:ext>
            </a:extLst>
          </p:cNvPr>
          <p:cNvSpPr txBox="1"/>
          <p:nvPr/>
        </p:nvSpPr>
        <p:spPr>
          <a:xfrm>
            <a:off x="537245" y="4564312"/>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6" name="Groupe 15">
            <a:extLst>
              <a:ext uri="{FF2B5EF4-FFF2-40B4-BE49-F238E27FC236}">
                <a16:creationId xmlns:a16="http://schemas.microsoft.com/office/drawing/2014/main" id="{79BFB973-DD7D-E1C9-449F-2426CC264255}"/>
              </a:ext>
            </a:extLst>
          </p:cNvPr>
          <p:cNvGrpSpPr/>
          <p:nvPr/>
        </p:nvGrpSpPr>
        <p:grpSpPr>
          <a:xfrm>
            <a:off x="-64986" y="3045938"/>
            <a:ext cx="2302767" cy="812594"/>
            <a:chOff x="-191338" y="2423632"/>
            <a:chExt cx="1440000" cy="477383"/>
          </a:xfrm>
        </p:grpSpPr>
        <p:sp>
          <p:nvSpPr>
            <p:cNvPr id="17" name="Google Shape;898;p71">
              <a:extLst>
                <a:ext uri="{FF2B5EF4-FFF2-40B4-BE49-F238E27FC236}">
                  <a16:creationId xmlns:a16="http://schemas.microsoft.com/office/drawing/2014/main" id="{35475EC8-5EC7-9468-1109-F2D43551898D}"/>
                </a:ext>
              </a:extLst>
            </p:cNvPr>
            <p:cNvSpPr txBox="1"/>
            <p:nvPr/>
          </p:nvSpPr>
          <p:spPr>
            <a:xfrm>
              <a:off x="-191338" y="2738316"/>
              <a:ext cx="1440000" cy="162699"/>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1000" dirty="0">
                  <a:solidFill>
                    <a:srgbClr val="002060"/>
                  </a:solidFill>
                  <a:latin typeface="Work Sans" pitchFamily="2" charset="0"/>
                  <a:sym typeface="Arial"/>
                </a:rPr>
                <a:t>Manager</a:t>
              </a:r>
              <a:endParaRPr sz="1000" dirty="0">
                <a:solidFill>
                  <a:srgbClr val="002060"/>
                </a:solidFill>
                <a:latin typeface="Work Sans" pitchFamily="2" charset="0"/>
                <a:sym typeface="Arial"/>
              </a:endParaRPr>
            </a:p>
          </p:txBody>
        </p:sp>
        <p:pic>
          <p:nvPicPr>
            <p:cNvPr id="18" name="Google Shape;905;p71">
              <a:extLst>
                <a:ext uri="{FF2B5EF4-FFF2-40B4-BE49-F238E27FC236}">
                  <a16:creationId xmlns:a16="http://schemas.microsoft.com/office/drawing/2014/main" id="{88723DEC-1540-E7F0-618A-D47D04635EA8}"/>
                </a:ext>
              </a:extLst>
            </p:cNvPr>
            <p:cNvPicPr preferRelativeResize="0">
              <a:picLocks noChangeAspect="1"/>
            </p:cNvPicPr>
            <p:nvPr/>
          </p:nvPicPr>
          <p:blipFill rotWithShape="1">
            <a:blip r:embed="rId3">
              <a:alphaModFix/>
            </a:blip>
            <a:srcRect/>
            <a:stretch/>
          </p:blipFill>
          <p:spPr>
            <a:xfrm>
              <a:off x="352425" y="2423632"/>
              <a:ext cx="324000" cy="324000"/>
            </a:xfrm>
            <a:prstGeom prst="rect">
              <a:avLst/>
            </a:prstGeom>
            <a:noFill/>
            <a:ln>
              <a:noFill/>
            </a:ln>
          </p:spPr>
        </p:pic>
      </p:grpSp>
    </p:spTree>
    <p:extLst>
      <p:ext uri="{BB962C8B-B14F-4D97-AF65-F5344CB8AC3E}">
        <p14:creationId xmlns:p14="http://schemas.microsoft.com/office/powerpoint/2010/main" val="424435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28</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solidFill>
                  <a:srgbClr val="003D71"/>
                </a:solidFill>
                <a:ea typeface="Calibri"/>
                <a:cs typeface="Calibri"/>
              </a:rPr>
              <a:t>Gestion des forfaits jours et des astreintes (2/3)</a:t>
            </a:r>
            <a:endParaRPr lang="fr-FR" sz="1800" dirty="0">
              <a:solidFill>
                <a:srgbClr val="003D71"/>
              </a:solidFill>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1397479"/>
            <a:ext cx="11252199" cy="4865298"/>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335354" y="1167863"/>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Astreintes DSI</a:t>
            </a:r>
          </a:p>
        </p:txBody>
      </p:sp>
      <p:pic>
        <p:nvPicPr>
          <p:cNvPr id="20" name="Image 19">
            <a:extLst>
              <a:ext uri="{FF2B5EF4-FFF2-40B4-BE49-F238E27FC236}">
                <a16:creationId xmlns:a16="http://schemas.microsoft.com/office/drawing/2014/main" id="{0032CB20-3AB8-5923-D5A9-BA51BA391CEA}"/>
              </a:ext>
            </a:extLst>
          </p:cNvPr>
          <p:cNvPicPr>
            <a:picLocks noChangeAspect="1"/>
          </p:cNvPicPr>
          <p:nvPr/>
        </p:nvPicPr>
        <p:blipFill>
          <a:blip r:embed="rId2"/>
          <a:stretch>
            <a:fillRect/>
          </a:stretch>
        </p:blipFill>
        <p:spPr>
          <a:xfrm>
            <a:off x="1398429" y="1790161"/>
            <a:ext cx="9395139" cy="4134651"/>
          </a:xfrm>
          <a:prstGeom prst="rect">
            <a:avLst/>
          </a:prstGeom>
        </p:spPr>
      </p:pic>
      <p:sp>
        <p:nvSpPr>
          <p:cNvPr id="4" name="Rectangle 3">
            <a:extLst>
              <a:ext uri="{FF2B5EF4-FFF2-40B4-BE49-F238E27FC236}">
                <a16:creationId xmlns:a16="http://schemas.microsoft.com/office/drawing/2014/main" id="{A51D85EA-325F-5753-7CC9-F0CD89612179}"/>
              </a:ext>
            </a:extLst>
          </p:cNvPr>
          <p:cNvSpPr/>
          <p:nvPr/>
        </p:nvSpPr>
        <p:spPr>
          <a:xfrm>
            <a:off x="3804249" y="4226944"/>
            <a:ext cx="2389517" cy="1781350"/>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1000" dirty="0">
                <a:solidFill>
                  <a:schemeClr val="accent5"/>
                </a:solidFill>
              </a:rPr>
              <a:t>Modules astreintes</a:t>
            </a:r>
          </a:p>
        </p:txBody>
      </p:sp>
    </p:spTree>
    <p:extLst>
      <p:ext uri="{BB962C8B-B14F-4D97-AF65-F5344CB8AC3E}">
        <p14:creationId xmlns:p14="http://schemas.microsoft.com/office/powerpoint/2010/main" val="2816843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29</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solidFill>
                  <a:srgbClr val="003D71"/>
                </a:solidFill>
                <a:ea typeface="Calibri"/>
                <a:cs typeface="Calibri"/>
              </a:rPr>
              <a:t>Gestion des forfaits jours et des astreintes (3/3)</a:t>
            </a:r>
            <a:endParaRPr lang="fr-FR" sz="1800" dirty="0">
              <a:solidFill>
                <a:srgbClr val="003D71"/>
              </a:solidFill>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1397479"/>
            <a:ext cx="11252199" cy="4632385"/>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335354" y="1167863"/>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Gestion des Astreintes DSI</a:t>
            </a:r>
          </a:p>
        </p:txBody>
      </p:sp>
      <p:pic>
        <p:nvPicPr>
          <p:cNvPr id="8" name="Image 7">
            <a:extLst>
              <a:ext uri="{FF2B5EF4-FFF2-40B4-BE49-F238E27FC236}">
                <a16:creationId xmlns:a16="http://schemas.microsoft.com/office/drawing/2014/main" id="{A21D9C4B-DD49-CC74-F9C1-8EE89DAA13E8}"/>
              </a:ext>
            </a:extLst>
          </p:cNvPr>
          <p:cNvPicPr>
            <a:picLocks noChangeAspect="1"/>
          </p:cNvPicPr>
          <p:nvPr/>
        </p:nvPicPr>
        <p:blipFill>
          <a:blip r:embed="rId2"/>
          <a:stretch>
            <a:fillRect/>
          </a:stretch>
        </p:blipFill>
        <p:spPr>
          <a:xfrm>
            <a:off x="2009953" y="1890880"/>
            <a:ext cx="7766649" cy="4138984"/>
          </a:xfrm>
          <a:prstGeom prst="rect">
            <a:avLst/>
          </a:prstGeom>
        </p:spPr>
      </p:pic>
    </p:spTree>
    <p:extLst>
      <p:ext uri="{BB962C8B-B14F-4D97-AF65-F5344CB8AC3E}">
        <p14:creationId xmlns:p14="http://schemas.microsoft.com/office/powerpoint/2010/main" val="93497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78EF863-825D-161F-5BC5-41CE0B52B414}"/>
              </a:ext>
            </a:extLst>
          </p:cNvPr>
          <p:cNvSpPr>
            <a:spLocks noGrp="1"/>
          </p:cNvSpPr>
          <p:nvPr>
            <p:ph type="sldNum" sz="quarter" idx="12"/>
          </p:nvPr>
        </p:nvSpPr>
        <p:spPr/>
        <p:txBody>
          <a:bodyPr/>
          <a:lstStyle/>
          <a:p>
            <a:pPr>
              <a:defRPr/>
            </a:pPr>
            <a:fld id="{456763B9-5889-4BA9-A3F8-122D4CCC77FE}" type="slidenum">
              <a:rPr lang="fr-FR" smtClean="0"/>
              <a:pPr>
                <a:defRPr/>
              </a:pPr>
              <a:t>3</a:t>
            </a:fld>
            <a:endParaRPr lang="fr-FR"/>
          </a:p>
        </p:txBody>
      </p:sp>
      <p:sp>
        <p:nvSpPr>
          <p:cNvPr id="4" name="Espace réservé du texte 3">
            <a:extLst>
              <a:ext uri="{FF2B5EF4-FFF2-40B4-BE49-F238E27FC236}">
                <a16:creationId xmlns:a16="http://schemas.microsoft.com/office/drawing/2014/main" id="{F841A93E-9862-2107-22E1-A4A8D7A50446}"/>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416CABB9-B85A-FDC4-E519-25B4DDB4F226}"/>
              </a:ext>
            </a:extLst>
          </p:cNvPr>
          <p:cNvSpPr>
            <a:spLocks noGrp="1"/>
          </p:cNvSpPr>
          <p:nvPr>
            <p:ph type="title"/>
          </p:nvPr>
        </p:nvSpPr>
        <p:spPr/>
        <p:txBody>
          <a:bodyPr/>
          <a:lstStyle/>
          <a:p>
            <a:r>
              <a:rPr lang="fr-FR" dirty="0"/>
              <a:t>L’AGENDA </a:t>
            </a:r>
            <a:r>
              <a:rPr lang="fr-FR" dirty="0" err="1"/>
              <a:t>PROPOSé</a:t>
            </a:r>
            <a:endParaRPr lang="fr-FR" dirty="0"/>
          </a:p>
        </p:txBody>
      </p:sp>
      <p:graphicFrame>
        <p:nvGraphicFramePr>
          <p:cNvPr id="19" name="Tableau 18">
            <a:extLst>
              <a:ext uri="{FF2B5EF4-FFF2-40B4-BE49-F238E27FC236}">
                <a16:creationId xmlns:a16="http://schemas.microsoft.com/office/drawing/2014/main" id="{7BAB45E6-7AF2-E662-CE3E-DFCC227791B8}"/>
              </a:ext>
            </a:extLst>
          </p:cNvPr>
          <p:cNvGraphicFramePr>
            <a:graphicFrameLocks noGrp="1"/>
          </p:cNvGraphicFramePr>
          <p:nvPr>
            <p:extLst>
              <p:ext uri="{D42A27DB-BD31-4B8C-83A1-F6EECF244321}">
                <p14:modId xmlns:p14="http://schemas.microsoft.com/office/powerpoint/2010/main" val="1726173561"/>
              </p:ext>
            </p:extLst>
          </p:nvPr>
        </p:nvGraphicFramePr>
        <p:xfrm>
          <a:off x="1802921" y="903434"/>
          <a:ext cx="8360081" cy="5223034"/>
        </p:xfrm>
        <a:graphic>
          <a:graphicData uri="http://schemas.openxmlformats.org/drawingml/2006/table">
            <a:tbl>
              <a:tblPr/>
              <a:tblGrid>
                <a:gridCol w="1517676">
                  <a:extLst>
                    <a:ext uri="{9D8B030D-6E8A-4147-A177-3AD203B41FA5}">
                      <a16:colId xmlns:a16="http://schemas.microsoft.com/office/drawing/2014/main" val="2453180764"/>
                    </a:ext>
                  </a:extLst>
                </a:gridCol>
                <a:gridCol w="3202554">
                  <a:extLst>
                    <a:ext uri="{9D8B030D-6E8A-4147-A177-3AD203B41FA5}">
                      <a16:colId xmlns:a16="http://schemas.microsoft.com/office/drawing/2014/main" val="712008122"/>
                    </a:ext>
                  </a:extLst>
                </a:gridCol>
                <a:gridCol w="2109313">
                  <a:extLst>
                    <a:ext uri="{9D8B030D-6E8A-4147-A177-3AD203B41FA5}">
                      <a16:colId xmlns:a16="http://schemas.microsoft.com/office/drawing/2014/main" val="1799292174"/>
                    </a:ext>
                  </a:extLst>
                </a:gridCol>
                <a:gridCol w="1530538">
                  <a:extLst>
                    <a:ext uri="{9D8B030D-6E8A-4147-A177-3AD203B41FA5}">
                      <a16:colId xmlns:a16="http://schemas.microsoft.com/office/drawing/2014/main" val="2646478024"/>
                    </a:ext>
                  </a:extLst>
                </a:gridCol>
              </a:tblGrid>
              <a:tr h="134040">
                <a:tc>
                  <a:txBody>
                    <a:bodyPr/>
                    <a:lstStyle/>
                    <a:p>
                      <a:pPr algn="l" rtl="0" fontAlgn="ctr"/>
                      <a:r>
                        <a:rPr lang="en-GB" sz="1050" b="1" i="0" u="none" strike="noStrike">
                          <a:solidFill>
                            <a:srgbClr val="FFFFFF"/>
                          </a:solidFill>
                          <a:effectLst/>
                          <a:latin typeface="Calibri" panose="020F0502020204030204" pitchFamily="34" charset="0"/>
                        </a:rPr>
                        <a:t>Domaine RH</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tc>
                  <a:txBody>
                    <a:bodyPr/>
                    <a:lstStyle/>
                    <a:p>
                      <a:pPr algn="l" rtl="0" fontAlgn="ctr"/>
                      <a:r>
                        <a:rPr lang="en-GB" sz="1050" b="1" i="0" u="none" strike="noStrike">
                          <a:solidFill>
                            <a:srgbClr val="FFFFFF"/>
                          </a:solidFill>
                          <a:effectLst/>
                          <a:latin typeface="Calibri" panose="020F0502020204030204" pitchFamily="34" charset="0"/>
                        </a:rPr>
                        <a:t>Macro-scénario</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tc>
                  <a:txBody>
                    <a:bodyPr/>
                    <a:lstStyle/>
                    <a:p>
                      <a:pPr algn="ctr" rtl="0" fontAlgn="ctr"/>
                      <a:r>
                        <a:rPr lang="en-GB" sz="1050" b="1" i="0" u="none" strike="noStrike">
                          <a:solidFill>
                            <a:srgbClr val="FFFFFF"/>
                          </a:solidFill>
                          <a:effectLst/>
                          <a:latin typeface="Calibri" panose="020F0502020204030204" pitchFamily="34" charset="0"/>
                        </a:rPr>
                        <a:t>Page</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tc>
                  <a:txBody>
                    <a:bodyPr/>
                    <a:lstStyle/>
                    <a:p>
                      <a:pPr algn="ctr" rtl="0" fontAlgn="ctr"/>
                      <a:r>
                        <a:rPr lang="en-GB" sz="1050" b="1" i="0" u="none" strike="noStrike">
                          <a:solidFill>
                            <a:srgbClr val="FFFFFF"/>
                          </a:solidFill>
                          <a:effectLst/>
                          <a:latin typeface="Calibri" panose="020F0502020204030204" pitchFamily="34" charset="0"/>
                        </a:rPr>
                        <a:t>Temps prévisionnel (min)</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solidFill>
                      <a:srgbClr val="002060"/>
                    </a:solidFill>
                  </a:tcPr>
                </a:tc>
                <a:extLst>
                  <a:ext uri="{0D108BD9-81ED-4DB2-BD59-A6C34878D82A}">
                    <a16:rowId xmlns:a16="http://schemas.microsoft.com/office/drawing/2014/main" val="1638054934"/>
                  </a:ext>
                </a:extLst>
              </a:tr>
              <a:tr h="278392">
                <a:tc>
                  <a:txBody>
                    <a:bodyPr/>
                    <a:lstStyle/>
                    <a:p>
                      <a:pPr algn="l" rtl="0" fontAlgn="ctr"/>
                      <a:r>
                        <a:rPr lang="en-GB" sz="1050" b="0" i="0" u="none" strike="noStrike">
                          <a:solidFill>
                            <a:srgbClr val="000000"/>
                          </a:solidFill>
                          <a:effectLst/>
                          <a:latin typeface="Calibri" panose="020F0502020204030204" pitchFamily="34" charset="0"/>
                        </a:rPr>
                        <a:t>Recrutement</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Scénario de bout en bout sur la publication </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30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537446931"/>
                  </a:ext>
                </a:extLst>
              </a:tr>
              <a:tr h="278392">
                <a:tc>
                  <a:txBody>
                    <a:bodyPr/>
                    <a:lstStyle/>
                    <a:p>
                      <a:pPr algn="l" rtl="0" fontAlgn="ctr"/>
                      <a:r>
                        <a:rPr lang="en-GB" sz="1050" b="0" i="0" u="none" strike="noStrike">
                          <a:solidFill>
                            <a:srgbClr val="000000"/>
                          </a:solidFill>
                          <a:effectLst/>
                          <a:latin typeface="Calibri" panose="020F0502020204030204" pitchFamily="34" charset="0"/>
                        </a:rPr>
                        <a:t>Core RH</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en-GB" sz="1050" b="0" i="0" u="none" strike="noStrike">
                          <a:solidFill>
                            <a:srgbClr val="000000"/>
                          </a:solidFill>
                          <a:effectLst/>
                          <a:latin typeface="Calibri" panose="020F0502020204030204" pitchFamily="34" charset="0"/>
                        </a:rPr>
                        <a:t>Réorganisation en masse</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7</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20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919877025"/>
                  </a:ext>
                </a:extLst>
              </a:tr>
              <a:tr h="278392">
                <a:tc>
                  <a:txBody>
                    <a:bodyPr/>
                    <a:lstStyle/>
                    <a:p>
                      <a:pPr algn="l" rtl="0" fontAlgn="ctr"/>
                      <a:r>
                        <a:rPr lang="en-GB" sz="1050" b="0" i="0" u="none" strike="noStrike">
                          <a:solidFill>
                            <a:srgbClr val="000000"/>
                          </a:solidFill>
                          <a:effectLst/>
                          <a:latin typeface="Calibri" panose="020F0502020204030204" pitchFamily="34" charset="0"/>
                        </a:rPr>
                        <a:t>Core RH</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en-GB" sz="1050" b="0" i="0" u="none" strike="noStrike">
                          <a:solidFill>
                            <a:srgbClr val="000000"/>
                          </a:solidFill>
                          <a:effectLst/>
                          <a:latin typeface="Calibri" panose="020F0502020204030204" pitchFamily="34" charset="0"/>
                        </a:rPr>
                        <a:t>Gestion des délégations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8</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20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592571286"/>
                  </a:ext>
                </a:extLst>
              </a:tr>
              <a:tr h="278392">
                <a:tc>
                  <a:txBody>
                    <a:bodyPr/>
                    <a:lstStyle/>
                    <a:p>
                      <a:pPr algn="l" rtl="0" fontAlgn="ctr"/>
                      <a:r>
                        <a:rPr lang="en-GB" sz="1050" b="0" i="0" u="none" strike="noStrike">
                          <a:solidFill>
                            <a:srgbClr val="000000"/>
                          </a:solidFill>
                          <a:effectLst/>
                          <a:latin typeface="Calibri" panose="020F0502020204030204" pitchFamily="34" charset="0"/>
                        </a:rPr>
                        <a:t>Core RH</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Changement de poste et génération d’un avenant au contrat de travail</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9</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683043568"/>
                  </a:ext>
                </a:extLst>
              </a:tr>
              <a:tr h="278392">
                <a:tc>
                  <a:txBody>
                    <a:bodyPr/>
                    <a:lstStyle/>
                    <a:p>
                      <a:pPr algn="l" rtl="0" fontAlgn="ctr"/>
                      <a:r>
                        <a:rPr lang="en-GB" sz="1050" b="0" i="0" u="none" strike="noStrike">
                          <a:solidFill>
                            <a:srgbClr val="000000"/>
                          </a:solidFill>
                          <a:effectLst/>
                          <a:latin typeface="Calibri" panose="020F0502020204030204" pitchFamily="34" charset="0"/>
                        </a:rPr>
                        <a:t>Coffre-fort salarié</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Coffre-fort salarié et suppression de documents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11</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1401360654"/>
                  </a:ext>
                </a:extLst>
              </a:tr>
              <a:tr h="278392">
                <a:tc>
                  <a:txBody>
                    <a:bodyPr/>
                    <a:lstStyle/>
                    <a:p>
                      <a:pPr algn="l" rtl="0" fontAlgn="ctr"/>
                      <a:r>
                        <a:rPr lang="en-GB" sz="1050" b="0" i="0" u="none" strike="noStrike">
                          <a:solidFill>
                            <a:srgbClr val="000000"/>
                          </a:solidFill>
                          <a:effectLst/>
                          <a:latin typeface="Calibri" panose="020F0502020204030204" pitchFamily="34" charset="0"/>
                        </a:rPr>
                        <a:t>Gestion des demandes RH</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en-GB" sz="1050" b="0" i="0" u="none" strike="noStrike">
                          <a:solidFill>
                            <a:srgbClr val="000000"/>
                          </a:solidFill>
                          <a:effectLst/>
                          <a:latin typeface="Calibri" panose="020F0502020204030204" pitchFamily="34" charset="0"/>
                        </a:rPr>
                        <a:t>Gestion des tickets RH</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13</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30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726377222"/>
                  </a:ext>
                </a:extLst>
              </a:tr>
              <a:tr h="278392">
                <a:tc>
                  <a:txBody>
                    <a:bodyPr/>
                    <a:lstStyle/>
                    <a:p>
                      <a:pPr algn="l" rtl="0" fontAlgn="ctr"/>
                      <a:r>
                        <a:rPr lang="en-GB" sz="1050" b="0" i="0" u="none" strike="noStrike">
                          <a:solidFill>
                            <a:srgbClr val="000000"/>
                          </a:solidFill>
                          <a:effectLst/>
                          <a:latin typeface="Calibri" panose="020F0502020204030204" pitchFamily="34" charset="0"/>
                        </a:rPr>
                        <a:t>Formation (TMS)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Recueil des besoins et consolidation du plan de formation</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20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425715196"/>
                  </a:ext>
                </a:extLst>
              </a:tr>
              <a:tr h="278392">
                <a:tc>
                  <a:txBody>
                    <a:bodyPr/>
                    <a:lstStyle/>
                    <a:p>
                      <a:pPr algn="l" rtl="0" fontAlgn="ctr"/>
                      <a:r>
                        <a:rPr lang="en-GB" sz="1050" b="0" i="0" u="none" strike="noStrike">
                          <a:solidFill>
                            <a:srgbClr val="000000"/>
                          </a:solidFill>
                          <a:effectLst/>
                          <a:latin typeface="Calibri" panose="020F0502020204030204" pitchFamily="34" charset="0"/>
                        </a:rPr>
                        <a:t>Formation (TMS)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Mise en œuvre du plan de formation</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16</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20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16125937"/>
                  </a:ext>
                </a:extLst>
              </a:tr>
              <a:tr h="278392">
                <a:tc>
                  <a:txBody>
                    <a:bodyPr/>
                    <a:lstStyle/>
                    <a:p>
                      <a:pPr algn="l" rtl="0" fontAlgn="ctr"/>
                      <a:r>
                        <a:rPr lang="en-GB" sz="1050" b="0" i="0" u="none" strike="noStrike">
                          <a:solidFill>
                            <a:srgbClr val="000000"/>
                          </a:solidFill>
                          <a:effectLst/>
                          <a:latin typeface="Calibri" panose="020F0502020204030204" pitchFamily="34" charset="0"/>
                        </a:rPr>
                        <a:t>Formation (LMS)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Portail de formation – vision collaborateur</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17</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dirty="0">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635244214"/>
                  </a:ext>
                </a:extLst>
              </a:tr>
              <a:tr h="278392">
                <a:tc>
                  <a:txBody>
                    <a:bodyPr/>
                    <a:lstStyle/>
                    <a:p>
                      <a:pPr algn="l" rtl="0" fontAlgn="ctr"/>
                      <a:r>
                        <a:rPr lang="en-GB" sz="1050" b="0" i="0" u="none" strike="noStrike">
                          <a:solidFill>
                            <a:srgbClr val="000000"/>
                          </a:solidFill>
                          <a:effectLst/>
                          <a:latin typeface="Calibri" panose="020F0502020204030204" pitchFamily="34" charset="0"/>
                        </a:rPr>
                        <a:t>Formation (LMS)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Portail de formation – vision manager</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18</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1805356675"/>
                  </a:ext>
                </a:extLst>
              </a:tr>
              <a:tr h="278392">
                <a:tc>
                  <a:txBody>
                    <a:bodyPr/>
                    <a:lstStyle/>
                    <a:p>
                      <a:pPr algn="l" rtl="0" fontAlgn="ctr"/>
                      <a:r>
                        <a:rPr lang="en-GB" sz="1050" b="0" i="0" u="none" strike="noStrike">
                          <a:solidFill>
                            <a:srgbClr val="000000"/>
                          </a:solidFill>
                          <a:effectLst/>
                          <a:latin typeface="Calibri" panose="020F0502020204030204" pitchFamily="34" charset="0"/>
                        </a:rPr>
                        <a:t>Formation (LMS)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Création de parcours de formation</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19</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20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070792562"/>
                  </a:ext>
                </a:extLst>
              </a:tr>
              <a:tr h="278392">
                <a:tc>
                  <a:txBody>
                    <a:bodyPr/>
                    <a:lstStyle/>
                    <a:p>
                      <a:pPr algn="l" rtl="0" fontAlgn="ctr"/>
                      <a:r>
                        <a:rPr lang="en-GB" sz="1050" b="0" i="0" u="none" strike="noStrike">
                          <a:solidFill>
                            <a:srgbClr val="000000"/>
                          </a:solidFill>
                          <a:effectLst/>
                          <a:latin typeface="Calibri" panose="020F0502020204030204" pitchFamily="34" charset="0"/>
                        </a:rPr>
                        <a:t>GTA</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Badgeage et déclaration de présences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21 à 22</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30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45048902"/>
                  </a:ext>
                </a:extLst>
              </a:tr>
              <a:tr h="278392">
                <a:tc>
                  <a:txBody>
                    <a:bodyPr/>
                    <a:lstStyle/>
                    <a:p>
                      <a:pPr algn="l" rtl="0" fontAlgn="ctr"/>
                      <a:r>
                        <a:rPr lang="en-GB" sz="1050" b="0" i="0" u="none" strike="noStrike">
                          <a:solidFill>
                            <a:srgbClr val="000000"/>
                          </a:solidFill>
                          <a:effectLst/>
                          <a:latin typeface="Calibri" panose="020F0502020204030204" pitchFamily="34" charset="0"/>
                        </a:rPr>
                        <a:t>GTA</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en-GB" sz="1050" b="0" i="0" u="none" strike="noStrike">
                          <a:solidFill>
                            <a:srgbClr val="000000"/>
                          </a:solidFill>
                          <a:effectLst/>
                          <a:latin typeface="Calibri" panose="020F0502020204030204" pitchFamily="34" charset="0"/>
                        </a:rPr>
                        <a:t>Gestion d’absences conventionnelles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23</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10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676682893"/>
                  </a:ext>
                </a:extLst>
              </a:tr>
              <a:tr h="278392">
                <a:tc>
                  <a:txBody>
                    <a:bodyPr/>
                    <a:lstStyle/>
                    <a:p>
                      <a:pPr algn="l" rtl="0" fontAlgn="ctr"/>
                      <a:r>
                        <a:rPr lang="en-GB" sz="1050" b="0" i="0" u="none" strike="noStrike">
                          <a:solidFill>
                            <a:srgbClr val="000000"/>
                          </a:solidFill>
                          <a:effectLst/>
                          <a:latin typeface="Calibri" panose="020F0502020204030204" pitchFamily="34" charset="0"/>
                        </a:rPr>
                        <a:t>GTA</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Gestion des droits à congés payés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24</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2857572700"/>
                  </a:ext>
                </a:extLst>
              </a:tr>
              <a:tr h="278392">
                <a:tc>
                  <a:txBody>
                    <a:bodyPr/>
                    <a:lstStyle/>
                    <a:p>
                      <a:pPr algn="l" rtl="0" fontAlgn="ctr"/>
                      <a:r>
                        <a:rPr lang="en-GB" sz="1050" b="0" i="0" u="none" strike="noStrike">
                          <a:solidFill>
                            <a:srgbClr val="000000"/>
                          </a:solidFill>
                          <a:effectLst/>
                          <a:latin typeface="Calibri" panose="020F0502020204030204" pitchFamily="34" charset="0"/>
                        </a:rPr>
                        <a:t>GTA</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en-GB" sz="1050" b="0" i="0" u="none" strike="noStrike">
                          <a:solidFill>
                            <a:srgbClr val="000000"/>
                          </a:solidFill>
                          <a:effectLst/>
                          <a:latin typeface="Calibri" panose="020F0502020204030204" pitchFamily="34" charset="0"/>
                        </a:rPr>
                        <a:t>Gestion du télétravail</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25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3624681947"/>
                  </a:ext>
                </a:extLst>
              </a:tr>
              <a:tr h="278392">
                <a:tc>
                  <a:txBody>
                    <a:bodyPr/>
                    <a:lstStyle/>
                    <a:p>
                      <a:pPr algn="l" rtl="0" fontAlgn="ctr"/>
                      <a:r>
                        <a:rPr lang="en-GB" sz="1050" b="0" i="0" u="none" strike="noStrike">
                          <a:solidFill>
                            <a:srgbClr val="000000"/>
                          </a:solidFill>
                          <a:effectLst/>
                          <a:latin typeface="Calibri" panose="020F0502020204030204" pitchFamily="34" charset="0"/>
                        </a:rPr>
                        <a:t>GTA</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en-GB" sz="1050" b="0" i="0" u="none" strike="noStrike">
                          <a:solidFill>
                            <a:srgbClr val="000000"/>
                          </a:solidFill>
                          <a:effectLst/>
                          <a:latin typeface="Calibri" panose="020F0502020204030204" pitchFamily="34" charset="0"/>
                        </a:rPr>
                        <a:t>Gestion des temps partiels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26</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492898468"/>
                  </a:ext>
                </a:extLst>
              </a:tr>
              <a:tr h="278392">
                <a:tc>
                  <a:txBody>
                    <a:bodyPr/>
                    <a:lstStyle/>
                    <a:p>
                      <a:pPr algn="l" rtl="0" fontAlgn="ctr"/>
                      <a:r>
                        <a:rPr lang="en-GB" sz="1050" b="0" i="0" u="none" strike="noStrike">
                          <a:solidFill>
                            <a:srgbClr val="000000"/>
                          </a:solidFill>
                          <a:effectLst/>
                          <a:latin typeface="Calibri" panose="020F0502020204030204" pitchFamily="34" charset="0"/>
                        </a:rPr>
                        <a:t>GTA</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fr-FR" sz="1050" b="0" i="0" u="none" strike="noStrike">
                          <a:solidFill>
                            <a:srgbClr val="000000"/>
                          </a:solidFill>
                          <a:effectLst/>
                          <a:latin typeface="Calibri" panose="020F0502020204030204" pitchFamily="34" charset="0"/>
                        </a:rPr>
                        <a:t>Forfaits jours et gestion des astreintes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27 à 29</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a:solidFill>
                            <a:srgbClr val="000000"/>
                          </a:solidFill>
                          <a:effectLst/>
                          <a:latin typeface="Calibri" panose="020F0502020204030204" pitchFamily="34" charset="0"/>
                        </a:rPr>
                        <a:t>20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1098341761"/>
                  </a:ext>
                </a:extLst>
              </a:tr>
              <a:tr h="278392">
                <a:tc>
                  <a:txBody>
                    <a:bodyPr/>
                    <a:lstStyle/>
                    <a:p>
                      <a:pPr algn="l" rtl="0" fontAlgn="ctr"/>
                      <a:r>
                        <a:rPr lang="en-GB" sz="1050" b="0" i="0" u="none" strike="noStrike">
                          <a:solidFill>
                            <a:srgbClr val="000000"/>
                          </a:solidFill>
                          <a:effectLst/>
                          <a:latin typeface="Calibri" panose="020F0502020204030204" pitchFamily="34" charset="0"/>
                        </a:rPr>
                        <a:t>GTA</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l" fontAlgn="ctr"/>
                      <a:r>
                        <a:rPr lang="en-GB" sz="1050" b="0" i="0" u="none" strike="noStrike">
                          <a:solidFill>
                            <a:srgbClr val="000000"/>
                          </a:solidFill>
                          <a:effectLst/>
                          <a:latin typeface="Calibri" panose="020F0502020204030204" pitchFamily="34" charset="0"/>
                        </a:rPr>
                        <a:t>Epargne de jours</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a:noFill/>
                    </a:lnT>
                    <a:lnB>
                      <a:noFill/>
                    </a:lnB>
                    <a:noFill/>
                  </a:tcPr>
                </a:tc>
                <a:tc>
                  <a:txBody>
                    <a:bodyPr/>
                    <a:lstStyle/>
                    <a:p>
                      <a:pPr algn="ctr" rtl="0" fontAlgn="ctr"/>
                      <a:r>
                        <a:rPr lang="en-GB" sz="1050" b="0" i="0" u="none" strike="noStrike">
                          <a:solidFill>
                            <a:srgbClr val="000000"/>
                          </a:solidFill>
                          <a:effectLst/>
                          <a:latin typeface="Calibri" panose="020F0502020204030204" pitchFamily="34" charset="0"/>
                        </a:rPr>
                        <a:t>Page 30</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tc>
                  <a:txBody>
                    <a:bodyPr/>
                    <a:lstStyle/>
                    <a:p>
                      <a:pPr algn="ctr" rtl="0" fontAlgn="ctr"/>
                      <a:r>
                        <a:rPr lang="en-GB" sz="1050" b="0" i="0" u="none" strike="noStrike" dirty="0">
                          <a:solidFill>
                            <a:srgbClr val="000000"/>
                          </a:solidFill>
                          <a:effectLst/>
                          <a:latin typeface="Calibri" panose="020F0502020204030204" pitchFamily="34" charset="0"/>
                        </a:rPr>
                        <a:t>15</a:t>
                      </a:r>
                    </a:p>
                  </a:txBody>
                  <a:tcPr marL="5155" marR="5155" marT="5155" marB="0" anchor="ctr">
                    <a:lnL w="6350" cap="flat" cmpd="sng" algn="ctr">
                      <a:solidFill>
                        <a:srgbClr val="BFBFBF"/>
                      </a:solidFill>
                      <a:prstDash val="dot"/>
                      <a:round/>
                      <a:headEnd type="none" w="med" len="med"/>
                      <a:tailEnd type="none" w="med" len="med"/>
                    </a:lnL>
                    <a:lnR w="6350" cap="flat" cmpd="sng" algn="ctr">
                      <a:solidFill>
                        <a:srgbClr val="BFBFBF"/>
                      </a:solidFill>
                      <a:prstDash val="dot"/>
                      <a:round/>
                      <a:headEnd type="none" w="med" len="med"/>
                      <a:tailEnd type="none" w="med" len="med"/>
                    </a:lnR>
                    <a:lnT w="6350" cap="flat" cmpd="sng" algn="ctr">
                      <a:solidFill>
                        <a:srgbClr val="BFBFBF"/>
                      </a:solidFill>
                      <a:prstDash val="dot"/>
                      <a:round/>
                      <a:headEnd type="none" w="med" len="med"/>
                      <a:tailEnd type="none" w="med" len="med"/>
                    </a:lnT>
                    <a:lnB w="6350" cap="flat" cmpd="sng" algn="ctr">
                      <a:solidFill>
                        <a:srgbClr val="BFBFBF"/>
                      </a:solidFill>
                      <a:prstDash val="dot"/>
                      <a:round/>
                      <a:headEnd type="none" w="med" len="med"/>
                      <a:tailEnd type="none" w="med" len="med"/>
                    </a:lnB>
                    <a:noFill/>
                  </a:tcPr>
                </a:tc>
                <a:extLst>
                  <a:ext uri="{0D108BD9-81ED-4DB2-BD59-A6C34878D82A}">
                    <a16:rowId xmlns:a16="http://schemas.microsoft.com/office/drawing/2014/main" val="2449609477"/>
                  </a:ext>
                </a:extLst>
              </a:tr>
            </a:tbl>
          </a:graphicData>
        </a:graphic>
      </p:graphicFrame>
    </p:spTree>
    <p:extLst>
      <p:ext uri="{BB962C8B-B14F-4D97-AF65-F5344CB8AC3E}">
        <p14:creationId xmlns:p14="http://schemas.microsoft.com/office/powerpoint/2010/main" val="419806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30</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Campagne d’épargne de jours</a:t>
            </a:r>
            <a:endParaRPr lang="fr-FR" sz="1800" dirty="0">
              <a:ea typeface="Calibri"/>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err="1"/>
              <a:t>gta</a:t>
            </a:r>
            <a:endParaRPr lang="fr-FR" dirty="0"/>
          </a:p>
        </p:txBody>
      </p:sp>
      <p:sp>
        <p:nvSpPr>
          <p:cNvPr id="4" name="Espace réservé du texte 2">
            <a:extLst>
              <a:ext uri="{FF2B5EF4-FFF2-40B4-BE49-F238E27FC236}">
                <a16:creationId xmlns:a16="http://schemas.microsoft.com/office/drawing/2014/main" id="{FD223C9E-CD51-80D6-D761-6E30501F6725}"/>
              </a:ext>
            </a:extLst>
          </p:cNvPr>
          <p:cNvSpPr>
            <a:spLocks noGrp="1"/>
          </p:cNvSpPr>
          <p:nvPr>
            <p:ph type="body" sz="quarter" idx="13"/>
          </p:nvPr>
        </p:nvSpPr>
        <p:spPr>
          <a:xfrm>
            <a:off x="469900" y="1026800"/>
            <a:ext cx="11252199" cy="920603"/>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montrer la capacité de la solution gérer des campagnes pour permettre à des collaborateurs de transférer des jours de congés non pris  sur un plan d’Epargne Retraite Collectif</a:t>
            </a:r>
            <a:endParaRPr lang="fr-FR" dirty="0">
              <a:ea typeface="Calibri"/>
              <a:cs typeface="Calibri"/>
            </a:endParaRPr>
          </a:p>
        </p:txBody>
      </p:sp>
      <p:sp>
        <p:nvSpPr>
          <p:cNvPr id="5" name="Rectangle : coins arrondis 4">
            <a:extLst>
              <a:ext uri="{FF2B5EF4-FFF2-40B4-BE49-F238E27FC236}">
                <a16:creationId xmlns:a16="http://schemas.microsoft.com/office/drawing/2014/main" id="{14CCB734-7B47-BDF4-56E7-FEC6111B240D}"/>
              </a:ext>
            </a:extLst>
          </p:cNvPr>
          <p:cNvSpPr/>
          <p:nvPr/>
        </p:nvSpPr>
        <p:spPr>
          <a:xfrm>
            <a:off x="469900" y="2221995"/>
            <a:ext cx="11252199" cy="3439100"/>
          </a:xfrm>
          <a:prstGeom prst="roundRect">
            <a:avLst/>
          </a:prstGeom>
          <a:solidFill>
            <a:schemeClr val="bg1"/>
          </a:solidFill>
          <a:ln w="28575">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9141C6E3-7308-23D4-3E7F-E9E819C03F57}"/>
              </a:ext>
            </a:extLst>
          </p:cNvPr>
          <p:cNvSpPr/>
          <p:nvPr/>
        </p:nvSpPr>
        <p:spPr>
          <a:xfrm>
            <a:off x="274535" y="1909388"/>
            <a:ext cx="2722033" cy="538817"/>
          </a:xfrm>
          <a:prstGeom prst="roundRect">
            <a:avLst/>
          </a:prstGeom>
          <a:solidFill>
            <a:schemeClr val="accent5"/>
          </a:solid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solidFill>
              </a:rPr>
              <a:t>Epargne de jours de congés</a:t>
            </a:r>
          </a:p>
        </p:txBody>
      </p:sp>
      <p:sp>
        <p:nvSpPr>
          <p:cNvPr id="8" name="ZoneTexte 7">
            <a:extLst>
              <a:ext uri="{FF2B5EF4-FFF2-40B4-BE49-F238E27FC236}">
                <a16:creationId xmlns:a16="http://schemas.microsoft.com/office/drawing/2014/main" id="{09734E87-444E-A3BD-B4E9-7EF2F7A7866E}"/>
              </a:ext>
            </a:extLst>
          </p:cNvPr>
          <p:cNvSpPr txBox="1"/>
          <p:nvPr/>
        </p:nvSpPr>
        <p:spPr>
          <a:xfrm>
            <a:off x="1443853" y="2756308"/>
            <a:ext cx="10297455" cy="2246769"/>
          </a:xfrm>
          <a:prstGeom prst="rect">
            <a:avLst/>
          </a:prstGeom>
          <a:noFill/>
        </p:spPr>
        <p:txBody>
          <a:bodyPr wrap="square" lIns="91440" tIns="45720" rIns="91440" bIns="45720" rtlCol="0" anchor="t">
            <a:spAutoFit/>
          </a:bodyPr>
          <a:lstStyle/>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a typeface="Calibri"/>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Montrer la possibilité pour un administrateur RH de lancer une campagne, bornée dans temps, pour permettre aux collaborateurs d’alimenter leur Plan d’Epargne Retraite de jours de congés non pris (CP et JRTT)</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Le collaborateur visualise ses compteurs de JRTT et CP non pris et peut demander à épargner des JRTT et/ou CP, dans la limite de 10 jours par an, sur son Plan d’Epargne Retraite, il peut soumettre sa demande. </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La demande est transmise aux admin RH qui visualisent et valide la demande</a:t>
            </a:r>
          </a:p>
          <a:p>
            <a:pPr marL="179070" marR="0" lvl="0" defTabSz="914400" rtl="0" eaLnBrk="0" fontAlgn="base" latinLnBrk="0" hangingPunct="0">
              <a:lnSpc>
                <a:spcPct val="100000"/>
              </a:lnSpc>
              <a:spcBef>
                <a:spcPct val="0"/>
              </a:spcBef>
              <a:spcAft>
                <a:spcPct val="0"/>
              </a:spcAft>
              <a:buClr>
                <a:schemeClr val="accent2"/>
              </a:buClr>
              <a:buSzPct val="80000"/>
              <a:tabLst/>
            </a:pPr>
            <a:endParaRPr lang="fr-FR" sz="1400" b="1" dirty="0">
              <a:solidFill>
                <a:schemeClr val="accent5"/>
              </a:solidFill>
              <a:latin typeface="+mn-lt"/>
            </a:endParaRPr>
          </a:p>
          <a:p>
            <a:pPr marL="179070" marR="0" lvl="0" defTabSz="914400" rtl="0" eaLnBrk="0" fontAlgn="base" latinLnBrk="0" hangingPunct="0">
              <a:lnSpc>
                <a:spcPct val="100000"/>
              </a:lnSpc>
              <a:spcBef>
                <a:spcPct val="0"/>
              </a:spcBef>
              <a:spcAft>
                <a:spcPct val="0"/>
              </a:spcAft>
              <a:buClr>
                <a:schemeClr val="accent2"/>
              </a:buClr>
              <a:buSzPct val="80000"/>
              <a:tabLst/>
            </a:pPr>
            <a:r>
              <a:rPr lang="fr-FR" sz="1400" b="1" dirty="0">
                <a:solidFill>
                  <a:schemeClr val="accent5"/>
                </a:solidFill>
                <a:latin typeface="+mn-lt"/>
              </a:rPr>
              <a:t>Les jours ainsi épargnés peuvent être transférés en paie </a:t>
            </a:r>
          </a:p>
        </p:txBody>
      </p:sp>
      <p:pic>
        <p:nvPicPr>
          <p:cNvPr id="14" name="Google Shape;910;p71" descr="Une image contenant dessin&#10;&#10;Description générée automatiquement">
            <a:extLst>
              <a:ext uri="{FF2B5EF4-FFF2-40B4-BE49-F238E27FC236}">
                <a16:creationId xmlns:a16="http://schemas.microsoft.com/office/drawing/2014/main" id="{026D5D1A-30D5-F148-50B8-EB48F7E45BAF}"/>
              </a:ext>
            </a:extLst>
          </p:cNvPr>
          <p:cNvPicPr preferRelativeResize="0">
            <a:picLocks noChangeAspect="1"/>
          </p:cNvPicPr>
          <p:nvPr/>
        </p:nvPicPr>
        <p:blipFill rotWithShape="1">
          <a:blip r:embed="rId2">
            <a:alphaModFix/>
          </a:blip>
          <a:srcRect/>
          <a:stretch/>
        </p:blipFill>
        <p:spPr>
          <a:xfrm>
            <a:off x="828327" y="3069072"/>
            <a:ext cx="557899" cy="606187"/>
          </a:xfrm>
          <a:prstGeom prst="rect">
            <a:avLst/>
          </a:prstGeom>
          <a:noFill/>
          <a:ln>
            <a:noFill/>
          </a:ln>
        </p:spPr>
      </p:pic>
      <p:sp>
        <p:nvSpPr>
          <p:cNvPr id="15" name="ZoneTexte 14">
            <a:extLst>
              <a:ext uri="{FF2B5EF4-FFF2-40B4-BE49-F238E27FC236}">
                <a16:creationId xmlns:a16="http://schemas.microsoft.com/office/drawing/2014/main" id="{C8834713-2EC9-2AA5-3D50-E815334EB25D}"/>
              </a:ext>
            </a:extLst>
          </p:cNvPr>
          <p:cNvSpPr txBox="1"/>
          <p:nvPr/>
        </p:nvSpPr>
        <p:spPr>
          <a:xfrm>
            <a:off x="558122" y="3743128"/>
            <a:ext cx="1098307" cy="246221"/>
          </a:xfrm>
          <a:prstGeom prst="rect">
            <a:avLst/>
          </a:prstGeom>
          <a:noFill/>
        </p:spPr>
        <p:txBody>
          <a:bodyPr wrap="square" rtlCol="0">
            <a:spAutoFit/>
          </a:bodyPr>
          <a:lstStyle/>
          <a:p>
            <a:pPr algn="ctr"/>
            <a:r>
              <a:rPr lang="fr-FR" sz="1000" dirty="0">
                <a:solidFill>
                  <a:schemeClr val="accent5"/>
                </a:solidFill>
                <a:latin typeface="Work Sans" pitchFamily="2" charset="0"/>
              </a:rPr>
              <a:t>Collaborateur</a:t>
            </a:r>
          </a:p>
        </p:txBody>
      </p:sp>
      <p:grpSp>
        <p:nvGrpSpPr>
          <p:cNvPr id="19" name="Groupe 18">
            <a:extLst>
              <a:ext uri="{FF2B5EF4-FFF2-40B4-BE49-F238E27FC236}">
                <a16:creationId xmlns:a16="http://schemas.microsoft.com/office/drawing/2014/main" id="{AEE03F7E-E375-AA5D-5690-68FE6AFED15A}"/>
              </a:ext>
            </a:extLst>
          </p:cNvPr>
          <p:cNvGrpSpPr/>
          <p:nvPr/>
        </p:nvGrpSpPr>
        <p:grpSpPr>
          <a:xfrm>
            <a:off x="287577" y="4115202"/>
            <a:ext cx="1599033" cy="848796"/>
            <a:chOff x="3588916" y="2523412"/>
            <a:chExt cx="881999" cy="446413"/>
          </a:xfrm>
        </p:grpSpPr>
        <p:sp>
          <p:nvSpPr>
            <p:cNvPr id="20" name="Google Shape;925;p71">
              <a:extLst>
                <a:ext uri="{FF2B5EF4-FFF2-40B4-BE49-F238E27FC236}">
                  <a16:creationId xmlns:a16="http://schemas.microsoft.com/office/drawing/2014/main" id="{2ADB6CED-AF96-201E-8301-D74F2A0A78D6}"/>
                </a:ext>
              </a:extLst>
            </p:cNvPr>
            <p:cNvSpPr txBox="1"/>
            <p:nvPr/>
          </p:nvSpPr>
          <p:spPr>
            <a:xfrm>
              <a:off x="3588916" y="2829599"/>
              <a:ext cx="881999" cy="140226"/>
            </a:xfrm>
            <a:prstGeom prst="rect">
              <a:avLst/>
            </a:prstGeom>
            <a:noFill/>
            <a:ln>
              <a:noFill/>
            </a:ln>
          </p:spPr>
          <p:txBody>
            <a:bodyPr spcFirstLastPara="1" wrap="square" lIns="121867" tIns="60933" rIns="121867" bIns="60933" anchor="ctr" anchorCtr="0">
              <a:spAutoFit/>
            </a:bodyPr>
            <a:lstStyle/>
            <a:p>
              <a:pPr algn="ctr">
                <a:spcBef>
                  <a:spcPts val="0"/>
                </a:spcBef>
                <a:spcAft>
                  <a:spcPts val="0"/>
                </a:spcAft>
                <a:buClr>
                  <a:srgbClr val="72BF44"/>
                </a:buClr>
                <a:buSzPts val="900"/>
              </a:pPr>
              <a:r>
                <a:rPr lang="fr-FR" sz="933" i="1" dirty="0">
                  <a:solidFill>
                    <a:srgbClr val="002060"/>
                  </a:solidFill>
                  <a:latin typeface="Work Sans" pitchFamily="2" charset="0"/>
                  <a:sym typeface="Arial"/>
                </a:rPr>
                <a:t>RH / Admin</a:t>
              </a:r>
              <a:endParaRPr sz="933" i="1" dirty="0">
                <a:solidFill>
                  <a:srgbClr val="002060"/>
                </a:solidFill>
                <a:latin typeface="Work Sans" pitchFamily="2" charset="0"/>
                <a:sym typeface="Arial"/>
              </a:endParaRPr>
            </a:p>
          </p:txBody>
        </p:sp>
        <p:pic>
          <p:nvPicPr>
            <p:cNvPr id="21" name="Google Shape;926;p71" descr="Une image contenant dessin&#10;&#10;Description générée automatiquement">
              <a:extLst>
                <a:ext uri="{FF2B5EF4-FFF2-40B4-BE49-F238E27FC236}">
                  <a16:creationId xmlns:a16="http://schemas.microsoft.com/office/drawing/2014/main" id="{E80187EE-69C2-510C-E2E2-DA1A49544F88}"/>
                </a:ext>
              </a:extLst>
            </p:cNvPr>
            <p:cNvPicPr preferRelativeResize="0">
              <a:picLocks noChangeAspect="1"/>
            </p:cNvPicPr>
            <p:nvPr/>
          </p:nvPicPr>
          <p:blipFill rotWithShape="1">
            <a:blip r:embed="rId3">
              <a:alphaModFix/>
            </a:blip>
            <a:srcRect/>
            <a:stretch/>
          </p:blipFill>
          <p:spPr>
            <a:xfrm>
              <a:off x="3885915" y="2523412"/>
              <a:ext cx="288000" cy="288000"/>
            </a:xfrm>
            <a:prstGeom prst="rect">
              <a:avLst/>
            </a:prstGeom>
            <a:noFill/>
            <a:ln>
              <a:noFill/>
            </a:ln>
          </p:spPr>
        </p:pic>
      </p:grpSp>
    </p:spTree>
    <p:extLst>
      <p:ext uri="{BB962C8B-B14F-4D97-AF65-F5344CB8AC3E}">
        <p14:creationId xmlns:p14="http://schemas.microsoft.com/office/powerpoint/2010/main" val="2267444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4</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4</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a:solidFill>
                  <a:schemeClr val="accent5"/>
                </a:solidFill>
                <a:latin typeface="+mj-lt"/>
              </a:rPr>
              <a:t>Recrutement, Cooptation, Mobilité</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87078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E227EF4-404E-2A1A-BABB-61EE83836032}"/>
              </a:ext>
            </a:extLst>
          </p:cNvPr>
          <p:cNvSpPr>
            <a:spLocks noGrp="1"/>
          </p:cNvSpPr>
          <p:nvPr>
            <p:ph type="sldNum" sz="quarter" idx="12"/>
          </p:nvPr>
        </p:nvSpPr>
        <p:spPr/>
        <p:txBody>
          <a:bodyPr/>
          <a:lstStyle/>
          <a:p>
            <a:pPr>
              <a:defRPr/>
            </a:pPr>
            <a:fld id="{456763B9-5889-4BA9-A3F8-122D4CCC77FE}" type="slidenum">
              <a:rPr lang="fr-FR" smtClean="0"/>
              <a:pPr>
                <a:defRPr/>
              </a:pPr>
              <a:t>5</a:t>
            </a:fld>
            <a:endParaRPr lang="fr-FR"/>
          </a:p>
        </p:txBody>
      </p:sp>
      <p:sp>
        <p:nvSpPr>
          <p:cNvPr id="3" name="Espace réservé du texte 2">
            <a:extLst>
              <a:ext uri="{FF2B5EF4-FFF2-40B4-BE49-F238E27FC236}">
                <a16:creationId xmlns:a16="http://schemas.microsoft.com/office/drawing/2014/main" id="{DE689813-AA81-9AB6-EB0F-CB538D1B1E96}"/>
              </a:ext>
            </a:extLst>
          </p:cNvPr>
          <p:cNvSpPr>
            <a:spLocks noGrp="1"/>
          </p:cNvSpPr>
          <p:nvPr>
            <p:ph type="body" sz="quarter" idx="13"/>
          </p:nvPr>
        </p:nvSpPr>
        <p:spPr>
          <a:xfrm>
            <a:off x="514670" y="987120"/>
            <a:ext cx="11207430" cy="1544936"/>
          </a:xfrm>
        </p:spPr>
        <p:txBody>
          <a:bodyPr vert="horz" lIns="0" tIns="45720" rIns="91440" bIns="45720" rtlCol="0" anchor="t">
            <a:normAutofit fontScale="92500" lnSpcReduction="10000"/>
          </a:bodyPr>
          <a:lstStyle/>
          <a:p>
            <a:pPr marL="0" indent="0" eaLnBrk="0" fontAlgn="base" hangingPunct="0">
              <a:spcBef>
                <a:spcPct val="0"/>
              </a:spcBef>
              <a:spcAft>
                <a:spcPct val="0"/>
              </a:spcAft>
              <a:buClr>
                <a:schemeClr val="tx2"/>
              </a:buClr>
              <a:buSzPct val="80000"/>
              <a:buNone/>
            </a:pPr>
            <a:r>
              <a:rPr lang="fr-FR" sz="1600" b="1" dirty="0"/>
              <a:t>Objectif : </a:t>
            </a:r>
            <a:r>
              <a:rPr lang="fr-FR" sz="1600" dirty="0"/>
              <a:t>dérouler le processus </a:t>
            </a:r>
            <a:r>
              <a:rPr lang="fr-FR" sz="1600" b="1" dirty="0"/>
              <a:t>de recrutement de bout en bout </a:t>
            </a:r>
            <a:r>
              <a:rPr lang="fr-FR" sz="1600" dirty="0"/>
              <a:t>: la demande d’ouverture de poste, la création de l’offre et la publication sur le site recrutement interne et la multi diffusion sur différents jobboards, la récupération des candidatures depuis le site interne et les jobboards, la sélection du candidat, la transmission de la LIE en signature électronique et fermeture automatique de l’annonce lorsque que le poste est pourvu.</a:t>
            </a:r>
          </a:p>
          <a:p>
            <a:pPr marL="0" indent="0" eaLnBrk="0" fontAlgn="base" hangingPunct="0">
              <a:spcBef>
                <a:spcPct val="0"/>
              </a:spcBef>
              <a:spcAft>
                <a:spcPct val="0"/>
              </a:spcAft>
              <a:buClr>
                <a:schemeClr val="tx2"/>
              </a:buClr>
              <a:buSzPct val="80000"/>
              <a:buNone/>
            </a:pPr>
            <a:endParaRPr lang="fr-FR" sz="1600" dirty="0">
              <a:cs typeface="Calibri"/>
            </a:endParaRPr>
          </a:p>
          <a:p>
            <a:pPr marL="0" indent="0" eaLnBrk="0" fontAlgn="base" hangingPunct="0">
              <a:spcBef>
                <a:spcPct val="0"/>
              </a:spcBef>
              <a:spcAft>
                <a:spcPct val="0"/>
              </a:spcAft>
              <a:buClr>
                <a:schemeClr val="tx2"/>
              </a:buClr>
              <a:buSzPct val="80000"/>
              <a:buNone/>
            </a:pPr>
            <a:r>
              <a:rPr lang="fr-FR" sz="1600" dirty="0">
                <a:cs typeface="Calibri"/>
              </a:rPr>
              <a:t>La démonstration devra notamment couvrir </a:t>
            </a:r>
            <a:r>
              <a:rPr lang="fr-FR" sz="1600" b="1" dirty="0">
                <a:cs typeface="Calibri"/>
              </a:rPr>
              <a:t>la multidiffusion </a:t>
            </a:r>
            <a:r>
              <a:rPr lang="fr-FR" sz="1600" dirty="0">
                <a:cs typeface="Calibri"/>
              </a:rPr>
              <a:t>des annonces et montrer les automatismes possibles pour le suivi entre la solution et ces jobboards</a:t>
            </a:r>
          </a:p>
          <a:p>
            <a:pPr>
              <a:buChar char="•"/>
            </a:pPr>
            <a:endParaRPr lang="fr-FR" sz="1600" dirty="0">
              <a:cs typeface="Calibri"/>
            </a:endParaRPr>
          </a:p>
        </p:txBody>
      </p:sp>
      <p:sp>
        <p:nvSpPr>
          <p:cNvPr id="4" name="Espace réservé du texte 3">
            <a:extLst>
              <a:ext uri="{FF2B5EF4-FFF2-40B4-BE49-F238E27FC236}">
                <a16:creationId xmlns:a16="http://schemas.microsoft.com/office/drawing/2014/main" id="{25381BA0-204F-0EF7-05F0-2E19C25671B2}"/>
              </a:ext>
            </a:extLst>
          </p:cNvPr>
          <p:cNvSpPr>
            <a:spLocks noGrp="1"/>
          </p:cNvSpPr>
          <p:nvPr>
            <p:ph type="body" sz="quarter" idx="14"/>
          </p:nvPr>
        </p:nvSpPr>
        <p:spPr/>
        <p:txBody>
          <a:bodyPr/>
          <a:lstStyle/>
          <a:p>
            <a:r>
              <a:rPr lang="fr-FR" dirty="0"/>
              <a:t>Processus de recrutement de « bout-en-bout »</a:t>
            </a:r>
          </a:p>
        </p:txBody>
      </p:sp>
      <p:sp>
        <p:nvSpPr>
          <p:cNvPr id="5" name="Titre 4">
            <a:extLst>
              <a:ext uri="{FF2B5EF4-FFF2-40B4-BE49-F238E27FC236}">
                <a16:creationId xmlns:a16="http://schemas.microsoft.com/office/drawing/2014/main" id="{C8D6D075-3216-582C-75AF-7CE99C3DCBC6}"/>
              </a:ext>
            </a:extLst>
          </p:cNvPr>
          <p:cNvSpPr>
            <a:spLocks noGrp="1"/>
          </p:cNvSpPr>
          <p:nvPr>
            <p:ph type="title"/>
          </p:nvPr>
        </p:nvSpPr>
        <p:spPr/>
        <p:txBody>
          <a:bodyPr/>
          <a:lstStyle/>
          <a:p>
            <a:r>
              <a:rPr lang="fr-FR" dirty="0">
                <a:cs typeface="Calibri"/>
              </a:rPr>
              <a:t>RECRUTEMENT, COOPTATION, MOBILITE</a:t>
            </a:r>
            <a:endParaRPr lang="fr-FR" b="0" dirty="0">
              <a:solidFill>
                <a:srgbClr val="000000"/>
              </a:solidFill>
              <a:cs typeface="Calibri"/>
            </a:endParaRPr>
          </a:p>
        </p:txBody>
      </p:sp>
      <p:sp>
        <p:nvSpPr>
          <p:cNvPr id="19" name="Rectangle : coins arrondis 18">
            <a:extLst>
              <a:ext uri="{FF2B5EF4-FFF2-40B4-BE49-F238E27FC236}">
                <a16:creationId xmlns:a16="http://schemas.microsoft.com/office/drawing/2014/main" id="{3F580137-0CCC-D53C-965F-8E389DD03D1F}"/>
              </a:ext>
            </a:extLst>
          </p:cNvPr>
          <p:cNvSpPr/>
          <p:nvPr/>
        </p:nvSpPr>
        <p:spPr>
          <a:xfrm>
            <a:off x="469900" y="2871633"/>
            <a:ext cx="11252199" cy="3319269"/>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C4192DE6-84B3-8232-52CE-78046B718D77}"/>
              </a:ext>
            </a:extLst>
          </p:cNvPr>
          <p:cNvSpPr/>
          <p:nvPr/>
        </p:nvSpPr>
        <p:spPr>
          <a:xfrm>
            <a:off x="-38325" y="2597325"/>
            <a:ext cx="2722033" cy="662995"/>
          </a:xfrm>
          <a:prstGeom prst="roundRect">
            <a:avLst/>
          </a:prstGeom>
          <a:solidFill>
            <a:schemeClr val="accent5"/>
          </a:solid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Les principales étapes</a:t>
            </a:r>
          </a:p>
        </p:txBody>
      </p:sp>
      <p:sp>
        <p:nvSpPr>
          <p:cNvPr id="54" name="ZoneTexte 53">
            <a:extLst>
              <a:ext uri="{FF2B5EF4-FFF2-40B4-BE49-F238E27FC236}">
                <a16:creationId xmlns:a16="http://schemas.microsoft.com/office/drawing/2014/main" id="{F49C21BF-6933-9C76-8C64-D6EAF6AF5F93}"/>
              </a:ext>
            </a:extLst>
          </p:cNvPr>
          <p:cNvSpPr txBox="1"/>
          <p:nvPr/>
        </p:nvSpPr>
        <p:spPr>
          <a:xfrm>
            <a:off x="1519287" y="3448176"/>
            <a:ext cx="9806142" cy="2339102"/>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600" dirty="0">
                <a:solidFill>
                  <a:schemeClr val="accent5"/>
                </a:solidFill>
                <a:latin typeface="+mn-lt"/>
                <a:cs typeface="Calibri"/>
              </a:rPr>
              <a:t>Le manager fait une demande de création de poste, le contrôle de gestion évalue et valide la demande</a:t>
            </a:r>
            <a:endParaRPr lang="fr-FR" sz="1600" dirty="0">
              <a:solidFill>
                <a:schemeClr val="accent5"/>
              </a:solidFill>
              <a:latin typeface="+mn-lt"/>
              <a:ea typeface="Calibri"/>
              <a:cs typeface="Calibri"/>
            </a:endParaRPr>
          </a:p>
          <a:p>
            <a:pPr marL="342900" indent="-342900">
              <a:buClr>
                <a:schemeClr val="accent2"/>
              </a:buClr>
              <a:buFont typeface="+mj-lt"/>
              <a:buAutoNum type="arabicPeriod"/>
            </a:pPr>
            <a:r>
              <a:rPr lang="fr-FR" sz="1600" dirty="0">
                <a:solidFill>
                  <a:schemeClr val="accent5"/>
                </a:solidFill>
                <a:latin typeface="+mn-lt"/>
                <a:cs typeface="Calibri"/>
                <a:sym typeface="Calibri"/>
              </a:rPr>
              <a:t>Le RH évalue le besoin et valide la demande</a:t>
            </a:r>
            <a:endParaRPr lang="fr-FR" sz="1600" dirty="0">
              <a:solidFill>
                <a:schemeClr val="accent5"/>
              </a:solidFill>
              <a:latin typeface="+mn-lt"/>
              <a:cs typeface="Calibri"/>
            </a:endParaRPr>
          </a:p>
          <a:p>
            <a:pPr marL="342900" indent="-342900">
              <a:buClr>
                <a:schemeClr val="accent2"/>
              </a:buClr>
              <a:buFont typeface="+mj-lt"/>
              <a:buAutoNum type="arabicPeriod"/>
            </a:pPr>
            <a:r>
              <a:rPr lang="fr-FR" sz="1600" dirty="0">
                <a:solidFill>
                  <a:schemeClr val="accent5"/>
                </a:solidFill>
                <a:latin typeface="+mn-lt"/>
                <a:cs typeface="Calibri"/>
              </a:rPr>
              <a:t>Le RH créé et publie l’offre sur le site internet Henner et sur différents jobboards (Indeed, LinkedIn, </a:t>
            </a:r>
            <a:r>
              <a:rPr lang="fr-FR" sz="1600" dirty="0" err="1">
                <a:solidFill>
                  <a:schemeClr val="accent5"/>
                </a:solidFill>
                <a:latin typeface="+mn-lt"/>
                <a:cs typeface="Calibri"/>
              </a:rPr>
              <a:t>RegionsJob</a:t>
            </a:r>
            <a:r>
              <a:rPr lang="fr-FR" sz="1600" dirty="0">
                <a:solidFill>
                  <a:schemeClr val="accent5"/>
                </a:solidFill>
                <a:latin typeface="+mn-lt"/>
                <a:cs typeface="Calibri"/>
              </a:rPr>
              <a:t>, Le Bon Coin, APEC, etc.)</a:t>
            </a:r>
          </a:p>
          <a:p>
            <a:pPr marL="342900" indent="-342900">
              <a:buClr>
                <a:schemeClr val="accent2"/>
              </a:buClr>
              <a:buFont typeface="+mj-lt"/>
              <a:buAutoNum type="arabicPeriod"/>
            </a:pPr>
            <a:r>
              <a:rPr lang="fr-FR" sz="1600" dirty="0">
                <a:solidFill>
                  <a:schemeClr val="accent5"/>
                </a:solidFill>
                <a:latin typeface="+mn-lt"/>
                <a:cs typeface="Calibri"/>
              </a:rPr>
              <a:t>Le RH accède aux candidatures provenant du site carrière Henner et des jobboards et fait la présélection</a:t>
            </a:r>
          </a:p>
          <a:p>
            <a:pPr marL="342900" indent="-342900">
              <a:buClr>
                <a:schemeClr val="accent2"/>
              </a:buClr>
              <a:buFont typeface="+mj-lt"/>
              <a:buAutoNum type="arabicPeriod"/>
            </a:pPr>
            <a:r>
              <a:rPr lang="fr-FR" sz="1600" dirty="0">
                <a:solidFill>
                  <a:schemeClr val="accent5"/>
                </a:solidFill>
                <a:latin typeface="+mn-lt"/>
                <a:cs typeface="Calibri"/>
              </a:rPr>
              <a:t>Le manager rencontre et valide une candidature</a:t>
            </a:r>
          </a:p>
          <a:p>
            <a:pPr marL="342900" indent="-342900">
              <a:buClr>
                <a:schemeClr val="accent2"/>
              </a:buClr>
              <a:buFont typeface="+mj-lt"/>
              <a:buAutoNum type="arabicPeriod"/>
            </a:pPr>
            <a:r>
              <a:rPr lang="fr-FR" sz="1600" dirty="0">
                <a:solidFill>
                  <a:schemeClr val="accent5"/>
                </a:solidFill>
                <a:latin typeface="+mn-lt"/>
                <a:ea typeface="Calibri"/>
                <a:cs typeface="Calibri"/>
              </a:rPr>
              <a:t>Le RH transmet la LIE qui est signée électroniquement par le candidat, l’annonce est alors automatiquement fermée et n’est plus visible sur les différents jobboards</a:t>
            </a:r>
          </a:p>
          <a:p>
            <a:endParaRPr lang="fr-FR" dirty="0"/>
          </a:p>
        </p:txBody>
      </p:sp>
      <p:pic>
        <p:nvPicPr>
          <p:cNvPr id="6" name="Google Shape;756;p119">
            <a:extLst>
              <a:ext uri="{FF2B5EF4-FFF2-40B4-BE49-F238E27FC236}">
                <a16:creationId xmlns:a16="http://schemas.microsoft.com/office/drawing/2014/main" id="{BE07F1F6-F8A9-C606-863E-21BCD6CF4DFC}"/>
              </a:ext>
            </a:extLst>
          </p:cNvPr>
          <p:cNvPicPr preferRelativeResize="0"/>
          <p:nvPr/>
        </p:nvPicPr>
        <p:blipFill rotWithShape="1">
          <a:blip r:embed="rId2">
            <a:alphaModFix/>
          </a:blip>
          <a:srcRect l="69328" t="6410" r="7571" b="70363"/>
          <a:stretch/>
        </p:blipFill>
        <p:spPr>
          <a:xfrm>
            <a:off x="866571" y="3883098"/>
            <a:ext cx="468791" cy="460841"/>
          </a:xfrm>
          <a:prstGeom prst="ellipse">
            <a:avLst/>
          </a:prstGeom>
          <a:noFill/>
          <a:ln>
            <a:noFill/>
          </a:ln>
        </p:spPr>
      </p:pic>
      <p:pic>
        <p:nvPicPr>
          <p:cNvPr id="7" name="Google Shape;759;p119">
            <a:extLst>
              <a:ext uri="{FF2B5EF4-FFF2-40B4-BE49-F238E27FC236}">
                <a16:creationId xmlns:a16="http://schemas.microsoft.com/office/drawing/2014/main" id="{E4A44D94-42FB-E859-5019-ACAB4ABCB8D6}"/>
              </a:ext>
            </a:extLst>
          </p:cNvPr>
          <p:cNvPicPr preferRelativeResize="0"/>
          <p:nvPr/>
        </p:nvPicPr>
        <p:blipFill rotWithShape="1">
          <a:blip r:embed="rId2">
            <a:alphaModFix/>
          </a:blip>
          <a:srcRect l="7104" t="36437" r="70576" b="38828"/>
          <a:stretch/>
        </p:blipFill>
        <p:spPr>
          <a:xfrm>
            <a:off x="879241" y="3214220"/>
            <a:ext cx="443451" cy="480424"/>
          </a:xfrm>
          <a:prstGeom prst="ellipse">
            <a:avLst/>
          </a:prstGeom>
          <a:noFill/>
          <a:ln>
            <a:noFill/>
          </a:ln>
        </p:spPr>
      </p:pic>
      <p:sp>
        <p:nvSpPr>
          <p:cNvPr id="9" name="Google Shape;767;p119">
            <a:extLst>
              <a:ext uri="{FF2B5EF4-FFF2-40B4-BE49-F238E27FC236}">
                <a16:creationId xmlns:a16="http://schemas.microsoft.com/office/drawing/2014/main" id="{EC921DBE-8ADE-1801-3B07-C17722FC4CFF}"/>
              </a:ext>
            </a:extLst>
          </p:cNvPr>
          <p:cNvSpPr txBox="1"/>
          <p:nvPr/>
        </p:nvSpPr>
        <p:spPr>
          <a:xfrm>
            <a:off x="426958" y="3651362"/>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0" name="Google Shape;768;p119">
            <a:extLst>
              <a:ext uri="{FF2B5EF4-FFF2-40B4-BE49-F238E27FC236}">
                <a16:creationId xmlns:a16="http://schemas.microsoft.com/office/drawing/2014/main" id="{D88B589B-4C22-6ACF-5BF1-DA25B9C84CE9}"/>
              </a:ext>
            </a:extLst>
          </p:cNvPr>
          <p:cNvSpPr txBox="1"/>
          <p:nvPr/>
        </p:nvSpPr>
        <p:spPr>
          <a:xfrm>
            <a:off x="520546" y="4999854"/>
            <a:ext cx="1160840" cy="430833"/>
          </a:xfrm>
          <a:prstGeom prst="rect">
            <a:avLst/>
          </a:prstGeom>
          <a:noFill/>
          <a:ln>
            <a:noFill/>
          </a:ln>
        </p:spPr>
        <p:txBody>
          <a:bodyPr spcFirstLastPara="1" wrap="square" lIns="121900" tIns="60933" rIns="121900" bIns="60933" anchor="t" anchorCtr="0">
            <a:spAutoFit/>
          </a:bodyPr>
          <a:lstStyle/>
          <a:p>
            <a:pPr algn="ctr"/>
            <a:r>
              <a:rPr lang="en-GB" sz="1000" dirty="0" err="1"/>
              <a:t>Contrôle</a:t>
            </a:r>
            <a:r>
              <a:rPr lang="en-GB" sz="1000" dirty="0"/>
              <a:t> de Gestion</a:t>
            </a:r>
            <a:endParaRPr sz="1000" dirty="0"/>
          </a:p>
        </p:txBody>
      </p:sp>
      <p:sp>
        <p:nvSpPr>
          <p:cNvPr id="11" name="Google Shape;768;p119">
            <a:extLst>
              <a:ext uri="{FF2B5EF4-FFF2-40B4-BE49-F238E27FC236}">
                <a16:creationId xmlns:a16="http://schemas.microsoft.com/office/drawing/2014/main" id="{B677EEF5-6762-9B69-BBD2-5B0389B37E17}"/>
              </a:ext>
            </a:extLst>
          </p:cNvPr>
          <p:cNvSpPr txBox="1"/>
          <p:nvPr/>
        </p:nvSpPr>
        <p:spPr>
          <a:xfrm>
            <a:off x="520546" y="4268221"/>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14" name="Google Shape;758;p119">
            <a:extLst>
              <a:ext uri="{FF2B5EF4-FFF2-40B4-BE49-F238E27FC236}">
                <a16:creationId xmlns:a16="http://schemas.microsoft.com/office/drawing/2014/main" id="{7B82F9F1-8B96-1F6B-A9F1-744FAF47A38C}"/>
              </a:ext>
            </a:extLst>
          </p:cNvPr>
          <p:cNvPicPr preferRelativeResize="0"/>
          <p:nvPr/>
        </p:nvPicPr>
        <p:blipFill rotWithShape="1">
          <a:blip r:embed="rId2">
            <a:alphaModFix/>
          </a:blip>
          <a:srcRect l="7698" t="6134" r="70556" b="70038"/>
          <a:stretch/>
        </p:blipFill>
        <p:spPr>
          <a:xfrm>
            <a:off x="879242" y="4557157"/>
            <a:ext cx="443450" cy="485908"/>
          </a:xfrm>
          <a:prstGeom prst="ellipse">
            <a:avLst/>
          </a:prstGeom>
          <a:noFill/>
          <a:ln>
            <a:noFill/>
          </a:ln>
        </p:spPr>
      </p:pic>
      <p:pic>
        <p:nvPicPr>
          <p:cNvPr id="12" name="Google Shape;760;p119">
            <a:extLst>
              <a:ext uri="{FF2B5EF4-FFF2-40B4-BE49-F238E27FC236}">
                <a16:creationId xmlns:a16="http://schemas.microsoft.com/office/drawing/2014/main" id="{98D65FAE-317D-33C2-A0EB-1F6398384DE9}"/>
              </a:ext>
            </a:extLst>
          </p:cNvPr>
          <p:cNvPicPr preferRelativeResize="0"/>
          <p:nvPr/>
        </p:nvPicPr>
        <p:blipFill rotWithShape="1">
          <a:blip r:embed="rId2">
            <a:alphaModFix/>
          </a:blip>
          <a:srcRect l="38653" t="69841" r="38560" b="7538"/>
          <a:stretch/>
        </p:blipFill>
        <p:spPr>
          <a:xfrm>
            <a:off x="860695" y="5450519"/>
            <a:ext cx="468791" cy="454964"/>
          </a:xfrm>
          <a:prstGeom prst="ellipse">
            <a:avLst/>
          </a:prstGeom>
          <a:noFill/>
          <a:ln>
            <a:noFill/>
          </a:ln>
        </p:spPr>
      </p:pic>
      <p:sp>
        <p:nvSpPr>
          <p:cNvPr id="15" name="Google Shape;768;p119">
            <a:extLst>
              <a:ext uri="{FF2B5EF4-FFF2-40B4-BE49-F238E27FC236}">
                <a16:creationId xmlns:a16="http://schemas.microsoft.com/office/drawing/2014/main" id="{4FD21037-EDF7-36A7-4B29-888CF9A02422}"/>
              </a:ext>
            </a:extLst>
          </p:cNvPr>
          <p:cNvSpPr txBox="1"/>
          <p:nvPr/>
        </p:nvSpPr>
        <p:spPr>
          <a:xfrm>
            <a:off x="514670" y="5913958"/>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Candidat</a:t>
            </a:r>
            <a:endParaRPr sz="1000" dirty="0"/>
          </a:p>
        </p:txBody>
      </p:sp>
    </p:spTree>
    <p:extLst>
      <p:ext uri="{BB962C8B-B14F-4D97-AF65-F5344CB8AC3E}">
        <p14:creationId xmlns:p14="http://schemas.microsoft.com/office/powerpoint/2010/main" val="349651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50E3CEC5-B73F-8DDA-B608-3F9CCB92CCB3}"/>
              </a:ext>
            </a:extLst>
          </p:cNvPr>
          <p:cNvSpPr>
            <a:spLocks noGrp="1"/>
          </p:cNvSpPr>
          <p:nvPr>
            <p:ph type="body" sz="quarter" idx="14"/>
          </p:nvPr>
        </p:nvSpPr>
        <p:spPr/>
        <p:txBody>
          <a:bodyPr/>
          <a:lstStyle/>
          <a:p>
            <a:endParaRPr lang="fr-FR"/>
          </a:p>
        </p:txBody>
      </p:sp>
      <p:sp>
        <p:nvSpPr>
          <p:cNvPr id="5" name="Titre 4">
            <a:extLst>
              <a:ext uri="{FF2B5EF4-FFF2-40B4-BE49-F238E27FC236}">
                <a16:creationId xmlns:a16="http://schemas.microsoft.com/office/drawing/2014/main" id="{5A380D4E-6957-A83B-3FF4-96A6CB17F97C}"/>
              </a:ext>
            </a:extLst>
          </p:cNvPr>
          <p:cNvSpPr>
            <a:spLocks noGrp="1"/>
          </p:cNvSpPr>
          <p:nvPr>
            <p:ph type="title"/>
          </p:nvPr>
        </p:nvSpPr>
        <p:spPr/>
        <p:txBody>
          <a:bodyPr/>
          <a:lstStyle/>
          <a:p>
            <a:endParaRPr lang="fr-FR" dirty="0"/>
          </a:p>
        </p:txBody>
      </p:sp>
      <p:sp>
        <p:nvSpPr>
          <p:cNvPr id="10" name="Espace réservé du numéro de diapositive 5">
            <a:extLst>
              <a:ext uri="{FF2B5EF4-FFF2-40B4-BE49-F238E27FC236}">
                <a16:creationId xmlns:a16="http://schemas.microsoft.com/office/drawing/2014/main" id="{468A0A4C-E927-FE83-C09E-6287F21F4DA2}"/>
              </a:ext>
            </a:extLst>
          </p:cNvPr>
          <p:cNvSpPr>
            <a:spLocks noGrp="1"/>
          </p:cNvSpPr>
          <p:nvPr>
            <p:ph type="sldNum" sz="quarter" idx="12"/>
          </p:nvPr>
        </p:nvSpPr>
        <p:spPr>
          <a:xfrm>
            <a:off x="11194665" y="6444262"/>
            <a:ext cx="527435" cy="138499"/>
          </a:xfrm>
        </p:spPr>
        <p:txBody>
          <a:bodyPr/>
          <a:lstStyle/>
          <a:p>
            <a:pPr algn="r"/>
            <a:fld id="{A405D073-E612-4A17-87D6-A78570FF315E}" type="slidenum">
              <a:rPr lang="fr-FR" smtClean="0"/>
              <a:pPr algn="r"/>
              <a:t>6</a:t>
            </a:fld>
            <a:endParaRPr lang="fr-FR"/>
          </a:p>
        </p:txBody>
      </p:sp>
      <p:sp>
        <p:nvSpPr>
          <p:cNvPr id="2" name="Espace réservé du numéro de diapositive 1">
            <a:extLst>
              <a:ext uri="{FF2B5EF4-FFF2-40B4-BE49-F238E27FC236}">
                <a16:creationId xmlns:a16="http://schemas.microsoft.com/office/drawing/2014/main" id="{15B987F6-DFF0-8A16-47DD-B90A6C80E94B}"/>
              </a:ext>
            </a:extLst>
          </p:cNvPr>
          <p:cNvSpPr txBox="1">
            <a:spLocks/>
          </p:cNvSpPr>
          <p:nvPr/>
        </p:nvSpPr>
        <p:spPr>
          <a:xfrm>
            <a:off x="11177611" y="6444262"/>
            <a:ext cx="527435" cy="138499"/>
          </a:xfrm>
          <a:prstGeom prst="rect">
            <a:avLst/>
          </a:prstGeom>
        </p:spPr>
        <p:txBody>
          <a:bodyPr vert="horz" wrap="square" lIns="0" tIns="0" rIns="0" bIns="0" rtlCol="0" anchor="ctr">
            <a:spAutoFit/>
          </a:bodyPr>
          <a:lstStyle>
            <a:defPPr>
              <a:defRPr lang="fr-FR"/>
            </a:defPPr>
            <a:lvl1pPr algn="r" rtl="0" fontAlgn="base">
              <a:spcBef>
                <a:spcPct val="0"/>
              </a:spcBef>
              <a:spcAft>
                <a:spcPct val="0"/>
              </a:spcAft>
              <a:defRPr sz="900" kern="1200">
                <a:solidFill>
                  <a:schemeClr val="bg1">
                    <a:lumMod val="65000"/>
                  </a:schemeClr>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fld id="{A405D073-E612-4A17-87D6-A78570FF315E}" type="slidenum">
              <a:rPr lang="fr-FR" smtClean="0"/>
              <a:pPr/>
              <a:t>6</a:t>
            </a:fld>
            <a:endParaRPr lang="fr-FR"/>
          </a:p>
        </p:txBody>
      </p:sp>
      <p:sp>
        <p:nvSpPr>
          <p:cNvPr id="13" name="ZoneTexte 12">
            <a:extLst>
              <a:ext uri="{FF2B5EF4-FFF2-40B4-BE49-F238E27FC236}">
                <a16:creationId xmlns:a16="http://schemas.microsoft.com/office/drawing/2014/main" id="{AF8D0E65-AD16-A3F0-A63E-28FDFE18FF34}"/>
              </a:ext>
            </a:extLst>
          </p:cNvPr>
          <p:cNvSpPr txBox="1"/>
          <p:nvPr/>
        </p:nvSpPr>
        <p:spPr>
          <a:xfrm>
            <a:off x="1445650" y="3915625"/>
            <a:ext cx="9300699" cy="769441"/>
          </a:xfrm>
          <a:prstGeom prst="rect">
            <a:avLst/>
          </a:prstGeom>
          <a:noFill/>
        </p:spPr>
        <p:txBody>
          <a:bodyPr wrap="square" rtlCol="0">
            <a:spAutoFit/>
          </a:bodyPr>
          <a:lstStyle/>
          <a:p>
            <a:pPr algn="ctr"/>
            <a:r>
              <a:rPr lang="fr-FR" sz="4400" b="1" dirty="0" err="1">
                <a:solidFill>
                  <a:schemeClr val="accent5"/>
                </a:solidFill>
                <a:latin typeface="+mj-lt"/>
              </a:rPr>
              <a:t>Core</a:t>
            </a:r>
            <a:r>
              <a:rPr lang="fr-FR" sz="4400" b="1" dirty="0">
                <a:solidFill>
                  <a:schemeClr val="accent5"/>
                </a:solidFill>
                <a:latin typeface="+mj-lt"/>
              </a:rPr>
              <a:t> HR et Gestion Administrative</a:t>
            </a:r>
          </a:p>
        </p:txBody>
      </p:sp>
      <p:sp>
        <p:nvSpPr>
          <p:cNvPr id="24" name="Rectangle 23">
            <a:extLst>
              <a:ext uri="{FF2B5EF4-FFF2-40B4-BE49-F238E27FC236}">
                <a16:creationId xmlns:a16="http://schemas.microsoft.com/office/drawing/2014/main" id="{4399697F-7976-043E-49C9-5729F83D0E86}"/>
              </a:ext>
            </a:extLst>
          </p:cNvPr>
          <p:cNvSpPr/>
          <p:nvPr/>
        </p:nvSpPr>
        <p:spPr>
          <a:xfrm>
            <a:off x="0" y="1"/>
            <a:ext cx="12192000" cy="29423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956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7</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Gestion des réorganisations en masse</a:t>
            </a:r>
            <a:endParaRPr lang="fr-FR" sz="1800" dirty="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CORE RH &amp; GESTION ADMINISTRATIVE</a:t>
            </a:r>
          </a:p>
        </p:txBody>
      </p:sp>
      <p:sp>
        <p:nvSpPr>
          <p:cNvPr id="5" name="Espace réservé du texte 2">
            <a:extLst>
              <a:ext uri="{FF2B5EF4-FFF2-40B4-BE49-F238E27FC236}">
                <a16:creationId xmlns:a16="http://schemas.microsoft.com/office/drawing/2014/main" id="{8A3DD0CF-4FB8-D69E-611F-72898E7D55D2}"/>
              </a:ext>
            </a:extLst>
          </p:cNvPr>
          <p:cNvSpPr>
            <a:spLocks noGrp="1"/>
          </p:cNvSpPr>
          <p:nvPr>
            <p:ph type="body" sz="quarter" idx="13"/>
          </p:nvPr>
        </p:nvSpPr>
        <p:spPr>
          <a:xfrm>
            <a:off x="577850" y="1107729"/>
            <a:ext cx="11036300" cy="603350"/>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Sur la base des éléments fournis dans le cahier des charges et de votre compréhension, effectuer une démonstration d’un cas de réorganisation (création d’une nouvelle structure organisationnelle et rattachement de collaborateurs / managers à celle-ci).</a:t>
            </a:r>
            <a:endParaRPr lang="fr-FR" dirty="0">
              <a:cs typeface="Calibri"/>
            </a:endParaRPr>
          </a:p>
          <a:p>
            <a:pPr>
              <a:buChar char="•"/>
            </a:pPr>
            <a:endParaRPr lang="fr-FR" dirty="0">
              <a:cs typeface="Calibri"/>
            </a:endParaRPr>
          </a:p>
        </p:txBody>
      </p:sp>
      <p:sp>
        <p:nvSpPr>
          <p:cNvPr id="6" name="Rectangle : coins arrondis 5">
            <a:extLst>
              <a:ext uri="{FF2B5EF4-FFF2-40B4-BE49-F238E27FC236}">
                <a16:creationId xmlns:a16="http://schemas.microsoft.com/office/drawing/2014/main" id="{0E3BE6C4-33BD-AC48-526C-19D0EB06E7F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10575C2C-358E-DF46-0628-2B7AEBDB3115}"/>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Réorganisation en masse</a:t>
            </a:r>
          </a:p>
        </p:txBody>
      </p:sp>
      <p:sp>
        <p:nvSpPr>
          <p:cNvPr id="21" name="ZoneTexte 20">
            <a:extLst>
              <a:ext uri="{FF2B5EF4-FFF2-40B4-BE49-F238E27FC236}">
                <a16:creationId xmlns:a16="http://schemas.microsoft.com/office/drawing/2014/main" id="{AF3809A2-CD95-35E4-E7E2-9BCCD0856EF0}"/>
              </a:ext>
            </a:extLst>
          </p:cNvPr>
          <p:cNvSpPr txBox="1"/>
          <p:nvPr/>
        </p:nvSpPr>
        <p:spPr>
          <a:xfrm>
            <a:off x="1972298" y="3429000"/>
            <a:ext cx="9378384" cy="1169551"/>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Création d’une nouvelle structure organisationnelle (département, équipe, division)</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Rattacher cette structure à une structure existante</a:t>
            </a:r>
          </a:p>
          <a:p>
            <a:pPr marL="342900" indent="-342900">
              <a:buClr>
                <a:schemeClr val="accent2"/>
              </a:buClr>
              <a:buAutoNum type="arabicPeriod"/>
            </a:pPr>
            <a:r>
              <a:rPr lang="fr-FR" sz="1400" dirty="0">
                <a:solidFill>
                  <a:schemeClr val="accent5"/>
                </a:solidFill>
                <a:latin typeface="+mn-lt"/>
                <a:cs typeface="Calibri"/>
              </a:rPr>
              <a:t>Rattacher cette structure à une section analytique </a:t>
            </a:r>
            <a:endParaRPr lang="fr-FR" sz="1400" dirty="0">
              <a:solidFill>
                <a:schemeClr val="accent5"/>
              </a:solidFill>
              <a:latin typeface="+mn-lt"/>
              <a:ea typeface="Calibri"/>
              <a:cs typeface="Calibri" panose="020F0502020204030204" pitchFamily="34" charset="0"/>
            </a:endParaRP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Rattacher un RH, un manager et des collaborateurs à cette nouvelle structure organisationnelle</a:t>
            </a:r>
          </a:p>
          <a:p>
            <a:pPr marL="342900" indent="-342900">
              <a:buClr>
                <a:schemeClr val="accent2"/>
              </a:buClr>
              <a:buFont typeface="+mj-lt"/>
              <a:buAutoNum type="arabicPeriod"/>
            </a:pPr>
            <a:r>
              <a:rPr lang="fr-FR" sz="1400" dirty="0">
                <a:solidFill>
                  <a:schemeClr val="accent5"/>
                </a:solidFill>
                <a:latin typeface="+mn-lt"/>
                <a:cs typeface="Calibri" panose="020F0502020204030204" pitchFamily="34" charset="0"/>
              </a:rPr>
              <a:t>Assigner les rôles / droits / habilitations en conséquence</a:t>
            </a:r>
            <a:endParaRPr lang="fr-FR" sz="1800" baseline="30000" dirty="0">
              <a:solidFill>
                <a:schemeClr val="accent4">
                  <a:lumMod val="50000"/>
                </a:schemeClr>
              </a:solidFill>
              <a:latin typeface="Work Sans" pitchFamily="2" charset="0"/>
              <a:cs typeface="Calibri" panose="020F0502020204030204" pitchFamily="34" charset="0"/>
            </a:endParaRPr>
          </a:p>
        </p:txBody>
      </p:sp>
      <p:pic>
        <p:nvPicPr>
          <p:cNvPr id="12" name="Google Shape;759;p119">
            <a:extLst>
              <a:ext uri="{FF2B5EF4-FFF2-40B4-BE49-F238E27FC236}">
                <a16:creationId xmlns:a16="http://schemas.microsoft.com/office/drawing/2014/main" id="{F3F0E3F6-C639-E45F-FFEE-724AA81C9934}"/>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sp>
        <p:nvSpPr>
          <p:cNvPr id="14" name="Google Shape;767;p119">
            <a:extLst>
              <a:ext uri="{FF2B5EF4-FFF2-40B4-BE49-F238E27FC236}">
                <a16:creationId xmlns:a16="http://schemas.microsoft.com/office/drawing/2014/main" id="{4712DD47-EDD3-78B3-E27F-3FC550A0D9B8}"/>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Admin RH</a:t>
            </a:r>
            <a:endParaRPr sz="1000" dirty="0"/>
          </a:p>
        </p:txBody>
      </p:sp>
    </p:spTree>
    <p:extLst>
      <p:ext uri="{BB962C8B-B14F-4D97-AF65-F5344CB8AC3E}">
        <p14:creationId xmlns:p14="http://schemas.microsoft.com/office/powerpoint/2010/main" val="224927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8</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a:ea typeface="+mj-ea"/>
                <a:cs typeface="+mj-cs"/>
              </a:rPr>
              <a:t>Gestion des délégations</a:t>
            </a:r>
            <a:endParaRPr lang="fr-FR" sz="180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CORE RH &amp; GESTION ADMINISTRATIVE</a:t>
            </a:r>
          </a:p>
        </p:txBody>
      </p:sp>
      <p:sp>
        <p:nvSpPr>
          <p:cNvPr id="5" name="Espace réservé du texte 2">
            <a:extLst>
              <a:ext uri="{FF2B5EF4-FFF2-40B4-BE49-F238E27FC236}">
                <a16:creationId xmlns:a16="http://schemas.microsoft.com/office/drawing/2014/main" id="{8A3DD0CF-4FB8-D69E-611F-72898E7D55D2}"/>
              </a:ext>
            </a:extLst>
          </p:cNvPr>
          <p:cNvSpPr>
            <a:spLocks noGrp="1"/>
          </p:cNvSpPr>
          <p:nvPr>
            <p:ph type="body" sz="quarter" idx="13"/>
          </p:nvPr>
        </p:nvSpPr>
        <p:spPr>
          <a:xfrm>
            <a:off x="577850" y="1107729"/>
            <a:ext cx="11036300" cy="822555"/>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a:t>
            </a:r>
            <a:r>
              <a:rPr lang="fr-FR" dirty="0"/>
              <a:t>  : l’objectif est de pouvoir apprécier la capacité de la solution à déléguer à un ou plusieurs acteurs un périmètre de visibilité et un périmètre d’actions.</a:t>
            </a:r>
          </a:p>
          <a:p>
            <a:pPr>
              <a:buChar char="•"/>
            </a:pPr>
            <a:endParaRPr lang="fr-FR" dirty="0">
              <a:cs typeface="Calibri"/>
            </a:endParaRPr>
          </a:p>
        </p:txBody>
      </p:sp>
      <p:sp>
        <p:nvSpPr>
          <p:cNvPr id="6" name="Rectangle : coins arrondis 5">
            <a:extLst>
              <a:ext uri="{FF2B5EF4-FFF2-40B4-BE49-F238E27FC236}">
                <a16:creationId xmlns:a16="http://schemas.microsoft.com/office/drawing/2014/main" id="{0E3BE6C4-33BD-AC48-526C-19D0EB06E7F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10575C2C-358E-DF46-0628-2B7AEBDB3115}"/>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Délégation</a:t>
            </a:r>
          </a:p>
        </p:txBody>
      </p:sp>
      <p:sp>
        <p:nvSpPr>
          <p:cNvPr id="21" name="ZoneTexte 20">
            <a:extLst>
              <a:ext uri="{FF2B5EF4-FFF2-40B4-BE49-F238E27FC236}">
                <a16:creationId xmlns:a16="http://schemas.microsoft.com/office/drawing/2014/main" id="{AF3809A2-CD95-35E4-E7E2-9BCCD0856EF0}"/>
              </a:ext>
            </a:extLst>
          </p:cNvPr>
          <p:cNvSpPr txBox="1"/>
          <p:nvPr/>
        </p:nvSpPr>
        <p:spPr>
          <a:xfrm>
            <a:off x="1884587" y="2776959"/>
            <a:ext cx="9472974" cy="2749471"/>
          </a:xfrm>
          <a:prstGeom prst="rect">
            <a:avLst/>
          </a:prstGeom>
          <a:noFill/>
        </p:spPr>
        <p:txBody>
          <a:bodyPr wrap="square" lIns="91440" tIns="45720" rIns="91440" bIns="45720" rtlCol="0" anchor="t">
            <a:spAutoFit/>
          </a:bodyPr>
          <a:lstStyle/>
          <a:p>
            <a:pPr>
              <a:buClr>
                <a:schemeClr val="accent2"/>
              </a:buClr>
            </a:pPr>
            <a:endParaRPr lang="fr-FR" sz="1400" b="1" dirty="0">
              <a:solidFill>
                <a:schemeClr val="accent5"/>
              </a:solidFill>
              <a:latin typeface="+mn-lt"/>
              <a:cs typeface="Calibri" panose="020F0502020204030204" pitchFamily="34" charset="0"/>
            </a:endParaRPr>
          </a:p>
          <a:p>
            <a:pPr>
              <a:buClr>
                <a:schemeClr val="accent2"/>
              </a:buClr>
            </a:pPr>
            <a:r>
              <a:rPr lang="fr-FR" sz="1400" b="1" dirty="0">
                <a:solidFill>
                  <a:schemeClr val="accent5"/>
                </a:solidFill>
                <a:latin typeface="+mn-lt"/>
                <a:cs typeface="Calibri" panose="020F0502020204030204" pitchFamily="34" charset="0"/>
              </a:rPr>
              <a:t>Scénario 1 </a:t>
            </a:r>
          </a:p>
          <a:p>
            <a:pPr marL="342900" indent="-342900">
              <a:buClr>
                <a:schemeClr val="accent2"/>
              </a:buClr>
              <a:buFont typeface="+mj-lt"/>
              <a:buAutoNum type="arabicPeriod"/>
            </a:pPr>
            <a:r>
              <a:rPr lang="fr-FR" sz="1400" dirty="0">
                <a:solidFill>
                  <a:schemeClr val="accent5"/>
                </a:solidFill>
                <a:latin typeface="+mn-lt"/>
                <a:cs typeface="Calibri"/>
              </a:rPr>
              <a:t>En tant que Manager, je souhaite déléguer tout ou partie de mes actions à un autre manager. J’effectue les actions de délégation (exemple : recrutement).</a:t>
            </a:r>
            <a:endParaRPr lang="fr-FR" sz="1400" dirty="0">
              <a:solidFill>
                <a:schemeClr val="accent5"/>
              </a:solidFill>
              <a:latin typeface="+mn-lt"/>
              <a:ea typeface="Calibri"/>
              <a:cs typeface="Calibri"/>
            </a:endParaRPr>
          </a:p>
          <a:p>
            <a:pPr marL="342900" indent="-342900">
              <a:buClr>
                <a:schemeClr val="accent2"/>
              </a:buClr>
              <a:buFont typeface="+mj-lt"/>
              <a:buAutoNum type="arabicPeriod"/>
            </a:pPr>
            <a:endParaRPr lang="fr-FR" sz="1400" b="1" dirty="0">
              <a:solidFill>
                <a:schemeClr val="accent5"/>
              </a:solidFill>
              <a:latin typeface="+mn-lt"/>
              <a:cs typeface="Calibri" panose="020F0502020204030204" pitchFamily="34" charset="0"/>
            </a:endParaRPr>
          </a:p>
          <a:p>
            <a:pPr>
              <a:buClr>
                <a:schemeClr val="accent2"/>
              </a:buClr>
            </a:pPr>
            <a:endParaRPr lang="fr-FR" sz="1400" b="1" dirty="0">
              <a:solidFill>
                <a:schemeClr val="accent5"/>
              </a:solidFill>
              <a:latin typeface="+mn-lt"/>
              <a:cs typeface="Calibri" panose="020F0502020204030204" pitchFamily="34" charset="0"/>
            </a:endParaRPr>
          </a:p>
          <a:p>
            <a:pPr>
              <a:buClr>
                <a:schemeClr val="accent2"/>
              </a:buClr>
            </a:pPr>
            <a:r>
              <a:rPr lang="fr-FR" sz="1400" b="1" dirty="0">
                <a:solidFill>
                  <a:schemeClr val="accent5"/>
                </a:solidFill>
                <a:latin typeface="+mn-lt"/>
                <a:cs typeface="Calibri" panose="020F0502020204030204" pitchFamily="34" charset="0"/>
              </a:rPr>
              <a:t>Scénario 2</a:t>
            </a:r>
          </a:p>
          <a:p>
            <a:pPr marL="342900" indent="-342900">
              <a:buClr>
                <a:schemeClr val="accent2"/>
              </a:buClr>
              <a:buFont typeface="+mj-lt"/>
              <a:buAutoNum type="arabicPeriod"/>
            </a:pPr>
            <a:r>
              <a:rPr lang="fr-FR" sz="1400" dirty="0">
                <a:solidFill>
                  <a:schemeClr val="accent5"/>
                </a:solidFill>
                <a:latin typeface="+mn-lt"/>
                <a:cs typeface="Calibri"/>
              </a:rPr>
              <a:t>En tant que RH, un Manager est absent pour une longue durée, je délègue tout ou partie de ses actions / droits à une ou plusieurs autres personnes dans le groupe Henner (pas nécessairement dans la ligne hiérarchique)</a:t>
            </a:r>
            <a:endParaRPr lang="fr-FR" sz="1400" dirty="0">
              <a:solidFill>
                <a:schemeClr val="accent5"/>
              </a:solidFill>
              <a:latin typeface="+mn-lt"/>
              <a:ea typeface="Calibri"/>
              <a:cs typeface="Calibri"/>
            </a:endParaRPr>
          </a:p>
          <a:p>
            <a:pPr marL="342900" indent="-342900">
              <a:buClr>
                <a:schemeClr val="accent2"/>
              </a:buClr>
              <a:buFont typeface="+mj-lt"/>
              <a:buAutoNum type="arabicPeriod"/>
            </a:pPr>
            <a:r>
              <a:rPr lang="fr-FR" sz="1400" dirty="0">
                <a:solidFill>
                  <a:schemeClr val="accent5"/>
                </a:solidFill>
                <a:latin typeface="+mn-lt"/>
                <a:cs typeface="Calibri"/>
              </a:rPr>
              <a:t>Possibilité de pousser les demandes en attente vers le manager « délégué » et de récupérer les demandes non validées par celui-ci à l'issue de la délégation (exemple : congés, badgeages, offre d’emploi…). </a:t>
            </a:r>
            <a:endParaRPr lang="fr-FR" sz="1400" dirty="0">
              <a:solidFill>
                <a:schemeClr val="accent5"/>
              </a:solidFill>
              <a:latin typeface="+mn-lt"/>
              <a:ea typeface="Calibri"/>
              <a:cs typeface="Calibri"/>
            </a:endParaRPr>
          </a:p>
          <a:p>
            <a:pPr marL="342900" indent="-342900">
              <a:buClr>
                <a:schemeClr val="accent2"/>
              </a:buClr>
              <a:buFont typeface="+mj-lt"/>
              <a:buAutoNum type="arabicPeriod"/>
            </a:pPr>
            <a:endParaRPr lang="fr-FR" sz="1400" b="1" baseline="30000" dirty="0">
              <a:solidFill>
                <a:schemeClr val="accent5"/>
              </a:solidFill>
              <a:latin typeface="+mn-lt"/>
              <a:cs typeface="Calibri" panose="020F0502020204030204" pitchFamily="34" charset="0"/>
            </a:endParaRPr>
          </a:p>
          <a:p>
            <a:pPr>
              <a:buClr>
                <a:schemeClr val="accent2"/>
              </a:buClr>
            </a:pPr>
            <a:endParaRPr lang="fr-FR" sz="1400" b="1" baseline="30000" dirty="0">
              <a:solidFill>
                <a:schemeClr val="accent5"/>
              </a:solidFill>
              <a:latin typeface="+mn-lt"/>
              <a:cs typeface="Calibri" panose="020F0502020204030204" pitchFamily="34" charset="0"/>
            </a:endParaRPr>
          </a:p>
        </p:txBody>
      </p:sp>
      <p:pic>
        <p:nvPicPr>
          <p:cNvPr id="12" name="Google Shape;756;p119">
            <a:extLst>
              <a:ext uri="{FF2B5EF4-FFF2-40B4-BE49-F238E27FC236}">
                <a16:creationId xmlns:a16="http://schemas.microsoft.com/office/drawing/2014/main" id="{6FB56F4D-C8F4-BCAB-8FEF-6C543844EE27}"/>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3" name="Google Shape;759;p119">
            <a:extLst>
              <a:ext uri="{FF2B5EF4-FFF2-40B4-BE49-F238E27FC236}">
                <a16:creationId xmlns:a16="http://schemas.microsoft.com/office/drawing/2014/main" id="{8DC49EA3-9D4B-0995-1B10-9A00E1B3466B}"/>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sp>
        <p:nvSpPr>
          <p:cNvPr id="15" name="Google Shape;767;p119">
            <a:extLst>
              <a:ext uri="{FF2B5EF4-FFF2-40B4-BE49-F238E27FC236}">
                <a16:creationId xmlns:a16="http://schemas.microsoft.com/office/drawing/2014/main" id="{93692AE6-F90F-3511-69F2-AD7533127164}"/>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7" name="Google Shape;768;p119">
            <a:extLst>
              <a:ext uri="{FF2B5EF4-FFF2-40B4-BE49-F238E27FC236}">
                <a16:creationId xmlns:a16="http://schemas.microsoft.com/office/drawing/2014/main" id="{B8FD0F5B-400C-346D-906E-760BF1AD4CF5}"/>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spTree>
    <p:extLst>
      <p:ext uri="{BB962C8B-B14F-4D97-AF65-F5344CB8AC3E}">
        <p14:creationId xmlns:p14="http://schemas.microsoft.com/office/powerpoint/2010/main" val="158849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2421A754-9609-2288-8FE2-B31B78AE5DD3}"/>
              </a:ext>
            </a:extLst>
          </p:cNvPr>
          <p:cNvSpPr>
            <a:spLocks noGrp="1"/>
          </p:cNvSpPr>
          <p:nvPr>
            <p:ph type="sldNum" sz="quarter" idx="12"/>
          </p:nvPr>
        </p:nvSpPr>
        <p:spPr/>
        <p:txBody>
          <a:bodyPr/>
          <a:lstStyle/>
          <a:p>
            <a:pPr>
              <a:defRPr/>
            </a:pPr>
            <a:fld id="{456763B9-5889-4BA9-A3F8-122D4CCC77FE}" type="slidenum">
              <a:rPr lang="fr-FR" smtClean="0"/>
              <a:pPr>
                <a:defRPr/>
              </a:pPr>
              <a:t>9</a:t>
            </a:fld>
            <a:endParaRPr lang="fr-FR"/>
          </a:p>
        </p:txBody>
      </p:sp>
      <p:sp>
        <p:nvSpPr>
          <p:cNvPr id="3" name="Espace réservé du texte 2">
            <a:extLst>
              <a:ext uri="{FF2B5EF4-FFF2-40B4-BE49-F238E27FC236}">
                <a16:creationId xmlns:a16="http://schemas.microsoft.com/office/drawing/2014/main" id="{3E4EE690-FE99-8061-0B8F-510B2E789039}"/>
              </a:ext>
            </a:extLst>
          </p:cNvPr>
          <p:cNvSpPr>
            <a:spLocks noGrp="1"/>
          </p:cNvSpPr>
          <p:nvPr>
            <p:ph type="body" sz="quarter" idx="14"/>
          </p:nvPr>
        </p:nvSpPr>
        <p:spPr/>
        <p:txBody>
          <a:bodyPr/>
          <a:lstStyle/>
          <a:p>
            <a:r>
              <a:rPr lang="fr-FR" dirty="0">
                <a:ea typeface="+mj-ea"/>
                <a:cs typeface="+mj-cs"/>
              </a:rPr>
              <a:t>Changement de poste et génération d’un avenant au contrat de travail</a:t>
            </a:r>
            <a:endParaRPr lang="fr-FR" sz="1800" dirty="0">
              <a:ea typeface="+mj-ea"/>
              <a:cs typeface="Calibri"/>
            </a:endParaRPr>
          </a:p>
        </p:txBody>
      </p:sp>
      <p:sp>
        <p:nvSpPr>
          <p:cNvPr id="11" name="Titre 10">
            <a:extLst>
              <a:ext uri="{FF2B5EF4-FFF2-40B4-BE49-F238E27FC236}">
                <a16:creationId xmlns:a16="http://schemas.microsoft.com/office/drawing/2014/main" id="{5DEDA35D-7D6B-CD9A-709B-0028085439CB}"/>
              </a:ext>
            </a:extLst>
          </p:cNvPr>
          <p:cNvSpPr>
            <a:spLocks noGrp="1"/>
          </p:cNvSpPr>
          <p:nvPr>
            <p:ph type="title"/>
          </p:nvPr>
        </p:nvSpPr>
        <p:spPr/>
        <p:txBody>
          <a:bodyPr/>
          <a:lstStyle/>
          <a:p>
            <a:r>
              <a:rPr lang="fr-FR" dirty="0"/>
              <a:t>CORE RH &amp; GESTION ADMINISTRATIVE</a:t>
            </a:r>
          </a:p>
        </p:txBody>
      </p:sp>
      <p:sp>
        <p:nvSpPr>
          <p:cNvPr id="5" name="Espace réservé du texte 2">
            <a:extLst>
              <a:ext uri="{FF2B5EF4-FFF2-40B4-BE49-F238E27FC236}">
                <a16:creationId xmlns:a16="http://schemas.microsoft.com/office/drawing/2014/main" id="{8A3DD0CF-4FB8-D69E-611F-72898E7D55D2}"/>
              </a:ext>
            </a:extLst>
          </p:cNvPr>
          <p:cNvSpPr>
            <a:spLocks noGrp="1"/>
          </p:cNvSpPr>
          <p:nvPr>
            <p:ph type="body" sz="quarter" idx="13"/>
          </p:nvPr>
        </p:nvSpPr>
        <p:spPr>
          <a:xfrm>
            <a:off x="577850" y="1107729"/>
            <a:ext cx="11036300" cy="812931"/>
          </a:xfrm>
        </p:spPr>
        <p:txBody>
          <a:bodyPr vert="horz" lIns="0" tIns="45720" rIns="91440" bIns="45720" rtlCol="0" anchor="t">
            <a:normAutofit/>
          </a:bodyPr>
          <a:lstStyle/>
          <a:p>
            <a:pPr marL="0" indent="0" eaLnBrk="0" fontAlgn="base" hangingPunct="0">
              <a:spcBef>
                <a:spcPct val="0"/>
              </a:spcBef>
              <a:spcAft>
                <a:spcPct val="0"/>
              </a:spcAft>
              <a:buClr>
                <a:schemeClr val="tx2"/>
              </a:buClr>
              <a:buSzPct val="80000"/>
              <a:buNone/>
            </a:pPr>
            <a:r>
              <a:rPr lang="fr-FR" b="1" dirty="0"/>
              <a:t>Objectif  </a:t>
            </a:r>
            <a:r>
              <a:rPr lang="fr-FR" dirty="0"/>
              <a:t>: Sur la base des éléments fournis dans le cahier des charges et de votre compréhension, effectuer une démonstration d’un changement de poste au sein de l’organisation.</a:t>
            </a:r>
            <a:endParaRPr lang="fr-FR" dirty="0">
              <a:cs typeface="Calibri"/>
            </a:endParaRPr>
          </a:p>
          <a:p>
            <a:pPr marL="0" lvl="0" indent="0" eaLnBrk="0" fontAlgn="base" hangingPunct="0">
              <a:spcBef>
                <a:spcPct val="0"/>
              </a:spcBef>
              <a:spcAft>
                <a:spcPct val="0"/>
              </a:spcAft>
              <a:buClr>
                <a:schemeClr val="tx2"/>
              </a:buClr>
              <a:buSzPct val="80000"/>
              <a:buFont typeface="Wingdings" panose="05000000000000000000" pitchFamily="2" charset="2"/>
              <a:buNone/>
            </a:pPr>
            <a:endParaRPr lang="fr-FR" b="1" i="1" dirty="0">
              <a:solidFill>
                <a:schemeClr val="tx1"/>
              </a:solidFill>
            </a:endParaRPr>
          </a:p>
          <a:p>
            <a:pPr>
              <a:buChar char="•"/>
            </a:pPr>
            <a:endParaRPr lang="fr-FR" dirty="0">
              <a:cs typeface="Calibri"/>
            </a:endParaRPr>
          </a:p>
        </p:txBody>
      </p:sp>
      <p:sp>
        <p:nvSpPr>
          <p:cNvPr id="6" name="Rectangle : coins arrondis 5">
            <a:extLst>
              <a:ext uri="{FF2B5EF4-FFF2-40B4-BE49-F238E27FC236}">
                <a16:creationId xmlns:a16="http://schemas.microsoft.com/office/drawing/2014/main" id="{0E3BE6C4-33BD-AC48-526C-19D0EB06E7F0}"/>
              </a:ext>
            </a:extLst>
          </p:cNvPr>
          <p:cNvSpPr/>
          <p:nvPr/>
        </p:nvSpPr>
        <p:spPr>
          <a:xfrm>
            <a:off x="469900" y="2563995"/>
            <a:ext cx="11252199" cy="3057872"/>
          </a:xfrm>
          <a:prstGeom prst="roundRect">
            <a:avLst/>
          </a:prstGeom>
          <a:noFill/>
          <a:ln>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10575C2C-358E-DF46-0628-2B7AEBDB3115}"/>
              </a:ext>
            </a:extLst>
          </p:cNvPr>
          <p:cNvSpPr/>
          <p:nvPr/>
        </p:nvSpPr>
        <p:spPr>
          <a:xfrm>
            <a:off x="266700" y="2113964"/>
            <a:ext cx="2722033" cy="662995"/>
          </a:xfrm>
          <a:prstGeom prst="roundRect">
            <a:avLst/>
          </a:prstGeom>
          <a:solidFill>
            <a:schemeClr val="accent5"/>
          </a:solidFill>
          <a:ln>
            <a:solidFill>
              <a:schemeClr val="accent5"/>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bg1"/>
                </a:solidFill>
              </a:rPr>
              <a:t>Changement de poste</a:t>
            </a:r>
          </a:p>
        </p:txBody>
      </p:sp>
      <p:sp>
        <p:nvSpPr>
          <p:cNvPr id="21" name="ZoneTexte 20">
            <a:extLst>
              <a:ext uri="{FF2B5EF4-FFF2-40B4-BE49-F238E27FC236}">
                <a16:creationId xmlns:a16="http://schemas.microsoft.com/office/drawing/2014/main" id="{AF3809A2-CD95-35E4-E7E2-9BCCD0856EF0}"/>
              </a:ext>
            </a:extLst>
          </p:cNvPr>
          <p:cNvSpPr txBox="1"/>
          <p:nvPr/>
        </p:nvSpPr>
        <p:spPr>
          <a:xfrm>
            <a:off x="1819744" y="3058382"/>
            <a:ext cx="9374921" cy="2246769"/>
          </a:xfrm>
          <a:prstGeom prst="rect">
            <a:avLst/>
          </a:prstGeom>
          <a:noFill/>
        </p:spPr>
        <p:txBody>
          <a:bodyPr wrap="square" lIns="91440" tIns="45720" rIns="91440" bIns="45720" rtlCol="0" anchor="t">
            <a:spAutoFit/>
          </a:bodyPr>
          <a:lstStyle/>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Le Manager (N+1) initie une demande de changement de poste pour un collaborateur dans son équipe</a:t>
            </a:r>
          </a:p>
          <a:p>
            <a:pPr marL="342900" indent="-342900">
              <a:buClr>
                <a:schemeClr val="accent2"/>
              </a:buClr>
              <a:buFont typeface="+mj-lt"/>
              <a:buAutoNum type="arabicPeriod"/>
            </a:pPr>
            <a:r>
              <a:rPr lang="fr-FR" sz="1400" dirty="0">
                <a:solidFill>
                  <a:schemeClr val="accent5"/>
                </a:solidFill>
                <a:latin typeface="Calibri (Corps)"/>
                <a:cs typeface="Calibri"/>
              </a:rPr>
              <a:t>Le RH revoit la demande du Manager et la complète / corrige le cas échéant</a:t>
            </a:r>
          </a:p>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Le RH complète la demande en renseignant la nouvelle rémunération et le code analytique puis valide la demande de changement de poste</a:t>
            </a:r>
          </a:p>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LE RH peut générer l’avenant au contrat de travail (montrer les possibilités de gérer un clausier) et transmet l’avenant pour signature par les parties prenantes (étape obligatoire). A signature, le document est automatiquement stocké dans le coffre-fort employeur</a:t>
            </a:r>
          </a:p>
          <a:p>
            <a:pPr marL="342900" indent="-342900">
              <a:buClr>
                <a:schemeClr val="accent2"/>
              </a:buClr>
              <a:buFont typeface="+mj-lt"/>
              <a:buAutoNum type="arabicPeriod"/>
            </a:pPr>
            <a:r>
              <a:rPr lang="fr-FR" sz="1400" dirty="0">
                <a:solidFill>
                  <a:schemeClr val="accent5"/>
                </a:solidFill>
                <a:latin typeface="Calibri (Corps)"/>
                <a:cs typeface="Calibri" panose="020F0502020204030204" pitchFamily="34" charset="0"/>
              </a:rPr>
              <a:t>A la date effective, les changements sont visualisés sur le profil du collaborateur</a:t>
            </a:r>
          </a:p>
          <a:p>
            <a:pPr marL="342900" indent="-342900">
              <a:buClr>
                <a:schemeClr val="accent2"/>
              </a:buClr>
              <a:buFont typeface="+mj-lt"/>
              <a:buAutoNum type="arabicPeriod"/>
            </a:pPr>
            <a:r>
              <a:rPr lang="fr-FR" sz="1400" dirty="0">
                <a:solidFill>
                  <a:schemeClr val="accent5"/>
                </a:solidFill>
                <a:latin typeface="Calibri (Corps)"/>
                <a:cs typeface="Calibri"/>
              </a:rPr>
              <a:t>Il est possible également de visualiser l’historique des postes du collaborateur (avec date d’effet) et de savoir qui a effectué et validé la modification</a:t>
            </a:r>
          </a:p>
        </p:txBody>
      </p:sp>
      <p:pic>
        <p:nvPicPr>
          <p:cNvPr id="12" name="Google Shape;756;p119">
            <a:extLst>
              <a:ext uri="{FF2B5EF4-FFF2-40B4-BE49-F238E27FC236}">
                <a16:creationId xmlns:a16="http://schemas.microsoft.com/office/drawing/2014/main" id="{878C4678-30AE-B9D8-A5B2-851EDA6E63D9}"/>
              </a:ext>
            </a:extLst>
          </p:cNvPr>
          <p:cNvPicPr preferRelativeResize="0"/>
          <p:nvPr/>
        </p:nvPicPr>
        <p:blipFill rotWithShape="1">
          <a:blip r:embed="rId2">
            <a:alphaModFix/>
          </a:blip>
          <a:srcRect l="69328" t="6410" r="7571" b="70363"/>
          <a:stretch/>
        </p:blipFill>
        <p:spPr>
          <a:xfrm>
            <a:off x="866571" y="3901570"/>
            <a:ext cx="468791" cy="460841"/>
          </a:xfrm>
          <a:prstGeom prst="ellipse">
            <a:avLst/>
          </a:prstGeom>
          <a:noFill/>
          <a:ln>
            <a:noFill/>
          </a:ln>
        </p:spPr>
      </p:pic>
      <p:pic>
        <p:nvPicPr>
          <p:cNvPr id="13" name="Google Shape;759;p119">
            <a:extLst>
              <a:ext uri="{FF2B5EF4-FFF2-40B4-BE49-F238E27FC236}">
                <a16:creationId xmlns:a16="http://schemas.microsoft.com/office/drawing/2014/main" id="{6275C1F7-976E-5503-DD0F-19F481328EF0}"/>
              </a:ext>
            </a:extLst>
          </p:cNvPr>
          <p:cNvPicPr preferRelativeResize="0"/>
          <p:nvPr/>
        </p:nvPicPr>
        <p:blipFill rotWithShape="1">
          <a:blip r:embed="rId2">
            <a:alphaModFix/>
          </a:blip>
          <a:srcRect l="7104" t="36437" r="70576" b="38828"/>
          <a:stretch/>
        </p:blipFill>
        <p:spPr>
          <a:xfrm>
            <a:off x="879241" y="3172310"/>
            <a:ext cx="443451" cy="480424"/>
          </a:xfrm>
          <a:prstGeom prst="ellipse">
            <a:avLst/>
          </a:prstGeom>
          <a:noFill/>
          <a:ln>
            <a:noFill/>
          </a:ln>
        </p:spPr>
      </p:pic>
      <p:sp>
        <p:nvSpPr>
          <p:cNvPr id="15" name="Google Shape;767;p119">
            <a:extLst>
              <a:ext uri="{FF2B5EF4-FFF2-40B4-BE49-F238E27FC236}">
                <a16:creationId xmlns:a16="http://schemas.microsoft.com/office/drawing/2014/main" id="{BD3C0FB8-8A87-148A-9E9A-DE9EF4F65258}"/>
              </a:ext>
            </a:extLst>
          </p:cNvPr>
          <p:cNvSpPr txBox="1"/>
          <p:nvPr/>
        </p:nvSpPr>
        <p:spPr>
          <a:xfrm>
            <a:off x="432835" y="3624626"/>
            <a:ext cx="1336263" cy="276944"/>
          </a:xfrm>
          <a:prstGeom prst="rect">
            <a:avLst/>
          </a:prstGeom>
          <a:noFill/>
          <a:ln>
            <a:noFill/>
          </a:ln>
        </p:spPr>
        <p:txBody>
          <a:bodyPr spcFirstLastPara="1" wrap="square" lIns="121900" tIns="60933" rIns="121900" bIns="60933" anchor="t" anchorCtr="0">
            <a:spAutoFit/>
          </a:bodyPr>
          <a:lstStyle/>
          <a:p>
            <a:pPr algn="ctr"/>
            <a:r>
              <a:rPr lang="en-GB" sz="1000" dirty="0"/>
              <a:t>RH</a:t>
            </a:r>
            <a:endParaRPr sz="1000" dirty="0"/>
          </a:p>
        </p:txBody>
      </p:sp>
      <p:sp>
        <p:nvSpPr>
          <p:cNvPr id="17" name="Google Shape;768;p119">
            <a:extLst>
              <a:ext uri="{FF2B5EF4-FFF2-40B4-BE49-F238E27FC236}">
                <a16:creationId xmlns:a16="http://schemas.microsoft.com/office/drawing/2014/main" id="{E370DBDD-BC24-87B7-FB0A-079FD70EDAE0}"/>
              </a:ext>
            </a:extLst>
          </p:cNvPr>
          <p:cNvSpPr txBox="1"/>
          <p:nvPr/>
        </p:nvSpPr>
        <p:spPr>
          <a:xfrm>
            <a:off x="520546" y="4286693"/>
            <a:ext cx="1160840" cy="276944"/>
          </a:xfrm>
          <a:prstGeom prst="rect">
            <a:avLst/>
          </a:prstGeom>
          <a:noFill/>
          <a:ln>
            <a:noFill/>
          </a:ln>
        </p:spPr>
        <p:txBody>
          <a:bodyPr spcFirstLastPara="1" wrap="square" lIns="121900" tIns="60933" rIns="121900" bIns="60933" anchor="t" anchorCtr="0">
            <a:spAutoFit/>
          </a:bodyPr>
          <a:lstStyle/>
          <a:p>
            <a:pPr algn="ctr"/>
            <a:r>
              <a:rPr lang="en-GB" sz="1000" dirty="0"/>
              <a:t>Manager</a:t>
            </a:r>
            <a:endParaRPr sz="1000" dirty="0"/>
          </a:p>
        </p:txBody>
      </p:sp>
      <p:pic>
        <p:nvPicPr>
          <p:cNvPr id="16" name="Google Shape;760;p119">
            <a:extLst>
              <a:ext uri="{FF2B5EF4-FFF2-40B4-BE49-F238E27FC236}">
                <a16:creationId xmlns:a16="http://schemas.microsoft.com/office/drawing/2014/main" id="{E4B15691-1897-57D4-CB31-A7CA0DF746E9}"/>
              </a:ext>
            </a:extLst>
          </p:cNvPr>
          <p:cNvPicPr preferRelativeResize="0"/>
          <p:nvPr/>
        </p:nvPicPr>
        <p:blipFill rotWithShape="1">
          <a:blip r:embed="rId2">
            <a:alphaModFix/>
          </a:blip>
          <a:srcRect l="38653" t="69841" r="38560" b="7538"/>
          <a:stretch/>
        </p:blipFill>
        <p:spPr>
          <a:xfrm>
            <a:off x="871134" y="4623484"/>
            <a:ext cx="468791" cy="454964"/>
          </a:xfrm>
          <a:prstGeom prst="ellipse">
            <a:avLst/>
          </a:prstGeom>
          <a:noFill/>
          <a:ln>
            <a:noFill/>
          </a:ln>
        </p:spPr>
      </p:pic>
      <p:sp>
        <p:nvSpPr>
          <p:cNvPr id="19" name="Google Shape;768;p119">
            <a:extLst>
              <a:ext uri="{FF2B5EF4-FFF2-40B4-BE49-F238E27FC236}">
                <a16:creationId xmlns:a16="http://schemas.microsoft.com/office/drawing/2014/main" id="{2687C318-25AD-3A7A-54D5-D5B9F63709F2}"/>
              </a:ext>
            </a:extLst>
          </p:cNvPr>
          <p:cNvSpPr txBox="1"/>
          <p:nvPr/>
        </p:nvSpPr>
        <p:spPr>
          <a:xfrm>
            <a:off x="525109" y="5055607"/>
            <a:ext cx="1160840" cy="276944"/>
          </a:xfrm>
          <a:prstGeom prst="rect">
            <a:avLst/>
          </a:prstGeom>
          <a:noFill/>
          <a:ln>
            <a:noFill/>
          </a:ln>
        </p:spPr>
        <p:txBody>
          <a:bodyPr spcFirstLastPara="1" wrap="square" lIns="121900" tIns="60933" rIns="121900" bIns="60933" anchor="t" anchorCtr="0">
            <a:spAutoFit/>
          </a:bodyPr>
          <a:lstStyle/>
          <a:p>
            <a:pPr algn="ctr"/>
            <a:r>
              <a:rPr lang="en-GB" sz="1000" dirty="0" err="1"/>
              <a:t>Collaborateur</a:t>
            </a:r>
            <a:endParaRPr sz="1000" dirty="0"/>
          </a:p>
        </p:txBody>
      </p:sp>
    </p:spTree>
    <p:extLst>
      <p:ext uri="{BB962C8B-B14F-4D97-AF65-F5344CB8AC3E}">
        <p14:creationId xmlns:p14="http://schemas.microsoft.com/office/powerpoint/2010/main" val="4122175281"/>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mp;Co2017">
  <a:themeElements>
    <a:clrScheme name="Personnalisé 7">
      <a:dk1>
        <a:sysClr val="windowText" lastClr="000000"/>
      </a:dk1>
      <a:lt1>
        <a:sysClr val="window" lastClr="FFFFFF"/>
      </a:lt1>
      <a:dk2>
        <a:srgbClr val="555555"/>
      </a:dk2>
      <a:lt2>
        <a:srgbClr val="B4BAAF"/>
      </a:lt2>
      <a:accent1>
        <a:srgbClr val="7868A9"/>
      </a:accent1>
      <a:accent2>
        <a:srgbClr val="BE2C86"/>
      </a:accent2>
      <a:accent3>
        <a:srgbClr val="8CCA1D"/>
      </a:accent3>
      <a:accent4>
        <a:srgbClr val="FFAF00"/>
      </a:accent4>
      <a:accent5>
        <a:srgbClr val="003D71"/>
      </a:accent5>
      <a:accent6>
        <a:srgbClr val="762985"/>
      </a:accent6>
      <a:hlink>
        <a:srgbClr val="436EB3"/>
      </a:hlink>
      <a:folHlink>
        <a:srgbClr val="800080"/>
      </a:folHlink>
    </a:clrScheme>
    <a:fontScheme name="Convictions RH">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amp;Co2017" id="{B800DC10-F24B-44BD-B2AB-15FF60E9D809}" vid="{669D967D-7C17-47E3-93BC-2A5D7E860F4C}"/>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4E314A3D1CB141BF7D22732C41960F" ma:contentTypeVersion="14" ma:contentTypeDescription="Crée un document." ma:contentTypeScope="" ma:versionID="a94e487be95eb9436cf8bf17c69565ed">
  <xsd:schema xmlns:xsd="http://www.w3.org/2001/XMLSchema" xmlns:xs="http://www.w3.org/2001/XMLSchema" xmlns:p="http://schemas.microsoft.com/office/2006/metadata/properties" xmlns:ns2="aad94485-e370-4f27-b157-943dc6dfff9c" xmlns:ns3="67b82c17-03ee-4c56-9449-9f7b812f85d6" targetNamespace="http://schemas.microsoft.com/office/2006/metadata/properties" ma:root="true" ma:fieldsID="364f32caa140dac6aaa1048eefd6c37a" ns2:_="" ns3:_="">
    <xsd:import namespace="aad94485-e370-4f27-b157-943dc6dfff9c"/>
    <xsd:import namespace="67b82c17-03ee-4c56-9449-9f7b812f85d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d94485-e370-4f27-b157-943dc6dfff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fec21a4b-a14c-4eba-8ea5-4b2d8d4cb7d5"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7b82c17-03ee-4c56-9449-9f7b812f85d6"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0b9234b6-edf8-4495-91db-dc7e6be3084c}" ma:internalName="TaxCatchAll" ma:showField="CatchAllData" ma:web="67b82c17-03ee-4c56-9449-9f7b812f85d6">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7b82c17-03ee-4c56-9449-9f7b812f85d6" xsi:nil="true"/>
    <lcf76f155ced4ddcb4097134ff3c332f xmlns="aad94485-e370-4f27-b157-943dc6dfff9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83A2CCA-5C51-46F7-BED1-EC00123AAD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d94485-e370-4f27-b157-943dc6dfff9c"/>
    <ds:schemaRef ds:uri="67b82c17-03ee-4c56-9449-9f7b812f85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ECA24D-89D4-495C-8796-37026A3B70A0}">
  <ds:schemaRefs>
    <ds:schemaRef ds:uri="http://schemas.microsoft.com/sharepoint/v3/contenttype/forms"/>
  </ds:schemaRefs>
</ds:datastoreItem>
</file>

<file path=customXml/itemProps3.xml><?xml version="1.0" encoding="utf-8"?>
<ds:datastoreItem xmlns:ds="http://schemas.openxmlformats.org/officeDocument/2006/customXml" ds:itemID="{A2A3CF57-4078-4359-A235-2306F49A1441}">
  <ds:schemaRefs>
    <ds:schemaRef ds:uri="aad94485-e370-4f27-b157-943dc6dfff9c"/>
    <ds:schemaRef ds:uri="http://purl.org/dc/terms/"/>
    <ds:schemaRef ds:uri="http://www.w3.org/XML/1998/namespace"/>
    <ds:schemaRef ds:uri="http://purl.org/dc/dcmitype/"/>
    <ds:schemaRef ds:uri="67b82c17-03ee-4c56-9449-9f7b812f85d6"/>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0</TotalTime>
  <Words>3793</Words>
  <Application>Microsoft Office PowerPoint</Application>
  <PresentationFormat>Grand écran</PresentationFormat>
  <Paragraphs>466</Paragraphs>
  <Slides>30</Slides>
  <Notes>7</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30</vt:i4>
      </vt:variant>
    </vt:vector>
  </HeadingPairs>
  <TitlesOfParts>
    <vt:vector size="38" baseType="lpstr">
      <vt:lpstr>Arial</vt:lpstr>
      <vt:lpstr>Calibri</vt:lpstr>
      <vt:lpstr>Calibri (Corps)</vt:lpstr>
      <vt:lpstr>Courier New</vt:lpstr>
      <vt:lpstr>Wingdings</vt:lpstr>
      <vt:lpstr>Work Sans</vt:lpstr>
      <vt:lpstr>Conception personnalisée</vt:lpstr>
      <vt:lpstr>C&amp;Co2017</vt:lpstr>
      <vt:lpstr>Projet de refonte du SIRH d’HENNER</vt:lpstr>
      <vt:lpstr>Objectif des démonstrations </vt:lpstr>
      <vt:lpstr>L’AGENDA PROPOSé</vt:lpstr>
      <vt:lpstr>Présentation PowerPoint</vt:lpstr>
      <vt:lpstr>RECRUTEMENT, COOPTATION, MOBILITE</vt:lpstr>
      <vt:lpstr>Présentation PowerPoint</vt:lpstr>
      <vt:lpstr>CORE RH &amp; GESTION ADMINISTRATIVE</vt:lpstr>
      <vt:lpstr>CORE RH &amp; GESTION ADMINISTRATIVE</vt:lpstr>
      <vt:lpstr>CORE RH &amp; GESTION ADMINISTRATIVE</vt:lpstr>
      <vt:lpstr>Présentation PowerPoint</vt:lpstr>
      <vt:lpstr>Coffre-fort salarié</vt:lpstr>
      <vt:lpstr>Présentation PowerPoint</vt:lpstr>
      <vt:lpstr>TICKETING RH</vt:lpstr>
      <vt:lpstr>Présentation PowerPoint</vt:lpstr>
      <vt:lpstr>FORMATION</vt:lpstr>
      <vt:lpstr>FORMATION</vt:lpstr>
      <vt:lpstr>FORMATION</vt:lpstr>
      <vt:lpstr>FORMATION</vt:lpstr>
      <vt:lpstr>FORMATION</vt:lpstr>
      <vt:lpstr>Présentation PowerPoint</vt:lpstr>
      <vt:lpstr>gta</vt:lpstr>
      <vt:lpstr>gta</vt:lpstr>
      <vt:lpstr>gta</vt:lpstr>
      <vt:lpstr>gta</vt:lpstr>
      <vt:lpstr>gta</vt:lpstr>
      <vt:lpstr>gta</vt:lpstr>
      <vt:lpstr>gta</vt:lpstr>
      <vt:lpstr>gta</vt:lpstr>
      <vt:lpstr>gta</vt:lpstr>
      <vt:lpstr>gta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refonte du SIRH d’HENNER</dc:title>
  <dc:creator/>
  <cp:lastModifiedBy/>
  <cp:revision>1637</cp:revision>
  <dcterms:created xsi:type="dcterms:W3CDTF">2023-08-30T13:17:25Z</dcterms:created>
  <dcterms:modified xsi:type="dcterms:W3CDTF">2024-05-02T18:40:24Z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0x01010006583C24CF578644B229141760A753A0</vt:lpwstr>
  </property>
</Properties>
</file>