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7"/>
  </p:notesMasterIdLst>
  <p:sldIdLst>
    <p:sldId id="268" r:id="rId2"/>
    <p:sldId id="271" r:id="rId3"/>
    <p:sldId id="281" r:id="rId4"/>
    <p:sldId id="269" r:id="rId5"/>
    <p:sldId id="272" r:id="rId6"/>
    <p:sldId id="273" r:id="rId7"/>
    <p:sldId id="274" r:id="rId8"/>
    <p:sldId id="282" r:id="rId9"/>
    <p:sldId id="275" r:id="rId10"/>
    <p:sldId id="276" r:id="rId11"/>
    <p:sldId id="277" r:id="rId12"/>
    <p:sldId id="278" r:id="rId13"/>
    <p:sldId id="279" r:id="rId14"/>
    <p:sldId id="280" r:id="rId15"/>
    <p:sldId id="284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70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howGuides="1">
      <p:cViewPr varScale="1">
        <p:scale>
          <a:sx n="102" d="100"/>
          <a:sy n="102" d="100"/>
        </p:scale>
        <p:origin x="-562" y="-86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06/12/2019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smtClean="0"/>
              <a:t>Learning </a:t>
            </a:r>
            <a:r>
              <a:rPr lang="fr-FR" sz="2800" dirty="0" err="1" smtClean="0"/>
              <a:t>from</a:t>
            </a:r>
            <a:r>
              <a:rPr lang="fr-FR" sz="2800" dirty="0" smtClean="0"/>
              <a:t> positive and </a:t>
            </a:r>
            <a:r>
              <a:rPr lang="fr-FR" sz="2800" dirty="0" err="1" smtClean="0"/>
              <a:t>unlabeled</a:t>
            </a:r>
            <a:r>
              <a:rPr lang="fr-FR" sz="2800" dirty="0" smtClean="0"/>
              <a:t> data: a </a:t>
            </a:r>
            <a:r>
              <a:rPr lang="fr-FR" sz="2800" dirty="0" err="1" smtClean="0"/>
              <a:t>survey</a:t>
            </a:r>
            <a:endParaRPr lang="fr-F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Fiche de lecture , Vincent, </a:t>
            </a:r>
            <a:r>
              <a:rPr lang="fr-FR" dirty="0" err="1" smtClean="0"/>
              <a:t>December</a:t>
            </a:r>
            <a:r>
              <a:rPr lang="fr-FR" dirty="0" smtClean="0"/>
              <a:t> 2019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9502"/>
            <a:ext cx="30765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1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 Assumptions to Enable PU </a:t>
            </a:r>
            <a:r>
              <a:rPr lang="en-US" sz="1200" b="1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Learning</a:t>
            </a:r>
          </a:p>
          <a:p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3.1 </a:t>
            </a:r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Label Mechanism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Assumptions</a:t>
            </a:r>
          </a:p>
          <a:p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3.1.2 Selected At Random</a:t>
            </a:r>
          </a:p>
          <a:p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b="1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3 Assumptions to Enable PU Learning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54828"/>
            <a:ext cx="4198222" cy="145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51520" y="2931790"/>
            <a:ext cx="5626540" cy="84638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Utiliser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MODL pour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prédire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P(s=1|x), faire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l’hypothèse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que par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morceau</a:t>
            </a:r>
            <a:endParaRPr lang="en-US" sz="1100" dirty="0" smtClean="0">
              <a:solidFill>
                <a:srgbClr val="0070C0"/>
              </a:solidFill>
              <a:latin typeface="Helvetica 45 Light" panose="020B0403020202020204" pitchFamily="34" charset="0"/>
            </a:endParaRPr>
          </a:p>
          <a:p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Sur X on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est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“Selected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Complety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at Random” et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corriger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par un ‘c’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dont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la</a:t>
            </a:r>
          </a:p>
          <a:p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valeur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depend de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l’intervalle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où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on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est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?</a:t>
            </a:r>
          </a:p>
          <a:p>
            <a:endParaRPr lang="en-US" sz="1100" dirty="0">
              <a:solidFill>
                <a:srgbClr val="0070C0"/>
              </a:solidFill>
              <a:latin typeface="Helvetica 45 Light" panose="020B0403020202020204" pitchFamily="34" charset="0"/>
            </a:endParaRPr>
          </a:p>
          <a:p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Regarder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s’il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existe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un article PUL avec decision tree ? Et du coup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aurait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penser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à faire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cela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?</a:t>
            </a:r>
            <a:endParaRPr lang="en-US" sz="1100" dirty="0" smtClean="0">
              <a:solidFill>
                <a:srgbClr val="0070C0"/>
              </a:solidFill>
              <a:latin typeface="Helvetica 45 Light" panose="020B0403020202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28503"/>
            <a:ext cx="3863833" cy="164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83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 Assumptions to Enable PU </a:t>
            </a:r>
            <a:r>
              <a:rPr lang="en-US" sz="1200" b="1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Learning</a:t>
            </a:r>
          </a:p>
          <a:p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3.1 </a:t>
            </a:r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Label Mechanism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Assumptions</a:t>
            </a:r>
          </a:p>
          <a:p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3.1.3 Probabilistic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Gap</a:t>
            </a: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u="sng" dirty="0" err="1" smtClean="0">
                <a:solidFill>
                  <a:schemeClr val="tx1"/>
                </a:solidFill>
                <a:latin typeface="Helvetica 45 Light" panose="020B0403020202020204" pitchFamily="34" charset="0"/>
              </a:rPr>
              <a:t>Voir</a:t>
            </a:r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 : </a:t>
            </a:r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9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“</a:t>
            </a:r>
            <a:r>
              <a:rPr lang="en-US" sz="9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He, F., Liu, T., Webb, G.I., Tao, D.: </a:t>
            </a:r>
            <a:endParaRPr lang="en-US" sz="9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9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Instance-dependent </a:t>
            </a:r>
            <a:r>
              <a:rPr lang="en-US" sz="900" u="sng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pu</a:t>
            </a:r>
            <a:r>
              <a:rPr lang="en-US" sz="9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 learning by </a:t>
            </a:r>
            <a:r>
              <a:rPr lang="en-US" sz="900" u="sng" dirty="0" err="1" smtClean="0">
                <a:solidFill>
                  <a:schemeClr val="tx1"/>
                </a:solidFill>
                <a:latin typeface="Helvetica 45 Light" panose="020B0403020202020204" pitchFamily="34" charset="0"/>
              </a:rPr>
              <a:t>bayesian</a:t>
            </a:r>
            <a:r>
              <a:rPr lang="en-US" sz="9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 optimal relabeling”. </a:t>
            </a:r>
          </a:p>
          <a:p>
            <a:r>
              <a:rPr lang="en-US" sz="900" u="sng" dirty="0" err="1" smtClean="0">
                <a:solidFill>
                  <a:schemeClr val="tx1"/>
                </a:solidFill>
                <a:latin typeface="Helvetica 45 Light" panose="020B0403020202020204" pitchFamily="34" charset="0"/>
              </a:rPr>
              <a:t>arXiv</a:t>
            </a:r>
            <a:r>
              <a:rPr lang="en-US" sz="9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 </a:t>
            </a:r>
            <a:r>
              <a:rPr lang="en-US" sz="9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preprint arXiv:1808.02180 (2018)”</a:t>
            </a:r>
            <a:endParaRPr lang="en-US" sz="9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b="1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3 Assumptions to Enable PU Learning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8" y="1347614"/>
            <a:ext cx="5005726" cy="234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28503"/>
            <a:ext cx="3863833" cy="164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355976" y="4227934"/>
            <a:ext cx="3686907" cy="33855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Methode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d’étiquetage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basée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sur la propagation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d’étiquette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?</a:t>
            </a:r>
          </a:p>
          <a:p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Propager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l’étiquetage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avant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de faire la correction ?</a:t>
            </a:r>
          </a:p>
        </p:txBody>
      </p:sp>
    </p:spTree>
    <p:extLst>
      <p:ext uri="{BB962C8B-B14F-4D97-AF65-F5344CB8AC3E}">
        <p14:creationId xmlns:p14="http://schemas.microsoft.com/office/powerpoint/2010/main" val="19109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 Assumptions to Enable PU </a:t>
            </a:r>
            <a:r>
              <a:rPr lang="en-US" sz="1200" b="1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Learning</a:t>
            </a:r>
          </a:p>
          <a:p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3.2 Data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Assumptions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The common assumptions about the data distribution are that all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unlabeled examples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are negative, the classes are separable and the classes have a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smooth distribution.</a:t>
            </a:r>
          </a:p>
          <a:p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3.2.1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Negativity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The most simple, and most naive, assumption is to assume that 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unlabeled examples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all belong to the negative class. Despite the fact that this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assumption obviously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does not hold, it is often used in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practice</a:t>
            </a:r>
          </a:p>
          <a:p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3.2.2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Separability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Under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the separability assumption, it is assumed that the two classes of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interest are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naturally separated. This means that a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classifier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exists that can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perfectly distinguish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positive from negative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examples</a:t>
            </a:r>
          </a:p>
          <a:p>
            <a:pPr algn="just"/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Definition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4 (Separability) There exists a function f in the considered</a:t>
            </a:r>
          </a:p>
          <a:p>
            <a:pPr algn="just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hypothesis space that maps all the positive examples to a value that is higher</a:t>
            </a:r>
          </a:p>
          <a:p>
            <a:pPr algn="just"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or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equal to a threshold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  <a:sym typeface="Symbol"/>
              </a:rPr>
              <a:t>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and all negative examples to a value that is lower</a:t>
            </a:r>
          </a:p>
          <a:p>
            <a:pPr algn="just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than threshold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Under this assumption, the optimal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classifier can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be found by looking for</a:t>
            </a:r>
          </a:p>
          <a:p>
            <a:pPr algn="just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classifier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that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classifies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all labeled examples as positive and as few as</a:t>
            </a:r>
          </a:p>
          <a:p>
            <a:pPr algn="just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possible examples as negative [62, 5]. This idea is exploited by 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two-step techniques (to see later)</a:t>
            </a: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b="1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3 Assumptions to Enable PU Learning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7814"/>
            <a:ext cx="2808312" cy="130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6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 Assumptions to Enable PU </a:t>
            </a:r>
            <a:r>
              <a:rPr lang="en-US" sz="1200" b="1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Learning</a:t>
            </a:r>
          </a:p>
          <a:p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3.2 Data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Assumptions</a:t>
            </a:r>
          </a:p>
          <a:p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3.2.3 </a:t>
            </a:r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Smoothness</a:t>
            </a:r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According to the smoothness assumption, examples that are close to each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other are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more likely to have the same label.</a:t>
            </a:r>
          </a:p>
          <a:p>
            <a:pPr algn="just">
              <a:spcBef>
                <a:spcPts val="0"/>
              </a:spcBef>
            </a:pP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Definition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5 (Smoothness) If two instances x1 and x2 are similar, then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the probabilities </a:t>
            </a:r>
            <a:r>
              <a:rPr lang="en-US" sz="120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Pr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(y =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1|x1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) and </a:t>
            </a:r>
            <a:r>
              <a:rPr lang="en-US" sz="120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Pr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(y =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1|x2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) will also be similar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assumption allows identifying reliable negative examples as those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that are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far from all the labeled examples. This can be done by using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different similarity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(or distance) measures such as </a:t>
            </a:r>
            <a:r>
              <a:rPr lang="en-US" sz="120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tf-idf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 for text [53] or DILCA for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categorical attributes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[37]. This assumption is important for two-step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techniques (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Section 5.1). It is also used for graph-based approaches [76,108], local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learning </a:t>
            </a:r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[43] and to cluster the data into super-instances where all 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instances are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assumed to have the same label [57].</a:t>
            </a:r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b="1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3 Assumptions to Enable PU Learning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520" y="3003798"/>
            <a:ext cx="3686907" cy="33855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Methode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d’étiquetage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basée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sur la propagation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d’étiquette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?</a:t>
            </a:r>
          </a:p>
          <a:p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Propager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l’étiquetage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avant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de faire la correction (S7, S8) ?</a:t>
            </a:r>
          </a:p>
        </p:txBody>
      </p:sp>
    </p:spTree>
    <p:extLst>
      <p:ext uri="{BB962C8B-B14F-4D97-AF65-F5344CB8AC3E}">
        <p14:creationId xmlns:p14="http://schemas.microsoft.com/office/powerpoint/2010/main" val="24355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 Assumptions to Enable PU </a:t>
            </a:r>
            <a:r>
              <a:rPr lang="en-US" sz="1200" b="1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Learning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3.3 </a:t>
            </a:r>
            <a:r>
              <a:rPr lang="en-US" sz="1100" dirty="0">
                <a:solidFill>
                  <a:schemeClr val="tx1"/>
                </a:solidFill>
                <a:latin typeface="Helvetica 45 Light" panose="020B0403020202020204" pitchFamily="34" charset="0"/>
              </a:rPr>
              <a:t>Assumptions for an </a:t>
            </a:r>
            <a:r>
              <a:rPr lang="en-US" sz="11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Identifiable </a:t>
            </a:r>
            <a:r>
              <a:rPr lang="en-US" sz="1100" dirty="0">
                <a:solidFill>
                  <a:schemeClr val="tx1"/>
                </a:solidFill>
                <a:latin typeface="Helvetica 45 Light" panose="020B0403020202020204" pitchFamily="34" charset="0"/>
              </a:rPr>
              <a:t>Class </a:t>
            </a:r>
            <a:r>
              <a:rPr lang="en-US" sz="11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Prior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The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class prior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  <a:sym typeface="Symbol"/>
              </a:rPr>
              <a:t>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= </a:t>
            </a:r>
            <a:r>
              <a:rPr lang="en-US" sz="100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Pr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(y = 1) can be an important tool for PU learning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under the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SCAR assumption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.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Unfortunately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, this is an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ill-defined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problem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because it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is not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identifiable: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the absence of a label can be explained by either a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small prior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probability for the positive class or a low label frequency [86]. In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order for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the class prior to be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identifiable,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additional assumption are necessary. </a:t>
            </a:r>
            <a:endParaRPr lang="en-US" sz="10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0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0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1. Separable </a:t>
            </a:r>
            <a:r>
              <a:rPr lang="en-US" sz="10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Classes/Non-overlapping distributions </a:t>
            </a:r>
            <a:endParaRPr lang="en-US" sz="10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Here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, the positive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and negative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distributions are assumed not to overlap [24,22,75]. The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positive examples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in the unlabeled data are then all those that are likely to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be generated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by the same distribution as the labeled examples. When all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the unlabeled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positive examples are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identified, </a:t>
            </a:r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class prior estimation </a:t>
            </a:r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becomes trivial.</a:t>
            </a:r>
          </a:p>
          <a:p>
            <a:pPr algn="just"/>
            <a:r>
              <a:rPr lang="en-US" sz="10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2</a:t>
            </a:r>
            <a:r>
              <a:rPr lang="en-US" sz="10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. Positive subdomain/anchor set </a:t>
            </a:r>
            <a:endParaRPr lang="en-US" sz="10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To write and understand</a:t>
            </a:r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0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0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</a:t>
            </a:r>
            <a:r>
              <a:rPr lang="en-US" sz="10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. Positive function/separability </a:t>
            </a:r>
            <a:r>
              <a:rPr lang="en-US" sz="10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…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Helvetica 45 Light" panose="020B0403020202020204" pitchFamily="34" charset="0"/>
              </a:rPr>
              <a:t>To write and understand</a:t>
            </a:r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0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0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4. </a:t>
            </a:r>
            <a:r>
              <a:rPr lang="en-US" sz="10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Irreducibility ...</a:t>
            </a:r>
          </a:p>
          <a:p>
            <a:pPr algn="just"/>
            <a:r>
              <a:rPr lang="en-US" sz="10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To write and understand</a:t>
            </a:r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3 Assumptions to Enable PU 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23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699542"/>
            <a:ext cx="6984776" cy="4248472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3.1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Label Mechanism Assumptions</a:t>
            </a:r>
          </a:p>
          <a:p>
            <a:pPr lvl="3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3.1.1 Selected Completely At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Random</a:t>
            </a:r>
          </a:p>
          <a:p>
            <a:pPr lvl="3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3.1.2 Selected At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Random</a:t>
            </a:r>
          </a:p>
          <a:p>
            <a:pPr lvl="3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3.1.3 Probabilistic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Gap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3.2 Data Assumptions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3.2.1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Negativity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3.2.2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Separability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3.2.3 Smoothness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3.3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Assumptions for an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Identifiable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Class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Prior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3.3.1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. Separable Classes/Non-overlapping distributions </a:t>
            </a:r>
          </a:p>
          <a:p>
            <a:pPr lvl="3"/>
            <a:r>
              <a:rPr lang="en-US" sz="1200" strike="sngStrike" dirty="0">
                <a:solidFill>
                  <a:schemeClr val="tx1"/>
                </a:solidFill>
                <a:latin typeface="Helvetica 45 Light" panose="020B0403020202020204" pitchFamily="34" charset="0"/>
              </a:rPr>
              <a:t>3.3.</a:t>
            </a:r>
            <a:r>
              <a:rPr lang="en-US" sz="1200" strike="sngStrike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2</a:t>
            </a:r>
            <a:r>
              <a:rPr lang="en-US" sz="1200" strike="sngStrike" dirty="0">
                <a:solidFill>
                  <a:schemeClr val="tx1"/>
                </a:solidFill>
                <a:latin typeface="Helvetica 45 Light" panose="020B0403020202020204" pitchFamily="34" charset="0"/>
              </a:rPr>
              <a:t>. Positive subdomain/anchor set </a:t>
            </a:r>
          </a:p>
          <a:p>
            <a:pPr lvl="3"/>
            <a:r>
              <a:rPr lang="en-US" sz="1200" strike="sngStrike" dirty="0">
                <a:solidFill>
                  <a:schemeClr val="tx1"/>
                </a:solidFill>
                <a:latin typeface="Helvetica 45 Light" panose="020B0403020202020204" pitchFamily="34" charset="0"/>
              </a:rPr>
              <a:t>3.3.</a:t>
            </a:r>
            <a:r>
              <a:rPr lang="en-US" sz="1200" strike="sngStrike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</a:t>
            </a:r>
            <a:r>
              <a:rPr lang="en-US" sz="1200" strike="sngStrike" dirty="0">
                <a:solidFill>
                  <a:schemeClr val="tx1"/>
                </a:solidFill>
                <a:latin typeface="Helvetica 45 Light" panose="020B0403020202020204" pitchFamily="34" charset="0"/>
              </a:rPr>
              <a:t>. Positive function/separability </a:t>
            </a:r>
            <a:r>
              <a:rPr lang="en-US" sz="1200" strike="sngStrike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…</a:t>
            </a:r>
            <a:endParaRPr lang="en-US" sz="1200" strike="sngStrike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lvl="3"/>
            <a:r>
              <a:rPr lang="en-US" sz="1200" strike="sngStrike" dirty="0">
                <a:solidFill>
                  <a:schemeClr val="tx1"/>
                </a:solidFill>
                <a:latin typeface="Helvetica 45 Light" panose="020B0403020202020204" pitchFamily="34" charset="0"/>
              </a:rPr>
              <a:t>3.3.</a:t>
            </a:r>
            <a:r>
              <a:rPr lang="en-US" sz="1200" strike="sngStrike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4</a:t>
            </a:r>
            <a:r>
              <a:rPr lang="en-US" sz="1200" strike="sngStrike" dirty="0">
                <a:solidFill>
                  <a:schemeClr val="tx1"/>
                </a:solidFill>
                <a:latin typeface="Helvetica 45 Light" panose="020B0403020202020204" pitchFamily="34" charset="0"/>
              </a:rPr>
              <a:t>. Irreducibility ...</a:t>
            </a:r>
          </a:p>
          <a:p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3 Assumptions to Enable PU 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21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It is non-obvious how to compute most standard evaluation metrics, such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as accuracy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, F1 score, mean square error, etc. from positive and unlabeled data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. This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introduces challenges both in terms of model evaluation and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hyperparameter tuning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. 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first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attempts for addressing this issue focused on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proposing metrics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that could be computed based on the total number of examples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and the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number of positive examples. More recent work has explored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hypothesis testing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and situations where it may be possible to compute standard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metrics.</a:t>
            </a:r>
          </a:p>
          <a:p>
            <a:endParaRPr lang="en-US" sz="1200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4.1 Metrics for PU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Data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See on the right</a:t>
            </a: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4.2 Hypothesis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Testing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To write</a:t>
            </a: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4.3 Computing Standard Evaluation Metrics</a:t>
            </a:r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To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write and a link with MODL</a:t>
            </a:r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 smtClean="0"/>
              <a:t>4 PU measures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1630"/>
            <a:ext cx="4700202" cy="302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pPr algn="just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section provides an overview of the methods that address PU learning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. Most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methods can be divided into the following three categories: </a:t>
            </a:r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marL="180000" indent="-1714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* Two-step techniques,</a:t>
            </a:r>
          </a:p>
          <a:p>
            <a:pPr marL="180000" indent="-1714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* biased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learning and </a:t>
            </a:r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marL="180000" indent="-1714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* class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prior incorporation. </a:t>
            </a:r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The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two-step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technique consists of two steps: 1) identifying reliable negative examples, and 2) learning based on the labeled positives and reliable negatives. 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Biased learning considers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PU data as fully labeled data with class label noise for 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negative class.</a:t>
            </a: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prior incorporation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modifies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standard learning methods by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applying the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mathematics from the SCAR assumption directly, using 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provided class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prior. </a:t>
            </a:r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Additionally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, methods for learning from relational PU data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are discussed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.</a:t>
            </a:r>
            <a:endParaRPr lang="en-US" sz="1200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5.1 Two-Step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Techniques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5.2 Biased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Learning</a:t>
            </a:r>
          </a:p>
          <a:p>
            <a:pPr lvl="3" algn="just"/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5.2.1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Classification</a:t>
            </a:r>
          </a:p>
          <a:p>
            <a:pPr lvl="3" algn="just"/>
            <a:r>
              <a:rPr lang="en-US" sz="1050" dirty="0">
                <a:latin typeface="Helvetica 45 Light" panose="020B0403020202020204" pitchFamily="34" charset="0"/>
              </a:rPr>
              <a:t>5.2.2 </a:t>
            </a:r>
            <a:r>
              <a:rPr lang="en-US" sz="1050" dirty="0" smtClean="0">
                <a:latin typeface="Helvetica 45 Light" panose="020B0403020202020204" pitchFamily="34" charset="0"/>
              </a:rPr>
              <a:t>Clustering</a:t>
            </a:r>
          </a:p>
          <a:p>
            <a:pPr lvl="3" algn="just"/>
            <a:r>
              <a:rPr lang="en-US" sz="1050" dirty="0">
                <a:latin typeface="Helvetica 45 Light" panose="020B0403020202020204" pitchFamily="34" charset="0"/>
              </a:rPr>
              <a:t>5.2.3 Matrix </a:t>
            </a:r>
            <a:r>
              <a:rPr lang="en-US" sz="1050" dirty="0" smtClean="0">
                <a:latin typeface="Helvetica 45 Light" panose="020B0403020202020204" pitchFamily="34" charset="0"/>
              </a:rPr>
              <a:t>Completion</a:t>
            </a:r>
          </a:p>
          <a:p>
            <a:pPr marL="0" lvl="2" indent="0" algn="just">
              <a:buNone/>
            </a:pPr>
            <a:r>
              <a:rPr lang="en-US" sz="1050" dirty="0">
                <a:latin typeface="Helvetica 45 Light" panose="020B0403020202020204" pitchFamily="34" charset="0"/>
              </a:rPr>
              <a:t>5.3 Incorporation of the Class Prior</a:t>
            </a:r>
            <a:endParaRPr lang="en-US" sz="105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5 PU Learning Methods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5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1080120"/>
          </a:xfrm>
        </p:spPr>
        <p:txBody>
          <a:bodyPr/>
          <a:lstStyle/>
          <a:p>
            <a:pPr algn="just"/>
            <a:r>
              <a:rPr lang="en-US" sz="1050" b="1" u="sng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5.1 </a:t>
            </a:r>
            <a:r>
              <a:rPr lang="en-US" sz="1050" b="1" u="sng" dirty="0">
                <a:solidFill>
                  <a:srgbClr val="0070C0"/>
                </a:solidFill>
                <a:latin typeface="Helvetica 45 Light" panose="020B0403020202020204" pitchFamily="34" charset="0"/>
              </a:rPr>
              <a:t>Two-Step </a:t>
            </a:r>
            <a:r>
              <a:rPr lang="en-US" sz="1050" b="1" u="sng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Techniques</a:t>
            </a:r>
          </a:p>
          <a:p>
            <a:pPr algn="just"/>
            <a:endParaRPr lang="en-US" sz="105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The two-step technique builds on the assumptions of separability and smoothness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. Because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of this combination, it is assumed that all the positive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examples are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similar to the labeled examples and that the negative examples are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very different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from them. Based on this idea, the two-step technique consists of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the following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steps [61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]:</a:t>
            </a:r>
            <a:endParaRPr lang="en-US" sz="105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5 PU Learning Methods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539552" y="1563638"/>
            <a:ext cx="76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Step 1 Identify reliable negative examples. Optionally, additional positive examples can also be generated [27].</a:t>
            </a:r>
          </a:p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Step 2 Use (semi-)supervised learning techniques with the positively labeled examples, reliable negatives, and, optionally, the remaining unlabeled examples.</a:t>
            </a:r>
          </a:p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Step 3 (when applicable) Select the best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generated in step 2.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34" y="2427734"/>
            <a:ext cx="4820394" cy="241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8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288032"/>
          </a:xfrm>
        </p:spPr>
        <p:txBody>
          <a:bodyPr/>
          <a:lstStyle/>
          <a:p>
            <a:pPr algn="just"/>
            <a:r>
              <a:rPr lang="en-US" sz="1050" b="1" u="sng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5.1 </a:t>
            </a:r>
            <a:r>
              <a:rPr lang="en-US" sz="1050" b="1" u="sng" dirty="0">
                <a:solidFill>
                  <a:srgbClr val="0070C0"/>
                </a:solidFill>
                <a:latin typeface="Helvetica 45 Light" panose="020B0403020202020204" pitchFamily="34" charset="0"/>
              </a:rPr>
              <a:t>Two-Step </a:t>
            </a:r>
            <a:r>
              <a:rPr lang="en-US" sz="1050" b="1" u="sng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Techniques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5 PU Learning Methods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3528" y="824974"/>
            <a:ext cx="76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Identify reliable negative examples. Optionally, additional positive examples can also be generated [27].</a:t>
            </a:r>
          </a:p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Step 2 Use (semi-)supervised learning techniques with the positively labeled examples, reliable negatives, and, optionally, the remaining unlabeled examples.</a:t>
            </a:r>
          </a:p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Step 3 (when applicable) Select the best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generated in step 2.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1635646"/>
            <a:ext cx="691276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Helvetica 45 Light" panose="020B0403020202020204" pitchFamily="34" charset="0"/>
              </a:rPr>
              <a:t>Identifying Reliable Negatives (and Positives) In the </a:t>
            </a:r>
            <a:r>
              <a:rPr lang="en-US" sz="1100" dirty="0" smtClean="0">
                <a:latin typeface="Helvetica 45 Light" panose="020B0403020202020204" pitchFamily="34" charset="0"/>
              </a:rPr>
              <a:t>first </a:t>
            </a:r>
            <a:r>
              <a:rPr lang="en-US" sz="1100" dirty="0">
                <a:latin typeface="Helvetica 45 Light" panose="020B0403020202020204" pitchFamily="34" charset="0"/>
              </a:rPr>
              <a:t>step, </a:t>
            </a:r>
            <a:r>
              <a:rPr lang="en-US" sz="1100" dirty="0" smtClean="0">
                <a:latin typeface="Helvetica 45 Light" panose="020B0403020202020204" pitchFamily="34" charset="0"/>
              </a:rPr>
              <a:t>unlabeled examples </a:t>
            </a:r>
            <a:r>
              <a:rPr lang="en-US" sz="1100" dirty="0">
                <a:latin typeface="Helvetica 45 Light" panose="020B0403020202020204" pitchFamily="34" charset="0"/>
              </a:rPr>
              <a:t>that are very </a:t>
            </a:r>
            <a:r>
              <a:rPr lang="en-US" sz="1100" dirty="0" smtClean="0">
                <a:latin typeface="Helvetica 45 Light" panose="020B0403020202020204" pitchFamily="34" charset="0"/>
              </a:rPr>
              <a:t>different </a:t>
            </a:r>
            <a:r>
              <a:rPr lang="en-US" sz="1100" dirty="0">
                <a:latin typeface="Helvetica 45 Light" panose="020B0403020202020204" pitchFamily="34" charset="0"/>
              </a:rPr>
              <a:t>from the positive examples are </a:t>
            </a:r>
            <a:r>
              <a:rPr lang="en-US" sz="1100" dirty="0" smtClean="0">
                <a:latin typeface="Helvetica 45 Light" panose="020B0403020202020204" pitchFamily="34" charset="0"/>
              </a:rPr>
              <a:t>selected as </a:t>
            </a:r>
            <a:r>
              <a:rPr lang="en-US" sz="1100" dirty="0">
                <a:latin typeface="Helvetica 45 Light" panose="020B0403020202020204" pitchFamily="34" charset="0"/>
              </a:rPr>
              <a:t>reliable negatives. Many methods have been proposed to address this problem</a:t>
            </a:r>
            <a:r>
              <a:rPr lang="en-US" sz="1100" dirty="0" smtClean="0">
                <a:latin typeface="Helvetica 45 Light" panose="020B0403020202020204" pitchFamily="34" charset="0"/>
              </a:rPr>
              <a:t>. They differ </a:t>
            </a:r>
            <a:r>
              <a:rPr lang="en-US" sz="1100" dirty="0">
                <a:latin typeface="Helvetica 45 Light" panose="020B0403020202020204" pitchFamily="34" charset="0"/>
              </a:rPr>
              <a:t>from each other in the way distance is </a:t>
            </a:r>
            <a:r>
              <a:rPr lang="en-US" sz="1100" dirty="0" smtClean="0">
                <a:latin typeface="Helvetica 45 Light" panose="020B0403020202020204" pitchFamily="34" charset="0"/>
              </a:rPr>
              <a:t>defined </a:t>
            </a:r>
            <a:r>
              <a:rPr lang="en-US" sz="1100" dirty="0">
                <a:latin typeface="Helvetica 45 Light" panose="020B0403020202020204" pitchFamily="34" charset="0"/>
              </a:rPr>
              <a:t>and </a:t>
            </a:r>
            <a:r>
              <a:rPr lang="en-US" sz="1100" dirty="0" smtClean="0">
                <a:latin typeface="Helvetica 45 Light" panose="020B0403020202020204" pitchFamily="34" charset="0"/>
              </a:rPr>
              <a:t>when something </a:t>
            </a:r>
            <a:r>
              <a:rPr lang="en-US" sz="1100" dirty="0">
                <a:latin typeface="Helvetica 45 Light" panose="020B0403020202020204" pitchFamily="34" charset="0"/>
              </a:rPr>
              <a:t>is considered as </a:t>
            </a:r>
            <a:r>
              <a:rPr lang="en-US" sz="1100" dirty="0" smtClean="0">
                <a:latin typeface="Helvetica 45 Light" panose="020B0403020202020204" pitchFamily="34" charset="0"/>
              </a:rPr>
              <a:t>different enough</a:t>
            </a:r>
          </a:p>
          <a:p>
            <a:pPr algn="just"/>
            <a:endParaRPr lang="en-US" sz="1100" dirty="0">
              <a:latin typeface="Helvetica 45 Light" panose="020B0403020202020204" pitchFamily="34" charset="0"/>
            </a:endParaRPr>
          </a:p>
          <a:p>
            <a:pPr algn="just"/>
            <a:r>
              <a:rPr lang="en-US" sz="1100" dirty="0" smtClean="0">
                <a:latin typeface="Helvetica 45 Light" panose="020B0403020202020204" pitchFamily="34" charset="0"/>
              </a:rPr>
              <a:t>Three Examples</a:t>
            </a:r>
          </a:p>
          <a:p>
            <a:pPr marL="171450" indent="-171450" algn="just">
              <a:buFont typeface="Arial" charset="0"/>
              <a:buChar char="•"/>
            </a:pPr>
            <a:r>
              <a:rPr lang="en-US" sz="1100" dirty="0" smtClean="0">
                <a:latin typeface="Helvetica 45 Light" panose="020B0403020202020204" pitchFamily="34" charset="0"/>
              </a:rPr>
              <a:t>‘Spy</a:t>
            </a:r>
            <a:r>
              <a:rPr lang="en-US" sz="1100" dirty="0">
                <a:latin typeface="Helvetica 45 Light" panose="020B0403020202020204" pitchFamily="34" charset="0"/>
              </a:rPr>
              <a:t>’: </a:t>
            </a:r>
            <a:r>
              <a:rPr lang="en-US" sz="1100" dirty="0" smtClean="0">
                <a:latin typeface="Helvetica 45 Light" panose="020B0403020202020204" pitchFamily="34" charset="0"/>
              </a:rPr>
              <a:t>Some </a:t>
            </a:r>
            <a:r>
              <a:rPr lang="en-US" sz="1100" dirty="0">
                <a:latin typeface="Helvetica 45 Light" panose="020B0403020202020204" pitchFamily="34" charset="0"/>
              </a:rPr>
              <a:t>of the labeled examples are turned into spies by adding them </a:t>
            </a:r>
            <a:r>
              <a:rPr lang="en-US" sz="1100" dirty="0" smtClean="0">
                <a:latin typeface="Helvetica 45 Light" panose="020B0403020202020204" pitchFamily="34" charset="0"/>
              </a:rPr>
              <a:t>to the </a:t>
            </a:r>
            <a:r>
              <a:rPr lang="en-US" sz="1100" dirty="0">
                <a:latin typeface="Helvetica 45 Light" panose="020B0403020202020204" pitchFamily="34" charset="0"/>
              </a:rPr>
              <a:t>unlabeled </a:t>
            </a:r>
            <a:r>
              <a:rPr lang="en-US" sz="1100" dirty="0" smtClean="0">
                <a:latin typeface="Helvetica 45 Light" panose="020B0403020202020204" pitchFamily="34" charset="0"/>
              </a:rPr>
              <a:t>dataset. Then</a:t>
            </a:r>
            <a:r>
              <a:rPr lang="en-US" sz="1100" dirty="0">
                <a:latin typeface="Helvetica 45 Light" panose="020B0403020202020204" pitchFamily="34" charset="0"/>
              </a:rPr>
              <a:t>, a Naive Bayes </a:t>
            </a:r>
            <a:r>
              <a:rPr lang="en-US" sz="1100" dirty="0" smtClean="0">
                <a:latin typeface="Helvetica 45 Light" panose="020B0403020202020204" pitchFamily="34" charset="0"/>
              </a:rPr>
              <a:t>classifier </a:t>
            </a:r>
            <a:r>
              <a:rPr lang="en-US" sz="1100" dirty="0">
                <a:latin typeface="Helvetica 45 Light" panose="020B0403020202020204" pitchFamily="34" charset="0"/>
              </a:rPr>
              <a:t>is trained, </a:t>
            </a:r>
            <a:r>
              <a:rPr lang="en-US" sz="1100" dirty="0" smtClean="0">
                <a:latin typeface="Helvetica 45 Light" panose="020B0403020202020204" pitchFamily="34" charset="0"/>
              </a:rPr>
              <a:t>considering the </a:t>
            </a:r>
            <a:r>
              <a:rPr lang="en-US" sz="1100" dirty="0">
                <a:latin typeface="Helvetica 45 Light" panose="020B0403020202020204" pitchFamily="34" charset="0"/>
              </a:rPr>
              <a:t>unlabeled examples as negative, and updated once using </a:t>
            </a:r>
            <a:r>
              <a:rPr lang="en-US" sz="1100" dirty="0" smtClean="0">
                <a:latin typeface="Helvetica 45 Light" panose="020B0403020202020204" pitchFamily="34" charset="0"/>
              </a:rPr>
              <a:t>expectation maximization. The </a:t>
            </a:r>
            <a:r>
              <a:rPr lang="en-US" sz="1100" dirty="0">
                <a:latin typeface="Helvetica 45 Light" panose="020B0403020202020204" pitchFamily="34" charset="0"/>
              </a:rPr>
              <a:t>reliable negative examples are all the unlabeled </a:t>
            </a:r>
            <a:r>
              <a:rPr lang="en-US" sz="1100" dirty="0" smtClean="0">
                <a:latin typeface="Helvetica 45 Light" panose="020B0403020202020204" pitchFamily="34" charset="0"/>
              </a:rPr>
              <a:t>negative examples </a:t>
            </a:r>
            <a:r>
              <a:rPr lang="en-US" sz="1100" dirty="0">
                <a:latin typeface="Helvetica 45 Light" panose="020B0403020202020204" pitchFamily="34" charset="0"/>
              </a:rPr>
              <a:t>for which the posterior probability is lower than the </a:t>
            </a:r>
            <a:r>
              <a:rPr lang="en-US" sz="1100" dirty="0" smtClean="0">
                <a:latin typeface="Helvetica 45 Light" panose="020B0403020202020204" pitchFamily="34" charset="0"/>
              </a:rPr>
              <a:t>posterior probability </a:t>
            </a:r>
            <a:r>
              <a:rPr lang="en-US" sz="1100" dirty="0">
                <a:latin typeface="Helvetica 45 Light" panose="020B0403020202020204" pitchFamily="34" charset="0"/>
              </a:rPr>
              <a:t>of any of the spies [62]. </a:t>
            </a:r>
            <a:r>
              <a:rPr lang="en-US" sz="1100" dirty="0" smtClean="0">
                <a:latin typeface="Helvetica 45 Light" panose="020B0403020202020204" pitchFamily="34" charset="0"/>
              </a:rPr>
              <a:t>For </a:t>
            </a:r>
            <a:r>
              <a:rPr lang="en-US" sz="1100" dirty="0">
                <a:latin typeface="Helvetica 45 Light" panose="020B0403020202020204" pitchFamily="34" charset="0"/>
              </a:rPr>
              <a:t>this method, it is important </a:t>
            </a:r>
            <a:r>
              <a:rPr lang="en-US" sz="1100" dirty="0" smtClean="0">
                <a:latin typeface="Helvetica 45 Light" panose="020B0403020202020204" pitchFamily="34" charset="0"/>
              </a:rPr>
              <a:t>to have </a:t>
            </a:r>
            <a:r>
              <a:rPr lang="en-US" sz="1100" dirty="0">
                <a:latin typeface="Helvetica 45 Light" panose="020B0403020202020204" pitchFamily="34" charset="0"/>
              </a:rPr>
              <a:t>enough labeled examples, otherwise the set of spies is too small </a:t>
            </a:r>
            <a:r>
              <a:rPr lang="en-US" sz="1100" dirty="0" smtClean="0">
                <a:latin typeface="Helvetica 45 Light" panose="020B0403020202020204" pitchFamily="34" charset="0"/>
              </a:rPr>
              <a:t>and hence </a:t>
            </a:r>
            <a:r>
              <a:rPr lang="en-US" sz="1100" dirty="0">
                <a:latin typeface="Helvetica 45 Light" panose="020B0403020202020204" pitchFamily="34" charset="0"/>
              </a:rPr>
              <a:t>unreliable</a:t>
            </a:r>
            <a:r>
              <a:rPr lang="en-US" sz="1100" dirty="0" smtClean="0">
                <a:latin typeface="Helvetica 45 Light" panose="020B0403020202020204" pitchFamily="34" charset="0"/>
              </a:rPr>
              <a:t>.</a:t>
            </a:r>
          </a:p>
          <a:p>
            <a:pPr marL="171450" indent="-171450" algn="just">
              <a:buFont typeface="Arial" charset="0"/>
              <a:buChar char="•"/>
            </a:pPr>
            <a:endParaRPr lang="en-US" sz="1100" dirty="0">
              <a:latin typeface="Helvetica 45 Light" panose="020B0403020202020204" pitchFamily="34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sz="1100" dirty="0" smtClean="0">
                <a:latin typeface="Helvetica 45 Light" panose="020B0403020202020204" pitchFamily="34" charset="0"/>
              </a:rPr>
              <a:t>k-means:  </a:t>
            </a:r>
            <a:r>
              <a:rPr lang="en-US" sz="1100" dirty="0">
                <a:latin typeface="Helvetica 45 Light" panose="020B0403020202020204" pitchFamily="34" charset="0"/>
              </a:rPr>
              <a:t>All the examples are clustered using k-means. Reliable negative </a:t>
            </a:r>
            <a:r>
              <a:rPr lang="en-US" sz="1100" dirty="0" smtClean="0">
                <a:latin typeface="Helvetica 45 Light" panose="020B0403020202020204" pitchFamily="34" charset="0"/>
              </a:rPr>
              <a:t>examples are </a:t>
            </a:r>
            <a:r>
              <a:rPr lang="en-US" sz="1100" dirty="0">
                <a:latin typeface="Helvetica 45 Light" panose="020B0403020202020204" pitchFamily="34" charset="0"/>
              </a:rPr>
              <a:t>selected from the negative clusters as the furthest ones </a:t>
            </a:r>
            <a:r>
              <a:rPr lang="en-US" sz="1100" dirty="0" smtClean="0">
                <a:latin typeface="Helvetica 45 Light" panose="020B0403020202020204" pitchFamily="34" charset="0"/>
              </a:rPr>
              <a:t>from the </a:t>
            </a:r>
            <a:r>
              <a:rPr lang="en-US" sz="1100" dirty="0">
                <a:latin typeface="Helvetica 45 Light" panose="020B0403020202020204" pitchFamily="34" charset="0"/>
              </a:rPr>
              <a:t>positive examples [13</a:t>
            </a:r>
            <a:r>
              <a:rPr lang="en-US" sz="1100" dirty="0" smtClean="0">
                <a:latin typeface="Helvetica 45 Light" panose="020B0403020202020204" pitchFamily="34" charset="0"/>
              </a:rPr>
              <a:t>].</a:t>
            </a:r>
          </a:p>
          <a:p>
            <a:pPr marL="171450" indent="-171450" algn="just">
              <a:buFont typeface="Arial" charset="0"/>
              <a:buChar char="•"/>
            </a:pPr>
            <a:endParaRPr lang="en-US" sz="1100" dirty="0">
              <a:latin typeface="Helvetica 45 Light" panose="020B0403020202020204" pitchFamily="34" charset="0"/>
            </a:endParaRPr>
          </a:p>
          <a:p>
            <a:pPr marL="171450" indent="-171450" algn="just">
              <a:buFont typeface="Arial" charset="0"/>
              <a:buChar char="•"/>
            </a:pPr>
            <a:r>
              <a:rPr lang="en-US" sz="1100" dirty="0" err="1" smtClean="0">
                <a:latin typeface="Helvetica 45 Light" panose="020B0403020202020204" pitchFamily="34" charset="0"/>
              </a:rPr>
              <a:t>kNN</a:t>
            </a:r>
            <a:r>
              <a:rPr lang="en-US" sz="1100" dirty="0" smtClean="0">
                <a:latin typeface="Helvetica 45 Light" panose="020B0403020202020204" pitchFamily="34" charset="0"/>
              </a:rPr>
              <a:t>: </a:t>
            </a:r>
            <a:r>
              <a:rPr lang="en-US" sz="1100" dirty="0">
                <a:latin typeface="Helvetica 45 Light" panose="020B0403020202020204" pitchFamily="34" charset="0"/>
              </a:rPr>
              <a:t>The unlabeled examples are ranked according to their distance to the </a:t>
            </a:r>
            <a:r>
              <a:rPr lang="en-US" sz="1100" dirty="0" smtClean="0">
                <a:latin typeface="Helvetica 45 Light" panose="020B0403020202020204" pitchFamily="34" charset="0"/>
              </a:rPr>
              <a:t>k nearest </a:t>
            </a:r>
            <a:r>
              <a:rPr lang="en-US" sz="1100" dirty="0">
                <a:latin typeface="Helvetica 45 Light" panose="020B0403020202020204" pitchFamily="34" charset="0"/>
              </a:rPr>
              <a:t>positive examples. The unlabeled examples at the greatest </a:t>
            </a:r>
            <a:r>
              <a:rPr lang="en-US" sz="1100" dirty="0" smtClean="0">
                <a:latin typeface="Helvetica 45 Light" panose="020B0403020202020204" pitchFamily="34" charset="0"/>
              </a:rPr>
              <a:t>distance are </a:t>
            </a:r>
            <a:r>
              <a:rPr lang="en-US" sz="1100" dirty="0">
                <a:latin typeface="Helvetica 45 Light" panose="020B0403020202020204" pitchFamily="34" charset="0"/>
              </a:rPr>
              <a:t>selected as reliable </a:t>
            </a:r>
            <a:r>
              <a:rPr lang="en-US" sz="1100" dirty="0" smtClean="0">
                <a:latin typeface="Helvetica 45 Light" panose="020B0403020202020204" pitchFamily="34" charset="0"/>
              </a:rPr>
              <a:t>negatives.</a:t>
            </a:r>
            <a:endParaRPr lang="en-US" sz="1100" dirty="0">
              <a:latin typeface="Helvetica 45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515350" cy="42484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survey is structured around giving a comprehensive overview about </a:t>
            </a:r>
            <a:r>
              <a:rPr lang="en-US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how the </a:t>
            </a:r>
            <a:r>
              <a:rPr lang="en-US" dirty="0">
                <a:solidFill>
                  <a:schemeClr val="tx1"/>
                </a:solidFill>
                <a:latin typeface="Helvetica 45 Light" panose="020B0403020202020204" pitchFamily="34" charset="0"/>
              </a:rPr>
              <a:t>PU learning research community is tackling each of these </a:t>
            </a:r>
            <a:r>
              <a:rPr lang="en-US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questions :</a:t>
            </a:r>
          </a:p>
          <a:p>
            <a:endParaRPr lang="en-US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45 Light" panose="020B0403020202020204" pitchFamily="34" charset="0"/>
              </a:rPr>
              <a:t>1. How can we formalize the problem of learning from PU data?</a:t>
            </a:r>
          </a:p>
          <a:p>
            <a:r>
              <a:rPr lang="en-US" dirty="0">
                <a:solidFill>
                  <a:schemeClr val="tx1"/>
                </a:solidFill>
                <a:latin typeface="Helvetica 45 Light" panose="020B0403020202020204" pitchFamily="34" charset="0"/>
              </a:rPr>
              <a:t>2. What assumptions are typically made about PU data in order to </a:t>
            </a:r>
            <a:r>
              <a:rPr lang="en-US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facilitate the </a:t>
            </a:r>
            <a:r>
              <a:rPr lang="en-US" dirty="0">
                <a:solidFill>
                  <a:schemeClr val="tx1"/>
                </a:solidFill>
                <a:latin typeface="Helvetica 45 Light" panose="020B0403020202020204" pitchFamily="34" charset="0"/>
              </a:rPr>
              <a:t>design of learning algorithms?</a:t>
            </a:r>
          </a:p>
          <a:p>
            <a:r>
              <a:rPr lang="en-US" dirty="0">
                <a:solidFill>
                  <a:schemeClr val="tx1"/>
                </a:solidFill>
                <a:latin typeface="Helvetica 45 Light" panose="020B0403020202020204" pitchFamily="34" charset="0"/>
              </a:rPr>
              <a:t>3. Can we estimate the class prior from PU data and why is this useful?</a:t>
            </a:r>
          </a:p>
          <a:p>
            <a:r>
              <a:rPr lang="en-US" dirty="0">
                <a:solidFill>
                  <a:schemeClr val="tx1"/>
                </a:solidFill>
                <a:latin typeface="Helvetica 45 Light" panose="020B0403020202020204" pitchFamily="34" charset="0"/>
              </a:rPr>
              <a:t>4. How can we learn a model from PU data?</a:t>
            </a:r>
          </a:p>
          <a:p>
            <a:r>
              <a:rPr lang="en-US" dirty="0">
                <a:solidFill>
                  <a:schemeClr val="tx1"/>
                </a:solidFill>
                <a:latin typeface="Helvetica 45 Light" panose="020B0403020202020204" pitchFamily="34" charset="0"/>
              </a:rPr>
              <a:t>5. How can we evaluate models in a PU setting?</a:t>
            </a:r>
          </a:p>
          <a:p>
            <a:r>
              <a:rPr lang="en-US" dirty="0">
                <a:solidFill>
                  <a:schemeClr val="tx1"/>
                </a:solidFill>
                <a:latin typeface="Helvetica 45 Light" panose="020B0403020202020204" pitchFamily="34" charset="0"/>
              </a:rPr>
              <a:t>6. When and why does PU data arise in real-world applications?</a:t>
            </a:r>
          </a:p>
          <a:p>
            <a:r>
              <a:rPr lang="en-US" dirty="0">
                <a:solidFill>
                  <a:schemeClr val="tx1"/>
                </a:solidFill>
                <a:latin typeface="Helvetica 45 Light" panose="020B0403020202020204" pitchFamily="34" charset="0"/>
              </a:rPr>
              <a:t>7. How does PU learning relate to other areas of machine learning</a:t>
            </a:r>
            <a:r>
              <a:rPr lang="en-US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?</a:t>
            </a:r>
          </a:p>
          <a:p>
            <a:endParaRPr lang="en-US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The first author defended her PhD at the end of 2018.</a:t>
            </a:r>
          </a:p>
          <a:p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List of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Abbreviations (used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):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MAE: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Mean Absolute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Error, MSE: Mean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Square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Error,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NU: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Negative and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Unlabeled, PU: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Positive and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Unlabeled,  PU learning: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Learning from positive and unlabeled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data,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SAR: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Selected At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Random, SCAR: Selected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Completely At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Random, SNAR: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Selected Not At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Random</a:t>
            </a:r>
            <a:endParaRPr lang="fr-FR" sz="105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68288"/>
            <a:ext cx="8515350" cy="742950"/>
          </a:xfrm>
        </p:spPr>
        <p:txBody>
          <a:bodyPr/>
          <a:lstStyle/>
          <a:p>
            <a:r>
              <a:rPr lang="en-US" dirty="0"/>
              <a:t>1 Introduction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372200" y="249974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Helvetica 45 Light" panose="020B0403020202020204" pitchFamily="34" charset="0"/>
              </a:rPr>
              <a:t>The paper concludes </a:t>
            </a:r>
            <a:r>
              <a:rPr lang="en-US" sz="1200" dirty="0">
                <a:latin typeface="Helvetica 45 Light" panose="020B0403020202020204" pitchFamily="34" charset="0"/>
              </a:rPr>
              <a:t>with some perspectives about future directions for PU learning research</a:t>
            </a:r>
          </a:p>
        </p:txBody>
      </p:sp>
    </p:spTree>
    <p:extLst>
      <p:ext uri="{BB962C8B-B14F-4D97-AF65-F5344CB8AC3E}">
        <p14:creationId xmlns:p14="http://schemas.microsoft.com/office/powerpoint/2010/main" val="28367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288032"/>
          </a:xfrm>
        </p:spPr>
        <p:txBody>
          <a:bodyPr/>
          <a:lstStyle/>
          <a:p>
            <a:pPr algn="just"/>
            <a:r>
              <a:rPr lang="en-US" sz="1050" b="1" u="sng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5.1 </a:t>
            </a:r>
            <a:r>
              <a:rPr lang="en-US" sz="1050" b="1" u="sng" dirty="0">
                <a:solidFill>
                  <a:srgbClr val="0070C0"/>
                </a:solidFill>
                <a:latin typeface="Helvetica 45 Light" panose="020B0403020202020204" pitchFamily="34" charset="0"/>
              </a:rPr>
              <a:t>Two-Step </a:t>
            </a:r>
            <a:r>
              <a:rPr lang="en-US" sz="1050" b="1" u="sng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Techniques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5 PU Learning Methods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3528" y="824974"/>
            <a:ext cx="76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Step 1 Identify reliable negative examples. Optionally, additional positive examples can also be generated [27].</a:t>
            </a:r>
          </a:p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Use (semi-)supervised learning techniques with the positively labeled examples, reliable negatives, and, optionally, the remaining unlabeled examples.</a:t>
            </a:r>
          </a:p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Step 3 (when applicable) Select the best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generated in step 2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624" y="1851670"/>
            <a:ext cx="648072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latin typeface="Helvetica 45 Light" panose="020B0403020202020204" pitchFamily="34" charset="0"/>
              </a:rPr>
              <a:t>(Semi-)Supervised </a:t>
            </a:r>
            <a:r>
              <a:rPr lang="en-US" sz="1100" dirty="0" smtClean="0">
                <a:latin typeface="Helvetica 45 Light" panose="020B0403020202020204" pitchFamily="34" charset="0"/>
              </a:rPr>
              <a:t>Learning : </a:t>
            </a:r>
            <a:r>
              <a:rPr lang="en-US" sz="1100" dirty="0">
                <a:latin typeface="Helvetica 45 Light" panose="020B0403020202020204" pitchFamily="34" charset="0"/>
              </a:rPr>
              <a:t>In the second step, the labeled </a:t>
            </a:r>
            <a:r>
              <a:rPr lang="en-US" sz="1100" dirty="0" smtClean="0">
                <a:latin typeface="Helvetica 45 Light" panose="020B0403020202020204" pitchFamily="34" charset="0"/>
              </a:rPr>
              <a:t>positive examples </a:t>
            </a:r>
            <a:r>
              <a:rPr lang="en-US" sz="1100" dirty="0">
                <a:latin typeface="Helvetica 45 Light" panose="020B0403020202020204" pitchFamily="34" charset="0"/>
              </a:rPr>
              <a:t>and reliable negatives are used to train a </a:t>
            </a:r>
            <a:r>
              <a:rPr lang="en-US" sz="1100" dirty="0" smtClean="0">
                <a:latin typeface="Helvetica 45 Light" panose="020B0403020202020204" pitchFamily="34" charset="0"/>
              </a:rPr>
              <a:t>classifier</a:t>
            </a:r>
            <a:r>
              <a:rPr lang="en-US" sz="1100" dirty="0">
                <a:latin typeface="Helvetica 45 Light" panose="020B0403020202020204" pitchFamily="34" charset="0"/>
              </a:rPr>
              <a:t>. Any </a:t>
            </a:r>
            <a:r>
              <a:rPr lang="en-US" sz="1100" dirty="0" smtClean="0">
                <a:latin typeface="Helvetica 45 Light" panose="020B0403020202020204" pitchFamily="34" charset="0"/>
              </a:rPr>
              <a:t>supervised method</a:t>
            </a:r>
            <a:r>
              <a:rPr lang="en-US" sz="1100" dirty="0">
                <a:latin typeface="Helvetica 45 Light" panose="020B0403020202020204" pitchFamily="34" charset="0"/>
              </a:rPr>
              <a:t>, like support vector machines (SVM) or Naive Bayes (NB), can be </a:t>
            </a:r>
            <a:r>
              <a:rPr lang="en-US" sz="1100" dirty="0" smtClean="0">
                <a:latin typeface="Helvetica 45 Light" panose="020B0403020202020204" pitchFamily="34" charset="0"/>
              </a:rPr>
              <a:t>used for </a:t>
            </a:r>
            <a:r>
              <a:rPr lang="en-US" sz="1100" dirty="0">
                <a:latin typeface="Helvetica 45 Light" panose="020B0403020202020204" pitchFamily="34" charset="0"/>
              </a:rPr>
              <a:t>this</a:t>
            </a:r>
            <a:r>
              <a:rPr lang="en-US" sz="1100" dirty="0" smtClean="0">
                <a:latin typeface="Helvetica 45 Light" panose="020B0403020202020204" pitchFamily="34" charset="0"/>
              </a:rPr>
              <a:t>.</a:t>
            </a:r>
          </a:p>
          <a:p>
            <a:pPr algn="just"/>
            <a:endParaRPr lang="en-US" sz="1100" dirty="0">
              <a:latin typeface="Helvetica 45 Light" panose="020B0403020202020204" pitchFamily="34" charset="0"/>
            </a:endParaRPr>
          </a:p>
          <a:p>
            <a:pPr algn="just"/>
            <a:r>
              <a:rPr lang="en-US" sz="1100" dirty="0">
                <a:latin typeface="Helvetica 45 Light" panose="020B0403020202020204" pitchFamily="34" charset="0"/>
              </a:rPr>
              <a:t>Apart from existing methods, a few custom methods for PU learning </a:t>
            </a:r>
            <a:r>
              <a:rPr lang="en-US" sz="1100" dirty="0" smtClean="0">
                <a:latin typeface="Helvetica 45 Light" panose="020B0403020202020204" pitchFamily="34" charset="0"/>
              </a:rPr>
              <a:t>have been proposed</a:t>
            </a:r>
          </a:p>
          <a:p>
            <a:pPr algn="just"/>
            <a:endParaRPr lang="en-US" sz="1100" dirty="0">
              <a:latin typeface="Helvetica 45 Light" panose="020B0403020202020204" pitchFamily="34" charset="0"/>
            </a:endParaRPr>
          </a:p>
          <a:p>
            <a:pPr algn="just"/>
            <a:r>
              <a:rPr lang="en-US" sz="1100" dirty="0" smtClean="0">
                <a:latin typeface="Helvetica 45 Light" panose="020B0403020202020204" pitchFamily="34" charset="0"/>
              </a:rPr>
              <a:t>Examples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Helvetica 45 Light" panose="020B0403020202020204" pitchFamily="34" charset="0"/>
              </a:rPr>
              <a:t>Iterative SVM: In </a:t>
            </a:r>
            <a:r>
              <a:rPr lang="en-US" sz="1100" dirty="0">
                <a:latin typeface="Helvetica 45 Light" panose="020B0403020202020204" pitchFamily="34" charset="0"/>
              </a:rPr>
              <a:t>each iteration, an SVM </a:t>
            </a:r>
            <a:r>
              <a:rPr lang="en-US" sz="1100" dirty="0" smtClean="0">
                <a:latin typeface="Helvetica 45 Light" panose="020B0403020202020204" pitchFamily="34" charset="0"/>
              </a:rPr>
              <a:t>classifier </a:t>
            </a:r>
            <a:r>
              <a:rPr lang="en-US" sz="1100" dirty="0">
                <a:latin typeface="Helvetica 45 Light" panose="020B0403020202020204" pitchFamily="34" charset="0"/>
              </a:rPr>
              <a:t>is trained using the </a:t>
            </a:r>
            <a:r>
              <a:rPr lang="en-US" sz="1100" dirty="0" smtClean="0">
                <a:latin typeface="Helvetica 45 Light" panose="020B0403020202020204" pitchFamily="34" charset="0"/>
              </a:rPr>
              <a:t>positive examples </a:t>
            </a:r>
            <a:r>
              <a:rPr lang="en-US" sz="1100" dirty="0">
                <a:latin typeface="Helvetica 45 Light" panose="020B0403020202020204" pitchFamily="34" charset="0"/>
              </a:rPr>
              <a:t>and the reliable negatives. The unlabeled examples that </a:t>
            </a:r>
            <a:r>
              <a:rPr lang="en-US" sz="1100" dirty="0" smtClean="0">
                <a:latin typeface="Helvetica 45 Light" panose="020B0403020202020204" pitchFamily="34" charset="0"/>
              </a:rPr>
              <a:t>are classified </a:t>
            </a:r>
            <a:r>
              <a:rPr lang="en-US" sz="1100" dirty="0">
                <a:latin typeface="Helvetica 45 Light" panose="020B0403020202020204" pitchFamily="34" charset="0"/>
              </a:rPr>
              <a:t>as negative by this </a:t>
            </a:r>
            <a:r>
              <a:rPr lang="en-US" sz="1100" dirty="0" smtClean="0">
                <a:latin typeface="Helvetica 45 Light" panose="020B0403020202020204" pitchFamily="34" charset="0"/>
              </a:rPr>
              <a:t>classifier </a:t>
            </a:r>
            <a:r>
              <a:rPr lang="en-US" sz="1100" dirty="0">
                <a:latin typeface="Helvetica 45 Light" panose="020B0403020202020204" pitchFamily="34" charset="0"/>
              </a:rPr>
              <a:t>are then added to the set of </a:t>
            </a:r>
            <a:r>
              <a:rPr lang="en-US" sz="1100" dirty="0" smtClean="0">
                <a:latin typeface="Helvetica 45 Light" panose="020B0403020202020204" pitchFamily="34" charset="0"/>
              </a:rPr>
              <a:t>reliable negatives </a:t>
            </a:r>
            <a:r>
              <a:rPr lang="en-US" sz="1100" dirty="0">
                <a:latin typeface="Helvetica 45 Light" panose="020B0403020202020204" pitchFamily="34" charset="0"/>
              </a:rPr>
              <a:t>for the next </a:t>
            </a:r>
            <a:r>
              <a:rPr lang="en-US" sz="1100" dirty="0" smtClean="0">
                <a:latin typeface="Helvetica 45 Light" panose="020B0403020202020204" pitchFamily="34" charset="0"/>
              </a:rPr>
              <a:t>iteration (sort of self learning).</a:t>
            </a:r>
          </a:p>
          <a:p>
            <a:pPr algn="just"/>
            <a:endParaRPr lang="en-US" sz="1100" dirty="0" smtClean="0">
              <a:latin typeface="Helvetica 45 Light" panose="020B0403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Helvetica 45 Light" panose="020B0403020202020204" pitchFamily="34" charset="0"/>
              </a:rPr>
              <a:t>KNN: </a:t>
            </a:r>
            <a:r>
              <a:rPr lang="en-US" sz="1100" dirty="0">
                <a:latin typeface="Helvetica 45 Light" panose="020B0403020202020204" pitchFamily="34" charset="0"/>
              </a:rPr>
              <a:t>For both the positive and reliable negative examples, </a:t>
            </a:r>
            <a:r>
              <a:rPr lang="en-US" sz="1100" dirty="0" smtClean="0">
                <a:latin typeface="Helvetica 45 Light" panose="020B0403020202020204" pitchFamily="34" charset="0"/>
              </a:rPr>
              <a:t>a distance </a:t>
            </a:r>
            <a:r>
              <a:rPr lang="en-US" sz="1100" dirty="0">
                <a:latin typeface="Helvetica 45 Light" panose="020B0403020202020204" pitchFamily="34" charset="0"/>
              </a:rPr>
              <a:t>measure is trained [38]. For each example, the k nearest </a:t>
            </a:r>
            <a:r>
              <a:rPr lang="en-US" sz="1100" dirty="0" smtClean="0">
                <a:latin typeface="Helvetica 45 Light" panose="020B0403020202020204" pitchFamily="34" charset="0"/>
              </a:rPr>
              <a:t>positives and </a:t>
            </a:r>
            <a:r>
              <a:rPr lang="en-US" sz="1100" dirty="0">
                <a:latin typeface="Helvetica 45 Light" panose="020B0403020202020204" pitchFamily="34" charset="0"/>
              </a:rPr>
              <a:t>k nearest reliable negatives are selected and the average distance </a:t>
            </a:r>
            <a:r>
              <a:rPr lang="en-US" sz="1100" dirty="0" smtClean="0">
                <a:latin typeface="Helvetica 45 Light" panose="020B0403020202020204" pitchFamily="34" charset="0"/>
              </a:rPr>
              <a:t>to those </a:t>
            </a:r>
            <a:r>
              <a:rPr lang="en-US" sz="1100" dirty="0">
                <a:latin typeface="Helvetica 45 Light" panose="020B0403020202020204" pitchFamily="34" charset="0"/>
              </a:rPr>
              <a:t>are calculated with the appropriate distance measure. The class </a:t>
            </a:r>
            <a:r>
              <a:rPr lang="en-US" sz="1100" dirty="0" smtClean="0">
                <a:latin typeface="Helvetica 45 Light" panose="020B0403020202020204" pitchFamily="34" charset="0"/>
              </a:rPr>
              <a:t>is the </a:t>
            </a:r>
            <a:r>
              <a:rPr lang="en-US" sz="1100" dirty="0">
                <a:latin typeface="Helvetica 45 Light" panose="020B0403020202020204" pitchFamily="34" charset="0"/>
              </a:rPr>
              <a:t>one for which it has the lowest average distance</a:t>
            </a:r>
          </a:p>
        </p:txBody>
      </p:sp>
    </p:spTree>
    <p:extLst>
      <p:ext uri="{BB962C8B-B14F-4D97-AF65-F5344CB8AC3E}">
        <p14:creationId xmlns:p14="http://schemas.microsoft.com/office/powerpoint/2010/main" val="95098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288032"/>
          </a:xfrm>
        </p:spPr>
        <p:txBody>
          <a:bodyPr/>
          <a:lstStyle/>
          <a:p>
            <a:pPr algn="just"/>
            <a:r>
              <a:rPr lang="en-US" sz="1050" b="1" u="sng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5.1 </a:t>
            </a:r>
            <a:r>
              <a:rPr lang="en-US" sz="1050" b="1" u="sng" dirty="0">
                <a:solidFill>
                  <a:srgbClr val="0070C0"/>
                </a:solidFill>
                <a:latin typeface="Helvetica 45 Light" panose="020B0403020202020204" pitchFamily="34" charset="0"/>
              </a:rPr>
              <a:t>Two-Step </a:t>
            </a:r>
            <a:r>
              <a:rPr lang="en-US" sz="1050" b="1" u="sng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Techniques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5 PU Learning Methods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3528" y="824974"/>
            <a:ext cx="76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Step 1 Identify reliable negative examples. Optionally, additional positive examples can also be generated [27].</a:t>
            </a:r>
          </a:p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Step 2 Use (semi-)supervised learning techniques with the positively labeled examples, reliable negatives, and, optionally, the remaining unlabeled examples.</a:t>
            </a:r>
          </a:p>
          <a:p>
            <a:pPr marL="171450" indent="-171450" algn="just">
              <a:buSzPct val="50000"/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 (when </a:t>
            </a:r>
            <a:r>
              <a:rPr lang="en-US" sz="105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applicable, optional) </a:t>
            </a:r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best </a:t>
            </a:r>
            <a:r>
              <a:rPr lang="en-US" sz="105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 </a:t>
            </a:r>
            <a:r>
              <a:rPr lang="en-US" sz="10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in step 2</a:t>
            </a:r>
            <a:r>
              <a:rPr lang="en-US" sz="105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5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7624" y="1851670"/>
            <a:ext cx="64807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 smtClean="0">
                <a:latin typeface="Helvetica 45 Light" panose="020B0403020202020204" pitchFamily="34" charset="0"/>
              </a:rPr>
              <a:t>Not detailed by me…</a:t>
            </a:r>
            <a:endParaRPr lang="en-US" sz="1100" dirty="0">
              <a:latin typeface="Helvetica 45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pPr algn="just"/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5.1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Two-Step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Techniques</a:t>
            </a:r>
          </a:p>
          <a:p>
            <a:pPr algn="just"/>
            <a:r>
              <a:rPr lang="en-US" sz="1050" dirty="0">
                <a:solidFill>
                  <a:srgbClr val="0070C0"/>
                </a:solidFill>
                <a:latin typeface="Helvetica 45 Light" panose="020B0403020202020204" pitchFamily="34" charset="0"/>
              </a:rPr>
              <a:t>5.2 Biased </a:t>
            </a:r>
            <a:r>
              <a:rPr lang="en-US" sz="105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Learning</a:t>
            </a:r>
          </a:p>
          <a:p>
            <a:pPr algn="just"/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Biased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PU learning methods treat the unlabeled examples as negatives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examples with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class label noise, therefore, this section refers to unlabeled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examples as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negative. Because the noise for negative examples is a constant, this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setting makes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the SCAR assumption. The noise is taken into account by,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for example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, placing higher penalties on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misclassified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positive examples or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tuning hyperparameters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based on an evaluation metric that is suitable for PU data.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Usually the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misclassification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penalties or other hyperparameters are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chosen through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tuning using Equation 8 [61,18,112,92] or another measure [93]. Alternatively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, they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are set based on the true class prior [36] or so that a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balanced classifier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is preferred [70, 51]. This approach has been applied to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classification, clustering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and matrix completion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.</a:t>
            </a:r>
          </a:p>
          <a:p>
            <a:pPr algn="just"/>
            <a:endParaRPr lang="en-US" sz="105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lvl="3" algn="just"/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5.2.1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Classification</a:t>
            </a:r>
          </a:p>
          <a:p>
            <a:pPr lvl="3" algn="just"/>
            <a:r>
              <a:rPr lang="en-US" sz="1050" dirty="0">
                <a:latin typeface="Helvetica 45 Light" panose="020B0403020202020204" pitchFamily="34" charset="0"/>
              </a:rPr>
              <a:t>5.2.2 </a:t>
            </a:r>
            <a:r>
              <a:rPr lang="en-US" sz="1050" dirty="0" smtClean="0">
                <a:latin typeface="Helvetica 45 Light" panose="020B0403020202020204" pitchFamily="34" charset="0"/>
              </a:rPr>
              <a:t>Clustering</a:t>
            </a:r>
          </a:p>
          <a:p>
            <a:pPr lvl="3" algn="just"/>
            <a:r>
              <a:rPr lang="en-US" sz="1050" dirty="0">
                <a:latin typeface="Helvetica 45 Light" panose="020B0403020202020204" pitchFamily="34" charset="0"/>
              </a:rPr>
              <a:t>5.2.3 Matrix </a:t>
            </a:r>
            <a:r>
              <a:rPr lang="en-US" sz="1050" dirty="0" smtClean="0">
                <a:latin typeface="Helvetica 45 Light" panose="020B0403020202020204" pitchFamily="34" charset="0"/>
              </a:rPr>
              <a:t>Completion</a:t>
            </a:r>
          </a:p>
          <a:p>
            <a:pPr marL="0" lvl="2" indent="0" algn="just">
              <a:buNone/>
            </a:pPr>
            <a:r>
              <a:rPr lang="en-US" sz="1050" dirty="0">
                <a:latin typeface="Helvetica 45 Light" panose="020B0403020202020204" pitchFamily="34" charset="0"/>
              </a:rPr>
              <a:t>5.3 Incorporation of the Class Prior</a:t>
            </a:r>
            <a:endParaRPr lang="en-US" sz="105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5 PU Learning Methods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3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pPr algn="just"/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5.1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Two-Step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Techniques</a:t>
            </a:r>
          </a:p>
          <a:p>
            <a:pPr algn="just"/>
            <a:r>
              <a:rPr lang="en-US" sz="1050" dirty="0">
                <a:solidFill>
                  <a:srgbClr val="0070C0"/>
                </a:solidFill>
                <a:latin typeface="Helvetica 45 Light" panose="020B0403020202020204" pitchFamily="34" charset="0"/>
              </a:rPr>
              <a:t>5.2 Biased </a:t>
            </a:r>
            <a:r>
              <a:rPr lang="en-US" sz="105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Learning</a:t>
            </a:r>
          </a:p>
          <a:p>
            <a:pPr algn="just"/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Biased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PU learning methods treat the unlabeled examples as negatives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examples with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class label noise, therefore, this section refers to unlabeled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examples as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negative. Because the noise for negative examples is a constant, this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setting makes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the SCAR assumption. The noise is taken into account by,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for example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, placing higher penalties on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misclassified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positive examples or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tuning hyperparameters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based on an evaluation metric that is suitable for PU data.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Usually the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misclassification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penalties or other hyperparameters are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chosen through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tuning using Equation 8 [61,18,112,92] or another measure [93]. Alternatively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, they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are set based on the true class prior [36] or so that a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balanced classifier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is preferred [70, 51]. This approach has been applied to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classification, clustering </a:t>
            </a:r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and matrix completion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.</a:t>
            </a:r>
          </a:p>
          <a:p>
            <a:pPr algn="just"/>
            <a:endParaRPr lang="en-US" sz="105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lvl="3" algn="just"/>
            <a:r>
              <a:rPr lang="en-US" sz="1050" dirty="0">
                <a:solidFill>
                  <a:schemeClr val="tx1"/>
                </a:solidFill>
                <a:latin typeface="Helvetica 45 Light" panose="020B0403020202020204" pitchFamily="34" charset="0"/>
              </a:rPr>
              <a:t>5.2.1 </a:t>
            </a:r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Classification</a:t>
            </a:r>
          </a:p>
          <a:p>
            <a:pPr lvl="3" algn="just"/>
            <a:endParaRPr lang="en-US" sz="1050" dirty="0">
              <a:latin typeface="Helvetica 45 Light" panose="020B0403020202020204" pitchFamily="34" charset="0"/>
            </a:endParaRPr>
          </a:p>
          <a:p>
            <a:pPr lvl="4"/>
            <a:r>
              <a:rPr lang="en-US" sz="1050" dirty="0">
                <a:latin typeface="Helvetica 45 Light" panose="020B0403020202020204" pitchFamily="34" charset="0"/>
              </a:rPr>
              <a:t>SVM method that penalizes </a:t>
            </a:r>
            <a:r>
              <a:rPr lang="en-US" sz="1050" dirty="0" smtClean="0">
                <a:latin typeface="Helvetica 45 Light" panose="020B0403020202020204" pitchFamily="34" charset="0"/>
              </a:rPr>
              <a:t>misclassified </a:t>
            </a:r>
            <a:r>
              <a:rPr lang="en-US" sz="1050" dirty="0">
                <a:latin typeface="Helvetica 45 Light" panose="020B0403020202020204" pitchFamily="34" charset="0"/>
              </a:rPr>
              <a:t>positive and negative </a:t>
            </a:r>
            <a:r>
              <a:rPr lang="en-US" sz="1050" dirty="0" smtClean="0">
                <a:latin typeface="Helvetica 45 Light" panose="020B0403020202020204" pitchFamily="34" charset="0"/>
              </a:rPr>
              <a:t>examples differently</a:t>
            </a:r>
          </a:p>
          <a:p>
            <a:pPr lvl="4"/>
            <a:r>
              <a:rPr lang="en-US" sz="1050" dirty="0">
                <a:latin typeface="Helvetica 45 Light" panose="020B0403020202020204" pitchFamily="34" charset="0"/>
              </a:rPr>
              <a:t>Bagging SVM learns multiple biased SVM </a:t>
            </a:r>
            <a:r>
              <a:rPr lang="en-US" sz="1050" dirty="0" smtClean="0">
                <a:latin typeface="Helvetica 45 Light" panose="020B0403020202020204" pitchFamily="34" charset="0"/>
              </a:rPr>
              <a:t>classifiers </a:t>
            </a:r>
            <a:r>
              <a:rPr lang="en-US" sz="1050" dirty="0">
                <a:latin typeface="Helvetica 45 Light" panose="020B0403020202020204" pitchFamily="34" charset="0"/>
              </a:rPr>
              <a:t>which are trained on the positive examples and a subset of the </a:t>
            </a:r>
            <a:r>
              <a:rPr lang="en-US" sz="1050" dirty="0" smtClean="0">
                <a:latin typeface="Helvetica 45 Light" panose="020B0403020202020204" pitchFamily="34" charset="0"/>
              </a:rPr>
              <a:t>negative examples</a:t>
            </a:r>
          </a:p>
          <a:p>
            <a:pPr lvl="4" algn="just"/>
            <a:r>
              <a:rPr lang="en-US" sz="1050" dirty="0">
                <a:latin typeface="Helvetica 45 Light" panose="020B0403020202020204" pitchFamily="34" charset="0"/>
              </a:rPr>
              <a:t>Weighted logistic regression favors correct positive </a:t>
            </a:r>
            <a:r>
              <a:rPr lang="en-US" sz="1050" dirty="0" smtClean="0">
                <a:latin typeface="Helvetica 45 Light" panose="020B0403020202020204" pitchFamily="34" charset="0"/>
              </a:rPr>
              <a:t>classification </a:t>
            </a:r>
            <a:r>
              <a:rPr lang="en-US" sz="1050" dirty="0">
                <a:latin typeface="Helvetica 45 Light" panose="020B0403020202020204" pitchFamily="34" charset="0"/>
              </a:rPr>
              <a:t>over </a:t>
            </a:r>
            <a:r>
              <a:rPr lang="en-US" sz="1050" dirty="0" smtClean="0">
                <a:latin typeface="Helvetica 45 Light" panose="020B0403020202020204" pitchFamily="34" charset="0"/>
              </a:rPr>
              <a:t>correct negative classification </a:t>
            </a:r>
            <a:r>
              <a:rPr lang="en-US" sz="1050" dirty="0">
                <a:latin typeface="Helvetica 45 Light" panose="020B0403020202020204" pitchFamily="34" charset="0"/>
              </a:rPr>
              <a:t>by giving larger weights to positive </a:t>
            </a:r>
            <a:r>
              <a:rPr lang="en-US" sz="1050" dirty="0" smtClean="0">
                <a:latin typeface="Helvetica 45 Light" panose="020B0403020202020204" pitchFamily="34" charset="0"/>
              </a:rPr>
              <a:t>examples</a:t>
            </a:r>
          </a:p>
          <a:p>
            <a:pPr lvl="4" algn="just"/>
            <a:r>
              <a:rPr lang="en-US" sz="105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…</a:t>
            </a:r>
          </a:p>
          <a:p>
            <a:pPr lvl="4" algn="just"/>
            <a:endParaRPr lang="en-US" sz="1050" dirty="0">
              <a:latin typeface="Helvetica 45 Light" panose="020B0403020202020204" pitchFamily="34" charset="0"/>
            </a:endParaRPr>
          </a:p>
          <a:p>
            <a:pPr lvl="3" algn="just"/>
            <a:r>
              <a:rPr lang="en-US" sz="1050" strike="sngStrike" dirty="0">
                <a:latin typeface="Helvetica 45 Light" panose="020B0403020202020204" pitchFamily="34" charset="0"/>
              </a:rPr>
              <a:t>5.2.2 Clustering</a:t>
            </a:r>
          </a:p>
          <a:p>
            <a:pPr lvl="3" algn="just"/>
            <a:r>
              <a:rPr lang="en-US" sz="1050" strike="sngStrike" dirty="0">
                <a:latin typeface="Helvetica 45 Light" panose="020B0403020202020204" pitchFamily="34" charset="0"/>
              </a:rPr>
              <a:t>5.2.3 Matrix Completion</a:t>
            </a:r>
          </a:p>
          <a:p>
            <a:pPr marL="0" lvl="2" indent="0" algn="just">
              <a:buNone/>
            </a:pPr>
            <a:endParaRPr lang="en-US" sz="1050" dirty="0" smtClean="0">
              <a:latin typeface="Helvetica 45 Light" panose="020B0403020202020204" pitchFamily="34" charset="0"/>
            </a:endParaRPr>
          </a:p>
          <a:p>
            <a:pPr marL="0" lvl="2" indent="0" algn="just">
              <a:buNone/>
            </a:pPr>
            <a:r>
              <a:rPr lang="en-US" sz="1050" dirty="0" smtClean="0">
                <a:latin typeface="Helvetica 45 Light" panose="020B0403020202020204" pitchFamily="34" charset="0"/>
              </a:rPr>
              <a:t>5.3 </a:t>
            </a:r>
            <a:r>
              <a:rPr lang="en-US" sz="1050" dirty="0">
                <a:latin typeface="Helvetica 45 Light" panose="020B0403020202020204" pitchFamily="34" charset="0"/>
              </a:rPr>
              <a:t>Incorporation of the Class Prior</a:t>
            </a:r>
          </a:p>
          <a:p>
            <a:pPr lvl="4" algn="just"/>
            <a:endParaRPr lang="en-US" sz="105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lvl="4" algn="just"/>
            <a:endParaRPr lang="en-US" sz="105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5 PU Learning Methods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6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pPr marL="0" lvl="2" indent="0" algn="just">
              <a:buNone/>
            </a:pPr>
            <a:r>
              <a:rPr lang="en-US" sz="1050" dirty="0" smtClean="0">
                <a:latin typeface="Helvetica 45 Light" panose="020B0403020202020204" pitchFamily="34" charset="0"/>
              </a:rPr>
              <a:t>5.3 </a:t>
            </a:r>
            <a:r>
              <a:rPr lang="en-US" sz="1050" dirty="0">
                <a:latin typeface="Helvetica 45 Light" panose="020B0403020202020204" pitchFamily="34" charset="0"/>
              </a:rPr>
              <a:t>Incorporation of the Class Prior</a:t>
            </a:r>
          </a:p>
          <a:p>
            <a:pPr lvl="4" algn="just"/>
            <a:endParaRPr lang="en-US" sz="105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marL="422275" lvl="4" indent="0" algn="just">
              <a:buNone/>
            </a:pPr>
            <a:r>
              <a:rPr lang="en-US" sz="1050" dirty="0">
                <a:latin typeface="Helvetica 45 Light" panose="020B0403020202020204" pitchFamily="34" charset="0"/>
              </a:rPr>
              <a:t>Under the SCAR assumption, the class prior can be used. There are three </a:t>
            </a:r>
            <a:r>
              <a:rPr lang="en-US" sz="1050" dirty="0" smtClean="0">
                <a:latin typeface="Helvetica 45 Light" panose="020B0403020202020204" pitchFamily="34" charset="0"/>
              </a:rPr>
              <a:t>categories of </a:t>
            </a:r>
            <a:r>
              <a:rPr lang="en-US" sz="1050" dirty="0">
                <a:latin typeface="Helvetica 45 Light" panose="020B0403020202020204" pitchFamily="34" charset="0"/>
              </a:rPr>
              <a:t>methods: </a:t>
            </a:r>
            <a:endParaRPr lang="en-US" sz="1050" dirty="0" smtClean="0">
              <a:latin typeface="Helvetica 45 Light" panose="020B0403020202020204" pitchFamily="34" charset="0"/>
            </a:endParaRPr>
          </a:p>
          <a:p>
            <a:pPr lvl="4" algn="just"/>
            <a:r>
              <a:rPr lang="en-US" sz="1050" dirty="0" smtClean="0">
                <a:latin typeface="Helvetica 45 Light" panose="020B0403020202020204" pitchFamily="34" charset="0"/>
              </a:rPr>
              <a:t>Post processing : </a:t>
            </a:r>
            <a:r>
              <a:rPr lang="en-US" sz="1050" dirty="0">
                <a:latin typeface="Helvetica 45 Light" panose="020B0403020202020204" pitchFamily="34" charset="0"/>
              </a:rPr>
              <a:t>trains a non-traditional probabilistic </a:t>
            </a:r>
            <a:r>
              <a:rPr lang="en-US" sz="1050" dirty="0" smtClean="0">
                <a:latin typeface="Helvetica 45 Light" panose="020B0403020202020204" pitchFamily="34" charset="0"/>
              </a:rPr>
              <a:t>classifier </a:t>
            </a:r>
            <a:r>
              <a:rPr lang="en-US" sz="1050" dirty="0">
                <a:latin typeface="Helvetica 45 Light" panose="020B0403020202020204" pitchFamily="34" charset="0"/>
              </a:rPr>
              <a:t>by considering the unlabeled data as negative and modifies the output probabilities, </a:t>
            </a:r>
            <a:endParaRPr lang="en-US" sz="1050" dirty="0" smtClean="0">
              <a:latin typeface="Helvetica 45 Light" panose="020B0403020202020204" pitchFamily="34" charset="0"/>
            </a:endParaRPr>
          </a:p>
          <a:p>
            <a:pPr lvl="4" algn="just"/>
            <a:r>
              <a:rPr lang="en-US" sz="1050" dirty="0" smtClean="0">
                <a:latin typeface="Helvetica 45 Light" panose="020B0403020202020204" pitchFamily="34" charset="0"/>
              </a:rPr>
              <a:t>Pre processing : </a:t>
            </a:r>
            <a:r>
              <a:rPr lang="en-US" sz="1050" dirty="0">
                <a:latin typeface="Helvetica 45 Light" panose="020B0403020202020204" pitchFamily="34" charset="0"/>
              </a:rPr>
              <a:t>changes the dataset by using the class prior</a:t>
            </a:r>
            <a:endParaRPr lang="en-US" sz="1050" dirty="0" smtClean="0">
              <a:latin typeface="Helvetica 45 Light" panose="020B0403020202020204" pitchFamily="34" charset="0"/>
            </a:endParaRPr>
          </a:p>
          <a:p>
            <a:pPr lvl="4" algn="just"/>
            <a:r>
              <a:rPr lang="en-US" sz="1050" dirty="0" smtClean="0">
                <a:latin typeface="Helvetica 45 Light" panose="020B0403020202020204" pitchFamily="34" charset="0"/>
              </a:rPr>
              <a:t>Method modification</a:t>
            </a:r>
            <a:r>
              <a:rPr lang="en-US" sz="1050" dirty="0">
                <a:latin typeface="Helvetica 45 Light" panose="020B0403020202020204" pitchFamily="34" charset="0"/>
              </a:rPr>
              <a:t> </a:t>
            </a:r>
            <a:r>
              <a:rPr lang="en-US" sz="1050" dirty="0" smtClean="0">
                <a:latin typeface="Helvetica 45 Light" panose="020B0403020202020204" pitchFamily="34" charset="0"/>
              </a:rPr>
              <a:t>: modifies </a:t>
            </a:r>
            <a:r>
              <a:rPr lang="en-US" sz="1050" dirty="0">
                <a:latin typeface="Helvetica 45 Light" panose="020B0403020202020204" pitchFamily="34" charset="0"/>
              </a:rPr>
              <a:t>the methods to incorporate the class prior</a:t>
            </a:r>
          </a:p>
          <a:p>
            <a:pPr marL="422275" lvl="4" indent="0" algn="just">
              <a:buNone/>
            </a:pPr>
            <a:endParaRPr lang="en-US" sz="1050" dirty="0" smtClean="0"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5 PU Learning Methods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313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515350" cy="4248472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Learning from positive and unlabeled data (PU learning) is a special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case of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binary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classification.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Therefore, we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first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review binary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classification before formally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describing the PU learning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setting…</a:t>
            </a:r>
          </a:p>
          <a:p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2.1 Binary </a:t>
            </a:r>
            <a:r>
              <a:rPr lang="en-US" sz="1200" b="1" u="sng" dirty="0" err="1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Classfication</a:t>
            </a:r>
            <a:endParaRPr lang="en-US" sz="1200" b="1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To enable training a correct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classifier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, the training data is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assumed to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be an independent and identically distributed (</a:t>
            </a:r>
            <a:r>
              <a:rPr lang="en-US" sz="120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i.i.d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.) sample of 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real distribution</a:t>
            </a:r>
          </a:p>
          <a:p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2.2 PU </a:t>
            </a:r>
            <a:r>
              <a:rPr lang="en-US" sz="1200" b="1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Learning</a:t>
            </a:r>
          </a:p>
          <a:p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2 Preliminaries on PU Learning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7654"/>
            <a:ext cx="4359200" cy="83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4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9542"/>
            <a:ext cx="8515350" cy="4248472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2.1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Binary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Classification</a:t>
            </a:r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2.2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PU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Learning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2.3 Labeling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Mechanism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2.4 The Single-Training-Set and Case-Control Scenarios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2.5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Relationship Between the Class Prior and the Label Frequency</a:t>
            </a:r>
          </a:p>
          <a:p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b="1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2 Preliminaries on PU 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8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515350" cy="4248472"/>
          </a:xfrm>
        </p:spPr>
        <p:txBody>
          <a:bodyPr/>
          <a:lstStyle/>
          <a:p>
            <a:r>
              <a:rPr lang="en-US" sz="1200" b="1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2.2 </a:t>
            </a:r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PU </a:t>
            </a:r>
            <a:r>
              <a:rPr lang="en-US" sz="1200" b="1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Learning</a:t>
            </a:r>
          </a:p>
          <a:p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2 Preliminaries on PU Learning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470"/>
            <a:ext cx="500824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939902"/>
            <a:ext cx="4530173" cy="96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9883"/>
            <a:ext cx="3264396" cy="29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8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2.3 Labeling </a:t>
            </a:r>
            <a:r>
              <a:rPr lang="en-US" sz="1200" b="1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Mechanism</a:t>
            </a:r>
          </a:p>
          <a:p>
            <a:endParaRPr lang="en-US" sz="1200" b="1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The labeled positive examples are selected from the complete set of positive examples according to a probabilistic labeling mechanism, where each positive example x has the probability e(x) = </a:t>
            </a:r>
            <a:r>
              <a:rPr lang="en-US" sz="1200" dirty="0" err="1" smtClean="0">
                <a:solidFill>
                  <a:schemeClr val="tx1"/>
                </a:solidFill>
                <a:latin typeface="Helvetica 45 Light" panose="020B0403020202020204" pitchFamily="34" charset="0"/>
              </a:rPr>
              <a:t>Pr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(s = 1|y = 1; x) of being selected to be labeled, called the propensity score [2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]. Hence, the labeled distribution is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 biased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version of the positive distribution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:</a:t>
            </a: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with </a:t>
            </a:r>
            <a:r>
              <a:rPr lang="en-US" sz="120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fl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(x) and f+(x) the probability density functions of the labeled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and positive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distributions respectively. The normalization constant c is 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label frequency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, which is the fraction of positive examples that are labeled c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= </a:t>
            </a:r>
            <a:r>
              <a:rPr lang="en-US" sz="1200" dirty="0" err="1" smtClean="0">
                <a:solidFill>
                  <a:schemeClr val="tx1"/>
                </a:solidFill>
                <a:latin typeface="Helvetica 45 Light" panose="020B0403020202020204" pitchFamily="34" charset="0"/>
              </a:rPr>
              <a:t>Pr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(s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=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1 | y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= 1). This can be seen from the following derivation</a:t>
            </a:r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2 Preliminaries on PU Learning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75806"/>
            <a:ext cx="4510850" cy="12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79662"/>
            <a:ext cx="1357852" cy="42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4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2.4 The Single-Training-Set and Case-Control </a:t>
            </a:r>
            <a:r>
              <a:rPr lang="en-US" sz="1200" b="1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Scenarios</a:t>
            </a:r>
          </a:p>
          <a:p>
            <a:endParaRPr lang="en-US" sz="1200" b="1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b="1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2.5 Relationship Between the Class Prior and the Label Frequency</a:t>
            </a:r>
            <a:endParaRPr lang="en-US" sz="1200" b="1" u="sng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b="1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2 Preliminaries on PU 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8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699542"/>
            <a:ext cx="6984776" cy="4248472"/>
          </a:xfrm>
        </p:spPr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3.1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Label Mechanism Assumptions</a:t>
            </a:r>
          </a:p>
          <a:p>
            <a:pPr lvl="3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3.1.1 Selected Completely At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Random</a:t>
            </a:r>
          </a:p>
          <a:p>
            <a:pPr lvl="3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3.1.2 Selected At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Random</a:t>
            </a:r>
          </a:p>
          <a:p>
            <a:pPr lvl="3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3.1.3 Probabilistic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Gap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3.2 Data Assumptions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3.2.1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Negativity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3.2.2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Separability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3.2.3 Smoothness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3.3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Assumptions for an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Identifiable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Class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Prior</a:t>
            </a:r>
          </a:p>
          <a:p>
            <a:pPr lvl="3"/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3.3.1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. Separable Classes/Non-overlapping distributions </a:t>
            </a:r>
          </a:p>
          <a:p>
            <a:pPr lvl="3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3.3.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2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. Positive subdomain/anchor set </a:t>
            </a:r>
          </a:p>
          <a:p>
            <a:pPr lvl="3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3.3.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. Positive function/separability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…</a:t>
            </a:r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lvl="3"/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3.3.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4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. Irreducibility ...</a:t>
            </a:r>
          </a:p>
          <a:p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/>
              <a:t>3 Assumptions to Enable PU 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28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136904" cy="4248472"/>
          </a:xfrm>
        </p:spPr>
        <p:txBody>
          <a:bodyPr/>
          <a:lstStyle/>
          <a:p>
            <a:endParaRPr lang="en-US" sz="1200" b="1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Learning from PU data is not straightforward. There are two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possibilities</a:t>
            </a:r>
            <a:b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to explain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why an example is unlabeled, either: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1. It is truly a negative example; or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2. It is a positive example, but simply was not selected by 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labeling</a:t>
            </a:r>
            <a:b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mechanism to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have its label observed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.</a:t>
            </a:r>
          </a:p>
          <a:p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Therefore, in order to enable learning with positive and unlabeled data, it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is necessary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to make assumptions about either the labeling mechanism, the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class distributions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in the data, or both. The class prior plays an important role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in PU </a:t>
            </a:r>
            <a:r>
              <a:rPr lang="en-US" sz="1200" dirty="0">
                <a:solidFill>
                  <a:schemeClr val="tx1"/>
                </a:solidFill>
                <a:latin typeface="Helvetica 45 Light" panose="020B0403020202020204" pitchFamily="34" charset="0"/>
              </a:rPr>
              <a:t>learning and many PU learning methods require it as an </a:t>
            </a:r>
            <a:r>
              <a:rPr lang="en-US" sz="1200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input.</a:t>
            </a:r>
          </a:p>
          <a:p>
            <a:endParaRPr lang="en-US" sz="1200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3.1 Label Mechanism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Assumptions</a:t>
            </a:r>
          </a:p>
          <a:p>
            <a:r>
              <a:rPr lang="en-US" sz="1200" u="sng" dirty="0">
                <a:solidFill>
                  <a:schemeClr val="tx1"/>
                </a:solidFill>
                <a:latin typeface="Helvetica 45 Light" panose="020B0403020202020204" pitchFamily="34" charset="0"/>
              </a:rPr>
              <a:t>3.1.1 Selected Completely At </a:t>
            </a:r>
            <a:r>
              <a:rPr lang="en-US" sz="1200" u="sng" dirty="0" smtClean="0">
                <a:solidFill>
                  <a:schemeClr val="tx1"/>
                </a:solidFill>
                <a:latin typeface="Helvetica 45 Light" panose="020B0403020202020204" pitchFamily="34" charset="0"/>
              </a:rPr>
              <a:t>Random</a:t>
            </a:r>
          </a:p>
          <a:p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endParaRPr lang="en-US" sz="1200" b="1" u="sng" dirty="0">
              <a:solidFill>
                <a:schemeClr val="tx1"/>
              </a:solidFill>
              <a:latin typeface="Helvetica 45 Light" panose="020B0403020202020204" pitchFamily="34" charset="0"/>
            </a:endParaRPr>
          </a:p>
          <a:p>
            <a:pPr algn="just"/>
            <a:endParaRPr lang="en-US" sz="1200" dirty="0" smtClean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515350" cy="359246"/>
          </a:xfrm>
        </p:spPr>
        <p:txBody>
          <a:bodyPr/>
          <a:lstStyle/>
          <a:p>
            <a:r>
              <a:rPr lang="en-US" dirty="0" smtClean="0"/>
              <a:t>3 Assumptions </a:t>
            </a:r>
            <a:r>
              <a:rPr lang="en-US" dirty="0"/>
              <a:t>to Enable PU Learning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6" y="3622980"/>
            <a:ext cx="2857301" cy="23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37336"/>
            <a:ext cx="4128318" cy="53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28" y="3517103"/>
            <a:ext cx="4110980" cy="45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339041" y="4162427"/>
            <a:ext cx="2911053" cy="16927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Utiliser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MODL pour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prédire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 P(s=1|x)</a:t>
            </a:r>
            <a:r>
              <a:rPr lang="en-US" sz="1100" dirty="0">
                <a:solidFill>
                  <a:srgbClr val="0070C0"/>
                </a:solidFill>
                <a:latin typeface="Helvetica 45 Light" panose="020B0403020202020204" pitchFamily="34" charset="0"/>
              </a:rPr>
              <a:t> 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et </a:t>
            </a:r>
            <a:r>
              <a:rPr lang="en-US" sz="1100" dirty="0" err="1" smtClean="0">
                <a:solidFill>
                  <a:srgbClr val="0070C0"/>
                </a:solidFill>
                <a:latin typeface="Helvetica 45 Light" panose="020B0403020202020204" pitchFamily="34" charset="0"/>
              </a:rPr>
              <a:t>corriger</a:t>
            </a:r>
            <a:r>
              <a:rPr lang="en-US" sz="1100" dirty="0" smtClean="0">
                <a:solidFill>
                  <a:srgbClr val="0070C0"/>
                </a:solidFill>
                <a:latin typeface="Helvetica 45 Light" panose="020B0403020202020204" pitchFamily="34" charset="0"/>
              </a:rPr>
              <a:t>? 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93" y="51470"/>
            <a:ext cx="3929807" cy="169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14038" y="4456587"/>
            <a:ext cx="421196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Helvetica 45 Light" panose="020B0403020202020204" pitchFamily="34" charset="0"/>
              </a:rPr>
              <a:t>Zhang, D., Lee, W.S.: A simple probabilistic approach to learning from positive </a:t>
            </a:r>
            <a:r>
              <a:rPr lang="en-US" sz="1050" dirty="0" smtClean="0">
                <a:latin typeface="Helvetica 45 Light" panose="020B0403020202020204" pitchFamily="34" charset="0"/>
              </a:rPr>
              <a:t>and unlabeled </a:t>
            </a:r>
            <a:r>
              <a:rPr lang="en-US" sz="1050" dirty="0">
                <a:latin typeface="Helvetica 45 Light" panose="020B0403020202020204" pitchFamily="34" charset="0"/>
              </a:rPr>
              <a:t>examples. In: Proceedings of the </a:t>
            </a:r>
            <a:r>
              <a:rPr lang="en-US" sz="1050" dirty="0" smtClean="0">
                <a:latin typeface="Helvetica 45 Light" panose="020B0403020202020204" pitchFamily="34" charset="0"/>
              </a:rPr>
              <a:t>fifth </a:t>
            </a:r>
            <a:r>
              <a:rPr lang="en-US" sz="1050" dirty="0">
                <a:latin typeface="Helvetica 45 Light" panose="020B0403020202020204" pitchFamily="34" charset="0"/>
              </a:rPr>
              <a:t>Annual UK Workshop on </a:t>
            </a:r>
            <a:r>
              <a:rPr lang="en-US" sz="1050" dirty="0" smtClean="0">
                <a:latin typeface="Helvetica 45 Light" panose="020B0403020202020204" pitchFamily="34" charset="0"/>
              </a:rPr>
              <a:t>Computational </a:t>
            </a:r>
            <a:r>
              <a:rPr lang="fr-FR" sz="1050" dirty="0" smtClean="0">
                <a:latin typeface="Helvetica 45 Light" panose="020B0403020202020204" pitchFamily="34" charset="0"/>
              </a:rPr>
              <a:t>Intelligence </a:t>
            </a:r>
            <a:r>
              <a:rPr lang="fr-FR" sz="1050" dirty="0">
                <a:latin typeface="Helvetica 45 Light" panose="020B0403020202020204" pitchFamily="34" charset="0"/>
              </a:rPr>
              <a:t>(UKCI), pp. 83{87 (2005)</a:t>
            </a:r>
            <a:endParaRPr lang="en-US" sz="1050" dirty="0">
              <a:latin typeface="Helvetica 45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673</TotalTime>
  <Words>2836</Words>
  <Application>Microsoft Office PowerPoint</Application>
  <PresentationFormat>Affichage à l'écran (16:9)</PresentationFormat>
  <Paragraphs>283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blank</vt:lpstr>
      <vt:lpstr>Learning from positive and unlabeled data: a survey</vt:lpstr>
      <vt:lpstr>1 Introduction</vt:lpstr>
      <vt:lpstr>2 Preliminaries on PU Learning</vt:lpstr>
      <vt:lpstr>2 Preliminaries on PU Learning</vt:lpstr>
      <vt:lpstr>2 Preliminaries on PU Learning</vt:lpstr>
      <vt:lpstr>2 Preliminaries on PU Learning</vt:lpstr>
      <vt:lpstr>2 Preliminaries on PU Learning</vt:lpstr>
      <vt:lpstr>3 Assumptions to Enable PU Learning</vt:lpstr>
      <vt:lpstr>3 Assumptions to Enable PU Learning</vt:lpstr>
      <vt:lpstr>3 Assumptions to Enable PU Learning</vt:lpstr>
      <vt:lpstr>3 Assumptions to Enable PU Learning</vt:lpstr>
      <vt:lpstr>3 Assumptions to Enable PU Learning</vt:lpstr>
      <vt:lpstr>3 Assumptions to Enable PU Learning</vt:lpstr>
      <vt:lpstr>3 Assumptions to Enable PU Learning</vt:lpstr>
      <vt:lpstr>3 Assumptions to Enable PU Learning</vt:lpstr>
      <vt:lpstr>4 PU measures</vt:lpstr>
      <vt:lpstr>5 PU Learning Methods</vt:lpstr>
      <vt:lpstr>5 PU Learning Methods</vt:lpstr>
      <vt:lpstr>5 PU Learning Methods</vt:lpstr>
      <vt:lpstr>5 PU Learning Methods</vt:lpstr>
      <vt:lpstr>5 PU Learning Methods</vt:lpstr>
      <vt:lpstr>5 PU Learning Methods</vt:lpstr>
      <vt:lpstr>5 PU Learning Methods</vt:lpstr>
      <vt:lpstr>5 PU Learning Methods</vt:lpstr>
      <vt:lpstr>Merci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positive and unlabeled data: a survey</dc:title>
  <dc:creator>LEMAIRE Vincent</dc:creator>
  <cp:lastModifiedBy>LEMAIRE Vincent </cp:lastModifiedBy>
  <cp:revision>53</cp:revision>
  <dcterms:created xsi:type="dcterms:W3CDTF">2019-12-02T12:12:39Z</dcterms:created>
  <dcterms:modified xsi:type="dcterms:W3CDTF">2019-12-06T10:38:07Z</dcterms:modified>
</cp:coreProperties>
</file>