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iapositive de titre">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Texte du titre</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Texte niveau 1</a:t>
            </a:r>
            <a:endParaRPr sz="3200">
              <a:solidFill>
                <a:srgbClr val="888888"/>
              </a:solidFill>
            </a:endParaRPr>
          </a:p>
          <a:p>
            <a:pPr lvl="1">
              <a:defRPr sz="1800">
                <a:solidFill>
                  <a:srgbClr val="000000"/>
                </a:solidFill>
              </a:defRPr>
            </a:pPr>
            <a:r>
              <a:rPr sz="3200">
                <a:solidFill>
                  <a:srgbClr val="888888"/>
                </a:solidFill>
              </a:rPr>
              <a:t>Texte niveau 2</a:t>
            </a:r>
            <a:endParaRPr sz="3200">
              <a:solidFill>
                <a:srgbClr val="888888"/>
              </a:solidFill>
            </a:endParaRPr>
          </a:p>
          <a:p>
            <a:pPr lvl="2">
              <a:defRPr sz="1800">
                <a:solidFill>
                  <a:srgbClr val="000000"/>
                </a:solidFill>
              </a:defRPr>
            </a:pPr>
            <a:r>
              <a:rPr sz="3200">
                <a:solidFill>
                  <a:srgbClr val="888888"/>
                </a:solidFill>
              </a:rPr>
              <a:t>Texte niveau 3</a:t>
            </a:r>
            <a:endParaRPr sz="3200">
              <a:solidFill>
                <a:srgbClr val="888888"/>
              </a:solidFill>
            </a:endParaRPr>
          </a:p>
          <a:p>
            <a:pPr lvl="3">
              <a:defRPr sz="1800">
                <a:solidFill>
                  <a:srgbClr val="000000"/>
                </a:solidFill>
              </a:defRPr>
            </a:pPr>
            <a:r>
              <a:rPr sz="3200">
                <a:solidFill>
                  <a:srgbClr val="888888"/>
                </a:solidFill>
              </a:rPr>
              <a:t>Texte niveau 4</a:t>
            </a:r>
            <a:endParaRPr sz="3200">
              <a:solidFill>
                <a:srgbClr val="888888"/>
              </a:solidFill>
            </a:endParaRPr>
          </a:p>
          <a:p>
            <a:pPr lvl="4">
              <a:defRPr sz="1800">
                <a:solidFill>
                  <a:srgbClr val="000000"/>
                </a:solidFill>
              </a:defRPr>
            </a:pPr>
            <a:r>
              <a:rPr sz="3200">
                <a:solidFill>
                  <a:srgbClr val="888888"/>
                </a:solidFill>
              </a:rPr>
              <a:t>Texte niveau 5</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re et texte vertical">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Texte du titre</a:t>
            </a:r>
          </a:p>
        </p:txBody>
      </p:sp>
      <p:sp>
        <p:nvSpPr>
          <p:cNvPr id="40" name="Shape 40"/>
          <p:cNvSpPr/>
          <p:nvPr>
            <p:ph type="body" idx="1"/>
          </p:nvPr>
        </p:nvSpPr>
        <p:spPr>
          <a:prstGeom prst="rect">
            <a:avLst/>
          </a:prstGeom>
        </p:spPr>
        <p:txBody>
          <a:bodyPr/>
          <a:lstStyle/>
          <a:p>
            <a:pPr lvl="0">
              <a:defRPr sz="1800"/>
            </a:pPr>
            <a:r>
              <a:rPr sz="3200"/>
              <a:t>Texte niveau 1</a:t>
            </a:r>
            <a:endParaRPr sz="3200"/>
          </a:p>
          <a:p>
            <a:pPr lvl="1">
              <a:defRPr sz="1800"/>
            </a:pPr>
            <a:r>
              <a:rPr sz="3200"/>
              <a:t>Texte niveau 2</a:t>
            </a:r>
            <a:endParaRPr sz="3200"/>
          </a:p>
          <a:p>
            <a:pPr lvl="2">
              <a:defRPr sz="1800"/>
            </a:pPr>
            <a:r>
              <a:rPr sz="3200"/>
              <a:t>Texte niveau 3</a:t>
            </a:r>
            <a:endParaRPr sz="3200"/>
          </a:p>
          <a:p>
            <a:pPr lvl="3">
              <a:defRPr sz="1800"/>
            </a:pPr>
            <a:r>
              <a:rPr sz="3200"/>
              <a:t>Texte niveau 4</a:t>
            </a:r>
            <a:endParaRPr sz="3200"/>
          </a:p>
          <a:p>
            <a:pPr lvl="4">
              <a:defRPr sz="1800"/>
            </a:pPr>
            <a:r>
              <a:rPr sz="3200"/>
              <a:t>Texte niveau 5</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re vertical et texte">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Texte du titre</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Texte niveau 1</a:t>
            </a:r>
            <a:endParaRPr sz="3200"/>
          </a:p>
          <a:p>
            <a:pPr lvl="1">
              <a:defRPr sz="1800"/>
            </a:pPr>
            <a:r>
              <a:rPr sz="3200"/>
              <a:t>Texte niveau 2</a:t>
            </a:r>
            <a:endParaRPr sz="3200"/>
          </a:p>
          <a:p>
            <a:pPr lvl="2">
              <a:defRPr sz="1800"/>
            </a:pPr>
            <a:r>
              <a:rPr sz="3200"/>
              <a:t>Texte niveau 3</a:t>
            </a:r>
            <a:endParaRPr sz="3200"/>
          </a:p>
          <a:p>
            <a:pPr lvl="3">
              <a:defRPr sz="1800"/>
            </a:pPr>
            <a:r>
              <a:rPr sz="3200"/>
              <a:t>Texte niveau 4</a:t>
            </a:r>
            <a:endParaRPr sz="3200"/>
          </a:p>
          <a:p>
            <a:pPr lvl="4">
              <a:defRPr sz="1800"/>
            </a:pPr>
            <a:r>
              <a:rPr sz="3200"/>
              <a:t>Texte niveau 5</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re et contenu">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Texte du titre</a:t>
            </a:r>
          </a:p>
        </p:txBody>
      </p:sp>
      <p:sp>
        <p:nvSpPr>
          <p:cNvPr id="11" name="Shape 11"/>
          <p:cNvSpPr/>
          <p:nvPr>
            <p:ph type="body" idx="1"/>
          </p:nvPr>
        </p:nvSpPr>
        <p:spPr>
          <a:prstGeom prst="rect">
            <a:avLst/>
          </a:prstGeom>
        </p:spPr>
        <p:txBody>
          <a:bodyPr/>
          <a:lstStyle/>
          <a:p>
            <a:pPr lvl="0">
              <a:defRPr sz="1800"/>
            </a:pPr>
            <a:r>
              <a:rPr sz="3200"/>
              <a:t>Texte niveau 1</a:t>
            </a:r>
            <a:endParaRPr sz="3200"/>
          </a:p>
          <a:p>
            <a:pPr lvl="1">
              <a:defRPr sz="1800"/>
            </a:pPr>
            <a:r>
              <a:rPr sz="3200"/>
              <a:t>Texte niveau 2</a:t>
            </a:r>
            <a:endParaRPr sz="3200"/>
          </a:p>
          <a:p>
            <a:pPr lvl="2">
              <a:defRPr sz="1800"/>
            </a:pPr>
            <a:r>
              <a:rPr sz="3200"/>
              <a:t>Texte niveau 3</a:t>
            </a:r>
            <a:endParaRPr sz="3200"/>
          </a:p>
          <a:p>
            <a:pPr lvl="3">
              <a:defRPr sz="1800"/>
            </a:pPr>
            <a:r>
              <a:rPr sz="3200"/>
              <a:t>Texte niveau 4</a:t>
            </a:r>
            <a:endParaRPr sz="3200"/>
          </a:p>
          <a:p>
            <a:pPr lvl="4">
              <a:defRPr sz="1800"/>
            </a:pPr>
            <a:r>
              <a:rPr sz="3200"/>
              <a:t>Texte niveau 5</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re de section">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Texte du titre</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Texte niveau 1</a:t>
            </a:r>
            <a:endParaRPr sz="2000">
              <a:solidFill>
                <a:srgbClr val="888888"/>
              </a:solidFill>
            </a:endParaRPr>
          </a:p>
          <a:p>
            <a:pPr lvl="1">
              <a:defRPr sz="1800">
                <a:solidFill>
                  <a:srgbClr val="000000"/>
                </a:solidFill>
              </a:defRPr>
            </a:pPr>
            <a:r>
              <a:rPr sz="2000">
                <a:solidFill>
                  <a:srgbClr val="888888"/>
                </a:solidFill>
              </a:rPr>
              <a:t>Texte niveau 2</a:t>
            </a:r>
            <a:endParaRPr sz="2000">
              <a:solidFill>
                <a:srgbClr val="888888"/>
              </a:solidFill>
            </a:endParaRPr>
          </a:p>
          <a:p>
            <a:pPr lvl="2">
              <a:defRPr sz="1800">
                <a:solidFill>
                  <a:srgbClr val="000000"/>
                </a:solidFill>
              </a:defRPr>
            </a:pPr>
            <a:r>
              <a:rPr sz="2000">
                <a:solidFill>
                  <a:srgbClr val="888888"/>
                </a:solidFill>
              </a:rPr>
              <a:t>Texte niveau 3</a:t>
            </a:r>
            <a:endParaRPr sz="2000">
              <a:solidFill>
                <a:srgbClr val="888888"/>
              </a:solidFill>
            </a:endParaRPr>
          </a:p>
          <a:p>
            <a:pPr lvl="3">
              <a:defRPr sz="1800">
                <a:solidFill>
                  <a:srgbClr val="000000"/>
                </a:solidFill>
              </a:defRPr>
            </a:pPr>
            <a:r>
              <a:rPr sz="2000">
                <a:solidFill>
                  <a:srgbClr val="888888"/>
                </a:solidFill>
              </a:rPr>
              <a:t>Texte niveau 4</a:t>
            </a:r>
            <a:endParaRPr sz="2000">
              <a:solidFill>
                <a:srgbClr val="888888"/>
              </a:solidFill>
            </a:endParaRPr>
          </a:p>
          <a:p>
            <a:pPr lvl="4">
              <a:defRPr sz="1800">
                <a:solidFill>
                  <a:srgbClr val="000000"/>
                </a:solidFill>
              </a:defRPr>
            </a:pPr>
            <a:r>
              <a:rPr sz="2000">
                <a:solidFill>
                  <a:srgbClr val="888888"/>
                </a:solidFill>
              </a:rPr>
              <a:t>Texte niveau 5</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ux contenu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Texte du titre</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Texte niveau 1</a:t>
            </a:r>
            <a:endParaRPr sz="2800"/>
          </a:p>
          <a:p>
            <a:pPr lvl="1">
              <a:defRPr sz="1800"/>
            </a:pPr>
            <a:r>
              <a:rPr sz="2800"/>
              <a:t>Texte niveau 2</a:t>
            </a:r>
            <a:endParaRPr sz="2800"/>
          </a:p>
          <a:p>
            <a:pPr lvl="2">
              <a:defRPr sz="1800"/>
            </a:pPr>
            <a:r>
              <a:rPr sz="2800"/>
              <a:t>Texte niveau 3</a:t>
            </a:r>
            <a:endParaRPr sz="2800"/>
          </a:p>
          <a:p>
            <a:pPr lvl="3">
              <a:defRPr sz="1800"/>
            </a:pPr>
            <a:r>
              <a:rPr sz="2800"/>
              <a:t>Texte niveau 4</a:t>
            </a:r>
            <a:endParaRPr sz="2800"/>
          </a:p>
          <a:p>
            <a:pPr lvl="4">
              <a:defRPr sz="1800"/>
            </a:pPr>
            <a:r>
              <a:rPr sz="2800"/>
              <a:t>Texte niveau 5</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aison">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Texte du titre</a:t>
            </a:r>
          </a:p>
        </p:txBody>
      </p:sp>
      <p:sp>
        <p:nvSpPr>
          <p:cNvPr id="23" name="Shape 23"/>
          <p:cNvSpPr/>
          <p:nvPr>
            <p:ph type="body" idx="1"/>
          </p:nvPr>
        </p:nvSpPr>
        <p:spPr>
          <a:xfrm>
            <a:off x="457200" y="1435465"/>
            <a:ext cx="4040188" cy="739411"/>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lvl="0">
              <a:defRPr b="0" sz="1800"/>
            </a:pPr>
            <a:r>
              <a:rPr b="1" sz="2400"/>
              <a:t>Texte niveau 1</a:t>
            </a:r>
            <a:endParaRPr b="1" sz="2400"/>
          </a:p>
          <a:p>
            <a:pPr lvl="1">
              <a:defRPr b="0" sz="1800"/>
            </a:pPr>
            <a:r>
              <a:rPr b="1" sz="2400"/>
              <a:t>Texte niveau 2</a:t>
            </a:r>
            <a:endParaRPr b="1" sz="2400"/>
          </a:p>
          <a:p>
            <a:pPr lvl="2">
              <a:defRPr b="0" sz="1800"/>
            </a:pPr>
            <a:r>
              <a:rPr b="1" sz="2400"/>
              <a:t>Texte niveau 3</a:t>
            </a:r>
            <a:endParaRPr b="1" sz="2400"/>
          </a:p>
          <a:p>
            <a:pPr lvl="3">
              <a:defRPr b="0" sz="1800"/>
            </a:pPr>
            <a:r>
              <a:rPr b="1" sz="2400"/>
              <a:t>Texte niveau 4</a:t>
            </a:r>
            <a:endParaRPr b="1" sz="2400"/>
          </a:p>
          <a:p>
            <a:pPr lvl="4">
              <a:defRPr b="0" sz="1800"/>
            </a:pPr>
            <a:r>
              <a:rPr b="1" sz="2400"/>
              <a:t>Texte niveau 5</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seul">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Texte du titre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Vide">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u avec légende">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Texte du titre</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Texte niveau 1</a:t>
            </a:r>
            <a:endParaRPr sz="3200"/>
          </a:p>
          <a:p>
            <a:pPr lvl="1">
              <a:defRPr sz="1800"/>
            </a:pPr>
            <a:r>
              <a:rPr sz="3200"/>
              <a:t>Texte niveau 2</a:t>
            </a:r>
            <a:endParaRPr sz="3200"/>
          </a:p>
          <a:p>
            <a:pPr lvl="2">
              <a:defRPr sz="1800"/>
            </a:pPr>
            <a:r>
              <a:rPr sz="3200"/>
              <a:t>Texte niveau 3</a:t>
            </a:r>
            <a:endParaRPr sz="3200"/>
          </a:p>
          <a:p>
            <a:pPr lvl="3">
              <a:defRPr sz="1800"/>
            </a:pPr>
            <a:r>
              <a:rPr sz="3200"/>
              <a:t>Texte niveau 4</a:t>
            </a:r>
            <a:endParaRPr sz="3200"/>
          </a:p>
          <a:p>
            <a:pPr lvl="4">
              <a:defRPr sz="1800"/>
            </a:pPr>
            <a:r>
              <a:rPr sz="3200"/>
              <a:t>Texte niveau 5</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Image avec légende">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Texte du titre</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Texte niveau 1</a:t>
            </a:r>
            <a:endParaRPr sz="1400"/>
          </a:p>
          <a:p>
            <a:pPr lvl="1">
              <a:defRPr sz="1800"/>
            </a:pPr>
            <a:r>
              <a:rPr sz="1400"/>
              <a:t>Texte niveau 2</a:t>
            </a:r>
            <a:endParaRPr sz="1400"/>
          </a:p>
          <a:p>
            <a:pPr lvl="2">
              <a:defRPr sz="1800"/>
            </a:pPr>
            <a:r>
              <a:rPr sz="1400"/>
              <a:t>Texte niveau 3</a:t>
            </a:r>
            <a:endParaRPr sz="1400"/>
          </a:p>
          <a:p>
            <a:pPr lvl="3">
              <a:defRPr sz="1800"/>
            </a:pPr>
            <a:r>
              <a:rPr sz="1400"/>
              <a:t>Texte niveau 4</a:t>
            </a:r>
            <a:endParaRPr sz="1400"/>
          </a:p>
          <a:p>
            <a:pPr lvl="4">
              <a:defRPr sz="1800"/>
            </a:pPr>
            <a:r>
              <a:rPr sz="1400"/>
              <a:t>Texte niveau 5</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Texte du titre</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Texte niveau 1</a:t>
            </a:r>
            <a:endParaRPr sz="3200"/>
          </a:p>
          <a:p>
            <a:pPr lvl="1">
              <a:defRPr sz="1800"/>
            </a:pPr>
            <a:r>
              <a:rPr sz="3200"/>
              <a:t>Texte niveau 2</a:t>
            </a:r>
            <a:endParaRPr sz="3200"/>
          </a:p>
          <a:p>
            <a:pPr lvl="2">
              <a:defRPr sz="1800"/>
            </a:pPr>
            <a:r>
              <a:rPr sz="3200"/>
              <a:t>Texte niveau 3</a:t>
            </a:r>
            <a:endParaRPr sz="3200"/>
          </a:p>
          <a:p>
            <a:pPr lvl="3">
              <a:defRPr sz="1800"/>
            </a:pPr>
            <a:r>
              <a:rPr sz="3200"/>
              <a:t>Texte niveau 4</a:t>
            </a:r>
            <a:endParaRPr sz="3200"/>
          </a:p>
          <a:p>
            <a:pPr lvl="4">
              <a:defRPr sz="1800"/>
            </a:pPr>
            <a:r>
              <a:rPr sz="3200"/>
              <a:t>Texte niveau 5</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50" name="Shape 50"/>
          <p:cNvSpPr/>
          <p:nvPr>
            <p:ph type="body" idx="1"/>
          </p:nvPr>
        </p:nvSpPr>
        <p:spPr>
          <a:xfrm>
            <a:off x="1371600" y="3886200"/>
            <a:ext cx="6400800" cy="1752600"/>
          </a:xfrm>
          <a:prstGeom prst="rect">
            <a:avLst/>
          </a:prstGeom>
        </p:spPr>
        <p:txBody>
          <a:bodyPr/>
          <a:lstStyle/>
          <a:p>
            <a:pPr lvl="0">
              <a:defRPr sz="1800">
                <a:solidFill>
                  <a:srgbClr val="000000"/>
                </a:solidFill>
              </a:defRPr>
            </a:pPr>
            <a:r>
              <a:rPr sz="3200">
                <a:solidFill>
                  <a:srgbClr val="888888"/>
                </a:solidFill>
              </a:rPr>
              <a:t>Concours d’Innovation Numérique</a:t>
            </a:r>
            <a:endParaRPr sz="3200">
              <a:solidFill>
                <a:srgbClr val="888888"/>
              </a:solidFill>
            </a:endParaRPr>
          </a:p>
          <a:p>
            <a:pPr lvl="0">
              <a:defRPr sz="1800">
                <a:solidFill>
                  <a:srgbClr val="000000"/>
                </a:solidFill>
              </a:defRPr>
            </a:pPr>
            <a:r>
              <a:rPr sz="3200">
                <a:solidFill>
                  <a:srgbClr val="888888"/>
                </a:solidFill>
              </a:rPr>
              <a:t>Projet </a:t>
            </a:r>
            <a:r>
              <a:rPr b="1" sz="3200">
                <a:solidFill>
                  <a:srgbClr val="888888"/>
                </a:solidFill>
              </a:rPr>
              <a:t>Bitcoin Trade and Pay</a:t>
            </a:r>
            <a:endParaRPr b="1" sz="3200">
              <a:solidFill>
                <a:srgbClr val="888888"/>
              </a:solidFill>
            </a:endParaRPr>
          </a:p>
          <a:p>
            <a:pPr lvl="0">
              <a:defRPr sz="1800">
                <a:solidFill>
                  <a:srgbClr val="000000"/>
                </a:solidFill>
              </a:defRPr>
            </a:pPr>
            <a:r>
              <a:rPr sz="3200">
                <a:solidFill>
                  <a:srgbClr val="888888"/>
                </a:solidFill>
              </a:rPr>
              <a:t>Juillet 2015</a:t>
            </a:r>
          </a:p>
        </p:txBody>
      </p:sp>
      <p:sp>
        <p:nvSpPr>
          <p:cNvPr id="51" name="Shape 51"/>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pic>
        <p:nvPicPr>
          <p:cNvPr id="52" name="image1.png"/>
          <p:cNvPicPr/>
          <p:nvPr/>
        </p:nvPicPr>
        <p:blipFill>
          <a:blip r:embed="rId2">
            <a:extLst/>
          </a:blip>
          <a:stretch>
            <a:fillRect/>
          </a:stretch>
        </p:blipFill>
        <p:spPr>
          <a:xfrm>
            <a:off x="2411759" y="33048"/>
            <a:ext cx="4304929" cy="3878685"/>
          </a:xfrm>
          <a:prstGeom prst="rect">
            <a:avLst/>
          </a:prstGeom>
          <a:ln w="12700">
            <a:miter lim="400000"/>
          </a:ln>
        </p:spPr>
      </p:pic>
      <p:sp>
        <p:nvSpPr>
          <p:cNvPr id="53" name="Shape 53"/>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37" name="Shape 137"/>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Planning du projet</a:t>
            </a:r>
          </a:p>
        </p:txBody>
      </p:sp>
      <p:sp>
        <p:nvSpPr>
          <p:cNvPr id="138" name="Shape 138"/>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39" name="Shape 139"/>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40" name="Shape 140"/>
          <p:cNvSpPr/>
          <p:nvPr/>
        </p:nvSpPr>
        <p:spPr>
          <a:xfrm>
            <a:off x="539551" y="1867604"/>
            <a:ext cx="8136906" cy="2006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600">
                <a:latin typeface="DIN Next Rounded LT Pro"/>
                <a:ea typeface="DIN Next Rounded LT Pro"/>
                <a:cs typeface="DIN Next Rounded LT Pro"/>
                <a:sym typeface="DIN Next Rounded LT Pro"/>
              </a:defRPr>
            </a:lvl1pPr>
          </a:lstStyle>
          <a:p>
            <a:pPr lvl="0">
              <a:defRPr sz="1800"/>
            </a:pPr>
            <a:r>
              <a:rPr sz="1600"/>
              <a:t>…</a:t>
            </a:r>
          </a:p>
        </p:txBody>
      </p:sp>
      <p:sp>
        <p:nvSpPr>
          <p:cNvPr id="141" name="Shape 141"/>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44" name="Shape 144"/>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Sous-Traitances et Prestataires</a:t>
            </a:r>
          </a:p>
        </p:txBody>
      </p:sp>
      <p:sp>
        <p:nvSpPr>
          <p:cNvPr id="145" name="Shape 145"/>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46" name="Shape 146"/>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47" name="Shape 147"/>
          <p:cNvSpPr/>
          <p:nvPr/>
        </p:nvSpPr>
        <p:spPr>
          <a:xfrm>
            <a:off x="503547" y="1245304"/>
            <a:ext cx="8136906" cy="21310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600">
                <a:latin typeface="DIN Next Rounded LT Pro"/>
                <a:ea typeface="DIN Next Rounded LT Pro"/>
                <a:cs typeface="DIN Next Rounded LT Pro"/>
                <a:sym typeface="DIN Next Rounded LT Pro"/>
              </a:rPr>
              <a:t>NEOFACTO, 4 rue de Berne, 75008 Paris</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 : assistance au développment des applications mobiles</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cabinet LCP, 45 avenue Montaigne, 75008 Paris: cabinet d’avocat pour rédaction des nouveaux contrats marchands, nouvelles conditions générales d’utilisation, partenariats bancaires ou technologiques, etc..</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Gallitt, 17 route de la Reine, 92100 Boulogne: conseil en monétique bancaire, formations</a:t>
            </a:r>
            <a:endParaRPr sz="1600">
              <a:latin typeface="DIN Next Rounded LT Pro"/>
              <a:ea typeface="DIN Next Rounded LT Pro"/>
              <a:cs typeface="DIN Next Rounded LT Pro"/>
              <a:sym typeface="DIN Next Rounded LT Pro"/>
            </a:endParaRPr>
          </a:p>
        </p:txBody>
      </p:sp>
      <p:sp>
        <p:nvSpPr>
          <p:cNvPr id="148" name="Shape 148"/>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51" name="Shape 151"/>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Budget Projet</a:t>
            </a:r>
          </a:p>
        </p:txBody>
      </p:sp>
      <p:sp>
        <p:nvSpPr>
          <p:cNvPr id="152" name="Shape 152"/>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53" name="Shape 153"/>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54" name="Shape 154"/>
          <p:cNvSpPr/>
          <p:nvPr/>
        </p:nvSpPr>
        <p:spPr>
          <a:xfrm>
            <a:off x="539551" y="1867604"/>
            <a:ext cx="8136906" cy="2006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600">
                <a:latin typeface="DIN Next Rounded LT Pro"/>
                <a:ea typeface="DIN Next Rounded LT Pro"/>
                <a:cs typeface="DIN Next Rounded LT Pro"/>
                <a:sym typeface="DIN Next Rounded LT Pro"/>
              </a:defRPr>
            </a:lvl1pPr>
          </a:lstStyle>
          <a:p>
            <a:pPr lvl="0">
              <a:defRPr sz="1800"/>
            </a:pPr>
            <a:r>
              <a:rPr sz="1600"/>
              <a:t>Aide escomptée</a:t>
            </a:r>
          </a:p>
        </p:txBody>
      </p:sp>
      <p:sp>
        <p:nvSpPr>
          <p:cNvPr id="155" name="Shape 155"/>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58" name="Shape 158"/>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Plan d’affaires</a:t>
            </a:r>
          </a:p>
        </p:txBody>
      </p:sp>
      <p:sp>
        <p:nvSpPr>
          <p:cNvPr id="159" name="Shape 159"/>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60" name="Shape 160"/>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61" name="Shape 161"/>
          <p:cNvSpPr/>
          <p:nvPr/>
        </p:nvSpPr>
        <p:spPr>
          <a:xfrm>
            <a:off x="529941" y="1445965"/>
            <a:ext cx="8136906" cy="104394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600">
                <a:latin typeface="DIN Next Rounded LT Pro"/>
                <a:ea typeface="DIN Next Rounded LT Pro"/>
                <a:cs typeface="DIN Next Rounded LT Pro"/>
                <a:sym typeface="DIN Next Rounded LT Pro"/>
              </a:rPr>
              <a:t>CA</a:t>
            </a:r>
            <a:endParaRPr sz="4400"/>
          </a:p>
          <a:p>
            <a:pPr lvl="0"/>
            <a:r>
              <a:rPr sz="1600">
                <a:latin typeface="DIN Next Rounded LT Pro"/>
                <a:ea typeface="DIN Next Rounded LT Pro"/>
                <a:cs typeface="DIN Next Rounded LT Pro"/>
                <a:sym typeface="DIN Next Rounded LT Pro"/>
              </a:rPr>
              <a:t>Hypothèses de plan d’affaires</a:t>
            </a:r>
            <a:endParaRPr sz="4400"/>
          </a:p>
        </p:txBody>
      </p:sp>
      <p:sp>
        <p:nvSpPr>
          <p:cNvPr id="162" name="Shape 162"/>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56" name="Shape 56"/>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Paymium en bref</a:t>
            </a:r>
          </a:p>
        </p:txBody>
      </p:sp>
      <p:sp>
        <p:nvSpPr>
          <p:cNvPr id="57" name="Shape 57"/>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58" name="Shape 58"/>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59" name="Shape 59"/>
          <p:cNvSpPr/>
          <p:nvPr/>
        </p:nvSpPr>
        <p:spPr>
          <a:xfrm>
            <a:off x="504324" y="1941581"/>
            <a:ext cx="8136906" cy="30073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a:latin typeface="DIN Next Rounded LT Pro"/>
                <a:ea typeface="DIN Next Rounded LT Pro"/>
                <a:cs typeface="DIN Next Rounded LT Pro"/>
                <a:sym typeface="DIN Next Rounded LT Pro"/>
              </a:rPr>
              <a:t>Société créée en juillet 2011 en France</a:t>
            </a:r>
            <a:endParaRPr sz="4400"/>
          </a:p>
          <a:p>
            <a:pPr lvl="0"/>
            <a:r>
              <a:rPr>
                <a:latin typeface="DIN Next Rounded LT Pro"/>
                <a:ea typeface="DIN Next Rounded LT Pro"/>
                <a:cs typeface="DIN Next Rounded LT Pro"/>
                <a:sym typeface="DIN Next Rounded LT Pro"/>
              </a:rPr>
              <a:t>6 personnes</a:t>
            </a:r>
            <a:endParaRPr sz="4400"/>
          </a:p>
          <a:p>
            <a:pPr lvl="0"/>
            <a:r>
              <a:rPr>
                <a:latin typeface="DIN Next Rounded LT Pro"/>
                <a:ea typeface="DIN Next Rounded LT Pro"/>
                <a:cs typeface="DIN Next Rounded LT Pro"/>
                <a:sym typeface="DIN Next Rounded LT Pro"/>
              </a:rPr>
              <a:t>2 brevets</a:t>
            </a:r>
            <a:endParaRPr sz="4400"/>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Unique place de marché Bitcoin au monde opérant en partenariat avec un Établissement de Paiement agréé par la Banque de France pour la tenue de compte de ses clients (statut d’agent d’EP)</a:t>
            </a:r>
            <a:endParaRPr sz="4400"/>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 Procédures rigoureuses de gestion des Bitcoins (100% cold storage)</a:t>
            </a:r>
            <a:endParaRPr sz="4400"/>
          </a:p>
          <a:p>
            <a:pPr lvl="0"/>
            <a:r>
              <a:rPr sz="1600">
                <a:latin typeface="DIN Next Rounded LT Pro"/>
                <a:ea typeface="DIN Next Rounded LT Pro"/>
                <a:cs typeface="DIN Next Rounded LT Pro"/>
                <a:sym typeface="DIN Next Rounded LT Pro"/>
              </a:rPr>
              <a:t>- 60 000 clients en base</a:t>
            </a:r>
            <a:endParaRPr sz="4400"/>
          </a:p>
          <a:p>
            <a:pPr lvl="0"/>
            <a:r>
              <a:rPr sz="1600">
                <a:latin typeface="DIN Next Rounded LT Pro"/>
                <a:ea typeface="DIN Next Rounded LT Pro"/>
                <a:cs typeface="DIN Next Rounded LT Pro"/>
                <a:sym typeface="DIN Next Rounded LT Pro"/>
              </a:rPr>
              <a:t>- 11 000 clients actifs et vérifiés (avec compte de paiement), exclusivement de l’Espace Économique Européen</a:t>
            </a:r>
          </a:p>
        </p:txBody>
      </p:sp>
      <p:sp>
        <p:nvSpPr>
          <p:cNvPr id="60" name="Shape 60"/>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63" name="Shape 63"/>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Métiers Paymium</a:t>
            </a:r>
          </a:p>
        </p:txBody>
      </p:sp>
      <p:sp>
        <p:nvSpPr>
          <p:cNvPr id="64" name="Shape 64"/>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65" name="Shape 65"/>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grpSp>
        <p:nvGrpSpPr>
          <p:cNvPr id="71" name="Group 71"/>
          <p:cNvGrpSpPr/>
          <p:nvPr/>
        </p:nvGrpSpPr>
        <p:grpSpPr>
          <a:xfrm>
            <a:off x="5520518" y="2114586"/>
            <a:ext cx="2867906" cy="3608824"/>
            <a:chOff x="0" y="0"/>
            <a:chExt cx="2867905" cy="3608823"/>
          </a:xfrm>
        </p:grpSpPr>
        <p:sp>
          <p:nvSpPr>
            <p:cNvPr id="66" name="Shape 66"/>
            <p:cNvSpPr/>
            <p:nvPr/>
          </p:nvSpPr>
          <p:spPr>
            <a:xfrm>
              <a:off x="0" y="2999223"/>
              <a:ext cx="2867905" cy="609601"/>
            </a:xfrm>
            <a:prstGeom prst="rect">
              <a:avLst/>
            </a:prstGeom>
            <a:solidFill>
              <a:srgbClr val="00364A"/>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defTabSz="321457">
                <a:spcBef>
                  <a:spcPts val="400"/>
                </a:spcBef>
              </a:pPr>
              <a:r>
                <a:rPr sz="2000">
                  <a:solidFill>
                    <a:srgbClr val="FFFFFF"/>
                  </a:solidFill>
                  <a:latin typeface="DIN Next Rounded LT Pro"/>
                  <a:ea typeface="DIN Next Rounded LT Pro"/>
                  <a:cs typeface="DIN Next Rounded LT Pro"/>
                  <a:sym typeface="DIN Next Rounded LT Pro"/>
                </a:rPr>
                <a:t>Marchands</a:t>
              </a:r>
              <a:endParaRPr sz="2000">
                <a:solidFill>
                  <a:srgbClr val="FFFFFF"/>
                </a:solidFill>
                <a:latin typeface="DIN Next Rounded LT Pro"/>
                <a:ea typeface="DIN Next Rounded LT Pro"/>
                <a:cs typeface="DIN Next Rounded LT Pro"/>
                <a:sym typeface="DIN Next Rounded LT Pro"/>
              </a:endParaRPr>
            </a:p>
            <a:p>
              <a:pPr lvl="0" algn="ctr" defTabSz="321457">
                <a:spcBef>
                  <a:spcPts val="400"/>
                </a:spcBef>
              </a:pPr>
              <a:r>
                <a:rPr sz="2000">
                  <a:solidFill>
                    <a:srgbClr val="FFFFFF"/>
                  </a:solidFill>
                  <a:latin typeface="DIN Next Rounded LT Pro Light"/>
                  <a:ea typeface="DIN Next Rounded LT Pro Light"/>
                  <a:cs typeface="DIN Next Rounded LT Pro Light"/>
                  <a:sym typeface="DIN Next Rounded LT Pro Light"/>
                </a:rPr>
                <a:t>0% / transaction</a:t>
              </a:r>
            </a:p>
          </p:txBody>
        </p:sp>
        <p:sp>
          <p:nvSpPr>
            <p:cNvPr id="67" name="Shape 67"/>
            <p:cNvSpPr/>
            <p:nvPr/>
          </p:nvSpPr>
          <p:spPr>
            <a:xfrm>
              <a:off x="0" y="0"/>
              <a:ext cx="2867906" cy="317500"/>
            </a:xfrm>
            <a:prstGeom prst="rect">
              <a:avLst/>
            </a:prstGeom>
            <a:solidFill>
              <a:srgbClr val="00364A"/>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57200">
                <a:spcBef>
                  <a:spcPts val="600"/>
                </a:spcBef>
                <a:defRPr sz="2500">
                  <a:solidFill>
                    <a:srgbClr val="FFFFFF"/>
                  </a:solidFill>
                  <a:latin typeface="DIN Next Rounded LT Pro Light"/>
                  <a:ea typeface="DIN Next Rounded LT Pro Light"/>
                  <a:cs typeface="DIN Next Rounded LT Pro Light"/>
                  <a:sym typeface="DIN Next Rounded LT Pro Light"/>
                </a:defRPr>
              </a:lvl1pPr>
            </a:lstStyle>
            <a:p>
              <a:pPr lvl="0">
                <a:defRPr sz="1800">
                  <a:solidFill>
                    <a:srgbClr val="000000"/>
                  </a:solidFill>
                </a:defRPr>
              </a:pPr>
              <a:r>
                <a:rPr sz="2500">
                  <a:solidFill>
                    <a:srgbClr val="FFFFFF"/>
                  </a:solidFill>
                </a:rPr>
                <a:t>PAY</a:t>
              </a:r>
            </a:p>
          </p:txBody>
        </p:sp>
        <p:grpSp>
          <p:nvGrpSpPr>
            <p:cNvPr id="70" name="Group 70"/>
            <p:cNvGrpSpPr/>
            <p:nvPr/>
          </p:nvGrpSpPr>
          <p:grpSpPr>
            <a:xfrm>
              <a:off x="0" y="312302"/>
              <a:ext cx="2867906" cy="2658297"/>
              <a:chOff x="0" y="0"/>
              <a:chExt cx="2867905" cy="2658295"/>
            </a:xfrm>
          </p:grpSpPr>
          <p:pic>
            <p:nvPicPr>
              <p:cNvPr id="68" name="image2.jpeg"/>
              <p:cNvPicPr/>
              <p:nvPr/>
            </p:nvPicPr>
            <p:blipFill>
              <a:blip r:embed="rId2">
                <a:extLst/>
              </a:blip>
              <a:stretch>
                <a:fillRect/>
              </a:stretch>
            </p:blipFill>
            <p:spPr>
              <a:xfrm>
                <a:off x="0" y="0"/>
                <a:ext cx="2867906" cy="2658296"/>
              </a:xfrm>
              <a:prstGeom prst="rect">
                <a:avLst/>
              </a:prstGeom>
              <a:ln w="12700" cap="flat">
                <a:noFill/>
                <a:miter lim="400000"/>
              </a:ln>
              <a:effectLst/>
            </p:spPr>
          </p:pic>
          <p:pic>
            <p:nvPicPr>
              <p:cNvPr id="69" name="image3.png"/>
              <p:cNvPicPr/>
              <p:nvPr/>
            </p:nvPicPr>
            <p:blipFill>
              <a:blip r:embed="rId3">
                <a:extLst/>
              </a:blip>
              <a:stretch>
                <a:fillRect/>
              </a:stretch>
            </p:blipFill>
            <p:spPr>
              <a:xfrm>
                <a:off x="744795" y="53444"/>
                <a:ext cx="1261870" cy="372605"/>
              </a:xfrm>
              <a:prstGeom prst="rect">
                <a:avLst/>
              </a:prstGeom>
              <a:ln w="12700" cap="flat">
                <a:noFill/>
                <a:miter lim="400000"/>
              </a:ln>
              <a:effectLst/>
            </p:spPr>
          </p:pic>
        </p:grpSp>
      </p:grpSp>
      <p:sp>
        <p:nvSpPr>
          <p:cNvPr id="72" name="Shape 72"/>
          <p:cNvSpPr/>
          <p:nvPr/>
        </p:nvSpPr>
        <p:spPr>
          <a:xfrm>
            <a:off x="750093" y="1223366"/>
            <a:ext cx="7643815" cy="591821"/>
          </a:xfrm>
          <a:prstGeom prst="rect">
            <a:avLst/>
          </a:prstGeom>
          <a:solidFill>
            <a:srgbClr val="00364A"/>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r>
              <a:rPr sz="2500">
                <a:solidFill>
                  <a:srgbClr val="FFFFFF"/>
                </a:solidFill>
                <a:uFill>
                  <a:solidFill>
                    <a:srgbClr val="FFFFFF"/>
                  </a:solidFill>
                </a:uFill>
                <a:latin typeface="DIN Next Rounded LT Pro Light"/>
                <a:ea typeface="DIN Next Rounded LT Pro Light"/>
                <a:cs typeface="DIN Next Rounded LT Pro Light"/>
                <a:sym typeface="DIN Next Rounded LT Pro Light"/>
              </a:rPr>
              <a:t>Bitcoin Payment Gateway</a:t>
            </a:r>
            <a:endParaRPr sz="2500">
              <a:solidFill>
                <a:srgbClr val="FFFFFF"/>
              </a:solidFill>
              <a:uFill>
                <a:solidFill>
                  <a:srgbClr val="FFFFFF"/>
                </a:solidFill>
              </a:uFill>
              <a:latin typeface="DIN Next Rounded LT Pro Light"/>
              <a:ea typeface="DIN Next Rounded LT Pro Light"/>
              <a:cs typeface="DIN Next Rounded LT Pro Light"/>
              <a:sym typeface="DIN Next Rounded LT Pro Light"/>
            </a:endParaRPr>
          </a:p>
          <a:p>
            <a:pPr lvl="0" algn="ctr"/>
            <a:r>
              <a:rPr sz="1700">
                <a:solidFill>
                  <a:srgbClr val="FFFFFF"/>
                </a:solidFill>
                <a:uFill>
                  <a:solidFill>
                    <a:srgbClr val="FFFFFF"/>
                  </a:solidFill>
                </a:uFill>
                <a:latin typeface="DIN Next Rounded LT Pro Light"/>
                <a:ea typeface="DIN Next Rounded LT Pro Light"/>
                <a:cs typeface="DIN Next Rounded LT Pro Light"/>
                <a:sym typeface="DIN Next Rounded LT Pro Light"/>
              </a:rPr>
              <a:t>(particuliers / traders / marchands / PSP)</a:t>
            </a:r>
          </a:p>
        </p:txBody>
      </p:sp>
      <p:grpSp>
        <p:nvGrpSpPr>
          <p:cNvPr id="78" name="Group 78"/>
          <p:cNvGrpSpPr/>
          <p:nvPr/>
        </p:nvGrpSpPr>
        <p:grpSpPr>
          <a:xfrm>
            <a:off x="765441" y="2118194"/>
            <a:ext cx="2867907" cy="3462316"/>
            <a:chOff x="0" y="0"/>
            <a:chExt cx="2867905" cy="3462315"/>
          </a:xfrm>
        </p:grpSpPr>
        <p:sp>
          <p:nvSpPr>
            <p:cNvPr id="73" name="Shape 73"/>
            <p:cNvSpPr/>
            <p:nvPr/>
          </p:nvSpPr>
          <p:spPr>
            <a:xfrm>
              <a:off x="0" y="2903515"/>
              <a:ext cx="2867906" cy="558801"/>
            </a:xfrm>
            <a:prstGeom prst="rect">
              <a:avLst/>
            </a:prstGeom>
            <a:solidFill>
              <a:srgbClr val="00364A"/>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57200">
                <a:spcBef>
                  <a:spcPts val="600"/>
                </a:spcBef>
                <a:defRPr sz="2000">
                  <a:solidFill>
                    <a:srgbClr val="FFFFFF"/>
                  </a:solidFill>
                  <a:latin typeface="DIN Next Rounded LT Pro Light"/>
                  <a:ea typeface="DIN Next Rounded LT Pro Light"/>
                  <a:cs typeface="DIN Next Rounded LT Pro Light"/>
                  <a:sym typeface="DIN Next Rounded LT Pro Light"/>
                </a:defRPr>
              </a:lvl1pPr>
            </a:lstStyle>
            <a:p>
              <a:pPr lvl="0">
                <a:defRPr sz="1800">
                  <a:solidFill>
                    <a:srgbClr val="000000"/>
                  </a:solidFill>
                </a:defRPr>
              </a:pPr>
              <a:r>
                <a:rPr sz="2000">
                  <a:solidFill>
                    <a:srgbClr val="FFFFFF"/>
                  </a:solidFill>
                </a:rPr>
                <a:t>Première place de marché régulée en Europe</a:t>
              </a:r>
            </a:p>
          </p:txBody>
        </p:sp>
        <p:sp>
          <p:nvSpPr>
            <p:cNvPr id="74" name="Shape 74"/>
            <p:cNvSpPr/>
            <p:nvPr/>
          </p:nvSpPr>
          <p:spPr>
            <a:xfrm>
              <a:off x="0" y="-1"/>
              <a:ext cx="2867073" cy="317501"/>
            </a:xfrm>
            <a:prstGeom prst="rect">
              <a:avLst/>
            </a:prstGeom>
            <a:solidFill>
              <a:srgbClr val="00364A"/>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57200">
                <a:spcBef>
                  <a:spcPts val="600"/>
                </a:spcBef>
                <a:defRPr sz="2500">
                  <a:solidFill>
                    <a:srgbClr val="FFFFFF"/>
                  </a:solidFill>
                  <a:latin typeface="DIN Next Rounded LT Pro Light"/>
                  <a:ea typeface="DIN Next Rounded LT Pro Light"/>
                  <a:cs typeface="DIN Next Rounded LT Pro Light"/>
                  <a:sym typeface="DIN Next Rounded LT Pro Light"/>
                </a:defRPr>
              </a:lvl1pPr>
            </a:lstStyle>
            <a:p>
              <a:pPr lvl="0">
                <a:defRPr sz="1800">
                  <a:solidFill>
                    <a:srgbClr val="000000"/>
                  </a:solidFill>
                </a:defRPr>
              </a:pPr>
              <a:r>
                <a:rPr sz="2500">
                  <a:solidFill>
                    <a:srgbClr val="FFFFFF"/>
                  </a:solidFill>
                </a:rPr>
                <a:t>BUY &amp; SELL</a:t>
              </a:r>
            </a:p>
          </p:txBody>
        </p:sp>
        <p:grpSp>
          <p:nvGrpSpPr>
            <p:cNvPr id="77" name="Group 77"/>
            <p:cNvGrpSpPr/>
            <p:nvPr/>
          </p:nvGrpSpPr>
          <p:grpSpPr>
            <a:xfrm>
              <a:off x="0" y="333539"/>
              <a:ext cx="2867906" cy="2410935"/>
              <a:chOff x="0" y="0"/>
              <a:chExt cx="2867905" cy="2410933"/>
            </a:xfrm>
          </p:grpSpPr>
          <p:pic>
            <p:nvPicPr>
              <p:cNvPr id="75" name="image4.png"/>
              <p:cNvPicPr/>
              <p:nvPr/>
            </p:nvPicPr>
            <p:blipFill>
              <a:blip r:embed="rId4">
                <a:extLst/>
              </a:blip>
              <a:stretch>
                <a:fillRect/>
              </a:stretch>
            </p:blipFill>
            <p:spPr>
              <a:xfrm>
                <a:off x="0" y="0"/>
                <a:ext cx="2867906" cy="1627643"/>
              </a:xfrm>
              <a:prstGeom prst="rect">
                <a:avLst/>
              </a:prstGeom>
              <a:ln w="12700" cap="flat">
                <a:noFill/>
                <a:miter lim="400000"/>
              </a:ln>
              <a:effectLst/>
            </p:spPr>
          </p:pic>
          <p:pic>
            <p:nvPicPr>
              <p:cNvPr id="76" name="image5.png"/>
              <p:cNvPicPr/>
              <p:nvPr/>
            </p:nvPicPr>
            <p:blipFill>
              <a:blip r:embed="rId5">
                <a:extLst/>
              </a:blip>
              <a:stretch>
                <a:fillRect/>
              </a:stretch>
            </p:blipFill>
            <p:spPr>
              <a:xfrm>
                <a:off x="0" y="1627642"/>
                <a:ext cx="2867906" cy="783292"/>
              </a:xfrm>
              <a:prstGeom prst="rect">
                <a:avLst/>
              </a:prstGeom>
              <a:ln w="12700" cap="flat">
                <a:noFill/>
                <a:miter lim="400000"/>
              </a:ln>
              <a:effectLst/>
            </p:spPr>
          </p:pic>
        </p:grpSp>
      </p:grpSp>
      <p:sp>
        <p:nvSpPr>
          <p:cNvPr id="79" name="Shape 79"/>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82" name="Shape 82"/>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Équipe Fondatrice PAYMIUM</a:t>
            </a:r>
          </a:p>
        </p:txBody>
      </p:sp>
      <p:sp>
        <p:nvSpPr>
          <p:cNvPr id="83" name="Shape 83"/>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84" name="Shape 84"/>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pic>
        <p:nvPicPr>
          <p:cNvPr id="85" name="image6.png"/>
          <p:cNvPicPr/>
          <p:nvPr/>
        </p:nvPicPr>
        <p:blipFill>
          <a:blip r:embed="rId2">
            <a:extLst/>
          </a:blip>
          <a:stretch>
            <a:fillRect/>
          </a:stretch>
        </p:blipFill>
        <p:spPr>
          <a:xfrm>
            <a:off x="586408" y="3445867"/>
            <a:ext cx="696517" cy="723306"/>
          </a:xfrm>
          <a:prstGeom prst="rect">
            <a:avLst/>
          </a:prstGeom>
          <a:ln w="12700">
            <a:miter lim="400000"/>
          </a:ln>
        </p:spPr>
      </p:pic>
      <p:pic>
        <p:nvPicPr>
          <p:cNvPr id="86" name="image7.png"/>
          <p:cNvPicPr/>
          <p:nvPr/>
        </p:nvPicPr>
        <p:blipFill>
          <a:blip r:embed="rId3">
            <a:extLst/>
          </a:blip>
          <a:stretch>
            <a:fillRect/>
          </a:stretch>
        </p:blipFill>
        <p:spPr>
          <a:xfrm>
            <a:off x="585291" y="1386483"/>
            <a:ext cx="698750" cy="723306"/>
          </a:xfrm>
          <a:prstGeom prst="rect">
            <a:avLst/>
          </a:prstGeom>
          <a:ln w="12700">
            <a:miter lim="400000"/>
          </a:ln>
        </p:spPr>
      </p:pic>
      <p:pic>
        <p:nvPicPr>
          <p:cNvPr id="87" name="image8.png"/>
          <p:cNvPicPr/>
          <p:nvPr/>
        </p:nvPicPr>
        <p:blipFill>
          <a:blip r:embed="rId4">
            <a:extLst/>
          </a:blip>
          <a:stretch>
            <a:fillRect/>
          </a:stretch>
        </p:blipFill>
        <p:spPr>
          <a:xfrm>
            <a:off x="585291" y="4925080"/>
            <a:ext cx="698750" cy="723306"/>
          </a:xfrm>
          <a:prstGeom prst="rect">
            <a:avLst/>
          </a:prstGeom>
          <a:ln w="12700">
            <a:miter lim="400000"/>
          </a:ln>
        </p:spPr>
      </p:pic>
      <p:sp>
        <p:nvSpPr>
          <p:cNvPr id="88" name="Shape 88"/>
          <p:cNvSpPr/>
          <p:nvPr/>
        </p:nvSpPr>
        <p:spPr>
          <a:xfrm>
            <a:off x="1580554" y="3505515"/>
            <a:ext cx="7349134" cy="7340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b="1">
                <a:solidFill>
                  <a:srgbClr val="00364A"/>
                </a:solidFill>
                <a:uFill>
                  <a:solidFill>
                    <a:srgbClr val="00364A"/>
                  </a:solidFill>
                </a:uFill>
                <a:latin typeface="DIN Next Rounded LT Pro"/>
                <a:ea typeface="DIN Next Rounded LT Pro"/>
                <a:cs typeface="DIN Next Rounded LT Pro"/>
                <a:sym typeface="DIN Next Rounded LT Pro"/>
              </a:rPr>
              <a:t>Gonzague Grandval, CMO</a:t>
            </a:r>
            <a:endParaRPr b="1">
              <a:solidFill>
                <a:srgbClr val="00364A"/>
              </a:solidFill>
              <a:uFill>
                <a:solidFill>
                  <a:srgbClr val="00364A"/>
                </a:solidFill>
              </a:uFill>
              <a:latin typeface="DIN Next Rounded LT Pro"/>
              <a:ea typeface="DIN Next Rounded LT Pro"/>
              <a:cs typeface="DIN Next Rounded LT Pro"/>
              <a:sym typeface="DIN Next Rounded LT Pro"/>
            </a:endParaRPr>
          </a:p>
          <a:p>
            <a:pPr lvl="0"/>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Professionnel de la monétique depuis 2001, ancien directeur commercial de </a:t>
            </a:r>
            <a:r>
              <a:rPr sz="1600">
                <a:solidFill>
                  <a:srgbClr val="00364A"/>
                </a:solidFill>
                <a:uFill>
                  <a:solidFill>
                    <a:srgbClr val="00364A"/>
                  </a:solidFill>
                </a:uFill>
                <a:latin typeface="DIN Next Rounded LT Pro"/>
                <a:ea typeface="DIN Next Rounded LT Pro"/>
                <a:cs typeface="DIN Next Rounded LT Pro"/>
                <a:sym typeface="DIN Next Rounded LT Pro"/>
              </a:rPr>
              <a:t>Téléfact</a:t>
            </a: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 et responsable du marketing stratégique des solutions monétiques </a:t>
            </a:r>
            <a:r>
              <a:rPr sz="1600">
                <a:solidFill>
                  <a:srgbClr val="00364A"/>
                </a:solidFill>
                <a:uFill>
                  <a:solidFill>
                    <a:srgbClr val="00364A"/>
                  </a:solidFill>
                </a:uFill>
                <a:latin typeface="DIN Next Rounded LT Pro"/>
                <a:ea typeface="DIN Next Rounded LT Pro"/>
                <a:cs typeface="DIN Next Rounded LT Pro"/>
                <a:sym typeface="DIN Next Rounded LT Pro"/>
              </a:rPr>
              <a:t>d’Orange</a:t>
            </a: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a:t>
            </a:r>
          </a:p>
        </p:txBody>
      </p:sp>
      <p:sp>
        <p:nvSpPr>
          <p:cNvPr id="89" name="Shape 89"/>
          <p:cNvSpPr/>
          <p:nvPr/>
        </p:nvSpPr>
        <p:spPr>
          <a:xfrm>
            <a:off x="1460401" y="1425556"/>
            <a:ext cx="7375923" cy="14579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tabLst>
                <a:tab pos="254000" algn="l"/>
                <a:tab pos="520700" algn="l"/>
                <a:tab pos="774700" algn="l"/>
                <a:tab pos="1041400" algn="l"/>
                <a:tab pos="1308100" algn="l"/>
                <a:tab pos="1562100" algn="l"/>
                <a:tab pos="1828800" algn="l"/>
                <a:tab pos="2082800" algn="l"/>
                <a:tab pos="2349500" algn="l"/>
                <a:tab pos="2616200" algn="l"/>
                <a:tab pos="2870200" algn="l"/>
                <a:tab pos="3136900" algn="l"/>
                <a:tab pos="3365500" algn="l"/>
              </a:tabLst>
            </a:pPr>
            <a:r>
              <a:rPr b="1">
                <a:solidFill>
                  <a:srgbClr val="00364A"/>
                </a:solidFill>
                <a:uFill>
                  <a:solidFill>
                    <a:srgbClr val="00364A"/>
                  </a:solidFill>
                </a:uFill>
                <a:latin typeface="DIN Next Rounded LT Pro"/>
                <a:ea typeface="DIN Next Rounded LT Pro"/>
                <a:cs typeface="DIN Next Rounded LT Pro"/>
                <a:sym typeface="DIN Next Rounded LT Pro"/>
              </a:rPr>
              <a:t>Pierre Noizat, CEO</a:t>
            </a:r>
            <a:endParaRPr b="1">
              <a:solidFill>
                <a:srgbClr val="00364A"/>
              </a:solidFill>
              <a:uFill>
                <a:solidFill>
                  <a:srgbClr val="00364A"/>
                </a:solidFill>
              </a:uFill>
              <a:latin typeface="DIN Next Rounded LT Pro"/>
              <a:ea typeface="DIN Next Rounded LT Pro"/>
              <a:cs typeface="DIN Next Rounded LT Pro"/>
              <a:sym typeface="DIN Next Rounded LT Pro"/>
            </a:endParaRPr>
          </a:p>
          <a:p>
            <a:pPr lvl="0">
              <a:tabLst>
                <a:tab pos="254000" algn="l"/>
                <a:tab pos="520700" algn="l"/>
                <a:tab pos="774700" algn="l"/>
                <a:tab pos="1041400" algn="l"/>
                <a:tab pos="1308100" algn="l"/>
                <a:tab pos="1562100" algn="l"/>
                <a:tab pos="1828800" algn="l"/>
                <a:tab pos="2082800" algn="l"/>
                <a:tab pos="2349500" algn="l"/>
                <a:tab pos="2616200" algn="l"/>
                <a:tab pos="2870200" algn="l"/>
                <a:tab pos="3136900" algn="l"/>
                <a:tab pos="3365500" algn="l"/>
              </a:tabLst>
            </a:pP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Spécialiste des technologies mobiles et des transactions sécurisées, Pierre a participé aux lancements réussis d’innovations majeures chez de grands opérateurs (</a:t>
            </a:r>
            <a:r>
              <a:rPr sz="1600">
                <a:solidFill>
                  <a:srgbClr val="00364A"/>
                </a:solidFill>
                <a:uFill>
                  <a:solidFill>
                    <a:srgbClr val="00364A"/>
                  </a:solidFill>
                </a:uFill>
                <a:latin typeface="DIN Next Rounded LT Pro"/>
                <a:ea typeface="DIN Next Rounded LT Pro"/>
                <a:cs typeface="DIN Next Rounded LT Pro"/>
                <a:sym typeface="DIN Next Rounded LT Pro"/>
              </a:rPr>
              <a:t>DirecTV</a:t>
            </a: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 aux USA, </a:t>
            </a:r>
            <a:r>
              <a:rPr sz="1600">
                <a:solidFill>
                  <a:srgbClr val="00364A"/>
                </a:solidFill>
                <a:uFill>
                  <a:solidFill>
                    <a:srgbClr val="00364A"/>
                  </a:solidFill>
                </a:uFill>
                <a:latin typeface="DIN Next Rounded LT Pro"/>
                <a:ea typeface="DIN Next Rounded LT Pro"/>
                <a:cs typeface="DIN Next Rounded LT Pro"/>
                <a:sym typeface="DIN Next Rounded LT Pro"/>
              </a:rPr>
              <a:t>Canal+</a:t>
            </a: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 </a:t>
            </a:r>
            <a:r>
              <a:rPr sz="1600">
                <a:solidFill>
                  <a:srgbClr val="00364A"/>
                </a:solidFill>
                <a:uFill>
                  <a:solidFill>
                    <a:srgbClr val="00364A"/>
                  </a:solidFill>
                </a:uFill>
                <a:latin typeface="DIN Next Rounded LT Pro"/>
                <a:ea typeface="DIN Next Rounded LT Pro"/>
                <a:cs typeface="DIN Next Rounded LT Pro"/>
                <a:sym typeface="DIN Next Rounded LT Pro"/>
              </a:rPr>
              <a:t>TPS</a:t>
            </a: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 </a:t>
            </a:r>
            <a:r>
              <a:rPr sz="1600">
                <a:solidFill>
                  <a:srgbClr val="00364A"/>
                </a:solidFill>
                <a:uFill>
                  <a:solidFill>
                    <a:srgbClr val="00364A"/>
                  </a:solidFill>
                </a:uFill>
                <a:latin typeface="DIN Next Rounded LT Pro"/>
                <a:ea typeface="DIN Next Rounded LT Pro"/>
                <a:cs typeface="DIN Next Rounded LT Pro"/>
                <a:sym typeface="DIN Next Rounded LT Pro"/>
              </a:rPr>
              <a:t>Orange</a:t>
            </a: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 Il a publié plusieurs livres et articles sur Bitcoin depuis 2012: “Bitcoin Book”, “Bitcoin, mode d’emploi”, “Handbook of Digital Currency”.</a:t>
            </a:r>
          </a:p>
        </p:txBody>
      </p:sp>
      <p:sp>
        <p:nvSpPr>
          <p:cNvPr id="90" name="Shape 90"/>
          <p:cNvSpPr/>
          <p:nvPr/>
        </p:nvSpPr>
        <p:spPr>
          <a:xfrm>
            <a:off x="1562694" y="4982224"/>
            <a:ext cx="7384854" cy="9753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tabLst>
                <a:tab pos="254000" algn="l"/>
                <a:tab pos="520700" algn="l"/>
                <a:tab pos="774700" algn="l"/>
                <a:tab pos="1041400" algn="l"/>
                <a:tab pos="1308100" algn="l"/>
                <a:tab pos="1562100" algn="l"/>
                <a:tab pos="1828800" algn="l"/>
                <a:tab pos="2082800" algn="l"/>
                <a:tab pos="2349500" algn="l"/>
                <a:tab pos="2616200" algn="l"/>
                <a:tab pos="2870200" algn="l"/>
                <a:tab pos="3136900" algn="l"/>
                <a:tab pos="3365500" algn="l"/>
              </a:tabLst>
            </a:pPr>
            <a:r>
              <a:rPr b="1">
                <a:solidFill>
                  <a:srgbClr val="00364A"/>
                </a:solidFill>
                <a:uFill>
                  <a:solidFill>
                    <a:srgbClr val="00364A"/>
                  </a:solidFill>
                </a:uFill>
                <a:latin typeface="DIN Next Rounded LT Pro"/>
                <a:ea typeface="DIN Next Rounded LT Pro"/>
                <a:cs typeface="DIN Next Rounded LT Pro"/>
                <a:sym typeface="DIN Next Rounded LT Pro"/>
              </a:rPr>
              <a:t>David François, CTO</a:t>
            </a:r>
            <a:endParaRPr b="1">
              <a:solidFill>
                <a:srgbClr val="00364A"/>
              </a:solidFill>
              <a:uFill>
                <a:solidFill>
                  <a:srgbClr val="00364A"/>
                </a:solidFill>
              </a:uFill>
              <a:latin typeface="DIN Next Rounded LT Pro"/>
              <a:ea typeface="DIN Next Rounded LT Pro"/>
              <a:cs typeface="DIN Next Rounded LT Pro"/>
              <a:sym typeface="DIN Next Rounded LT Pro"/>
            </a:endParaRPr>
          </a:p>
          <a:p>
            <a:pPr lvl="0">
              <a:tabLst>
                <a:tab pos="254000" algn="l"/>
                <a:tab pos="520700" algn="l"/>
                <a:tab pos="774700" algn="l"/>
                <a:tab pos="1041400" algn="l"/>
                <a:tab pos="1308100" algn="l"/>
                <a:tab pos="1562100" algn="l"/>
                <a:tab pos="1828800" algn="l"/>
                <a:tab pos="2082800" algn="l"/>
                <a:tab pos="2349500" algn="l"/>
                <a:tab pos="2616200" algn="l"/>
                <a:tab pos="2870200" algn="l"/>
                <a:tab pos="3136900" algn="l"/>
                <a:tab pos="3365500" algn="l"/>
              </a:tabLst>
            </a:pPr>
            <a:r>
              <a:rPr sz="1600">
                <a:solidFill>
                  <a:srgbClr val="00364A"/>
                </a:solidFill>
                <a:uFill>
                  <a:solidFill>
                    <a:srgbClr val="00364A"/>
                  </a:solidFill>
                </a:uFill>
                <a:latin typeface="DIN Next Rounded LT Pro Light"/>
                <a:ea typeface="DIN Next Rounded LT Pro Light"/>
                <a:cs typeface="DIN Next Rounded LT Pro Light"/>
                <a:sym typeface="DIN Next Rounded LT Pro Light"/>
              </a:rPr>
              <a:t>Ingénieur et expert du logiciel libre, David est à l’origine de nombreuses solutions techniques de gestion des transactions électroniques. Il a également contribué au projet Bitcoin Core (implémentation de référence du protocole Bitcoin).</a:t>
            </a:r>
          </a:p>
        </p:txBody>
      </p:sp>
      <p:sp>
        <p:nvSpPr>
          <p:cNvPr id="91" name="Shape 91"/>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94" name="Shape 94"/>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Paymium - Stratégie 2/5 ans</a:t>
            </a:r>
          </a:p>
        </p:txBody>
      </p:sp>
      <p:sp>
        <p:nvSpPr>
          <p:cNvPr id="95" name="Shape 95"/>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96" name="Shape 96"/>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97" name="Shape 97"/>
          <p:cNvSpPr/>
          <p:nvPr/>
        </p:nvSpPr>
        <p:spPr>
          <a:xfrm>
            <a:off x="669727" y="1918593"/>
            <a:ext cx="7804547" cy="1422401"/>
          </a:xfrm>
          <a:prstGeom prst="rect">
            <a:avLst/>
          </a:prstGeom>
          <a:solidFill>
            <a:srgbClr val="00364A"/>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a:solidFill>
                  <a:srgbClr val="FFFFFF"/>
                </a:solidFill>
                <a:uFill>
                  <a:solidFill>
                    <a:srgbClr val="FFFFFF"/>
                  </a:solidFill>
                </a:uFill>
              </a:rPr>
              <a:t> &gt; 5 ans</a:t>
            </a:r>
            <a:endParaRPr>
              <a:solidFill>
                <a:srgbClr val="FFFFFF"/>
              </a:solidFill>
              <a:uFill>
                <a:solidFill>
                  <a:srgbClr val="FFFFFF"/>
                </a:solidFill>
              </a:uFill>
            </a:endParaRPr>
          </a:p>
          <a:p>
            <a:pPr lvl="0"/>
            <a:endParaRPr>
              <a:solidFill>
                <a:srgbClr val="FFFFFF"/>
              </a:solidFill>
              <a:uFill>
                <a:solidFill>
                  <a:srgbClr val="FFFFFF"/>
                </a:solidFill>
              </a:uFill>
            </a:endParaRPr>
          </a:p>
          <a:p>
            <a:pPr lvl="0"/>
            <a:r>
              <a:rPr>
                <a:solidFill>
                  <a:srgbClr val="FFFFFF"/>
                </a:solidFill>
                <a:uFill>
                  <a:solidFill>
                    <a:srgbClr val="FFFFFF"/>
                  </a:solidFill>
                </a:uFill>
                <a:latin typeface="Gill Sans Light"/>
                <a:ea typeface="Gill Sans Light"/>
                <a:cs typeface="Gill Sans Light"/>
                <a:sym typeface="Gill Sans Light"/>
              </a:rPr>
              <a:t>1ère banque Bitcoin en Europe</a:t>
            </a:r>
            <a:endParaRPr>
              <a:solidFill>
                <a:srgbClr val="FFFFFF"/>
              </a:solidFill>
              <a:uFill>
                <a:solidFill>
                  <a:srgbClr val="FFFFFF"/>
                </a:solidFill>
              </a:uFill>
              <a:latin typeface="Gill Sans Light"/>
              <a:ea typeface="Gill Sans Light"/>
              <a:cs typeface="Gill Sans Light"/>
              <a:sym typeface="Gill Sans Light"/>
            </a:endParaRPr>
          </a:p>
          <a:p>
            <a:pPr lvl="0" algn="r"/>
            <a:endParaRPr sz="2200">
              <a:solidFill>
                <a:srgbClr val="FFFFFF"/>
              </a:solidFill>
              <a:uFill>
                <a:solidFill>
                  <a:srgbClr val="FFFFFF"/>
                </a:solidFill>
              </a:uFill>
              <a:latin typeface="Gill Sans Light"/>
              <a:ea typeface="Gill Sans Light"/>
              <a:cs typeface="Gill Sans Light"/>
              <a:sym typeface="Gill Sans Light"/>
            </a:endParaRPr>
          </a:p>
        </p:txBody>
      </p:sp>
      <p:sp>
        <p:nvSpPr>
          <p:cNvPr id="98" name="Shape 98"/>
          <p:cNvSpPr/>
          <p:nvPr/>
        </p:nvSpPr>
        <p:spPr>
          <a:xfrm>
            <a:off x="669727" y="4329508"/>
            <a:ext cx="7804547" cy="1663701"/>
          </a:xfrm>
          <a:prstGeom prst="rect">
            <a:avLst/>
          </a:prstGeom>
          <a:solidFill>
            <a:srgbClr val="00364A"/>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a:solidFill>
                  <a:srgbClr val="FFFFFF"/>
                </a:solidFill>
                <a:uFill>
                  <a:solidFill>
                    <a:srgbClr val="FFFFFF"/>
                  </a:solidFill>
                </a:uFill>
              </a:rPr>
              <a:t> &gt; 2 ans</a:t>
            </a:r>
            <a:endParaRPr>
              <a:solidFill>
                <a:srgbClr val="FFFFFF"/>
              </a:solidFill>
              <a:uFill>
                <a:solidFill>
                  <a:srgbClr val="FFFFFF"/>
                </a:solidFill>
              </a:uFill>
            </a:endParaRPr>
          </a:p>
          <a:p>
            <a:pPr lvl="0"/>
            <a:endParaRPr>
              <a:solidFill>
                <a:srgbClr val="FFFFFF"/>
              </a:solidFill>
              <a:uFill>
                <a:solidFill>
                  <a:srgbClr val="FFFFFF"/>
                </a:solidFill>
              </a:uFill>
            </a:endParaRPr>
          </a:p>
          <a:p>
            <a:pPr lvl="0"/>
            <a:r>
              <a:rPr>
                <a:solidFill>
                  <a:srgbClr val="FFFFFF"/>
                </a:solidFill>
                <a:uFill>
                  <a:solidFill>
                    <a:srgbClr val="FFFFFF"/>
                  </a:solidFill>
                </a:uFill>
                <a:latin typeface="Gill Sans Light"/>
                <a:ea typeface="Gill Sans Light"/>
                <a:cs typeface="Gill Sans Light"/>
                <a:sym typeface="Gill Sans Light"/>
              </a:rPr>
              <a:t>1er Bitcoin Payment Gateway en Europe</a:t>
            </a:r>
            <a:endParaRPr sz="2200">
              <a:solidFill>
                <a:srgbClr val="FFFFFF"/>
              </a:solidFill>
              <a:uFill>
                <a:solidFill>
                  <a:srgbClr val="FFFFFF"/>
                </a:solidFill>
              </a:uFill>
              <a:latin typeface="Gill Sans Light"/>
              <a:ea typeface="Gill Sans Light"/>
              <a:cs typeface="Gill Sans Light"/>
              <a:sym typeface="Gill Sans Light"/>
            </a:endParaRPr>
          </a:p>
          <a:p>
            <a:pPr lvl="0"/>
            <a:r>
              <a:rPr sz="2000">
                <a:solidFill>
                  <a:srgbClr val="FFFFFF"/>
                </a:solidFill>
                <a:uFill>
                  <a:solidFill>
                    <a:srgbClr val="FFFFFF"/>
                  </a:solidFill>
                </a:uFill>
                <a:latin typeface="Gill Sans Light"/>
                <a:ea typeface="Gill Sans Light"/>
                <a:cs typeface="Gill Sans Light"/>
                <a:sym typeface="Gill Sans Light"/>
              </a:rPr>
              <a:t>Exchange</a:t>
            </a:r>
            <a:endParaRPr sz="2000">
              <a:solidFill>
                <a:srgbClr val="FFFFFF"/>
              </a:solidFill>
              <a:uFill>
                <a:solidFill>
                  <a:srgbClr val="FFFFFF"/>
                </a:solidFill>
              </a:uFill>
              <a:latin typeface="Gill Sans Light"/>
              <a:ea typeface="Gill Sans Light"/>
              <a:cs typeface="Gill Sans Light"/>
              <a:sym typeface="Gill Sans Light"/>
            </a:endParaRPr>
          </a:p>
          <a:p>
            <a:pPr lvl="0"/>
            <a:r>
              <a:rPr sz="2000">
                <a:solidFill>
                  <a:srgbClr val="FFFFFF"/>
                </a:solidFill>
                <a:uFill>
                  <a:solidFill>
                    <a:srgbClr val="FFFFFF"/>
                  </a:solidFill>
                </a:uFill>
                <a:latin typeface="Gill Sans Light"/>
                <a:ea typeface="Gill Sans Light"/>
                <a:cs typeface="Gill Sans Light"/>
                <a:sym typeface="Gill Sans Light"/>
              </a:rPr>
              <a:t>PSP Partner</a:t>
            </a:r>
            <a:endParaRPr sz="2000">
              <a:solidFill>
                <a:srgbClr val="FFFFFF"/>
              </a:solidFill>
              <a:uFill>
                <a:solidFill>
                  <a:srgbClr val="FFFFFF"/>
                </a:solidFill>
              </a:uFill>
              <a:latin typeface="Gill Sans Light"/>
              <a:ea typeface="Gill Sans Light"/>
              <a:cs typeface="Gill Sans Light"/>
              <a:sym typeface="Gill Sans Light"/>
            </a:endParaRPr>
          </a:p>
          <a:p>
            <a:pPr lvl="0"/>
            <a:r>
              <a:rPr sz="2000">
                <a:solidFill>
                  <a:srgbClr val="FFFFFF"/>
                </a:solidFill>
                <a:uFill>
                  <a:solidFill>
                    <a:srgbClr val="FFFFFF"/>
                  </a:solidFill>
                </a:uFill>
                <a:latin typeface="Gill Sans Light"/>
                <a:ea typeface="Gill Sans Light"/>
                <a:cs typeface="Gill Sans Light"/>
                <a:sym typeface="Gill Sans Light"/>
              </a:rPr>
              <a:t>Merchant solutions</a:t>
            </a:r>
          </a:p>
        </p:txBody>
      </p:sp>
      <p:sp>
        <p:nvSpPr>
          <p:cNvPr id="99" name="Shape 99"/>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02" name="Shape 102"/>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Projet « Bitcoin Trade and Sell »</a:t>
            </a:r>
          </a:p>
        </p:txBody>
      </p:sp>
      <p:sp>
        <p:nvSpPr>
          <p:cNvPr id="103" name="Shape 103"/>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04" name="Shape 104"/>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05" name="Shape 105"/>
          <p:cNvSpPr/>
          <p:nvPr/>
        </p:nvSpPr>
        <p:spPr>
          <a:xfrm>
            <a:off x="503547" y="1133209"/>
            <a:ext cx="8136906" cy="51917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600">
                <a:latin typeface="DIN Next Rounded LT Pro"/>
                <a:ea typeface="DIN Next Rounded LT Pro"/>
                <a:cs typeface="DIN Next Rounded LT Pro"/>
                <a:sym typeface="DIN Next Rounded LT Pro"/>
              </a:rPr>
              <a:t>Domaine applicatif: </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place de marché multi-devises (EUR, BTC, USD, GBP, CAD) avec solution (API) d’acceptation des paiements via le réseau Bitcoin.</a:t>
            </a:r>
            <a:endParaRPr sz="1600">
              <a:latin typeface="DIN Next Rounded LT Pro"/>
              <a:ea typeface="DIN Next Rounded LT Pro"/>
              <a:cs typeface="DIN Next Rounded LT Pro"/>
              <a:sym typeface="DIN Next Rounded LT Pro"/>
            </a:endParaRPr>
          </a:p>
          <a:p>
            <a:pPr lvl="0"/>
            <a:endParaRPr sz="4400"/>
          </a:p>
          <a:p>
            <a:pPr lvl="0"/>
            <a:r>
              <a:rPr sz="1600">
                <a:latin typeface="DIN Next Rounded LT Pro"/>
                <a:ea typeface="DIN Next Rounded LT Pro"/>
                <a:cs typeface="DIN Next Rounded LT Pro"/>
                <a:sym typeface="DIN Next Rounded LT Pro"/>
              </a:rPr>
              <a:t>Difficulté que le projet résout: </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scalabilité (volume actuel x 10 avec des perf. au moins égales), gestion multi-devises temps réel (y compris BTC) grâce à une interface bancaire, acceptation des paiements en bitcoins avec possibilité de conversion instantanée en devises traditionnelles (EUR, USD, etc).</a:t>
            </a:r>
            <a:endParaRPr sz="4400"/>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Avantages compétitifs espérés (fonctionnalités, design, sécurité, notoriété,…):</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être au moins iso-fonctionnel avec le leader mondial, </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nouer des partenariats internationaux grâce au support de devises multiples (transferts d’argent internationaux); </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maîtriser la technologie de la plateforme pour </a:t>
            </a:r>
            <a:endParaRPr sz="1600">
              <a:latin typeface="DIN Next Rounded LT Pro"/>
              <a:ea typeface="DIN Next Rounded LT Pro"/>
              <a:cs typeface="DIN Next Rounded LT Pro"/>
              <a:sym typeface="DIN Next Rounded LT Pro"/>
            </a:endParaRPr>
          </a:p>
          <a:p>
            <a:pPr lvl="1"/>
            <a:r>
              <a:rPr sz="1600">
                <a:latin typeface="DIN Next Rounded LT Pro"/>
                <a:ea typeface="DIN Next Rounded LT Pro"/>
                <a:cs typeface="DIN Next Rounded LT Pro"/>
                <a:sym typeface="DIN Next Rounded LT Pro"/>
              </a:rPr>
              <a:t>optimiser la sécurité</a:t>
            </a:r>
            <a:endParaRPr sz="1600">
              <a:latin typeface="DIN Next Rounded LT Pro"/>
              <a:ea typeface="DIN Next Rounded LT Pro"/>
              <a:cs typeface="DIN Next Rounded LT Pro"/>
              <a:sym typeface="DIN Next Rounded LT Pro"/>
            </a:endParaRPr>
          </a:p>
          <a:p>
            <a:pPr lvl="1"/>
            <a:r>
              <a:rPr sz="1600">
                <a:latin typeface="DIN Next Rounded LT Pro"/>
                <a:ea typeface="DIN Next Rounded LT Pro"/>
                <a:cs typeface="DIN Next Rounded LT Pro"/>
                <a:sym typeface="DIN Next Rounded LT Pro"/>
              </a:rPr>
              <a:t>permettre l’augmentation du volume d’activité (scalabilité)</a:t>
            </a:r>
            <a:endParaRPr sz="1600">
              <a:latin typeface="DIN Next Rounded LT Pro"/>
              <a:ea typeface="DIN Next Rounded LT Pro"/>
              <a:cs typeface="DIN Next Rounded LT Pro"/>
              <a:sym typeface="DIN Next Rounded LT Pro"/>
            </a:endParaRPr>
          </a:p>
          <a:p>
            <a:pPr lvl="1"/>
            <a:r>
              <a:rPr sz="1600">
                <a:latin typeface="DIN Next Rounded LT Pro"/>
                <a:ea typeface="DIN Next Rounded LT Pro"/>
                <a:cs typeface="DIN Next Rounded LT Pro"/>
                <a:sym typeface="DIN Next Rounded LT Pro"/>
              </a:rPr>
              <a:t>offrir une transparence financière inégalée avec une comptabilité vérifiable par des tiers indépendants en continu.</a:t>
            </a:r>
            <a:endParaRPr sz="1600">
              <a:latin typeface="DIN Next Rounded LT Pro"/>
              <a:ea typeface="DIN Next Rounded LT Pro"/>
              <a:cs typeface="DIN Next Rounded LT Pro"/>
              <a:sym typeface="DIN Next Rounded LT Pro"/>
            </a:endParaRPr>
          </a:p>
          <a:p>
            <a:pPr lvl="1"/>
            <a:endParaRPr sz="1600">
              <a:latin typeface="DIN Next Rounded LT Pro"/>
              <a:ea typeface="DIN Next Rounded LT Pro"/>
              <a:cs typeface="DIN Next Rounded LT Pro"/>
              <a:sym typeface="DIN Next Rounded LT Pro"/>
            </a:endParaRPr>
          </a:p>
        </p:txBody>
      </p:sp>
      <p:sp>
        <p:nvSpPr>
          <p:cNvPr id="106" name="Shape 106"/>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09" name="Shape 109"/>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Projet « Bitcoin Trade and Sell »</a:t>
            </a:r>
          </a:p>
        </p:txBody>
      </p:sp>
      <p:sp>
        <p:nvSpPr>
          <p:cNvPr id="110" name="Shape 110"/>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11" name="Shape 111"/>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12" name="Shape 112"/>
          <p:cNvSpPr/>
          <p:nvPr/>
        </p:nvSpPr>
        <p:spPr>
          <a:xfrm>
            <a:off x="539551" y="1324550"/>
            <a:ext cx="8136906" cy="480907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600">
                <a:latin typeface="DIN Next Rounded LT Pro"/>
                <a:ea typeface="DIN Next Rounded LT Pro"/>
                <a:cs typeface="DIN Next Rounded LT Pro"/>
                <a:sym typeface="DIN Next Rounded LT Pro"/>
              </a:rPr>
              <a:t>Mix Marketing</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service (individual or company)</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acheter et vendre des  bitcoins en échange de devises traditionnelles (EUR, USD, etc)</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defTabSz="457200"/>
            <a:r>
              <a:rPr sz="1600">
                <a:solidFill>
                  <a:srgbClr val="232323"/>
                </a:solidFill>
                <a:latin typeface="DIN Next Rounded LT Pro"/>
                <a:ea typeface="DIN Next Rounded LT Pro"/>
                <a:cs typeface="DIN Next Rounded LT Pro"/>
                <a:sym typeface="DIN Next Rounded LT Pro"/>
              </a:rPr>
              <a:t>price:</a:t>
            </a:r>
            <a:endParaRPr sz="1600">
              <a:solidFill>
                <a:srgbClr val="232323"/>
              </a:solidFill>
              <a:latin typeface="DIN Next Rounded LT Pro"/>
              <a:ea typeface="DIN Next Rounded LT Pro"/>
              <a:cs typeface="DIN Next Rounded LT Pro"/>
              <a:sym typeface="DIN Next Rounded LT Pro"/>
            </a:endParaRPr>
          </a:p>
          <a:p>
            <a:pPr lvl="0" defTabSz="457200"/>
            <a:r>
              <a:rPr sz="1600">
                <a:solidFill>
                  <a:srgbClr val="232323"/>
                </a:solidFill>
                <a:latin typeface="DIN Next Rounded LT Pro"/>
                <a:ea typeface="DIN Next Rounded LT Pro"/>
                <a:cs typeface="DIN Next Rounded LT Pro"/>
                <a:sym typeface="DIN Next Rounded LT Pro"/>
              </a:rPr>
              <a:t>une commission d’échange de 0.5% est appliquée sur le montant de l’échange en euros, payée par le vendeur et une même commission de 0.5 % est appliquée sur le montant de l’échange en bitcoins, payée par l’acheteur, ce qui représente un revenu de 1% du volume des échanges pour Paymium.</a:t>
            </a:r>
            <a:endParaRPr sz="1600">
              <a:solidFill>
                <a:srgbClr val="232323"/>
              </a:solidFill>
              <a:latin typeface="DIN Next Rounded LT Pro"/>
              <a:ea typeface="DIN Next Rounded LT Pro"/>
              <a:cs typeface="DIN Next Rounded LT Pro"/>
              <a:sym typeface="DIN Next Rounded LT Pro"/>
            </a:endParaRPr>
          </a:p>
          <a:p>
            <a:pPr lvl="0" defTabSz="457200"/>
            <a:endParaRPr sz="1600">
              <a:solidFill>
                <a:srgbClr val="232323"/>
              </a:solidFill>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promotion:</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liens sponsorisés, programme d’affiliation, programme de parrainage, MOOC et formations.</a:t>
            </a:r>
            <a:endParaRPr sz="4400"/>
          </a:p>
          <a:p>
            <a:pPr lvl="0"/>
            <a:r>
              <a:rPr sz="1600">
                <a:latin typeface="DIN Next Rounded LT Pro"/>
                <a:ea typeface="DIN Next Rounded LT Pro"/>
                <a:cs typeface="DIN Next Rounded LT Pro"/>
                <a:sym typeface="DIN Next Rounded LT Pro"/>
              </a:rPr>
              <a:t>PDM visées</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Multiplier le volume par 10 (passer de 100 à 1000 BTC échangés par jour)</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PDM visées (à 18 mois) = 1% du marché mondial (toutes devises confondues) et 15% du marché EUR.</a:t>
            </a:r>
            <a:endParaRPr sz="4400"/>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Modalités de commercialisation</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appplication web (</a:t>
            </a:r>
            <a:r>
              <a:rPr sz="1500"/>
              <a:t>paymium.com</a:t>
            </a:r>
            <a:r>
              <a:rPr sz="1600">
                <a:latin typeface="DIN Next Rounded LT Pro"/>
                <a:ea typeface="DIN Next Rounded LT Pro"/>
                <a:cs typeface="DIN Next Rounded LT Pro"/>
                <a:sym typeface="DIN Next Rounded LT Pro"/>
              </a:rPr>
              <a:t>) et mobile.</a:t>
            </a:r>
          </a:p>
        </p:txBody>
      </p:sp>
      <p:sp>
        <p:nvSpPr>
          <p:cNvPr id="113" name="Shape 113"/>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16" name="Shape 116"/>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Présentation des innovations</a:t>
            </a:r>
          </a:p>
        </p:txBody>
      </p:sp>
      <p:sp>
        <p:nvSpPr>
          <p:cNvPr id="117" name="Shape 117"/>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18" name="Shape 118"/>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19" name="Shape 119"/>
          <p:cNvSpPr/>
          <p:nvPr/>
        </p:nvSpPr>
        <p:spPr>
          <a:xfrm>
            <a:off x="539551" y="1095109"/>
            <a:ext cx="8136906" cy="52679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600">
                <a:latin typeface="DIN Next Rounded LT Pro"/>
                <a:ea typeface="DIN Next Rounded LT Pro"/>
                <a:cs typeface="DIN Next Rounded LT Pro"/>
                <a:sym typeface="DIN Next Rounded LT Pro"/>
              </a:rPr>
              <a:t>Technologie, procédés</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Nouveaux protocoles de paiement fondés sur le protocole Bitcoin: BIP70, SSP (breveté par Paymium)</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Nouvelles fonctionnalités:</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gestion multi-devises, change, transferts d’argent internationaux.</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Nouveau moteur de trading:</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nouvelle architecture matérielle et logicielle permettant de gérer des volumes d’échange 10 fois supérieurs au moteur actuel.</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Nouvelle API sécurisée:</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ouverture des nouvelles fonctionnalités à des applications tierces.</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gestion des fllux Bitcoin:</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stockage à froid, adresses multisignatures, gestion des dépôts et des retraits en mode “full reserve”.</a:t>
            </a:r>
            <a:endParaRPr sz="1600">
              <a:latin typeface="DIN Next Rounded LT Pro"/>
              <a:ea typeface="DIN Next Rounded LT Pro"/>
              <a:cs typeface="DIN Next Rounded LT Pro"/>
              <a:sym typeface="DIN Next Rounded LT Pro"/>
            </a:endParaRPr>
          </a:p>
          <a:p>
            <a:pPr lvl="0"/>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Transparence financière: </a:t>
            </a:r>
            <a:endParaRPr sz="1600">
              <a:latin typeface="DIN Next Rounded LT Pro"/>
              <a:ea typeface="DIN Next Rounded LT Pro"/>
              <a:cs typeface="DIN Next Rounded LT Pro"/>
              <a:sym typeface="DIN Next Rounded LT Pro"/>
            </a:endParaRPr>
          </a:p>
          <a:p>
            <a:pPr lvl="0"/>
            <a:r>
              <a:rPr sz="1600">
                <a:latin typeface="DIN Next Rounded LT Pro"/>
                <a:ea typeface="DIN Next Rounded LT Pro"/>
                <a:cs typeface="DIN Next Rounded LT Pro"/>
                <a:sym typeface="DIN Next Rounded LT Pro"/>
              </a:rPr>
              <a:t>intégration du process de gestion des flux Bitcoin avec la comptabilité, utilisation des arbres binaires (arbres de Merkle), visualisation interactive des données</a:t>
            </a:r>
          </a:p>
        </p:txBody>
      </p:sp>
      <p:sp>
        <p:nvSpPr>
          <p:cNvPr id="120" name="Shape 120"/>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flipH="1" flipV="1">
            <a:off x="2603499" y="1436191"/>
            <a:ext cx="2" cy="2204257"/>
          </a:xfrm>
          <a:prstGeom prst="line">
            <a:avLst/>
          </a:prstGeom>
          <a:ln w="25400">
            <a:solidFill>
              <a:srgbClr val="4F81BD"/>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123" name="Shape 123"/>
          <p:cNvSpPr/>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200">
                <a:solidFill>
                  <a:srgbClr val="888888"/>
                </a:solidFill>
              </a:defRPr>
            </a:lvl1pPr>
          </a:lstStyle>
          <a:p>
            <a:pPr lvl="0">
              <a:defRPr sz="1800">
                <a:solidFill>
                  <a:srgbClr val="000000"/>
                </a:solidFill>
              </a:defRPr>
            </a:pPr>
            <a:r>
              <a:rPr sz="1200">
                <a:solidFill>
                  <a:srgbClr val="888888"/>
                </a:solidFill>
              </a:rPr>
              <a:t>CONCOURS D’INNOVATION NUMÉRIQUE</a:t>
            </a:r>
          </a:p>
        </p:txBody>
      </p:sp>
      <p:sp>
        <p:nvSpPr>
          <p:cNvPr id="124" name="Shape 124"/>
          <p:cNvSpPr/>
          <p:nvPr>
            <p:ph type="title"/>
          </p:nvPr>
        </p:nvSpPr>
        <p:spPr>
          <a:xfrm>
            <a:off x="539551" y="638388"/>
            <a:ext cx="8136906" cy="415499"/>
          </a:xfrm>
          <a:prstGeom prst="rect">
            <a:avLst/>
          </a:prstGeom>
        </p:spPr>
        <p:txBody>
          <a:bodyPr lIns="0" tIns="0" rIns="0" bIns="0"/>
          <a:lstStyle>
            <a:lvl1pPr algn="l">
              <a:defRPr sz="2700">
                <a:latin typeface="DIN Next Rounded LT Pro"/>
                <a:ea typeface="DIN Next Rounded LT Pro"/>
                <a:cs typeface="DIN Next Rounded LT Pro"/>
                <a:sym typeface="DIN Next Rounded LT Pro"/>
              </a:defRPr>
            </a:lvl1pPr>
          </a:lstStyle>
          <a:p>
            <a:pPr lvl="0">
              <a:defRPr sz="1800"/>
            </a:pPr>
            <a:r>
              <a:rPr sz="2700"/>
              <a:t>Architecture Générale du Projet</a:t>
            </a:r>
          </a:p>
        </p:txBody>
      </p:sp>
      <p:sp>
        <p:nvSpPr>
          <p:cNvPr id="125" name="Shape 125"/>
          <p:cNvSpPr/>
          <p:nvPr>
            <p:ph type="sldNum" sz="quarter" idx="2"/>
          </p:nvPr>
        </p:nvSpPr>
        <p:spPr>
          <a:xfrm>
            <a:off x="6553200" y="6221730"/>
            <a:ext cx="2133600" cy="26924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88888"/>
                </a:solidFill>
              </a:rPr>
            </a:fld>
          </a:p>
        </p:txBody>
      </p:sp>
      <p:sp>
        <p:nvSpPr>
          <p:cNvPr id="126" name="Shape 126"/>
          <p:cNvSpPr/>
          <p:nvPr/>
        </p:nvSpPr>
        <p:spPr>
          <a:xfrm>
            <a:off x="539551" y="1053703"/>
            <a:ext cx="7930258" cy="1117"/>
          </a:xfrm>
          <a:prstGeom prst="line">
            <a:avLst/>
          </a:prstGeom>
          <a:ln w="25400">
            <a:solidFill>
              <a:srgbClr val="0F374A"/>
            </a:solidFill>
            <a:miter lim="400000"/>
          </a:ln>
        </p:spPr>
        <p:txBody>
          <a:bodyPr lIns="0" tIns="0" rIns="0" bIns="0"/>
          <a:lstStyle/>
          <a:p>
            <a:pPr lvl="0" defTabSz="457200">
              <a:defRPr sz="1200">
                <a:latin typeface="+mn-lt"/>
                <a:ea typeface="+mn-ea"/>
                <a:cs typeface="+mn-cs"/>
                <a:sym typeface="Helvetica"/>
              </a:defRPr>
            </a:pPr>
          </a:p>
        </p:txBody>
      </p:sp>
      <p:sp>
        <p:nvSpPr>
          <p:cNvPr id="127" name="Shape 127"/>
          <p:cNvSpPr/>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888888"/>
                </a:solidFill>
              </a:defRPr>
            </a:lvl1pPr>
          </a:lstStyle>
          <a:p>
            <a:pPr lvl="0">
              <a:defRPr sz="1800">
                <a:solidFill>
                  <a:srgbClr val="000000"/>
                </a:solidFill>
              </a:defRPr>
            </a:pPr>
            <a:r>
              <a:rPr sz="1200">
                <a:solidFill>
                  <a:srgbClr val="888888"/>
                </a:solidFill>
              </a:rPr>
              <a:t>08/07/2015</a:t>
            </a:r>
          </a:p>
        </p:txBody>
      </p:sp>
      <p:pic>
        <p:nvPicPr>
          <p:cNvPr id="128" name="schema_architecture_simplified.png"/>
          <p:cNvPicPr/>
          <p:nvPr/>
        </p:nvPicPr>
        <p:blipFill>
          <a:blip r:embed="rId2">
            <a:extLst/>
          </a:blip>
          <a:stretch>
            <a:fillRect/>
          </a:stretch>
        </p:blipFill>
        <p:spPr>
          <a:xfrm>
            <a:off x="1327562" y="1117600"/>
            <a:ext cx="6488876" cy="5318377"/>
          </a:xfrm>
          <a:prstGeom prst="rect">
            <a:avLst/>
          </a:prstGeom>
          <a:ln w="12700">
            <a:miter lim="400000"/>
          </a:ln>
        </p:spPr>
      </p:pic>
      <p:sp>
        <p:nvSpPr>
          <p:cNvPr id="129" name="Shape 129"/>
          <p:cNvSpPr/>
          <p:nvPr/>
        </p:nvSpPr>
        <p:spPr>
          <a:xfrm>
            <a:off x="2589542" y="6107429"/>
            <a:ext cx="1957008"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lvl="0">
              <a:defRPr sz="1800"/>
            </a:pPr>
            <a:r>
              <a:rPr sz="1100"/>
              <a:t>Schéma simplifié par sécurité</a:t>
            </a:r>
          </a:p>
        </p:txBody>
      </p:sp>
      <p:sp>
        <p:nvSpPr>
          <p:cNvPr id="130" name="Shape 130"/>
          <p:cNvSpPr/>
          <p:nvPr/>
        </p:nvSpPr>
        <p:spPr>
          <a:xfrm flipV="1">
            <a:off x="2616200" y="5968999"/>
            <a:ext cx="2790644" cy="1"/>
          </a:xfrm>
          <a:prstGeom prst="line">
            <a:avLst/>
          </a:prstGeom>
          <a:ln w="25400">
            <a:solidFill>
              <a:srgbClr val="4F81BD"/>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131" name="Shape 131"/>
          <p:cNvSpPr/>
          <p:nvPr/>
        </p:nvSpPr>
        <p:spPr>
          <a:xfrm flipH="1" flipV="1">
            <a:off x="2603499" y="4252479"/>
            <a:ext cx="2" cy="1716522"/>
          </a:xfrm>
          <a:prstGeom prst="line">
            <a:avLst/>
          </a:prstGeom>
          <a:ln w="25400">
            <a:solidFill>
              <a:srgbClr val="4F81BD"/>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132" name="Shape 132"/>
          <p:cNvSpPr/>
          <p:nvPr/>
        </p:nvSpPr>
        <p:spPr>
          <a:xfrm flipV="1">
            <a:off x="5969000" y="1422399"/>
            <a:ext cx="1" cy="4013202"/>
          </a:xfrm>
          <a:prstGeom prst="line">
            <a:avLst/>
          </a:prstGeom>
          <a:ln w="25400">
            <a:solidFill>
              <a:srgbClr val="4F81BD"/>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133" name="Shape 133"/>
          <p:cNvSpPr/>
          <p:nvPr/>
        </p:nvSpPr>
        <p:spPr>
          <a:xfrm>
            <a:off x="2616200" y="1549400"/>
            <a:ext cx="3340101" cy="1"/>
          </a:xfrm>
          <a:prstGeom prst="line">
            <a:avLst/>
          </a:prstGeom>
          <a:ln w="25400">
            <a:solidFill>
              <a:srgbClr val="4F81BD"/>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134" name="Shape 134"/>
          <p:cNvSpPr/>
          <p:nvPr/>
        </p:nvSpPr>
        <p:spPr>
          <a:xfrm>
            <a:off x="2603500" y="1397158"/>
            <a:ext cx="3340101" cy="1"/>
          </a:xfrm>
          <a:prstGeom prst="line">
            <a:avLst/>
          </a:prstGeom>
          <a:ln w="25400">
            <a:solidFill>
              <a:srgbClr val="4F81BD"/>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