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9" r:id="rId9"/>
    <p:sldId id="270" r:id="rId10"/>
    <p:sldId id="271" r:id="rId11"/>
    <p:sldId id="272" r:id="rId12"/>
    <p:sldId id="266" r:id="rId13"/>
    <p:sldId id="267" r:id="rId14"/>
    <p:sldId id="268" r:id="rId15"/>
    <p:sldId id="277" r:id="rId16"/>
    <p:sldId id="273" r:id="rId17"/>
    <p:sldId id="261" r:id="rId18"/>
    <p:sldId id="278" r:id="rId19"/>
    <p:sldId id="279" r:id="rId20"/>
    <p:sldId id="262" r:id="rId21"/>
    <p:sldId id="28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0AF88-BD56-5341-855B-BE33E0E63B9D}" type="datetimeFigureOut">
              <a:rPr lang="en-CA" smtClean="0"/>
              <a:t>2020-11-03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E61E0-D7C3-B94E-B73C-55A83C3F58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27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E61E0-D7C3-B94E-B73C-55A83C3F585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89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43056D90-DA72-46AC-A85D-6E0B48C4C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BEB19C-AAB1-654B-97A8-7BCE0B7E9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CA" sz="6600" dirty="0">
                <a:solidFill>
                  <a:srgbClr val="FFFFFF"/>
                </a:solidFill>
              </a:rPr>
              <a:t>Using Data Science to Understand Data Science: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19DA6-CC5C-FE41-BD5C-AC99F0E85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A Canada-U.S. Comparison of the Labour Market</a:t>
            </a:r>
          </a:p>
          <a:p>
            <a:endParaRPr lang="en-CA" sz="2200" dirty="0">
              <a:solidFill>
                <a:srgbClr val="FFFFFF"/>
              </a:solidFill>
            </a:endParaRPr>
          </a:p>
          <a:p>
            <a:r>
              <a:rPr lang="en-CA" sz="2200" dirty="0">
                <a:solidFill>
                  <a:srgbClr val="FFFFFF"/>
                </a:solidFill>
              </a:rPr>
              <a:t>by Pierre-Olivier Bonin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034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7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4123EFA2-E436-3D4F-9927-2F0877DF90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76" y="2385716"/>
            <a:ext cx="8429448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8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8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DAEC523-2CC3-7942-8893-0B8FC635BC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8478"/>
            <a:ext cx="10515600" cy="3654170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4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E2C6358-36A1-084E-8C2D-14EF424739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9356"/>
            <a:ext cx="10515600" cy="331241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95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127B225D-842C-FC4D-8616-4D569FDA32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2" y="2385716"/>
            <a:ext cx="8475015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89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1217FF02-5DA5-9E49-AED1-B33479415A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09" y="2385716"/>
            <a:ext cx="9277381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0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56" y="197707"/>
            <a:ext cx="9929489" cy="1407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044D4F-15EB-F344-97B0-7E5629F03F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t="8160" r="7515" b="6459"/>
          <a:stretch/>
        </p:blipFill>
        <p:spPr bwMode="auto">
          <a:xfrm>
            <a:off x="1056554" y="1605572"/>
            <a:ext cx="4936909" cy="469373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E14DED3-C334-4447-BF41-C372753213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7" y="1605572"/>
            <a:ext cx="4936908" cy="4693739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8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88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29998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97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5" name="Straight Connector 97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2" name="Content Placeholder 51" descr="Chart, treemap chart&#10;&#10;Description automatically generated">
            <a:extLst>
              <a:ext uri="{FF2B5EF4-FFF2-40B4-BE49-F238E27FC236}">
                <a16:creationId xmlns:a16="http://schemas.microsoft.com/office/drawing/2014/main" id="{025BF878-D535-F340-98D7-30C176F9C2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012" y="310726"/>
            <a:ext cx="6833955" cy="6206105"/>
          </a:xfrm>
          <a:prstGeom prst="rect">
            <a:avLst/>
          </a:prstGeom>
        </p:spPr>
      </p:pic>
      <p:grpSp>
        <p:nvGrpSpPr>
          <p:cNvPr id="101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3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07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2BFF03-84CA-B34E-BD4B-259D3350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Modeling and Evaluation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EAC2F-5E6D-164A-B64F-5BC41E752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30860"/>
              </p:ext>
            </p:extLst>
          </p:nvPr>
        </p:nvGraphicFramePr>
        <p:xfrm>
          <a:off x="838200" y="2708064"/>
          <a:ext cx="10515601" cy="327500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74837">
                  <a:extLst>
                    <a:ext uri="{9D8B030D-6E8A-4147-A177-3AD203B41FA5}">
                      <a16:colId xmlns:a16="http://schemas.microsoft.com/office/drawing/2014/main" val="3454294483"/>
                    </a:ext>
                  </a:extLst>
                </a:gridCol>
                <a:gridCol w="3532194">
                  <a:extLst>
                    <a:ext uri="{9D8B030D-6E8A-4147-A177-3AD203B41FA5}">
                      <a16:colId xmlns:a16="http://schemas.microsoft.com/office/drawing/2014/main" val="3777392686"/>
                    </a:ext>
                  </a:extLst>
                </a:gridCol>
                <a:gridCol w="3408570">
                  <a:extLst>
                    <a:ext uri="{9D8B030D-6E8A-4147-A177-3AD203B41FA5}">
                      <a16:colId xmlns:a16="http://schemas.microsoft.com/office/drawing/2014/main" val="2744058719"/>
                    </a:ext>
                  </a:extLst>
                </a:gridCol>
              </a:tblGrid>
              <a:tr h="11154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CA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 </a:t>
                      </a:r>
                      <a:br>
                        <a:rPr lang="en-CA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CA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(F-1, weighted average)</a:t>
                      </a:r>
                      <a:endParaRPr lang="en-CA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LogLoss</a:t>
                      </a:r>
                      <a:endParaRPr lang="en-CA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207548"/>
                  </a:ext>
                </a:extLst>
              </a:tr>
              <a:tr h="539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CA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0.8488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0.3216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64191"/>
                  </a:ext>
                </a:extLst>
              </a:tr>
              <a:tr h="539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K-Nearest Neighbour</a:t>
                      </a:r>
                      <a:endParaRPr lang="en-CA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0.8563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742693"/>
                  </a:ext>
                </a:extLst>
              </a:tr>
              <a:tr h="539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 Tree</a:t>
                      </a:r>
                      <a:endParaRPr lang="en-CA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0.8499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976041"/>
                  </a:ext>
                </a:extLst>
              </a:tr>
              <a:tr h="5398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Support Vector Machine</a:t>
                      </a:r>
                      <a:endParaRPr lang="en-CA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0.8510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CA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  <a:endParaRPr lang="en-CA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05723" marR="154292" marT="102862" marB="1028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8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41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2BFF03-84CA-B34E-BD4B-259D3350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Modeling and Evaluation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C4400A2-9FFF-5246-BF92-064FCD32A5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1312435"/>
            <a:ext cx="6402214" cy="4227876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35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2BFF03-84CA-B34E-BD4B-259D3350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Limitations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EB8DA44-0A4A-424E-94EB-05563802E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592765"/>
            <a:ext cx="6402214" cy="5667216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4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503D-4C94-BE43-A50C-77922018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A9CDA24-52FC-1A41-B7D9-00092372F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80140"/>
            <a:ext cx="10515600" cy="23177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AE40CA-8FEC-F84A-AD6F-BD35B8D102FD}"/>
              </a:ext>
            </a:extLst>
          </p:cNvPr>
          <p:cNvSpPr txBox="1"/>
          <p:nvPr/>
        </p:nvSpPr>
        <p:spPr>
          <a:xfrm>
            <a:off x="838200" y="4164494"/>
            <a:ext cx="1024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state of the data science labour market, specifically in Canada and the United States?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dirty="0"/>
              <a:t>	Are there distinctive features for each of those two markets?</a:t>
            </a:r>
          </a:p>
        </p:txBody>
      </p:sp>
    </p:spTree>
    <p:extLst>
      <p:ext uri="{BB962C8B-B14F-4D97-AF65-F5344CB8AC3E}">
        <p14:creationId xmlns:p14="http://schemas.microsoft.com/office/powerpoint/2010/main" val="219165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1FA0-B318-414B-9AD4-FCC26B67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B53D-8F33-5E49-8CE6-BA733DDD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Differences: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Job titles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Company size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Team size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Years of experience with machine learning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Machine learning maturity level of the company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Primary tool used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Education level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Salary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Age </a:t>
            </a:r>
          </a:p>
          <a:p>
            <a:pPr marL="0" indent="0">
              <a:buNone/>
            </a:pPr>
            <a:r>
              <a:rPr lang="en-CA" dirty="0"/>
              <a:t>No difference: gender</a:t>
            </a:r>
          </a:p>
        </p:txBody>
      </p:sp>
    </p:spTree>
    <p:extLst>
      <p:ext uri="{BB962C8B-B14F-4D97-AF65-F5344CB8AC3E}">
        <p14:creationId xmlns:p14="http://schemas.microsoft.com/office/powerpoint/2010/main" val="28604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1FA0-B318-414B-9AD4-FCC26B67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B53D-8F33-5E49-8CE6-BA733DDD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Models: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Good accuracy, but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Poor performance in predicting whether respondents were Canadian.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Further research required: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Better models?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Survey data from non-</a:t>
            </a:r>
            <a:r>
              <a:rPr lang="en-CA" dirty="0" err="1"/>
              <a:t>Kagglers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224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12F7-EB4A-7E45-BD99-4A3E7B47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Conclusions: Benefits &amp;Future Deployment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8101-0117-884F-9F4F-96ADB028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Useful for many stakeholders: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Recruiters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Prospective candidates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Company executives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Current employees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Future directions: </a:t>
            </a:r>
            <a:r>
              <a:rPr lang="en-CA" dirty="0" err="1"/>
              <a:t>webscraping</a:t>
            </a:r>
            <a:r>
              <a:rPr lang="en-CA" dirty="0"/>
              <a:t> job postings on social media?</a:t>
            </a:r>
          </a:p>
          <a:p>
            <a:pPr lvl="1">
              <a:buFont typeface="Wingdings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6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1E7E-A83E-344A-AFF8-B48838A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6DF3-3FC7-9E4D-BF3C-6C66705A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CA" dirty="0"/>
              <a:t>Survey conducted in 2019 (October 8</a:t>
            </a:r>
            <a:r>
              <a:rPr lang="en-CA" baseline="30000" dirty="0"/>
              <a:t>th</a:t>
            </a:r>
            <a:r>
              <a:rPr lang="en-CA" dirty="0"/>
              <a:t> to 28</a:t>
            </a:r>
            <a:r>
              <a:rPr lang="en-CA" baseline="30000" dirty="0"/>
              <a:t>th</a:t>
            </a:r>
            <a:r>
              <a:rPr lang="en-CA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Total of 19 717 respondents from 171 countries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Subsamples: 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2489 American data science professionals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355 Canadian data science professionals</a:t>
            </a:r>
          </a:p>
          <a:p>
            <a:pPr lvl="1">
              <a:buFont typeface="Wingdings" pitchFamily="2" charset="2"/>
              <a:buChar char="Ø"/>
            </a:pPr>
            <a:endParaRPr lang="en-CA" dirty="0"/>
          </a:p>
          <a:p>
            <a:pPr>
              <a:buFont typeface="Wingdings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551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1E7E-A83E-344A-AFF8-B48838A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6DF3-3FC7-9E4D-BF3C-6C66705A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CA" dirty="0"/>
              <a:t>1 target variable: country (U.S. / Canada)</a:t>
            </a:r>
          </a:p>
          <a:p>
            <a:pPr>
              <a:buFont typeface="Wingdings" pitchFamily="2" charset="2"/>
              <a:buChar char="Ø"/>
            </a:pPr>
            <a:r>
              <a:rPr lang="en-CA" dirty="0"/>
              <a:t>10 predictors: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Age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Gender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Education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Job title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Company size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Data science team size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Incorporation of machine learning methods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Salary (annual)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Primary tool used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Number of years using machine learning methods</a:t>
            </a:r>
          </a:p>
          <a:p>
            <a:pPr lvl="1">
              <a:buFont typeface="Wingdings" pitchFamily="2" charset="2"/>
              <a:buChar char="Ø"/>
            </a:pPr>
            <a:endParaRPr lang="en-CA" dirty="0"/>
          </a:p>
          <a:p>
            <a:pPr lvl="1">
              <a:buFont typeface="Wingdings" pitchFamily="2" charset="2"/>
              <a:buChar char="Ø"/>
            </a:pPr>
            <a:endParaRPr lang="en-CA" dirty="0"/>
          </a:p>
          <a:p>
            <a:pPr>
              <a:buFont typeface="Wingdings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464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9AB9-405C-5143-8E22-3612FC29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D2B5-F6B6-7343-B7FA-2FD9179A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Preprocessing: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Relabelling columns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Selecting features of interest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Dropping row containing question labels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Reformatting features of interest</a:t>
            </a:r>
          </a:p>
          <a:p>
            <a:pPr lvl="2">
              <a:buFont typeface="Wingdings" pitchFamily="2" charset="2"/>
              <a:buChar char="Ø"/>
            </a:pPr>
            <a:r>
              <a:rPr lang="en-CA" dirty="0"/>
              <a:t>E.g.: transforming some categorical variables into ordinal variables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Selecting a sub-sample from the total sample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Dealing with missing values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5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81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574E7C4-BB57-DD40-80CB-916D727C6B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92" y="2385716"/>
            <a:ext cx="8475015" cy="3919694"/>
          </a:xfrm>
          <a:prstGeom prst="rect">
            <a:avLst/>
          </a:prstGeom>
        </p:spPr>
      </p:pic>
      <p:grpSp>
        <p:nvGrpSpPr>
          <p:cNvPr id="85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6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242E69B-A69B-244E-8AA1-179BA8BFA7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905501"/>
            <a:ext cx="6402214" cy="5041743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1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C99773D-872F-824D-81C1-755F476352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8478"/>
            <a:ext cx="10515600" cy="3654170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58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5EC3D-625A-4042-AF09-DBD94462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Results: Exploratory Data Analysis (EDA)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27334253-6071-E04B-B333-ADBC511CCA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56" y="2385716"/>
            <a:ext cx="9388488" cy="3919694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28727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428</Words>
  <Application>Microsoft Macintosh PowerPoint</Application>
  <PresentationFormat>Widescreen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 LT Pro</vt:lpstr>
      <vt:lpstr>AvenirNext LT Pro Medium</vt:lpstr>
      <vt:lpstr>Calibri</vt:lpstr>
      <vt:lpstr>Cambria</vt:lpstr>
      <vt:lpstr>Posterama</vt:lpstr>
      <vt:lpstr>Segoe UI Semilight</vt:lpstr>
      <vt:lpstr>Wingdings</vt:lpstr>
      <vt:lpstr>ExploreVTI</vt:lpstr>
      <vt:lpstr>Using Data Science to Understand Data Science:</vt:lpstr>
      <vt:lpstr>Introduction</vt:lpstr>
      <vt:lpstr>The Data</vt:lpstr>
      <vt:lpstr>The Data</vt:lpstr>
      <vt:lpstr>Methodology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Exploratory Data Analysis (EDA)</vt:lpstr>
      <vt:lpstr>Results: Modeling and Evaluation</vt:lpstr>
      <vt:lpstr>Results: Modeling and Evaluation</vt:lpstr>
      <vt:lpstr>Results: Limitations</vt:lpstr>
      <vt:lpstr>Discussion &amp; Recommendations</vt:lpstr>
      <vt:lpstr>Discussion &amp; Recommendations</vt:lpstr>
      <vt:lpstr>Conclusions: Benefits &amp;Future Deployment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Data Science to Understand Data Science:</dc:title>
  <dc:creator>Pierre-Olivier Bonin</dc:creator>
  <cp:lastModifiedBy>Pierre-Olivier Bonin</cp:lastModifiedBy>
  <cp:revision>6</cp:revision>
  <dcterms:created xsi:type="dcterms:W3CDTF">2020-11-03T20:16:46Z</dcterms:created>
  <dcterms:modified xsi:type="dcterms:W3CDTF">2020-11-03T20:24:09Z</dcterms:modified>
</cp:coreProperties>
</file>