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Brute</a:t>
            </a:r>
            <a:r>
              <a:rPr lang="fr-FR" baseline="0"/>
              <a:t> de force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7092825896762906"/>
          <c:y val="0.1300462962962963"/>
          <c:w val="0.79851618547681547"/>
          <c:h val="0.6967902449693786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Feuil1!$A$1:$A$25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Feuil1!$B$1:$B$25</c:f>
              <c:numCache>
                <c:formatCode>General</c:formatCode>
                <c:ptCount val="2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  <c:pt idx="21">
                  <c:v>4194304</c:v>
                </c:pt>
                <c:pt idx="22">
                  <c:v>8388608</c:v>
                </c:pt>
                <c:pt idx="23">
                  <c:v>16777216</c:v>
                </c:pt>
                <c:pt idx="24">
                  <c:v>33554432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EA-47CC-9DCF-3E8EB64E37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4543647"/>
        <c:axId val="1224544063"/>
      </c:lineChart>
      <c:catAx>
        <c:axId val="1224543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</a:t>
                </a:r>
                <a:r>
                  <a:rPr lang="fr-FR" baseline="0"/>
                  <a:t> d 'actions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24544063"/>
        <c:crosses val="autoZero"/>
        <c:auto val="1"/>
        <c:lblAlgn val="ctr"/>
        <c:lblOffset val="100"/>
        <c:noMultiLvlLbl val="0"/>
      </c:catAx>
      <c:valAx>
        <c:axId val="122454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Nbre</a:t>
                </a:r>
                <a:r>
                  <a:rPr lang="fr-FR" baseline="0"/>
                  <a:t> calcul</a:t>
                </a:r>
                <a:endParaRPr lang="fr-FR"/>
              </a:p>
            </c:rich>
          </c:tx>
          <c:layout>
            <c:manualLayout>
              <c:xMode val="edge"/>
              <c:yMode val="edge"/>
              <c:x val="2.7777777777777779E-3"/>
              <c:y val="0.301763269174686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24543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Algorithme</a:t>
            </a:r>
            <a:r>
              <a:rPr lang="fr-FR" baseline="0"/>
              <a:t> optimisé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Feuil2!$A$2:$A$101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Feuil2!$B$2:$B$101</c:f>
              <c:numCache>
                <c:formatCode>General</c:formatCode>
                <c:ptCount val="100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  <c:pt idx="28">
                  <c:v>14500</c:v>
                </c:pt>
                <c:pt idx="29">
                  <c:v>15000</c:v>
                </c:pt>
                <c:pt idx="30">
                  <c:v>15500</c:v>
                </c:pt>
                <c:pt idx="31">
                  <c:v>16000</c:v>
                </c:pt>
                <c:pt idx="32">
                  <c:v>16500</c:v>
                </c:pt>
                <c:pt idx="33">
                  <c:v>17000</c:v>
                </c:pt>
                <c:pt idx="34">
                  <c:v>17500</c:v>
                </c:pt>
                <c:pt idx="35">
                  <c:v>18000</c:v>
                </c:pt>
                <c:pt idx="36">
                  <c:v>18500</c:v>
                </c:pt>
                <c:pt idx="37">
                  <c:v>19000</c:v>
                </c:pt>
                <c:pt idx="38">
                  <c:v>19500</c:v>
                </c:pt>
                <c:pt idx="39">
                  <c:v>20000</c:v>
                </c:pt>
                <c:pt idx="40">
                  <c:v>20500</c:v>
                </c:pt>
                <c:pt idx="41">
                  <c:v>21000</c:v>
                </c:pt>
                <c:pt idx="42">
                  <c:v>21500</c:v>
                </c:pt>
                <c:pt idx="43">
                  <c:v>22000</c:v>
                </c:pt>
                <c:pt idx="44">
                  <c:v>22500</c:v>
                </c:pt>
                <c:pt idx="45">
                  <c:v>23000</c:v>
                </c:pt>
                <c:pt idx="46">
                  <c:v>23500</c:v>
                </c:pt>
                <c:pt idx="47">
                  <c:v>24000</c:v>
                </c:pt>
                <c:pt idx="48">
                  <c:v>24500</c:v>
                </c:pt>
                <c:pt idx="49">
                  <c:v>25000</c:v>
                </c:pt>
                <c:pt idx="50">
                  <c:v>25500</c:v>
                </c:pt>
                <c:pt idx="51">
                  <c:v>26000</c:v>
                </c:pt>
                <c:pt idx="52">
                  <c:v>26500</c:v>
                </c:pt>
                <c:pt idx="53">
                  <c:v>27000</c:v>
                </c:pt>
                <c:pt idx="54">
                  <c:v>27500</c:v>
                </c:pt>
                <c:pt idx="55">
                  <c:v>28000</c:v>
                </c:pt>
                <c:pt idx="56">
                  <c:v>28500</c:v>
                </c:pt>
                <c:pt idx="57">
                  <c:v>29000</c:v>
                </c:pt>
                <c:pt idx="58">
                  <c:v>29500</c:v>
                </c:pt>
                <c:pt idx="59">
                  <c:v>30000</c:v>
                </c:pt>
                <c:pt idx="60">
                  <c:v>30500</c:v>
                </c:pt>
                <c:pt idx="61">
                  <c:v>31000</c:v>
                </c:pt>
                <c:pt idx="62">
                  <c:v>31500</c:v>
                </c:pt>
                <c:pt idx="63">
                  <c:v>32000</c:v>
                </c:pt>
                <c:pt idx="64">
                  <c:v>32500</c:v>
                </c:pt>
                <c:pt idx="65">
                  <c:v>33000</c:v>
                </c:pt>
                <c:pt idx="66">
                  <c:v>33500</c:v>
                </c:pt>
                <c:pt idx="67">
                  <c:v>34000</c:v>
                </c:pt>
                <c:pt idx="68">
                  <c:v>34500</c:v>
                </c:pt>
                <c:pt idx="69">
                  <c:v>35000</c:v>
                </c:pt>
                <c:pt idx="70">
                  <c:v>35500</c:v>
                </c:pt>
                <c:pt idx="71">
                  <c:v>36000</c:v>
                </c:pt>
                <c:pt idx="72">
                  <c:v>36500</c:v>
                </c:pt>
                <c:pt idx="73">
                  <c:v>37000</c:v>
                </c:pt>
                <c:pt idx="74">
                  <c:v>37500</c:v>
                </c:pt>
                <c:pt idx="75">
                  <c:v>38000</c:v>
                </c:pt>
                <c:pt idx="76">
                  <c:v>38500</c:v>
                </c:pt>
                <c:pt idx="77">
                  <c:v>39000</c:v>
                </c:pt>
                <c:pt idx="78">
                  <c:v>39500</c:v>
                </c:pt>
                <c:pt idx="79">
                  <c:v>40000</c:v>
                </c:pt>
                <c:pt idx="80">
                  <c:v>40500</c:v>
                </c:pt>
                <c:pt idx="81">
                  <c:v>41000</c:v>
                </c:pt>
                <c:pt idx="82">
                  <c:v>41500</c:v>
                </c:pt>
                <c:pt idx="83">
                  <c:v>42000</c:v>
                </c:pt>
                <c:pt idx="84">
                  <c:v>42500</c:v>
                </c:pt>
                <c:pt idx="85">
                  <c:v>43000</c:v>
                </c:pt>
                <c:pt idx="86">
                  <c:v>43500</c:v>
                </c:pt>
                <c:pt idx="87">
                  <c:v>44000</c:v>
                </c:pt>
                <c:pt idx="88">
                  <c:v>44500</c:v>
                </c:pt>
                <c:pt idx="89">
                  <c:v>45000</c:v>
                </c:pt>
                <c:pt idx="90">
                  <c:v>45500</c:v>
                </c:pt>
                <c:pt idx="91">
                  <c:v>46000</c:v>
                </c:pt>
                <c:pt idx="92">
                  <c:v>46500</c:v>
                </c:pt>
                <c:pt idx="93">
                  <c:v>47000</c:v>
                </c:pt>
                <c:pt idx="94">
                  <c:v>47500</c:v>
                </c:pt>
                <c:pt idx="95">
                  <c:v>48000</c:v>
                </c:pt>
                <c:pt idx="96">
                  <c:v>48500</c:v>
                </c:pt>
                <c:pt idx="97">
                  <c:v>49000</c:v>
                </c:pt>
                <c:pt idx="98">
                  <c:v>49500</c:v>
                </c:pt>
                <c:pt idx="99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CA-4424-BD0D-43C086242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9023855"/>
        <c:axId val="1889024687"/>
      </c:lineChart>
      <c:catAx>
        <c:axId val="1889023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Nbr</a:t>
                </a:r>
                <a:r>
                  <a:rPr lang="fr-FR" baseline="0"/>
                  <a:t> d' actions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9024687"/>
        <c:crosses val="autoZero"/>
        <c:auto val="1"/>
        <c:lblAlgn val="ctr"/>
        <c:lblOffset val="100"/>
        <c:noMultiLvlLbl val="0"/>
      </c:catAx>
      <c:valAx>
        <c:axId val="188902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Nbe</a:t>
                </a:r>
                <a:r>
                  <a:rPr lang="fr-FR" baseline="0"/>
                  <a:t> de calculs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902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3CB70-CB57-4134-997B-8040DD500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BFA6C2-EC33-4E01-A896-0DEC09F38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63205-8B54-4874-AB62-02492287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6159-5227-4DD7-95C1-2D638D9BE37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6D4FD-A052-4875-B39E-A16280C9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9C36E5-E67E-4647-91AF-D2C43993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5424-80C3-440C-97AF-A697A99E2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8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C96FF-E61F-4331-BF73-454F33CF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D9211E-7EC4-457E-9BDF-47A43AD44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934C1-205B-4B3F-941B-E803B98F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6159-5227-4DD7-95C1-2D638D9BE37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6E1688-C49B-4C89-A096-A2401E02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25B557-94F1-4F92-90C3-8B3FF3D8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5424-80C3-440C-97AF-A697A99E2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42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5E7CC6-2110-439D-90C3-D87F4F4A0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67D9E9-0609-420D-AD51-B3D6DD07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6A309-9B9A-47E3-92BE-BE25EE2D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6159-5227-4DD7-95C1-2D638D9BE37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582FB-C50C-4389-86EB-9FD767CF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DC555-BDC9-44BD-A4AA-1CFEBCE5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5424-80C3-440C-97AF-A697A99E2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9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559D3-FB64-4277-9C87-FEB0FD6A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0FDF5B-C2E1-4B1F-8D47-C9727F89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A12E5C-7131-4081-84F7-325CED12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6159-5227-4DD7-95C1-2D638D9BE37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83207-166D-45E2-80A1-47BB4E2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A0330-5D6A-4BB7-A746-ABB4EFAB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5424-80C3-440C-97AF-A697A99E2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18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06BCE-CD55-4FD7-8A8A-4E889416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46E815-2060-4738-9C09-F3DF5802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E7D67-1977-46AB-B027-F5EEDB78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6159-5227-4DD7-95C1-2D638D9BE37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BECE29-F7A3-4651-87D3-AAF82414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80D7D-9C76-4551-9640-1B258E85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5424-80C3-440C-97AF-A697A99E2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52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79DC0-F38F-4B90-93FD-657D7377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6B892-A6F1-4C90-A4D7-1D9FC7849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372446-21B1-4AB4-84D5-815F74219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E85A47-A3E0-412E-832C-CC7586CA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6159-5227-4DD7-95C1-2D638D9BE37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9049A9-63D1-4964-89AF-C8B83102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9FCB38-D0F8-414F-899C-A35BA708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5424-80C3-440C-97AF-A697A99E2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39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850F2-2708-4907-9AF2-C46B2C10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BA8203-1A0E-4DFD-AF12-74FA47E53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602DF6-355A-4253-A0EC-FBCDBE25F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609663-282E-4FE3-8F7D-36553DFED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F72D45-5E4B-461D-83AB-DB116A996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AEC8EE-BBB4-4FC5-8DD1-AAB6AFD4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6159-5227-4DD7-95C1-2D638D9BE37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7A6CC4-ECCC-4C97-97D7-2B2C9767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8DAFAB-F7E0-4609-A957-D7F726A1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5424-80C3-440C-97AF-A697A99E2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9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BB4B7-82C7-4D32-A82B-79246896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4E2A41-CF9C-4D94-8A81-A6739B82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6159-5227-4DD7-95C1-2D638D9BE37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47B735-2792-4FF3-9095-F80419F4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372CCB-F83B-4551-A8DF-B06FC866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5424-80C3-440C-97AF-A697A99E2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10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51F24D-1189-44C7-B9F2-021CCA8C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6159-5227-4DD7-95C1-2D638D9BE37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4DF5C9-ABDD-4513-A560-BF4A9E68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6A4C8-31C7-4C9A-998E-FBF2343D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5424-80C3-440C-97AF-A697A99E2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2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D11BA-9975-4606-855F-9D5040F8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C454A-4DA9-4963-BEA4-72DC262C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24BC4F-B5AF-49FD-BEB6-7C424E796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94511A-EEB1-4A9F-A120-56BC3BBE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6159-5227-4DD7-95C1-2D638D9BE37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594B92-16CC-4702-919E-8E3D6C2D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80CC89-6CEA-4E39-9E3C-13ABC63E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5424-80C3-440C-97AF-A697A99E2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5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79B64-12AD-4FF5-88B9-838E45E8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1A0CB2-8A4A-4236-AB6D-E6F09C658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4E2DFE-A9ED-403F-A6D9-2A34CDB87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CD335E-7982-41FC-B09F-B006701A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6159-5227-4DD7-95C1-2D638D9BE37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354355-9FEA-486A-9926-5DC2FEFF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ACE5F9-AB42-4ABE-9334-6F0BE806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5424-80C3-440C-97AF-A697A99E2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42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401B54-E974-4402-8EF3-C366ECF0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3744B7-B733-4A02-8176-490E026D9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3B5DCA-CEFD-4AF8-9507-3C1F59D09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6159-5227-4DD7-95C1-2D638D9BE37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26731-F91F-4671-ADF5-66ADD406A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F51C29-D69E-42F8-B64C-73923EEE2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5424-80C3-440C-97AF-A697A99E2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EA352-D24D-4AE9-B526-90DFB5E25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782" y="72479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fr-FR" sz="6600" b="1" dirty="0">
                <a:latin typeface="+mn-lt"/>
                <a:ea typeface="HGSGothicE" panose="020B0400000000000000" pitchFamily="34" charset="-128"/>
                <a:cs typeface="Arial" panose="020B0604020202020204" pitchFamily="34" charset="0"/>
              </a:rPr>
              <a:t>SOUTENACE</a:t>
            </a:r>
            <a:br>
              <a:rPr lang="fr-FR" sz="6600" b="1" dirty="0">
                <a:latin typeface="+mn-lt"/>
                <a:ea typeface="HGSGothicE" panose="020B0400000000000000" pitchFamily="34" charset="-128"/>
                <a:cs typeface="Arial" panose="020B0604020202020204" pitchFamily="34" charset="0"/>
              </a:rPr>
            </a:br>
            <a:r>
              <a:rPr lang="fr-FR" sz="6600" b="1" dirty="0">
                <a:latin typeface="+mn-lt"/>
                <a:ea typeface="HGSGothicE" panose="020B0400000000000000" pitchFamily="34" charset="-128"/>
                <a:cs typeface="Arial" panose="020B0604020202020204" pitchFamily="34" charset="0"/>
              </a:rPr>
              <a:t>PROJET 7: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B5B3F5-6E63-4D92-8BCC-CF17C04D5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782" y="307702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sz="3200" b="1" i="0" dirty="0">
                <a:effectLst/>
                <a:cs typeface="Arial" panose="020B0604020202020204" pitchFamily="34" charset="0"/>
              </a:rPr>
              <a:t>Résolvez des problèmes en utilisant des algorithmes en python</a:t>
            </a:r>
          </a:p>
          <a:p>
            <a:pPr algn="l"/>
            <a:endParaRPr lang="fr-FR" sz="3200" i="1" dirty="0"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8E3747-9681-4CCD-9E45-4FC809CEA071}"/>
              </a:ext>
            </a:extLst>
          </p:cNvPr>
          <p:cNvSpPr txBox="1"/>
          <p:nvPr/>
        </p:nvSpPr>
        <p:spPr>
          <a:xfrm>
            <a:off x="171450" y="6353175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PARAJUA Pierre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2E7936-F0F8-428B-80F0-FB291700EE68}"/>
              </a:ext>
            </a:extLst>
          </p:cNvPr>
          <p:cNvSpPr txBox="1"/>
          <p:nvPr/>
        </p:nvSpPr>
        <p:spPr>
          <a:xfrm>
            <a:off x="10391775" y="6353175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30/09/2021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512856-8F35-4955-B5DD-1A55349DD3D4}"/>
              </a:ext>
            </a:extLst>
          </p:cNvPr>
          <p:cNvSpPr txBox="1"/>
          <p:nvPr/>
        </p:nvSpPr>
        <p:spPr>
          <a:xfrm>
            <a:off x="4181383" y="6353175"/>
            <a:ext cx="6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Développeur d’application - Python</a:t>
            </a:r>
          </a:p>
        </p:txBody>
      </p:sp>
    </p:spTree>
    <p:extLst>
      <p:ext uri="{BB962C8B-B14F-4D97-AF65-F5344CB8AC3E}">
        <p14:creationId xmlns:p14="http://schemas.microsoft.com/office/powerpoint/2010/main" val="190168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3D4F0-EF88-40F3-B15D-B0BE212D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1"/>
            <a:ext cx="10515600" cy="1188467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>
                <a:latin typeface="+mn-lt"/>
                <a:cs typeface="Arial" panose="020B0604020202020204" pitchFamily="34" charset="0"/>
              </a:rPr>
              <a:t>PLAN</a:t>
            </a:r>
            <a:r>
              <a:rPr lang="fr-FR" b="1" u="sng" dirty="0">
                <a:latin typeface="+mn-lt"/>
                <a:cs typeface="Arial" panose="020B0604020202020204" pitchFamily="34" charset="0"/>
              </a:rPr>
              <a:t>:</a:t>
            </a:r>
            <a:b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E08CB5-BA80-47F9-A01F-54BAB15821F5}"/>
              </a:ext>
            </a:extLst>
          </p:cNvPr>
          <p:cNvSpPr txBox="1"/>
          <p:nvPr/>
        </p:nvSpPr>
        <p:spPr>
          <a:xfrm>
            <a:off x="541539" y="1873188"/>
            <a:ext cx="8682361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2800" dirty="0"/>
              <a:t>Présentation des algorithmes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2800" dirty="0"/>
              <a:t>Comparatif des performances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2800" dirty="0"/>
              <a:t>Choix </a:t>
            </a:r>
          </a:p>
        </p:txBody>
      </p:sp>
    </p:spTree>
    <p:extLst>
      <p:ext uri="{BB962C8B-B14F-4D97-AF65-F5344CB8AC3E}">
        <p14:creationId xmlns:p14="http://schemas.microsoft.com/office/powerpoint/2010/main" val="259559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C7695BF-B101-466D-B816-6DD0EFF149AD}"/>
              </a:ext>
            </a:extLst>
          </p:cNvPr>
          <p:cNvSpPr txBox="1">
            <a:spLocks/>
          </p:cNvSpPr>
          <p:nvPr/>
        </p:nvSpPr>
        <p:spPr>
          <a:xfrm>
            <a:off x="838200" y="224562"/>
            <a:ext cx="10515600" cy="1188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900" u="sng" dirty="0">
                <a:latin typeface="+mn-lt"/>
                <a:cs typeface="Arial" panose="020B0604020202020204" pitchFamily="34" charset="0"/>
              </a:rPr>
              <a:t>Présentation des algorithmes</a:t>
            </a:r>
          </a:p>
          <a:p>
            <a:pPr algn="ctr"/>
            <a:endParaRPr lang="fr-FR" u="sng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fr-FR" sz="3700" dirty="0">
                <a:latin typeface="+mn-lt"/>
                <a:cs typeface="Arial" panose="020B0604020202020204" pitchFamily="34" charset="0"/>
              </a:rPr>
              <a:t>Brute de force</a:t>
            </a:r>
            <a:b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85FB76-4DC3-4916-AEF1-34BAC9604896}"/>
              </a:ext>
            </a:extLst>
          </p:cNvPr>
          <p:cNvSpPr txBox="1"/>
          <p:nvPr/>
        </p:nvSpPr>
        <p:spPr>
          <a:xfrm>
            <a:off x="341051" y="1413029"/>
            <a:ext cx="86823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Fonctionnement: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 Teste toutes les possibilités: </a:t>
            </a:r>
            <a:endParaRPr lang="fr-FR" dirty="0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9202643-AB2B-49FA-9AC4-1C313A5A5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4" y="2752890"/>
            <a:ext cx="4253217" cy="17772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29598D4-EC28-4323-9312-AB78F8102D3F}"/>
              </a:ext>
            </a:extLst>
          </p:cNvPr>
          <p:cNvSpPr txBox="1"/>
          <p:nvPr/>
        </p:nvSpPr>
        <p:spPr>
          <a:xfrm>
            <a:off x="838200" y="4999839"/>
            <a:ext cx="4337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Nombre de possibilités  = 2</a:t>
            </a:r>
            <a:r>
              <a:rPr lang="fr-FR" baseline="30000" dirty="0">
                <a:sym typeface="Wingdings" panose="05000000000000000000" pitchFamily="2" charset="2"/>
              </a:rPr>
              <a:t>^ nbr actions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20 actions = 2^</a:t>
            </a:r>
            <a:r>
              <a:rPr lang="fr-FR" baseline="30000" dirty="0">
                <a:sym typeface="Wingdings" panose="05000000000000000000" pitchFamily="2" charset="2"/>
              </a:rPr>
              <a:t>20 </a:t>
            </a:r>
            <a:r>
              <a:rPr lang="fr-FR" dirty="0">
                <a:sym typeface="Wingdings" panose="05000000000000000000" pitchFamily="2" charset="2"/>
              </a:rPr>
              <a:t>= 1 048 576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baseline="30000" dirty="0">
              <a:sym typeface="Wingdings" panose="05000000000000000000" pitchFamily="2" charset="2"/>
            </a:endParaRPr>
          </a:p>
          <a:p>
            <a:endParaRPr lang="fr-FR" baseline="30000" dirty="0"/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8ADA9EC9-63BE-486E-A15B-C1F8A8799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890760"/>
              </p:ext>
            </p:extLst>
          </p:nvPr>
        </p:nvGraphicFramePr>
        <p:xfrm>
          <a:off x="4918971" y="2524799"/>
          <a:ext cx="5887574" cy="334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995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8750C9B-9A96-41F7-AB6E-A4F217DE0358}"/>
              </a:ext>
            </a:extLst>
          </p:cNvPr>
          <p:cNvSpPr txBox="1">
            <a:spLocks/>
          </p:cNvSpPr>
          <p:nvPr/>
        </p:nvSpPr>
        <p:spPr>
          <a:xfrm>
            <a:off x="838200" y="224562"/>
            <a:ext cx="10515600" cy="1188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900" u="sng" dirty="0">
                <a:latin typeface="+mn-lt"/>
                <a:cs typeface="Arial" panose="020B0604020202020204" pitchFamily="34" charset="0"/>
              </a:rPr>
              <a:t>Présentation des algorithmes</a:t>
            </a:r>
          </a:p>
          <a:p>
            <a:pPr algn="ctr"/>
            <a:endParaRPr lang="fr-FR" u="sng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fr-FR" sz="3700" dirty="0">
                <a:latin typeface="+mn-lt"/>
                <a:cs typeface="Arial" panose="020B0604020202020204" pitchFamily="34" charset="0"/>
              </a:rPr>
              <a:t>Brute de force</a:t>
            </a:r>
            <a:b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D13CE6-3DF6-461C-BB76-6B61ADF4CA38}"/>
              </a:ext>
            </a:extLst>
          </p:cNvPr>
          <p:cNvSpPr txBox="1"/>
          <p:nvPr/>
        </p:nvSpPr>
        <p:spPr>
          <a:xfrm>
            <a:off x="341051" y="1413029"/>
            <a:ext cx="86823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Avantages: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 On obtient la meilleure combinaison possible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85278D-2CB3-4885-9078-CFA99079AF81}"/>
              </a:ext>
            </a:extLst>
          </p:cNvPr>
          <p:cNvSpPr txBox="1"/>
          <p:nvPr/>
        </p:nvSpPr>
        <p:spPr>
          <a:xfrm>
            <a:off x="341051" y="2303661"/>
            <a:ext cx="8682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Limites: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La complexité limite l’ utilisation à un nombre limité d’ action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Complexité Big-O très élevée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6B386A-A4C4-4C71-A89A-42B9CC1CB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35" y="3588468"/>
            <a:ext cx="4504481" cy="30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1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BDDD360-1DE7-46CC-845A-8A2F732FB63B}"/>
              </a:ext>
            </a:extLst>
          </p:cNvPr>
          <p:cNvSpPr txBox="1">
            <a:spLocks/>
          </p:cNvSpPr>
          <p:nvPr/>
        </p:nvSpPr>
        <p:spPr>
          <a:xfrm>
            <a:off x="838200" y="224562"/>
            <a:ext cx="10515600" cy="1188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900" u="sng" dirty="0">
                <a:latin typeface="+mn-lt"/>
                <a:cs typeface="Arial" panose="020B0604020202020204" pitchFamily="34" charset="0"/>
              </a:rPr>
              <a:t>Présentation des algorithmes</a:t>
            </a:r>
          </a:p>
          <a:p>
            <a:pPr algn="ctr"/>
            <a:endParaRPr lang="fr-FR" u="sng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fr-FR" sz="3700" dirty="0">
                <a:latin typeface="+mn-lt"/>
                <a:cs typeface="Arial" panose="020B0604020202020204" pitchFamily="34" charset="0"/>
              </a:rPr>
              <a:t>Optimisé</a:t>
            </a:r>
            <a:b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18A6ED-503B-452B-9707-AD7245AAAA2F}"/>
              </a:ext>
            </a:extLst>
          </p:cNvPr>
          <p:cNvSpPr txBox="1"/>
          <p:nvPr/>
        </p:nvSpPr>
        <p:spPr>
          <a:xfrm>
            <a:off x="341051" y="1413029"/>
            <a:ext cx="868236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Fonctionnement: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Eviter les redondances en divisant sous problème.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Stoker les résultats dans une matrice ( nbr-action * budget-max)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Procéder de façon itérative jusqu’ au résultat 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EB4D0DC-518D-4206-9E85-3D7F51514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62420"/>
              </p:ext>
            </p:extLst>
          </p:nvPr>
        </p:nvGraphicFramePr>
        <p:xfrm>
          <a:off x="589625" y="3202254"/>
          <a:ext cx="5782448" cy="1777002"/>
        </p:xfrm>
        <a:graphic>
          <a:graphicData uri="http://schemas.openxmlformats.org/drawingml/2006/table">
            <a:tbl>
              <a:tblPr/>
              <a:tblGrid>
                <a:gridCol w="607523">
                  <a:extLst>
                    <a:ext uri="{9D8B030D-6E8A-4147-A177-3AD203B41FA5}">
                      <a16:colId xmlns:a16="http://schemas.microsoft.com/office/drawing/2014/main" val="3791400467"/>
                    </a:ext>
                  </a:extLst>
                </a:gridCol>
                <a:gridCol w="607523">
                  <a:extLst>
                    <a:ext uri="{9D8B030D-6E8A-4147-A177-3AD203B41FA5}">
                      <a16:colId xmlns:a16="http://schemas.microsoft.com/office/drawing/2014/main" val="778123986"/>
                    </a:ext>
                  </a:extLst>
                </a:gridCol>
                <a:gridCol w="922264">
                  <a:extLst>
                    <a:ext uri="{9D8B030D-6E8A-4147-A177-3AD203B41FA5}">
                      <a16:colId xmlns:a16="http://schemas.microsoft.com/office/drawing/2014/main" val="209285458"/>
                    </a:ext>
                  </a:extLst>
                </a:gridCol>
                <a:gridCol w="607523">
                  <a:extLst>
                    <a:ext uri="{9D8B030D-6E8A-4147-A177-3AD203B41FA5}">
                      <a16:colId xmlns:a16="http://schemas.microsoft.com/office/drawing/2014/main" val="898426933"/>
                    </a:ext>
                  </a:extLst>
                </a:gridCol>
                <a:gridCol w="607523">
                  <a:extLst>
                    <a:ext uri="{9D8B030D-6E8A-4147-A177-3AD203B41FA5}">
                      <a16:colId xmlns:a16="http://schemas.microsoft.com/office/drawing/2014/main" val="4238007451"/>
                    </a:ext>
                  </a:extLst>
                </a:gridCol>
                <a:gridCol w="607523">
                  <a:extLst>
                    <a:ext uri="{9D8B030D-6E8A-4147-A177-3AD203B41FA5}">
                      <a16:colId xmlns:a16="http://schemas.microsoft.com/office/drawing/2014/main" val="4293502302"/>
                    </a:ext>
                  </a:extLst>
                </a:gridCol>
                <a:gridCol w="607523">
                  <a:extLst>
                    <a:ext uri="{9D8B030D-6E8A-4147-A177-3AD203B41FA5}">
                      <a16:colId xmlns:a16="http://schemas.microsoft.com/office/drawing/2014/main" val="2385512123"/>
                    </a:ext>
                  </a:extLst>
                </a:gridCol>
                <a:gridCol w="607523">
                  <a:extLst>
                    <a:ext uri="{9D8B030D-6E8A-4147-A177-3AD203B41FA5}">
                      <a16:colId xmlns:a16="http://schemas.microsoft.com/office/drawing/2014/main" val="1059225724"/>
                    </a:ext>
                  </a:extLst>
                </a:gridCol>
                <a:gridCol w="607523">
                  <a:extLst>
                    <a:ext uri="{9D8B030D-6E8A-4147-A177-3AD203B41FA5}">
                      <a16:colId xmlns:a16="http://schemas.microsoft.com/office/drawing/2014/main" val="29076954"/>
                    </a:ext>
                  </a:extLst>
                </a:gridCol>
              </a:tblGrid>
              <a:tr h="27836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3338"/>
                  </a:ext>
                </a:extLst>
              </a:tr>
              <a:tr h="2783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Gain(prix * profit)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70802"/>
                  </a:ext>
                </a:extLst>
              </a:tr>
              <a:tr h="2672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 d’ action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54162"/>
                  </a:ext>
                </a:extLst>
              </a:tr>
              <a:tr h="2672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696452"/>
                  </a:ext>
                </a:extLst>
              </a:tr>
              <a:tr h="2672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09147"/>
                  </a:ext>
                </a:extLst>
              </a:tr>
              <a:tr h="2783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22927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B2A02E0-7F43-47AE-A7D0-826876F0F2F4}"/>
              </a:ext>
            </a:extLst>
          </p:cNvPr>
          <p:cNvSpPr txBox="1"/>
          <p:nvPr/>
        </p:nvSpPr>
        <p:spPr>
          <a:xfrm>
            <a:off x="838200" y="5239536"/>
            <a:ext cx="5171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Nombre de possibilités  = nbr-action * budget-max 20 actions =500 * 20 = 10 000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baseline="30000" dirty="0">
              <a:sym typeface="Wingdings" panose="05000000000000000000" pitchFamily="2" charset="2"/>
            </a:endParaRPr>
          </a:p>
          <a:p>
            <a:endParaRPr lang="fr-FR" baseline="30000" dirty="0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25775605-8F9E-4AE8-88B0-5394D08BF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894087"/>
              </p:ext>
            </p:extLst>
          </p:nvPr>
        </p:nvGraphicFramePr>
        <p:xfrm>
          <a:off x="6899429" y="26408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029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E0C15F0-51C5-4CA5-917B-725E6AD22D5D}"/>
              </a:ext>
            </a:extLst>
          </p:cNvPr>
          <p:cNvSpPr txBox="1">
            <a:spLocks/>
          </p:cNvSpPr>
          <p:nvPr/>
        </p:nvSpPr>
        <p:spPr>
          <a:xfrm>
            <a:off x="838200" y="224562"/>
            <a:ext cx="10515600" cy="1188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900" u="sng">
                <a:latin typeface="+mn-lt"/>
                <a:cs typeface="Arial" panose="020B0604020202020204" pitchFamily="34" charset="0"/>
              </a:rPr>
              <a:t>Présentation des algorithmes</a:t>
            </a:r>
          </a:p>
          <a:p>
            <a:pPr algn="ctr"/>
            <a:endParaRPr lang="fr-FR" u="sng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fr-FR" sz="3700">
                <a:latin typeface="+mn-lt"/>
                <a:cs typeface="Arial" panose="020B0604020202020204" pitchFamily="34" charset="0"/>
              </a:rPr>
              <a:t>Optimisé</a:t>
            </a:r>
            <a:br>
              <a:rPr lang="fr-FR" b="1" u="sng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14F02D-D8D5-4DD2-AA46-2C88E0F9661E}"/>
              </a:ext>
            </a:extLst>
          </p:cNvPr>
          <p:cNvSpPr txBox="1"/>
          <p:nvPr/>
        </p:nvSpPr>
        <p:spPr>
          <a:xfrm>
            <a:off x="341051" y="1413029"/>
            <a:ext cx="8682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Avantages: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La complexité est beaucoup moins dépende du nombre d’action 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Plus rapide et utilise moins de mémoire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AFDEDD-48B6-4A3A-B8C8-B117CD88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42" y="3681535"/>
            <a:ext cx="4726976" cy="319537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E36966B-F3B6-4382-946C-C47EBEB9B600}"/>
              </a:ext>
            </a:extLst>
          </p:cNvPr>
          <p:cNvSpPr txBox="1"/>
          <p:nvPr/>
        </p:nvSpPr>
        <p:spPr>
          <a:xfrm>
            <a:off x="341050" y="2767246"/>
            <a:ext cx="8682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800" dirty="0"/>
              <a:t>Limites: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Fonctionne avec des entiers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Nécessite d’ arrondir</a:t>
            </a:r>
          </a:p>
        </p:txBody>
      </p:sp>
    </p:spTree>
    <p:extLst>
      <p:ext uri="{BB962C8B-B14F-4D97-AF65-F5344CB8AC3E}">
        <p14:creationId xmlns:p14="http://schemas.microsoft.com/office/powerpoint/2010/main" val="61410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12DD9EC-DA6C-4392-AB8D-FC67EF02B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87068"/>
              </p:ext>
            </p:extLst>
          </p:nvPr>
        </p:nvGraphicFramePr>
        <p:xfrm>
          <a:off x="1226290" y="1741503"/>
          <a:ext cx="9739419" cy="3040213"/>
        </p:xfrm>
        <a:graphic>
          <a:graphicData uri="http://schemas.openxmlformats.org/drawingml/2006/table">
            <a:tbl>
              <a:tblPr/>
              <a:tblGrid>
                <a:gridCol w="2133561">
                  <a:extLst>
                    <a:ext uri="{9D8B030D-6E8A-4147-A177-3AD203B41FA5}">
                      <a16:colId xmlns:a16="http://schemas.microsoft.com/office/drawing/2014/main" val="1003823295"/>
                    </a:ext>
                  </a:extLst>
                </a:gridCol>
                <a:gridCol w="1311852">
                  <a:extLst>
                    <a:ext uri="{9D8B030D-6E8A-4147-A177-3AD203B41FA5}">
                      <a16:colId xmlns:a16="http://schemas.microsoft.com/office/drawing/2014/main" val="2623288139"/>
                    </a:ext>
                  </a:extLst>
                </a:gridCol>
                <a:gridCol w="1046598">
                  <a:extLst>
                    <a:ext uri="{9D8B030D-6E8A-4147-A177-3AD203B41FA5}">
                      <a16:colId xmlns:a16="http://schemas.microsoft.com/office/drawing/2014/main" val="2240280167"/>
                    </a:ext>
                  </a:extLst>
                </a:gridCol>
                <a:gridCol w="1311852">
                  <a:extLst>
                    <a:ext uri="{9D8B030D-6E8A-4147-A177-3AD203B41FA5}">
                      <a16:colId xmlns:a16="http://schemas.microsoft.com/office/drawing/2014/main" val="3041407533"/>
                    </a:ext>
                  </a:extLst>
                </a:gridCol>
                <a:gridCol w="1311852">
                  <a:extLst>
                    <a:ext uri="{9D8B030D-6E8A-4147-A177-3AD203B41FA5}">
                      <a16:colId xmlns:a16="http://schemas.microsoft.com/office/drawing/2014/main" val="4271129477"/>
                    </a:ext>
                  </a:extLst>
                </a:gridCol>
                <a:gridCol w="1311852">
                  <a:extLst>
                    <a:ext uri="{9D8B030D-6E8A-4147-A177-3AD203B41FA5}">
                      <a16:colId xmlns:a16="http://schemas.microsoft.com/office/drawing/2014/main" val="1237328435"/>
                    </a:ext>
                  </a:extLst>
                </a:gridCol>
                <a:gridCol w="1311852">
                  <a:extLst>
                    <a:ext uri="{9D8B030D-6E8A-4147-A177-3AD203B41FA5}">
                      <a16:colId xmlns:a16="http://schemas.microsoft.com/office/drawing/2014/main" val="2171268969"/>
                    </a:ext>
                  </a:extLst>
                </a:gridCol>
              </a:tblGrid>
              <a:tr h="42520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Tableau comparatif algorithme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6380"/>
                  </a:ext>
                </a:extLst>
              </a:tr>
              <a:tr h="3826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Brute de force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Optimisé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97666"/>
                  </a:ext>
                </a:extLst>
              </a:tr>
              <a:tr h="265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(20)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1 ( 956)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2 (541)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(20)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1 ( 956)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2 (541)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1441"/>
                  </a:ext>
                </a:extLst>
              </a:tr>
              <a:tr h="5315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Temps d' éxcution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2,510 sec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0,677 sec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3,393 sec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1,905 sec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268205"/>
                  </a:ext>
                </a:extLst>
              </a:tr>
              <a:tr h="5315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mémoire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58,1 MiB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57,4 MiB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57,6 MiB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57,3 MiB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69212"/>
                  </a:ext>
                </a:extLst>
              </a:tr>
              <a:tr h="903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Résultats:                             Total cost                             Total 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498€                       99,08€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498€                       99,08€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500€                      198,57€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499,99€                     198€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160219"/>
                  </a:ext>
                </a:extLst>
              </a:tr>
            </a:tbl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5F959AEF-4820-4422-B21E-FFC2B335E7D5}"/>
              </a:ext>
            </a:extLst>
          </p:cNvPr>
          <p:cNvSpPr txBox="1">
            <a:spLocks/>
          </p:cNvSpPr>
          <p:nvPr/>
        </p:nvSpPr>
        <p:spPr>
          <a:xfrm>
            <a:off x="838200" y="224562"/>
            <a:ext cx="10515600" cy="1188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900" u="sng" dirty="0">
                <a:latin typeface="+mn-lt"/>
                <a:cs typeface="Arial" panose="020B0604020202020204" pitchFamily="34" charset="0"/>
              </a:rPr>
              <a:t>Comparatif de performance</a:t>
            </a:r>
          </a:p>
          <a:p>
            <a:pPr algn="ctr"/>
            <a:endParaRPr lang="fr-FR" u="sng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fr-FR" sz="3700" dirty="0">
                <a:latin typeface="+mn-lt"/>
                <a:cs typeface="Arial" panose="020B0604020202020204" pitchFamily="34" charset="0"/>
              </a:rPr>
              <a:t>Entre algorithme</a:t>
            </a:r>
            <a:b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F7F95E-C6FE-4D4E-92DF-5FF9C59CDCED}"/>
              </a:ext>
            </a:extLst>
          </p:cNvPr>
          <p:cNvSpPr txBox="1"/>
          <p:nvPr/>
        </p:nvSpPr>
        <p:spPr>
          <a:xfrm>
            <a:off x="8433786" y="5655075"/>
            <a:ext cx="44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Dataset1 : 499,95   198,53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9AD35-4B42-405E-B7C8-D175C386DA58}"/>
              </a:ext>
            </a:extLst>
          </p:cNvPr>
          <p:cNvSpPr txBox="1"/>
          <p:nvPr/>
        </p:nvSpPr>
        <p:spPr>
          <a:xfrm>
            <a:off x="8433786" y="6024407"/>
            <a:ext cx="44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Dataset2 : 499,99   197,95 </a:t>
            </a:r>
          </a:p>
        </p:txBody>
      </p:sp>
    </p:spTree>
    <p:extLst>
      <p:ext uri="{BB962C8B-B14F-4D97-AF65-F5344CB8AC3E}">
        <p14:creationId xmlns:p14="http://schemas.microsoft.com/office/powerpoint/2010/main" val="270442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5DF374F-3127-457D-A0A2-56C145B8B2E1}"/>
              </a:ext>
            </a:extLst>
          </p:cNvPr>
          <p:cNvSpPr txBox="1">
            <a:spLocks/>
          </p:cNvSpPr>
          <p:nvPr/>
        </p:nvSpPr>
        <p:spPr>
          <a:xfrm>
            <a:off x="838200" y="224562"/>
            <a:ext cx="10515600" cy="1188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900" u="sng" dirty="0">
                <a:latin typeface="+mn-lt"/>
                <a:cs typeface="Arial" panose="020B0604020202020204" pitchFamily="34" charset="0"/>
              </a:rPr>
              <a:t>Comparatif de performance</a:t>
            </a:r>
          </a:p>
          <a:p>
            <a:pPr algn="ctr"/>
            <a:endParaRPr lang="fr-FR" u="sng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fr-FR" sz="3700" dirty="0">
                <a:latin typeface="+mn-lt"/>
                <a:cs typeface="Arial" panose="020B0604020202020204" pitchFamily="34" charset="0"/>
              </a:rPr>
              <a:t>Avec </a:t>
            </a:r>
            <a:r>
              <a:rPr lang="fr-FR" sz="3700" dirty="0" err="1">
                <a:latin typeface="+mn-lt"/>
                <a:cs typeface="Arial" panose="020B0604020202020204" pitchFamily="34" charset="0"/>
              </a:rPr>
              <a:t>Sienna</a:t>
            </a:r>
            <a:b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4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0F6744E-16FE-4908-9E23-DA26881C5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328166"/>
            <a:ext cx="6400800" cy="53717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EDFF6DFE-4B80-4B14-93CA-B7D661378F2B}"/>
              </a:ext>
            </a:extLst>
          </p:cNvPr>
          <p:cNvSpPr txBox="1">
            <a:spLocks/>
          </p:cNvSpPr>
          <p:nvPr/>
        </p:nvSpPr>
        <p:spPr>
          <a:xfrm>
            <a:off x="838200" y="419871"/>
            <a:ext cx="10515600" cy="1188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b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83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Grand écran</PresentationFormat>
  <Paragraphs>134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Thème Office</vt:lpstr>
      <vt:lpstr>SOUTENACE PROJET 7:</vt:lpstr>
      <vt:lpstr>PLAN: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SOUTENACE PROJET 1:</dc:title>
  <dc:creator>pierre parajua</dc:creator>
  <cp:lastModifiedBy>pierre parajua</cp:lastModifiedBy>
  <cp:revision>5</cp:revision>
  <dcterms:created xsi:type="dcterms:W3CDTF">2021-09-30T09:27:20Z</dcterms:created>
  <dcterms:modified xsi:type="dcterms:W3CDTF">2022-03-15T20:57:14Z</dcterms:modified>
</cp:coreProperties>
</file>