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add190068_2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add190068_2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ad1837df9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ad1837df9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ad1837df9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ad1837df9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fadd1900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fadd1900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ad1837df9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ad1837df9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ad1837df9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ad1837df9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ad1837df9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ad1837df9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ad1837df9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ad1837df9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ad1837df9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ad1837df9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fr" sz="1700">
                <a:solidFill>
                  <a:srgbClr val="595959"/>
                </a:solidFill>
              </a:rPr>
              <a:t>Grandes images 3D: Un autre défi est la complexité et la taille des données que nous avons (problème de stockage). Les images d'entrée sont 192 par 192 par 64, nous ne pouvons pas charger tout cela dans la mémoire. </a:t>
            </a:r>
            <a:endParaRPr sz="1700">
              <a:solidFill>
                <a:srgbClr val="595959"/>
              </a:solidFill>
            </a:endParaRPr>
          </a:p>
          <a:p>
            <a:pPr indent="-342900" lvl="0" marL="457200" rtl="0" algn="l">
              <a:lnSpc>
                <a:spcPct val="115000"/>
              </a:lnSpc>
              <a:spcBef>
                <a:spcPts val="0"/>
              </a:spcBef>
              <a:spcAft>
                <a:spcPts val="0"/>
              </a:spcAft>
              <a:buClr>
                <a:srgbClr val="595959"/>
              </a:buClr>
              <a:buSzPts val="1800"/>
              <a:buChar char="●"/>
            </a:pPr>
            <a:r>
              <a:rPr lang="fr" sz="1800">
                <a:solidFill>
                  <a:srgbClr val="595959"/>
                </a:solidFill>
              </a:rPr>
              <a:t>Nous allons les diviser en patches de 64 par 64 par 64, nous entraînons le modèle sur ces patches, nous chargeons le volume suivant, puis entraînons le modèle et ainsi de suite.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fr" sz="1800">
                <a:solidFill>
                  <a:srgbClr val="595959"/>
                </a:solidFill>
              </a:rPr>
              <a:t>Enfin, les résultats des prédictions par patch seront fusionnés pour créer la prédiction 3D finale.</a:t>
            </a:r>
            <a:endParaRPr sz="1800">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add1900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add1900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add1900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add1900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add190068_2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add190068_2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ad1837df9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ad1837df9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457200" y="1808225"/>
            <a:ext cx="8094300" cy="14004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rgbClr val="002060"/>
              </a:buClr>
              <a:buSzPts val="3600"/>
              <a:buFont typeface="Calibri"/>
              <a:buNone/>
              <a:defRPr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457200" y="3487980"/>
            <a:ext cx="8229600" cy="763500"/>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00B0F0"/>
              </a:buClr>
              <a:buSzPts val="2800"/>
              <a:buNone/>
              <a:defRPr b="0" i="0" sz="2800">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1792288" y="459581"/>
            <a:ext cx="5486400" cy="3086100"/>
          </a:xfrm>
          <a:prstGeom prst="rect">
            <a:avLst/>
          </a:prstGeom>
          <a:noFill/>
          <a:ln>
            <a:noFill/>
          </a:ln>
        </p:spPr>
      </p:sp>
      <p:sp>
        <p:nvSpPr>
          <p:cNvPr id="71" name="Google Shape;71;p11"/>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pic>
        <p:nvPicPr>
          <p:cNvPr descr="E:\websites\free-power-point-templates\2012\logos.png" id="87" name="Google Shape;87;p13"/>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14"/>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14"/>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91" name="Google Shape;91;p1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40730" y="400254"/>
            <a:ext cx="8246100" cy="763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2060"/>
              </a:buClr>
              <a:buSzPts val="3600"/>
              <a:buFont typeface="Calibri"/>
              <a:buNone/>
              <a:defRPr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48965" y="1502816"/>
            <a:ext cx="8246100" cy="32643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454903" y="369927"/>
            <a:ext cx="6252600" cy="763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454904" y="1191095"/>
            <a:ext cx="6252600" cy="35763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536879" y="328707"/>
            <a:ext cx="8076900" cy="763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2060"/>
              </a:buClr>
              <a:buSzPts val="3600"/>
              <a:buFont typeface="Calibri"/>
              <a:buNone/>
              <a:defRPr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536879" y="1655520"/>
            <a:ext cx="4040100" cy="479700"/>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 name="Google Shape;33;p5"/>
          <p:cNvSpPr txBox="1"/>
          <p:nvPr>
            <p:ph idx="2" type="body"/>
          </p:nvPr>
        </p:nvSpPr>
        <p:spPr>
          <a:xfrm>
            <a:off x="536879" y="2127917"/>
            <a:ext cx="4040100" cy="227640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 name="Google Shape;34;p5"/>
          <p:cNvSpPr txBox="1"/>
          <p:nvPr>
            <p:ph idx="3" type="body"/>
          </p:nvPr>
        </p:nvSpPr>
        <p:spPr>
          <a:xfrm>
            <a:off x="4572000" y="1655520"/>
            <a:ext cx="4041900" cy="479700"/>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5"/>
          <p:cNvSpPr txBox="1"/>
          <p:nvPr>
            <p:ph idx="4" type="body"/>
          </p:nvPr>
        </p:nvSpPr>
        <p:spPr>
          <a:xfrm>
            <a:off x="4572000" y="2127917"/>
            <a:ext cx="4041900" cy="2276400"/>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6" name="Google Shape;46;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4" name="Google Shape;64;p10"/>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11" name="Google Shape;11;p1"/>
          <p:cNvSpPr txBox="1"/>
          <p:nvPr/>
        </p:nvSpPr>
        <p:spPr>
          <a:xfrm>
            <a:off x="-9150" y="5213747"/>
            <a:ext cx="8389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fr"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20.png"/><Relationship Id="rId7" Type="http://schemas.openxmlformats.org/officeDocument/2006/relationships/image" Target="../media/image25.png"/><Relationship Id="rId8"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511350" y="299650"/>
            <a:ext cx="7441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 sz="4200">
                <a:solidFill>
                  <a:schemeClr val="lt1"/>
                </a:solidFill>
                <a:latin typeface="Times New Roman"/>
                <a:ea typeface="Times New Roman"/>
                <a:cs typeface="Times New Roman"/>
                <a:sym typeface="Times New Roman"/>
              </a:rPr>
              <a:t>Aneurysm Segmentation Challenge</a:t>
            </a:r>
            <a:endParaRPr b="1" sz="4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7" name="Google Shape;97;p15"/>
          <p:cNvSpPr txBox="1"/>
          <p:nvPr/>
        </p:nvSpPr>
        <p:spPr>
          <a:xfrm>
            <a:off x="511350" y="4055950"/>
            <a:ext cx="44232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 sz="1700">
                <a:solidFill>
                  <a:schemeClr val="dk2"/>
                </a:solidFill>
                <a:latin typeface="Times New Roman"/>
                <a:ea typeface="Times New Roman"/>
                <a:cs typeface="Times New Roman"/>
                <a:sym typeface="Times New Roman"/>
              </a:rPr>
              <a:t>Anisse Id-Benaddi, Antoine Gauchot, Loris Megy, Adrien Moulinas, Pierre Samaha </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Loss et métrique d’évaluation</a:t>
            </a:r>
            <a:endParaRPr>
              <a:solidFill>
                <a:schemeClr val="lt1"/>
              </a:solidFill>
            </a:endParaRPr>
          </a:p>
        </p:txBody>
      </p:sp>
      <p:pic>
        <p:nvPicPr>
          <p:cNvPr id="227" name="Google Shape;227;p24"/>
          <p:cNvPicPr preferRelativeResize="0"/>
          <p:nvPr/>
        </p:nvPicPr>
        <p:blipFill>
          <a:blip r:embed="rId3">
            <a:alphaModFix/>
          </a:blip>
          <a:stretch>
            <a:fillRect/>
          </a:stretch>
        </p:blipFill>
        <p:spPr>
          <a:xfrm>
            <a:off x="421325" y="1826225"/>
            <a:ext cx="4081425" cy="2486825"/>
          </a:xfrm>
          <a:prstGeom prst="rect">
            <a:avLst/>
          </a:prstGeom>
          <a:noFill/>
          <a:ln>
            <a:noFill/>
          </a:ln>
        </p:spPr>
      </p:pic>
      <p:sp>
        <p:nvSpPr>
          <p:cNvPr id="228" name="Google Shape;228;p24"/>
          <p:cNvSpPr txBox="1"/>
          <p:nvPr/>
        </p:nvSpPr>
        <p:spPr>
          <a:xfrm>
            <a:off x="5150975" y="1530850"/>
            <a:ext cx="327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t>Metric: Jaccard Coefficient </a:t>
            </a:r>
            <a:endParaRPr b="1" sz="1700"/>
          </a:p>
        </p:txBody>
      </p:sp>
      <p:sp>
        <p:nvSpPr>
          <p:cNvPr id="229" name="Google Shape;229;p24"/>
          <p:cNvSpPr txBox="1"/>
          <p:nvPr/>
        </p:nvSpPr>
        <p:spPr>
          <a:xfrm>
            <a:off x="518750" y="1530850"/>
            <a:ext cx="3678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700"/>
              <a:t>Loss = 1 - Dice Coefficient </a:t>
            </a:r>
            <a:endParaRPr b="1" sz="1700"/>
          </a:p>
        </p:txBody>
      </p:sp>
      <p:sp>
        <p:nvSpPr>
          <p:cNvPr id="230" name="Google Shape;230;p24"/>
          <p:cNvSpPr txBox="1"/>
          <p:nvPr/>
        </p:nvSpPr>
        <p:spPr>
          <a:xfrm>
            <a:off x="5150980" y="2806384"/>
            <a:ext cx="80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a:t>IOU =</a:t>
            </a:r>
            <a:r>
              <a:rPr lang="fr" sz="1100"/>
              <a:t> </a:t>
            </a:r>
            <a:endParaRPr sz="1100"/>
          </a:p>
        </p:txBody>
      </p:sp>
      <p:cxnSp>
        <p:nvCxnSpPr>
          <p:cNvPr id="231" name="Google Shape;231;p24"/>
          <p:cNvCxnSpPr/>
          <p:nvPr/>
        </p:nvCxnSpPr>
        <p:spPr>
          <a:xfrm>
            <a:off x="5659828" y="3038078"/>
            <a:ext cx="1191300" cy="18300"/>
          </a:xfrm>
          <a:prstGeom prst="straightConnector1">
            <a:avLst/>
          </a:prstGeom>
          <a:noFill/>
          <a:ln cap="flat" cmpd="sng" w="19050">
            <a:solidFill>
              <a:schemeClr val="dk2"/>
            </a:solidFill>
            <a:prstDash val="solid"/>
            <a:round/>
            <a:headEnd len="med" w="med" type="none"/>
            <a:tailEnd len="med" w="med" type="none"/>
          </a:ln>
        </p:spPr>
      </p:cxnSp>
      <p:sp>
        <p:nvSpPr>
          <p:cNvPr id="232" name="Google Shape;232;p24"/>
          <p:cNvSpPr txBox="1"/>
          <p:nvPr/>
        </p:nvSpPr>
        <p:spPr>
          <a:xfrm>
            <a:off x="5724869" y="2677448"/>
            <a:ext cx="151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 sz="900">
                <a:solidFill>
                  <a:schemeClr val="dk1"/>
                </a:solidFill>
              </a:rPr>
              <a:t>area of Overlap</a:t>
            </a:r>
            <a:endParaRPr b="1" sz="900"/>
          </a:p>
        </p:txBody>
      </p:sp>
      <p:sp>
        <p:nvSpPr>
          <p:cNvPr id="233" name="Google Shape;233;p24"/>
          <p:cNvSpPr txBox="1"/>
          <p:nvPr/>
        </p:nvSpPr>
        <p:spPr>
          <a:xfrm>
            <a:off x="5789855" y="2968932"/>
            <a:ext cx="1516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a:solidFill>
                  <a:schemeClr val="dk1"/>
                </a:solidFill>
              </a:rPr>
              <a:t>Union area</a:t>
            </a:r>
            <a:endParaRPr b="1" sz="900"/>
          </a:p>
        </p:txBody>
      </p:sp>
      <p:sp>
        <p:nvSpPr>
          <p:cNvPr id="234" name="Google Shape;234;p24"/>
          <p:cNvSpPr txBox="1"/>
          <p:nvPr/>
        </p:nvSpPr>
        <p:spPr>
          <a:xfrm>
            <a:off x="6742680" y="2870234"/>
            <a:ext cx="801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a:t> =</a:t>
            </a:r>
            <a:r>
              <a:rPr lang="fr" sz="1100"/>
              <a:t> </a:t>
            </a:r>
            <a:endParaRPr sz="1100"/>
          </a:p>
        </p:txBody>
      </p:sp>
      <p:cxnSp>
        <p:nvCxnSpPr>
          <p:cNvPr id="235" name="Google Shape;235;p24"/>
          <p:cNvCxnSpPr/>
          <p:nvPr/>
        </p:nvCxnSpPr>
        <p:spPr>
          <a:xfrm>
            <a:off x="7093768" y="3042569"/>
            <a:ext cx="1435500" cy="22800"/>
          </a:xfrm>
          <a:prstGeom prst="straightConnector1">
            <a:avLst/>
          </a:prstGeom>
          <a:noFill/>
          <a:ln cap="flat" cmpd="sng" w="19050">
            <a:solidFill>
              <a:schemeClr val="dk2"/>
            </a:solidFill>
            <a:prstDash val="solid"/>
            <a:round/>
            <a:headEnd len="med" w="med" type="none"/>
            <a:tailEnd len="med" w="med" type="none"/>
          </a:ln>
        </p:spPr>
      </p:cxnSp>
      <p:sp>
        <p:nvSpPr>
          <p:cNvPr id="236" name="Google Shape;236;p24"/>
          <p:cNvSpPr/>
          <p:nvPr/>
        </p:nvSpPr>
        <p:spPr>
          <a:xfrm>
            <a:off x="7240804" y="2219572"/>
            <a:ext cx="573900" cy="6270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7543974" y="2341874"/>
            <a:ext cx="573900" cy="627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7543975" y="2342375"/>
            <a:ext cx="270900" cy="504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7305790" y="3170416"/>
            <a:ext cx="573900" cy="6270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AA84F"/>
              </a:solidFill>
            </a:endParaRPr>
          </a:p>
        </p:txBody>
      </p:sp>
      <p:sp>
        <p:nvSpPr>
          <p:cNvPr id="240" name="Google Shape;240;p24"/>
          <p:cNvSpPr/>
          <p:nvPr/>
        </p:nvSpPr>
        <p:spPr>
          <a:xfrm>
            <a:off x="7608961" y="3292719"/>
            <a:ext cx="573900" cy="6270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ext{Dice} = \frac{2 \text{TP}}{2 \text{TP} + \text{FP} + \text{FN}}" id="241" name="Google Shape;241;p24" title="MathEquation,#000000"/>
          <p:cNvPicPr preferRelativeResize="0"/>
          <p:nvPr/>
        </p:nvPicPr>
        <p:blipFill>
          <a:blip r:embed="rId4">
            <a:alphaModFix/>
          </a:blip>
          <a:stretch>
            <a:fillRect/>
          </a:stretch>
        </p:blipFill>
        <p:spPr>
          <a:xfrm>
            <a:off x="822961" y="4197425"/>
            <a:ext cx="2793568" cy="771725"/>
          </a:xfrm>
          <a:prstGeom prst="rect">
            <a:avLst/>
          </a:prstGeom>
          <a:noFill/>
          <a:ln>
            <a:noFill/>
          </a:ln>
        </p:spPr>
      </p:pic>
      <p:pic>
        <p:nvPicPr>
          <p:cNvPr descr="\text{Jaccard} = \frac{\text{TP}}{\text{TP} + \text{FP} + \text{FN}}" id="242" name="Google Shape;242;p24" title="MathEquation,#000000"/>
          <p:cNvPicPr preferRelativeResize="0"/>
          <p:nvPr/>
        </p:nvPicPr>
        <p:blipFill>
          <a:blip r:embed="rId5">
            <a:alphaModFix/>
          </a:blip>
          <a:stretch>
            <a:fillRect/>
          </a:stretch>
        </p:blipFill>
        <p:spPr>
          <a:xfrm>
            <a:off x="5349434" y="4197425"/>
            <a:ext cx="3071542" cy="771725"/>
          </a:xfrm>
          <a:prstGeom prst="rect">
            <a:avLst/>
          </a:prstGeom>
          <a:noFill/>
          <a:ln>
            <a:noFill/>
          </a:ln>
        </p:spPr>
      </p:pic>
      <p:cxnSp>
        <p:nvCxnSpPr>
          <p:cNvPr id="243" name="Google Shape;243;p24"/>
          <p:cNvCxnSpPr/>
          <p:nvPr/>
        </p:nvCxnSpPr>
        <p:spPr>
          <a:xfrm>
            <a:off x="4698900" y="1444975"/>
            <a:ext cx="0" cy="348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Résultats</a:t>
            </a:r>
            <a:endParaRPr>
              <a:solidFill>
                <a:schemeClr val="lt1"/>
              </a:solidFill>
            </a:endParaRPr>
          </a:p>
        </p:txBody>
      </p:sp>
      <p:pic>
        <p:nvPicPr>
          <p:cNvPr id="249" name="Google Shape;249;p25"/>
          <p:cNvPicPr preferRelativeResize="0"/>
          <p:nvPr/>
        </p:nvPicPr>
        <p:blipFill>
          <a:blip r:embed="rId3">
            <a:alphaModFix/>
          </a:blip>
          <a:stretch>
            <a:fillRect/>
          </a:stretch>
        </p:blipFill>
        <p:spPr>
          <a:xfrm>
            <a:off x="235351" y="1376988"/>
            <a:ext cx="2929800" cy="3687233"/>
          </a:xfrm>
          <a:prstGeom prst="rect">
            <a:avLst/>
          </a:prstGeom>
          <a:noFill/>
          <a:ln>
            <a:noFill/>
          </a:ln>
        </p:spPr>
      </p:pic>
      <p:pic>
        <p:nvPicPr>
          <p:cNvPr id="250" name="Google Shape;250;p25"/>
          <p:cNvPicPr preferRelativeResize="0"/>
          <p:nvPr/>
        </p:nvPicPr>
        <p:blipFill>
          <a:blip r:embed="rId4">
            <a:alphaModFix/>
          </a:blip>
          <a:stretch>
            <a:fillRect/>
          </a:stretch>
        </p:blipFill>
        <p:spPr>
          <a:xfrm>
            <a:off x="3273712" y="1377000"/>
            <a:ext cx="3045014" cy="3632751"/>
          </a:xfrm>
          <a:prstGeom prst="rect">
            <a:avLst/>
          </a:prstGeom>
          <a:noFill/>
          <a:ln>
            <a:noFill/>
          </a:ln>
        </p:spPr>
      </p:pic>
      <p:sp>
        <p:nvSpPr>
          <p:cNvPr id="251" name="Google Shape;251;p25"/>
          <p:cNvSpPr txBox="1"/>
          <p:nvPr/>
        </p:nvSpPr>
        <p:spPr>
          <a:xfrm>
            <a:off x="4009151" y="4889900"/>
            <a:ext cx="1574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000">
                <a:solidFill>
                  <a:schemeClr val="dk2"/>
                </a:solidFill>
              </a:rPr>
              <a:t>10 epochs de plus</a:t>
            </a:r>
            <a:endParaRPr b="1" sz="1000">
              <a:solidFill>
                <a:schemeClr val="dk2"/>
              </a:solidFill>
            </a:endParaRPr>
          </a:p>
        </p:txBody>
      </p:sp>
      <p:sp>
        <p:nvSpPr>
          <p:cNvPr id="252" name="Google Shape;252;p25"/>
          <p:cNvSpPr txBox="1"/>
          <p:nvPr/>
        </p:nvSpPr>
        <p:spPr>
          <a:xfrm>
            <a:off x="6128900" y="1608038"/>
            <a:ext cx="2929800" cy="2940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fr" sz="1300">
                <a:solidFill>
                  <a:schemeClr val="dk1"/>
                </a:solidFill>
              </a:rPr>
              <a:t>Quand les médecins le font : IOU de 65% entre différents médecins.</a:t>
            </a:r>
            <a:endParaRPr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342900" lvl="0" marL="457200" rtl="0" algn="just">
              <a:lnSpc>
                <a:spcPct val="115000"/>
              </a:lnSpc>
              <a:spcBef>
                <a:spcPts val="1200"/>
              </a:spcBef>
              <a:spcAft>
                <a:spcPts val="0"/>
              </a:spcAft>
              <a:buClr>
                <a:schemeClr val="dk1"/>
              </a:buClr>
              <a:buSzPts val="1800"/>
              <a:buChar char="●"/>
            </a:pPr>
            <a:r>
              <a:rPr lang="fr" sz="1300">
                <a:solidFill>
                  <a:schemeClr val="dk1"/>
                </a:solidFill>
              </a:rPr>
              <a:t>Notre méthode : IOU de 65% qui peut être amélioré en augmentant le nombre d'époques, et surtout à l'avenir, lorsque davantage de données seront obtenues.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fr">
                <a:solidFill>
                  <a:schemeClr val="lt1"/>
                </a:solidFill>
              </a:rPr>
              <a:t>Prediction time Augmentation</a:t>
            </a:r>
            <a:endParaRPr/>
          </a:p>
        </p:txBody>
      </p:sp>
      <p:pic>
        <p:nvPicPr>
          <p:cNvPr id="258" name="Google Shape;258;p26"/>
          <p:cNvPicPr preferRelativeResize="0"/>
          <p:nvPr/>
        </p:nvPicPr>
        <p:blipFill rotWithShape="1">
          <a:blip r:embed="rId3">
            <a:alphaModFix/>
          </a:blip>
          <a:srcRect b="1845" l="0" r="0" t="0"/>
          <a:stretch/>
        </p:blipFill>
        <p:spPr>
          <a:xfrm>
            <a:off x="1084850" y="2632900"/>
            <a:ext cx="1293866" cy="1043497"/>
          </a:xfrm>
          <a:prstGeom prst="rect">
            <a:avLst/>
          </a:prstGeom>
          <a:noFill/>
          <a:ln>
            <a:noFill/>
          </a:ln>
        </p:spPr>
      </p:pic>
      <p:pic>
        <p:nvPicPr>
          <p:cNvPr id="259" name="Google Shape;259;p26"/>
          <p:cNvPicPr preferRelativeResize="0"/>
          <p:nvPr/>
        </p:nvPicPr>
        <p:blipFill>
          <a:blip r:embed="rId4">
            <a:alphaModFix/>
          </a:blip>
          <a:stretch>
            <a:fillRect/>
          </a:stretch>
        </p:blipFill>
        <p:spPr>
          <a:xfrm>
            <a:off x="2508401" y="2632900"/>
            <a:ext cx="1301206" cy="1053677"/>
          </a:xfrm>
          <a:prstGeom prst="rect">
            <a:avLst/>
          </a:prstGeom>
          <a:noFill/>
          <a:ln>
            <a:noFill/>
          </a:ln>
        </p:spPr>
      </p:pic>
      <p:pic>
        <p:nvPicPr>
          <p:cNvPr id="260" name="Google Shape;260;p26"/>
          <p:cNvPicPr preferRelativeResize="0"/>
          <p:nvPr/>
        </p:nvPicPr>
        <p:blipFill>
          <a:blip r:embed="rId5">
            <a:alphaModFix/>
          </a:blip>
          <a:stretch>
            <a:fillRect/>
          </a:stretch>
        </p:blipFill>
        <p:spPr>
          <a:xfrm>
            <a:off x="1081187" y="3918089"/>
            <a:ext cx="1301206" cy="1049745"/>
          </a:xfrm>
          <a:prstGeom prst="rect">
            <a:avLst/>
          </a:prstGeom>
          <a:noFill/>
          <a:ln>
            <a:noFill/>
          </a:ln>
        </p:spPr>
      </p:pic>
      <p:pic>
        <p:nvPicPr>
          <p:cNvPr id="261" name="Google Shape;261;p26"/>
          <p:cNvPicPr preferRelativeResize="0"/>
          <p:nvPr/>
        </p:nvPicPr>
        <p:blipFill>
          <a:blip r:embed="rId6">
            <a:alphaModFix/>
          </a:blip>
          <a:stretch>
            <a:fillRect/>
          </a:stretch>
        </p:blipFill>
        <p:spPr>
          <a:xfrm>
            <a:off x="2475210" y="3916122"/>
            <a:ext cx="1301206" cy="1053678"/>
          </a:xfrm>
          <a:prstGeom prst="rect">
            <a:avLst/>
          </a:prstGeom>
          <a:noFill/>
          <a:ln>
            <a:noFill/>
          </a:ln>
        </p:spPr>
      </p:pic>
      <p:pic>
        <p:nvPicPr>
          <p:cNvPr id="262" name="Google Shape;262;p26"/>
          <p:cNvPicPr preferRelativeResize="0"/>
          <p:nvPr/>
        </p:nvPicPr>
        <p:blipFill>
          <a:blip r:embed="rId7">
            <a:alphaModFix/>
          </a:blip>
          <a:stretch>
            <a:fillRect/>
          </a:stretch>
        </p:blipFill>
        <p:spPr>
          <a:xfrm>
            <a:off x="4543373" y="3130324"/>
            <a:ext cx="1442431" cy="1176847"/>
          </a:xfrm>
          <a:prstGeom prst="rect">
            <a:avLst/>
          </a:prstGeom>
          <a:noFill/>
          <a:ln>
            <a:noFill/>
          </a:ln>
        </p:spPr>
      </p:pic>
      <p:sp>
        <p:nvSpPr>
          <p:cNvPr id="263" name="Google Shape;263;p26"/>
          <p:cNvSpPr/>
          <p:nvPr/>
        </p:nvSpPr>
        <p:spPr>
          <a:xfrm>
            <a:off x="3869228" y="2632900"/>
            <a:ext cx="674100" cy="2166600"/>
          </a:xfrm>
          <a:prstGeom prst="rightBrace">
            <a:avLst>
              <a:gd fmla="val 50000" name="adj1"/>
              <a:gd fmla="val 50000" name="adj2"/>
            </a:avLst>
          </a:prstGeom>
          <a:noFill/>
          <a:ln cap="flat" cmpd="sng" w="3810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 name="Google Shape;264;p26"/>
          <p:cNvPicPr preferRelativeResize="0"/>
          <p:nvPr/>
        </p:nvPicPr>
        <p:blipFill>
          <a:blip r:embed="rId8">
            <a:alphaModFix/>
          </a:blip>
          <a:stretch>
            <a:fillRect/>
          </a:stretch>
        </p:blipFill>
        <p:spPr>
          <a:xfrm rot="10800000">
            <a:off x="6438468" y="3139100"/>
            <a:ext cx="1442432" cy="1159289"/>
          </a:xfrm>
          <a:prstGeom prst="rect">
            <a:avLst/>
          </a:prstGeom>
          <a:noFill/>
          <a:ln>
            <a:noFill/>
          </a:ln>
        </p:spPr>
      </p:pic>
      <p:sp>
        <p:nvSpPr>
          <p:cNvPr id="265" name="Google Shape;265;p26"/>
          <p:cNvSpPr txBox="1"/>
          <p:nvPr/>
        </p:nvSpPr>
        <p:spPr>
          <a:xfrm>
            <a:off x="4545417" y="4352231"/>
            <a:ext cx="144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rgbClr val="741B47"/>
                </a:solidFill>
                <a:latin typeface="Lato"/>
                <a:ea typeface="Lato"/>
                <a:cs typeface="Lato"/>
                <a:sym typeface="Lato"/>
              </a:rPr>
              <a:t>Prédiction finale</a:t>
            </a:r>
            <a:endParaRPr b="1">
              <a:solidFill>
                <a:srgbClr val="741B47"/>
              </a:solidFill>
              <a:latin typeface="Lato"/>
              <a:ea typeface="Lato"/>
              <a:cs typeface="Lato"/>
              <a:sym typeface="Lato"/>
            </a:endParaRPr>
          </a:p>
        </p:txBody>
      </p:sp>
      <p:sp>
        <p:nvSpPr>
          <p:cNvPr id="266" name="Google Shape;266;p26"/>
          <p:cNvSpPr txBox="1"/>
          <p:nvPr/>
        </p:nvSpPr>
        <p:spPr>
          <a:xfrm>
            <a:off x="6438471" y="4352231"/>
            <a:ext cx="144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solidFill>
                  <a:srgbClr val="741B47"/>
                </a:solidFill>
                <a:latin typeface="Lato"/>
                <a:ea typeface="Lato"/>
                <a:cs typeface="Lato"/>
                <a:sym typeface="Lato"/>
              </a:rPr>
              <a:t>Vérité</a:t>
            </a:r>
            <a:endParaRPr b="1">
              <a:solidFill>
                <a:srgbClr val="741B47"/>
              </a:solidFill>
              <a:latin typeface="Lato"/>
              <a:ea typeface="Lato"/>
              <a:cs typeface="Lato"/>
              <a:sym typeface="Lato"/>
            </a:endParaRPr>
          </a:p>
        </p:txBody>
      </p:sp>
      <p:sp>
        <p:nvSpPr>
          <p:cNvPr id="267" name="Google Shape;267;p26"/>
          <p:cNvSpPr txBox="1"/>
          <p:nvPr/>
        </p:nvSpPr>
        <p:spPr>
          <a:xfrm>
            <a:off x="696775" y="1322525"/>
            <a:ext cx="7947900" cy="1156500"/>
          </a:xfrm>
          <a:prstGeom prst="rect">
            <a:avLst/>
          </a:prstGeom>
          <a:noFill/>
          <a:ln>
            <a:noFill/>
          </a:ln>
        </p:spPr>
        <p:txBody>
          <a:bodyPr anchorCtr="0" anchor="t" bIns="91425" lIns="91425" spcFirstLastPara="1" rIns="91425" wrap="square" tIns="91425">
            <a:spAutoFit/>
          </a:bodyPr>
          <a:lstStyle/>
          <a:p>
            <a:pPr indent="-336550" lvl="0" marL="457200" rtl="0" algn="l">
              <a:lnSpc>
                <a:spcPct val="135714"/>
              </a:lnSpc>
              <a:spcBef>
                <a:spcPts val="0"/>
              </a:spcBef>
              <a:spcAft>
                <a:spcPts val="0"/>
              </a:spcAft>
              <a:buClr>
                <a:schemeClr val="dk1"/>
              </a:buClr>
              <a:buSzPts val="1700"/>
              <a:buChar char="●"/>
            </a:pPr>
            <a:r>
              <a:rPr lang="fr" sz="1700">
                <a:solidFill>
                  <a:schemeClr val="dk1"/>
                </a:solidFill>
              </a:rPr>
              <a:t>Test Time Augmentation =</a:t>
            </a:r>
            <a:r>
              <a:rPr lang="fr" sz="1700">
                <a:solidFill>
                  <a:schemeClr val="dk1"/>
                </a:solidFill>
              </a:rPr>
              <a:t> appliquer différentes transformations à l'image de test, comme des rotations, des retournements, etc. </a:t>
            </a:r>
            <a:endParaRPr sz="1700">
              <a:solidFill>
                <a:schemeClr val="dk1"/>
              </a:solidFill>
            </a:endParaRPr>
          </a:p>
          <a:p>
            <a:pPr indent="-336550" lvl="0" marL="457200" rtl="0" algn="just">
              <a:spcBef>
                <a:spcPts val="0"/>
              </a:spcBef>
              <a:spcAft>
                <a:spcPts val="0"/>
              </a:spcAft>
              <a:buClr>
                <a:schemeClr val="dk1"/>
              </a:buClr>
              <a:buSzPts val="1700"/>
              <a:buChar char="●"/>
            </a:pPr>
            <a:r>
              <a:rPr lang="fr" sz="1700">
                <a:solidFill>
                  <a:schemeClr val="dk1"/>
                </a:solidFill>
              </a:rPr>
              <a:t>Prédiction = moyenne des prédictions sur les images transformées</a:t>
            </a:r>
            <a:endParaRPr sz="1700"/>
          </a:p>
        </p:txBody>
      </p:sp>
      <p:pic>
        <p:nvPicPr>
          <p:cNvPr id="268" name="Google Shape;268;p26"/>
          <p:cNvPicPr preferRelativeResize="0"/>
          <p:nvPr/>
        </p:nvPicPr>
        <p:blipFill rotWithShape="1">
          <a:blip r:embed="rId3">
            <a:alphaModFix/>
          </a:blip>
          <a:srcRect b="1845" l="0" r="0" t="0"/>
          <a:stretch/>
        </p:blipFill>
        <p:spPr>
          <a:xfrm>
            <a:off x="1207179" y="2747963"/>
            <a:ext cx="1301205" cy="1049412"/>
          </a:xfrm>
          <a:prstGeom prst="rect">
            <a:avLst/>
          </a:prstGeom>
          <a:noFill/>
          <a:ln cap="flat" cmpd="sng" w="9525">
            <a:solidFill>
              <a:schemeClr val="lt2"/>
            </a:solidFill>
            <a:prstDash val="solid"/>
            <a:round/>
            <a:headEnd len="sm" w="sm" type="none"/>
            <a:tailEnd len="sm" w="sm" type="none"/>
          </a:ln>
        </p:spPr>
      </p:pic>
      <p:pic>
        <p:nvPicPr>
          <p:cNvPr id="269" name="Google Shape;269;p26"/>
          <p:cNvPicPr preferRelativeResize="0"/>
          <p:nvPr/>
        </p:nvPicPr>
        <p:blipFill>
          <a:blip r:embed="rId5">
            <a:alphaModFix/>
          </a:blip>
          <a:stretch>
            <a:fillRect/>
          </a:stretch>
        </p:blipFill>
        <p:spPr>
          <a:xfrm>
            <a:off x="1233587" y="4070489"/>
            <a:ext cx="1301206" cy="1049745"/>
          </a:xfrm>
          <a:prstGeom prst="rect">
            <a:avLst/>
          </a:prstGeom>
          <a:noFill/>
          <a:ln cap="flat" cmpd="sng" w="9525">
            <a:solidFill>
              <a:schemeClr val="lt2"/>
            </a:solidFill>
            <a:prstDash val="solid"/>
            <a:round/>
            <a:headEnd len="sm" w="sm" type="none"/>
            <a:tailEnd len="sm" w="sm" type="none"/>
          </a:ln>
        </p:spPr>
      </p:pic>
      <p:pic>
        <p:nvPicPr>
          <p:cNvPr id="270" name="Google Shape;270;p26"/>
          <p:cNvPicPr preferRelativeResize="0"/>
          <p:nvPr/>
        </p:nvPicPr>
        <p:blipFill>
          <a:blip r:embed="rId6">
            <a:alphaModFix/>
          </a:blip>
          <a:stretch>
            <a:fillRect/>
          </a:stretch>
        </p:blipFill>
        <p:spPr>
          <a:xfrm>
            <a:off x="2627610" y="4068522"/>
            <a:ext cx="1301206" cy="1053678"/>
          </a:xfrm>
          <a:prstGeom prst="rect">
            <a:avLst/>
          </a:prstGeom>
          <a:noFill/>
          <a:ln cap="flat" cmpd="sng" w="9525">
            <a:solidFill>
              <a:schemeClr val="lt2"/>
            </a:solidFill>
            <a:prstDash val="solid"/>
            <a:round/>
            <a:headEnd len="sm" w="sm" type="none"/>
            <a:tailEnd len="sm" w="sm" type="none"/>
          </a:ln>
        </p:spPr>
      </p:pic>
      <p:pic>
        <p:nvPicPr>
          <p:cNvPr id="271" name="Google Shape;271;p26"/>
          <p:cNvPicPr preferRelativeResize="0"/>
          <p:nvPr/>
        </p:nvPicPr>
        <p:blipFill>
          <a:blip r:embed="rId4">
            <a:alphaModFix/>
          </a:blip>
          <a:stretch>
            <a:fillRect/>
          </a:stretch>
        </p:blipFill>
        <p:spPr>
          <a:xfrm>
            <a:off x="2627614" y="2746938"/>
            <a:ext cx="1301206" cy="1053677"/>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Améliorations possibles</a:t>
            </a:r>
            <a:endParaRPr>
              <a:solidFill>
                <a:schemeClr val="lt1"/>
              </a:solidFill>
            </a:endParaRPr>
          </a:p>
        </p:txBody>
      </p:sp>
      <p:pic>
        <p:nvPicPr>
          <p:cNvPr id="277" name="Google Shape;277;p27"/>
          <p:cNvPicPr preferRelativeResize="0"/>
          <p:nvPr/>
        </p:nvPicPr>
        <p:blipFill>
          <a:blip r:embed="rId3">
            <a:alphaModFix/>
          </a:blip>
          <a:stretch>
            <a:fillRect/>
          </a:stretch>
        </p:blipFill>
        <p:spPr>
          <a:xfrm>
            <a:off x="1808200" y="1322525"/>
            <a:ext cx="5626355" cy="3820975"/>
          </a:xfrm>
          <a:prstGeom prst="rect">
            <a:avLst/>
          </a:prstGeom>
          <a:noFill/>
          <a:ln>
            <a:noFill/>
          </a:ln>
        </p:spPr>
      </p:pic>
      <p:sp>
        <p:nvSpPr>
          <p:cNvPr id="278" name="Google Shape;278;p27"/>
          <p:cNvSpPr txBox="1"/>
          <p:nvPr/>
        </p:nvSpPr>
        <p:spPr>
          <a:xfrm>
            <a:off x="7488025" y="4637950"/>
            <a:ext cx="12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[ChatGPT]</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idx="1" type="body"/>
          </p:nvPr>
        </p:nvSpPr>
        <p:spPr>
          <a:xfrm>
            <a:off x="311700" y="2395725"/>
            <a:ext cx="8520600" cy="9291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b="1" lang="fr" sz="3000"/>
              <a:t>Merci</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0" y="445025"/>
            <a:ext cx="91440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fr" sz="3959">
                <a:solidFill>
                  <a:schemeClr val="lt1"/>
                </a:solidFill>
              </a:rPr>
              <a:t>Segmentation</a:t>
            </a:r>
            <a:r>
              <a:rPr lang="fr" sz="3959">
                <a:solidFill>
                  <a:schemeClr val="lt1"/>
                </a:solidFill>
              </a:rPr>
              <a:t> de l'anévrisme, pourquoi si cruciale ?</a:t>
            </a:r>
            <a:endParaRPr sz="3959">
              <a:solidFill>
                <a:schemeClr val="lt1"/>
              </a:solidFill>
            </a:endParaRPr>
          </a:p>
        </p:txBody>
      </p:sp>
      <p:sp>
        <p:nvSpPr>
          <p:cNvPr id="103" name="Google Shape;103;p16"/>
          <p:cNvSpPr/>
          <p:nvPr/>
        </p:nvSpPr>
        <p:spPr>
          <a:xfrm>
            <a:off x="3048665" y="1424575"/>
            <a:ext cx="3175392" cy="3553679"/>
          </a:xfrm>
          <a:custGeom>
            <a:rect b="b" l="l" r="r" t="t"/>
            <a:pathLst>
              <a:path extrusionOk="0" h="5094880" w="4568909">
                <a:moveTo>
                  <a:pt x="364288" y="3058190"/>
                </a:moveTo>
                <a:cubicBezTo>
                  <a:pt x="428202" y="3061876"/>
                  <a:pt x="484339" y="3147090"/>
                  <a:pt x="427036" y="3210773"/>
                </a:cubicBezTo>
                <a:cubicBezTo>
                  <a:pt x="361145" y="3282981"/>
                  <a:pt x="346338" y="3380678"/>
                  <a:pt x="346338" y="3474113"/>
                </a:cubicBezTo>
                <a:cubicBezTo>
                  <a:pt x="346338" y="3567632"/>
                  <a:pt x="352705" y="3692909"/>
                  <a:pt x="418522" y="3767206"/>
                </a:cubicBezTo>
                <a:cubicBezTo>
                  <a:pt x="486486" y="3843676"/>
                  <a:pt x="603239" y="3881869"/>
                  <a:pt x="700966" y="3898918"/>
                </a:cubicBezTo>
                <a:cubicBezTo>
                  <a:pt x="809279" y="3915883"/>
                  <a:pt x="917592" y="3903180"/>
                  <a:pt x="1017392" y="3864903"/>
                </a:cubicBezTo>
                <a:cubicBezTo>
                  <a:pt x="1061961" y="3847938"/>
                  <a:pt x="1112971" y="3884042"/>
                  <a:pt x="1125705" y="3926497"/>
                </a:cubicBezTo>
                <a:cubicBezTo>
                  <a:pt x="1138439" y="3975387"/>
                  <a:pt x="1108751" y="4017843"/>
                  <a:pt x="1064108" y="4034808"/>
                </a:cubicBezTo>
                <a:cubicBezTo>
                  <a:pt x="994071" y="4060298"/>
                  <a:pt x="921812" y="4075174"/>
                  <a:pt x="849628" y="4079436"/>
                </a:cubicBezTo>
                <a:cubicBezTo>
                  <a:pt x="849628" y="4083699"/>
                  <a:pt x="847481" y="4090050"/>
                  <a:pt x="847481" y="4094313"/>
                </a:cubicBezTo>
                <a:cubicBezTo>
                  <a:pt x="830527" y="4198362"/>
                  <a:pt x="826233" y="4313025"/>
                  <a:pt x="883610" y="4406460"/>
                </a:cubicBezTo>
                <a:cubicBezTo>
                  <a:pt x="930326" y="4478667"/>
                  <a:pt x="1006805" y="4529647"/>
                  <a:pt x="1087503" y="4553048"/>
                </a:cubicBezTo>
                <a:cubicBezTo>
                  <a:pt x="1284954" y="4610379"/>
                  <a:pt x="1480333" y="4499895"/>
                  <a:pt x="1605674" y="4351218"/>
                </a:cubicBezTo>
                <a:cubicBezTo>
                  <a:pt x="1637509" y="4315114"/>
                  <a:pt x="1699106" y="4319376"/>
                  <a:pt x="1730941" y="4351218"/>
                </a:cubicBezTo>
                <a:cubicBezTo>
                  <a:pt x="1767071" y="4387321"/>
                  <a:pt x="1760704" y="4440474"/>
                  <a:pt x="1730941" y="4476578"/>
                </a:cubicBezTo>
                <a:cubicBezTo>
                  <a:pt x="1561105" y="4680414"/>
                  <a:pt x="1278587" y="4807863"/>
                  <a:pt x="1015245" y="4714428"/>
                </a:cubicBezTo>
                <a:cubicBezTo>
                  <a:pt x="894197" y="4671973"/>
                  <a:pt x="785884" y="4591241"/>
                  <a:pt x="722214" y="4478667"/>
                </a:cubicBezTo>
                <a:cubicBezTo>
                  <a:pt x="654250" y="4353391"/>
                  <a:pt x="654250" y="4208975"/>
                  <a:pt x="675498" y="4070912"/>
                </a:cubicBezTo>
                <a:cubicBezTo>
                  <a:pt x="662764" y="4070912"/>
                  <a:pt x="652103" y="4068823"/>
                  <a:pt x="641516" y="4066650"/>
                </a:cubicBezTo>
                <a:cubicBezTo>
                  <a:pt x="509807" y="4041160"/>
                  <a:pt x="363292" y="3979566"/>
                  <a:pt x="278373" y="3873428"/>
                </a:cubicBezTo>
                <a:cubicBezTo>
                  <a:pt x="189161" y="3762943"/>
                  <a:pt x="167913" y="3599474"/>
                  <a:pt x="170060" y="3461410"/>
                </a:cubicBezTo>
                <a:cubicBezTo>
                  <a:pt x="172133" y="3323347"/>
                  <a:pt x="208262" y="3189545"/>
                  <a:pt x="301695" y="3085496"/>
                </a:cubicBezTo>
                <a:cubicBezTo>
                  <a:pt x="320814" y="3064791"/>
                  <a:pt x="342983" y="3056961"/>
                  <a:pt x="364288" y="3058190"/>
                </a:cubicBezTo>
                <a:close/>
                <a:moveTo>
                  <a:pt x="4277900" y="2230817"/>
                </a:moveTo>
                <a:cubicBezTo>
                  <a:pt x="4312344" y="2235697"/>
                  <a:pt x="4346179" y="2258787"/>
                  <a:pt x="4352575" y="2293851"/>
                </a:cubicBezTo>
                <a:cubicBezTo>
                  <a:pt x="4378013" y="2429768"/>
                  <a:pt x="4454471" y="2542310"/>
                  <a:pt x="4507588" y="2665536"/>
                </a:cubicBezTo>
                <a:cubicBezTo>
                  <a:pt x="4564968" y="2797196"/>
                  <a:pt x="4584046" y="2928857"/>
                  <a:pt x="4556440" y="3071121"/>
                </a:cubicBezTo>
                <a:cubicBezTo>
                  <a:pt x="4533098" y="3198524"/>
                  <a:pt x="4475718" y="3328096"/>
                  <a:pt x="4401427" y="3432203"/>
                </a:cubicBezTo>
                <a:cubicBezTo>
                  <a:pt x="4329160" y="3531972"/>
                  <a:pt x="4231527" y="3616961"/>
                  <a:pt x="4101952" y="3631822"/>
                </a:cubicBezTo>
                <a:cubicBezTo>
                  <a:pt x="4034021" y="3640337"/>
                  <a:pt x="3968186" y="3625476"/>
                  <a:pt x="3912901" y="3595674"/>
                </a:cubicBezTo>
                <a:cubicBezTo>
                  <a:pt x="3891727" y="3650941"/>
                  <a:pt x="3859857" y="3704038"/>
                  <a:pt x="3815268" y="3750710"/>
                </a:cubicBezTo>
                <a:cubicBezTo>
                  <a:pt x="3619858" y="3956756"/>
                  <a:pt x="3297041" y="3933380"/>
                  <a:pt x="3080384" y="3778343"/>
                </a:cubicBezTo>
                <a:cubicBezTo>
                  <a:pt x="3042154" y="3750790"/>
                  <a:pt x="3023076" y="3701870"/>
                  <a:pt x="3048586" y="3657287"/>
                </a:cubicBezTo>
                <a:cubicBezTo>
                  <a:pt x="3071929" y="3619050"/>
                  <a:pt x="3131404" y="3597843"/>
                  <a:pt x="3169634" y="3625476"/>
                </a:cubicBezTo>
                <a:cubicBezTo>
                  <a:pt x="3322551" y="3733760"/>
                  <a:pt x="3545495" y="3776255"/>
                  <a:pt x="3689957" y="3625476"/>
                </a:cubicBezTo>
                <a:cubicBezTo>
                  <a:pt x="3840706" y="3468271"/>
                  <a:pt x="3757888" y="3221900"/>
                  <a:pt x="3668711" y="3058429"/>
                </a:cubicBezTo>
                <a:cubicBezTo>
                  <a:pt x="3615594" y="2958579"/>
                  <a:pt x="3766416" y="2869413"/>
                  <a:pt x="3821628" y="2969182"/>
                </a:cubicBezTo>
                <a:cubicBezTo>
                  <a:pt x="3891727" y="3096666"/>
                  <a:pt x="3944771" y="3247445"/>
                  <a:pt x="3946939" y="3393966"/>
                </a:cubicBezTo>
                <a:cubicBezTo>
                  <a:pt x="3951131" y="3398223"/>
                  <a:pt x="3955394" y="3404569"/>
                  <a:pt x="3959658" y="3410915"/>
                </a:cubicBezTo>
                <a:cubicBezTo>
                  <a:pt x="4008511" y="3487389"/>
                  <a:pt x="4121031" y="3461925"/>
                  <a:pt x="4182675" y="3413084"/>
                </a:cubicBezTo>
                <a:cubicBezTo>
                  <a:pt x="4280380" y="3336610"/>
                  <a:pt x="4341951" y="3200693"/>
                  <a:pt x="4373821" y="3083893"/>
                </a:cubicBezTo>
                <a:cubicBezTo>
                  <a:pt x="4407787" y="2952233"/>
                  <a:pt x="4390804" y="2829007"/>
                  <a:pt x="4333424" y="2707950"/>
                </a:cubicBezTo>
                <a:cubicBezTo>
                  <a:pt x="4278212" y="2589062"/>
                  <a:pt x="4206017" y="2472263"/>
                  <a:pt x="4182675" y="2340602"/>
                </a:cubicBezTo>
                <a:cubicBezTo>
                  <a:pt x="4174147" y="2293851"/>
                  <a:pt x="4195394" y="2245010"/>
                  <a:pt x="4244246" y="2232238"/>
                </a:cubicBezTo>
                <a:cubicBezTo>
                  <a:pt x="4254870" y="2229587"/>
                  <a:pt x="4266419" y="2229190"/>
                  <a:pt x="4277900" y="2230817"/>
                </a:cubicBezTo>
                <a:close/>
                <a:moveTo>
                  <a:pt x="3617504" y="1274149"/>
                </a:moveTo>
                <a:cubicBezTo>
                  <a:pt x="3661573" y="1274149"/>
                  <a:pt x="3704576" y="1302289"/>
                  <a:pt x="3702456" y="1358569"/>
                </a:cubicBezTo>
                <a:cubicBezTo>
                  <a:pt x="3698216" y="1479625"/>
                  <a:pt x="3647230" y="1583691"/>
                  <a:pt x="3560179" y="1666519"/>
                </a:cubicBezTo>
                <a:cubicBezTo>
                  <a:pt x="3415755" y="1804565"/>
                  <a:pt x="3218252" y="1870402"/>
                  <a:pt x="3033468" y="1936240"/>
                </a:cubicBezTo>
                <a:cubicBezTo>
                  <a:pt x="2925164" y="1974468"/>
                  <a:pt x="2795606" y="2010572"/>
                  <a:pt x="2691541" y="1942611"/>
                </a:cubicBezTo>
                <a:cubicBezTo>
                  <a:pt x="2576850" y="1866155"/>
                  <a:pt x="2591716" y="1732356"/>
                  <a:pt x="2553504" y="1615548"/>
                </a:cubicBezTo>
                <a:cubicBezTo>
                  <a:pt x="2517384" y="1507235"/>
                  <a:pt x="2687301" y="1462635"/>
                  <a:pt x="2723366" y="1568824"/>
                </a:cubicBezTo>
                <a:cubicBezTo>
                  <a:pt x="2742527" y="1628290"/>
                  <a:pt x="2742527" y="1692004"/>
                  <a:pt x="2761633" y="1751470"/>
                </a:cubicBezTo>
                <a:cubicBezTo>
                  <a:pt x="2776500" y="1798193"/>
                  <a:pt x="2804085" y="1808812"/>
                  <a:pt x="2850832" y="1804565"/>
                </a:cubicBezTo>
                <a:cubicBezTo>
                  <a:pt x="2901763" y="1800317"/>
                  <a:pt x="2954897" y="1779079"/>
                  <a:pt x="3003735" y="1757841"/>
                </a:cubicBezTo>
                <a:cubicBezTo>
                  <a:pt x="3048335" y="1742975"/>
                  <a:pt x="3092934" y="1725985"/>
                  <a:pt x="3137533" y="1708994"/>
                </a:cubicBezTo>
                <a:cubicBezTo>
                  <a:pt x="3224584" y="1677137"/>
                  <a:pt x="3324409" y="1630414"/>
                  <a:pt x="3396649" y="1575196"/>
                </a:cubicBezTo>
                <a:cubicBezTo>
                  <a:pt x="3473073" y="1515730"/>
                  <a:pt x="3521912" y="1445645"/>
                  <a:pt x="3526152" y="1358569"/>
                </a:cubicBezTo>
                <a:cubicBezTo>
                  <a:pt x="3528299" y="1302289"/>
                  <a:pt x="3573435" y="1274149"/>
                  <a:pt x="3617504" y="1274149"/>
                </a:cubicBezTo>
                <a:close/>
                <a:moveTo>
                  <a:pt x="418294" y="998109"/>
                </a:moveTo>
                <a:cubicBezTo>
                  <a:pt x="441654" y="998642"/>
                  <a:pt x="465013" y="1007668"/>
                  <a:pt x="480954" y="1023586"/>
                </a:cubicBezTo>
                <a:cubicBezTo>
                  <a:pt x="517064" y="1059691"/>
                  <a:pt x="510666" y="1112782"/>
                  <a:pt x="480954" y="1148887"/>
                </a:cubicBezTo>
                <a:cubicBezTo>
                  <a:pt x="478821" y="1151022"/>
                  <a:pt x="466061" y="1168007"/>
                  <a:pt x="466061" y="1168007"/>
                </a:cubicBezTo>
                <a:cubicBezTo>
                  <a:pt x="459700" y="1176453"/>
                  <a:pt x="455471" y="1182857"/>
                  <a:pt x="449072" y="1191396"/>
                </a:cubicBezTo>
                <a:cubicBezTo>
                  <a:pt x="436349" y="1208381"/>
                  <a:pt x="423589" y="1227501"/>
                  <a:pt x="410866" y="1246621"/>
                </a:cubicBezTo>
                <a:cubicBezTo>
                  <a:pt x="383250" y="1289037"/>
                  <a:pt x="357767" y="1331547"/>
                  <a:pt x="334417" y="1373963"/>
                </a:cubicBezTo>
                <a:cubicBezTo>
                  <a:pt x="285547" y="1463159"/>
                  <a:pt x="243075" y="1558758"/>
                  <a:pt x="213364" y="1656493"/>
                </a:cubicBezTo>
                <a:cubicBezTo>
                  <a:pt x="183615" y="1751999"/>
                  <a:pt x="164493" y="1845464"/>
                  <a:pt x="179386" y="1945241"/>
                </a:cubicBezTo>
                <a:cubicBezTo>
                  <a:pt x="185748" y="1996289"/>
                  <a:pt x="204869" y="2042975"/>
                  <a:pt x="236714" y="2085484"/>
                </a:cubicBezTo>
                <a:cubicBezTo>
                  <a:pt x="294041" y="2032394"/>
                  <a:pt x="355635" y="1985615"/>
                  <a:pt x="425722" y="1949510"/>
                </a:cubicBezTo>
                <a:cubicBezTo>
                  <a:pt x="527654" y="1898555"/>
                  <a:pt x="614731" y="2051514"/>
                  <a:pt x="514931" y="2102469"/>
                </a:cubicBezTo>
                <a:cubicBezTo>
                  <a:pt x="429988" y="2147021"/>
                  <a:pt x="353502" y="2208650"/>
                  <a:pt x="294041" y="2285037"/>
                </a:cubicBezTo>
                <a:cubicBezTo>
                  <a:pt x="234581" y="2363651"/>
                  <a:pt x="179386" y="2469832"/>
                  <a:pt x="183615" y="2569701"/>
                </a:cubicBezTo>
                <a:cubicBezTo>
                  <a:pt x="187881" y="2661031"/>
                  <a:pt x="264330" y="2718298"/>
                  <a:pt x="342911" y="2750226"/>
                </a:cubicBezTo>
                <a:cubicBezTo>
                  <a:pt x="440578" y="2790508"/>
                  <a:pt x="553137" y="2807493"/>
                  <a:pt x="659335" y="2811763"/>
                </a:cubicBezTo>
                <a:cubicBezTo>
                  <a:pt x="771894" y="2816032"/>
                  <a:pt x="771894" y="2992288"/>
                  <a:pt x="657202" y="2985884"/>
                </a:cubicBezTo>
                <a:cubicBezTo>
                  <a:pt x="408734" y="2973169"/>
                  <a:pt x="41344" y="2898824"/>
                  <a:pt x="7366" y="2597267"/>
                </a:cubicBezTo>
                <a:cubicBezTo>
                  <a:pt x="-7526" y="2465562"/>
                  <a:pt x="47705" y="2329681"/>
                  <a:pt x="119926" y="2221366"/>
                </a:cubicBezTo>
                <a:cubicBezTo>
                  <a:pt x="-22382" y="2064230"/>
                  <a:pt x="-20250" y="1828479"/>
                  <a:pt x="34945" y="1628834"/>
                </a:cubicBezTo>
                <a:cubicBezTo>
                  <a:pt x="96538" y="1410068"/>
                  <a:pt x="213364" y="1199842"/>
                  <a:pt x="355635" y="1023586"/>
                </a:cubicBezTo>
                <a:cubicBezTo>
                  <a:pt x="371575" y="1005534"/>
                  <a:pt x="394935" y="997575"/>
                  <a:pt x="418294" y="998109"/>
                </a:cubicBezTo>
                <a:close/>
                <a:moveTo>
                  <a:pt x="3915473" y="807576"/>
                </a:moveTo>
                <a:cubicBezTo>
                  <a:pt x="3926904" y="806115"/>
                  <a:pt x="3939479" y="807177"/>
                  <a:pt x="3953016" y="811426"/>
                </a:cubicBezTo>
                <a:cubicBezTo>
                  <a:pt x="4099563" y="858149"/>
                  <a:pt x="4226965" y="943081"/>
                  <a:pt x="4314039" y="1072660"/>
                </a:cubicBezTo>
                <a:cubicBezTo>
                  <a:pt x="4452090" y="1280802"/>
                  <a:pt x="4447823" y="1556849"/>
                  <a:pt x="4350138" y="1779874"/>
                </a:cubicBezTo>
                <a:cubicBezTo>
                  <a:pt x="4303429" y="1890279"/>
                  <a:pt x="4229079" y="1992239"/>
                  <a:pt x="4135661" y="2066581"/>
                </a:cubicBezTo>
                <a:cubicBezTo>
                  <a:pt x="4020984" y="2160027"/>
                  <a:pt x="3823462" y="2272578"/>
                  <a:pt x="3698174" y="2138777"/>
                </a:cubicBezTo>
                <a:cubicBezTo>
                  <a:pt x="3621710" y="2055921"/>
                  <a:pt x="3744883" y="1930634"/>
                  <a:pt x="3821347" y="2011344"/>
                </a:cubicBezTo>
                <a:cubicBezTo>
                  <a:pt x="3851064" y="2043185"/>
                  <a:pt x="3927528" y="1992239"/>
                  <a:pt x="3959398" y="1973135"/>
                </a:cubicBezTo>
                <a:cubicBezTo>
                  <a:pt x="4008221" y="1943370"/>
                  <a:pt x="4037976" y="1917898"/>
                  <a:pt x="4080418" y="1873320"/>
                </a:cubicBezTo>
                <a:cubicBezTo>
                  <a:pt x="4139890" y="1807493"/>
                  <a:pt x="4188752" y="1722491"/>
                  <a:pt x="4214240" y="1637559"/>
                </a:cubicBezTo>
                <a:cubicBezTo>
                  <a:pt x="4222736" y="1612086"/>
                  <a:pt x="4229079" y="1588690"/>
                  <a:pt x="4233346" y="1563217"/>
                </a:cubicBezTo>
                <a:cubicBezTo>
                  <a:pt x="4235461" y="1552627"/>
                  <a:pt x="4237575" y="1541967"/>
                  <a:pt x="4239728" y="1531376"/>
                </a:cubicBezTo>
                <a:cubicBezTo>
                  <a:pt x="4239728" y="1531376"/>
                  <a:pt x="4241842" y="1512272"/>
                  <a:pt x="4241842" y="1508049"/>
                </a:cubicBezTo>
                <a:cubicBezTo>
                  <a:pt x="4243957" y="1480431"/>
                  <a:pt x="4243957" y="1454958"/>
                  <a:pt x="4243957" y="1427340"/>
                </a:cubicBezTo>
                <a:cubicBezTo>
                  <a:pt x="4243957" y="1414603"/>
                  <a:pt x="4241842" y="1403943"/>
                  <a:pt x="4241842" y="1391207"/>
                </a:cubicBezTo>
                <a:cubicBezTo>
                  <a:pt x="4241842" y="1386985"/>
                  <a:pt x="4239728" y="1369957"/>
                  <a:pt x="4239728" y="1367880"/>
                </a:cubicBezTo>
                <a:cubicBezTo>
                  <a:pt x="4233346" y="1325379"/>
                  <a:pt x="4222736" y="1280802"/>
                  <a:pt x="4205744" y="1240447"/>
                </a:cubicBezTo>
                <a:cubicBezTo>
                  <a:pt x="4205744" y="1240447"/>
                  <a:pt x="4195134" y="1217051"/>
                  <a:pt x="4192981" y="1212829"/>
                </a:cubicBezTo>
                <a:cubicBezTo>
                  <a:pt x="4186638" y="1202169"/>
                  <a:pt x="4182370" y="1193725"/>
                  <a:pt x="4175989" y="1183065"/>
                </a:cubicBezTo>
                <a:cubicBezTo>
                  <a:pt x="4169645" y="1172474"/>
                  <a:pt x="4163264" y="1163960"/>
                  <a:pt x="4156882" y="1153370"/>
                </a:cubicBezTo>
                <a:cubicBezTo>
                  <a:pt x="4148386" y="1140633"/>
                  <a:pt x="4150539" y="1142710"/>
                  <a:pt x="4144157" y="1136341"/>
                </a:cubicBezTo>
                <a:cubicBezTo>
                  <a:pt x="4080418" y="1057778"/>
                  <a:pt x="4001878" y="1011055"/>
                  <a:pt x="3906307" y="981290"/>
                </a:cubicBezTo>
                <a:cubicBezTo>
                  <a:pt x="3811515" y="951612"/>
                  <a:pt x="3835457" y="817797"/>
                  <a:pt x="3915473" y="807576"/>
                </a:cubicBezTo>
                <a:close/>
                <a:moveTo>
                  <a:pt x="1197932" y="403636"/>
                </a:moveTo>
                <a:cubicBezTo>
                  <a:pt x="1220026" y="404373"/>
                  <a:pt x="1242390" y="407027"/>
                  <a:pt x="1264953" y="411804"/>
                </a:cubicBezTo>
                <a:cubicBezTo>
                  <a:pt x="1369033" y="433071"/>
                  <a:pt x="1324435" y="592327"/>
                  <a:pt x="1220356" y="571060"/>
                </a:cubicBezTo>
                <a:cubicBezTo>
                  <a:pt x="1084445" y="541348"/>
                  <a:pt x="948534" y="662385"/>
                  <a:pt x="874224" y="762216"/>
                </a:cubicBezTo>
                <a:cubicBezTo>
                  <a:pt x="714899" y="976705"/>
                  <a:pt x="840218" y="1252806"/>
                  <a:pt x="1039848" y="1386603"/>
                </a:cubicBezTo>
                <a:cubicBezTo>
                  <a:pt x="1222474" y="1509766"/>
                  <a:pt x="1483704" y="1560745"/>
                  <a:pt x="1668449" y="1409935"/>
                </a:cubicBezTo>
                <a:cubicBezTo>
                  <a:pt x="1702455" y="1382349"/>
                  <a:pt x="1751289" y="1375969"/>
                  <a:pt x="1785239" y="1409935"/>
                </a:cubicBezTo>
                <a:cubicBezTo>
                  <a:pt x="1815008" y="1439708"/>
                  <a:pt x="1819245" y="1499133"/>
                  <a:pt x="1785239" y="1526780"/>
                </a:cubicBezTo>
                <a:cubicBezTo>
                  <a:pt x="1642973" y="1643563"/>
                  <a:pt x="1470938" y="1686036"/>
                  <a:pt x="1290430" y="1660577"/>
                </a:cubicBezTo>
                <a:cubicBezTo>
                  <a:pt x="993132" y="1618104"/>
                  <a:pt x="693715" y="1388729"/>
                  <a:pt x="644825" y="1080789"/>
                </a:cubicBezTo>
                <a:cubicBezTo>
                  <a:pt x="615112" y="898140"/>
                  <a:pt x="672476" y="732504"/>
                  <a:pt x="797739" y="598707"/>
                </a:cubicBezTo>
                <a:cubicBezTo>
                  <a:pt x="901832" y="487217"/>
                  <a:pt x="1043272" y="398475"/>
                  <a:pt x="1197932" y="403636"/>
                </a:cubicBezTo>
                <a:close/>
                <a:moveTo>
                  <a:pt x="3286497" y="276675"/>
                </a:moveTo>
                <a:cubicBezTo>
                  <a:pt x="3297846" y="278005"/>
                  <a:pt x="3309128" y="281326"/>
                  <a:pt x="3319746" y="286636"/>
                </a:cubicBezTo>
                <a:cubicBezTo>
                  <a:pt x="3462048" y="360959"/>
                  <a:pt x="3587337" y="477765"/>
                  <a:pt x="3631939" y="634933"/>
                </a:cubicBezTo>
                <a:cubicBezTo>
                  <a:pt x="3678671" y="796341"/>
                  <a:pt x="3627704" y="961989"/>
                  <a:pt x="3544864" y="1102156"/>
                </a:cubicBezTo>
                <a:cubicBezTo>
                  <a:pt x="3485402" y="1199840"/>
                  <a:pt x="3332500" y="1110635"/>
                  <a:pt x="3391962" y="1012951"/>
                </a:cubicBezTo>
                <a:cubicBezTo>
                  <a:pt x="3430199" y="951347"/>
                  <a:pt x="3453553" y="898265"/>
                  <a:pt x="3468413" y="826062"/>
                </a:cubicBezTo>
                <a:cubicBezTo>
                  <a:pt x="3468413" y="826062"/>
                  <a:pt x="3470542" y="815463"/>
                  <a:pt x="3470542" y="811180"/>
                </a:cubicBezTo>
                <a:cubicBezTo>
                  <a:pt x="3470542" y="806941"/>
                  <a:pt x="3472672" y="798461"/>
                  <a:pt x="3472672" y="796341"/>
                </a:cubicBezTo>
                <a:cubicBezTo>
                  <a:pt x="3472672" y="781459"/>
                  <a:pt x="3472672" y="766621"/>
                  <a:pt x="3472672" y="749619"/>
                </a:cubicBezTo>
                <a:cubicBezTo>
                  <a:pt x="3472672" y="743216"/>
                  <a:pt x="3470542" y="734737"/>
                  <a:pt x="3470542" y="728378"/>
                </a:cubicBezTo>
                <a:cubicBezTo>
                  <a:pt x="3470542" y="726258"/>
                  <a:pt x="3470542" y="724138"/>
                  <a:pt x="3470542" y="724138"/>
                </a:cubicBezTo>
                <a:cubicBezTo>
                  <a:pt x="3470542" y="724138"/>
                  <a:pt x="3470542" y="724138"/>
                  <a:pt x="3470542" y="722018"/>
                </a:cubicBezTo>
                <a:cubicBezTo>
                  <a:pt x="3468413" y="709256"/>
                  <a:pt x="3466283" y="694374"/>
                  <a:pt x="3462048" y="681656"/>
                </a:cubicBezTo>
                <a:cubicBezTo>
                  <a:pt x="3459918" y="675296"/>
                  <a:pt x="3457789" y="668893"/>
                  <a:pt x="3455683" y="662534"/>
                </a:cubicBezTo>
                <a:cubicBezTo>
                  <a:pt x="3453553" y="660414"/>
                  <a:pt x="3451424" y="651935"/>
                  <a:pt x="3449294" y="647652"/>
                </a:cubicBezTo>
                <a:cubicBezTo>
                  <a:pt x="3445059" y="634933"/>
                  <a:pt x="3438694" y="624291"/>
                  <a:pt x="3432305" y="613692"/>
                </a:cubicBezTo>
                <a:cubicBezTo>
                  <a:pt x="3425940" y="600929"/>
                  <a:pt x="3419575" y="590331"/>
                  <a:pt x="3411080" y="579732"/>
                </a:cubicBezTo>
                <a:cubicBezTo>
                  <a:pt x="3408951" y="577569"/>
                  <a:pt x="3400456" y="566969"/>
                  <a:pt x="3400456" y="566969"/>
                </a:cubicBezTo>
                <a:cubicBezTo>
                  <a:pt x="3396197" y="562730"/>
                  <a:pt x="3391962" y="558490"/>
                  <a:pt x="3387703" y="554251"/>
                </a:cubicBezTo>
                <a:cubicBezTo>
                  <a:pt x="3338865" y="501126"/>
                  <a:pt x="3292133" y="471405"/>
                  <a:pt x="3228435" y="437445"/>
                </a:cubicBezTo>
                <a:cubicBezTo>
                  <a:pt x="3185962" y="414084"/>
                  <a:pt x="3173209" y="356719"/>
                  <a:pt x="3198692" y="318476"/>
                </a:cubicBezTo>
                <a:cubicBezTo>
                  <a:pt x="3217805" y="286614"/>
                  <a:pt x="3252451" y="272686"/>
                  <a:pt x="3286497" y="276675"/>
                </a:cubicBezTo>
                <a:close/>
                <a:moveTo>
                  <a:pt x="2753580" y="2208"/>
                </a:moveTo>
                <a:cubicBezTo>
                  <a:pt x="2848611" y="8862"/>
                  <a:pt x="2943131" y="30108"/>
                  <a:pt x="3032365" y="59829"/>
                </a:cubicBezTo>
                <a:cubicBezTo>
                  <a:pt x="3138513" y="95875"/>
                  <a:pt x="3093896" y="265843"/>
                  <a:pt x="2985561" y="229797"/>
                </a:cubicBezTo>
                <a:cubicBezTo>
                  <a:pt x="2826338" y="174414"/>
                  <a:pt x="2645828" y="148871"/>
                  <a:pt x="2484419" y="212609"/>
                </a:cubicBezTo>
                <a:cubicBezTo>
                  <a:pt x="2323010" y="274198"/>
                  <a:pt x="2238003" y="435572"/>
                  <a:pt x="2250835" y="592888"/>
                </a:cubicBezTo>
                <a:cubicBezTo>
                  <a:pt x="2250835" y="592888"/>
                  <a:pt x="2250835" y="595037"/>
                  <a:pt x="2250835" y="595037"/>
                </a:cubicBezTo>
                <a:cubicBezTo>
                  <a:pt x="2255063" y="664981"/>
                  <a:pt x="2282621" y="737313"/>
                  <a:pt x="2329425" y="798903"/>
                </a:cubicBezTo>
                <a:cubicBezTo>
                  <a:pt x="2471734" y="979374"/>
                  <a:pt x="2741333" y="1007065"/>
                  <a:pt x="2947359" y="949534"/>
                </a:cubicBezTo>
                <a:cubicBezTo>
                  <a:pt x="3055694" y="917784"/>
                  <a:pt x="3102353" y="1089901"/>
                  <a:pt x="2994163" y="1119502"/>
                </a:cubicBezTo>
                <a:cubicBezTo>
                  <a:pt x="2832754" y="1164142"/>
                  <a:pt x="2654285" y="1166291"/>
                  <a:pt x="2495063" y="1113057"/>
                </a:cubicBezTo>
                <a:cubicBezTo>
                  <a:pt x="2414285" y="1085604"/>
                  <a:pt x="2337882" y="1043112"/>
                  <a:pt x="2274164" y="989878"/>
                </a:cubicBezTo>
                <a:cubicBezTo>
                  <a:pt x="2286849" y="1232177"/>
                  <a:pt x="2297493" y="1474238"/>
                  <a:pt x="2308137" y="1716299"/>
                </a:cubicBezTo>
                <a:cubicBezTo>
                  <a:pt x="2312366" y="1847833"/>
                  <a:pt x="2320822" y="1981754"/>
                  <a:pt x="2325197" y="2113289"/>
                </a:cubicBezTo>
                <a:cubicBezTo>
                  <a:pt x="2325197" y="2124031"/>
                  <a:pt x="2325197" y="2134534"/>
                  <a:pt x="2325197" y="2145277"/>
                </a:cubicBezTo>
                <a:cubicBezTo>
                  <a:pt x="2325197" y="2145277"/>
                  <a:pt x="2325197" y="2147425"/>
                  <a:pt x="2325197" y="2149574"/>
                </a:cubicBezTo>
                <a:cubicBezTo>
                  <a:pt x="2327238" y="2323600"/>
                  <a:pt x="2337882" y="2497865"/>
                  <a:pt x="2344297" y="2671891"/>
                </a:cubicBezTo>
                <a:cubicBezTo>
                  <a:pt x="2346339" y="2759023"/>
                  <a:pt x="2363398" y="2846156"/>
                  <a:pt x="2427116" y="2909894"/>
                </a:cubicBezTo>
                <a:cubicBezTo>
                  <a:pt x="2482232" y="2965038"/>
                  <a:pt x="2556594" y="2998936"/>
                  <a:pt x="2633143" y="2992729"/>
                </a:cubicBezTo>
                <a:cubicBezTo>
                  <a:pt x="2720190" y="2986284"/>
                  <a:pt x="2764808" y="2935198"/>
                  <a:pt x="2803009" y="2863105"/>
                </a:cubicBezTo>
                <a:cubicBezTo>
                  <a:pt x="2851855" y="2771675"/>
                  <a:pt x="2894285" y="2676188"/>
                  <a:pt x="2945318" y="2584758"/>
                </a:cubicBezTo>
                <a:cubicBezTo>
                  <a:pt x="3040822" y="2410732"/>
                  <a:pt x="3193775" y="2264159"/>
                  <a:pt x="3406071" y="2274901"/>
                </a:cubicBezTo>
                <a:cubicBezTo>
                  <a:pt x="3601454" y="2285405"/>
                  <a:pt x="3771320" y="2427681"/>
                  <a:pt x="3811709" y="2621044"/>
                </a:cubicBezTo>
                <a:cubicBezTo>
                  <a:pt x="3822353" y="2667594"/>
                  <a:pt x="3799023" y="2716531"/>
                  <a:pt x="3750178" y="2729183"/>
                </a:cubicBezTo>
                <a:cubicBezTo>
                  <a:pt x="3705560" y="2742074"/>
                  <a:pt x="3652486" y="2714383"/>
                  <a:pt x="3641842" y="2667594"/>
                </a:cubicBezTo>
                <a:cubicBezTo>
                  <a:pt x="3624783" y="2582849"/>
                  <a:pt x="3571709" y="2506220"/>
                  <a:pt x="3491077" y="2470173"/>
                </a:cubicBezTo>
                <a:cubicBezTo>
                  <a:pt x="3406071" y="2434127"/>
                  <a:pt x="3299923" y="2446779"/>
                  <a:pt x="3227748" y="2504071"/>
                </a:cubicBezTo>
                <a:cubicBezTo>
                  <a:pt x="3157614" y="2557306"/>
                  <a:pt x="3115184" y="2640141"/>
                  <a:pt x="3074795" y="2716531"/>
                </a:cubicBezTo>
                <a:cubicBezTo>
                  <a:pt x="3025950" y="2812019"/>
                  <a:pt x="2983519" y="2916100"/>
                  <a:pt x="2926217" y="3005381"/>
                </a:cubicBezTo>
                <a:cubicBezTo>
                  <a:pt x="2813653" y="3179407"/>
                  <a:pt x="2586339" y="3211396"/>
                  <a:pt x="2410057" y="3115670"/>
                </a:cubicBezTo>
                <a:cubicBezTo>
                  <a:pt x="2378271" y="3098720"/>
                  <a:pt x="2348526" y="3077474"/>
                  <a:pt x="2323010" y="3054080"/>
                </a:cubicBezTo>
                <a:cubicBezTo>
                  <a:pt x="2323010" y="3141212"/>
                  <a:pt x="2323010" y="3228345"/>
                  <a:pt x="2323010" y="3315477"/>
                </a:cubicBezTo>
                <a:cubicBezTo>
                  <a:pt x="2323010" y="3517195"/>
                  <a:pt x="2325197" y="3721061"/>
                  <a:pt x="2325197" y="3922778"/>
                </a:cubicBezTo>
                <a:cubicBezTo>
                  <a:pt x="2327238" y="3929224"/>
                  <a:pt x="2327238" y="3935430"/>
                  <a:pt x="2327238" y="3941876"/>
                </a:cubicBezTo>
                <a:cubicBezTo>
                  <a:pt x="2325197" y="3946173"/>
                  <a:pt x="2325197" y="3952618"/>
                  <a:pt x="2325197" y="3956676"/>
                </a:cubicBezTo>
                <a:cubicBezTo>
                  <a:pt x="2325197" y="3958825"/>
                  <a:pt x="2325197" y="3960973"/>
                  <a:pt x="2325197" y="3963122"/>
                </a:cubicBezTo>
                <a:cubicBezTo>
                  <a:pt x="2467359" y="3963122"/>
                  <a:pt x="2613896" y="3971716"/>
                  <a:pt x="2747748" y="4022563"/>
                </a:cubicBezTo>
                <a:cubicBezTo>
                  <a:pt x="2877371" y="4071500"/>
                  <a:pt x="2985561" y="4154336"/>
                  <a:pt x="3064151" y="4268921"/>
                </a:cubicBezTo>
                <a:cubicBezTo>
                  <a:pt x="3102353" y="4328362"/>
                  <a:pt x="3125828" y="4394248"/>
                  <a:pt x="3157614" y="4455838"/>
                </a:cubicBezTo>
                <a:cubicBezTo>
                  <a:pt x="3172487" y="4483529"/>
                  <a:pt x="3185172" y="4508833"/>
                  <a:pt x="3204418" y="4527931"/>
                </a:cubicBezTo>
                <a:cubicBezTo>
                  <a:pt x="3221332" y="4545119"/>
                  <a:pt x="3234018" y="4553474"/>
                  <a:pt x="3251077" y="4559919"/>
                </a:cubicBezTo>
                <a:cubicBezTo>
                  <a:pt x="3359412" y="4600263"/>
                  <a:pt x="3471976" y="4500478"/>
                  <a:pt x="3527091" y="4409049"/>
                </a:cubicBezTo>
                <a:cubicBezTo>
                  <a:pt x="3556836" y="4360350"/>
                  <a:pt x="3580311" y="4296612"/>
                  <a:pt x="3586581" y="4245526"/>
                </a:cubicBezTo>
                <a:cubicBezTo>
                  <a:pt x="3588768" y="4218074"/>
                  <a:pt x="3590810" y="4181788"/>
                  <a:pt x="3580311" y="4154336"/>
                </a:cubicBezTo>
                <a:cubicBezTo>
                  <a:pt x="3571709" y="4128793"/>
                  <a:pt x="3561065" y="4137387"/>
                  <a:pt x="3539923" y="4145742"/>
                </a:cubicBezTo>
                <a:cubicBezTo>
                  <a:pt x="3495305" y="4164839"/>
                  <a:pt x="3442231" y="4124496"/>
                  <a:pt x="3431587" y="4084152"/>
                </a:cubicBezTo>
                <a:cubicBezTo>
                  <a:pt x="3418902" y="4033305"/>
                  <a:pt x="3448647" y="3995110"/>
                  <a:pt x="3493118" y="3975774"/>
                </a:cubicBezTo>
                <a:cubicBezTo>
                  <a:pt x="3614285" y="3924927"/>
                  <a:pt x="3733118" y="4007762"/>
                  <a:pt x="3760822" y="4128793"/>
                </a:cubicBezTo>
                <a:cubicBezTo>
                  <a:pt x="3777735" y="4220222"/>
                  <a:pt x="3762863" y="4315710"/>
                  <a:pt x="3728890" y="4402842"/>
                </a:cubicBezTo>
                <a:cubicBezTo>
                  <a:pt x="3667359" y="4551325"/>
                  <a:pt x="3544151" y="4700047"/>
                  <a:pt x="3380700" y="4733945"/>
                </a:cubicBezTo>
                <a:cubicBezTo>
                  <a:pt x="3297736" y="4751133"/>
                  <a:pt x="3206460" y="4744688"/>
                  <a:pt x="3134285" y="4695750"/>
                </a:cubicBezTo>
                <a:cubicBezTo>
                  <a:pt x="3068380" y="4651110"/>
                  <a:pt x="3025950" y="4583314"/>
                  <a:pt x="2994163" y="4513130"/>
                </a:cubicBezTo>
                <a:cubicBezTo>
                  <a:pt x="2962231" y="4441037"/>
                  <a:pt x="2932487" y="4370854"/>
                  <a:pt x="2879413" y="4311413"/>
                </a:cubicBezTo>
                <a:cubicBezTo>
                  <a:pt x="2832754" y="4260566"/>
                  <a:pt x="2781721" y="4224280"/>
                  <a:pt x="2718003" y="4196828"/>
                </a:cubicBezTo>
                <a:cubicBezTo>
                  <a:pt x="2601211" y="4145742"/>
                  <a:pt x="2461090" y="4137387"/>
                  <a:pt x="2329425" y="4137387"/>
                </a:cubicBezTo>
                <a:cubicBezTo>
                  <a:pt x="2329425" y="4139296"/>
                  <a:pt x="2329425" y="4141445"/>
                  <a:pt x="2329425" y="4143593"/>
                </a:cubicBezTo>
                <a:cubicBezTo>
                  <a:pt x="2331466" y="4179640"/>
                  <a:pt x="2333654" y="4218074"/>
                  <a:pt x="2335695" y="4254120"/>
                </a:cubicBezTo>
                <a:cubicBezTo>
                  <a:pt x="2340069" y="4351756"/>
                  <a:pt x="2348526" y="4449392"/>
                  <a:pt x="2346339" y="4547267"/>
                </a:cubicBezTo>
                <a:cubicBezTo>
                  <a:pt x="2348526" y="4549177"/>
                  <a:pt x="2348526" y="4553474"/>
                  <a:pt x="2348526" y="4555622"/>
                </a:cubicBezTo>
                <a:cubicBezTo>
                  <a:pt x="2376084" y="4695750"/>
                  <a:pt x="2448259" y="4857124"/>
                  <a:pt x="2596983" y="4901765"/>
                </a:cubicBezTo>
                <a:cubicBezTo>
                  <a:pt x="2724419" y="4939960"/>
                  <a:pt x="2862499" y="4897468"/>
                  <a:pt x="2945318" y="4795535"/>
                </a:cubicBezTo>
                <a:cubicBezTo>
                  <a:pt x="2977104" y="4759488"/>
                  <a:pt x="3038781" y="4763785"/>
                  <a:pt x="3070567" y="4795535"/>
                </a:cubicBezTo>
                <a:cubicBezTo>
                  <a:pt x="3106727" y="4831820"/>
                  <a:pt x="3100312" y="4884816"/>
                  <a:pt x="3070567" y="4920862"/>
                </a:cubicBezTo>
                <a:cubicBezTo>
                  <a:pt x="2949546" y="5071733"/>
                  <a:pt x="2728647" y="5131174"/>
                  <a:pt x="2545950" y="5071733"/>
                </a:cubicBezTo>
                <a:cubicBezTo>
                  <a:pt x="2424929" y="5031389"/>
                  <a:pt x="2333654" y="4946405"/>
                  <a:pt x="2269935" y="4842324"/>
                </a:cubicBezTo>
                <a:cubicBezTo>
                  <a:pt x="2265707" y="4848769"/>
                  <a:pt x="2263520" y="4854976"/>
                  <a:pt x="2259291" y="4861421"/>
                </a:cubicBezTo>
                <a:cubicBezTo>
                  <a:pt x="2184929" y="4976245"/>
                  <a:pt x="2063909" y="5063139"/>
                  <a:pt x="1928016" y="5086533"/>
                </a:cubicBezTo>
                <a:cubicBezTo>
                  <a:pt x="1777250" y="5114224"/>
                  <a:pt x="1632755" y="5071733"/>
                  <a:pt x="1513921" y="4978155"/>
                </a:cubicBezTo>
                <a:cubicBezTo>
                  <a:pt x="1475720" y="4948554"/>
                  <a:pt x="1484176" y="4882667"/>
                  <a:pt x="1513921" y="4853066"/>
                </a:cubicBezTo>
                <a:cubicBezTo>
                  <a:pt x="1552123" y="4816781"/>
                  <a:pt x="1600969" y="4823226"/>
                  <a:pt x="1639170" y="4853066"/>
                </a:cubicBezTo>
                <a:cubicBezTo>
                  <a:pt x="1732633" y="4925159"/>
                  <a:pt x="1870713" y="4939960"/>
                  <a:pt x="1976861" y="4886964"/>
                </a:cubicBezTo>
                <a:cubicBezTo>
                  <a:pt x="2074553" y="4840175"/>
                  <a:pt x="2136084" y="4751133"/>
                  <a:pt x="2165829" y="4649200"/>
                </a:cubicBezTo>
                <a:cubicBezTo>
                  <a:pt x="2168016" y="4642755"/>
                  <a:pt x="2168016" y="4636309"/>
                  <a:pt x="2170057" y="4629864"/>
                </a:cubicBezTo>
                <a:cubicBezTo>
                  <a:pt x="2170057" y="4629864"/>
                  <a:pt x="2170057" y="4627954"/>
                  <a:pt x="2170057" y="4627954"/>
                </a:cubicBezTo>
                <a:cubicBezTo>
                  <a:pt x="2170057" y="4625806"/>
                  <a:pt x="2170057" y="4625806"/>
                  <a:pt x="2170057" y="4625806"/>
                </a:cubicBezTo>
                <a:cubicBezTo>
                  <a:pt x="2172244" y="4606708"/>
                  <a:pt x="2174431" y="4589520"/>
                  <a:pt x="2174431" y="4572571"/>
                </a:cubicBezTo>
                <a:cubicBezTo>
                  <a:pt x="2174431" y="4568513"/>
                  <a:pt x="2174431" y="4566365"/>
                  <a:pt x="2174431" y="4562068"/>
                </a:cubicBezTo>
                <a:cubicBezTo>
                  <a:pt x="2153143" y="4428146"/>
                  <a:pt x="2153143" y="4288018"/>
                  <a:pt x="2155185" y="4152187"/>
                </a:cubicBezTo>
                <a:cubicBezTo>
                  <a:pt x="2153143" y="4086301"/>
                  <a:pt x="2150956" y="4020414"/>
                  <a:pt x="2157372" y="3956676"/>
                </a:cubicBezTo>
                <a:cubicBezTo>
                  <a:pt x="2157372" y="3897235"/>
                  <a:pt x="2157372" y="3837794"/>
                  <a:pt x="2157372" y="3778353"/>
                </a:cubicBezTo>
                <a:cubicBezTo>
                  <a:pt x="2146728" y="3791005"/>
                  <a:pt x="2136084" y="3803896"/>
                  <a:pt x="2123398" y="3816548"/>
                </a:cubicBezTo>
                <a:cubicBezTo>
                  <a:pt x="2008648" y="3931372"/>
                  <a:pt x="1826096" y="3986516"/>
                  <a:pt x="1671102" y="3920630"/>
                </a:cubicBezTo>
                <a:cubicBezTo>
                  <a:pt x="1513921" y="3854743"/>
                  <a:pt x="1471345" y="3691221"/>
                  <a:pt x="1405586" y="3551093"/>
                </a:cubicBezTo>
                <a:cubicBezTo>
                  <a:pt x="1348283" y="3430062"/>
                  <a:pt x="1246364" y="3300438"/>
                  <a:pt x="1106096" y="3279192"/>
                </a:cubicBezTo>
                <a:cubicBezTo>
                  <a:pt x="993533" y="3262243"/>
                  <a:pt x="870471" y="3330278"/>
                  <a:pt x="851224" y="3444863"/>
                </a:cubicBezTo>
                <a:cubicBezTo>
                  <a:pt x="842767" y="3491652"/>
                  <a:pt x="785465" y="3517195"/>
                  <a:pt x="743035" y="3506452"/>
                </a:cubicBezTo>
                <a:cubicBezTo>
                  <a:pt x="694189" y="3493800"/>
                  <a:pt x="672901" y="3444863"/>
                  <a:pt x="681358" y="3398313"/>
                </a:cubicBezTo>
                <a:cubicBezTo>
                  <a:pt x="709061" y="3224048"/>
                  <a:pt x="880969" y="3115670"/>
                  <a:pt x="1048794" y="3103017"/>
                </a:cubicBezTo>
                <a:cubicBezTo>
                  <a:pt x="1205975" y="3090365"/>
                  <a:pt x="1356740" y="3181556"/>
                  <a:pt x="1454432" y="3300438"/>
                </a:cubicBezTo>
                <a:cubicBezTo>
                  <a:pt x="1503277" y="3360118"/>
                  <a:pt x="1543666" y="3425765"/>
                  <a:pt x="1573411" y="3495949"/>
                </a:cubicBezTo>
                <a:cubicBezTo>
                  <a:pt x="1603156" y="3563984"/>
                  <a:pt x="1626485" y="3638225"/>
                  <a:pt x="1671102" y="3699815"/>
                </a:cubicBezTo>
                <a:cubicBezTo>
                  <a:pt x="1709304" y="3754959"/>
                  <a:pt x="1766606" y="3778353"/>
                  <a:pt x="1832512" y="3771908"/>
                </a:cubicBezTo>
                <a:cubicBezTo>
                  <a:pt x="1898271" y="3765701"/>
                  <a:pt x="1942888" y="3744455"/>
                  <a:pt x="1989547" y="3699815"/>
                </a:cubicBezTo>
                <a:cubicBezTo>
                  <a:pt x="2097882" y="3600030"/>
                  <a:pt x="2150956" y="3449160"/>
                  <a:pt x="2153143" y="3302586"/>
                </a:cubicBezTo>
                <a:cubicBezTo>
                  <a:pt x="2153143" y="3296380"/>
                  <a:pt x="2155185" y="3292083"/>
                  <a:pt x="2155185" y="3285637"/>
                </a:cubicBezTo>
                <a:cubicBezTo>
                  <a:pt x="2155185" y="3079623"/>
                  <a:pt x="2153143" y="2873608"/>
                  <a:pt x="2153143" y="2667594"/>
                </a:cubicBezTo>
                <a:cubicBezTo>
                  <a:pt x="2042621" y="2761172"/>
                  <a:pt x="1889814" y="2799367"/>
                  <a:pt x="1749693" y="2716531"/>
                </a:cubicBezTo>
                <a:cubicBezTo>
                  <a:pt x="1647627" y="2657090"/>
                  <a:pt x="1607384" y="2553009"/>
                  <a:pt x="1605197" y="2440333"/>
                </a:cubicBezTo>
                <a:cubicBezTo>
                  <a:pt x="1603156" y="2387338"/>
                  <a:pt x="1613654" y="2323600"/>
                  <a:pt x="1592512" y="2272753"/>
                </a:cubicBezTo>
                <a:cubicBezTo>
                  <a:pt x="1577639" y="2234558"/>
                  <a:pt x="1539438" y="2213312"/>
                  <a:pt x="1505464" y="2196124"/>
                </a:cubicBezTo>
                <a:cubicBezTo>
                  <a:pt x="1341868" y="2119734"/>
                  <a:pt x="1050981" y="2119734"/>
                  <a:pt x="1017008" y="2346994"/>
                </a:cubicBezTo>
                <a:cubicBezTo>
                  <a:pt x="1010592" y="2393783"/>
                  <a:pt x="951103" y="2419326"/>
                  <a:pt x="908673" y="2408584"/>
                </a:cubicBezTo>
                <a:cubicBezTo>
                  <a:pt x="859827" y="2395932"/>
                  <a:pt x="840726" y="2346994"/>
                  <a:pt x="846996" y="2300205"/>
                </a:cubicBezTo>
                <a:cubicBezTo>
                  <a:pt x="866097" y="2179175"/>
                  <a:pt x="957518" y="2075093"/>
                  <a:pt x="1065853" y="2022098"/>
                </a:cubicBezTo>
                <a:cubicBezTo>
                  <a:pt x="1191103" y="1962657"/>
                  <a:pt x="1337639" y="1964805"/>
                  <a:pt x="1471345" y="2000852"/>
                </a:cubicBezTo>
                <a:cubicBezTo>
                  <a:pt x="1579681" y="2030692"/>
                  <a:pt x="1692244" y="2083687"/>
                  <a:pt x="1745318" y="2185620"/>
                </a:cubicBezTo>
                <a:cubicBezTo>
                  <a:pt x="1775063" y="2242913"/>
                  <a:pt x="1781479" y="2306651"/>
                  <a:pt x="1781479" y="2370389"/>
                </a:cubicBezTo>
                <a:cubicBezTo>
                  <a:pt x="1781479" y="2419326"/>
                  <a:pt x="1773022" y="2474470"/>
                  <a:pt x="1792123" y="2519111"/>
                </a:cubicBezTo>
                <a:cubicBezTo>
                  <a:pt x="1819681" y="2582849"/>
                  <a:pt x="1906728" y="2601946"/>
                  <a:pt x="1966217" y="2582849"/>
                </a:cubicBezTo>
                <a:cubicBezTo>
                  <a:pt x="2046995" y="2557306"/>
                  <a:pt x="2102110" y="2476619"/>
                  <a:pt x="2127627" y="2398080"/>
                </a:cubicBezTo>
                <a:cubicBezTo>
                  <a:pt x="2150956" y="2325748"/>
                  <a:pt x="2155185" y="2247210"/>
                  <a:pt x="2155185" y="2170820"/>
                </a:cubicBezTo>
                <a:cubicBezTo>
                  <a:pt x="2155185" y="2164374"/>
                  <a:pt x="2155185" y="2160077"/>
                  <a:pt x="2155185" y="2153871"/>
                </a:cubicBezTo>
                <a:cubicBezTo>
                  <a:pt x="2155185" y="2153871"/>
                  <a:pt x="2155185" y="2151722"/>
                  <a:pt x="2155185" y="2151722"/>
                </a:cubicBezTo>
                <a:cubicBezTo>
                  <a:pt x="2153143" y="2107082"/>
                  <a:pt x="2150956" y="2060293"/>
                  <a:pt x="2148915" y="2015652"/>
                </a:cubicBezTo>
                <a:cubicBezTo>
                  <a:pt x="2142499" y="1879821"/>
                  <a:pt x="2136084" y="1741842"/>
                  <a:pt x="2129814" y="1605772"/>
                </a:cubicBezTo>
                <a:cubicBezTo>
                  <a:pt x="2121211" y="1404055"/>
                  <a:pt x="2110713" y="1202337"/>
                  <a:pt x="2102110" y="1000620"/>
                </a:cubicBezTo>
                <a:cubicBezTo>
                  <a:pt x="2072366" y="1032370"/>
                  <a:pt x="2040580" y="1060061"/>
                  <a:pt x="2002378" y="1081307"/>
                </a:cubicBezTo>
                <a:cubicBezTo>
                  <a:pt x="1840968" y="1176795"/>
                  <a:pt x="1649814" y="1157697"/>
                  <a:pt x="1471345" y="1134303"/>
                </a:cubicBezTo>
                <a:cubicBezTo>
                  <a:pt x="1424687" y="1130244"/>
                  <a:pt x="1384298" y="1100404"/>
                  <a:pt x="1384298" y="1047409"/>
                </a:cubicBezTo>
                <a:cubicBezTo>
                  <a:pt x="1384298" y="1004917"/>
                  <a:pt x="1424687" y="953831"/>
                  <a:pt x="1471345" y="960276"/>
                </a:cubicBezTo>
                <a:cubicBezTo>
                  <a:pt x="1569037" y="970780"/>
                  <a:pt x="1666728" y="985819"/>
                  <a:pt x="1764419" y="977225"/>
                </a:cubicBezTo>
                <a:cubicBezTo>
                  <a:pt x="1832512" y="970780"/>
                  <a:pt x="1885586" y="951683"/>
                  <a:pt x="1938660" y="915636"/>
                </a:cubicBezTo>
                <a:cubicBezTo>
                  <a:pt x="1949304" y="907042"/>
                  <a:pt x="1970446" y="890093"/>
                  <a:pt x="1985318" y="873144"/>
                </a:cubicBezTo>
                <a:cubicBezTo>
                  <a:pt x="2002378" y="854047"/>
                  <a:pt x="2004419" y="851898"/>
                  <a:pt x="2019292" y="828504"/>
                </a:cubicBezTo>
                <a:cubicBezTo>
                  <a:pt x="2044808" y="786012"/>
                  <a:pt x="2055452" y="758559"/>
                  <a:pt x="2068137" y="707473"/>
                </a:cubicBezTo>
                <a:cubicBezTo>
                  <a:pt x="2076740" y="673575"/>
                  <a:pt x="2078781" y="639677"/>
                  <a:pt x="2078781" y="601243"/>
                </a:cubicBezTo>
                <a:cubicBezTo>
                  <a:pt x="2076740" y="590739"/>
                  <a:pt x="2076740" y="579997"/>
                  <a:pt x="2076740" y="569494"/>
                </a:cubicBezTo>
                <a:cubicBezTo>
                  <a:pt x="2074553" y="531299"/>
                  <a:pt x="2066096" y="490955"/>
                  <a:pt x="2049036" y="444166"/>
                </a:cubicBezTo>
                <a:cubicBezTo>
                  <a:pt x="2038392" y="416475"/>
                  <a:pt x="2008648" y="359182"/>
                  <a:pt x="1989547" y="337936"/>
                </a:cubicBezTo>
                <a:cubicBezTo>
                  <a:pt x="1957761" y="299741"/>
                  <a:pt x="1919559" y="265843"/>
                  <a:pt x="1872755" y="246746"/>
                </a:cubicBezTo>
                <a:cubicBezTo>
                  <a:pt x="1753921" y="195660"/>
                  <a:pt x="1613654" y="225500"/>
                  <a:pt x="1492633" y="251043"/>
                </a:cubicBezTo>
                <a:cubicBezTo>
                  <a:pt x="1445975" y="261546"/>
                  <a:pt x="1397129" y="238152"/>
                  <a:pt x="1384298" y="189453"/>
                </a:cubicBezTo>
                <a:cubicBezTo>
                  <a:pt x="1371613" y="144813"/>
                  <a:pt x="1399170" y="91578"/>
                  <a:pt x="1445975" y="81075"/>
                </a:cubicBezTo>
                <a:cubicBezTo>
                  <a:pt x="1626485" y="42880"/>
                  <a:pt x="1832512" y="10891"/>
                  <a:pt x="1998149" y="112824"/>
                </a:cubicBezTo>
                <a:cubicBezTo>
                  <a:pt x="2061868" y="153168"/>
                  <a:pt x="2114942" y="206402"/>
                  <a:pt x="2155185" y="270140"/>
                </a:cubicBezTo>
                <a:cubicBezTo>
                  <a:pt x="2227505" y="155316"/>
                  <a:pt x="2337882" y="72481"/>
                  <a:pt x="2471734" y="32137"/>
                </a:cubicBezTo>
                <a:cubicBezTo>
                  <a:pt x="2563010" y="3491"/>
                  <a:pt x="2658550" y="-4446"/>
                  <a:pt x="2753580" y="2208"/>
                </a:cubicBezTo>
                <a:close/>
              </a:path>
            </a:pathLst>
          </a:custGeom>
          <a:solidFill>
            <a:srgbClr val="06395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6"/>
          <p:cNvSpPr/>
          <p:nvPr/>
        </p:nvSpPr>
        <p:spPr>
          <a:xfrm>
            <a:off x="4978960" y="1958790"/>
            <a:ext cx="350700" cy="353400"/>
          </a:xfrm>
          <a:prstGeom prst="ellipse">
            <a:avLst/>
          </a:prstGeom>
          <a:solidFill>
            <a:srgbClr val="F2F2F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6"/>
          <p:cNvSpPr/>
          <p:nvPr/>
        </p:nvSpPr>
        <p:spPr>
          <a:xfrm>
            <a:off x="5030534" y="2010735"/>
            <a:ext cx="247500" cy="249000"/>
          </a:xfrm>
          <a:prstGeom prst="ellipse">
            <a:avLst/>
          </a:prstGeom>
          <a:solidFill>
            <a:srgbClr val="F7931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6"/>
          <p:cNvSpPr/>
          <p:nvPr/>
        </p:nvSpPr>
        <p:spPr>
          <a:xfrm>
            <a:off x="3534929" y="2893776"/>
            <a:ext cx="350700" cy="353400"/>
          </a:xfrm>
          <a:prstGeom prst="ellipse">
            <a:avLst/>
          </a:prstGeom>
          <a:solidFill>
            <a:srgbClr val="F2F2F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6"/>
          <p:cNvSpPr/>
          <p:nvPr/>
        </p:nvSpPr>
        <p:spPr>
          <a:xfrm>
            <a:off x="3586503" y="2945720"/>
            <a:ext cx="247500" cy="249000"/>
          </a:xfrm>
          <a:prstGeom prst="ellipse">
            <a:avLst/>
          </a:prstGeom>
          <a:solidFill>
            <a:srgbClr val="FFCC4C"/>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6"/>
          <p:cNvSpPr/>
          <p:nvPr/>
        </p:nvSpPr>
        <p:spPr>
          <a:xfrm>
            <a:off x="5848326" y="2893776"/>
            <a:ext cx="350700" cy="353400"/>
          </a:xfrm>
          <a:prstGeom prst="ellipse">
            <a:avLst/>
          </a:prstGeom>
          <a:solidFill>
            <a:srgbClr val="F2F2F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6"/>
          <p:cNvSpPr/>
          <p:nvPr/>
        </p:nvSpPr>
        <p:spPr>
          <a:xfrm>
            <a:off x="5899900" y="2945720"/>
            <a:ext cx="247500" cy="249000"/>
          </a:xfrm>
          <a:prstGeom prst="ellipse">
            <a:avLst/>
          </a:prstGeom>
          <a:solidFill>
            <a:srgbClr val="A2B969"/>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6"/>
          <p:cNvSpPr/>
          <p:nvPr/>
        </p:nvSpPr>
        <p:spPr>
          <a:xfrm>
            <a:off x="3991715" y="4674700"/>
            <a:ext cx="350700" cy="353400"/>
          </a:xfrm>
          <a:prstGeom prst="ellipse">
            <a:avLst/>
          </a:prstGeom>
          <a:solidFill>
            <a:srgbClr val="F2F2F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6"/>
          <p:cNvSpPr/>
          <p:nvPr/>
        </p:nvSpPr>
        <p:spPr>
          <a:xfrm>
            <a:off x="4043289" y="4726645"/>
            <a:ext cx="247500" cy="249000"/>
          </a:xfrm>
          <a:prstGeom prst="ellipse">
            <a:avLst/>
          </a:prstGeom>
          <a:solidFill>
            <a:srgbClr val="4CC1E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6"/>
          <p:cNvSpPr/>
          <p:nvPr/>
        </p:nvSpPr>
        <p:spPr>
          <a:xfrm>
            <a:off x="5052636" y="3858443"/>
            <a:ext cx="350700" cy="353400"/>
          </a:xfrm>
          <a:prstGeom prst="ellipse">
            <a:avLst/>
          </a:prstGeom>
          <a:solidFill>
            <a:srgbClr val="FFFFF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6"/>
          <p:cNvSpPr/>
          <p:nvPr/>
        </p:nvSpPr>
        <p:spPr>
          <a:xfrm>
            <a:off x="5104209" y="3910388"/>
            <a:ext cx="247500" cy="249000"/>
          </a:xfrm>
          <a:prstGeom prst="ellipse">
            <a:avLst/>
          </a:prstGeom>
          <a:solidFill>
            <a:srgbClr val="C1301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6"/>
          <p:cNvSpPr/>
          <p:nvPr/>
        </p:nvSpPr>
        <p:spPr>
          <a:xfrm>
            <a:off x="3122349" y="2047836"/>
            <a:ext cx="350700" cy="353400"/>
          </a:xfrm>
          <a:prstGeom prst="ellipse">
            <a:avLst/>
          </a:prstGeom>
          <a:solidFill>
            <a:srgbClr val="F2F2F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6"/>
          <p:cNvSpPr/>
          <p:nvPr/>
        </p:nvSpPr>
        <p:spPr>
          <a:xfrm>
            <a:off x="3173922" y="2099781"/>
            <a:ext cx="247500" cy="249000"/>
          </a:xfrm>
          <a:prstGeom prst="ellipse">
            <a:avLst/>
          </a:prstGeom>
          <a:solidFill>
            <a:srgbClr val="3A5C8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6"/>
          <p:cNvSpPr txBox="1"/>
          <p:nvPr/>
        </p:nvSpPr>
        <p:spPr>
          <a:xfrm>
            <a:off x="895726" y="1603200"/>
            <a:ext cx="2215500" cy="10164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Clr>
                <a:srgbClr val="000000"/>
              </a:buClr>
              <a:buFont typeface="Arial"/>
              <a:buNone/>
            </a:pPr>
            <a:r>
              <a:rPr b="1" lang="fr" sz="1700">
                <a:latin typeface="Calibri"/>
                <a:ea typeface="Calibri"/>
                <a:cs typeface="Calibri"/>
                <a:sym typeface="Calibri"/>
              </a:rPr>
              <a:t>D</a:t>
            </a:r>
            <a:r>
              <a:rPr b="1" lang="fr" sz="1700">
                <a:latin typeface="Calibri"/>
                <a:ea typeface="Calibri"/>
                <a:cs typeface="Calibri"/>
                <a:sym typeface="Calibri"/>
              </a:rPr>
              <a:t>iagnostic médical et la planification chirurgicale</a:t>
            </a:r>
            <a:endParaRPr sz="1700"/>
          </a:p>
        </p:txBody>
      </p:sp>
      <p:sp>
        <p:nvSpPr>
          <p:cNvPr id="117" name="Google Shape;117;p16"/>
          <p:cNvSpPr/>
          <p:nvPr/>
        </p:nvSpPr>
        <p:spPr>
          <a:xfrm>
            <a:off x="521150" y="4029342"/>
            <a:ext cx="247500" cy="249000"/>
          </a:xfrm>
          <a:prstGeom prst="ellipse">
            <a:avLst/>
          </a:prstGeom>
          <a:solidFill>
            <a:srgbClr val="4CC1E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6"/>
          <p:cNvSpPr/>
          <p:nvPr/>
        </p:nvSpPr>
        <p:spPr>
          <a:xfrm>
            <a:off x="521150" y="1639043"/>
            <a:ext cx="247500" cy="249000"/>
          </a:xfrm>
          <a:prstGeom prst="ellipse">
            <a:avLst/>
          </a:prstGeom>
          <a:solidFill>
            <a:srgbClr val="3A5C84"/>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6"/>
          <p:cNvSpPr/>
          <p:nvPr/>
        </p:nvSpPr>
        <p:spPr>
          <a:xfrm>
            <a:off x="8086116" y="1643518"/>
            <a:ext cx="247500" cy="249000"/>
          </a:xfrm>
          <a:prstGeom prst="ellipse">
            <a:avLst/>
          </a:prstGeom>
          <a:solidFill>
            <a:srgbClr val="F7931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6"/>
          <p:cNvSpPr/>
          <p:nvPr/>
        </p:nvSpPr>
        <p:spPr>
          <a:xfrm>
            <a:off x="8086116" y="2834194"/>
            <a:ext cx="247500" cy="249000"/>
          </a:xfrm>
          <a:prstGeom prst="ellipse">
            <a:avLst/>
          </a:prstGeom>
          <a:solidFill>
            <a:srgbClr val="A2B969"/>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6"/>
          <p:cNvSpPr/>
          <p:nvPr/>
        </p:nvSpPr>
        <p:spPr>
          <a:xfrm>
            <a:off x="521150" y="2995594"/>
            <a:ext cx="247500" cy="249000"/>
          </a:xfrm>
          <a:prstGeom prst="ellipse">
            <a:avLst/>
          </a:prstGeom>
          <a:solidFill>
            <a:srgbClr val="FFCC4C"/>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6"/>
          <p:cNvSpPr/>
          <p:nvPr/>
        </p:nvSpPr>
        <p:spPr>
          <a:xfrm>
            <a:off x="8086116" y="4033817"/>
            <a:ext cx="247500" cy="249000"/>
          </a:xfrm>
          <a:prstGeom prst="ellipse">
            <a:avLst/>
          </a:prstGeom>
          <a:solidFill>
            <a:srgbClr val="C1301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6"/>
          <p:cNvSpPr txBox="1"/>
          <p:nvPr/>
        </p:nvSpPr>
        <p:spPr>
          <a:xfrm>
            <a:off x="895724" y="2756475"/>
            <a:ext cx="2153100" cy="6564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lang="fr" sz="1700">
                <a:latin typeface="Calibri"/>
                <a:ea typeface="Calibri"/>
                <a:cs typeface="Calibri"/>
                <a:sym typeface="Calibri"/>
              </a:rPr>
              <a:t>E</a:t>
            </a:r>
            <a:r>
              <a:rPr b="1" lang="fr" sz="1700">
                <a:latin typeface="Calibri"/>
                <a:ea typeface="Calibri"/>
                <a:cs typeface="Calibri"/>
                <a:sym typeface="Calibri"/>
              </a:rPr>
              <a:t>stimation de la taille de l’anévrisme.</a:t>
            </a:r>
            <a:endParaRPr sz="1700"/>
          </a:p>
        </p:txBody>
      </p:sp>
      <p:sp>
        <p:nvSpPr>
          <p:cNvPr id="124" name="Google Shape;124;p16"/>
          <p:cNvSpPr txBox="1"/>
          <p:nvPr/>
        </p:nvSpPr>
        <p:spPr>
          <a:xfrm>
            <a:off x="895725" y="3768200"/>
            <a:ext cx="2153100" cy="602400"/>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1" lang="fr" sz="1700">
                <a:latin typeface="Calibri"/>
                <a:ea typeface="Calibri"/>
                <a:cs typeface="Calibri"/>
                <a:sym typeface="Calibri"/>
              </a:rPr>
              <a:t>Déterminer les options de traitement</a:t>
            </a:r>
            <a:endParaRPr sz="1700"/>
          </a:p>
        </p:txBody>
      </p:sp>
      <p:sp>
        <p:nvSpPr>
          <p:cNvPr id="125" name="Google Shape;125;p16"/>
          <p:cNvSpPr txBox="1"/>
          <p:nvPr/>
        </p:nvSpPr>
        <p:spPr>
          <a:xfrm>
            <a:off x="6147343" y="1603212"/>
            <a:ext cx="1809600" cy="798000"/>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Clr>
                <a:srgbClr val="000000"/>
              </a:buClr>
              <a:buFont typeface="Arial"/>
              <a:buNone/>
            </a:pPr>
            <a:r>
              <a:rPr b="1" lang="fr" sz="1800">
                <a:latin typeface="Calibri"/>
                <a:ea typeface="Calibri"/>
                <a:cs typeface="Calibri"/>
                <a:sym typeface="Calibri"/>
              </a:rPr>
              <a:t> </a:t>
            </a:r>
            <a:r>
              <a:rPr b="1" lang="fr" sz="1700">
                <a:latin typeface="Calibri"/>
                <a:ea typeface="Calibri"/>
                <a:cs typeface="Calibri"/>
                <a:sym typeface="Calibri"/>
              </a:rPr>
              <a:t>IOU de 65% entre différents médecins.</a:t>
            </a:r>
            <a:endParaRPr sz="1700"/>
          </a:p>
        </p:txBody>
      </p:sp>
      <p:sp>
        <p:nvSpPr>
          <p:cNvPr id="126" name="Google Shape;126;p16"/>
          <p:cNvSpPr txBox="1"/>
          <p:nvPr/>
        </p:nvSpPr>
        <p:spPr>
          <a:xfrm>
            <a:off x="6283041" y="2576470"/>
            <a:ext cx="1742400" cy="1016400"/>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r>
              <a:rPr b="1" lang="fr" sz="1700">
                <a:latin typeface="Calibri"/>
                <a:ea typeface="Calibri"/>
                <a:cs typeface="Calibri"/>
                <a:sym typeface="Calibri"/>
              </a:rPr>
              <a:t>É</a:t>
            </a:r>
            <a:r>
              <a:rPr b="1" lang="fr" sz="1700">
                <a:latin typeface="Calibri"/>
                <a:ea typeface="Calibri"/>
                <a:cs typeface="Calibri"/>
                <a:sym typeface="Calibri"/>
              </a:rPr>
              <a:t>valuation du risque de rupture.</a:t>
            </a:r>
            <a:endParaRPr sz="1700"/>
          </a:p>
        </p:txBody>
      </p:sp>
      <p:sp>
        <p:nvSpPr>
          <p:cNvPr id="127" name="Google Shape;127;p16"/>
          <p:cNvSpPr txBox="1"/>
          <p:nvPr/>
        </p:nvSpPr>
        <p:spPr>
          <a:xfrm>
            <a:off x="6064648" y="3830125"/>
            <a:ext cx="1809600" cy="656400"/>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r>
              <a:rPr b="1" lang="fr" sz="1700">
                <a:latin typeface="Calibri"/>
                <a:ea typeface="Calibri"/>
                <a:cs typeface="Calibri"/>
                <a:sym typeface="Calibri"/>
              </a:rPr>
              <a:t>S</a:t>
            </a:r>
            <a:r>
              <a:rPr b="1" lang="fr" sz="1700">
                <a:latin typeface="Calibri"/>
                <a:ea typeface="Calibri"/>
                <a:cs typeface="Calibri"/>
                <a:sym typeface="Calibri"/>
              </a:rPr>
              <a:t>imulations physiques.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311700" y="836350"/>
            <a:ext cx="8520600" cy="5994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61111"/>
              <a:buFont typeface="Arial"/>
              <a:buNone/>
            </a:pPr>
            <a:r>
              <a:rPr lang="fr">
                <a:solidFill>
                  <a:schemeClr val="lt1"/>
                </a:solidFill>
              </a:rPr>
              <a:t>Segmentation précise d'anévrismes pré-détectés</a:t>
            </a:r>
            <a:endParaRPr sz="1800">
              <a:solidFill>
                <a:schemeClr val="lt1"/>
              </a:solidFill>
            </a:endParaRPr>
          </a:p>
          <a:p>
            <a:pPr indent="0" lvl="0" marL="0" rtl="0" algn="ctr">
              <a:spcBef>
                <a:spcPts val="1200"/>
              </a:spcBef>
              <a:spcAft>
                <a:spcPts val="0"/>
              </a:spcAft>
              <a:buNone/>
            </a:pPr>
            <a:r>
              <a:t/>
            </a:r>
            <a:endParaRPr/>
          </a:p>
        </p:txBody>
      </p:sp>
      <p:sp>
        <p:nvSpPr>
          <p:cNvPr id="133" name="Google Shape;133;p17"/>
          <p:cNvSpPr txBox="1"/>
          <p:nvPr>
            <p:ph idx="1" type="body"/>
          </p:nvPr>
        </p:nvSpPr>
        <p:spPr>
          <a:xfrm>
            <a:off x="311700" y="1570625"/>
            <a:ext cx="8520600" cy="3416400"/>
          </a:xfrm>
          <a:prstGeom prst="rect">
            <a:avLst/>
          </a:prstGeom>
        </p:spPr>
        <p:txBody>
          <a:bodyPr anchorCtr="0" anchor="t" bIns="45700" lIns="91425" spcFirstLastPara="1" rIns="91425" wrap="square" tIns="45700">
            <a:normAutofit/>
          </a:bodyPr>
          <a:lstStyle/>
          <a:p>
            <a:pPr indent="-317500" lvl="0" marL="457200" rtl="0" algn="just">
              <a:lnSpc>
                <a:spcPct val="90000"/>
              </a:lnSpc>
              <a:spcBef>
                <a:spcPts val="640"/>
              </a:spcBef>
              <a:spcAft>
                <a:spcPts val="0"/>
              </a:spcAft>
              <a:buSzPts val="1400"/>
              <a:buChar char="•"/>
            </a:pPr>
            <a:r>
              <a:rPr lang="fr" sz="1400"/>
              <a:t>D</a:t>
            </a:r>
            <a:r>
              <a:rPr lang="fr" sz="1400"/>
              <a:t>e nombreux algorithmes d'extraction ont été conçus en calculant les caractéristiques géométriques locales ; Cependant leurs performances sont limitées en raison de la grande variété de formes d'anévrisme.</a:t>
            </a:r>
            <a:endParaRPr sz="1400"/>
          </a:p>
          <a:p>
            <a:pPr indent="0" lvl="0" marL="457200" rtl="0" algn="just">
              <a:lnSpc>
                <a:spcPct val="90000"/>
              </a:lnSpc>
              <a:spcBef>
                <a:spcPts val="640"/>
              </a:spcBef>
              <a:spcAft>
                <a:spcPts val="0"/>
              </a:spcAft>
              <a:buNone/>
            </a:pPr>
            <a:r>
              <a:t/>
            </a:r>
            <a:endParaRPr sz="1400"/>
          </a:p>
          <a:p>
            <a:pPr indent="-317500" lvl="0" marL="457200" rtl="0" algn="just">
              <a:lnSpc>
                <a:spcPct val="90000"/>
              </a:lnSpc>
              <a:spcBef>
                <a:spcPts val="640"/>
              </a:spcBef>
              <a:spcAft>
                <a:spcPts val="0"/>
              </a:spcAft>
              <a:buSzPts val="1400"/>
              <a:buChar char="•"/>
            </a:pPr>
            <a:r>
              <a:rPr lang="fr" sz="1400"/>
              <a:t>Pendant ce temps, les techniques d'apprentissage profond deviennent de plus en plus populaires dans le traitement des images médicales. </a:t>
            </a:r>
            <a:endParaRPr sz="1400"/>
          </a:p>
          <a:p>
            <a:pPr indent="0" lvl="0" marL="457200" rtl="0" algn="just">
              <a:lnSpc>
                <a:spcPct val="90000"/>
              </a:lnSpc>
              <a:spcBef>
                <a:spcPts val="640"/>
              </a:spcBef>
              <a:spcAft>
                <a:spcPts val="0"/>
              </a:spcAft>
              <a:buNone/>
            </a:pPr>
            <a:r>
              <a:t/>
            </a:r>
            <a:endParaRPr sz="1400"/>
          </a:p>
          <a:p>
            <a:pPr indent="-317500" lvl="0" marL="457200" rtl="0" algn="just">
              <a:lnSpc>
                <a:spcPct val="90000"/>
              </a:lnSpc>
              <a:spcBef>
                <a:spcPts val="640"/>
              </a:spcBef>
              <a:spcAft>
                <a:spcPts val="0"/>
              </a:spcAft>
              <a:buSzPts val="1400"/>
              <a:buChar char="•"/>
            </a:pPr>
            <a:r>
              <a:rPr lang="fr" sz="1400"/>
              <a:t>Le modèle que nous proposons prend en entrée un modèle de surface d'un ensemble complet d'artères cérébrales principales contenant des anévrismes et renvoie en sortie les surfaces des anévrismes en utilisant les techniques d’apprentissage.</a:t>
            </a:r>
            <a:endParaRPr sz="1400"/>
          </a:p>
          <a:p>
            <a:pPr indent="0" lvl="0" marL="0" rtl="0" algn="l">
              <a:lnSpc>
                <a:spcPct val="105000"/>
              </a:lnSpc>
              <a:spcBef>
                <a:spcPts val="64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Challenge</a:t>
            </a:r>
            <a:endParaRPr>
              <a:solidFill>
                <a:schemeClr val="lt1"/>
              </a:solidFill>
            </a:endParaRPr>
          </a:p>
        </p:txBody>
      </p:sp>
      <p:sp>
        <p:nvSpPr>
          <p:cNvPr id="139" name="Google Shape;139;p18"/>
          <p:cNvSpPr txBox="1"/>
          <p:nvPr>
            <p:ph idx="1" type="body"/>
          </p:nvPr>
        </p:nvSpPr>
        <p:spPr>
          <a:xfrm>
            <a:off x="311700" y="1381075"/>
            <a:ext cx="8520600" cy="746400"/>
          </a:xfrm>
          <a:prstGeom prst="rect">
            <a:avLst/>
          </a:prstGeom>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fr" sz="1700">
                <a:latin typeface="Lato"/>
                <a:ea typeface="Lato"/>
                <a:cs typeface="Lato"/>
                <a:sym typeface="Lato"/>
              </a:rPr>
              <a:t>Problème :</a:t>
            </a:r>
            <a:r>
              <a:rPr lang="fr" sz="1700">
                <a:latin typeface="Lato"/>
                <a:ea typeface="Lato"/>
                <a:cs typeface="Lato"/>
                <a:sym typeface="Lato"/>
              </a:rPr>
              <a:t>  environ 100 scans →  besoin de faire de la data augmentation.</a:t>
            </a:r>
            <a:endParaRPr sz="1700">
              <a:latin typeface="Lato"/>
              <a:ea typeface="Lato"/>
              <a:cs typeface="Lato"/>
              <a:sym typeface="Lato"/>
            </a:endParaRPr>
          </a:p>
          <a:p>
            <a:pPr indent="0" lvl="0" marL="0" rtl="0" algn="l">
              <a:lnSpc>
                <a:spcPct val="100000"/>
              </a:lnSpc>
              <a:spcBef>
                <a:spcPts val="640"/>
              </a:spcBef>
              <a:spcAft>
                <a:spcPts val="0"/>
              </a:spcAft>
              <a:buNone/>
            </a:pPr>
            <a:r>
              <a:rPr b="1" lang="fr" sz="1700">
                <a:latin typeface="Lato"/>
                <a:ea typeface="Lato"/>
                <a:cs typeface="Lato"/>
                <a:sym typeface="Lato"/>
              </a:rPr>
              <a:t>Solution : </a:t>
            </a:r>
            <a:r>
              <a:rPr lang="fr" sz="1700">
                <a:latin typeface="Lato"/>
                <a:ea typeface="Lato"/>
                <a:cs typeface="Lato"/>
                <a:sym typeface="Lato"/>
              </a:rPr>
              <a:t>Augmentation simple qui préserve l’aspect physique des données.</a:t>
            </a:r>
            <a:endParaRPr sz="1400">
              <a:latin typeface="Lato"/>
              <a:ea typeface="Lato"/>
              <a:cs typeface="Lato"/>
              <a:sym typeface="Lato"/>
            </a:endParaRPr>
          </a:p>
        </p:txBody>
      </p:sp>
      <p:sp>
        <p:nvSpPr>
          <p:cNvPr id="140" name="Google Shape;140;p18"/>
          <p:cNvSpPr/>
          <p:nvPr/>
        </p:nvSpPr>
        <p:spPr>
          <a:xfrm>
            <a:off x="433125" y="2171700"/>
            <a:ext cx="8021100" cy="2857500"/>
          </a:xfrm>
          <a:prstGeom prst="rect">
            <a:avLst/>
          </a:prstGeom>
          <a:solidFill>
            <a:schemeClr val="lt2"/>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8"/>
          <p:cNvCxnSpPr>
            <a:stCxn id="140" idx="0"/>
          </p:cNvCxnSpPr>
          <p:nvPr/>
        </p:nvCxnSpPr>
        <p:spPr>
          <a:xfrm>
            <a:off x="4443675" y="2171700"/>
            <a:ext cx="0" cy="2857500"/>
          </a:xfrm>
          <a:prstGeom prst="straightConnector1">
            <a:avLst/>
          </a:prstGeom>
          <a:noFill/>
          <a:ln cap="flat" cmpd="sng" w="9525">
            <a:solidFill>
              <a:srgbClr val="741B47"/>
            </a:solidFill>
            <a:prstDash val="solid"/>
            <a:round/>
            <a:headEnd len="med" w="med" type="none"/>
            <a:tailEnd len="med" w="med" type="none"/>
          </a:ln>
        </p:spPr>
      </p:cxnSp>
      <p:sp>
        <p:nvSpPr>
          <p:cNvPr id="142" name="Google Shape;142;p18"/>
          <p:cNvSpPr txBox="1"/>
          <p:nvPr/>
        </p:nvSpPr>
        <p:spPr>
          <a:xfrm>
            <a:off x="653725" y="2211800"/>
            <a:ext cx="34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t>Offline Data Augmentation</a:t>
            </a:r>
            <a:endParaRPr b="1"/>
          </a:p>
        </p:txBody>
      </p:sp>
      <p:sp>
        <p:nvSpPr>
          <p:cNvPr id="143" name="Google Shape;143;p18"/>
          <p:cNvSpPr txBox="1"/>
          <p:nvPr/>
        </p:nvSpPr>
        <p:spPr>
          <a:xfrm>
            <a:off x="4736450" y="2211800"/>
            <a:ext cx="34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t>Online </a:t>
            </a:r>
            <a:r>
              <a:rPr b="1" lang="fr"/>
              <a:t>Data Augmentation</a:t>
            </a:r>
            <a:endParaRPr b="1"/>
          </a:p>
        </p:txBody>
      </p:sp>
      <p:sp>
        <p:nvSpPr>
          <p:cNvPr id="144" name="Google Shape;144;p18"/>
          <p:cNvSpPr txBox="1"/>
          <p:nvPr/>
        </p:nvSpPr>
        <p:spPr>
          <a:xfrm>
            <a:off x="493300" y="2532650"/>
            <a:ext cx="3950400" cy="7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sz="1000">
                <a:solidFill>
                  <a:schemeClr val="dk2"/>
                </a:solidFill>
                <a:latin typeface="Lato"/>
                <a:ea typeface="Lato"/>
                <a:cs typeface="Lato"/>
                <a:sym typeface="Lato"/>
              </a:rPr>
              <a:t>Augmentation sur le jeu d'entraînement pour avoir plus de données.</a:t>
            </a:r>
            <a:endParaRPr sz="1000">
              <a:solidFill>
                <a:schemeClr val="dk2"/>
              </a:solidFill>
              <a:latin typeface="Lato"/>
              <a:ea typeface="Lato"/>
              <a:cs typeface="Lato"/>
              <a:sym typeface="Lato"/>
            </a:endParaRPr>
          </a:p>
          <a:p>
            <a:pPr indent="0" lvl="0" marL="0" rtl="0" algn="l">
              <a:spcBef>
                <a:spcPts val="1200"/>
              </a:spcBef>
              <a:spcAft>
                <a:spcPts val="0"/>
              </a:spcAft>
              <a:buNone/>
            </a:pPr>
            <a:r>
              <a:t/>
            </a:r>
            <a:endParaRPr sz="1500"/>
          </a:p>
        </p:txBody>
      </p:sp>
      <p:pic>
        <p:nvPicPr>
          <p:cNvPr id="145" name="Google Shape;145;p18"/>
          <p:cNvPicPr preferRelativeResize="0"/>
          <p:nvPr/>
        </p:nvPicPr>
        <p:blipFill rotWithShape="1">
          <a:blip r:embed="rId3">
            <a:alphaModFix/>
          </a:blip>
          <a:srcRect b="10666" l="22353" r="19959" t="12868"/>
          <a:stretch/>
        </p:blipFill>
        <p:spPr>
          <a:xfrm>
            <a:off x="863050" y="2871351"/>
            <a:ext cx="754459" cy="809548"/>
          </a:xfrm>
          <a:prstGeom prst="rect">
            <a:avLst/>
          </a:prstGeom>
          <a:noFill/>
          <a:ln>
            <a:noFill/>
          </a:ln>
        </p:spPr>
      </p:pic>
      <p:pic>
        <p:nvPicPr>
          <p:cNvPr id="146" name="Google Shape;146;p18"/>
          <p:cNvPicPr preferRelativeResize="0"/>
          <p:nvPr/>
        </p:nvPicPr>
        <p:blipFill rotWithShape="1">
          <a:blip r:embed="rId3">
            <a:alphaModFix/>
          </a:blip>
          <a:srcRect b="10666" l="22353" r="19959" t="12868"/>
          <a:stretch/>
        </p:blipFill>
        <p:spPr>
          <a:xfrm rot="5400000">
            <a:off x="833100" y="4149920"/>
            <a:ext cx="814379" cy="749982"/>
          </a:xfrm>
          <a:prstGeom prst="rect">
            <a:avLst/>
          </a:prstGeom>
          <a:noFill/>
          <a:ln>
            <a:noFill/>
          </a:ln>
        </p:spPr>
      </p:pic>
      <p:pic>
        <p:nvPicPr>
          <p:cNvPr id="147" name="Google Shape;147;p18"/>
          <p:cNvPicPr preferRelativeResize="0"/>
          <p:nvPr/>
        </p:nvPicPr>
        <p:blipFill rotWithShape="1">
          <a:blip r:embed="rId3">
            <a:alphaModFix/>
          </a:blip>
          <a:srcRect b="10666" l="22353" r="19959" t="12868"/>
          <a:stretch/>
        </p:blipFill>
        <p:spPr>
          <a:xfrm flipH="1">
            <a:off x="3116241" y="4117733"/>
            <a:ext cx="754459" cy="809548"/>
          </a:xfrm>
          <a:prstGeom prst="rect">
            <a:avLst/>
          </a:prstGeom>
          <a:noFill/>
          <a:ln>
            <a:noFill/>
          </a:ln>
        </p:spPr>
      </p:pic>
      <p:pic>
        <p:nvPicPr>
          <p:cNvPr id="148" name="Google Shape;148;p18"/>
          <p:cNvPicPr preferRelativeResize="0"/>
          <p:nvPr/>
        </p:nvPicPr>
        <p:blipFill rotWithShape="1">
          <a:blip r:embed="rId3">
            <a:alphaModFix/>
          </a:blip>
          <a:srcRect b="10666" l="22353" r="19959" t="12868"/>
          <a:stretch/>
        </p:blipFill>
        <p:spPr>
          <a:xfrm flipH="1" rot="10800000">
            <a:off x="3114030" y="2871350"/>
            <a:ext cx="754459" cy="809548"/>
          </a:xfrm>
          <a:prstGeom prst="rect">
            <a:avLst/>
          </a:prstGeom>
          <a:noFill/>
          <a:ln>
            <a:noFill/>
          </a:ln>
        </p:spPr>
      </p:pic>
      <p:sp>
        <p:nvSpPr>
          <p:cNvPr id="149" name="Google Shape;149;p18"/>
          <p:cNvSpPr txBox="1"/>
          <p:nvPr/>
        </p:nvSpPr>
        <p:spPr>
          <a:xfrm>
            <a:off x="4491850" y="2532650"/>
            <a:ext cx="406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Lato"/>
                <a:ea typeface="Lato"/>
                <a:cs typeface="Lato"/>
                <a:sym typeface="Lato"/>
              </a:rPr>
              <a:t>L'augmentation en ligne est effectuée dans </a:t>
            </a:r>
            <a:r>
              <a:rPr lang="fr" sz="1000">
                <a:latin typeface="Lato"/>
                <a:ea typeface="Lato"/>
                <a:cs typeface="Lato"/>
                <a:sym typeface="Lato"/>
              </a:rPr>
              <a:t>l'entraînement</a:t>
            </a:r>
            <a:r>
              <a:rPr lang="fr" sz="1000">
                <a:latin typeface="Lato"/>
                <a:ea typeface="Lato"/>
                <a:cs typeface="Lato"/>
                <a:sym typeface="Lato"/>
              </a:rPr>
              <a:t> du modèle.</a:t>
            </a:r>
            <a:endParaRPr sz="1000">
              <a:latin typeface="Lato"/>
              <a:ea typeface="Lato"/>
              <a:cs typeface="Lato"/>
              <a:sym typeface="Lato"/>
            </a:endParaRPr>
          </a:p>
        </p:txBody>
      </p:sp>
      <p:pic>
        <p:nvPicPr>
          <p:cNvPr id="150" name="Google Shape;150;p18"/>
          <p:cNvPicPr preferRelativeResize="0"/>
          <p:nvPr/>
        </p:nvPicPr>
        <p:blipFill>
          <a:blip r:embed="rId4">
            <a:alphaModFix/>
          </a:blip>
          <a:stretch>
            <a:fillRect/>
          </a:stretch>
        </p:blipFill>
        <p:spPr>
          <a:xfrm>
            <a:off x="4611048" y="3186600"/>
            <a:ext cx="1178100" cy="1030450"/>
          </a:xfrm>
          <a:prstGeom prst="rect">
            <a:avLst/>
          </a:prstGeom>
          <a:noFill/>
          <a:ln>
            <a:noFill/>
          </a:ln>
        </p:spPr>
      </p:pic>
      <p:pic>
        <p:nvPicPr>
          <p:cNvPr id="151" name="Google Shape;151;p18"/>
          <p:cNvPicPr preferRelativeResize="0"/>
          <p:nvPr/>
        </p:nvPicPr>
        <p:blipFill>
          <a:blip r:embed="rId4">
            <a:alphaModFix/>
          </a:blip>
          <a:stretch>
            <a:fillRect/>
          </a:stretch>
        </p:blipFill>
        <p:spPr>
          <a:xfrm rot="5400000">
            <a:off x="6541889" y="2832938"/>
            <a:ext cx="973925" cy="851850"/>
          </a:xfrm>
          <a:prstGeom prst="rect">
            <a:avLst/>
          </a:prstGeom>
          <a:noFill/>
          <a:ln>
            <a:noFill/>
          </a:ln>
        </p:spPr>
      </p:pic>
      <p:pic>
        <p:nvPicPr>
          <p:cNvPr id="152" name="Google Shape;152;p18"/>
          <p:cNvPicPr preferRelativeResize="0"/>
          <p:nvPr/>
        </p:nvPicPr>
        <p:blipFill>
          <a:blip r:embed="rId4">
            <a:alphaModFix/>
          </a:blip>
          <a:stretch>
            <a:fillRect/>
          </a:stretch>
        </p:blipFill>
        <p:spPr>
          <a:xfrm flipH="1" rot="-5400000">
            <a:off x="6541664" y="3912363"/>
            <a:ext cx="977575" cy="855050"/>
          </a:xfrm>
          <a:prstGeom prst="rect">
            <a:avLst/>
          </a:prstGeom>
          <a:noFill/>
          <a:ln>
            <a:noFill/>
          </a:ln>
        </p:spPr>
      </p:pic>
      <p:cxnSp>
        <p:nvCxnSpPr>
          <p:cNvPr id="153" name="Google Shape;153;p18"/>
          <p:cNvCxnSpPr>
            <a:endCxn id="152" idx="0"/>
          </p:cNvCxnSpPr>
          <p:nvPr/>
        </p:nvCxnSpPr>
        <p:spPr>
          <a:xfrm>
            <a:off x="5789026" y="3745888"/>
            <a:ext cx="813900" cy="594000"/>
          </a:xfrm>
          <a:prstGeom prst="straightConnector1">
            <a:avLst/>
          </a:prstGeom>
          <a:noFill/>
          <a:ln cap="flat" cmpd="sng" w="9525">
            <a:solidFill>
              <a:srgbClr val="741B47"/>
            </a:solidFill>
            <a:prstDash val="solid"/>
            <a:round/>
            <a:headEnd len="med" w="med" type="none"/>
            <a:tailEnd len="med" w="med" type="triangle"/>
          </a:ln>
        </p:spPr>
      </p:cxnSp>
      <p:cxnSp>
        <p:nvCxnSpPr>
          <p:cNvPr id="154" name="Google Shape;154;p18"/>
          <p:cNvCxnSpPr>
            <a:endCxn id="151" idx="2"/>
          </p:cNvCxnSpPr>
          <p:nvPr/>
        </p:nvCxnSpPr>
        <p:spPr>
          <a:xfrm flipH="1" rot="10800000">
            <a:off x="5789027" y="3258863"/>
            <a:ext cx="813900" cy="471300"/>
          </a:xfrm>
          <a:prstGeom prst="straightConnector1">
            <a:avLst/>
          </a:prstGeom>
          <a:noFill/>
          <a:ln cap="flat" cmpd="sng" w="9525">
            <a:solidFill>
              <a:srgbClr val="741B47"/>
            </a:solidFill>
            <a:prstDash val="solid"/>
            <a:round/>
            <a:headEnd len="med" w="med" type="none"/>
            <a:tailEnd len="med" w="med" type="triangle"/>
          </a:ln>
        </p:spPr>
      </p:cxnSp>
      <p:sp>
        <p:nvSpPr>
          <p:cNvPr id="155" name="Google Shape;155;p18"/>
          <p:cNvSpPr txBox="1"/>
          <p:nvPr/>
        </p:nvSpPr>
        <p:spPr>
          <a:xfrm>
            <a:off x="4924925" y="4281725"/>
            <a:ext cx="8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a:t>(x,y,z)</a:t>
            </a:r>
            <a:endParaRPr b="1" i="1"/>
          </a:p>
        </p:txBody>
      </p:sp>
      <p:sp>
        <p:nvSpPr>
          <p:cNvPr id="156" name="Google Shape;156;p18"/>
          <p:cNvSpPr txBox="1"/>
          <p:nvPr/>
        </p:nvSpPr>
        <p:spPr>
          <a:xfrm>
            <a:off x="7591925" y="3164300"/>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(x,z,y)</a:t>
            </a:r>
            <a:endParaRPr b="1"/>
          </a:p>
        </p:txBody>
      </p:sp>
      <p:sp>
        <p:nvSpPr>
          <p:cNvPr id="157" name="Google Shape;157;p18"/>
          <p:cNvSpPr txBox="1"/>
          <p:nvPr/>
        </p:nvSpPr>
        <p:spPr>
          <a:xfrm>
            <a:off x="7650725" y="4116800"/>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(y,z,x)</a:t>
            </a:r>
            <a:endParaRPr b="1"/>
          </a:p>
        </p:txBody>
      </p:sp>
      <p:sp>
        <p:nvSpPr>
          <p:cNvPr id="158" name="Google Shape;158;p18"/>
          <p:cNvSpPr/>
          <p:nvPr/>
        </p:nvSpPr>
        <p:spPr>
          <a:xfrm rot="5400000">
            <a:off x="5914638" y="3173325"/>
            <a:ext cx="338700" cy="255000"/>
          </a:xfrm>
          <a:prstGeom prst="curvedUpArrow">
            <a:avLst>
              <a:gd fmla="val 25000" name="adj1"/>
              <a:gd fmla="val 50000" name="adj2"/>
              <a:gd fmla="val 25000" name="adj3"/>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flipH="1" rot="10800000">
            <a:off x="5914663" y="4158650"/>
            <a:ext cx="338700" cy="255000"/>
          </a:xfrm>
          <a:prstGeom prst="curvedUpArrow">
            <a:avLst>
              <a:gd fmla="val 25000" name="adj1"/>
              <a:gd fmla="val 50000" name="adj2"/>
              <a:gd fmla="val 25000" name="adj3"/>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Challenge (2)</a:t>
            </a:r>
            <a:endParaRPr>
              <a:solidFill>
                <a:schemeClr val="lt1"/>
              </a:solidFill>
            </a:endParaRPr>
          </a:p>
        </p:txBody>
      </p:sp>
      <p:sp>
        <p:nvSpPr>
          <p:cNvPr id="165" name="Google Shape;165;p19"/>
          <p:cNvSpPr txBox="1"/>
          <p:nvPr>
            <p:ph idx="1" type="body"/>
          </p:nvPr>
        </p:nvSpPr>
        <p:spPr>
          <a:xfrm>
            <a:off x="311700" y="1381075"/>
            <a:ext cx="8520600" cy="1534800"/>
          </a:xfrm>
          <a:prstGeom prst="rect">
            <a:avLst/>
          </a:prstGeom>
        </p:spPr>
        <p:txBody>
          <a:bodyPr anchorCtr="0" anchor="t" bIns="45700" lIns="91425" spcFirstLastPara="1" rIns="91425" wrap="square" tIns="45700">
            <a:normAutofit/>
          </a:bodyPr>
          <a:lstStyle/>
          <a:p>
            <a:pPr indent="0" lvl="0" marL="0" rtl="0" algn="just">
              <a:lnSpc>
                <a:spcPct val="95000"/>
              </a:lnSpc>
              <a:spcBef>
                <a:spcPts val="640"/>
              </a:spcBef>
              <a:spcAft>
                <a:spcPts val="0"/>
              </a:spcAft>
              <a:buSzPts val="1018"/>
              <a:buNone/>
            </a:pPr>
            <a:r>
              <a:rPr b="1" lang="fr" sz="1700"/>
              <a:t>Problème :</a:t>
            </a:r>
            <a:r>
              <a:rPr lang="fr" sz="1700"/>
              <a:t> </a:t>
            </a:r>
            <a:r>
              <a:rPr lang="fr" sz="1700"/>
              <a:t>Grandes images 3D : un autre défi est la complexité et la taille des données (problème de stockage). Les images d'entrée sont 192 par 192 par 64, nous ne pouvons pas charger tout cela dans la mémoire. </a:t>
            </a:r>
            <a:endParaRPr sz="1700"/>
          </a:p>
          <a:p>
            <a:pPr indent="0" lvl="0" marL="0" rtl="0" algn="just">
              <a:lnSpc>
                <a:spcPct val="95000"/>
              </a:lnSpc>
              <a:spcBef>
                <a:spcPts val="640"/>
              </a:spcBef>
              <a:spcAft>
                <a:spcPts val="0"/>
              </a:spcAft>
              <a:buSzPts val="1018"/>
              <a:buNone/>
            </a:pPr>
            <a:r>
              <a:rPr b="1" lang="fr" sz="1700"/>
              <a:t>Solution : </a:t>
            </a:r>
            <a:r>
              <a:rPr lang="fr" sz="1700"/>
              <a:t>Diviser une image (192, 192, 64) en 9 images (64, 64, 64).</a:t>
            </a:r>
            <a:endParaRPr sz="1700"/>
          </a:p>
        </p:txBody>
      </p:sp>
      <p:sp>
        <p:nvSpPr>
          <p:cNvPr id="166" name="Google Shape;166;p19"/>
          <p:cNvSpPr/>
          <p:nvPr/>
        </p:nvSpPr>
        <p:spPr>
          <a:xfrm>
            <a:off x="5144150" y="3919423"/>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5688446" y="3919423"/>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6232916" y="3919423"/>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5144150" y="3487541"/>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5688446" y="3487541"/>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6232916" y="3487541"/>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5144150" y="3014125"/>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5688446" y="3014125"/>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6232916" y="3014125"/>
            <a:ext cx="710700" cy="648600"/>
          </a:xfrm>
          <a:prstGeom prst="cube">
            <a:avLst>
              <a:gd fmla="val 25000" name="adj"/>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1645975" y="3919436"/>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2190271" y="3919436"/>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2734741" y="3919436"/>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1645975" y="3474254"/>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2190271" y="3474254"/>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2734741" y="3474254"/>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645975" y="3000838"/>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2190271" y="3000838"/>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2734741" y="3000838"/>
            <a:ext cx="710700" cy="648600"/>
          </a:xfrm>
          <a:prstGeom prst="cube">
            <a:avLst>
              <a:gd fmla="val 25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3783525" y="3711600"/>
            <a:ext cx="985200" cy="16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txBox="1"/>
          <p:nvPr/>
        </p:nvSpPr>
        <p:spPr>
          <a:xfrm>
            <a:off x="3697500" y="3247200"/>
            <a:ext cx="1194600" cy="464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fr" sz="1700">
                <a:solidFill>
                  <a:schemeClr val="dk2"/>
                </a:solidFill>
              </a:rPr>
              <a:t>“patchify”</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fr">
                <a:solidFill>
                  <a:schemeClr val="lt1"/>
                </a:solidFill>
              </a:rPr>
              <a:t>Challenge</a:t>
            </a:r>
            <a:endParaRPr>
              <a:solidFill>
                <a:schemeClr val="lt1"/>
              </a:solidFill>
            </a:endParaRPr>
          </a:p>
        </p:txBody>
      </p:sp>
      <p:sp>
        <p:nvSpPr>
          <p:cNvPr id="191" name="Google Shape;191;p20"/>
          <p:cNvSpPr txBox="1"/>
          <p:nvPr>
            <p:ph idx="1" type="body"/>
          </p:nvPr>
        </p:nvSpPr>
        <p:spPr>
          <a:xfrm>
            <a:off x="355300" y="1487225"/>
            <a:ext cx="8201100" cy="3063600"/>
          </a:xfrm>
          <a:prstGeom prst="rect">
            <a:avLst/>
          </a:prstGeom>
        </p:spPr>
        <p:txBody>
          <a:bodyPr anchorCtr="0" anchor="t" bIns="45700" lIns="91425" spcFirstLastPara="1" rIns="91425" wrap="square" tIns="45700">
            <a:normAutofit/>
          </a:bodyPr>
          <a:lstStyle/>
          <a:p>
            <a:pPr indent="0" lvl="0" marL="0" rtl="0" algn="just">
              <a:spcBef>
                <a:spcPts val="640"/>
              </a:spcBef>
              <a:spcAft>
                <a:spcPts val="0"/>
              </a:spcAft>
              <a:buNone/>
            </a:pPr>
            <a:r>
              <a:rPr b="1" lang="fr" sz="1700"/>
              <a:t>Avantages :</a:t>
            </a:r>
            <a:r>
              <a:rPr lang="fr" sz="1700"/>
              <a:t> </a:t>
            </a:r>
            <a:endParaRPr sz="1700"/>
          </a:p>
          <a:p>
            <a:pPr indent="-336550" lvl="0" marL="457200" rtl="0" algn="just">
              <a:spcBef>
                <a:spcPts val="640"/>
              </a:spcBef>
              <a:spcAft>
                <a:spcPts val="0"/>
              </a:spcAft>
              <a:buSzPts val="1700"/>
              <a:buChar char="-"/>
            </a:pPr>
            <a:r>
              <a:rPr lang="fr" sz="1700"/>
              <a:t>réduction taille mémoire</a:t>
            </a:r>
            <a:endParaRPr sz="1700"/>
          </a:p>
          <a:p>
            <a:pPr indent="-336550" lvl="0" marL="457200" rtl="0" algn="just">
              <a:spcBef>
                <a:spcPts val="640"/>
              </a:spcBef>
              <a:spcAft>
                <a:spcPts val="0"/>
              </a:spcAft>
              <a:buSzPts val="1700"/>
              <a:buChar char="-"/>
            </a:pPr>
            <a:r>
              <a:rPr lang="fr" sz="1700"/>
              <a:t>augmentation quantité de données</a:t>
            </a:r>
            <a:endParaRPr sz="1700"/>
          </a:p>
          <a:p>
            <a:pPr indent="0" lvl="0" marL="0" rtl="0" algn="just">
              <a:lnSpc>
                <a:spcPct val="95000"/>
              </a:lnSpc>
              <a:spcBef>
                <a:spcPts val="640"/>
              </a:spcBef>
              <a:spcAft>
                <a:spcPts val="0"/>
              </a:spcAft>
              <a:buClr>
                <a:schemeClr val="dk1"/>
              </a:buClr>
              <a:buSzPts val="935"/>
              <a:buFont typeface="Arial"/>
              <a:buNone/>
            </a:pPr>
            <a:r>
              <a:rPr b="1" lang="fr" sz="1700"/>
              <a:t>Inconvénients :</a:t>
            </a:r>
            <a:endParaRPr b="1" sz="1700"/>
          </a:p>
          <a:p>
            <a:pPr indent="-336550" lvl="0" marL="457200" rtl="0" algn="just">
              <a:lnSpc>
                <a:spcPct val="95000"/>
              </a:lnSpc>
              <a:spcBef>
                <a:spcPts val="640"/>
              </a:spcBef>
              <a:spcAft>
                <a:spcPts val="0"/>
              </a:spcAft>
              <a:buSzPts val="1700"/>
              <a:buChar char="-"/>
            </a:pPr>
            <a:r>
              <a:rPr lang="fr" sz="1700"/>
              <a:t>impossible d’extraire une information globale</a:t>
            </a:r>
            <a:endParaRPr sz="1700"/>
          </a:p>
          <a:p>
            <a:pPr indent="-336550" lvl="0" marL="457200" rtl="0" algn="just">
              <a:lnSpc>
                <a:spcPct val="95000"/>
              </a:lnSpc>
              <a:spcBef>
                <a:spcPts val="640"/>
              </a:spcBef>
              <a:spcAft>
                <a:spcPts val="0"/>
              </a:spcAft>
              <a:buSzPts val="1700"/>
              <a:buChar char="-"/>
            </a:pPr>
            <a:r>
              <a:rPr lang="fr" sz="1700"/>
              <a:t>création de beaucoup d’images sans anévrismes ⟶ compromis faux positifs / faux négatifs</a:t>
            </a:r>
            <a:endParaRPr sz="1700"/>
          </a:p>
          <a:p>
            <a:pPr indent="0" lvl="0" marL="0" rtl="0" algn="just">
              <a:lnSpc>
                <a:spcPct val="95000"/>
              </a:lnSpc>
              <a:spcBef>
                <a:spcPts val="64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Résumé preprocessing</a:t>
            </a:r>
            <a:endParaRPr>
              <a:solidFill>
                <a:schemeClr val="lt1"/>
              </a:solidFill>
            </a:endParaRPr>
          </a:p>
        </p:txBody>
      </p:sp>
      <p:pic>
        <p:nvPicPr>
          <p:cNvPr id="197" name="Google Shape;197;p21"/>
          <p:cNvPicPr preferRelativeResize="0"/>
          <p:nvPr/>
        </p:nvPicPr>
        <p:blipFill>
          <a:blip r:embed="rId3">
            <a:alphaModFix/>
          </a:blip>
          <a:stretch>
            <a:fillRect/>
          </a:stretch>
        </p:blipFill>
        <p:spPr>
          <a:xfrm>
            <a:off x="699600" y="1784375"/>
            <a:ext cx="7604101" cy="283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Modèle</a:t>
            </a:r>
            <a:endParaRPr>
              <a:solidFill>
                <a:schemeClr val="lt1"/>
              </a:solidFill>
            </a:endParaRPr>
          </a:p>
        </p:txBody>
      </p:sp>
      <p:sp>
        <p:nvSpPr>
          <p:cNvPr id="203" name="Google Shape;203;p22"/>
          <p:cNvSpPr txBox="1"/>
          <p:nvPr>
            <p:ph idx="1" type="body"/>
          </p:nvPr>
        </p:nvSpPr>
        <p:spPr>
          <a:xfrm>
            <a:off x="311700" y="1513900"/>
            <a:ext cx="4438800" cy="19665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lang="fr"/>
              <a:t>ResNet50 pré-entraîné sur la base ImageNet</a:t>
            </a:r>
            <a:endParaRPr/>
          </a:p>
        </p:txBody>
      </p:sp>
      <p:pic>
        <p:nvPicPr>
          <p:cNvPr id="204" name="Google Shape;204;p22"/>
          <p:cNvPicPr preferRelativeResize="0"/>
          <p:nvPr/>
        </p:nvPicPr>
        <p:blipFill rotWithShape="1">
          <a:blip r:embed="rId3">
            <a:alphaModFix/>
          </a:blip>
          <a:srcRect b="28290" l="0" r="0" t="13451"/>
          <a:stretch/>
        </p:blipFill>
        <p:spPr>
          <a:xfrm>
            <a:off x="-87175" y="2735775"/>
            <a:ext cx="5035176" cy="1629650"/>
          </a:xfrm>
          <a:prstGeom prst="rect">
            <a:avLst/>
          </a:prstGeom>
          <a:noFill/>
          <a:ln>
            <a:noFill/>
          </a:ln>
        </p:spPr>
      </p:pic>
      <p:pic>
        <p:nvPicPr>
          <p:cNvPr id="205" name="Google Shape;205;p22"/>
          <p:cNvPicPr preferRelativeResize="0"/>
          <p:nvPr/>
        </p:nvPicPr>
        <p:blipFill>
          <a:blip r:embed="rId4">
            <a:alphaModFix/>
          </a:blip>
          <a:stretch>
            <a:fillRect/>
          </a:stretch>
        </p:blipFill>
        <p:spPr>
          <a:xfrm>
            <a:off x="5140375" y="2371250"/>
            <a:ext cx="3939525" cy="2397399"/>
          </a:xfrm>
          <a:prstGeom prst="rect">
            <a:avLst/>
          </a:prstGeom>
          <a:noFill/>
          <a:ln>
            <a:noFill/>
          </a:ln>
        </p:spPr>
      </p:pic>
      <p:sp>
        <p:nvSpPr>
          <p:cNvPr id="206" name="Google Shape;206;p22"/>
          <p:cNvSpPr txBox="1"/>
          <p:nvPr>
            <p:ph idx="1" type="body"/>
          </p:nvPr>
        </p:nvSpPr>
        <p:spPr>
          <a:xfrm>
            <a:off x="4750575" y="1513900"/>
            <a:ext cx="4438800" cy="7257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lang="fr"/>
              <a:t>3D Unet from scratch</a:t>
            </a:r>
            <a:endParaRPr/>
          </a:p>
        </p:txBody>
      </p:sp>
      <p:cxnSp>
        <p:nvCxnSpPr>
          <p:cNvPr id="207" name="Google Shape;207;p22"/>
          <p:cNvCxnSpPr/>
          <p:nvPr/>
        </p:nvCxnSpPr>
        <p:spPr>
          <a:xfrm>
            <a:off x="4753375" y="1336000"/>
            <a:ext cx="10800" cy="3683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fr">
                <a:solidFill>
                  <a:schemeClr val="lt1"/>
                </a:solidFill>
              </a:rPr>
              <a:t>Modèle</a:t>
            </a:r>
            <a:endParaRPr>
              <a:solidFill>
                <a:schemeClr val="lt1"/>
              </a:solidFill>
            </a:endParaRPr>
          </a:p>
        </p:txBody>
      </p:sp>
      <p:pic>
        <p:nvPicPr>
          <p:cNvPr id="213" name="Google Shape;213;p23"/>
          <p:cNvPicPr preferRelativeResize="0"/>
          <p:nvPr/>
        </p:nvPicPr>
        <p:blipFill>
          <a:blip r:embed="rId3">
            <a:alphaModFix/>
          </a:blip>
          <a:stretch>
            <a:fillRect/>
          </a:stretch>
        </p:blipFill>
        <p:spPr>
          <a:xfrm>
            <a:off x="203775" y="1335340"/>
            <a:ext cx="2522350" cy="3808160"/>
          </a:xfrm>
          <a:prstGeom prst="rect">
            <a:avLst/>
          </a:prstGeom>
          <a:noFill/>
          <a:ln>
            <a:noFill/>
          </a:ln>
        </p:spPr>
      </p:pic>
      <p:sp>
        <p:nvSpPr>
          <p:cNvPr id="214" name="Google Shape;214;p23"/>
          <p:cNvSpPr txBox="1"/>
          <p:nvPr/>
        </p:nvSpPr>
        <p:spPr>
          <a:xfrm rot="-1194355">
            <a:off x="283939" y="1592772"/>
            <a:ext cx="1027383" cy="64640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000"/>
              <a:t>Transfer Learning Model</a:t>
            </a:r>
            <a:endParaRPr b="1" sz="1000"/>
          </a:p>
        </p:txBody>
      </p:sp>
      <p:sp>
        <p:nvSpPr>
          <p:cNvPr id="215" name="Google Shape;215;p23"/>
          <p:cNvSpPr txBox="1"/>
          <p:nvPr/>
        </p:nvSpPr>
        <p:spPr>
          <a:xfrm rot="-1195049">
            <a:off x="1204127" y="1470866"/>
            <a:ext cx="872701" cy="43105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800"/>
              <a:t>Unet From Scratch</a:t>
            </a:r>
            <a:endParaRPr b="1" sz="800"/>
          </a:p>
        </p:txBody>
      </p:sp>
      <p:pic>
        <p:nvPicPr>
          <p:cNvPr id="216" name="Google Shape;216;p23"/>
          <p:cNvPicPr preferRelativeResize="0"/>
          <p:nvPr/>
        </p:nvPicPr>
        <p:blipFill>
          <a:blip r:embed="rId4">
            <a:alphaModFix/>
          </a:blip>
          <a:stretch>
            <a:fillRect/>
          </a:stretch>
        </p:blipFill>
        <p:spPr>
          <a:xfrm>
            <a:off x="6171418" y="1318851"/>
            <a:ext cx="2734282" cy="3544400"/>
          </a:xfrm>
          <a:prstGeom prst="rect">
            <a:avLst/>
          </a:prstGeom>
          <a:noFill/>
          <a:ln>
            <a:noFill/>
          </a:ln>
        </p:spPr>
      </p:pic>
      <p:pic>
        <p:nvPicPr>
          <p:cNvPr id="217" name="Google Shape;217;p23"/>
          <p:cNvPicPr preferRelativeResize="0"/>
          <p:nvPr/>
        </p:nvPicPr>
        <p:blipFill>
          <a:blip r:embed="rId5">
            <a:alphaModFix/>
          </a:blip>
          <a:stretch>
            <a:fillRect/>
          </a:stretch>
        </p:blipFill>
        <p:spPr>
          <a:xfrm>
            <a:off x="3081625" y="1338326"/>
            <a:ext cx="2734282" cy="3505449"/>
          </a:xfrm>
          <a:prstGeom prst="rect">
            <a:avLst/>
          </a:prstGeom>
          <a:noFill/>
          <a:ln>
            <a:noFill/>
          </a:ln>
        </p:spPr>
      </p:pic>
      <p:sp>
        <p:nvSpPr>
          <p:cNvPr id="218" name="Google Shape;218;p23"/>
          <p:cNvSpPr txBox="1"/>
          <p:nvPr/>
        </p:nvSpPr>
        <p:spPr>
          <a:xfrm>
            <a:off x="3685475" y="4789275"/>
            <a:ext cx="14274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Calibri"/>
                <a:ea typeface="Calibri"/>
                <a:cs typeface="Calibri"/>
                <a:sym typeface="Calibri"/>
              </a:rPr>
              <a:t>Transfer learning</a:t>
            </a:r>
            <a:endParaRPr>
              <a:latin typeface="Calibri"/>
              <a:ea typeface="Calibri"/>
              <a:cs typeface="Calibri"/>
              <a:sym typeface="Calibri"/>
            </a:endParaRPr>
          </a:p>
        </p:txBody>
      </p:sp>
      <p:sp>
        <p:nvSpPr>
          <p:cNvPr id="219" name="Google Shape;219;p23"/>
          <p:cNvSpPr txBox="1"/>
          <p:nvPr/>
        </p:nvSpPr>
        <p:spPr>
          <a:xfrm>
            <a:off x="6794350" y="4789275"/>
            <a:ext cx="17838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Calibri"/>
                <a:ea typeface="Calibri"/>
                <a:cs typeface="Calibri"/>
                <a:sym typeface="Calibri"/>
              </a:rPr>
              <a:t>3D Unet from scratch</a:t>
            </a:r>
            <a:endParaRPr>
              <a:latin typeface="Calibri"/>
              <a:ea typeface="Calibri"/>
              <a:cs typeface="Calibri"/>
              <a:sym typeface="Calibri"/>
            </a:endParaRPr>
          </a:p>
        </p:txBody>
      </p:sp>
      <p:pic>
        <p:nvPicPr>
          <p:cNvPr descr="Checkmark" id="220" name="Google Shape;220;p23"/>
          <p:cNvPicPr preferRelativeResize="0"/>
          <p:nvPr/>
        </p:nvPicPr>
        <p:blipFill rotWithShape="1">
          <a:blip r:embed="rId6">
            <a:alphaModFix amt="40000"/>
          </a:blip>
          <a:srcRect b="0" l="0" r="0" t="0"/>
          <a:stretch/>
        </p:blipFill>
        <p:spPr>
          <a:xfrm>
            <a:off x="3369521" y="2160178"/>
            <a:ext cx="2158500" cy="2158500"/>
          </a:xfrm>
          <a:prstGeom prst="rect">
            <a:avLst/>
          </a:prstGeom>
          <a:noFill/>
          <a:ln>
            <a:noFill/>
          </a:ln>
          <a:effectLst>
            <a:outerShdw blurRad="50800" rotWithShape="0" algn="t" dir="5400000" dist="38100">
              <a:srgbClr val="000000">
                <a:alpha val="54900"/>
              </a:srgbClr>
            </a:outerShdw>
          </a:effectLst>
        </p:spPr>
      </p:pic>
      <p:pic>
        <p:nvPicPr>
          <p:cNvPr descr="Close with solid fill" id="221" name="Google Shape;221;p23"/>
          <p:cNvPicPr preferRelativeResize="0"/>
          <p:nvPr/>
        </p:nvPicPr>
        <p:blipFill rotWithShape="1">
          <a:blip r:embed="rId7">
            <a:alphaModFix amt="47000"/>
          </a:blip>
          <a:srcRect b="0" l="0" r="0" t="0"/>
          <a:stretch/>
        </p:blipFill>
        <p:spPr>
          <a:xfrm>
            <a:off x="6393238" y="2094175"/>
            <a:ext cx="2290650" cy="229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