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7556500"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9"/>
    <p:restoredTop sz="94671"/>
  </p:normalViewPr>
  <p:slideViewPr>
    <p:cSldViewPr>
      <p:cViewPr varScale="1">
        <p:scale>
          <a:sx n="65" d="100"/>
          <a:sy n="65" d="100"/>
        </p:scale>
        <p:origin x="1668"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Logo&#10;&#10;Description automatically generated with medium confidence">
            <a:extLst>
              <a:ext uri="{FF2B5EF4-FFF2-40B4-BE49-F238E27FC236}">
                <a16:creationId xmlns:a16="http://schemas.microsoft.com/office/drawing/2014/main" id="{B43C9BED-826A-4646-B86F-19ACE3FFB5D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107" y="0"/>
            <a:ext cx="1625600" cy="10680700"/>
          </a:xfrm>
          <a:prstGeom prst="rect">
            <a:avLst/>
          </a:prstGeom>
        </p:spPr>
      </p:pic>
      <p:sp>
        <p:nvSpPr>
          <p:cNvPr id="19" name="bg object 19"/>
          <p:cNvSpPr/>
          <p:nvPr/>
        </p:nvSpPr>
        <p:spPr>
          <a:xfrm>
            <a:off x="243611" y="459613"/>
            <a:ext cx="421005" cy="421005"/>
          </a:xfrm>
          <a:custGeom>
            <a:avLst/>
            <a:gdLst/>
            <a:ahLst/>
            <a:cxnLst/>
            <a:rect l="l" t="t" r="r" b="b"/>
            <a:pathLst>
              <a:path w="421005" h="421005">
                <a:moveTo>
                  <a:pt x="0" y="421004"/>
                </a:moveTo>
                <a:lnTo>
                  <a:pt x="421004" y="421004"/>
                </a:lnTo>
                <a:lnTo>
                  <a:pt x="421004" y="0"/>
                </a:lnTo>
                <a:lnTo>
                  <a:pt x="0" y="0"/>
                </a:lnTo>
                <a:lnTo>
                  <a:pt x="0" y="421004"/>
                </a:lnTo>
                <a:close/>
              </a:path>
            </a:pathLst>
          </a:custGeom>
          <a:ln w="19227">
            <a:solidFill>
              <a:srgbClr val="FFFFFF"/>
            </a:solidFill>
          </a:ln>
        </p:spPr>
        <p:txBody>
          <a:bodyPr wrap="square" lIns="0" tIns="0" rIns="0" bIns="0" rtlCol="0"/>
          <a:lstStyle/>
          <a:p>
            <a:endParaRPr/>
          </a:p>
        </p:txBody>
      </p:sp>
      <p:sp>
        <p:nvSpPr>
          <p:cNvPr id="20" name="bg object 20"/>
          <p:cNvSpPr/>
          <p:nvPr/>
        </p:nvSpPr>
        <p:spPr>
          <a:xfrm>
            <a:off x="755804" y="577951"/>
            <a:ext cx="511454" cy="183755"/>
          </a:xfrm>
          <a:prstGeom prst="rect">
            <a:avLst/>
          </a:prstGeom>
          <a:blipFill>
            <a:blip r:embed="rId4" cstate="print"/>
            <a:stretch>
              <a:fillRect/>
            </a:stretch>
          </a:blipFill>
        </p:spPr>
        <p:txBody>
          <a:bodyPr wrap="square" lIns="0" tIns="0" rIns="0" bIns="0" rtlCol="0"/>
          <a:lstStyle/>
          <a:p>
            <a:endParaRPr/>
          </a:p>
        </p:txBody>
      </p:sp>
      <p:sp>
        <p:nvSpPr>
          <p:cNvPr id="21" name="bg object 21"/>
          <p:cNvSpPr/>
          <p:nvPr/>
        </p:nvSpPr>
        <p:spPr>
          <a:xfrm>
            <a:off x="294015" y="580291"/>
            <a:ext cx="320675" cy="179705"/>
          </a:xfrm>
          <a:custGeom>
            <a:avLst/>
            <a:gdLst/>
            <a:ahLst/>
            <a:cxnLst/>
            <a:rect l="l" t="t" r="r" b="b"/>
            <a:pathLst>
              <a:path w="320675" h="179704">
                <a:moveTo>
                  <a:pt x="89344" y="0"/>
                </a:moveTo>
                <a:lnTo>
                  <a:pt x="51092" y="7577"/>
                </a:lnTo>
                <a:lnTo>
                  <a:pt x="13967" y="40775"/>
                </a:lnTo>
                <a:lnTo>
                  <a:pt x="0" y="92265"/>
                </a:lnTo>
                <a:lnTo>
                  <a:pt x="1612" y="108990"/>
                </a:lnTo>
                <a:lnTo>
                  <a:pt x="26530" y="157264"/>
                </a:lnTo>
                <a:lnTo>
                  <a:pt x="69669" y="178072"/>
                </a:lnTo>
                <a:lnTo>
                  <a:pt x="91287" y="179654"/>
                </a:lnTo>
                <a:lnTo>
                  <a:pt x="115043" y="176252"/>
                </a:lnTo>
                <a:lnTo>
                  <a:pt x="134894" y="167236"/>
                </a:lnTo>
                <a:lnTo>
                  <a:pt x="142804" y="160908"/>
                </a:lnTo>
                <a:lnTo>
                  <a:pt x="98107" y="160908"/>
                </a:lnTo>
                <a:lnTo>
                  <a:pt x="90904" y="160350"/>
                </a:lnTo>
                <a:lnTo>
                  <a:pt x="49457" y="127177"/>
                </a:lnTo>
                <a:lnTo>
                  <a:pt x="38468" y="79120"/>
                </a:lnTo>
                <a:lnTo>
                  <a:pt x="41236" y="53233"/>
                </a:lnTo>
                <a:lnTo>
                  <a:pt x="50238" y="31408"/>
                </a:lnTo>
                <a:lnTo>
                  <a:pt x="65950" y="16339"/>
                </a:lnTo>
                <a:lnTo>
                  <a:pt x="88849" y="10718"/>
                </a:lnTo>
                <a:lnTo>
                  <a:pt x="139259" y="10718"/>
                </a:lnTo>
                <a:lnTo>
                  <a:pt x="138264" y="10223"/>
                </a:lnTo>
                <a:lnTo>
                  <a:pt x="130146" y="6675"/>
                </a:lnTo>
                <a:lnTo>
                  <a:pt x="118919" y="3378"/>
                </a:lnTo>
                <a:lnTo>
                  <a:pt x="105135" y="947"/>
                </a:lnTo>
                <a:lnTo>
                  <a:pt x="89344" y="0"/>
                </a:lnTo>
                <a:close/>
              </a:path>
              <a:path w="320675" h="179704">
                <a:moveTo>
                  <a:pt x="157987" y="131940"/>
                </a:moveTo>
                <a:lnTo>
                  <a:pt x="156768" y="132918"/>
                </a:lnTo>
                <a:lnTo>
                  <a:pt x="155549" y="134861"/>
                </a:lnTo>
                <a:lnTo>
                  <a:pt x="146677" y="144578"/>
                </a:lnTo>
                <a:lnTo>
                  <a:pt x="133858" y="152904"/>
                </a:lnTo>
                <a:lnTo>
                  <a:pt x="117523" y="158721"/>
                </a:lnTo>
                <a:lnTo>
                  <a:pt x="98107" y="160908"/>
                </a:lnTo>
                <a:lnTo>
                  <a:pt x="142804" y="160908"/>
                </a:lnTo>
                <a:lnTo>
                  <a:pt x="150957" y="154386"/>
                </a:lnTo>
                <a:lnTo>
                  <a:pt x="163347" y="139484"/>
                </a:lnTo>
                <a:lnTo>
                  <a:pt x="164312" y="138023"/>
                </a:lnTo>
                <a:lnTo>
                  <a:pt x="164071" y="137058"/>
                </a:lnTo>
                <a:lnTo>
                  <a:pt x="163347" y="136563"/>
                </a:lnTo>
                <a:lnTo>
                  <a:pt x="159207" y="132918"/>
                </a:lnTo>
                <a:lnTo>
                  <a:pt x="157987" y="131940"/>
                </a:lnTo>
                <a:close/>
              </a:path>
              <a:path w="320675" h="179704">
                <a:moveTo>
                  <a:pt x="139259" y="10718"/>
                </a:moveTo>
                <a:lnTo>
                  <a:pt x="88849" y="10718"/>
                </a:lnTo>
                <a:lnTo>
                  <a:pt x="101726" y="12132"/>
                </a:lnTo>
                <a:lnTo>
                  <a:pt x="112799" y="16009"/>
                </a:lnTo>
                <a:lnTo>
                  <a:pt x="143290" y="45553"/>
                </a:lnTo>
                <a:lnTo>
                  <a:pt x="150926" y="63779"/>
                </a:lnTo>
                <a:lnTo>
                  <a:pt x="151904" y="64757"/>
                </a:lnTo>
                <a:lnTo>
                  <a:pt x="153123" y="64261"/>
                </a:lnTo>
                <a:lnTo>
                  <a:pt x="158470" y="62801"/>
                </a:lnTo>
                <a:lnTo>
                  <a:pt x="159689" y="62560"/>
                </a:lnTo>
                <a:lnTo>
                  <a:pt x="159931" y="61340"/>
                </a:lnTo>
                <a:lnTo>
                  <a:pt x="154792" y="15589"/>
                </a:lnTo>
                <a:lnTo>
                  <a:pt x="154514" y="11925"/>
                </a:lnTo>
                <a:lnTo>
                  <a:pt x="141681" y="11925"/>
                </a:lnTo>
                <a:lnTo>
                  <a:pt x="139259" y="10718"/>
                </a:lnTo>
                <a:close/>
              </a:path>
              <a:path w="320675" h="179704">
                <a:moveTo>
                  <a:pt x="153606" y="2438"/>
                </a:moveTo>
                <a:lnTo>
                  <a:pt x="145821" y="2438"/>
                </a:lnTo>
                <a:lnTo>
                  <a:pt x="145326" y="3898"/>
                </a:lnTo>
                <a:lnTo>
                  <a:pt x="143314" y="10223"/>
                </a:lnTo>
                <a:lnTo>
                  <a:pt x="142900" y="11683"/>
                </a:lnTo>
                <a:lnTo>
                  <a:pt x="141681" y="11925"/>
                </a:lnTo>
                <a:lnTo>
                  <a:pt x="154514" y="11925"/>
                </a:lnTo>
                <a:lnTo>
                  <a:pt x="154183" y="7577"/>
                </a:lnTo>
                <a:lnTo>
                  <a:pt x="154089" y="2920"/>
                </a:lnTo>
                <a:lnTo>
                  <a:pt x="153606" y="2438"/>
                </a:lnTo>
                <a:close/>
              </a:path>
              <a:path w="320675" h="179704">
                <a:moveTo>
                  <a:pt x="254139" y="166750"/>
                </a:moveTo>
                <a:lnTo>
                  <a:pt x="177952" y="166750"/>
                </a:lnTo>
                <a:lnTo>
                  <a:pt x="177215" y="166992"/>
                </a:lnTo>
                <a:lnTo>
                  <a:pt x="177333" y="176364"/>
                </a:lnTo>
                <a:lnTo>
                  <a:pt x="177711" y="176733"/>
                </a:lnTo>
                <a:lnTo>
                  <a:pt x="178676" y="176733"/>
                </a:lnTo>
                <a:lnTo>
                  <a:pt x="189482" y="176364"/>
                </a:lnTo>
                <a:lnTo>
                  <a:pt x="200145" y="176111"/>
                </a:lnTo>
                <a:lnTo>
                  <a:pt x="254876" y="175996"/>
                </a:lnTo>
                <a:lnTo>
                  <a:pt x="254876" y="167233"/>
                </a:lnTo>
                <a:lnTo>
                  <a:pt x="254139" y="166750"/>
                </a:lnTo>
                <a:close/>
              </a:path>
              <a:path w="320675" h="179704">
                <a:moveTo>
                  <a:pt x="254876" y="175996"/>
                </a:moveTo>
                <a:lnTo>
                  <a:pt x="215442" y="175996"/>
                </a:lnTo>
                <a:lnTo>
                  <a:pt x="231635" y="176111"/>
                </a:lnTo>
                <a:lnTo>
                  <a:pt x="242763" y="176364"/>
                </a:lnTo>
                <a:lnTo>
                  <a:pt x="252920" y="176733"/>
                </a:lnTo>
                <a:lnTo>
                  <a:pt x="254381" y="176733"/>
                </a:lnTo>
                <a:lnTo>
                  <a:pt x="254758" y="176364"/>
                </a:lnTo>
                <a:lnTo>
                  <a:pt x="254876" y="175996"/>
                </a:lnTo>
                <a:close/>
              </a:path>
              <a:path w="320675" h="179704">
                <a:moveTo>
                  <a:pt x="174790" y="2920"/>
                </a:moveTo>
                <a:lnTo>
                  <a:pt x="173812" y="2920"/>
                </a:lnTo>
                <a:lnTo>
                  <a:pt x="173075" y="3403"/>
                </a:lnTo>
                <a:lnTo>
                  <a:pt x="173075" y="12420"/>
                </a:lnTo>
                <a:lnTo>
                  <a:pt x="173812" y="12903"/>
                </a:lnTo>
                <a:lnTo>
                  <a:pt x="191820" y="12903"/>
                </a:lnTo>
                <a:lnTo>
                  <a:pt x="195237" y="15341"/>
                </a:lnTo>
                <a:lnTo>
                  <a:pt x="195300" y="25565"/>
                </a:lnTo>
                <a:lnTo>
                  <a:pt x="195511" y="44181"/>
                </a:lnTo>
                <a:lnTo>
                  <a:pt x="195606" y="112229"/>
                </a:lnTo>
                <a:lnTo>
                  <a:pt x="194996" y="153620"/>
                </a:lnTo>
                <a:lnTo>
                  <a:pt x="192557" y="166750"/>
                </a:lnTo>
                <a:lnTo>
                  <a:pt x="234911" y="166750"/>
                </a:lnTo>
                <a:lnTo>
                  <a:pt x="232473" y="165531"/>
                </a:lnTo>
                <a:lnTo>
                  <a:pt x="232370" y="137050"/>
                </a:lnTo>
                <a:lnTo>
                  <a:pt x="232253" y="112229"/>
                </a:lnTo>
                <a:lnTo>
                  <a:pt x="232232" y="98348"/>
                </a:lnTo>
                <a:lnTo>
                  <a:pt x="282869" y="98348"/>
                </a:lnTo>
                <a:lnTo>
                  <a:pt x="282874" y="90068"/>
                </a:lnTo>
                <a:lnTo>
                  <a:pt x="232232" y="90068"/>
                </a:lnTo>
                <a:lnTo>
                  <a:pt x="232343" y="44181"/>
                </a:lnTo>
                <a:lnTo>
                  <a:pt x="232473" y="12179"/>
                </a:lnTo>
                <a:lnTo>
                  <a:pt x="312077" y="12179"/>
                </a:lnTo>
                <a:lnTo>
                  <a:pt x="310616" y="6083"/>
                </a:lnTo>
                <a:lnTo>
                  <a:pt x="310179" y="3657"/>
                </a:lnTo>
                <a:lnTo>
                  <a:pt x="216408" y="3657"/>
                </a:lnTo>
                <a:lnTo>
                  <a:pt x="197753" y="3542"/>
                </a:lnTo>
                <a:lnTo>
                  <a:pt x="185464" y="3289"/>
                </a:lnTo>
                <a:lnTo>
                  <a:pt x="174790" y="2920"/>
                </a:lnTo>
                <a:close/>
              </a:path>
              <a:path w="320675" h="179704">
                <a:moveTo>
                  <a:pt x="282869" y="98348"/>
                </a:moveTo>
                <a:lnTo>
                  <a:pt x="232232" y="98348"/>
                </a:lnTo>
                <a:lnTo>
                  <a:pt x="239456" y="98409"/>
                </a:lnTo>
                <a:lnTo>
                  <a:pt x="246200" y="98652"/>
                </a:lnTo>
                <a:lnTo>
                  <a:pt x="275323" y="122935"/>
                </a:lnTo>
                <a:lnTo>
                  <a:pt x="276047" y="123659"/>
                </a:lnTo>
                <a:lnTo>
                  <a:pt x="277025" y="123418"/>
                </a:lnTo>
                <a:lnTo>
                  <a:pt x="282384" y="122199"/>
                </a:lnTo>
                <a:lnTo>
                  <a:pt x="283603" y="121958"/>
                </a:lnTo>
                <a:lnTo>
                  <a:pt x="284086" y="121475"/>
                </a:lnTo>
                <a:lnTo>
                  <a:pt x="284014" y="119532"/>
                </a:lnTo>
                <a:lnTo>
                  <a:pt x="283603" y="115392"/>
                </a:lnTo>
                <a:lnTo>
                  <a:pt x="282989" y="105651"/>
                </a:lnTo>
                <a:lnTo>
                  <a:pt x="282869" y="98348"/>
                </a:lnTo>
                <a:close/>
              </a:path>
              <a:path w="320675" h="179704">
                <a:moveTo>
                  <a:pt x="276301" y="64998"/>
                </a:moveTo>
                <a:lnTo>
                  <a:pt x="275323" y="64998"/>
                </a:lnTo>
                <a:lnTo>
                  <a:pt x="274586" y="65722"/>
                </a:lnTo>
                <a:lnTo>
                  <a:pt x="274234" y="67436"/>
                </a:lnTo>
                <a:lnTo>
                  <a:pt x="273367" y="71323"/>
                </a:lnTo>
                <a:lnTo>
                  <a:pt x="271665" y="76441"/>
                </a:lnTo>
                <a:lnTo>
                  <a:pt x="268986" y="79844"/>
                </a:lnTo>
                <a:lnTo>
                  <a:pt x="265099" y="84962"/>
                </a:lnTo>
                <a:lnTo>
                  <a:pt x="260476" y="88125"/>
                </a:lnTo>
                <a:lnTo>
                  <a:pt x="256336" y="88607"/>
                </a:lnTo>
                <a:lnTo>
                  <a:pt x="251714" y="89344"/>
                </a:lnTo>
                <a:lnTo>
                  <a:pt x="241731" y="90068"/>
                </a:lnTo>
                <a:lnTo>
                  <a:pt x="282874" y="90068"/>
                </a:lnTo>
                <a:lnTo>
                  <a:pt x="282972" y="78625"/>
                </a:lnTo>
                <a:lnTo>
                  <a:pt x="283070" y="72787"/>
                </a:lnTo>
                <a:lnTo>
                  <a:pt x="283337" y="67436"/>
                </a:lnTo>
                <a:lnTo>
                  <a:pt x="283349" y="66217"/>
                </a:lnTo>
                <a:lnTo>
                  <a:pt x="282867" y="65481"/>
                </a:lnTo>
                <a:lnTo>
                  <a:pt x="281889" y="65481"/>
                </a:lnTo>
                <a:lnTo>
                  <a:pt x="276301" y="64998"/>
                </a:lnTo>
                <a:close/>
              </a:path>
              <a:path w="320675" h="179704">
                <a:moveTo>
                  <a:pt x="312077" y="12179"/>
                </a:moveTo>
                <a:lnTo>
                  <a:pt x="232473" y="12179"/>
                </a:lnTo>
                <a:lnTo>
                  <a:pt x="242937" y="12318"/>
                </a:lnTo>
                <a:lnTo>
                  <a:pt x="255727" y="12753"/>
                </a:lnTo>
                <a:lnTo>
                  <a:pt x="292112" y="25565"/>
                </a:lnTo>
                <a:lnTo>
                  <a:pt x="298846" y="32896"/>
                </a:lnTo>
                <a:lnTo>
                  <a:pt x="304165" y="39131"/>
                </a:lnTo>
                <a:lnTo>
                  <a:pt x="308207" y="44181"/>
                </a:lnTo>
                <a:lnTo>
                  <a:pt x="311111" y="47955"/>
                </a:lnTo>
                <a:lnTo>
                  <a:pt x="312813" y="50393"/>
                </a:lnTo>
                <a:lnTo>
                  <a:pt x="313296" y="50876"/>
                </a:lnTo>
                <a:lnTo>
                  <a:pt x="314515" y="50393"/>
                </a:lnTo>
                <a:lnTo>
                  <a:pt x="319379" y="47713"/>
                </a:lnTo>
                <a:lnTo>
                  <a:pt x="320116" y="47472"/>
                </a:lnTo>
                <a:lnTo>
                  <a:pt x="320357" y="46735"/>
                </a:lnTo>
                <a:lnTo>
                  <a:pt x="312077" y="12179"/>
                </a:lnTo>
                <a:close/>
              </a:path>
              <a:path w="320675" h="179704">
                <a:moveTo>
                  <a:pt x="309397" y="1955"/>
                </a:moveTo>
                <a:lnTo>
                  <a:pt x="306235" y="1955"/>
                </a:lnTo>
                <a:lnTo>
                  <a:pt x="300875" y="2920"/>
                </a:lnTo>
                <a:lnTo>
                  <a:pt x="216408" y="3657"/>
                </a:lnTo>
                <a:lnTo>
                  <a:pt x="310179" y="3657"/>
                </a:lnTo>
                <a:lnTo>
                  <a:pt x="310075" y="3289"/>
                </a:lnTo>
                <a:lnTo>
                  <a:pt x="309397" y="1955"/>
                </a:lnTo>
                <a:close/>
              </a:path>
            </a:pathLst>
          </a:custGeom>
          <a:solidFill>
            <a:srgbClr val="FFFFFF"/>
          </a:solidFill>
        </p:spPr>
        <p:txBody>
          <a:bodyPr wrap="square" lIns="0" tIns="0" rIns="0" bIns="0" rtlCol="0"/>
          <a:lstStyle/>
          <a:p>
            <a:endParaRPr/>
          </a:p>
        </p:txBody>
      </p:sp>
      <p:sp>
        <p:nvSpPr>
          <p:cNvPr id="13" name="object 2">
            <a:extLst>
              <a:ext uri="{FF2B5EF4-FFF2-40B4-BE49-F238E27FC236}">
                <a16:creationId xmlns:a16="http://schemas.microsoft.com/office/drawing/2014/main" id="{1F7B66F5-780E-3940-9724-92CD9D51E685}"/>
              </a:ext>
            </a:extLst>
          </p:cNvPr>
          <p:cNvSpPr txBox="1"/>
          <p:nvPr userDrawn="1"/>
        </p:nvSpPr>
        <p:spPr>
          <a:xfrm>
            <a:off x="221300" y="9396818"/>
            <a:ext cx="1193165" cy="984884"/>
          </a:xfrm>
          <a:prstGeom prst="rect">
            <a:avLst/>
          </a:prstGeom>
        </p:spPr>
        <p:txBody>
          <a:bodyPr vert="horz" wrap="square" lIns="0" tIns="32384" rIns="0" bIns="0" rtlCol="0">
            <a:spAutoFit/>
          </a:bodyPr>
          <a:lstStyle/>
          <a:p>
            <a:pPr marL="12700">
              <a:lnSpc>
                <a:spcPct val="100000"/>
              </a:lnSpc>
              <a:spcBef>
                <a:spcPts val="254"/>
              </a:spcBef>
            </a:pPr>
            <a:r>
              <a:rPr sz="800" b="1" spc="15" dirty="0">
                <a:solidFill>
                  <a:srgbClr val="FFFFFF"/>
                </a:solidFill>
                <a:cs typeface="MuseoSans-900"/>
              </a:rPr>
              <a:t>CF</a:t>
            </a:r>
            <a:r>
              <a:rPr sz="800" b="1" spc="65" dirty="0">
                <a:solidFill>
                  <a:srgbClr val="FFFFFF"/>
                </a:solidFill>
                <a:cs typeface="MuseoSans-900"/>
              </a:rPr>
              <a:t> </a:t>
            </a:r>
            <a:r>
              <a:rPr sz="800" b="1" spc="30" dirty="0">
                <a:solidFill>
                  <a:srgbClr val="FFFFFF"/>
                </a:solidFill>
                <a:cs typeface="MuseoSans-900"/>
              </a:rPr>
              <a:t>GLOBAL</a:t>
            </a:r>
            <a:endParaRPr sz="800" dirty="0">
              <a:cs typeface="MuseoSans-900"/>
            </a:endParaRPr>
          </a:p>
          <a:p>
            <a:pPr marL="12700">
              <a:lnSpc>
                <a:spcPct val="100000"/>
              </a:lnSpc>
              <a:spcBef>
                <a:spcPts val="160"/>
              </a:spcBef>
            </a:pPr>
            <a:r>
              <a:rPr sz="800" b="1" spc="30" dirty="0">
                <a:solidFill>
                  <a:srgbClr val="FFFFFF"/>
                </a:solidFill>
                <a:cs typeface="MuseoSans-900"/>
              </a:rPr>
              <a:t>TRADING </a:t>
            </a:r>
            <a:r>
              <a:rPr sz="800" b="1" spc="35" dirty="0">
                <a:solidFill>
                  <a:srgbClr val="FFFFFF"/>
                </a:solidFill>
                <a:cs typeface="MuseoSans-900"/>
              </a:rPr>
              <a:t>(UK)</a:t>
            </a:r>
            <a:r>
              <a:rPr sz="800" b="1" spc="95" dirty="0">
                <a:solidFill>
                  <a:srgbClr val="FFFFFF"/>
                </a:solidFill>
                <a:cs typeface="MuseoSans-900"/>
              </a:rPr>
              <a:t> </a:t>
            </a:r>
            <a:r>
              <a:rPr sz="800" b="1" spc="20" dirty="0">
                <a:solidFill>
                  <a:srgbClr val="FFFFFF"/>
                </a:solidFill>
                <a:cs typeface="MuseoSans-900"/>
              </a:rPr>
              <a:t>LTD</a:t>
            </a:r>
            <a:endParaRPr sz="800" dirty="0">
              <a:cs typeface="MuseoSans-900"/>
            </a:endParaRPr>
          </a:p>
          <a:p>
            <a:pPr marL="12700" marR="170180">
              <a:lnSpc>
                <a:spcPct val="118800"/>
              </a:lnSpc>
              <a:spcBef>
                <a:spcPts val="355"/>
              </a:spcBef>
            </a:pPr>
            <a:r>
              <a:rPr sz="800" b="1" dirty="0">
                <a:solidFill>
                  <a:srgbClr val="FFFFFF"/>
                </a:solidFill>
                <a:cs typeface="MuseoSans-900"/>
              </a:rPr>
              <a:t>1 </a:t>
            </a:r>
            <a:r>
              <a:rPr sz="800" b="1" spc="30" dirty="0">
                <a:solidFill>
                  <a:srgbClr val="FFFFFF"/>
                </a:solidFill>
                <a:cs typeface="MuseoSans-900"/>
              </a:rPr>
              <a:t>LANCASTER </a:t>
            </a:r>
            <a:r>
              <a:rPr sz="800" b="1" spc="35" dirty="0">
                <a:solidFill>
                  <a:srgbClr val="FFFFFF"/>
                </a:solidFill>
                <a:cs typeface="MuseoSans-900"/>
              </a:rPr>
              <a:t>PLACE,  </a:t>
            </a:r>
            <a:r>
              <a:rPr sz="800" b="1" spc="25" dirty="0">
                <a:solidFill>
                  <a:srgbClr val="FFFFFF"/>
                </a:solidFill>
                <a:cs typeface="MuseoSans-900"/>
              </a:rPr>
              <a:t>LONDON, WC2E</a:t>
            </a:r>
            <a:r>
              <a:rPr sz="800" b="1" spc="70" dirty="0">
                <a:solidFill>
                  <a:srgbClr val="FFFFFF"/>
                </a:solidFill>
                <a:cs typeface="MuseoSans-900"/>
              </a:rPr>
              <a:t> </a:t>
            </a:r>
            <a:r>
              <a:rPr sz="800" b="1" spc="35" dirty="0">
                <a:solidFill>
                  <a:srgbClr val="FFFFFF"/>
                </a:solidFill>
                <a:cs typeface="MuseoSans-900"/>
              </a:rPr>
              <a:t>7ED</a:t>
            </a:r>
            <a:endParaRPr sz="800" dirty="0">
              <a:cs typeface="MuseoSans-900"/>
            </a:endParaRPr>
          </a:p>
          <a:p>
            <a:pPr marL="12700">
              <a:lnSpc>
                <a:spcPct val="100000"/>
              </a:lnSpc>
              <a:spcBef>
                <a:spcPts val="509"/>
              </a:spcBef>
            </a:pPr>
            <a:r>
              <a:rPr sz="800" b="1" dirty="0">
                <a:solidFill>
                  <a:srgbClr val="F7912E"/>
                </a:solidFill>
                <a:cs typeface="MuseoSans-900"/>
              </a:rPr>
              <a:t>T </a:t>
            </a:r>
            <a:r>
              <a:rPr sz="800" b="1" spc="20" dirty="0">
                <a:solidFill>
                  <a:srgbClr val="FFFFFF"/>
                </a:solidFill>
                <a:cs typeface="MuseoSans-900"/>
              </a:rPr>
              <a:t>+44 </a:t>
            </a:r>
            <a:r>
              <a:rPr sz="800" b="1" spc="35" dirty="0">
                <a:solidFill>
                  <a:srgbClr val="FFFFFF"/>
                </a:solidFill>
                <a:cs typeface="MuseoSans-900"/>
              </a:rPr>
              <a:t>(20) </a:t>
            </a:r>
            <a:r>
              <a:rPr sz="800" b="1" spc="20" dirty="0">
                <a:solidFill>
                  <a:srgbClr val="FFFFFF"/>
                </a:solidFill>
                <a:cs typeface="MuseoSans-900"/>
              </a:rPr>
              <a:t>7400</a:t>
            </a:r>
            <a:r>
              <a:rPr sz="800" b="1" spc="40" dirty="0">
                <a:solidFill>
                  <a:srgbClr val="FFFFFF"/>
                </a:solidFill>
                <a:cs typeface="MuseoSans-900"/>
              </a:rPr>
              <a:t> </a:t>
            </a:r>
            <a:r>
              <a:rPr sz="800" b="1" spc="35" dirty="0">
                <a:solidFill>
                  <a:srgbClr val="FFFFFF"/>
                </a:solidFill>
                <a:cs typeface="MuseoSans-900"/>
              </a:rPr>
              <a:t>8686</a:t>
            </a:r>
            <a:endParaRPr sz="800" dirty="0">
              <a:cs typeface="MuseoSans-900"/>
            </a:endParaRPr>
          </a:p>
          <a:p>
            <a:pPr marL="12700">
              <a:lnSpc>
                <a:spcPct val="100000"/>
              </a:lnSpc>
              <a:spcBef>
                <a:spcPts val="160"/>
              </a:spcBef>
            </a:pPr>
            <a:r>
              <a:rPr sz="800" b="1" dirty="0">
                <a:solidFill>
                  <a:srgbClr val="F7912E"/>
                </a:solidFill>
                <a:cs typeface="MuseoSans-900"/>
              </a:rPr>
              <a:t>E</a:t>
            </a:r>
            <a:r>
              <a:rPr sz="800" b="1" spc="50" dirty="0">
                <a:solidFill>
                  <a:srgbClr val="F7912E"/>
                </a:solidFill>
                <a:cs typeface="MuseoSans-900"/>
              </a:rPr>
              <a:t> </a:t>
            </a:r>
            <a:r>
              <a:rPr sz="800" b="1" spc="30" dirty="0">
                <a:solidFill>
                  <a:srgbClr val="FFFFFF"/>
                </a:solidFill>
                <a:cs typeface="MuseoSans-900"/>
              </a:rPr>
              <a:t>INFO@CFGLOBAL.COM</a:t>
            </a:r>
            <a:endParaRPr sz="800" dirty="0">
              <a:cs typeface="MuseoSans-900"/>
            </a:endParaRPr>
          </a:p>
        </p:txBody>
      </p:sp>
      <p:sp>
        <p:nvSpPr>
          <p:cNvPr id="14" name="object 4">
            <a:extLst>
              <a:ext uri="{FF2B5EF4-FFF2-40B4-BE49-F238E27FC236}">
                <a16:creationId xmlns:a16="http://schemas.microsoft.com/office/drawing/2014/main" id="{B7681977-373F-7548-B1D0-03B0501356D8}"/>
              </a:ext>
            </a:extLst>
          </p:cNvPr>
          <p:cNvSpPr txBox="1"/>
          <p:nvPr userDrawn="1"/>
        </p:nvSpPr>
        <p:spPr>
          <a:xfrm>
            <a:off x="2066265" y="10140402"/>
            <a:ext cx="3458845" cy="135935"/>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4A4A49"/>
                </a:solidFill>
                <a:cs typeface="MuseoSans-500"/>
              </a:rPr>
              <a:t>Authorised and </a:t>
            </a:r>
            <a:r>
              <a:rPr sz="800" spc="-5" dirty="0">
                <a:solidFill>
                  <a:srgbClr val="4A4A49"/>
                </a:solidFill>
                <a:cs typeface="MuseoSans-500"/>
              </a:rPr>
              <a:t>Regulated </a:t>
            </a:r>
            <a:r>
              <a:rPr sz="800" dirty="0">
                <a:solidFill>
                  <a:srgbClr val="4A4A49"/>
                </a:solidFill>
                <a:cs typeface="MuseoSans-500"/>
              </a:rPr>
              <a:t>by the Financial Conduct </a:t>
            </a:r>
            <a:r>
              <a:rPr sz="800" spc="-5" dirty="0">
                <a:solidFill>
                  <a:srgbClr val="4A4A49"/>
                </a:solidFill>
                <a:cs typeface="MuseoSans-500"/>
              </a:rPr>
              <a:t>Authority. </a:t>
            </a:r>
            <a:r>
              <a:rPr sz="800" spc="-20" dirty="0">
                <a:solidFill>
                  <a:srgbClr val="4A4A49"/>
                </a:solidFill>
                <a:cs typeface="MuseoSans-500"/>
              </a:rPr>
              <a:t>VAT </a:t>
            </a:r>
            <a:r>
              <a:rPr sz="800" dirty="0">
                <a:solidFill>
                  <a:srgbClr val="4A4A49"/>
                </a:solidFill>
                <a:cs typeface="MuseoSans-500"/>
              </a:rPr>
              <a:t>No 802 2666</a:t>
            </a:r>
            <a:r>
              <a:rPr sz="800" spc="5" dirty="0">
                <a:solidFill>
                  <a:srgbClr val="4A4A49"/>
                </a:solidFill>
                <a:cs typeface="MuseoSans-500"/>
              </a:rPr>
              <a:t> </a:t>
            </a:r>
            <a:r>
              <a:rPr sz="800" dirty="0">
                <a:solidFill>
                  <a:srgbClr val="4A4A49"/>
                </a:solidFill>
                <a:cs typeface="MuseoSans-500"/>
              </a:rPr>
              <a:t>54</a:t>
            </a:r>
            <a:endParaRPr sz="800" dirty="0">
              <a:cs typeface="MuseoSans-500"/>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0C7609-9B39-47F9-9E3E-91EBCC6E2568}"/>
              </a:ext>
            </a:extLst>
          </p:cNvPr>
          <p:cNvSpPr txBox="1"/>
          <p:nvPr/>
        </p:nvSpPr>
        <p:spPr>
          <a:xfrm>
            <a:off x="1797050" y="891917"/>
            <a:ext cx="5410200" cy="9941183"/>
          </a:xfrm>
          <a:prstGeom prst="rect">
            <a:avLst/>
          </a:prstGeom>
          <a:noFill/>
        </p:spPr>
        <p:txBody>
          <a:bodyPr wrap="square" rtlCol="0">
            <a:spAutoFit/>
          </a:bodyPr>
          <a:lstStyle/>
          <a:p>
            <a:pPr algn="ctr"/>
            <a:endParaRPr lang="en-GB" sz="1400" b="1" dirty="0">
              <a:effectLst/>
              <a:latin typeface="Calibri" panose="020F0502020204030204" pitchFamily="34" charset="0"/>
              <a:ea typeface="Calibri" panose="020F0502020204030204" pitchFamily="34" charset="0"/>
            </a:endParaRPr>
          </a:p>
          <a:p>
            <a:pPr algn="ctr"/>
            <a:r>
              <a:rPr lang="en-GB" sz="1400" b="1" dirty="0">
                <a:effectLst/>
                <a:latin typeface="Calibri" panose="020F0502020204030204" pitchFamily="34" charset="0"/>
                <a:ea typeface="Calibri" panose="020F0502020204030204" pitchFamily="34" charset="0"/>
              </a:rPr>
              <a:t>CF Global Trading </a:t>
            </a:r>
            <a:r>
              <a:rPr lang="en-GB" sz="1400" b="1" dirty="0">
                <a:latin typeface="Calibri" panose="020F0502020204030204" pitchFamily="34" charset="0"/>
                <a:ea typeface="Calibri" panose="020F0502020204030204" pitchFamily="34" charset="0"/>
              </a:rPr>
              <a:t>for</a:t>
            </a:r>
            <a:r>
              <a:rPr lang="en-GB" sz="1400" b="1" dirty="0">
                <a:effectLst/>
                <a:latin typeface="Calibri" panose="020F0502020204030204" pitchFamily="34" charset="0"/>
                <a:ea typeface="Calibri" panose="020F0502020204030204" pitchFamily="34" charset="0"/>
              </a:rPr>
              <a:t>  Fixed Income</a:t>
            </a:r>
            <a:endParaRPr lang="en-GB" sz="1400" dirty="0">
              <a:effectLst/>
              <a:latin typeface="Calibri" panose="020F0502020204030204" pitchFamily="34" charset="0"/>
              <a:ea typeface="Calibri" panose="020F0502020204030204" pitchFamily="34" charset="0"/>
            </a:endParaRPr>
          </a:p>
          <a:p>
            <a:r>
              <a:rPr lang="en-GB" sz="1200" b="1" dirty="0">
                <a:effectLst/>
                <a:latin typeface="Calibri" panose="020F0502020204030204" pitchFamily="34" charset="0"/>
                <a:ea typeface="Calibri" panose="020F0502020204030204" pitchFamily="34" charset="0"/>
                <a:cs typeface="Times New Roman" panose="02020603050405020304" pitchFamily="18" charset="0"/>
              </a:rPr>
              <a:t> </a:t>
            </a:r>
            <a:endParaRPr lang="en-GB" sz="1200" dirty="0">
              <a:effectLst/>
              <a:latin typeface="Calibri" panose="020F0502020204030204" pitchFamily="34" charset="0"/>
              <a:ea typeface="Calibri" panose="020F0502020204030204" pitchFamily="34" charset="0"/>
            </a:endParaRPr>
          </a:p>
          <a:p>
            <a:r>
              <a:rPr lang="en-GB" sz="1100" dirty="0">
                <a:latin typeface="Calibri" panose="020F0502020204030204" pitchFamily="34" charset="0"/>
                <a:ea typeface="Calibri" panose="020F0502020204030204" pitchFamily="34" charset="0"/>
              </a:rPr>
              <a:t>CF Global Trading (UK) Ltd has a long history of providing bespoke execution solutions for global asset managers.  In 2020, we expanded our range to include fixed income to meet demand for multi-product execution.  </a:t>
            </a:r>
          </a:p>
          <a:p>
            <a:endParaRPr lang="en-GB" sz="1100" dirty="0">
              <a:latin typeface="Calibri" panose="020F0502020204030204" pitchFamily="34" charset="0"/>
              <a:ea typeface="Calibri" panose="020F0502020204030204" pitchFamily="34" charset="0"/>
            </a:endParaRPr>
          </a:p>
          <a:p>
            <a:r>
              <a:rPr lang="en-GB" sz="1100" dirty="0">
                <a:latin typeface="Calibri" panose="020F0502020204030204" pitchFamily="34" charset="0"/>
                <a:ea typeface="Calibri" panose="020F0502020204030204" pitchFamily="34" charset="0"/>
              </a:rPr>
              <a:t>We replicate the role of a buyside fixed income trader at an institutional  fund, and offer that service to customers either as a supplement to their current execution process or as a fully outsourced trading partner. In either case, there is no additional fixed cost.</a:t>
            </a:r>
          </a:p>
          <a:p>
            <a:r>
              <a:rPr lang="en-GB" sz="1100" dirty="0">
                <a:effectLst/>
                <a:latin typeface="Calibri" panose="020F0502020204030204" pitchFamily="34" charset="0"/>
                <a:ea typeface="Calibri" panose="020F0502020204030204" pitchFamily="34" charset="0"/>
              </a:rPr>
              <a:t> </a:t>
            </a:r>
          </a:p>
          <a:p>
            <a:r>
              <a:rPr lang="en-GB" sz="1100" b="1" dirty="0">
                <a:effectLst/>
                <a:latin typeface="Calibri" panose="020F0502020204030204" pitchFamily="34" charset="0"/>
                <a:ea typeface="Calibri" panose="020F0502020204030204" pitchFamily="34" charset="0"/>
              </a:rPr>
              <a:t>Our Offering </a:t>
            </a:r>
            <a:endParaRPr lang="en-GB" sz="1100" dirty="0">
              <a:effectLst/>
              <a:latin typeface="Calibri" panose="020F0502020204030204" pitchFamily="34" charset="0"/>
              <a:ea typeface="Calibri" panose="020F0502020204030204" pitchFamily="34" charset="0"/>
            </a:endParaRPr>
          </a:p>
          <a:p>
            <a:r>
              <a:rPr lang="en-GB" sz="1100" dirty="0">
                <a:effectLst/>
                <a:latin typeface="Calibri" panose="020F0502020204030204" pitchFamily="34" charset="0"/>
                <a:ea typeface="Calibri" panose="020F0502020204030204" pitchFamily="34" charset="0"/>
              </a:rPr>
              <a:t> </a:t>
            </a:r>
          </a:p>
          <a:p>
            <a:r>
              <a:rPr lang="en-GB" sz="1100" dirty="0">
                <a:effectLst/>
                <a:latin typeface="Calibri" panose="020F0502020204030204" pitchFamily="34" charset="0"/>
                <a:ea typeface="Calibri" panose="020F0502020204030204" pitchFamily="34" charset="0"/>
              </a:rPr>
              <a:t>Buyside experience matters.   </a:t>
            </a:r>
          </a:p>
          <a:p>
            <a:r>
              <a:rPr lang="en-GB" sz="1100" dirty="0">
                <a:effectLst/>
                <a:latin typeface="Calibri" panose="020F0502020204030204" pitchFamily="34" charset="0"/>
                <a:ea typeface="Calibri" panose="020F0502020204030204" pitchFamily="34" charset="0"/>
                <a:cs typeface="Times New Roman" panose="02020603050405020304" pitchFamily="18" charset="0"/>
              </a:rPr>
              <a:t> </a:t>
            </a:r>
            <a:endParaRPr lang="en-GB" sz="1100" dirty="0">
              <a:effectLst/>
              <a:latin typeface="Calibri" panose="020F0502020204030204" pitchFamily="34" charset="0"/>
              <a:ea typeface="Calibri" panose="020F0502020204030204" pitchFamily="34" charset="0"/>
            </a:endParaRPr>
          </a:p>
          <a:p>
            <a:pPr marL="342900" lvl="0" indent="-342900">
              <a:buFont typeface="Arial" panose="020B0604020202020204" pitchFamily="34" charset="0"/>
              <a:buChar char="•"/>
            </a:pPr>
            <a:r>
              <a:rPr lang="en-GB" sz="1100" dirty="0">
                <a:effectLst/>
                <a:latin typeface="Calibri" panose="020F0502020204030204" pitchFamily="34" charset="0"/>
                <a:ea typeface="Calibri" panose="020F0502020204030204" pitchFamily="34" charset="0"/>
              </a:rPr>
              <a:t>Our European Head of Fixed Income, Dominic Howlett, spent 20 years at Newton Investment Management  trading the full fixed income spectrum for more than a dozen portfolio managers.</a:t>
            </a:r>
          </a:p>
          <a:p>
            <a:pPr marL="342900" lvl="0" indent="-342900">
              <a:buFont typeface="Arial" panose="020B0604020202020204" pitchFamily="34" charset="0"/>
              <a:buChar char="•"/>
            </a:pPr>
            <a:r>
              <a:rPr lang="en-GB" sz="1100" dirty="0">
                <a:effectLst/>
                <a:latin typeface="Calibri" panose="020F0502020204030204" pitchFamily="34" charset="0"/>
                <a:ea typeface="Times New Roman" panose="02020603050405020304" pitchFamily="18" charset="0"/>
              </a:rPr>
              <a:t>A single connection to CF Global brings customers a wide counterparty network of 40+ banks, brokers and platforms, for broad access to liquidity.</a:t>
            </a:r>
            <a:endParaRPr lang="en-GB" sz="1100" dirty="0">
              <a:effectLst/>
              <a:latin typeface="Calibri" panose="020F0502020204030204" pitchFamily="34" charset="0"/>
              <a:ea typeface="Calibri" panose="020F0502020204030204" pitchFamily="34" charset="0"/>
            </a:endParaRPr>
          </a:p>
          <a:p>
            <a:pPr marL="342900" lvl="0" indent="-342900">
              <a:buFont typeface="Arial" panose="020B0604020202020204" pitchFamily="34" charset="0"/>
              <a:buChar char="•"/>
            </a:pPr>
            <a:r>
              <a:rPr lang="en-GB" sz="1100" dirty="0">
                <a:effectLst/>
                <a:latin typeface="Calibri" panose="020F0502020204030204" pitchFamily="34" charset="0"/>
                <a:ea typeface="Times New Roman" panose="02020603050405020304" pitchFamily="18" charset="0"/>
              </a:rPr>
              <a:t>We extend, not replace, a fund’s coverage – </a:t>
            </a:r>
            <a:r>
              <a:rPr lang="en-GB" sz="1100" dirty="0">
                <a:latin typeface="Calibri" panose="020F0502020204030204" pitchFamily="34" charset="0"/>
                <a:ea typeface="Times New Roman" panose="02020603050405020304" pitchFamily="18" charset="0"/>
              </a:rPr>
              <a:t>our customers do not </a:t>
            </a:r>
            <a:r>
              <a:rPr lang="en-GB" sz="1100" dirty="0">
                <a:effectLst/>
                <a:latin typeface="Calibri" panose="020F0502020204030204" pitchFamily="34" charset="0"/>
                <a:ea typeface="Times New Roman" panose="02020603050405020304" pitchFamily="18" charset="0"/>
              </a:rPr>
              <a:t>need to give up valuable long-term relationships </a:t>
            </a:r>
            <a:endParaRPr lang="en-GB" sz="1100" dirty="0">
              <a:effectLst/>
              <a:latin typeface="Calibri" panose="020F0502020204030204" pitchFamily="34" charset="0"/>
              <a:ea typeface="Calibri" panose="020F0502020204030204" pitchFamily="34" charset="0"/>
            </a:endParaRPr>
          </a:p>
          <a:p>
            <a:r>
              <a:rPr lang="en-GB" sz="1200" dirty="0">
                <a:effectLst/>
                <a:latin typeface="Calibri" panose="020F0502020204030204" pitchFamily="34" charset="0"/>
                <a:ea typeface="Calibri" panose="020F0502020204030204" pitchFamily="34" charset="0"/>
              </a:rPr>
              <a:t> </a:t>
            </a:r>
          </a:p>
          <a:p>
            <a:r>
              <a:rPr lang="en-GB" sz="1200" b="1" dirty="0">
                <a:effectLst/>
                <a:latin typeface="Calibri" panose="020F0502020204030204" pitchFamily="34" charset="0"/>
                <a:ea typeface="Calibri" panose="020F0502020204030204" pitchFamily="34" charset="0"/>
              </a:rPr>
              <a:t>What Clients Say </a:t>
            </a:r>
            <a:endParaRPr lang="en-GB" sz="1200" dirty="0">
              <a:effectLst/>
              <a:latin typeface="Calibri" panose="020F0502020204030204" pitchFamily="34" charset="0"/>
              <a:ea typeface="Calibri" panose="020F0502020204030204" pitchFamily="34" charset="0"/>
            </a:endParaRPr>
          </a:p>
          <a:p>
            <a:r>
              <a:rPr lang="en-GB" sz="1200" dirty="0">
                <a:effectLst/>
                <a:latin typeface="Calibri" panose="020F0502020204030204" pitchFamily="34" charset="0"/>
                <a:ea typeface="Calibri" panose="020F0502020204030204" pitchFamily="34" charset="0"/>
              </a:rPr>
              <a:t> </a:t>
            </a:r>
          </a:p>
          <a:p>
            <a:r>
              <a:rPr lang="en-GB" sz="1100" dirty="0">
                <a:effectLst/>
                <a:latin typeface="Calibri" panose="020F0502020204030204" pitchFamily="34" charset="0"/>
                <a:ea typeface="Calibri" panose="020F0502020204030204" pitchFamily="34" charset="0"/>
              </a:rPr>
              <a:t>Our customers include portfolio managers who previously saw trading as an integral part of their everyday routine. These clients tell us that carving out execution in partnership with  a dedicated (external) trading expert has brought them better results. </a:t>
            </a:r>
          </a:p>
          <a:p>
            <a:endParaRPr lang="en-GB" sz="1100" dirty="0">
              <a:latin typeface="Calibri" panose="020F0502020204030204" pitchFamily="34" charset="0"/>
              <a:ea typeface="Calibri" panose="020F0502020204030204" pitchFamily="34" charset="0"/>
            </a:endParaRPr>
          </a:p>
          <a:p>
            <a:r>
              <a:rPr lang="en-GB" sz="1100" dirty="0">
                <a:effectLst/>
                <a:latin typeface="Calibri" panose="020F0502020204030204" pitchFamily="34" charset="0"/>
                <a:ea typeface="Calibri" panose="020F0502020204030204" pitchFamily="34" charset="0"/>
              </a:rPr>
              <a:t>PM’s don’t always have time to scan the market for axes, chase down potential price improvement or find an alternative bond when the issue they want isn’t readily available.  We do this daily for our clients. PM’s with long-standing ties to preferred brokers also know they can maintain these relationships. </a:t>
            </a:r>
          </a:p>
          <a:p>
            <a:r>
              <a:rPr lang="en-GB" sz="1100" dirty="0">
                <a:effectLst/>
                <a:latin typeface="Calibri" panose="020F0502020204030204" pitchFamily="34" charset="0"/>
                <a:ea typeface="Calibri" panose="020F0502020204030204" pitchFamily="34" charset="0"/>
              </a:rPr>
              <a:t> </a:t>
            </a:r>
          </a:p>
          <a:p>
            <a:r>
              <a:rPr lang="en-GB" sz="1100" dirty="0">
                <a:effectLst/>
                <a:latin typeface="Calibri" panose="020F0502020204030204" pitchFamily="34" charset="0"/>
                <a:ea typeface="Calibri" panose="020F0502020204030204" pitchFamily="34" charset="0"/>
              </a:rPr>
              <a:t>It’s important to note that outsourcing isn’t an all-or-nothing proposition. Funds using CF Global as a supplement can assess the value of our buyside setup alongside their </a:t>
            </a:r>
            <a:r>
              <a:rPr lang="en-GB" sz="1100" dirty="0">
                <a:latin typeface="Calibri" panose="020F0502020204030204" pitchFamily="34" charset="0"/>
                <a:ea typeface="Calibri" panose="020F0502020204030204" pitchFamily="34" charset="0"/>
              </a:rPr>
              <a:t>existing counterparties. </a:t>
            </a:r>
            <a:r>
              <a:rPr lang="en-GB" sz="1100" dirty="0">
                <a:effectLst/>
                <a:latin typeface="Calibri" panose="020F0502020204030204" pitchFamily="34" charset="0"/>
                <a:ea typeface="Calibri" panose="020F0502020204030204" pitchFamily="34" charset="0"/>
              </a:rPr>
              <a:t>In our experience, once trust in the partnership has been built, portfolio managers realise the benefits in time and cost savings.</a:t>
            </a:r>
          </a:p>
          <a:p>
            <a:r>
              <a:rPr lang="en-GB" sz="1200" dirty="0">
                <a:effectLst/>
                <a:latin typeface="Calibri" panose="020F0502020204030204" pitchFamily="34" charset="0"/>
                <a:ea typeface="Calibri" panose="020F0502020204030204" pitchFamily="34" charset="0"/>
              </a:rPr>
              <a:t> </a:t>
            </a:r>
          </a:p>
          <a:p>
            <a:r>
              <a:rPr lang="en-GB" sz="1200" b="1" dirty="0">
                <a:effectLst/>
                <a:latin typeface="Calibri" panose="020F0502020204030204" pitchFamily="34" charset="0"/>
                <a:ea typeface="Calibri" panose="020F0502020204030204" pitchFamily="34" charset="0"/>
              </a:rPr>
              <a:t>About CF Global </a:t>
            </a:r>
          </a:p>
          <a:p>
            <a:r>
              <a:rPr lang="en-GB" sz="1200" dirty="0">
                <a:effectLst/>
                <a:latin typeface="Calibri" panose="020F0502020204030204" pitchFamily="34" charset="0"/>
                <a:ea typeface="Calibri" panose="020F0502020204030204" pitchFamily="34" charset="0"/>
                <a:cs typeface="Times New Roman" panose="02020603050405020304" pitchFamily="18" charset="0"/>
              </a:rPr>
              <a:t> </a:t>
            </a:r>
            <a:endParaRPr lang="en-GB" sz="1200" dirty="0">
              <a:effectLst/>
              <a:latin typeface="Calibri" panose="020F0502020204030204" pitchFamily="34" charset="0"/>
              <a:ea typeface="Calibri" panose="020F0502020204030204" pitchFamily="34" charset="0"/>
            </a:endParaRPr>
          </a:p>
          <a:p>
            <a:r>
              <a:rPr lang="en-GB" sz="1100" dirty="0">
                <a:effectLst/>
                <a:latin typeface="Calibri" panose="020F0502020204030204" pitchFamily="34" charset="0"/>
                <a:ea typeface="Calibri" panose="020F0502020204030204" pitchFamily="34" charset="0"/>
              </a:rPr>
              <a:t>CF Global Trading (UK) Ltd is regulated by the Financial Conduct Authority and is a wholly owned subsidiary of CF Global Trading, LLC, a US-registered broker dealer and FINRA member.  CF Global trades </a:t>
            </a:r>
            <a:r>
              <a:rPr lang="en-GB" sz="1100" dirty="0">
                <a:latin typeface="Calibri" panose="020F0502020204030204" pitchFamily="34" charset="0"/>
                <a:ea typeface="Calibri" panose="020F0502020204030204" pitchFamily="34" charset="0"/>
              </a:rPr>
              <a:t>for </a:t>
            </a:r>
            <a:r>
              <a:rPr lang="en-GB" sz="1100" dirty="0">
                <a:effectLst/>
                <a:latin typeface="Calibri" panose="020F0502020204030204" pitchFamily="34" charset="0"/>
                <a:ea typeface="Calibri" panose="020F0502020204030204" pitchFamily="34" charset="0"/>
              </a:rPr>
              <a:t>institutional clients via live dealing desks in Hong Kong, London, and New York.  The firm’s ‘one-to-many’ architecture means funds access multiple liquidity channels with a single agreement: execution is broker-neutral via a broad broker network as well as multiple electronic destinations and a host of broker algorithms &amp; crossing networks.</a:t>
            </a:r>
          </a:p>
          <a:p>
            <a:endParaRPr lang="en-GB" sz="1100" dirty="0">
              <a:latin typeface="Calibri" panose="020F0502020204030204" pitchFamily="34" charset="0"/>
              <a:ea typeface="Calibri" panose="020F0502020204030204" pitchFamily="34" charset="0"/>
            </a:endParaRPr>
          </a:p>
          <a:p>
            <a:endParaRPr lang="en-GB" sz="1100" dirty="0">
              <a:effectLst/>
              <a:latin typeface="Calibri" panose="020F0502020204030204" pitchFamily="34" charset="0"/>
              <a:ea typeface="Calibri" panose="020F0502020204030204" pitchFamily="34" charset="0"/>
            </a:endParaRPr>
          </a:p>
          <a:p>
            <a:endParaRPr lang="en-GB" sz="1100" dirty="0">
              <a:latin typeface="Calibri" panose="020F0502020204030204" pitchFamily="34" charset="0"/>
              <a:ea typeface="Calibri" panose="020F0502020204030204" pitchFamily="34" charset="0"/>
            </a:endParaRPr>
          </a:p>
          <a:p>
            <a:endParaRPr lang="en-GB" sz="1100" dirty="0">
              <a:effectLst/>
              <a:latin typeface="Calibri" panose="020F0502020204030204" pitchFamily="34" charset="0"/>
              <a:ea typeface="Calibri" panose="020F0502020204030204" pitchFamily="34" charset="0"/>
            </a:endParaRPr>
          </a:p>
          <a:p>
            <a:endParaRPr lang="en-GB" sz="1100" dirty="0">
              <a:latin typeface="Calibri" panose="020F0502020204030204" pitchFamily="34" charset="0"/>
              <a:ea typeface="Calibri" panose="020F0502020204030204" pitchFamily="34" charset="0"/>
            </a:endParaRPr>
          </a:p>
          <a:p>
            <a:endParaRPr lang="en-GB" sz="1100" dirty="0">
              <a:effectLst/>
              <a:latin typeface="Calibri" panose="020F0502020204030204" pitchFamily="34" charset="0"/>
              <a:ea typeface="Calibri" panose="020F0502020204030204" pitchFamily="34" charset="0"/>
            </a:endParaRPr>
          </a:p>
          <a:p>
            <a:endParaRPr lang="en-GB" sz="1100" dirty="0">
              <a:latin typeface="Calibri" panose="020F0502020204030204" pitchFamily="34" charset="0"/>
              <a:ea typeface="Calibri" panose="020F0502020204030204" pitchFamily="34" charset="0"/>
            </a:endParaRPr>
          </a:p>
          <a:p>
            <a:endParaRPr lang="en-GB" sz="1100" dirty="0">
              <a:effectLst/>
              <a:latin typeface="Calibri" panose="020F0502020204030204" pitchFamily="34" charset="0"/>
              <a:ea typeface="Calibri" panose="020F0502020204030204" pitchFamily="34" charset="0"/>
            </a:endParaRPr>
          </a:p>
          <a:p>
            <a:endParaRPr lang="en-GB" sz="1100" dirty="0">
              <a:effectLst/>
              <a:latin typeface="Calibri" panose="020F0502020204030204" pitchFamily="34" charset="0"/>
              <a:ea typeface="Calibri" panose="020F0502020204030204" pitchFamily="34" charset="0"/>
            </a:endParaRPr>
          </a:p>
        </p:txBody>
      </p:sp>
      <p:sp>
        <p:nvSpPr>
          <p:cNvPr id="3" name="TextBox 2">
            <a:extLst>
              <a:ext uri="{FF2B5EF4-FFF2-40B4-BE49-F238E27FC236}">
                <a16:creationId xmlns:a16="http://schemas.microsoft.com/office/drawing/2014/main" id="{DBB058E4-D085-48F8-BCCA-5F922A0D10A4}"/>
              </a:ext>
            </a:extLst>
          </p:cNvPr>
          <p:cNvSpPr txBox="1"/>
          <p:nvPr/>
        </p:nvSpPr>
        <p:spPr>
          <a:xfrm>
            <a:off x="152400" y="1155700"/>
            <a:ext cx="1644650" cy="307777"/>
          </a:xfrm>
          <a:prstGeom prst="rect">
            <a:avLst/>
          </a:prstGeom>
          <a:noFill/>
        </p:spPr>
        <p:txBody>
          <a:bodyPr wrap="square" rtlCol="0">
            <a:spAutoFit/>
          </a:bodyPr>
          <a:lstStyle/>
          <a:p>
            <a:r>
              <a:rPr lang="en-US" sz="1400" b="1" dirty="0">
                <a:solidFill>
                  <a:schemeClr val="bg1"/>
                </a:solidFill>
              </a:rPr>
              <a:t>FIXED INCOME</a:t>
            </a:r>
            <a:endParaRPr lang="en-GB" sz="1400" b="1"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443</Words>
  <Application>Microsoft Office PowerPoint</Application>
  <PresentationFormat>Custom</PresentationFormat>
  <Paragraphs>34</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Louis Gerhardstein</cp:lastModifiedBy>
  <cp:revision>17</cp:revision>
  <dcterms:created xsi:type="dcterms:W3CDTF">2021-01-18T11:35:21Z</dcterms:created>
  <dcterms:modified xsi:type="dcterms:W3CDTF">2022-01-14T09:14:06Z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2021-01-18T00:00:00Z</vt:filetime>
  </property>
  <property fmtid="{D5CDD505-2E9C-101B-9397-08002B2CF9AE}" pid="3" name="Creator">
    <vt:lpwstr>Adobe InDesign 16.0 (Macintosh)</vt:lpwstr>
  </property>
  <property fmtid="{D5CDD505-2E9C-101B-9397-08002B2CF9AE}" pid="4" name="LastSaved">
    <vt:filetime>2021-01-18T00:00:00Z</vt:filetime>
  </property>
</Properties>
</file>