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3" r:id="rId3"/>
    <p:sldId id="260" r:id="rId4"/>
    <p:sldId id="259" r:id="rId5"/>
    <p:sldId id="261" r:id="rId6"/>
    <p:sldId id="266" r:id="rId7"/>
    <p:sldId id="269" r:id="rId8"/>
    <p:sldId id="268" r:id="rId9"/>
    <p:sldId id="271" r:id="rId10"/>
    <p:sldId id="274" r:id="rId11"/>
    <p:sldId id="276" r:id="rId12"/>
    <p:sldId id="272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D5CF-F653-D347-9BAA-11664F4F8087}" v="2144" dt="2022-01-04T07:57:59.244"/>
    <p1510:client id="{42EE1929-F272-0229-20BE-BBF08324F13E}" v="9" dt="2022-01-03T21:49:00.642"/>
    <p1510:client id="{48791B6A-0844-2DE5-E9AA-AB44B61B5899}" v="216" dt="2022-01-03T20:31:13.465"/>
    <p1510:client id="{53A37EAC-41BE-F7B3-834E-C139DFA45A20}" v="100" dt="2022-01-03T20:20:03.295"/>
    <p1510:client id="{7A32578E-39D7-16FD-4DEE-F01055FF3271}" v="71" dt="2022-01-03T14:24:34.163"/>
    <p1510:client id="{9F1D088F-73E1-B8EE-6D85-A9D9A3728112}" v="3969" dt="2022-01-03T19:53:53.833"/>
    <p1510:client id="{A3DD9A4B-3242-FD17-0CE8-40DAD7200439}" v="1236" dt="2022-01-03T10:22:05.697"/>
    <p1510:client id="{A6C63CC9-51E7-A838-64AB-C006FB734E7A}" v="2363" dt="2022-01-03T14:38:19.549"/>
    <p1510:client id="{ACB12E28-2837-BEAE-232B-160C43C3B373}" v="2084" vWet="2086" dt="2022-01-03T15:13:59.553"/>
    <p1510:client id="{AEA899AB-EF6F-6BBC-74B3-285B36EDD9CB}" v="6" dt="2022-01-03T15:05:21.558"/>
    <p1510:client id="{AF9F4299-7C71-342A-BD09-D9E820F20C86}" v="75" dt="2022-01-03T20:34:09.258"/>
    <p1510:client id="{C10B9AF9-2FB3-4CEB-9176-33AA73ED295D}" v="609" dt="2022-01-03T20:33:48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81188"/>
  </p:normalViewPr>
  <p:slideViewPr>
    <p:cSldViewPr snapToGrid="0">
      <p:cViewPr varScale="1">
        <p:scale>
          <a:sx n="129" d="100"/>
          <a:sy n="129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4FD81-3084-4C46-A582-B476ACA0AA96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BC2E1-A426-4BBF-90F3-2952CF8ED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62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Celia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175EA-898D-4A12-8125-6D916BB3FA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985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/>
              <a:t>Rose</a:t>
            </a:r>
          </a:p>
          <a:p>
            <a:pPr marL="0" indent="0">
              <a:buFontTx/>
              <a:buNone/>
            </a:pPr>
            <a:endParaRPr lang="fr-FR"/>
          </a:p>
          <a:p>
            <a:pPr marL="0" indent="0">
              <a:buFontTx/>
              <a:buNone/>
            </a:pPr>
            <a:r>
              <a:rPr lang="fr-FR"/>
              <a:t>Calcul des plus cours chemin a l’</a:t>
            </a:r>
            <a:r>
              <a:rPr lang="fr-FR" err="1"/>
              <a:t>iteration</a:t>
            </a:r>
            <a:r>
              <a:rPr lang="fr-FR"/>
              <a:t>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750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Expliquer ce que c'est un circuit absorbant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33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Pierrick</a:t>
            </a:r>
          </a:p>
          <a:p>
            <a:pPr marL="0" indent="0">
              <a:buFontTx/>
              <a:buNone/>
            </a:pPr>
            <a:r>
              <a:rPr lang="fr-FR" dirty="0"/>
              <a:t>On a essaye de l’</a:t>
            </a:r>
            <a:r>
              <a:rPr lang="fr-FR" dirty="0" err="1"/>
              <a:t>implementer</a:t>
            </a:r>
            <a:r>
              <a:rPr lang="fr-FR" dirty="0"/>
              <a:t> vraiment comme on l’aurait fait a la main et comme on l’a fait en td</a:t>
            </a:r>
          </a:p>
          <a:p>
            <a:pPr marL="0" indent="0">
              <a:buFontTx/>
              <a:buNone/>
            </a:pPr>
            <a:r>
              <a:rPr lang="fr-FR" dirty="0"/>
              <a:t>Voulu implémenter pour faire le lien avec les problème de flot dans notre cours de recherche opérationnel</a:t>
            </a:r>
          </a:p>
          <a:p>
            <a:pPr marL="0" indent="0">
              <a:buFontTx/>
              <a:buNone/>
            </a:pPr>
            <a:r>
              <a:rPr lang="fr-FR" dirty="0"/>
              <a:t> 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b="1" dirty="0"/>
              <a:t>Explication sur le graphe 1</a:t>
            </a:r>
          </a:p>
          <a:p>
            <a:pPr marL="0" indent="0">
              <a:buFontTx/>
              <a:buNone/>
            </a:pPr>
            <a:r>
              <a:rPr lang="fr-FR" b="0" u="sng" dirty="0"/>
              <a:t>Solution : </a:t>
            </a:r>
          </a:p>
          <a:p>
            <a:pPr marL="0" indent="0">
              <a:buFontTx/>
              <a:buNone/>
            </a:pPr>
            <a:r>
              <a:rPr lang="en-GB" dirty="0"/>
              <a:t>Plus court chemin de 0 </a:t>
            </a:r>
            <a:r>
              <a:rPr lang="en-GB" dirty="0" err="1"/>
              <a:t>à</a:t>
            </a:r>
            <a:r>
              <a:rPr lang="en-GB" dirty="0"/>
              <a:t> 0 : 0 -&gt; 0 (</a:t>
            </a:r>
            <a:r>
              <a:rPr lang="en-GB" dirty="0" err="1"/>
              <a:t>poids</a:t>
            </a:r>
            <a:r>
              <a:rPr lang="en-GB" dirty="0"/>
              <a:t> = 0)</a:t>
            </a:r>
            <a:br>
              <a:rPr lang="en-GB" dirty="0"/>
            </a:br>
            <a:r>
              <a:rPr lang="en-GB" dirty="0"/>
              <a:t>/ Plus court chemin de 0 </a:t>
            </a:r>
            <a:r>
              <a:rPr lang="en-GB" dirty="0" err="1"/>
              <a:t>à</a:t>
            </a:r>
            <a:r>
              <a:rPr lang="en-GB" dirty="0"/>
              <a:t> 1 : 0 -&gt; 1 (</a:t>
            </a:r>
            <a:r>
              <a:rPr lang="en-GB" dirty="0" err="1"/>
              <a:t>poids</a:t>
            </a:r>
            <a:r>
              <a:rPr lang="en-GB" dirty="0"/>
              <a:t> = 1)</a:t>
            </a:r>
            <a:br>
              <a:rPr lang="en-GB" dirty="0"/>
            </a:br>
            <a:r>
              <a:rPr lang="en-GB" dirty="0"/>
              <a:t>Plus court chemin de 0 </a:t>
            </a:r>
            <a:r>
              <a:rPr lang="en-GB" dirty="0" err="1"/>
              <a:t>à</a:t>
            </a:r>
            <a:r>
              <a:rPr lang="en-GB" dirty="0"/>
              <a:t> 2 : 0 -&gt; 1 -&gt; 2 (</a:t>
            </a:r>
            <a:r>
              <a:rPr lang="en-GB" dirty="0" err="1"/>
              <a:t>poids</a:t>
            </a:r>
            <a:r>
              <a:rPr lang="en-GB" dirty="0"/>
              <a:t> = -2)</a:t>
            </a:r>
            <a:br>
              <a:rPr lang="en-GB" dirty="0"/>
            </a:br>
            <a:r>
              <a:rPr lang="en-GB" dirty="0"/>
              <a:t>/ Plus court chemin de 0 </a:t>
            </a:r>
            <a:r>
              <a:rPr lang="en-GB" dirty="0" err="1"/>
              <a:t>à</a:t>
            </a:r>
            <a:r>
              <a:rPr lang="en-GB" dirty="0"/>
              <a:t> 3 : 0 -&gt; 1 -&gt; 2 -&gt; 3 (</a:t>
            </a:r>
            <a:r>
              <a:rPr lang="en-GB" dirty="0" err="1"/>
              <a:t>poids</a:t>
            </a:r>
            <a:r>
              <a:rPr lang="en-GB" dirty="0"/>
              <a:t> = 0)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b="1" dirty="0"/>
              <a:t>Explication du </a:t>
            </a:r>
            <a:r>
              <a:rPr lang="en-GB" b="1" dirty="0" err="1"/>
              <a:t>prerequis</a:t>
            </a:r>
            <a:r>
              <a:rPr lang="en-GB" b="1" dirty="0"/>
              <a:t> pour </a:t>
            </a:r>
            <a:r>
              <a:rPr lang="en-GB" b="1" dirty="0" err="1"/>
              <a:t>avois</a:t>
            </a:r>
            <a:r>
              <a:rPr lang="en-GB" b="1" dirty="0"/>
              <a:t> un </a:t>
            </a:r>
            <a:r>
              <a:rPr lang="en-GB" b="1" dirty="0" err="1"/>
              <a:t>graphe</a:t>
            </a:r>
            <a:r>
              <a:rPr lang="en-GB" b="1" dirty="0"/>
              <a:t> </a:t>
            </a:r>
            <a:r>
              <a:rPr lang="en-GB" b="1" dirty="0" err="1"/>
              <a:t>connexe</a:t>
            </a:r>
            <a:r>
              <a:rPr lang="en-GB" b="1" dirty="0"/>
              <a:t> (6, 10, 13)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83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175EA-898D-4A12-8125-6D916BB3FA8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0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Celia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56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err="1"/>
              <a:t>Liora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5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Pierrick (50 sec)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Affichage du graphe = matrice des valeurs et matrice adjacente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Affichage de l’algorithme = itérations de l’algorithme (étapes intermédiaires) + solution final avec les plus courts chemins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3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Rose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95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Rose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Lecture du fichier et stockage en mémoire (on ne touche plus au fichier par la suite)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92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/>
              <a:t>Meric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9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/>
              <a:t>Celia – Initialisation</a:t>
            </a:r>
          </a:p>
          <a:p>
            <a:pPr marL="0" indent="0">
              <a:buFontTx/>
              <a:buNone/>
            </a:pPr>
            <a:endParaRPr lang="fr-FR"/>
          </a:p>
          <a:p>
            <a:pPr marL="0" indent="0">
              <a:buFontTx/>
              <a:buNone/>
            </a:pPr>
            <a:r>
              <a:rPr lang="fr-FR"/>
              <a:t>Liora – Calcul des </a:t>
            </a:r>
            <a:r>
              <a:rPr lang="fr-FR" err="1"/>
              <a:t>plucs</a:t>
            </a:r>
            <a:r>
              <a:rPr lang="fr-FR"/>
              <a:t> courts chemins a l’</a:t>
            </a:r>
            <a:r>
              <a:rPr lang="fr-FR" err="1"/>
              <a:t>iteration</a:t>
            </a:r>
            <a:r>
              <a:rPr lang="fr-FR"/>
              <a:t> 0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22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/>
              <a:t>Rose</a:t>
            </a:r>
          </a:p>
          <a:p>
            <a:pPr marL="0" indent="0">
              <a:buFontTx/>
              <a:buNone/>
            </a:pPr>
            <a:endParaRPr lang="fr-FR"/>
          </a:p>
          <a:p>
            <a:pPr marL="0" indent="0">
              <a:buFontTx/>
              <a:buNone/>
            </a:pPr>
            <a:r>
              <a:rPr lang="fr-FR"/>
              <a:t>Calcul des plus cours chemin a l’</a:t>
            </a:r>
            <a:r>
              <a:rPr lang="fr-FR" err="1"/>
              <a:t>iteration</a:t>
            </a:r>
            <a:r>
              <a:rPr lang="fr-FR"/>
              <a:t>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85F4-A579-2043-947A-461B069674E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148C1-3806-447A-871F-86202221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F407A-3777-4E8D-B972-FB9F6669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317C38-C43F-41D4-8DE5-BE3ADF28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A86E-6C2E-4A51-8A11-3408C924124D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A66C72-36D0-4874-8077-C1909133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6F7E7-D8CC-4FA4-872C-D91DA159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FAD-C0C5-4424-93DC-8F93AE9A8C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9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80D2D8-A22E-4949-9F5D-6CAEC9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5A491B-54AB-4194-A74A-4B634D60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C6000F-3B80-4F3B-A398-7CE2D5B41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A86E-6C2E-4A51-8A11-3408C924124D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982AEC-2606-4CF7-B456-669221777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78E49-6C39-4666-848A-AB64549CA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8FAD-C0C5-4424-93DC-8F93AE9A8C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65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1F4689-6469-5F46-8236-508D4AF7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2733676"/>
            <a:ext cx="10601325" cy="999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600" kern="1200" dirty="0">
                <a:solidFill>
                  <a:schemeClr val="tx1"/>
                </a:solidFill>
                <a:latin typeface="+mj-lt"/>
                <a:ea typeface="+mj-ea"/>
                <a:cs typeface="Calibri Light"/>
              </a:rPr>
              <a:t>Théorie des graphes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D3C1AA7-CF98-4B1A-9C54-F99369A27DA9}"/>
              </a:ext>
            </a:extLst>
          </p:cNvPr>
          <p:cNvSpPr txBox="1"/>
          <p:nvPr/>
        </p:nvSpPr>
        <p:spPr>
          <a:xfrm>
            <a:off x="281814" y="6266380"/>
            <a:ext cx="920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Equipe G1 : Célia Milano / </a:t>
            </a:r>
            <a:r>
              <a:rPr lang="fr-FR" err="1">
                <a:solidFill>
                  <a:schemeClr val="bg1"/>
                </a:solidFill>
              </a:rPr>
              <a:t>Méric</a:t>
            </a:r>
            <a:r>
              <a:rPr lang="fr-FR">
                <a:solidFill>
                  <a:schemeClr val="bg1"/>
                </a:solidFill>
              </a:rPr>
              <a:t> Chenu / Pierrick Delrieu / Rose Chambon / Liora </a:t>
            </a:r>
            <a:r>
              <a:rPr lang="fr-FR" err="1">
                <a:solidFill>
                  <a:schemeClr val="bg1"/>
                </a:solidFill>
              </a:rPr>
              <a:t>Chemla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B128822-91E7-4834-9ED0-DAF9BADE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42" y="65742"/>
            <a:ext cx="1773649" cy="6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78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AA9DCA-4131-4276-8AF0-8532F34868E8}"/>
              </a:ext>
            </a:extLst>
          </p:cNvPr>
          <p:cNvSpPr txBox="1"/>
          <p:nvPr/>
        </p:nvSpPr>
        <p:spPr>
          <a:xfrm>
            <a:off x="522514" y="534851"/>
            <a:ext cx="516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Poppins" panose="00000500000000000000" pitchFamily="2" charset="0"/>
                <a:cs typeface="Poppins" panose="00000500000000000000" pitchFamily="2" charset="0"/>
              </a:rPr>
              <a:t>Méthode de Floyd - </a:t>
            </a:r>
            <a:r>
              <a:rPr lang="fr-FR" sz="2400" err="1">
                <a:latin typeface="Poppins" panose="00000500000000000000" pitchFamily="2" charset="0"/>
                <a:cs typeface="Poppins" panose="00000500000000000000" pitchFamily="2" charset="0"/>
              </a:rPr>
              <a:t>Warshall</a:t>
            </a:r>
            <a:endParaRPr lang="fr-FR" sz="2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52FF53-0231-4B74-9DCB-82A953D8DD80}"/>
              </a:ext>
            </a:extLst>
          </p:cNvPr>
          <p:cNvSpPr txBox="1"/>
          <p:nvPr/>
        </p:nvSpPr>
        <p:spPr>
          <a:xfrm>
            <a:off x="319250" y="1141319"/>
            <a:ext cx="37200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>
                <a:ea typeface="+mn-lt"/>
                <a:cs typeface="+mn-lt"/>
              </a:rPr>
              <a:t>Application sur un graphe test</a:t>
            </a:r>
            <a:endParaRPr lang="fr-FR">
              <a:ea typeface="+mn-lt"/>
              <a:cs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5047A9-3BD1-4DE4-AF0E-6667E065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086" y="486044"/>
            <a:ext cx="2989376" cy="1899898"/>
          </a:xfrm>
          <a:prstGeom prst="rect">
            <a:avLst/>
          </a:prstGeom>
        </p:spPr>
      </p:pic>
      <p:graphicFrame>
        <p:nvGraphicFramePr>
          <p:cNvPr id="24" name="Tableau 4">
            <a:extLst>
              <a:ext uri="{FF2B5EF4-FFF2-40B4-BE49-F238E27FC236}">
                <a16:creationId xmlns:a16="http://schemas.microsoft.com/office/drawing/2014/main" id="{026749CA-F58D-45F9-8FE2-AE04C6F3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7752"/>
              </p:ext>
            </p:extLst>
          </p:nvPr>
        </p:nvGraphicFramePr>
        <p:xfrm>
          <a:off x="985174" y="3318453"/>
          <a:ext cx="170911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23">
                  <a:extLst>
                    <a:ext uri="{9D8B030D-6E8A-4147-A177-3AD203B41FA5}">
                      <a16:colId xmlns:a16="http://schemas.microsoft.com/office/drawing/2014/main" val="2761358047"/>
                    </a:ext>
                  </a:extLst>
                </a:gridCol>
                <a:gridCol w="341823">
                  <a:extLst>
                    <a:ext uri="{9D8B030D-6E8A-4147-A177-3AD203B41FA5}">
                      <a16:colId xmlns:a16="http://schemas.microsoft.com/office/drawing/2014/main" val="3915775555"/>
                    </a:ext>
                  </a:extLst>
                </a:gridCol>
                <a:gridCol w="337598">
                  <a:extLst>
                    <a:ext uri="{9D8B030D-6E8A-4147-A177-3AD203B41FA5}">
                      <a16:colId xmlns:a16="http://schemas.microsoft.com/office/drawing/2014/main" val="3395304594"/>
                    </a:ext>
                  </a:extLst>
                </a:gridCol>
                <a:gridCol w="352011">
                  <a:extLst>
                    <a:ext uri="{9D8B030D-6E8A-4147-A177-3AD203B41FA5}">
                      <a16:colId xmlns:a16="http://schemas.microsoft.com/office/drawing/2014/main" val="4246670702"/>
                    </a:ext>
                  </a:extLst>
                </a:gridCol>
                <a:gridCol w="335861">
                  <a:extLst>
                    <a:ext uri="{9D8B030D-6E8A-4147-A177-3AD203B41FA5}">
                      <a16:colId xmlns:a16="http://schemas.microsoft.com/office/drawing/2014/main" val="2177346383"/>
                    </a:ext>
                  </a:extLst>
                </a:gridCol>
              </a:tblGrid>
              <a:tr h="2757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93251"/>
                  </a:ext>
                </a:extLst>
              </a:tr>
              <a:tr h="2757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77148"/>
                  </a:ext>
                </a:extLst>
              </a:tr>
              <a:tr h="2757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52839"/>
                  </a:ext>
                </a:extLst>
              </a:tr>
              <a:tr h="2757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3867"/>
                  </a:ext>
                </a:extLst>
              </a:tr>
              <a:tr h="2757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48937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8565E204-C2C0-4ABD-96D0-456B6EDE48E0}"/>
              </a:ext>
            </a:extLst>
          </p:cNvPr>
          <p:cNvSpPr txBox="1"/>
          <p:nvPr/>
        </p:nvSpPr>
        <p:spPr>
          <a:xfrm>
            <a:off x="663039" y="1712251"/>
            <a:ext cx="31391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2. Calculs des plus courts chemins 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E3EA83-6231-4BF4-A3AB-3B68EA482A37}"/>
              </a:ext>
            </a:extLst>
          </p:cNvPr>
          <p:cNvSpPr txBox="1"/>
          <p:nvPr/>
        </p:nvSpPr>
        <p:spPr>
          <a:xfrm>
            <a:off x="664189" y="2495137"/>
            <a:ext cx="26963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b="1">
                <a:latin typeface="Poppins"/>
                <a:cs typeface="Calibri"/>
              </a:rPr>
              <a:t>Après Itération k = 1 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49618E-2AA0-4DCA-84DF-23CC04835053}"/>
              </a:ext>
            </a:extLst>
          </p:cNvPr>
          <p:cNvSpPr txBox="1"/>
          <p:nvPr/>
        </p:nvSpPr>
        <p:spPr>
          <a:xfrm>
            <a:off x="612055" y="2937577"/>
            <a:ext cx="46003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Poppins"/>
                <a:cs typeface="Poppins"/>
              </a:rPr>
              <a:t>Changement des valeurs des distances : </a:t>
            </a:r>
          </a:p>
        </p:txBody>
      </p:sp>
      <p:graphicFrame>
        <p:nvGraphicFramePr>
          <p:cNvPr id="12" name="Tableau 4">
            <a:extLst>
              <a:ext uri="{FF2B5EF4-FFF2-40B4-BE49-F238E27FC236}">
                <a16:creationId xmlns:a16="http://schemas.microsoft.com/office/drawing/2014/main" id="{9196B7EE-95B9-49CC-B1A5-00495AFB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7253"/>
              </p:ext>
            </p:extLst>
          </p:nvPr>
        </p:nvGraphicFramePr>
        <p:xfrm>
          <a:off x="4029085" y="3319775"/>
          <a:ext cx="173787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75">
                  <a:extLst>
                    <a:ext uri="{9D8B030D-6E8A-4147-A177-3AD203B41FA5}">
                      <a16:colId xmlns:a16="http://schemas.microsoft.com/office/drawing/2014/main" val="2761358047"/>
                    </a:ext>
                  </a:extLst>
                </a:gridCol>
                <a:gridCol w="347575">
                  <a:extLst>
                    <a:ext uri="{9D8B030D-6E8A-4147-A177-3AD203B41FA5}">
                      <a16:colId xmlns:a16="http://schemas.microsoft.com/office/drawing/2014/main" val="3915775555"/>
                    </a:ext>
                  </a:extLst>
                </a:gridCol>
                <a:gridCol w="345056">
                  <a:extLst>
                    <a:ext uri="{9D8B030D-6E8A-4147-A177-3AD203B41FA5}">
                      <a16:colId xmlns:a16="http://schemas.microsoft.com/office/drawing/2014/main" val="3395304594"/>
                    </a:ext>
                  </a:extLst>
                </a:gridCol>
                <a:gridCol w="347574">
                  <a:extLst>
                    <a:ext uri="{9D8B030D-6E8A-4147-A177-3AD203B41FA5}">
                      <a16:colId xmlns:a16="http://schemas.microsoft.com/office/drawing/2014/main" val="4246670702"/>
                    </a:ext>
                  </a:extLst>
                </a:gridCol>
                <a:gridCol w="350092">
                  <a:extLst>
                    <a:ext uri="{9D8B030D-6E8A-4147-A177-3AD203B41FA5}">
                      <a16:colId xmlns:a16="http://schemas.microsoft.com/office/drawing/2014/main" val="2177346383"/>
                    </a:ext>
                  </a:extLst>
                </a:gridCol>
              </a:tblGrid>
              <a:tr h="258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93251"/>
                  </a:ext>
                </a:extLst>
              </a:tr>
              <a:tr h="258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77148"/>
                  </a:ext>
                </a:extLst>
              </a:tr>
              <a:tr h="258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52839"/>
                  </a:ext>
                </a:extLst>
              </a:tr>
              <a:tr h="258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3867"/>
                  </a:ext>
                </a:extLst>
              </a:tr>
              <a:tr h="258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48937"/>
                  </a:ext>
                </a:extLst>
              </a:tr>
            </a:tbl>
          </a:graphicData>
        </a:graphic>
      </p:graphicFrame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B2150E2-45F0-4260-B78F-6A2EB272177D}"/>
              </a:ext>
            </a:extLst>
          </p:cNvPr>
          <p:cNvSpPr/>
          <p:nvPr/>
        </p:nvSpPr>
        <p:spPr>
          <a:xfrm>
            <a:off x="3248909" y="4099646"/>
            <a:ext cx="345057" cy="16534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6" name="Tableau 4">
            <a:extLst>
              <a:ext uri="{FF2B5EF4-FFF2-40B4-BE49-F238E27FC236}">
                <a16:creationId xmlns:a16="http://schemas.microsoft.com/office/drawing/2014/main" id="{DC3E9D16-495E-4ED5-BA5A-E8C83DF6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45664"/>
              </p:ext>
            </p:extLst>
          </p:nvPr>
        </p:nvGraphicFramePr>
        <p:xfrm>
          <a:off x="7019576" y="3334151"/>
          <a:ext cx="173787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75">
                  <a:extLst>
                    <a:ext uri="{9D8B030D-6E8A-4147-A177-3AD203B41FA5}">
                      <a16:colId xmlns:a16="http://schemas.microsoft.com/office/drawing/2014/main" val="2761358047"/>
                    </a:ext>
                  </a:extLst>
                </a:gridCol>
                <a:gridCol w="347575">
                  <a:extLst>
                    <a:ext uri="{9D8B030D-6E8A-4147-A177-3AD203B41FA5}">
                      <a16:colId xmlns:a16="http://schemas.microsoft.com/office/drawing/2014/main" val="3915775555"/>
                    </a:ext>
                  </a:extLst>
                </a:gridCol>
                <a:gridCol w="345056">
                  <a:extLst>
                    <a:ext uri="{9D8B030D-6E8A-4147-A177-3AD203B41FA5}">
                      <a16:colId xmlns:a16="http://schemas.microsoft.com/office/drawing/2014/main" val="3395304594"/>
                    </a:ext>
                  </a:extLst>
                </a:gridCol>
                <a:gridCol w="347574">
                  <a:extLst>
                    <a:ext uri="{9D8B030D-6E8A-4147-A177-3AD203B41FA5}">
                      <a16:colId xmlns:a16="http://schemas.microsoft.com/office/drawing/2014/main" val="4246670702"/>
                    </a:ext>
                  </a:extLst>
                </a:gridCol>
                <a:gridCol w="350092">
                  <a:extLst>
                    <a:ext uri="{9D8B030D-6E8A-4147-A177-3AD203B41FA5}">
                      <a16:colId xmlns:a16="http://schemas.microsoft.com/office/drawing/2014/main" val="2177346383"/>
                    </a:ext>
                  </a:extLst>
                </a:gridCol>
              </a:tblGrid>
              <a:tr h="258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93251"/>
                  </a:ext>
                </a:extLst>
              </a:tr>
              <a:tr h="258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77148"/>
                  </a:ext>
                </a:extLst>
              </a:tr>
              <a:tr h="258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52839"/>
                  </a:ext>
                </a:extLst>
              </a:tr>
              <a:tr h="258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3867"/>
                  </a:ext>
                </a:extLst>
              </a:tr>
              <a:tr h="258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48937"/>
                  </a:ext>
                </a:extLst>
              </a:tr>
            </a:tbl>
          </a:graphicData>
        </a:graphic>
      </p:graphicFrame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93DE4B60-8991-4DE7-B5C0-7DC2E46844C4}"/>
              </a:ext>
            </a:extLst>
          </p:cNvPr>
          <p:cNvSpPr/>
          <p:nvPr/>
        </p:nvSpPr>
        <p:spPr>
          <a:xfrm>
            <a:off x="6311287" y="4099645"/>
            <a:ext cx="345057" cy="16534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70DCB6-FA51-4550-81B4-E6FDCEC44E0A}"/>
              </a:ext>
            </a:extLst>
          </p:cNvPr>
          <p:cNvSpPr txBox="1"/>
          <p:nvPr/>
        </p:nvSpPr>
        <p:spPr>
          <a:xfrm>
            <a:off x="612055" y="5101371"/>
            <a:ext cx="42121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Poppins"/>
                <a:cs typeface="Poppins"/>
              </a:rPr>
              <a:t>Changement des plus courts chemins : </a:t>
            </a: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072165B7-F7AA-4966-A78E-41E24CFCD544}"/>
              </a:ext>
            </a:extLst>
          </p:cNvPr>
          <p:cNvSpPr/>
          <p:nvPr/>
        </p:nvSpPr>
        <p:spPr>
          <a:xfrm>
            <a:off x="3248908" y="5796174"/>
            <a:ext cx="345057" cy="16534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CEEBB9E-96E5-48E1-BC9F-AA9405F14C8F}"/>
              </a:ext>
            </a:extLst>
          </p:cNvPr>
          <p:cNvSpPr txBox="1"/>
          <p:nvPr/>
        </p:nvSpPr>
        <p:spPr>
          <a:xfrm>
            <a:off x="1101305" y="5637361"/>
            <a:ext cx="1664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Poppins"/>
                <a:cs typeface="Poppins"/>
              </a:rPr>
              <a:t>0 -&gt; 3   :  0 -&gt; 1 -&gt; 3</a:t>
            </a:r>
            <a:endParaRPr lang="en-US">
              <a:latin typeface="Poppins"/>
              <a:cs typeface="Poppins"/>
            </a:endParaRPr>
          </a:p>
          <a:p>
            <a:endParaRPr lang="en-US" sz="1200">
              <a:latin typeface="Poppins"/>
              <a:cs typeface="Poppins"/>
            </a:endParaRPr>
          </a:p>
          <a:p>
            <a:r>
              <a:rPr lang="en-US" sz="1200">
                <a:latin typeface="Poppins"/>
                <a:cs typeface="Poppins"/>
              </a:rPr>
              <a:t>1 -&gt; 3    :   1 -&gt; 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A27990E-E3B7-4B9E-996E-D2F0B98D0E4B}"/>
              </a:ext>
            </a:extLst>
          </p:cNvPr>
          <p:cNvSpPr txBox="1"/>
          <p:nvPr/>
        </p:nvSpPr>
        <p:spPr>
          <a:xfrm>
            <a:off x="3933644" y="5565473"/>
            <a:ext cx="2060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Poppins"/>
                <a:cs typeface="Poppins"/>
              </a:rPr>
              <a:t>0 -&gt; 3   : 0 -&gt; 1 -&gt; 2 -&gt; 3</a:t>
            </a:r>
            <a:endParaRPr lang="en-US">
              <a:latin typeface="Poppins"/>
              <a:cs typeface="Poppins"/>
            </a:endParaRPr>
          </a:p>
          <a:p>
            <a:endParaRPr lang="en-US" sz="1200">
              <a:latin typeface="Poppins"/>
              <a:cs typeface="Poppins"/>
            </a:endParaRPr>
          </a:p>
          <a:p>
            <a:r>
              <a:rPr lang="en-US" sz="1200">
                <a:latin typeface="Poppins"/>
                <a:cs typeface="Poppins"/>
              </a:rPr>
              <a:t>1 -&gt; 3     :  1 -&gt; 2 -&gt; 3</a:t>
            </a: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AB54C030-13EF-43AB-8B63-C55D218EDCF9}"/>
              </a:ext>
            </a:extLst>
          </p:cNvPr>
          <p:cNvSpPr/>
          <p:nvPr/>
        </p:nvSpPr>
        <p:spPr>
          <a:xfrm>
            <a:off x="6311287" y="5638023"/>
            <a:ext cx="345057" cy="16534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4769069-CE07-48EC-B6CC-6105FB35DEC4}"/>
              </a:ext>
            </a:extLst>
          </p:cNvPr>
          <p:cNvSpPr txBox="1"/>
          <p:nvPr/>
        </p:nvSpPr>
        <p:spPr>
          <a:xfrm>
            <a:off x="7139794" y="5400133"/>
            <a:ext cx="20602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BE" sz="1200">
                <a:latin typeface="Poppins"/>
                <a:cs typeface="Poppins"/>
              </a:rPr>
              <a:t>Aucuns changements</a:t>
            </a:r>
          </a:p>
          <a:p>
            <a:r>
              <a:rPr lang="fr-BE" sz="1200">
                <a:latin typeface="Poppins"/>
                <a:cs typeface="Poppins"/>
              </a:rPr>
              <a:t>On obtient les plus courts chemins finaux suivants : 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FB240DE-ECDF-4FD0-AE55-E96B7CF38785}"/>
              </a:ext>
            </a:extLst>
          </p:cNvPr>
          <p:cNvSpPr txBox="1"/>
          <p:nvPr/>
        </p:nvSpPr>
        <p:spPr>
          <a:xfrm>
            <a:off x="3618736" y="2495136"/>
            <a:ext cx="26963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b="1">
                <a:latin typeface="Poppins"/>
                <a:cs typeface="Calibri"/>
              </a:rPr>
              <a:t>Après Itération k =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7CF3BD-817A-410C-ABF9-6E7AEA41162D}"/>
              </a:ext>
            </a:extLst>
          </p:cNvPr>
          <p:cNvSpPr txBox="1"/>
          <p:nvPr/>
        </p:nvSpPr>
        <p:spPr>
          <a:xfrm>
            <a:off x="6558906" y="2495137"/>
            <a:ext cx="26963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b="1">
                <a:latin typeface="Poppins"/>
                <a:cs typeface="Calibri"/>
              </a:rPr>
              <a:t>Après Itération k = 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F8AD954-D707-41E8-BF04-410CE7FA9CE7}"/>
              </a:ext>
            </a:extLst>
          </p:cNvPr>
          <p:cNvSpPr txBox="1"/>
          <p:nvPr/>
        </p:nvSpPr>
        <p:spPr>
          <a:xfrm>
            <a:off x="9418605" y="5083832"/>
            <a:ext cx="2247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Poppins"/>
                <a:cs typeface="Poppins"/>
              </a:rPr>
              <a:t>0 -&gt; 1 :        0 -&gt; 1</a:t>
            </a:r>
          </a:p>
          <a:p>
            <a:r>
              <a:rPr lang="en-US" sz="1200">
                <a:latin typeface="Poppins"/>
                <a:cs typeface="Poppins"/>
              </a:rPr>
              <a:t>0 -&gt; 2 :       0 -&gt; 1 -&gt; 2</a:t>
            </a:r>
          </a:p>
          <a:p>
            <a:r>
              <a:rPr lang="en-US" sz="1200">
                <a:latin typeface="Poppins"/>
                <a:cs typeface="Poppins"/>
              </a:rPr>
              <a:t>0 -&gt; 3 :       0  -&gt; 1 -&gt; 2 -&gt; 3</a:t>
            </a:r>
          </a:p>
          <a:p>
            <a:r>
              <a:rPr lang="en-US" sz="1200">
                <a:latin typeface="Poppins"/>
                <a:cs typeface="Poppins"/>
              </a:rPr>
              <a:t>1 -&gt; 2 :         1  -&gt; 2</a:t>
            </a:r>
          </a:p>
          <a:p>
            <a:r>
              <a:rPr lang="en-US" sz="1200">
                <a:latin typeface="Poppins"/>
                <a:cs typeface="Poppins"/>
              </a:rPr>
              <a:t>1 -&gt; 3 :         1  -&gt; 2 -&gt; 3</a:t>
            </a:r>
          </a:p>
          <a:p>
            <a:r>
              <a:rPr lang="en-US" sz="1200">
                <a:latin typeface="Poppins"/>
                <a:cs typeface="Poppins"/>
              </a:rPr>
              <a:t>2 -&gt; 3 :        2  - &gt; 3</a:t>
            </a:r>
          </a:p>
        </p:txBody>
      </p:sp>
    </p:spTree>
    <p:extLst>
      <p:ext uri="{BB962C8B-B14F-4D97-AF65-F5344CB8AC3E}">
        <p14:creationId xmlns:p14="http://schemas.microsoft.com/office/powerpoint/2010/main" val="35654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34" grpId="0" animBg="1"/>
      <p:bldP spid="35" grpId="0"/>
      <p:bldP spid="36" grpId="0"/>
      <p:bldP spid="38" grpId="0" animBg="1"/>
      <p:bldP spid="39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AA9DCA-4131-4276-8AF0-8532F34868E8}"/>
              </a:ext>
            </a:extLst>
          </p:cNvPr>
          <p:cNvSpPr txBox="1"/>
          <p:nvPr/>
        </p:nvSpPr>
        <p:spPr>
          <a:xfrm>
            <a:off x="522514" y="534851"/>
            <a:ext cx="516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Poppins" panose="00000500000000000000" pitchFamily="2" charset="0"/>
                <a:cs typeface="Poppins" panose="00000500000000000000" pitchFamily="2" charset="0"/>
              </a:rPr>
              <a:t>Méthode de Floyd - </a:t>
            </a:r>
            <a:r>
              <a:rPr lang="fr-FR" sz="2400" err="1">
                <a:latin typeface="Poppins" panose="00000500000000000000" pitchFamily="2" charset="0"/>
                <a:cs typeface="Poppins" panose="00000500000000000000" pitchFamily="2" charset="0"/>
              </a:rPr>
              <a:t>Warshall</a:t>
            </a:r>
            <a:endParaRPr lang="fr-FR" sz="2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F37AA8-CFB4-4B1B-96FC-C84F0DDAE9C4}"/>
              </a:ext>
            </a:extLst>
          </p:cNvPr>
          <p:cNvSpPr txBox="1"/>
          <p:nvPr/>
        </p:nvSpPr>
        <p:spPr>
          <a:xfrm>
            <a:off x="522514" y="4282448"/>
            <a:ext cx="31391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Initialisation 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15BB4-2956-4603-B781-E51AD1628BA5}"/>
              </a:ext>
            </a:extLst>
          </p:cNvPr>
          <p:cNvSpPr txBox="1"/>
          <p:nvPr/>
        </p:nvSpPr>
        <p:spPr>
          <a:xfrm>
            <a:off x="218168" y="1117993"/>
            <a:ext cx="62309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>
                <a:cs typeface="Calibri"/>
              </a:rPr>
              <a:t>Application sur un graphe test avec circuit absorbant </a:t>
            </a:r>
          </a:p>
        </p:txBody>
      </p:sp>
      <p:pic>
        <p:nvPicPr>
          <p:cNvPr id="15" name="Image 1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83DE68FA-705D-4250-9DC0-BAD42454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03" y="1762281"/>
            <a:ext cx="2743200" cy="216340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F5D352B-A91D-437C-9562-7FD04460359A}"/>
              </a:ext>
            </a:extLst>
          </p:cNvPr>
          <p:cNvSpPr txBox="1"/>
          <p:nvPr/>
        </p:nvSpPr>
        <p:spPr>
          <a:xfrm>
            <a:off x="461967" y="4760668"/>
            <a:ext cx="43808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noProof="1">
                <a:latin typeface="Poppins"/>
                <a:cs typeface="Poppins"/>
              </a:rPr>
              <a:t>Condition de détection d'un circuit absorbant : </a:t>
            </a:r>
          </a:p>
        </p:txBody>
      </p:sp>
      <p:pic>
        <p:nvPicPr>
          <p:cNvPr id="17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F5045A-0744-4BCE-9517-E841DF8F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95" y="5032297"/>
            <a:ext cx="1345941" cy="323462"/>
          </a:xfrm>
          <a:prstGeom prst="rect">
            <a:avLst/>
          </a:prstGeom>
        </p:spPr>
      </p:pic>
      <p:graphicFrame>
        <p:nvGraphicFramePr>
          <p:cNvPr id="28" name="Tableau 4">
            <a:extLst>
              <a:ext uri="{FF2B5EF4-FFF2-40B4-BE49-F238E27FC236}">
                <a16:creationId xmlns:a16="http://schemas.microsoft.com/office/drawing/2014/main" id="{FC0D548E-37CC-47C4-8099-DEB7767B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44443"/>
              </p:ext>
            </p:extLst>
          </p:nvPr>
        </p:nvGraphicFramePr>
        <p:xfrm>
          <a:off x="5164414" y="4432028"/>
          <a:ext cx="202028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056">
                  <a:extLst>
                    <a:ext uri="{9D8B030D-6E8A-4147-A177-3AD203B41FA5}">
                      <a16:colId xmlns:a16="http://schemas.microsoft.com/office/drawing/2014/main" val="2761358047"/>
                    </a:ext>
                  </a:extLst>
                </a:gridCol>
                <a:gridCol w="404056">
                  <a:extLst>
                    <a:ext uri="{9D8B030D-6E8A-4147-A177-3AD203B41FA5}">
                      <a16:colId xmlns:a16="http://schemas.microsoft.com/office/drawing/2014/main" val="3915775555"/>
                    </a:ext>
                  </a:extLst>
                </a:gridCol>
                <a:gridCol w="404056">
                  <a:extLst>
                    <a:ext uri="{9D8B030D-6E8A-4147-A177-3AD203B41FA5}">
                      <a16:colId xmlns:a16="http://schemas.microsoft.com/office/drawing/2014/main" val="3395304594"/>
                    </a:ext>
                  </a:extLst>
                </a:gridCol>
                <a:gridCol w="411105">
                  <a:extLst>
                    <a:ext uri="{9D8B030D-6E8A-4147-A177-3AD203B41FA5}">
                      <a16:colId xmlns:a16="http://schemas.microsoft.com/office/drawing/2014/main" val="4246670702"/>
                    </a:ext>
                  </a:extLst>
                </a:gridCol>
                <a:gridCol w="397008">
                  <a:extLst>
                    <a:ext uri="{9D8B030D-6E8A-4147-A177-3AD203B41FA5}">
                      <a16:colId xmlns:a16="http://schemas.microsoft.com/office/drawing/2014/main" val="2177346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93251"/>
                  </a:ext>
                </a:extLst>
              </a:tr>
              <a:tr h="2816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77148"/>
                  </a:ext>
                </a:extLst>
              </a:tr>
              <a:tr h="2816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rgbClr val="FF0000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FF0000"/>
                      </a:solidFill>
                    </a:lnL>
                    <a:lnR w="12700">
                      <a:solidFill>
                        <a:srgbClr val="FF0000"/>
                      </a:solidFill>
                    </a:lnR>
                    <a:lnT w="12700">
                      <a:solidFill>
                        <a:srgbClr val="FF0000"/>
                      </a:solidFill>
                    </a:lnT>
                    <a:lnB w="127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rgbClr val="FF0000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52839"/>
                  </a:ext>
                </a:extLst>
              </a:tr>
              <a:tr h="2816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rgbClr val="FF0000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3867"/>
                  </a:ext>
                </a:extLst>
              </a:tr>
              <a:tr h="2816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48937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D2C6EE6D-F1BC-4231-B1AB-0B6467931D8D}"/>
              </a:ext>
            </a:extLst>
          </p:cNvPr>
          <p:cNvSpPr txBox="1"/>
          <p:nvPr/>
        </p:nvSpPr>
        <p:spPr>
          <a:xfrm>
            <a:off x="7609846" y="4955173"/>
            <a:ext cx="376366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latin typeface="Poppins"/>
                <a:cs typeface="Calibri"/>
              </a:rPr>
              <a:t>La condition de détection d'un circuit absorbant est valide car </a:t>
            </a:r>
            <a:r>
              <a:rPr lang="fr-FR" sz="1200" dirty="0" err="1">
                <a:latin typeface="Poppins"/>
                <a:cs typeface="Calibri"/>
              </a:rPr>
              <a:t>dist</a:t>
            </a:r>
            <a:r>
              <a:rPr lang="fr-FR" sz="1200" dirty="0">
                <a:latin typeface="Poppins"/>
                <a:cs typeface="Calibri"/>
              </a:rPr>
              <a:t>[1][1] = -1 &lt; 0.</a:t>
            </a:r>
            <a:endParaRPr lang="fr-FR" dirty="0"/>
          </a:p>
          <a:p>
            <a:endParaRPr lang="fr-FR" sz="1200" dirty="0">
              <a:latin typeface="Poppins"/>
              <a:cs typeface="Calibri"/>
            </a:endParaRPr>
          </a:p>
          <a:p>
            <a:r>
              <a:rPr lang="fr-FR" sz="1200" dirty="0">
                <a:latin typeface="Poppins"/>
                <a:cs typeface="Calibri"/>
              </a:rPr>
              <a:t>Nous avons donc un circuit absorbant, il n'y a pas de plus courts chemins.</a:t>
            </a:r>
          </a:p>
        </p:txBody>
      </p:sp>
      <p:sp>
        <p:nvSpPr>
          <p:cNvPr id="21" name="ZoneTexte 72">
            <a:extLst>
              <a:ext uri="{FF2B5EF4-FFF2-40B4-BE49-F238E27FC236}">
                <a16:creationId xmlns:a16="http://schemas.microsoft.com/office/drawing/2014/main" id="{9764B026-B92B-E14C-81CA-FD2342AAFF34}"/>
              </a:ext>
            </a:extLst>
          </p:cNvPr>
          <p:cNvSpPr txBox="1"/>
          <p:nvPr/>
        </p:nvSpPr>
        <p:spPr>
          <a:xfrm>
            <a:off x="8721183" y="78869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Matrice de valeurs</a:t>
            </a:r>
            <a:endParaRPr lang="fr-FR" sz="1600" dirty="0">
              <a:cs typeface="Calibri"/>
            </a:endParaRPr>
          </a:p>
        </p:txBody>
      </p:sp>
      <p:graphicFrame>
        <p:nvGraphicFramePr>
          <p:cNvPr id="22" name="Tableau 11">
            <a:extLst>
              <a:ext uri="{FF2B5EF4-FFF2-40B4-BE49-F238E27FC236}">
                <a16:creationId xmlns:a16="http://schemas.microsoft.com/office/drawing/2014/main" id="{EF414C22-AEB2-724A-B594-4C7D66201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18515"/>
              </p:ext>
            </p:extLst>
          </p:nvPr>
        </p:nvGraphicFramePr>
        <p:xfrm>
          <a:off x="8860279" y="1117993"/>
          <a:ext cx="246500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69">
                  <a:extLst>
                    <a:ext uri="{9D8B030D-6E8A-4147-A177-3AD203B41FA5}">
                      <a16:colId xmlns:a16="http://schemas.microsoft.com/office/drawing/2014/main" val="2943746996"/>
                    </a:ext>
                  </a:extLst>
                </a:gridCol>
                <a:gridCol w="807122">
                  <a:extLst>
                    <a:ext uri="{9D8B030D-6E8A-4147-A177-3AD203B41FA5}">
                      <a16:colId xmlns:a16="http://schemas.microsoft.com/office/drawing/2014/main" val="2726537893"/>
                    </a:ext>
                  </a:extLst>
                </a:gridCol>
                <a:gridCol w="836218">
                  <a:extLst>
                    <a:ext uri="{9D8B030D-6E8A-4147-A177-3AD203B41FA5}">
                      <a16:colId xmlns:a16="http://schemas.microsoft.com/office/drawing/2014/main" val="3485208490"/>
                    </a:ext>
                  </a:extLst>
                </a:gridCol>
              </a:tblGrid>
              <a:tr h="471538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Sommet 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Sommet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Poids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99224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040921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972823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387555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84817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835540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77693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54525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89659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03622"/>
                  </a:ext>
                </a:extLst>
              </a:tr>
            </a:tbl>
          </a:graphicData>
        </a:graphic>
      </p:graphicFrame>
      <p:graphicFrame>
        <p:nvGraphicFramePr>
          <p:cNvPr id="24" name="Tableau 12">
            <a:extLst>
              <a:ext uri="{FF2B5EF4-FFF2-40B4-BE49-F238E27FC236}">
                <a16:creationId xmlns:a16="http://schemas.microsoft.com/office/drawing/2014/main" id="{E08BE0C7-4E79-E74C-A68B-F31FDA5C5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52207"/>
              </p:ext>
            </p:extLst>
          </p:nvPr>
        </p:nvGraphicFramePr>
        <p:xfrm>
          <a:off x="5614987" y="2344651"/>
          <a:ext cx="26570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418">
                  <a:extLst>
                    <a:ext uri="{9D8B030D-6E8A-4147-A177-3AD203B41FA5}">
                      <a16:colId xmlns:a16="http://schemas.microsoft.com/office/drawing/2014/main" val="3641469783"/>
                    </a:ext>
                  </a:extLst>
                </a:gridCol>
                <a:gridCol w="531418">
                  <a:extLst>
                    <a:ext uri="{9D8B030D-6E8A-4147-A177-3AD203B41FA5}">
                      <a16:colId xmlns:a16="http://schemas.microsoft.com/office/drawing/2014/main" val="1395692490"/>
                    </a:ext>
                  </a:extLst>
                </a:gridCol>
                <a:gridCol w="531418">
                  <a:extLst>
                    <a:ext uri="{9D8B030D-6E8A-4147-A177-3AD203B41FA5}">
                      <a16:colId xmlns:a16="http://schemas.microsoft.com/office/drawing/2014/main" val="2605270334"/>
                    </a:ext>
                  </a:extLst>
                </a:gridCol>
                <a:gridCol w="531418">
                  <a:extLst>
                    <a:ext uri="{9D8B030D-6E8A-4147-A177-3AD203B41FA5}">
                      <a16:colId xmlns:a16="http://schemas.microsoft.com/office/drawing/2014/main" val="193478923"/>
                    </a:ext>
                  </a:extLst>
                </a:gridCol>
                <a:gridCol w="531418">
                  <a:extLst>
                    <a:ext uri="{9D8B030D-6E8A-4147-A177-3AD203B41FA5}">
                      <a16:colId xmlns:a16="http://schemas.microsoft.com/office/drawing/2014/main" val="3913287707"/>
                    </a:ext>
                  </a:extLst>
                </a:gridCol>
              </a:tblGrid>
              <a:tr h="284324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402982"/>
                  </a:ext>
                </a:extLst>
              </a:tr>
              <a:tr h="284324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81637"/>
                  </a:ext>
                </a:extLst>
              </a:tr>
              <a:tr h="284324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286425"/>
                  </a:ext>
                </a:extLst>
              </a:tr>
              <a:tr h="284324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166937"/>
                  </a:ext>
                </a:extLst>
              </a:tr>
              <a:tr h="284324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784911"/>
                  </a:ext>
                </a:extLst>
              </a:tr>
            </a:tbl>
          </a:graphicData>
        </a:graphic>
      </p:graphicFrame>
      <p:sp>
        <p:nvSpPr>
          <p:cNvPr id="25" name="ZoneTexte 72">
            <a:extLst>
              <a:ext uri="{FF2B5EF4-FFF2-40B4-BE49-F238E27FC236}">
                <a16:creationId xmlns:a16="http://schemas.microsoft.com/office/drawing/2014/main" id="{6BD97224-971D-0D48-AE1D-0AD15BC77118}"/>
              </a:ext>
            </a:extLst>
          </p:cNvPr>
          <p:cNvSpPr txBox="1"/>
          <p:nvPr/>
        </p:nvSpPr>
        <p:spPr>
          <a:xfrm>
            <a:off x="5571932" y="1977502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Matrice d’adjacence</a:t>
            </a:r>
            <a:endParaRPr lang="fr-F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1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AA9DCA-4131-4276-8AF0-8532F34868E8}"/>
              </a:ext>
            </a:extLst>
          </p:cNvPr>
          <p:cNvSpPr txBox="1"/>
          <p:nvPr/>
        </p:nvSpPr>
        <p:spPr>
          <a:xfrm>
            <a:off x="522514" y="534851"/>
            <a:ext cx="516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Poppins" panose="00000500000000000000" pitchFamily="2" charset="0"/>
                <a:cs typeface="Poppins" panose="00000500000000000000" pitchFamily="2" charset="0"/>
              </a:rPr>
              <a:t>Méthode de Bellman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96E3-5111-194C-B9F5-06D1FCDD73DF}"/>
              </a:ext>
            </a:extLst>
          </p:cNvPr>
          <p:cNvSpPr txBox="1"/>
          <p:nvPr/>
        </p:nvSpPr>
        <p:spPr>
          <a:xfrm>
            <a:off x="361317" y="2109672"/>
            <a:ext cx="1146557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Prérequis :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graphe orienté et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valué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connexe</a:t>
            </a: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Initialisation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dictionnaire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Initialisation des valeurs du dictionnaires a l’infini</a:t>
            </a: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Algorithme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Tant que k ≤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distances(n étape)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distances(n-1 étape)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Pour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chaque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 distance a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changé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	Pour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chaque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suivant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du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sommet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	Si (distances(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distances(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suivant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≤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distances_prec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Mise a jour de la distance et du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predecesseur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Détection de circuit absorbant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Réalisation de la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4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étape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 distance(n étape) = distance(n-1 étape) alors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 de circuit absorbant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Sinon il y a un circuit absorbant</a:t>
            </a: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61D48-B362-5545-B946-6571BD8EA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02" t="3878" r="2204"/>
          <a:stretch/>
        </p:blipFill>
        <p:spPr>
          <a:xfrm>
            <a:off x="7787811" y="412454"/>
            <a:ext cx="3461724" cy="3149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2AA98-E23D-3943-B322-1A89C45B9C6B}"/>
              </a:ext>
            </a:extLst>
          </p:cNvPr>
          <p:cNvSpPr/>
          <p:nvPr/>
        </p:nvSpPr>
        <p:spPr>
          <a:xfrm>
            <a:off x="7410029" y="425102"/>
            <a:ext cx="46638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	   0	 1	2	3</a:t>
            </a:r>
          </a:p>
          <a:p>
            <a:r>
              <a:rPr lang="en-GB" sz="1400" dirty="0"/>
              <a:t>k =  0     |     0    (0)    |     inf  ( )     |     inf  ( )     |     inf  ( )    |     </a:t>
            </a:r>
            <a:br>
              <a:rPr lang="en-GB" sz="1400" dirty="0"/>
            </a:br>
            <a:r>
              <a:rPr lang="en-GB" sz="1400" dirty="0"/>
              <a:t>k =  1     |     0    (0)    |     1    (0)    |     5    (0)    |     inf  ( )     |     </a:t>
            </a:r>
            <a:br>
              <a:rPr lang="en-GB" sz="1400" dirty="0"/>
            </a:br>
            <a:r>
              <a:rPr lang="en-GB" sz="1400" dirty="0"/>
              <a:t>k =  2     |     0    (0)    |     1    (0)    |     -2   (1)    |     6    (1)    |     </a:t>
            </a:r>
            <a:br>
              <a:rPr lang="en-GB" sz="1400" dirty="0"/>
            </a:br>
            <a:r>
              <a:rPr lang="en-GB" sz="1400" dirty="0"/>
              <a:t>k =  3     |     0    (0)    |     1    (0)    |     -2   (1)    |     0    (2)    | </a:t>
            </a:r>
            <a:endParaRPr lang="fr-F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4ED17-B65E-3E47-B96B-10692722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05" y="412454"/>
            <a:ext cx="1993106" cy="15430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33C513A-AE7D-F54F-82B7-49D5B8EBAA4A}"/>
              </a:ext>
            </a:extLst>
          </p:cNvPr>
          <p:cNvSpPr/>
          <p:nvPr/>
        </p:nvSpPr>
        <p:spPr>
          <a:xfrm>
            <a:off x="8309114" y="644558"/>
            <a:ext cx="540688" cy="29248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A75937-FC62-2B42-A4E9-C4FD97354FB9}"/>
              </a:ext>
            </a:extLst>
          </p:cNvPr>
          <p:cNvSpPr/>
          <p:nvPr/>
        </p:nvSpPr>
        <p:spPr>
          <a:xfrm>
            <a:off x="9193306" y="858222"/>
            <a:ext cx="540688" cy="29248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98BD88-128E-FA47-9EE4-0CA22F083473}"/>
              </a:ext>
            </a:extLst>
          </p:cNvPr>
          <p:cNvSpPr/>
          <p:nvPr/>
        </p:nvSpPr>
        <p:spPr>
          <a:xfrm>
            <a:off x="10080571" y="861818"/>
            <a:ext cx="540688" cy="29248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896164-207D-5340-B55F-0A9B8F5758F4}"/>
              </a:ext>
            </a:extLst>
          </p:cNvPr>
          <p:cNvSpPr/>
          <p:nvPr/>
        </p:nvSpPr>
        <p:spPr>
          <a:xfrm>
            <a:off x="10088238" y="1079424"/>
            <a:ext cx="540688" cy="29248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BEC350-11D3-5645-B23D-60EABA61CAEB}"/>
              </a:ext>
            </a:extLst>
          </p:cNvPr>
          <p:cNvSpPr/>
          <p:nvPr/>
        </p:nvSpPr>
        <p:spPr>
          <a:xfrm>
            <a:off x="10997337" y="1068612"/>
            <a:ext cx="540688" cy="29248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CBF0CF-5694-464D-B710-F9B530AB103D}"/>
              </a:ext>
            </a:extLst>
          </p:cNvPr>
          <p:cNvSpPr/>
          <p:nvPr/>
        </p:nvSpPr>
        <p:spPr>
          <a:xfrm>
            <a:off x="10979337" y="1272051"/>
            <a:ext cx="540688" cy="29248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22">
            <a:extLst>
              <a:ext uri="{FF2B5EF4-FFF2-40B4-BE49-F238E27FC236}">
                <a16:creationId xmlns:a16="http://schemas.microsoft.com/office/drawing/2014/main" id="{154286AE-5919-4C4F-B3C5-79C1B08FA9BA}"/>
              </a:ext>
            </a:extLst>
          </p:cNvPr>
          <p:cNvSpPr txBox="1"/>
          <p:nvPr/>
        </p:nvSpPr>
        <p:spPr>
          <a:xfrm>
            <a:off x="361317" y="2447594"/>
            <a:ext cx="31391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Initialisation </a:t>
            </a:r>
            <a:endParaRPr lang="fr-FR"/>
          </a:p>
        </p:txBody>
      </p:sp>
      <p:sp>
        <p:nvSpPr>
          <p:cNvPr id="34" name="ZoneTexte 22">
            <a:extLst>
              <a:ext uri="{FF2B5EF4-FFF2-40B4-BE49-F238E27FC236}">
                <a16:creationId xmlns:a16="http://schemas.microsoft.com/office/drawing/2014/main" id="{0B0BE97E-CCBF-D947-BC9C-F9AEF263E9D0}"/>
              </a:ext>
            </a:extLst>
          </p:cNvPr>
          <p:cNvSpPr txBox="1"/>
          <p:nvPr/>
        </p:nvSpPr>
        <p:spPr>
          <a:xfrm>
            <a:off x="361317" y="3306918"/>
            <a:ext cx="31391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cs typeface="Calibri"/>
              </a:rPr>
              <a:t>Algorithme</a:t>
            </a:r>
            <a:endParaRPr lang="fr-FR" dirty="0"/>
          </a:p>
        </p:txBody>
      </p:sp>
      <p:sp>
        <p:nvSpPr>
          <p:cNvPr id="35" name="ZoneTexte 22">
            <a:extLst>
              <a:ext uri="{FF2B5EF4-FFF2-40B4-BE49-F238E27FC236}">
                <a16:creationId xmlns:a16="http://schemas.microsoft.com/office/drawing/2014/main" id="{F35C777A-D3FD-894B-9899-CA341DE38E09}"/>
              </a:ext>
            </a:extLst>
          </p:cNvPr>
          <p:cNvSpPr txBox="1"/>
          <p:nvPr/>
        </p:nvSpPr>
        <p:spPr>
          <a:xfrm>
            <a:off x="361317" y="4801175"/>
            <a:ext cx="354012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cs typeface="Calibri"/>
              </a:rPr>
              <a:t>Détection de circuit absorbant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2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 animBg="1"/>
      <p:bldP spid="11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9" grpId="0" animBg="1"/>
      <p:bldP spid="29" grpId="1" animBg="1"/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1F4689-6469-5F46-8236-508D4AF7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600" kern="1200" dirty="0">
                <a:solidFill>
                  <a:schemeClr val="tx1"/>
                </a:solidFill>
                <a:latin typeface="+mj-lt"/>
                <a:ea typeface="+mj-ea"/>
                <a:cs typeface="Calibri Light"/>
              </a:rPr>
              <a:t>Conclusion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AB128822-91E7-4834-9ED0-DAF9BADE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42" y="65742"/>
            <a:ext cx="1773649" cy="6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4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A2EE5E84-C2D8-4B4A-A669-0B977011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83" y="1126679"/>
            <a:ext cx="6959990" cy="461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2FADEA-8DE6-4411-B3B6-1C8D61EC2667}"/>
              </a:ext>
            </a:extLst>
          </p:cNvPr>
          <p:cNvSpPr txBox="1"/>
          <p:nvPr/>
        </p:nvSpPr>
        <p:spPr>
          <a:xfrm>
            <a:off x="3293752" y="716323"/>
            <a:ext cx="658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Poppins" panose="00000500000000000000" pitchFamily="2" charset="0"/>
                <a:cs typeface="Poppins" panose="00000500000000000000" pitchFamily="2" charset="0"/>
              </a:rPr>
              <a:t>Détermination du plus court chemin </a:t>
            </a:r>
          </a:p>
        </p:txBody>
      </p:sp>
      <p:sp>
        <p:nvSpPr>
          <p:cNvPr id="1071" name="Rectangle : coins arrondis 1070">
            <a:extLst>
              <a:ext uri="{FF2B5EF4-FFF2-40B4-BE49-F238E27FC236}">
                <a16:creationId xmlns:a16="http://schemas.microsoft.com/office/drawing/2014/main" id="{93046547-AA94-461C-96ED-6307C5AE79DC}"/>
              </a:ext>
            </a:extLst>
          </p:cNvPr>
          <p:cNvSpPr/>
          <p:nvPr/>
        </p:nvSpPr>
        <p:spPr>
          <a:xfrm>
            <a:off x="352640" y="3533775"/>
            <a:ext cx="1482675" cy="12186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8143CD-2588-4A84-9522-1ACAFC37F7C1}"/>
              </a:ext>
            </a:extLst>
          </p:cNvPr>
          <p:cNvSpPr txBox="1"/>
          <p:nvPr/>
        </p:nvSpPr>
        <p:spPr>
          <a:xfrm>
            <a:off x="2426000" y="2612300"/>
            <a:ext cx="1960176" cy="4086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Poppins" panose="00000500000000000000" pitchFamily="2" charset="0"/>
                <a:cs typeface="Poppins" panose="00000500000000000000" pitchFamily="2" charset="0"/>
              </a:rPr>
              <a:t>Dijkstra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2DF60B-1CA9-44CF-9D4D-849D8FDF9451}"/>
              </a:ext>
            </a:extLst>
          </p:cNvPr>
          <p:cNvSpPr txBox="1"/>
          <p:nvPr/>
        </p:nvSpPr>
        <p:spPr>
          <a:xfrm>
            <a:off x="5598639" y="2612299"/>
            <a:ext cx="1960174" cy="4086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Poppins" panose="00000500000000000000" pitchFamily="2" charset="0"/>
                <a:cs typeface="Poppins" panose="00000500000000000000" pitchFamily="2" charset="0"/>
              </a:rPr>
              <a:t>Bellman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CDAFDC-E243-4231-9712-821DE31CA81E}"/>
              </a:ext>
            </a:extLst>
          </p:cNvPr>
          <p:cNvSpPr txBox="1"/>
          <p:nvPr/>
        </p:nvSpPr>
        <p:spPr>
          <a:xfrm>
            <a:off x="9266839" y="2612299"/>
            <a:ext cx="1960174" cy="4086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Poppins" panose="00000500000000000000" pitchFamily="2" charset="0"/>
                <a:cs typeface="Poppins" panose="00000500000000000000" pitchFamily="2" charset="0"/>
              </a:rPr>
              <a:t>Floyd </a:t>
            </a:r>
            <a:r>
              <a:rPr lang="fr-FR" err="1">
                <a:latin typeface="Poppins" panose="00000500000000000000" pitchFamily="2" charset="0"/>
                <a:cs typeface="Poppins" panose="00000500000000000000" pitchFamily="2" charset="0"/>
              </a:rPr>
              <a:t>Warshall</a:t>
            </a:r>
            <a:endParaRPr lang="fr-FR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877D7FC-49BF-4E64-B3D0-3E1E8D0135B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644595" y="1177988"/>
            <a:ext cx="2943656" cy="1376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C08FB66-BE94-4C9B-85CB-3812CD6998A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588251" y="1177988"/>
            <a:ext cx="3032256" cy="1376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F67D7AF7-CA44-4FD8-A227-C79281F59CF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588251" y="1177988"/>
            <a:ext cx="17696" cy="1339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3A43F93B-F37C-4EF8-A4FC-50AA048891E4}"/>
              </a:ext>
            </a:extLst>
          </p:cNvPr>
          <p:cNvSpPr txBox="1"/>
          <p:nvPr/>
        </p:nvSpPr>
        <p:spPr>
          <a:xfrm>
            <a:off x="3310850" y="5268386"/>
            <a:ext cx="3192773" cy="715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/>
              <a:t>Un sommet par rapport à tous les autres sommets</a:t>
            </a:r>
          </a:p>
        </p:txBody>
      </p: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56377867-262C-4438-879E-2E4DAE1BC6D5}"/>
              </a:ext>
            </a:extLst>
          </p:cNvPr>
          <p:cNvCxnSpPr>
            <a:cxnSpLocks/>
          </p:cNvCxnSpPr>
          <p:nvPr/>
        </p:nvCxnSpPr>
        <p:spPr>
          <a:xfrm>
            <a:off x="10246926" y="4566562"/>
            <a:ext cx="0" cy="6070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F0E00394-3F29-4A90-986D-1DEB752A13EB}"/>
              </a:ext>
            </a:extLst>
          </p:cNvPr>
          <p:cNvSpPr txBox="1"/>
          <p:nvPr/>
        </p:nvSpPr>
        <p:spPr>
          <a:xfrm>
            <a:off x="8713402" y="5270161"/>
            <a:ext cx="3067048" cy="715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/>
              <a:t>Tous les sommets par rapport à tous les autres sommets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CB273BA7-EE96-4440-B0E1-B39FFDEDDE12}"/>
              </a:ext>
            </a:extLst>
          </p:cNvPr>
          <p:cNvCxnSpPr>
            <a:cxnSpLocks/>
          </p:cNvCxnSpPr>
          <p:nvPr/>
        </p:nvCxnSpPr>
        <p:spPr>
          <a:xfrm>
            <a:off x="10246926" y="3074263"/>
            <a:ext cx="0" cy="6070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2DCC131F-7D6F-45D3-99D0-8FBF0873A09F}"/>
              </a:ext>
            </a:extLst>
          </p:cNvPr>
          <p:cNvCxnSpPr>
            <a:cxnSpLocks/>
          </p:cNvCxnSpPr>
          <p:nvPr/>
        </p:nvCxnSpPr>
        <p:spPr>
          <a:xfrm>
            <a:off x="6578726" y="3074262"/>
            <a:ext cx="0" cy="6070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14111C7-EB42-4D2E-85AF-426C8A92912B}"/>
              </a:ext>
            </a:extLst>
          </p:cNvPr>
          <p:cNvCxnSpPr>
            <a:cxnSpLocks/>
          </p:cNvCxnSpPr>
          <p:nvPr/>
        </p:nvCxnSpPr>
        <p:spPr>
          <a:xfrm>
            <a:off x="3306955" y="3074262"/>
            <a:ext cx="0" cy="6070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ZoneTexte 1034">
            <a:extLst>
              <a:ext uri="{FF2B5EF4-FFF2-40B4-BE49-F238E27FC236}">
                <a16:creationId xmlns:a16="http://schemas.microsoft.com/office/drawing/2014/main" id="{C123F2A8-B394-4E28-B247-BD15315D5DA6}"/>
              </a:ext>
            </a:extLst>
          </p:cNvPr>
          <p:cNvSpPr txBox="1"/>
          <p:nvPr/>
        </p:nvSpPr>
        <p:spPr>
          <a:xfrm>
            <a:off x="2061040" y="3787110"/>
            <a:ext cx="2395037" cy="7150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/>
              <a:t>Graphe orienté et non orienté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76933102-15A7-412E-9E3B-D038CB250360}"/>
              </a:ext>
            </a:extLst>
          </p:cNvPr>
          <p:cNvSpPr txBox="1"/>
          <p:nvPr/>
        </p:nvSpPr>
        <p:spPr>
          <a:xfrm>
            <a:off x="4684568" y="3801698"/>
            <a:ext cx="3800343" cy="7150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Graphe orienté sans circuit absorbant </a:t>
            </a:r>
          </a:p>
          <a:p>
            <a:pPr algn="ctr"/>
            <a:r>
              <a:rPr lang="fr-FR" dirty="0"/>
              <a:t>+ Graphe connexe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4E7C425-8984-4535-8BCD-1C896DD41F1C}"/>
              </a:ext>
            </a:extLst>
          </p:cNvPr>
          <p:cNvSpPr txBox="1"/>
          <p:nvPr/>
        </p:nvSpPr>
        <p:spPr>
          <a:xfrm>
            <a:off x="8713402" y="3816681"/>
            <a:ext cx="3067048" cy="7150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Graphe orienté sans circuit absorbant</a:t>
            </a:r>
          </a:p>
        </p:txBody>
      </p:sp>
      <p:sp>
        <p:nvSpPr>
          <p:cNvPr id="1055" name="Parenthèse ouvrante 1054">
            <a:extLst>
              <a:ext uri="{FF2B5EF4-FFF2-40B4-BE49-F238E27FC236}">
                <a16:creationId xmlns:a16="http://schemas.microsoft.com/office/drawing/2014/main" id="{44FBCC1E-B242-4E5D-8D54-E987AB4B1426}"/>
              </a:ext>
            </a:extLst>
          </p:cNvPr>
          <p:cNvSpPr/>
          <p:nvPr/>
        </p:nvSpPr>
        <p:spPr>
          <a:xfrm>
            <a:off x="1901671" y="3450859"/>
            <a:ext cx="209550" cy="141922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4C8CE430-C2CB-4A22-8A98-5510643C4B66}"/>
              </a:ext>
            </a:extLst>
          </p:cNvPr>
          <p:cNvSpPr/>
          <p:nvPr/>
        </p:nvSpPr>
        <p:spPr>
          <a:xfrm>
            <a:off x="329873" y="4994409"/>
            <a:ext cx="1482675" cy="1177791"/>
          </a:xfrm>
          <a:prstGeom prst="roundRect">
            <a:avLst>
              <a:gd name="adj" fmla="val 970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6" name="ZoneTexte 1055">
            <a:extLst>
              <a:ext uri="{FF2B5EF4-FFF2-40B4-BE49-F238E27FC236}">
                <a16:creationId xmlns:a16="http://schemas.microsoft.com/office/drawing/2014/main" id="{E6F598B5-E872-4E15-8C13-226A211836AF}"/>
              </a:ext>
            </a:extLst>
          </p:cNvPr>
          <p:cNvSpPr txBox="1"/>
          <p:nvPr/>
        </p:nvSpPr>
        <p:spPr>
          <a:xfrm>
            <a:off x="584509" y="3794312"/>
            <a:ext cx="1003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Type de graphe</a:t>
            </a:r>
          </a:p>
        </p:txBody>
      </p:sp>
      <p:sp>
        <p:nvSpPr>
          <p:cNvPr id="106" name="Parenthèse ouvrante 105">
            <a:extLst>
              <a:ext uri="{FF2B5EF4-FFF2-40B4-BE49-F238E27FC236}">
                <a16:creationId xmlns:a16="http://schemas.microsoft.com/office/drawing/2014/main" id="{981F82E7-1E96-4829-8946-6180D5736923}"/>
              </a:ext>
            </a:extLst>
          </p:cNvPr>
          <p:cNvSpPr/>
          <p:nvPr/>
        </p:nvSpPr>
        <p:spPr>
          <a:xfrm>
            <a:off x="1882729" y="4994409"/>
            <a:ext cx="228477" cy="1177791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1084F0A2-0467-4BE5-9F5D-85010B9FB629}"/>
              </a:ext>
            </a:extLst>
          </p:cNvPr>
          <p:cNvSpPr txBox="1"/>
          <p:nvPr/>
        </p:nvSpPr>
        <p:spPr>
          <a:xfrm>
            <a:off x="217563" y="4902534"/>
            <a:ext cx="1727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Méthode</a:t>
            </a:r>
          </a:p>
          <a:p>
            <a:pPr algn="ctr"/>
            <a:r>
              <a:rPr lang="fr-FR" sz="2000"/>
              <a:t>d’obtention des chemins les plus courts</a:t>
            </a:r>
          </a:p>
        </p:txBody>
      </p: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05FA6CD3-48FE-4732-A2EF-D9CBC6363230}"/>
              </a:ext>
            </a:extLst>
          </p:cNvPr>
          <p:cNvCxnSpPr>
            <a:cxnSpLocks/>
            <a:stCxn id="83" idx="2"/>
            <a:endCxn id="1024" idx="0"/>
          </p:cNvCxnSpPr>
          <p:nvPr/>
        </p:nvCxnSpPr>
        <p:spPr>
          <a:xfrm rot="5400000">
            <a:off x="5370190" y="4053835"/>
            <a:ext cx="751599" cy="167750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6A326442-B0AF-4E0B-A4DE-0461400F163B}"/>
              </a:ext>
            </a:extLst>
          </p:cNvPr>
          <p:cNvCxnSpPr>
            <a:cxnSpLocks/>
            <a:stCxn id="1035" idx="2"/>
            <a:endCxn id="1024" idx="0"/>
          </p:cNvCxnSpPr>
          <p:nvPr/>
        </p:nvCxnSpPr>
        <p:spPr>
          <a:xfrm rot="16200000" flipH="1">
            <a:off x="3699805" y="4060953"/>
            <a:ext cx="766187" cy="164867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BC0F54-4A50-4DFB-BC47-EDB3E58AF846}"/>
              </a:ext>
            </a:extLst>
          </p:cNvPr>
          <p:cNvSpPr txBox="1"/>
          <p:nvPr/>
        </p:nvSpPr>
        <p:spPr>
          <a:xfrm>
            <a:off x="522515" y="534851"/>
            <a:ext cx="40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Poppins" panose="00000500000000000000" pitchFamily="2" charset="0"/>
                <a:cs typeface="Poppins" panose="00000500000000000000" pitchFamily="2" charset="0"/>
              </a:rPr>
              <a:t>Structure du programme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DA2973-5A89-485E-AB4F-B8EC41387FD3}"/>
              </a:ext>
            </a:extLst>
          </p:cNvPr>
          <p:cNvSpPr txBox="1"/>
          <p:nvPr/>
        </p:nvSpPr>
        <p:spPr>
          <a:xfrm>
            <a:off x="5346448" y="581017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Poppins" panose="00000500000000000000" pitchFamily="2" charset="0"/>
                <a:cs typeface="Poppins" panose="00000500000000000000" pitchFamily="2" charset="0"/>
              </a:rPr>
              <a:t>Début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4594BF-BA21-4E36-9B3E-FF947BA7A224}"/>
              </a:ext>
            </a:extLst>
          </p:cNvPr>
          <p:cNvSpPr txBox="1"/>
          <p:nvPr/>
        </p:nvSpPr>
        <p:spPr>
          <a:xfrm>
            <a:off x="2430935" y="1264370"/>
            <a:ext cx="7883758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Poppins" panose="00000500000000000000" pitchFamily="2" charset="0"/>
                <a:cs typeface="Poppins" panose="00000500000000000000" pitchFamily="2" charset="0"/>
              </a:rPr>
              <a:t>Choix du graphe</a:t>
            </a:r>
            <a:r>
              <a:rPr lang="fr-FR">
                <a:latin typeface="Poppins" panose="00000500000000000000" pitchFamily="2" charset="0"/>
                <a:cs typeface="Poppins" panose="00000500000000000000" pitchFamily="2" charset="0"/>
              </a:rPr>
              <a:t>, de quitter ou d’écrire un graphe dans un fichier 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7D02578-C240-4EA2-A525-DD57E57FC5EA}"/>
              </a:ext>
            </a:extLst>
          </p:cNvPr>
          <p:cNvCxnSpPr>
            <a:cxnSpLocks/>
          </p:cNvCxnSpPr>
          <p:nvPr/>
        </p:nvCxnSpPr>
        <p:spPr>
          <a:xfrm>
            <a:off x="6372816" y="877360"/>
            <a:ext cx="0" cy="368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0351B7C-DDD3-4ECC-BD6E-456B49E4A85B}"/>
              </a:ext>
            </a:extLst>
          </p:cNvPr>
          <p:cNvSpPr txBox="1"/>
          <p:nvPr/>
        </p:nvSpPr>
        <p:spPr>
          <a:xfrm>
            <a:off x="6981369" y="2020917"/>
            <a:ext cx="3810001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Poppins" panose="00000500000000000000" pitchFamily="2" charset="0"/>
                <a:cs typeface="Poppins" panose="00000500000000000000" pitchFamily="2" charset="0"/>
              </a:rPr>
              <a:t>Ecriture du graphe en mémoire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A29793-36D1-46AE-98EA-AE07CBAD7383}"/>
              </a:ext>
            </a:extLst>
          </p:cNvPr>
          <p:cNvSpPr txBox="1"/>
          <p:nvPr/>
        </p:nvSpPr>
        <p:spPr>
          <a:xfrm>
            <a:off x="793735" y="2006935"/>
            <a:ext cx="5173802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Lecture du graphe et stockage en mémoire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DBFF81-E20D-46CF-BCCE-DB1EBF34EB3C}"/>
              </a:ext>
            </a:extLst>
          </p:cNvPr>
          <p:cNvSpPr txBox="1"/>
          <p:nvPr/>
        </p:nvSpPr>
        <p:spPr>
          <a:xfrm>
            <a:off x="4755827" y="2763482"/>
            <a:ext cx="3157636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Poppins" panose="00000500000000000000" pitchFamily="2" charset="0"/>
                <a:cs typeface="Poppins" panose="00000500000000000000" pitchFamily="2" charset="0"/>
              </a:rPr>
              <a:t>Affichage du graphe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C05A1F-4817-454E-8B1D-753623A25423}"/>
              </a:ext>
            </a:extLst>
          </p:cNvPr>
          <p:cNvSpPr txBox="1"/>
          <p:nvPr/>
        </p:nvSpPr>
        <p:spPr>
          <a:xfrm>
            <a:off x="4175064" y="3500257"/>
            <a:ext cx="4319162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Poppins" panose="00000500000000000000" pitchFamily="2" charset="0"/>
                <a:cs typeface="Poppins" panose="00000500000000000000" pitchFamily="2" charset="0"/>
              </a:rPr>
              <a:t>Choix de l’algorithme à appliquer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F38DD72-DDB0-4A46-AA58-1023FF0D5A92}"/>
              </a:ext>
            </a:extLst>
          </p:cNvPr>
          <p:cNvSpPr txBox="1"/>
          <p:nvPr/>
        </p:nvSpPr>
        <p:spPr>
          <a:xfrm>
            <a:off x="2541075" y="4227167"/>
            <a:ext cx="3395460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Poppins" panose="00000500000000000000" pitchFamily="2" charset="0"/>
                <a:cs typeface="Poppins" panose="00000500000000000000" pitchFamily="2" charset="0"/>
              </a:rPr>
              <a:t>Application de l’algorithme de Floyd </a:t>
            </a:r>
            <a:r>
              <a:rPr lang="fr-FR" err="1">
                <a:latin typeface="Poppins" panose="00000500000000000000" pitchFamily="2" charset="0"/>
                <a:cs typeface="Poppins" panose="00000500000000000000" pitchFamily="2" charset="0"/>
              </a:rPr>
              <a:t>Warshall</a:t>
            </a:r>
            <a:endParaRPr lang="fr-FR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FAA106-3F69-41DF-B807-8F29C5CC9F6C}"/>
              </a:ext>
            </a:extLst>
          </p:cNvPr>
          <p:cNvSpPr txBox="1"/>
          <p:nvPr/>
        </p:nvSpPr>
        <p:spPr>
          <a:xfrm>
            <a:off x="6606864" y="4227167"/>
            <a:ext cx="3395460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Poppins" panose="00000500000000000000" pitchFamily="2" charset="0"/>
                <a:cs typeface="Poppins" panose="00000500000000000000" pitchFamily="2" charset="0"/>
              </a:rPr>
              <a:t>Application de l’algorithme de Bellman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C2F4563-5917-40AD-91DB-66C44E8BD8BD}"/>
              </a:ext>
            </a:extLst>
          </p:cNvPr>
          <p:cNvSpPr txBox="1"/>
          <p:nvPr/>
        </p:nvSpPr>
        <p:spPr>
          <a:xfrm>
            <a:off x="2696063" y="5294731"/>
            <a:ext cx="7353501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Affichage du résultat des plus courts chemins (si possible)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CF176FB-0CEA-4B48-B7EC-C37AAD81597E}"/>
              </a:ext>
            </a:extLst>
          </p:cNvPr>
          <p:cNvSpPr/>
          <p:nvPr/>
        </p:nvSpPr>
        <p:spPr>
          <a:xfrm>
            <a:off x="522515" y="996517"/>
            <a:ext cx="11259910" cy="4984123"/>
          </a:xfrm>
          <a:prstGeom prst="roundRect">
            <a:avLst>
              <a:gd name="adj" fmla="val 8700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6462D70-E160-4441-B15E-32AF1503EFE2}"/>
              </a:ext>
            </a:extLst>
          </p:cNvPr>
          <p:cNvSpPr txBox="1"/>
          <p:nvPr/>
        </p:nvSpPr>
        <p:spPr>
          <a:xfrm>
            <a:off x="-175428" y="1284527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Poppins" panose="00000500000000000000" pitchFamily="2" charset="0"/>
                <a:cs typeface="Poppins" panose="00000500000000000000" pitchFamily="2" charset="0"/>
              </a:rPr>
              <a:t>Fin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219B995-9D38-4D66-A121-056614C9BA8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143000" y="1468681"/>
            <a:ext cx="12879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210A39B2-1E52-46B3-9B22-A5C766257411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7455630" y="590177"/>
            <a:ext cx="347924" cy="25135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678A7224-F690-4B65-8B89-68DF7B43331A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5400000">
            <a:off x="4709754" y="343875"/>
            <a:ext cx="333942" cy="2992178"/>
          </a:xfrm>
          <a:prstGeom prst="bentConnector3">
            <a:avLst>
              <a:gd name="adj1" fmla="val 528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7A3C8A2F-46F4-4436-A03C-27830888A9C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4683678" y="1112515"/>
            <a:ext cx="347924" cy="29540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8D650DB-F363-4F34-BB4A-BFB07ECF201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34645" y="3172105"/>
            <a:ext cx="0" cy="328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50B48DA9-4713-496D-A2BB-081820783548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7141549" y="3064121"/>
            <a:ext cx="315507" cy="20105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689DCC43-65DD-4D2B-84EB-7237DC0945F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7162467" y="4152603"/>
            <a:ext cx="352475" cy="19317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B5293B21-6B4D-4B6E-9734-FD0EA215B3D5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16200000" flipH="1">
            <a:off x="5129572" y="4051488"/>
            <a:ext cx="352475" cy="21340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1BB90AF0-E9C0-4426-841F-D1DC231E73BF}"/>
              </a:ext>
            </a:extLst>
          </p:cNvPr>
          <p:cNvCxnSpPr>
            <a:cxnSpLocks/>
          </p:cNvCxnSpPr>
          <p:nvPr/>
        </p:nvCxnSpPr>
        <p:spPr>
          <a:xfrm flipH="1" flipV="1">
            <a:off x="2887129" y="3704568"/>
            <a:ext cx="12879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CAE0C61-930A-4B38-8D20-EBD9436B6615}"/>
              </a:ext>
            </a:extLst>
          </p:cNvPr>
          <p:cNvSpPr txBox="1"/>
          <p:nvPr/>
        </p:nvSpPr>
        <p:spPr>
          <a:xfrm>
            <a:off x="1542245" y="3533028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Poppins" panose="00000500000000000000" pitchFamily="2" charset="0"/>
                <a:cs typeface="Poppins" panose="00000500000000000000" pitchFamily="2" charset="0"/>
              </a:rPr>
              <a:t>Fin</a:t>
            </a:r>
          </a:p>
        </p:txBody>
      </p: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56D5E864-9642-44A8-BE26-E397F2B7F9EA}"/>
              </a:ext>
            </a:extLst>
          </p:cNvPr>
          <p:cNvCxnSpPr>
            <a:cxnSpLocks/>
            <a:stCxn id="21" idx="3"/>
            <a:endCxn id="3" idx="3"/>
          </p:cNvCxnSpPr>
          <p:nvPr/>
        </p:nvCxnSpPr>
        <p:spPr>
          <a:xfrm flipV="1">
            <a:off x="10049564" y="1468682"/>
            <a:ext cx="265129" cy="4030361"/>
          </a:xfrm>
          <a:prstGeom prst="bentConnector3">
            <a:avLst>
              <a:gd name="adj1" fmla="val 4572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E554B70-4028-4D21-996F-965BA0BC75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8805" y="4069413"/>
            <a:ext cx="2134013" cy="1614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E14FB4B-C7F0-4AAA-AA84-26D6445AFD7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791370" y="2225228"/>
            <a:ext cx="4706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4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30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AA9DCA-4131-4276-8AF0-8532F34868E8}"/>
              </a:ext>
            </a:extLst>
          </p:cNvPr>
          <p:cNvSpPr txBox="1"/>
          <p:nvPr/>
        </p:nvSpPr>
        <p:spPr>
          <a:xfrm>
            <a:off x="522514" y="534851"/>
            <a:ext cx="516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Poppins" panose="00000500000000000000" pitchFamily="2" charset="0"/>
                <a:cs typeface="Poppins" panose="00000500000000000000" pitchFamily="2" charset="0"/>
              </a:rPr>
              <a:t>Méthode de Floyd - </a:t>
            </a:r>
            <a:r>
              <a:rPr lang="fr-FR" sz="2400" err="1">
                <a:latin typeface="Poppins" panose="00000500000000000000" pitchFamily="2" charset="0"/>
                <a:cs typeface="Poppins" panose="00000500000000000000" pitchFamily="2" charset="0"/>
              </a:rPr>
              <a:t>Warshall</a:t>
            </a:r>
            <a:endParaRPr lang="fr-FR" sz="2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CD85429B-823F-4FC8-A49E-77B4951E95B6}"/>
              </a:ext>
            </a:extLst>
          </p:cNvPr>
          <p:cNvSpPr/>
          <p:nvPr/>
        </p:nvSpPr>
        <p:spPr>
          <a:xfrm>
            <a:off x="2425958" y="2995127"/>
            <a:ext cx="905707" cy="82109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6155DC7-9FCE-4886-BE8E-AC528FD34025}"/>
              </a:ext>
            </a:extLst>
          </p:cNvPr>
          <p:cNvSpPr txBox="1"/>
          <p:nvPr/>
        </p:nvSpPr>
        <p:spPr>
          <a:xfrm>
            <a:off x="2603558" y="3188837"/>
            <a:ext cx="55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0</a:t>
            </a:r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284203E5-1A02-458A-B1B4-8871BA0FEBEE}"/>
              </a:ext>
            </a:extLst>
          </p:cNvPr>
          <p:cNvSpPr/>
          <p:nvPr/>
        </p:nvSpPr>
        <p:spPr>
          <a:xfrm>
            <a:off x="5536162" y="1589314"/>
            <a:ext cx="905707" cy="82109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5BCA975-D215-4176-B384-B4624408A0AC}"/>
              </a:ext>
            </a:extLst>
          </p:cNvPr>
          <p:cNvSpPr txBox="1"/>
          <p:nvPr/>
        </p:nvSpPr>
        <p:spPr>
          <a:xfrm>
            <a:off x="5713762" y="1783024"/>
            <a:ext cx="55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1</a:t>
            </a:r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503BB745-3319-42D5-A5A5-F43E5BFEA872}"/>
              </a:ext>
            </a:extLst>
          </p:cNvPr>
          <p:cNvSpPr/>
          <p:nvPr/>
        </p:nvSpPr>
        <p:spPr>
          <a:xfrm>
            <a:off x="5499620" y="4352057"/>
            <a:ext cx="905707" cy="82109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2B382E-B489-4E0B-8FCA-AF3CA0109E28}"/>
              </a:ext>
            </a:extLst>
          </p:cNvPr>
          <p:cNvSpPr txBox="1"/>
          <p:nvPr/>
        </p:nvSpPr>
        <p:spPr>
          <a:xfrm>
            <a:off x="5691673" y="4538249"/>
            <a:ext cx="55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2</a:t>
            </a:r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CFC757FD-808E-4300-B0F1-D5899F7256F9}"/>
              </a:ext>
            </a:extLst>
          </p:cNvPr>
          <p:cNvSpPr/>
          <p:nvPr/>
        </p:nvSpPr>
        <p:spPr>
          <a:xfrm>
            <a:off x="8571721" y="3009123"/>
            <a:ext cx="905707" cy="82109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3B9131-93EE-4223-A5B8-6B74F9BBF2C8}"/>
              </a:ext>
            </a:extLst>
          </p:cNvPr>
          <p:cNvSpPr txBox="1"/>
          <p:nvPr/>
        </p:nvSpPr>
        <p:spPr>
          <a:xfrm>
            <a:off x="8749321" y="3202833"/>
            <a:ext cx="55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3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FF5B0BB-4777-4013-8AB1-6D803AD179F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33978" y="2426841"/>
            <a:ext cx="18496" cy="19252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63D4BCD-E985-4C35-BEE3-C40C41CC950E}"/>
              </a:ext>
            </a:extLst>
          </p:cNvPr>
          <p:cNvCxnSpPr>
            <a:cxnSpLocks/>
            <a:stCxn id="3" idx="5"/>
            <a:endCxn id="17" idx="2"/>
          </p:cNvCxnSpPr>
          <p:nvPr/>
        </p:nvCxnSpPr>
        <p:spPr>
          <a:xfrm>
            <a:off x="3199027" y="3695975"/>
            <a:ext cx="2300593" cy="1066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6ACE742-8019-46AE-B028-E92EFC63DAE3}"/>
              </a:ext>
            </a:extLst>
          </p:cNvPr>
          <p:cNvCxnSpPr>
            <a:cxnSpLocks/>
            <a:stCxn id="3" idx="7"/>
            <a:endCxn id="15" idx="2"/>
          </p:cNvCxnSpPr>
          <p:nvPr/>
        </p:nvCxnSpPr>
        <p:spPr>
          <a:xfrm flipV="1">
            <a:off x="3199027" y="1999861"/>
            <a:ext cx="2337135" cy="1115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8CDE42F-E334-47B9-A486-EC8562A7F603}"/>
              </a:ext>
            </a:extLst>
          </p:cNvPr>
          <p:cNvCxnSpPr>
            <a:cxnSpLocks/>
            <a:stCxn id="15" idx="6"/>
            <a:endCxn id="19" idx="1"/>
          </p:cNvCxnSpPr>
          <p:nvPr/>
        </p:nvCxnSpPr>
        <p:spPr>
          <a:xfrm>
            <a:off x="6441869" y="1999861"/>
            <a:ext cx="2262490" cy="11295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10841BA-D5C2-4483-A80A-AB4FBAC14173}"/>
              </a:ext>
            </a:extLst>
          </p:cNvPr>
          <p:cNvCxnSpPr>
            <a:cxnSpLocks/>
            <a:stCxn id="17" idx="6"/>
            <a:endCxn id="19" idx="3"/>
          </p:cNvCxnSpPr>
          <p:nvPr/>
        </p:nvCxnSpPr>
        <p:spPr>
          <a:xfrm flipV="1">
            <a:off x="6405327" y="3709971"/>
            <a:ext cx="2299032" cy="10526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1F9DD471-EFDC-4C3C-B6A7-44AE64482D23}"/>
              </a:ext>
            </a:extLst>
          </p:cNvPr>
          <p:cNvSpPr txBox="1"/>
          <p:nvPr/>
        </p:nvSpPr>
        <p:spPr>
          <a:xfrm>
            <a:off x="3962041" y="2210353"/>
            <a:ext cx="51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F609DD4-DD87-4224-BCA2-80B3DD0F47C1}"/>
              </a:ext>
            </a:extLst>
          </p:cNvPr>
          <p:cNvSpPr txBox="1"/>
          <p:nvPr/>
        </p:nvSpPr>
        <p:spPr>
          <a:xfrm>
            <a:off x="7450163" y="2157507"/>
            <a:ext cx="43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CCC717B-877B-4FB9-9B06-C3CFA107D9AF}"/>
              </a:ext>
            </a:extLst>
          </p:cNvPr>
          <p:cNvSpPr txBox="1"/>
          <p:nvPr/>
        </p:nvSpPr>
        <p:spPr>
          <a:xfrm>
            <a:off x="3889005" y="4200885"/>
            <a:ext cx="43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55245A-E764-4B7D-9FFF-2110AEA7D0FB}"/>
              </a:ext>
            </a:extLst>
          </p:cNvPr>
          <p:cNvSpPr txBox="1"/>
          <p:nvPr/>
        </p:nvSpPr>
        <p:spPr>
          <a:xfrm>
            <a:off x="6052179" y="3132288"/>
            <a:ext cx="76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Poppins" panose="00000500000000000000" pitchFamily="2" charset="0"/>
                <a:cs typeface="Poppins" panose="00000500000000000000" pitchFamily="2" charset="0"/>
              </a:rPr>
              <a:t>-3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30F9049-DA03-4077-8456-C635074F00E5}"/>
              </a:ext>
            </a:extLst>
          </p:cNvPr>
          <p:cNvSpPr txBox="1"/>
          <p:nvPr/>
        </p:nvSpPr>
        <p:spPr>
          <a:xfrm>
            <a:off x="7573114" y="4228071"/>
            <a:ext cx="43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03032A6-375D-4E1A-9638-E45EC6328226}"/>
              </a:ext>
            </a:extLst>
          </p:cNvPr>
          <p:cNvSpPr txBox="1"/>
          <p:nvPr/>
        </p:nvSpPr>
        <p:spPr>
          <a:xfrm>
            <a:off x="4258276" y="5647284"/>
            <a:ext cx="346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latin typeface="Poppins" panose="00000500000000000000" pitchFamily="2" charset="0"/>
                <a:cs typeface="Poppins" panose="00000500000000000000" pitchFamily="2" charset="0"/>
              </a:rPr>
              <a:t>Graphe 1</a:t>
            </a:r>
          </a:p>
        </p:txBody>
      </p:sp>
    </p:spTree>
    <p:extLst>
      <p:ext uri="{BB962C8B-B14F-4D97-AF65-F5344CB8AC3E}">
        <p14:creationId xmlns:p14="http://schemas.microsoft.com/office/powerpoint/2010/main" val="83978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AA9DCA-4131-4276-8AF0-8532F34868E8}"/>
              </a:ext>
            </a:extLst>
          </p:cNvPr>
          <p:cNvSpPr txBox="1"/>
          <p:nvPr/>
        </p:nvSpPr>
        <p:spPr>
          <a:xfrm>
            <a:off x="522514" y="534851"/>
            <a:ext cx="516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Poppins" panose="00000500000000000000" pitchFamily="2" charset="0"/>
                <a:cs typeface="Poppins" panose="00000500000000000000" pitchFamily="2" charset="0"/>
              </a:rPr>
              <a:t>Méthode de Floyd - </a:t>
            </a:r>
            <a:r>
              <a:rPr lang="fr-FR" sz="2400" err="1">
                <a:latin typeface="Poppins" panose="00000500000000000000" pitchFamily="2" charset="0"/>
                <a:cs typeface="Poppins" panose="00000500000000000000" pitchFamily="2" charset="0"/>
              </a:rPr>
              <a:t>Warshall</a:t>
            </a:r>
            <a:endParaRPr lang="fr-FR" sz="2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D7FA07-5BFA-4123-8684-A072FA1CF9D7}"/>
              </a:ext>
            </a:extLst>
          </p:cNvPr>
          <p:cNvSpPr txBox="1"/>
          <p:nvPr/>
        </p:nvSpPr>
        <p:spPr>
          <a:xfrm>
            <a:off x="1136932" y="2146213"/>
            <a:ext cx="274319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500" dirty="0"/>
              <a:t>Matrice de valeurs</a:t>
            </a:r>
            <a:endParaRPr lang="fr-FR" sz="2500" dirty="0"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582D25-CBBF-4B19-866B-F898F7AA469B}"/>
              </a:ext>
            </a:extLst>
          </p:cNvPr>
          <p:cNvSpPr txBox="1"/>
          <p:nvPr/>
        </p:nvSpPr>
        <p:spPr>
          <a:xfrm>
            <a:off x="6953472" y="2144926"/>
            <a:ext cx="343311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500"/>
              <a:t>Matrice d'adjacence</a:t>
            </a:r>
            <a:endParaRPr lang="fr-FR" sz="2500">
              <a:cs typeface="Calibri"/>
            </a:endParaRP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7B0D60BC-70BD-474A-9073-73C053DAD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3076"/>
              </p:ext>
            </p:extLst>
          </p:nvPr>
        </p:nvGraphicFramePr>
        <p:xfrm>
          <a:off x="586945" y="2790567"/>
          <a:ext cx="3970394" cy="296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465">
                  <a:extLst>
                    <a:ext uri="{9D8B030D-6E8A-4147-A177-3AD203B41FA5}">
                      <a16:colId xmlns:a16="http://schemas.microsoft.com/office/drawing/2014/main" val="2943746996"/>
                    </a:ext>
                  </a:extLst>
                </a:gridCol>
                <a:gridCol w="1300033">
                  <a:extLst>
                    <a:ext uri="{9D8B030D-6E8A-4147-A177-3AD203B41FA5}">
                      <a16:colId xmlns:a16="http://schemas.microsoft.com/office/drawing/2014/main" val="2726537893"/>
                    </a:ext>
                  </a:extLst>
                </a:gridCol>
                <a:gridCol w="1346896">
                  <a:extLst>
                    <a:ext uri="{9D8B030D-6E8A-4147-A177-3AD203B41FA5}">
                      <a16:colId xmlns:a16="http://schemas.microsoft.com/office/drawing/2014/main" val="3485208490"/>
                    </a:ext>
                  </a:extLst>
                </a:gridCol>
              </a:tblGrid>
              <a:tr h="643581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Sommet 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Sommet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Poids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99224"/>
                  </a:ext>
                </a:extLst>
              </a:tr>
              <a:tr h="46451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040921"/>
                  </a:ext>
                </a:extLst>
              </a:tr>
              <a:tr h="4645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972823"/>
                  </a:ext>
                </a:extLst>
              </a:tr>
              <a:tr h="4645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387555"/>
                  </a:ext>
                </a:extLst>
              </a:tr>
              <a:tr h="4645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84817"/>
                  </a:ext>
                </a:extLst>
              </a:tr>
              <a:tr h="4645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835540"/>
                  </a:ext>
                </a:extLst>
              </a:tr>
            </a:tbl>
          </a:graphicData>
        </a:graphic>
      </p:graphicFrame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A06E4EE6-B816-4846-8E57-AEDDC0818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6096"/>
              </p:ext>
            </p:extLst>
          </p:nvPr>
        </p:nvGraphicFramePr>
        <p:xfrm>
          <a:off x="5776783" y="2749377"/>
          <a:ext cx="5658505" cy="299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701">
                  <a:extLst>
                    <a:ext uri="{9D8B030D-6E8A-4147-A177-3AD203B41FA5}">
                      <a16:colId xmlns:a16="http://schemas.microsoft.com/office/drawing/2014/main" val="3641469783"/>
                    </a:ext>
                  </a:extLst>
                </a:gridCol>
                <a:gridCol w="1131701">
                  <a:extLst>
                    <a:ext uri="{9D8B030D-6E8A-4147-A177-3AD203B41FA5}">
                      <a16:colId xmlns:a16="http://schemas.microsoft.com/office/drawing/2014/main" val="1395692490"/>
                    </a:ext>
                  </a:extLst>
                </a:gridCol>
                <a:gridCol w="1131701">
                  <a:extLst>
                    <a:ext uri="{9D8B030D-6E8A-4147-A177-3AD203B41FA5}">
                      <a16:colId xmlns:a16="http://schemas.microsoft.com/office/drawing/2014/main" val="2605270334"/>
                    </a:ext>
                  </a:extLst>
                </a:gridCol>
                <a:gridCol w="1131701">
                  <a:extLst>
                    <a:ext uri="{9D8B030D-6E8A-4147-A177-3AD203B41FA5}">
                      <a16:colId xmlns:a16="http://schemas.microsoft.com/office/drawing/2014/main" val="193478923"/>
                    </a:ext>
                  </a:extLst>
                </a:gridCol>
                <a:gridCol w="1131701">
                  <a:extLst>
                    <a:ext uri="{9D8B030D-6E8A-4147-A177-3AD203B41FA5}">
                      <a16:colId xmlns:a16="http://schemas.microsoft.com/office/drawing/2014/main" val="3913287707"/>
                    </a:ext>
                  </a:extLst>
                </a:gridCol>
              </a:tblGrid>
              <a:tr h="599302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402982"/>
                  </a:ext>
                </a:extLst>
              </a:tr>
              <a:tr h="59930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81637"/>
                  </a:ext>
                </a:extLst>
              </a:tr>
              <a:tr h="59930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286425"/>
                  </a:ext>
                </a:extLst>
              </a:tr>
              <a:tr h="59930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166937"/>
                  </a:ext>
                </a:extLst>
              </a:tr>
              <a:tr h="59930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784911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2B52FF53-0231-4B74-9DCB-82A953D8DD80}"/>
              </a:ext>
            </a:extLst>
          </p:cNvPr>
          <p:cNvSpPr txBox="1"/>
          <p:nvPr/>
        </p:nvSpPr>
        <p:spPr>
          <a:xfrm>
            <a:off x="3625825" y="1267007"/>
            <a:ext cx="362876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500"/>
              <a:t>Appliquons les matrices</a:t>
            </a:r>
            <a:endParaRPr lang="fr-FR" sz="2500">
              <a:cs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5047A9-3BD1-4DE4-AF0E-6667E065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629" y="326715"/>
            <a:ext cx="2989376" cy="18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AA9DCA-4131-4276-8AF0-8532F34868E8}"/>
              </a:ext>
            </a:extLst>
          </p:cNvPr>
          <p:cNvSpPr txBox="1"/>
          <p:nvPr/>
        </p:nvSpPr>
        <p:spPr>
          <a:xfrm>
            <a:off x="522514" y="534851"/>
            <a:ext cx="516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Poppins" panose="00000500000000000000" pitchFamily="2" charset="0"/>
                <a:cs typeface="Poppins" panose="00000500000000000000" pitchFamily="2" charset="0"/>
              </a:rPr>
              <a:t>Méthode de Floyd - </a:t>
            </a:r>
            <a:r>
              <a:rPr lang="fr-FR" sz="2400" err="1">
                <a:latin typeface="Poppins" panose="00000500000000000000" pitchFamily="2" charset="0"/>
                <a:cs typeface="Poppins" panose="00000500000000000000" pitchFamily="2" charset="0"/>
              </a:rPr>
              <a:t>Warshall</a:t>
            </a:r>
            <a:endParaRPr lang="fr-FR" sz="2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E4B1E9-C2B1-4FBD-835C-C08D2978EAD8}"/>
              </a:ext>
            </a:extLst>
          </p:cNvPr>
          <p:cNvSpPr txBox="1"/>
          <p:nvPr/>
        </p:nvSpPr>
        <p:spPr>
          <a:xfrm>
            <a:off x="371605" y="1133605"/>
            <a:ext cx="11323528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>
                <a:latin typeface="Courier New"/>
              </a:rPr>
              <a:t>Prérequis : </a:t>
            </a:r>
            <a:r>
              <a:rPr lang="fr-FR" sz="1400">
                <a:latin typeface="Courier New"/>
              </a:rPr>
              <a:t>graphe orienté et </a:t>
            </a:r>
            <a:r>
              <a:rPr lang="fr-FR" sz="1400" err="1">
                <a:latin typeface="Courier New"/>
              </a:rPr>
              <a:t>valué</a:t>
            </a:r>
            <a:endParaRPr lang="en-US" sz="1400">
              <a:latin typeface="Courier New"/>
              <a:cs typeface="Courier New"/>
            </a:endParaRPr>
          </a:p>
          <a:p>
            <a:r>
              <a:rPr lang="fr-FR" sz="1400">
                <a:latin typeface="Courier New"/>
              </a:rPr>
              <a:t>​</a:t>
            </a:r>
            <a:endParaRPr lang="fr-FR" sz="1400">
              <a:latin typeface="Courier New"/>
              <a:cs typeface="Courier New"/>
            </a:endParaRPr>
          </a:p>
          <a:p>
            <a:r>
              <a:rPr lang="fr-FR" sz="1400" b="1">
                <a:latin typeface="Courier New"/>
              </a:rPr>
              <a:t># Initialisation</a:t>
            </a:r>
            <a:r>
              <a:rPr lang="en-US" sz="1400">
                <a:latin typeface="Courier New"/>
              </a:rPr>
              <a:t>​</a:t>
            </a:r>
            <a:endParaRPr lang="en-US" sz="1400">
              <a:latin typeface="Courier New"/>
              <a:cs typeface="Courier New"/>
            </a:endParaRPr>
          </a:p>
          <a:p>
            <a:r>
              <a:rPr lang="fr-FR" sz="1400">
                <a:latin typeface="Courier New"/>
              </a:rPr>
              <a:t>distance, chemin, transitions : tableau 2D</a:t>
            </a:r>
            <a:endParaRPr lang="en-US" sz="1400">
              <a:latin typeface="Courier New"/>
              <a:cs typeface="Courier New"/>
            </a:endParaRPr>
          </a:p>
          <a:p>
            <a:endParaRPr lang="fr-FR" sz="1400">
              <a:latin typeface="Courier New"/>
              <a:cs typeface="Courier New"/>
            </a:endParaRPr>
          </a:p>
          <a:p>
            <a:r>
              <a:rPr lang="fr-FR" sz="1400" b="1">
                <a:latin typeface="Courier New"/>
              </a:rPr>
              <a:t># Algorithme</a:t>
            </a:r>
            <a:r>
              <a:rPr lang="fr-FR" sz="1400">
                <a:latin typeface="Courier New"/>
              </a:rPr>
              <a:t>​</a:t>
            </a:r>
            <a:endParaRPr lang="fr-FR" sz="1400">
              <a:latin typeface="Courier New"/>
              <a:cs typeface="Courier New"/>
            </a:endParaRPr>
          </a:p>
          <a:p>
            <a:endParaRPr lang="en-GB" sz="1400">
              <a:latin typeface="Courier New"/>
              <a:cs typeface="Courier New"/>
            </a:endParaRPr>
          </a:p>
          <a:p>
            <a:r>
              <a:rPr lang="en-GB" sz="1400">
                <a:latin typeface="Courier New"/>
                <a:cs typeface="Courier New"/>
              </a:rPr>
              <a:t>Pour </a:t>
            </a:r>
            <a:r>
              <a:rPr lang="en-GB" sz="1400" err="1">
                <a:latin typeface="Courier New"/>
              </a:rPr>
              <a:t>intermediaire</a:t>
            </a:r>
            <a:r>
              <a:rPr lang="en-GB" sz="1400">
                <a:latin typeface="Courier New"/>
              </a:rPr>
              <a:t> </a:t>
            </a:r>
            <a:r>
              <a:rPr lang="en-GB" sz="1400" err="1">
                <a:latin typeface="Courier New"/>
              </a:rPr>
              <a:t>allant</a:t>
            </a:r>
            <a:r>
              <a:rPr lang="en-GB" sz="1400">
                <a:latin typeface="Courier New"/>
              </a:rPr>
              <a:t> de 0 à </a:t>
            </a:r>
            <a:r>
              <a:rPr lang="en-GB" sz="1400" err="1">
                <a:latin typeface="Courier New"/>
              </a:rPr>
              <a:t>nombre</a:t>
            </a:r>
            <a:r>
              <a:rPr lang="en-GB" sz="1400">
                <a:latin typeface="Courier New"/>
              </a:rPr>
              <a:t> </a:t>
            </a:r>
            <a:r>
              <a:rPr lang="en-GB" sz="1400" err="1">
                <a:latin typeface="Courier New"/>
              </a:rPr>
              <a:t>d'éléments</a:t>
            </a:r>
            <a:r>
              <a:rPr lang="en-GB" sz="1400">
                <a:latin typeface="Courier New"/>
              </a:rPr>
              <a:t> de distance</a:t>
            </a:r>
            <a:endParaRPr lang="en-GB" sz="1400">
              <a:latin typeface="Courier New"/>
              <a:cs typeface="Courier New"/>
            </a:endParaRPr>
          </a:p>
          <a:p>
            <a:endParaRPr lang="en-GB" sz="1400">
              <a:latin typeface="Courier New"/>
              <a:cs typeface="Courier New"/>
            </a:endParaRPr>
          </a:p>
          <a:p>
            <a:r>
              <a:rPr lang="en-GB" sz="1400">
                <a:latin typeface="Courier New"/>
                <a:cs typeface="Courier New"/>
              </a:rPr>
              <a:t>    Pour début </a:t>
            </a:r>
            <a:r>
              <a:rPr lang="en-GB" sz="1400" err="1">
                <a:latin typeface="Courier New"/>
                <a:cs typeface="Courier New"/>
              </a:rPr>
              <a:t>allant</a:t>
            </a:r>
            <a:r>
              <a:rPr lang="en-GB" sz="1400">
                <a:latin typeface="Courier New"/>
                <a:cs typeface="Courier New"/>
              </a:rPr>
              <a:t> de 0 à </a:t>
            </a:r>
            <a:r>
              <a:rPr lang="en-GB" sz="1400" err="1">
                <a:latin typeface="Courier New"/>
                <a:cs typeface="Courier New"/>
              </a:rPr>
              <a:t>nombre</a:t>
            </a:r>
            <a:r>
              <a:rPr lang="en-GB" sz="1400">
                <a:latin typeface="Courier New"/>
                <a:cs typeface="Courier New"/>
              </a:rPr>
              <a:t> </a:t>
            </a:r>
            <a:r>
              <a:rPr lang="en-GB" sz="1400" err="1">
                <a:latin typeface="Courier New"/>
                <a:cs typeface="Courier New"/>
              </a:rPr>
              <a:t>d'éléments</a:t>
            </a:r>
            <a:r>
              <a:rPr lang="en-GB" sz="1400">
                <a:latin typeface="Courier New"/>
                <a:cs typeface="Courier New"/>
              </a:rPr>
              <a:t> de distance</a:t>
            </a:r>
          </a:p>
          <a:p>
            <a:endParaRPr lang="en-GB" sz="1400">
              <a:latin typeface="Courier New"/>
              <a:cs typeface="Courier New"/>
            </a:endParaRPr>
          </a:p>
          <a:p>
            <a:r>
              <a:rPr lang="en-GB" sz="1400">
                <a:latin typeface="Courier New"/>
                <a:cs typeface="Courier New"/>
              </a:rPr>
              <a:t>         Pour final </a:t>
            </a:r>
            <a:r>
              <a:rPr lang="en-GB" sz="1400" err="1">
                <a:latin typeface="Courier New"/>
                <a:cs typeface="Courier New"/>
              </a:rPr>
              <a:t>allant</a:t>
            </a:r>
            <a:r>
              <a:rPr lang="en-GB" sz="1400">
                <a:latin typeface="Courier New"/>
                <a:cs typeface="Courier New"/>
              </a:rPr>
              <a:t> de 0 à </a:t>
            </a:r>
            <a:r>
              <a:rPr lang="en-GB" sz="1400" err="1">
                <a:latin typeface="Courier New"/>
                <a:cs typeface="Courier New"/>
              </a:rPr>
              <a:t>nombre</a:t>
            </a:r>
            <a:r>
              <a:rPr lang="en-GB" sz="1400">
                <a:latin typeface="Courier New"/>
                <a:cs typeface="Courier New"/>
              </a:rPr>
              <a:t> </a:t>
            </a:r>
            <a:r>
              <a:rPr lang="en-GB" sz="1400" err="1">
                <a:latin typeface="Courier New"/>
                <a:cs typeface="Courier New"/>
              </a:rPr>
              <a:t>d'éléments</a:t>
            </a:r>
            <a:r>
              <a:rPr lang="en-GB" sz="1400">
                <a:latin typeface="Courier New"/>
                <a:cs typeface="Courier New"/>
              </a:rPr>
              <a:t> de distance</a:t>
            </a:r>
          </a:p>
          <a:p>
            <a:endParaRPr lang="en-GB" sz="1400">
              <a:latin typeface="Courier New"/>
              <a:cs typeface="Courier New"/>
            </a:endParaRPr>
          </a:p>
          <a:p>
            <a:r>
              <a:rPr lang="en-GB" sz="1400">
                <a:latin typeface="Courier New"/>
                <a:cs typeface="Courier New"/>
              </a:rPr>
              <a:t>           Si distance[début][final] &gt;  distance[début][</a:t>
            </a:r>
            <a:r>
              <a:rPr lang="en-GB" sz="1400" err="1">
                <a:latin typeface="Courier New"/>
                <a:cs typeface="Courier New"/>
              </a:rPr>
              <a:t>intermediaire</a:t>
            </a:r>
            <a:r>
              <a:rPr lang="en-GB" sz="1400">
                <a:latin typeface="Courier New"/>
                <a:cs typeface="Courier New"/>
              </a:rPr>
              <a:t>]+ distance[intermediaire][final] </a:t>
            </a:r>
          </a:p>
          <a:p>
            <a:endParaRPr lang="en-GB" sz="1400">
              <a:latin typeface="Courier New"/>
              <a:cs typeface="Courier New"/>
            </a:endParaRPr>
          </a:p>
          <a:p>
            <a:r>
              <a:rPr lang="en-GB" sz="1400">
                <a:latin typeface="Courier New"/>
                <a:cs typeface="Courier New"/>
              </a:rPr>
              <a:t>              distance[début][final] =  distance[début][intermediaire] + distance[</a:t>
            </a:r>
            <a:r>
              <a:rPr lang="en-GB" sz="1400" err="1">
                <a:latin typeface="Courier New"/>
                <a:cs typeface="Courier New"/>
              </a:rPr>
              <a:t>intermediaire</a:t>
            </a:r>
            <a:r>
              <a:rPr lang="en-GB" sz="1400">
                <a:latin typeface="Courier New"/>
                <a:cs typeface="Courier New"/>
              </a:rPr>
              <a:t>][final] </a:t>
            </a:r>
          </a:p>
          <a:p>
            <a:endParaRPr lang="en-GB" sz="1400">
              <a:latin typeface="Courier New"/>
              <a:cs typeface="Courier New"/>
            </a:endParaRPr>
          </a:p>
          <a:p>
            <a:r>
              <a:rPr lang="en-GB" sz="1400">
                <a:latin typeface="Courier New"/>
                <a:cs typeface="Courier New"/>
              </a:rPr>
              <a:t>              chemin[début][final] = chemin[</a:t>
            </a:r>
            <a:r>
              <a:rPr lang="en-GB" sz="1400" err="1">
                <a:latin typeface="Courier New"/>
                <a:cs typeface="Courier New"/>
              </a:rPr>
              <a:t>intermediaire</a:t>
            </a:r>
            <a:r>
              <a:rPr lang="en-GB" sz="1400">
                <a:latin typeface="Courier New"/>
                <a:cs typeface="Courier New"/>
              </a:rPr>
              <a:t>][final]</a:t>
            </a:r>
          </a:p>
          <a:p>
            <a:endParaRPr lang="en-GB" sz="1400">
              <a:latin typeface="Courier New"/>
              <a:cs typeface="Courier New"/>
            </a:endParaRPr>
          </a:p>
          <a:p>
            <a:r>
              <a:rPr lang="en-GB" sz="1400">
                <a:latin typeface="Courier New"/>
                <a:cs typeface="Courier New"/>
              </a:rPr>
              <a:t>    Si distance[début][début] &lt; 0</a:t>
            </a:r>
          </a:p>
          <a:p>
            <a:r>
              <a:rPr lang="en-GB" sz="1400">
                <a:latin typeface="Courier New"/>
                <a:cs typeface="Courier New"/>
              </a:rPr>
              <a:t>       </a:t>
            </a:r>
            <a:r>
              <a:rPr lang="en-GB" sz="1400" err="1">
                <a:latin typeface="Courier New"/>
                <a:cs typeface="Courier New"/>
              </a:rPr>
              <a:t>Afficher</a:t>
            </a:r>
            <a:r>
              <a:rPr lang="en-GB" sz="1400">
                <a:latin typeface="Courier New"/>
                <a:cs typeface="Courier New"/>
              </a:rPr>
              <a:t>("Cycle de </a:t>
            </a:r>
            <a:r>
              <a:rPr lang="en-GB" sz="1400" err="1">
                <a:latin typeface="Courier New"/>
                <a:cs typeface="Courier New"/>
              </a:rPr>
              <a:t>poids</a:t>
            </a:r>
            <a:r>
              <a:rPr lang="en-GB" sz="1400">
                <a:latin typeface="Courier New"/>
                <a:cs typeface="Courier New"/>
              </a:rPr>
              <a:t> </a:t>
            </a:r>
            <a:r>
              <a:rPr lang="en-GB" sz="1400" err="1">
                <a:latin typeface="Courier New"/>
                <a:cs typeface="Courier New"/>
              </a:rPr>
              <a:t>négatif</a:t>
            </a:r>
            <a:r>
              <a:rPr lang="en-GB" sz="1400">
                <a:latin typeface="Courier New"/>
                <a:cs typeface="Courier New"/>
              </a:rPr>
              <a:t>")</a:t>
            </a:r>
          </a:p>
          <a:p>
            <a:r>
              <a:rPr lang="en-GB" sz="1400">
                <a:latin typeface="Courier New"/>
                <a:cs typeface="Courier New"/>
              </a:rPr>
              <a:t>       Retourner distance, </a:t>
            </a:r>
            <a:r>
              <a:rPr lang="en-GB" sz="1400" err="1">
                <a:latin typeface="Courier New"/>
                <a:cs typeface="Courier New"/>
              </a:rPr>
              <a:t>chemin,Faux</a:t>
            </a:r>
            <a:endParaRPr lang="en-GB" sz="1400">
              <a:latin typeface="Courier New"/>
              <a:cs typeface="Courier New"/>
            </a:endParaRPr>
          </a:p>
          <a:p>
            <a:endParaRPr lang="en-GB" sz="1400">
              <a:latin typeface="Courier New"/>
              <a:cs typeface="Courier New"/>
            </a:endParaRPr>
          </a:p>
          <a:p>
            <a:r>
              <a:rPr lang="en-GB" sz="1400">
                <a:latin typeface="Courier New"/>
                <a:cs typeface="Courier New"/>
              </a:rPr>
              <a:t>Retourner </a:t>
            </a:r>
            <a:r>
              <a:rPr lang="en-GB" sz="1400" err="1">
                <a:latin typeface="Courier New"/>
                <a:cs typeface="Courier New"/>
              </a:rPr>
              <a:t>distance,chemin,Vrai</a:t>
            </a:r>
            <a:endParaRPr lang="en-GB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059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AA9DCA-4131-4276-8AF0-8532F34868E8}"/>
              </a:ext>
            </a:extLst>
          </p:cNvPr>
          <p:cNvSpPr txBox="1"/>
          <p:nvPr/>
        </p:nvSpPr>
        <p:spPr>
          <a:xfrm>
            <a:off x="522514" y="534851"/>
            <a:ext cx="516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Poppins" panose="00000500000000000000" pitchFamily="2" charset="0"/>
                <a:cs typeface="Poppins" panose="00000500000000000000" pitchFamily="2" charset="0"/>
              </a:rPr>
              <a:t>Méthode de Floyd - </a:t>
            </a:r>
            <a:r>
              <a:rPr lang="fr-FR" sz="2400" err="1">
                <a:latin typeface="Poppins" panose="00000500000000000000" pitchFamily="2" charset="0"/>
                <a:cs typeface="Poppins" panose="00000500000000000000" pitchFamily="2" charset="0"/>
              </a:rPr>
              <a:t>Warshall</a:t>
            </a:r>
            <a:endParaRPr lang="fr-FR" sz="2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52FF53-0231-4B74-9DCB-82A953D8DD80}"/>
              </a:ext>
            </a:extLst>
          </p:cNvPr>
          <p:cNvSpPr txBox="1"/>
          <p:nvPr/>
        </p:nvSpPr>
        <p:spPr>
          <a:xfrm>
            <a:off x="381454" y="1117993"/>
            <a:ext cx="35567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>
                <a:cs typeface="Calibri"/>
              </a:rPr>
              <a:t>Application sur un graphe test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5047A9-3BD1-4DE4-AF0E-6667E065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573" y="362477"/>
            <a:ext cx="2865808" cy="1817520"/>
          </a:xfrm>
          <a:prstGeom prst="rect">
            <a:avLst/>
          </a:prstGeom>
        </p:spPr>
      </p:pic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7ABA2EEC-1F01-44E6-81BA-B60942AD7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97325"/>
              </p:ext>
            </p:extLst>
          </p:nvPr>
        </p:nvGraphicFramePr>
        <p:xfrm>
          <a:off x="4348049" y="1669795"/>
          <a:ext cx="20495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915">
                  <a:extLst>
                    <a:ext uri="{9D8B030D-6E8A-4147-A177-3AD203B41FA5}">
                      <a16:colId xmlns:a16="http://schemas.microsoft.com/office/drawing/2014/main" val="2761358047"/>
                    </a:ext>
                  </a:extLst>
                </a:gridCol>
                <a:gridCol w="409915">
                  <a:extLst>
                    <a:ext uri="{9D8B030D-6E8A-4147-A177-3AD203B41FA5}">
                      <a16:colId xmlns:a16="http://schemas.microsoft.com/office/drawing/2014/main" val="3915775555"/>
                    </a:ext>
                  </a:extLst>
                </a:gridCol>
                <a:gridCol w="409915">
                  <a:extLst>
                    <a:ext uri="{9D8B030D-6E8A-4147-A177-3AD203B41FA5}">
                      <a16:colId xmlns:a16="http://schemas.microsoft.com/office/drawing/2014/main" val="3395304594"/>
                    </a:ext>
                  </a:extLst>
                </a:gridCol>
                <a:gridCol w="417066">
                  <a:extLst>
                    <a:ext uri="{9D8B030D-6E8A-4147-A177-3AD203B41FA5}">
                      <a16:colId xmlns:a16="http://schemas.microsoft.com/office/drawing/2014/main" val="4246670702"/>
                    </a:ext>
                  </a:extLst>
                </a:gridCol>
                <a:gridCol w="402764">
                  <a:extLst>
                    <a:ext uri="{9D8B030D-6E8A-4147-A177-3AD203B41FA5}">
                      <a16:colId xmlns:a16="http://schemas.microsoft.com/office/drawing/2014/main" val="2177346383"/>
                    </a:ext>
                  </a:extLst>
                </a:gridCol>
              </a:tblGrid>
              <a:tr h="3004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93251"/>
                  </a:ext>
                </a:extLst>
              </a:tr>
              <a:tr h="3004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77148"/>
                  </a:ext>
                </a:extLst>
              </a:tr>
              <a:tr h="3004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70C0"/>
                          </a:solidFill>
                        </a:rPr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52839"/>
                  </a:ext>
                </a:extLst>
              </a:tr>
              <a:tr h="3004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3867"/>
                  </a:ext>
                </a:extLst>
              </a:tr>
              <a:tr h="3004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48937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0EF03347-0BC2-4BEA-969D-55C21065114F}"/>
              </a:ext>
            </a:extLst>
          </p:cNvPr>
          <p:cNvSpPr txBox="1"/>
          <p:nvPr/>
        </p:nvSpPr>
        <p:spPr>
          <a:xfrm>
            <a:off x="663039" y="3628530"/>
            <a:ext cx="31391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2. Calculs des plus courts chemins            </a:t>
            </a:r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F37AA8-CFB4-4B1B-96FC-C84F0DDAE9C4}"/>
              </a:ext>
            </a:extLst>
          </p:cNvPr>
          <p:cNvSpPr txBox="1"/>
          <p:nvPr/>
        </p:nvSpPr>
        <p:spPr>
          <a:xfrm>
            <a:off x="663039" y="1712251"/>
            <a:ext cx="31391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1. Initialisation </a:t>
            </a:r>
            <a:endParaRPr lang="fr-FR"/>
          </a:p>
        </p:txBody>
      </p:sp>
      <p:graphicFrame>
        <p:nvGraphicFramePr>
          <p:cNvPr id="24" name="Tableau 4">
            <a:extLst>
              <a:ext uri="{FF2B5EF4-FFF2-40B4-BE49-F238E27FC236}">
                <a16:creationId xmlns:a16="http://schemas.microsoft.com/office/drawing/2014/main" id="{026749CA-F58D-45F9-8FE2-AE04C6F3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77924"/>
              </p:ext>
            </p:extLst>
          </p:nvPr>
        </p:nvGraphicFramePr>
        <p:xfrm>
          <a:off x="8831123" y="4239923"/>
          <a:ext cx="218359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718">
                  <a:extLst>
                    <a:ext uri="{9D8B030D-6E8A-4147-A177-3AD203B41FA5}">
                      <a16:colId xmlns:a16="http://schemas.microsoft.com/office/drawing/2014/main" val="2761358047"/>
                    </a:ext>
                  </a:extLst>
                </a:gridCol>
                <a:gridCol w="436718">
                  <a:extLst>
                    <a:ext uri="{9D8B030D-6E8A-4147-A177-3AD203B41FA5}">
                      <a16:colId xmlns:a16="http://schemas.microsoft.com/office/drawing/2014/main" val="3915775555"/>
                    </a:ext>
                  </a:extLst>
                </a:gridCol>
                <a:gridCol w="436718">
                  <a:extLst>
                    <a:ext uri="{9D8B030D-6E8A-4147-A177-3AD203B41FA5}">
                      <a16:colId xmlns:a16="http://schemas.microsoft.com/office/drawing/2014/main" val="3395304594"/>
                    </a:ext>
                  </a:extLst>
                </a:gridCol>
                <a:gridCol w="444337">
                  <a:extLst>
                    <a:ext uri="{9D8B030D-6E8A-4147-A177-3AD203B41FA5}">
                      <a16:colId xmlns:a16="http://schemas.microsoft.com/office/drawing/2014/main" val="4246670702"/>
                    </a:ext>
                  </a:extLst>
                </a:gridCol>
                <a:gridCol w="429100">
                  <a:extLst>
                    <a:ext uri="{9D8B030D-6E8A-4147-A177-3AD203B41FA5}">
                      <a16:colId xmlns:a16="http://schemas.microsoft.com/office/drawing/2014/main" val="2177346383"/>
                    </a:ext>
                  </a:extLst>
                </a:gridCol>
              </a:tblGrid>
              <a:tr h="325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93251"/>
                  </a:ext>
                </a:extLst>
              </a:tr>
              <a:tr h="325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77148"/>
                  </a:ext>
                </a:extLst>
              </a:tr>
              <a:tr h="325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52839"/>
                  </a:ext>
                </a:extLst>
              </a:tr>
              <a:tr h="325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3867"/>
                  </a:ext>
                </a:extLst>
              </a:tr>
              <a:tr h="325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48937"/>
                  </a:ext>
                </a:extLst>
              </a:tr>
            </a:tbl>
          </a:graphicData>
        </a:graphic>
      </p:graphicFrame>
      <p:pic>
        <p:nvPicPr>
          <p:cNvPr id="25" name="Image 25" descr="Une image contenant table&#10;&#10;Description générée automatiquement">
            <a:extLst>
              <a:ext uri="{FF2B5EF4-FFF2-40B4-BE49-F238E27FC236}">
                <a16:creationId xmlns:a16="http://schemas.microsoft.com/office/drawing/2014/main" id="{DDFCAE58-CB72-44F8-80D5-A3F6CBF1BC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40" b="49885"/>
          <a:stretch/>
        </p:blipFill>
        <p:spPr>
          <a:xfrm>
            <a:off x="664779" y="4867721"/>
            <a:ext cx="2434470" cy="1278037"/>
          </a:xfrm>
          <a:prstGeom prst="rect">
            <a:avLst/>
          </a:prstGeom>
        </p:spPr>
      </p:pic>
      <p:pic>
        <p:nvPicPr>
          <p:cNvPr id="26" name="Image 25" descr="Une image contenant table&#10;&#10;Description générée automatiquement">
            <a:extLst>
              <a:ext uri="{FF2B5EF4-FFF2-40B4-BE49-F238E27FC236}">
                <a16:creationId xmlns:a16="http://schemas.microsoft.com/office/drawing/2014/main" id="{1E3C8112-EAB9-4EF2-B32C-DF4F970586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55" r="-480" b="460"/>
          <a:stretch/>
        </p:blipFill>
        <p:spPr>
          <a:xfrm>
            <a:off x="3099249" y="4849648"/>
            <a:ext cx="2480459" cy="1271485"/>
          </a:xfrm>
          <a:prstGeom prst="rect">
            <a:avLst/>
          </a:prstGeom>
        </p:spPr>
      </p:pic>
      <p:pic>
        <p:nvPicPr>
          <p:cNvPr id="30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EC7863-F302-439B-846F-70C44E59AF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420" t="63893" r="-130" b="29786"/>
          <a:stretch/>
        </p:blipFill>
        <p:spPr>
          <a:xfrm>
            <a:off x="4779853" y="4488397"/>
            <a:ext cx="2574182" cy="22713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7C5872-9EAF-46A6-A6FE-72CDABB928B3}"/>
              </a:ext>
            </a:extLst>
          </p:cNvPr>
          <p:cNvSpPr txBox="1"/>
          <p:nvPr/>
        </p:nvSpPr>
        <p:spPr>
          <a:xfrm>
            <a:off x="612475" y="2114910"/>
            <a:ext cx="5129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1200">
              <a:latin typeface="Poppins"/>
              <a:cs typeface="Segoe UI"/>
            </a:endParaRPr>
          </a:p>
          <a:p>
            <a:r>
              <a:rPr lang="fr-FR" sz="1200">
                <a:latin typeface="Poppins"/>
                <a:cs typeface="Segoe UI"/>
              </a:rPr>
              <a:t>Création d'un tableau 2D</a:t>
            </a:r>
            <a:endParaRPr lang="fr-FR"/>
          </a:p>
          <a:p>
            <a:r>
              <a:rPr lang="fr-FR" sz="1200">
                <a:solidFill>
                  <a:srgbClr val="FF0000"/>
                </a:solidFill>
                <a:latin typeface="Poppins"/>
                <a:cs typeface="Segoe UI"/>
              </a:rPr>
              <a:t>Initialisation des distances allant de i à i à 0</a:t>
            </a:r>
          </a:p>
          <a:p>
            <a:r>
              <a:rPr lang="fr-FR" sz="1200">
                <a:latin typeface="Poppins"/>
                <a:cs typeface="Poppins"/>
              </a:rPr>
              <a:t>Initialisations des autres à "</a:t>
            </a:r>
            <a:r>
              <a:rPr lang="fr-FR" sz="1200" err="1">
                <a:latin typeface="Poppins"/>
                <a:cs typeface="Poppins"/>
              </a:rPr>
              <a:t>inf</a:t>
            </a:r>
            <a:r>
              <a:rPr lang="fr-FR" sz="1200">
                <a:latin typeface="Poppins"/>
                <a:cs typeface="Poppins"/>
              </a:rPr>
              <a:t>"</a:t>
            </a:r>
            <a:endParaRPr lang="fr-FR"/>
          </a:p>
          <a:p>
            <a:r>
              <a:rPr lang="fr-FR" sz="1200">
                <a:solidFill>
                  <a:schemeClr val="accent1"/>
                </a:solidFill>
                <a:latin typeface="Poppins"/>
                <a:cs typeface="Segoe UI"/>
              </a:rPr>
              <a:t>Pour chaque transition saisir les valeurs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B5F8E79-6BE6-4241-A940-5BFBB55DD026}"/>
              </a:ext>
            </a:extLst>
          </p:cNvPr>
          <p:cNvSpPr txBox="1"/>
          <p:nvPr/>
        </p:nvSpPr>
        <p:spPr>
          <a:xfrm>
            <a:off x="6041153" y="4882063"/>
            <a:ext cx="2402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200" b="1">
                <a:latin typeface="Poppins"/>
                <a:cs typeface="Calibri"/>
              </a:rPr>
              <a:t>Pour l'itération k = 0.</a:t>
            </a:r>
            <a:endParaRPr lang="fr-FR" b="1">
              <a:latin typeface="Calibri" panose="020F0502020204030204"/>
              <a:cs typeface="Calibri"/>
            </a:endParaRPr>
          </a:p>
          <a:p>
            <a:pPr algn="just"/>
            <a:r>
              <a:rPr lang="fr-FR" sz="1200">
                <a:latin typeface="Poppins"/>
                <a:cs typeface="Calibri"/>
              </a:rPr>
              <a:t>La condition pour le changement de valeur n'est jamais valide. Donc aucuns changements pour le tableau des distances</a:t>
            </a:r>
            <a:endParaRPr lang="fr-FR"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88322B-FBF7-4D7D-9FA1-245007492D6F}"/>
              </a:ext>
            </a:extLst>
          </p:cNvPr>
          <p:cNvSpPr txBox="1"/>
          <p:nvPr/>
        </p:nvSpPr>
        <p:spPr>
          <a:xfrm>
            <a:off x="570475" y="4476532"/>
            <a:ext cx="50769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Poppins"/>
                <a:cs typeface="Poppins"/>
              </a:rPr>
              <a:t>Notre condition de  detection d'un plus court chemin </a:t>
            </a:r>
            <a:endParaRPr lang="en-US">
              <a:latin typeface="Poppins"/>
              <a:cs typeface="Poppin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B8B68B-2EC1-446A-8EEF-0E32FFA50BE8}"/>
              </a:ext>
            </a:extLst>
          </p:cNvPr>
          <p:cNvSpPr txBox="1"/>
          <p:nvPr/>
        </p:nvSpPr>
        <p:spPr>
          <a:xfrm>
            <a:off x="664189" y="4105401"/>
            <a:ext cx="26963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b="1">
                <a:latin typeface="Poppins"/>
                <a:cs typeface="Calibri"/>
              </a:rPr>
              <a:t>Itération k = 0      </a:t>
            </a:r>
          </a:p>
        </p:txBody>
      </p:sp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18EA5D4C-E161-434E-B3C2-FA0275869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53082"/>
              </p:ext>
            </p:extLst>
          </p:nvPr>
        </p:nvGraphicFramePr>
        <p:xfrm>
          <a:off x="6970427" y="1642336"/>
          <a:ext cx="207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35">
                  <a:extLst>
                    <a:ext uri="{9D8B030D-6E8A-4147-A177-3AD203B41FA5}">
                      <a16:colId xmlns:a16="http://schemas.microsoft.com/office/drawing/2014/main" val="2761358047"/>
                    </a:ext>
                  </a:extLst>
                </a:gridCol>
                <a:gridCol w="414035">
                  <a:extLst>
                    <a:ext uri="{9D8B030D-6E8A-4147-A177-3AD203B41FA5}">
                      <a16:colId xmlns:a16="http://schemas.microsoft.com/office/drawing/2014/main" val="3915775555"/>
                    </a:ext>
                  </a:extLst>
                </a:gridCol>
                <a:gridCol w="414035">
                  <a:extLst>
                    <a:ext uri="{9D8B030D-6E8A-4147-A177-3AD203B41FA5}">
                      <a16:colId xmlns:a16="http://schemas.microsoft.com/office/drawing/2014/main" val="3395304594"/>
                    </a:ext>
                  </a:extLst>
                </a:gridCol>
                <a:gridCol w="421258">
                  <a:extLst>
                    <a:ext uri="{9D8B030D-6E8A-4147-A177-3AD203B41FA5}">
                      <a16:colId xmlns:a16="http://schemas.microsoft.com/office/drawing/2014/main" val="42466707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177346383"/>
                    </a:ext>
                  </a:extLst>
                </a:gridCol>
              </a:tblGrid>
              <a:tr h="2963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93251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77148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52839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3867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48937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C0F51745-293C-44F9-9844-CB0131EC90F0}"/>
              </a:ext>
            </a:extLst>
          </p:cNvPr>
          <p:cNvSpPr txBox="1"/>
          <p:nvPr/>
        </p:nvSpPr>
        <p:spPr>
          <a:xfrm>
            <a:off x="4400464" y="3583544"/>
            <a:ext cx="2200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Matrice des distances</a:t>
            </a:r>
            <a:endParaRPr lang="fr-FR">
              <a:cs typeface="Calibri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A52145B-3B38-43D3-BC8B-D71A3B82F442}"/>
              </a:ext>
            </a:extLst>
          </p:cNvPr>
          <p:cNvSpPr txBox="1"/>
          <p:nvPr/>
        </p:nvSpPr>
        <p:spPr>
          <a:xfrm>
            <a:off x="7029707" y="3583544"/>
            <a:ext cx="2832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Matrice des prédécesseurs</a:t>
            </a:r>
            <a:endParaRPr lang="fr-FR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9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AA9DCA-4131-4276-8AF0-8532F34868E8}"/>
              </a:ext>
            </a:extLst>
          </p:cNvPr>
          <p:cNvSpPr txBox="1"/>
          <p:nvPr/>
        </p:nvSpPr>
        <p:spPr>
          <a:xfrm>
            <a:off x="522514" y="534851"/>
            <a:ext cx="516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Poppins" panose="00000500000000000000" pitchFamily="2" charset="0"/>
                <a:cs typeface="Poppins" panose="00000500000000000000" pitchFamily="2" charset="0"/>
              </a:rPr>
              <a:t>Méthode de Floyd - </a:t>
            </a:r>
            <a:r>
              <a:rPr lang="fr-FR" sz="2400" err="1">
                <a:latin typeface="Poppins" panose="00000500000000000000" pitchFamily="2" charset="0"/>
                <a:cs typeface="Poppins" panose="00000500000000000000" pitchFamily="2" charset="0"/>
              </a:rPr>
              <a:t>Warshall</a:t>
            </a:r>
            <a:endParaRPr lang="fr-FR" sz="2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52FF53-0231-4B74-9DCB-82A953D8DD80}"/>
              </a:ext>
            </a:extLst>
          </p:cNvPr>
          <p:cNvSpPr txBox="1"/>
          <p:nvPr/>
        </p:nvSpPr>
        <p:spPr>
          <a:xfrm>
            <a:off x="381454" y="1117993"/>
            <a:ext cx="35567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>
                <a:cs typeface="Calibri"/>
              </a:rPr>
              <a:t>Application sur un graphe test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5047A9-3BD1-4DE4-AF0E-6667E065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086" y="486044"/>
            <a:ext cx="2989376" cy="1899898"/>
          </a:xfrm>
          <a:prstGeom prst="rect">
            <a:avLst/>
          </a:prstGeom>
        </p:spPr>
      </p:pic>
      <p:graphicFrame>
        <p:nvGraphicFramePr>
          <p:cNvPr id="24" name="Tableau 4">
            <a:extLst>
              <a:ext uri="{FF2B5EF4-FFF2-40B4-BE49-F238E27FC236}">
                <a16:creationId xmlns:a16="http://schemas.microsoft.com/office/drawing/2014/main" id="{026749CA-F58D-45F9-8FE2-AE04C6F3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36162"/>
              </p:ext>
            </p:extLst>
          </p:nvPr>
        </p:nvGraphicFramePr>
        <p:xfrm>
          <a:off x="8863966" y="4713057"/>
          <a:ext cx="173787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74">
                  <a:extLst>
                    <a:ext uri="{9D8B030D-6E8A-4147-A177-3AD203B41FA5}">
                      <a16:colId xmlns:a16="http://schemas.microsoft.com/office/drawing/2014/main" val="2761358047"/>
                    </a:ext>
                  </a:extLst>
                </a:gridCol>
                <a:gridCol w="347574">
                  <a:extLst>
                    <a:ext uri="{9D8B030D-6E8A-4147-A177-3AD203B41FA5}">
                      <a16:colId xmlns:a16="http://schemas.microsoft.com/office/drawing/2014/main" val="3915775555"/>
                    </a:ext>
                  </a:extLst>
                </a:gridCol>
                <a:gridCol w="343278">
                  <a:extLst>
                    <a:ext uri="{9D8B030D-6E8A-4147-A177-3AD203B41FA5}">
                      <a16:colId xmlns:a16="http://schemas.microsoft.com/office/drawing/2014/main" val="3395304594"/>
                    </a:ext>
                  </a:extLst>
                </a:gridCol>
                <a:gridCol w="357933">
                  <a:extLst>
                    <a:ext uri="{9D8B030D-6E8A-4147-A177-3AD203B41FA5}">
                      <a16:colId xmlns:a16="http://schemas.microsoft.com/office/drawing/2014/main" val="4246670702"/>
                    </a:ext>
                  </a:extLst>
                </a:gridCol>
                <a:gridCol w="341512">
                  <a:extLst>
                    <a:ext uri="{9D8B030D-6E8A-4147-A177-3AD203B41FA5}">
                      <a16:colId xmlns:a16="http://schemas.microsoft.com/office/drawing/2014/main" val="2177346383"/>
                    </a:ext>
                  </a:extLst>
                </a:gridCol>
              </a:tblGrid>
              <a:tr h="2708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93251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77148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52839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3867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48937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00D34191-05B7-4B58-BF87-DD264782CA6D}"/>
              </a:ext>
            </a:extLst>
          </p:cNvPr>
          <p:cNvSpPr txBox="1"/>
          <p:nvPr/>
        </p:nvSpPr>
        <p:spPr>
          <a:xfrm>
            <a:off x="590489" y="4181220"/>
            <a:ext cx="42121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Poppins"/>
                <a:cs typeface="Poppins"/>
              </a:rPr>
              <a:t>Changement des plus courts chemins : </a:t>
            </a:r>
          </a:p>
        </p:txBody>
      </p:sp>
      <p:pic>
        <p:nvPicPr>
          <p:cNvPr id="30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EC7863-F302-439B-846F-70C44E59AF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20" t="63893" r="-130" b="29786"/>
          <a:stretch/>
        </p:blipFill>
        <p:spPr>
          <a:xfrm>
            <a:off x="7979277" y="2584516"/>
            <a:ext cx="2574182" cy="22713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565E204-C2C0-4ABD-96D0-456B6EDE48E0}"/>
              </a:ext>
            </a:extLst>
          </p:cNvPr>
          <p:cNvSpPr txBox="1"/>
          <p:nvPr/>
        </p:nvSpPr>
        <p:spPr>
          <a:xfrm>
            <a:off x="663039" y="1712251"/>
            <a:ext cx="31391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2. Calculs des plus courts chemins </a:t>
            </a:r>
            <a:endParaRPr lang="fr-FR"/>
          </a:p>
        </p:txBody>
      </p:sp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B2D591F0-8A32-4AD5-82B0-258305A2BE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202"/>
          <a:stretch/>
        </p:blipFill>
        <p:spPr>
          <a:xfrm>
            <a:off x="664779" y="2625659"/>
            <a:ext cx="2743200" cy="137524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69E3EA83-6231-4BF4-A3AB-3B68EA482A37}"/>
              </a:ext>
            </a:extLst>
          </p:cNvPr>
          <p:cNvSpPr txBox="1"/>
          <p:nvPr/>
        </p:nvSpPr>
        <p:spPr>
          <a:xfrm>
            <a:off x="6451077" y="2998345"/>
            <a:ext cx="476670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b="1">
                <a:latin typeface="Poppins"/>
                <a:cs typeface="Calibri"/>
              </a:rPr>
              <a:t>Pour l'itération k=1.</a:t>
            </a:r>
            <a:endParaRPr lang="fr-FR" b="1"/>
          </a:p>
          <a:p>
            <a:r>
              <a:rPr lang="fr-FR" sz="1200">
                <a:latin typeface="Poppins"/>
                <a:cs typeface="Calibri"/>
              </a:rPr>
              <a:t>La condition pour le changement de valeur d'une distance est remplie deux fois.</a:t>
            </a:r>
            <a:endParaRPr lang="fr-FR"/>
          </a:p>
          <a:p>
            <a:r>
              <a:rPr lang="fr-FR" sz="1200">
                <a:latin typeface="Poppins"/>
                <a:cs typeface="Calibri"/>
              </a:rPr>
              <a:t>Ainsi le chemin le plus court pour aller de 0 à 2 et de 0 à 3 est modifié.</a:t>
            </a:r>
          </a:p>
        </p:txBody>
      </p:sp>
      <p:pic>
        <p:nvPicPr>
          <p:cNvPr id="7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020973B1-A7E1-4F5B-9483-86DEA065AE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752" r="46465" b="75980"/>
          <a:stretch/>
        </p:blipFill>
        <p:spPr>
          <a:xfrm>
            <a:off x="1168485" y="5228251"/>
            <a:ext cx="1125681" cy="265351"/>
          </a:xfrm>
          <a:prstGeom prst="rect">
            <a:avLst/>
          </a:prstGeom>
        </p:spPr>
      </p:pic>
      <p:pic>
        <p:nvPicPr>
          <p:cNvPr id="3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6A1ADC-7B8A-42FC-9DCD-D9B73657AE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06" t="33915" r="28916" b="40310"/>
          <a:stretch/>
        </p:blipFill>
        <p:spPr>
          <a:xfrm>
            <a:off x="2839291" y="5219514"/>
            <a:ext cx="1347870" cy="267183"/>
          </a:xfrm>
          <a:prstGeom prst="rect">
            <a:avLst/>
          </a:prstGeom>
        </p:spPr>
      </p:pic>
      <p:pic>
        <p:nvPicPr>
          <p:cNvPr id="32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8BCF12-8C47-4E8D-AE98-E5B8A906C6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3" t="79070" r="33904" b="-4651"/>
          <a:stretch/>
        </p:blipFill>
        <p:spPr>
          <a:xfrm>
            <a:off x="2824914" y="5689645"/>
            <a:ext cx="1345003" cy="286410"/>
          </a:xfrm>
          <a:prstGeom prst="rect">
            <a:avLst/>
          </a:prstGeom>
        </p:spPr>
      </p:pic>
      <p:pic>
        <p:nvPicPr>
          <p:cNvPr id="11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BAC760-7639-4303-8BC6-208DDBE5C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66" y="5505123"/>
            <a:ext cx="1617676" cy="46565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AEBD3C39-619B-48A3-B06C-12C6696C0FEC}"/>
              </a:ext>
            </a:extLst>
          </p:cNvPr>
          <p:cNvSpPr txBox="1"/>
          <p:nvPr/>
        </p:nvSpPr>
        <p:spPr>
          <a:xfrm>
            <a:off x="1343915" y="4771878"/>
            <a:ext cx="27169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Poppins"/>
                <a:cs typeface="Poppins"/>
              </a:rPr>
              <a:t>Avant                         Après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53FDB71-84E3-4EAD-9212-70F61EBBED82}"/>
              </a:ext>
            </a:extLst>
          </p:cNvPr>
          <p:cNvCxnSpPr/>
          <p:nvPr/>
        </p:nvCxnSpPr>
        <p:spPr>
          <a:xfrm flipV="1">
            <a:off x="1222710" y="5154914"/>
            <a:ext cx="2859245" cy="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BFA0F7B-52D4-4D1C-BC7F-6D746D564419}"/>
              </a:ext>
            </a:extLst>
          </p:cNvPr>
          <p:cNvCxnSpPr/>
          <p:nvPr/>
        </p:nvCxnSpPr>
        <p:spPr>
          <a:xfrm>
            <a:off x="2581987" y="4661626"/>
            <a:ext cx="2" cy="122339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8F812F58-5790-4127-87B8-770104244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988" b="-266"/>
          <a:stretch/>
        </p:blipFill>
        <p:spPr>
          <a:xfrm>
            <a:off x="3365962" y="2612098"/>
            <a:ext cx="2813179" cy="140379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549618E-2AA0-4DCA-84DF-23CC04835053}"/>
              </a:ext>
            </a:extLst>
          </p:cNvPr>
          <p:cNvSpPr txBox="1"/>
          <p:nvPr/>
        </p:nvSpPr>
        <p:spPr>
          <a:xfrm>
            <a:off x="6269545" y="4181218"/>
            <a:ext cx="46003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Poppins"/>
                <a:cs typeface="Poppins"/>
              </a:rPr>
              <a:t>Changement des valeurs des distances : 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ADA99D-064F-42C8-BE4F-FF38CAC037A5}"/>
              </a:ext>
            </a:extLst>
          </p:cNvPr>
          <p:cNvSpPr txBox="1"/>
          <p:nvPr/>
        </p:nvSpPr>
        <p:spPr>
          <a:xfrm>
            <a:off x="6377796" y="2294626"/>
            <a:ext cx="288697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Poppins"/>
                <a:cs typeface="Poppins"/>
              </a:rPr>
              <a:t>Notre condition de detection d'un plus court chemin  :</a:t>
            </a:r>
            <a:r>
              <a:rPr lang="en-US">
                <a:latin typeface="Poppins"/>
                <a:cs typeface="Poppins"/>
              </a:rPr>
              <a:t> </a:t>
            </a:r>
          </a:p>
        </p:txBody>
      </p:sp>
      <p:graphicFrame>
        <p:nvGraphicFramePr>
          <p:cNvPr id="12" name="Tableau 4">
            <a:extLst>
              <a:ext uri="{FF2B5EF4-FFF2-40B4-BE49-F238E27FC236}">
                <a16:creationId xmlns:a16="http://schemas.microsoft.com/office/drawing/2014/main" id="{9196B7EE-95B9-49CC-B1A5-00495AFB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47156"/>
              </p:ext>
            </p:extLst>
          </p:nvPr>
        </p:nvGraphicFramePr>
        <p:xfrm>
          <a:off x="5955651" y="4656868"/>
          <a:ext cx="166599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198">
                  <a:extLst>
                    <a:ext uri="{9D8B030D-6E8A-4147-A177-3AD203B41FA5}">
                      <a16:colId xmlns:a16="http://schemas.microsoft.com/office/drawing/2014/main" val="2761358047"/>
                    </a:ext>
                  </a:extLst>
                </a:gridCol>
                <a:gridCol w="333198">
                  <a:extLst>
                    <a:ext uri="{9D8B030D-6E8A-4147-A177-3AD203B41FA5}">
                      <a16:colId xmlns:a16="http://schemas.microsoft.com/office/drawing/2014/main" val="3915775555"/>
                    </a:ext>
                  </a:extLst>
                </a:gridCol>
                <a:gridCol w="333198">
                  <a:extLst>
                    <a:ext uri="{9D8B030D-6E8A-4147-A177-3AD203B41FA5}">
                      <a16:colId xmlns:a16="http://schemas.microsoft.com/office/drawing/2014/main" val="3395304594"/>
                    </a:ext>
                  </a:extLst>
                </a:gridCol>
                <a:gridCol w="339011">
                  <a:extLst>
                    <a:ext uri="{9D8B030D-6E8A-4147-A177-3AD203B41FA5}">
                      <a16:colId xmlns:a16="http://schemas.microsoft.com/office/drawing/2014/main" val="4246670702"/>
                    </a:ext>
                  </a:extLst>
                </a:gridCol>
                <a:gridCol w="327386">
                  <a:extLst>
                    <a:ext uri="{9D8B030D-6E8A-4147-A177-3AD203B41FA5}">
                      <a16:colId xmlns:a16="http://schemas.microsoft.com/office/drawing/2014/main" val="2177346383"/>
                    </a:ext>
                  </a:extLst>
                </a:gridCol>
              </a:tblGrid>
              <a:tr h="2877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93251"/>
                  </a:ext>
                </a:extLst>
              </a:tr>
              <a:tr h="2877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77148"/>
                  </a:ext>
                </a:extLst>
              </a:tr>
              <a:tr h="2877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52839"/>
                  </a:ext>
                </a:extLst>
              </a:tr>
              <a:tr h="2877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3867"/>
                  </a:ext>
                </a:extLst>
              </a:tr>
              <a:tr h="2877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48937"/>
                  </a:ext>
                </a:extLst>
              </a:tr>
            </a:tbl>
          </a:graphicData>
        </a:graphic>
      </p:graphicFrame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B2150E2-45F0-4260-B78F-6A2EB272177D}"/>
              </a:ext>
            </a:extLst>
          </p:cNvPr>
          <p:cNvSpPr/>
          <p:nvPr/>
        </p:nvSpPr>
        <p:spPr>
          <a:xfrm>
            <a:off x="8094079" y="5350476"/>
            <a:ext cx="531962" cy="28035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D56523-8502-4453-9A7A-F6FDDFC9A6E2}"/>
              </a:ext>
            </a:extLst>
          </p:cNvPr>
          <p:cNvSpPr txBox="1"/>
          <p:nvPr/>
        </p:nvSpPr>
        <p:spPr>
          <a:xfrm>
            <a:off x="664189" y="2207590"/>
            <a:ext cx="26963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b="1">
                <a:latin typeface="Poppins"/>
                <a:cs typeface="Calibri"/>
              </a:rPr>
              <a:t>Itération k = 1 </a:t>
            </a:r>
          </a:p>
        </p:txBody>
      </p:sp>
    </p:spTree>
    <p:extLst>
      <p:ext uri="{BB962C8B-B14F-4D97-AF65-F5344CB8AC3E}">
        <p14:creationId xmlns:p14="http://schemas.microsoft.com/office/powerpoint/2010/main" val="34855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25" grpId="0"/>
      <p:bldP spid="1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Microsoft Macintosh PowerPoint</Application>
  <PresentationFormat>Widescreen</PresentationFormat>
  <Paragraphs>458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Poppins</vt:lpstr>
      <vt:lpstr>Thème Office</vt:lpstr>
      <vt:lpstr>Théorie des graphes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Théorie des graphes</dc:title>
  <dc:creator>Liora CHEMLA</dc:creator>
  <cp:lastModifiedBy>Pierrick DELRIEU</cp:lastModifiedBy>
  <cp:revision>2</cp:revision>
  <dcterms:created xsi:type="dcterms:W3CDTF">2021-12-28T15:15:00Z</dcterms:created>
  <dcterms:modified xsi:type="dcterms:W3CDTF">2022-01-04T07:57:59Z</dcterms:modified>
</cp:coreProperties>
</file>