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62"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FF0066"/>
    <a:srgbClr val="FF0000"/>
    <a:srgbClr val="E7370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965"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AD6EE87-EBD5-4F12-A48A-63ACA297AC8F}" type="datetimeFigureOut">
              <a:rPr lang="en-US" smtClean="0"/>
              <a:t>9/17/2022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95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390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357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461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84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077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765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890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838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282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54585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0298CD5-6C1E-4009-B41F-6DF62E31D3BE}" type="datetimeFigureOut">
              <a:rPr lang="en-US" smtClean="0"/>
              <a:pPr/>
              <a:t>9/17/2022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836544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5216"/>
            <a:ext cx="12192000" cy="1499616"/>
          </a:xfrm>
        </p:spPr>
        <p:txBody>
          <a:bodyPr>
            <a:normAutofit/>
          </a:bodyPr>
          <a:lstStyle/>
          <a:p>
            <a:pPr algn="ctr"/>
            <a:r>
              <a:rPr lang="en-US" sz="7200" dirty="0"/>
              <a:t>HACK o’ HOLICS 3.o</a:t>
            </a:r>
          </a:p>
        </p:txBody>
      </p:sp>
      <p:sp>
        <p:nvSpPr>
          <p:cNvPr id="3" name="Content Placeholder 2"/>
          <p:cNvSpPr>
            <a:spLocks noGrp="1"/>
          </p:cNvSpPr>
          <p:nvPr>
            <p:ph idx="1"/>
          </p:nvPr>
        </p:nvSpPr>
        <p:spPr>
          <a:xfrm>
            <a:off x="0" y="2286000"/>
            <a:ext cx="12192000" cy="4318000"/>
          </a:xfrm>
        </p:spPr>
        <p:txBody>
          <a:bodyPr>
            <a:normAutofit lnSpcReduction="10000"/>
          </a:bodyPr>
          <a:lstStyle/>
          <a:p>
            <a:pPr marL="0" indent="0" algn="just">
              <a:buNone/>
            </a:pPr>
            <a:r>
              <a:rPr lang="en-US" dirty="0"/>
              <a:t>                                                   Team </a:t>
            </a:r>
            <a:r>
              <a:rPr lang="en-US" sz="8800" dirty="0">
                <a:latin typeface="+mj-lt"/>
              </a:rPr>
              <a:t>OUTLIERS</a:t>
            </a:r>
          </a:p>
          <a:p>
            <a:pPr marL="0" indent="0" algn="ctr">
              <a:buNone/>
            </a:pPr>
            <a:r>
              <a:rPr lang="en-US" sz="3200" u="sng" dirty="0"/>
              <a:t>Problem statement</a:t>
            </a:r>
            <a:r>
              <a:rPr lang="en-US" sz="3200" dirty="0"/>
              <a:t>: Gamified Education</a:t>
            </a:r>
          </a:p>
          <a:p>
            <a:pPr marL="0" indent="0" algn="ctr">
              <a:buNone/>
            </a:pPr>
            <a:r>
              <a:rPr lang="en-US" sz="3200" dirty="0"/>
              <a:t>					</a:t>
            </a:r>
            <a:r>
              <a:rPr lang="en-US" sz="2400" dirty="0">
                <a:solidFill>
                  <a:srgbClr val="FFC000"/>
                </a:solidFill>
              </a:rPr>
              <a:t>Presented by:</a:t>
            </a:r>
          </a:p>
          <a:p>
            <a:pPr marL="0" indent="0" algn="ctr">
              <a:buNone/>
            </a:pPr>
            <a:r>
              <a:rPr lang="en-US" sz="2400" dirty="0">
                <a:solidFill>
                  <a:srgbClr val="FFC000"/>
                </a:solidFill>
              </a:rPr>
              <a:t>						</a:t>
            </a:r>
            <a:r>
              <a:rPr lang="en-US" sz="2100" dirty="0" err="1">
                <a:solidFill>
                  <a:srgbClr val="FFC000"/>
                </a:solidFill>
              </a:rPr>
              <a:t>Pierrs</a:t>
            </a:r>
            <a:r>
              <a:rPr lang="en-US" sz="2100" dirty="0">
                <a:solidFill>
                  <a:srgbClr val="FFC000"/>
                </a:solidFill>
              </a:rPr>
              <a:t> I K</a:t>
            </a:r>
          </a:p>
          <a:p>
            <a:pPr marL="0" indent="0" algn="ctr">
              <a:buNone/>
            </a:pPr>
            <a:r>
              <a:rPr lang="en-US" sz="2100" dirty="0">
                <a:solidFill>
                  <a:srgbClr val="FFC000"/>
                </a:solidFill>
              </a:rPr>
              <a:t>						</a:t>
            </a:r>
            <a:r>
              <a:rPr lang="en-US" sz="2100" dirty="0" err="1">
                <a:solidFill>
                  <a:srgbClr val="FFC000"/>
                </a:solidFill>
              </a:rPr>
              <a:t>Adhesh</a:t>
            </a:r>
            <a:r>
              <a:rPr lang="en-US" sz="2100" dirty="0">
                <a:solidFill>
                  <a:srgbClr val="FFC000"/>
                </a:solidFill>
              </a:rPr>
              <a:t> J</a:t>
            </a:r>
          </a:p>
          <a:p>
            <a:pPr marL="0" indent="0" algn="ctr">
              <a:buNone/>
            </a:pPr>
            <a:r>
              <a:rPr lang="en-US" sz="2100" dirty="0">
                <a:solidFill>
                  <a:srgbClr val="FFC000"/>
                </a:solidFill>
              </a:rPr>
              <a:t>							       </a:t>
            </a:r>
            <a:r>
              <a:rPr lang="en-US" sz="2100" dirty="0" err="1">
                <a:solidFill>
                  <a:srgbClr val="FFC000"/>
                </a:solidFill>
              </a:rPr>
              <a:t>Abdur</a:t>
            </a:r>
            <a:r>
              <a:rPr lang="en-US" sz="2100" dirty="0">
                <a:solidFill>
                  <a:srgbClr val="FFC000"/>
                </a:solidFill>
              </a:rPr>
              <a:t> Rahman Ashik </a:t>
            </a:r>
          </a:p>
          <a:p>
            <a:pPr marL="0" indent="0" algn="ctr">
              <a:buNone/>
            </a:pPr>
            <a:r>
              <a:rPr lang="en-US" sz="2100" dirty="0">
                <a:solidFill>
                  <a:srgbClr val="FFC000"/>
                </a:solidFill>
              </a:rPr>
              <a:t>						       Revan Josh J</a:t>
            </a:r>
          </a:p>
          <a:p>
            <a:pPr marL="0" indent="0" algn="ctr">
              <a:buNone/>
            </a:pPr>
            <a:endParaRPr lang="en-US" sz="2400" dirty="0"/>
          </a:p>
        </p:txBody>
      </p:sp>
    </p:spTree>
    <p:extLst>
      <p:ext uri="{BB962C8B-B14F-4D97-AF65-F5344CB8AC3E}">
        <p14:creationId xmlns:p14="http://schemas.microsoft.com/office/powerpoint/2010/main" val="189737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SemiConden" panose="020B0502040204020203" pitchFamily="34" charset="0"/>
              </a:rPr>
              <a:t>Our model and how it encompasses education:</a:t>
            </a:r>
          </a:p>
        </p:txBody>
      </p:sp>
      <p:sp>
        <p:nvSpPr>
          <p:cNvPr id="3" name="Content Placeholder 2"/>
          <p:cNvSpPr>
            <a:spLocks noGrp="1"/>
          </p:cNvSpPr>
          <p:nvPr>
            <p:ph idx="1"/>
          </p:nvPr>
        </p:nvSpPr>
        <p:spPr>
          <a:xfrm>
            <a:off x="1024128" y="1828800"/>
            <a:ext cx="9720073" cy="4480560"/>
          </a:xfrm>
        </p:spPr>
        <p:txBody>
          <a:bodyPr>
            <a:normAutofit fontScale="92500" lnSpcReduction="10000"/>
          </a:bodyPr>
          <a:lstStyle/>
          <a:p>
            <a:pPr marL="0" indent="0">
              <a:buNone/>
            </a:pPr>
            <a:r>
              <a:rPr lang="en-US" sz="3200" dirty="0">
                <a:solidFill>
                  <a:srgbClr val="FF0000"/>
                </a:solidFill>
                <a:latin typeface="Times New Roman" panose="02020603050405020304" pitchFamily="18" charset="0"/>
                <a:cs typeface="Times New Roman" panose="02020603050405020304" pitchFamily="18" charset="0"/>
              </a:rPr>
              <a:t>    </a:t>
            </a:r>
            <a:r>
              <a:rPr lang="en-US" sz="3300" dirty="0">
                <a:solidFill>
                  <a:srgbClr val="0000FF"/>
                </a:solidFill>
                <a:latin typeface="Bahnschrift SemiBold SemiConden" panose="020B0502040204020203" pitchFamily="34" charset="0"/>
                <a:cs typeface="Times New Roman" panose="02020603050405020304" pitchFamily="18" charset="0"/>
              </a:rPr>
              <a:t>Our model is a simple player vs player game , which pits a user’s(</a:t>
            </a:r>
            <a:r>
              <a:rPr lang="en-US" sz="3300" dirty="0">
                <a:solidFill>
                  <a:srgbClr val="FFC000"/>
                </a:solidFill>
                <a:latin typeface="Bahnschrift SemiBold SemiConden" panose="020B0502040204020203" pitchFamily="34" charset="0"/>
                <a:cs typeface="Times New Roman" panose="02020603050405020304" pitchFamily="18" charset="0"/>
              </a:rPr>
              <a:t>mainly students/</a:t>
            </a:r>
            <a:r>
              <a:rPr lang="en-US" sz="3300" dirty="0" err="1">
                <a:solidFill>
                  <a:srgbClr val="FFC000"/>
                </a:solidFill>
                <a:latin typeface="Bahnschrift SemiBold SemiConden" panose="020B0502040204020203" pitchFamily="34" charset="0"/>
                <a:cs typeface="Times New Roman" panose="02020603050405020304" pitchFamily="18" charset="0"/>
              </a:rPr>
              <a:t>chidren</a:t>
            </a:r>
            <a:r>
              <a:rPr lang="en-US" sz="3300" dirty="0">
                <a:solidFill>
                  <a:srgbClr val="0000FF"/>
                </a:solidFill>
                <a:latin typeface="Bahnschrift SemiBold SemiConden" panose="020B0502040204020203" pitchFamily="34" charset="0"/>
                <a:cs typeface="Times New Roman" panose="02020603050405020304" pitchFamily="18" charset="0"/>
              </a:rPr>
              <a:t>) knowledge in a particular topic against another user’s by means of a turn-based question answer point award system . The objective of our game is for one user to gain more points than another user by correctly answering the questions asked ,which enriches their experience. We also aim to provide a extensive report on the performance of each user by using tags for each questions. Hence classifying them on different types ultimately own platform aspires to instigate competition and quick-wittedness in our users.    </a:t>
            </a:r>
            <a:endParaRPr lang="en-US" sz="3600" dirty="0">
              <a:solidFill>
                <a:srgbClr val="0000FF"/>
              </a:solidFill>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02328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SemiConden" panose="020B0502040204020203" pitchFamily="34" charset="0"/>
              </a:rPr>
              <a:t>Our game mechanics: </a:t>
            </a:r>
          </a:p>
        </p:txBody>
      </p:sp>
      <p:sp>
        <p:nvSpPr>
          <p:cNvPr id="3" name="Content Placeholder 2"/>
          <p:cNvSpPr>
            <a:spLocks noGrp="1"/>
          </p:cNvSpPr>
          <p:nvPr>
            <p:ph idx="1"/>
          </p:nvPr>
        </p:nvSpPr>
        <p:spPr>
          <a:xfrm>
            <a:off x="1024128" y="1620982"/>
            <a:ext cx="9720073" cy="4688378"/>
          </a:xfrm>
        </p:spPr>
        <p:txBody>
          <a:bodyPr>
            <a:normAutofit lnSpcReduction="10000"/>
          </a:bodyPr>
          <a:lstStyle/>
          <a:p>
            <a:r>
              <a:rPr lang="en-US" sz="3200" dirty="0">
                <a:solidFill>
                  <a:srgbClr val="7030A0"/>
                </a:solidFill>
                <a:latin typeface="Perpetua Titling MT" panose="02020502060505020804" pitchFamily="18" charset="0"/>
              </a:rPr>
              <a:t>   </a:t>
            </a:r>
            <a:r>
              <a:rPr lang="en-US" sz="3200" dirty="0">
                <a:solidFill>
                  <a:srgbClr val="0000FF"/>
                </a:solidFill>
                <a:latin typeface="Bahnschrift SemiBold SemiConden" panose="020B0502040204020203" pitchFamily="34" charset="0"/>
                <a:cs typeface="Times New Roman" panose="02020603050405020304" pitchFamily="18" charset="0"/>
              </a:rPr>
              <a:t>we are aiming to develop a simple turn based shooter game where if one user answer right ,his/her avatar shoots the other player’s avatar which results in a lose of hitpoints. Each game lasts till one player’s hitpoints reach zero or if the time runs out , whichever comes first. Each questions will a MCQ with 4 options and with a set time to answer, a player forfeits his turn if he/she fails to respond to the question within the allocated time . There are also powerups available for users if they satisfy certain conditions such as answering 3 consecutive question correctly and such  </a:t>
            </a:r>
          </a:p>
        </p:txBody>
      </p:sp>
    </p:spTree>
    <p:extLst>
      <p:ext uri="{BB962C8B-B14F-4D97-AF65-F5344CB8AC3E}">
        <p14:creationId xmlns:p14="http://schemas.microsoft.com/office/powerpoint/2010/main" val="279747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23" y="0"/>
            <a:ext cx="9720072" cy="1341120"/>
          </a:xfrm>
        </p:spPr>
        <p:txBody>
          <a:bodyPr/>
          <a:lstStyle/>
          <a:p>
            <a:r>
              <a:rPr lang="en-US" dirty="0">
                <a:latin typeface="Bahnschrift SemiBold SemiConden" panose="020B0502040204020203" pitchFamily="34" charset="0"/>
              </a:rPr>
              <a:t>Implementation:</a:t>
            </a:r>
          </a:p>
        </p:txBody>
      </p:sp>
      <p:sp>
        <p:nvSpPr>
          <p:cNvPr id="3" name="Content Placeholder 2"/>
          <p:cNvSpPr>
            <a:spLocks noGrp="1"/>
          </p:cNvSpPr>
          <p:nvPr>
            <p:ph idx="1"/>
          </p:nvPr>
        </p:nvSpPr>
        <p:spPr>
          <a:xfrm>
            <a:off x="1024128" y="1178561"/>
            <a:ext cx="9720073" cy="5130800"/>
          </a:xfrm>
        </p:spPr>
        <p:txBody>
          <a:bodyPr>
            <a:normAutofit fontScale="70000" lnSpcReduction="20000"/>
          </a:bodyPr>
          <a:lstStyle/>
          <a:p>
            <a:r>
              <a:rPr lang="en-US" sz="4000" dirty="0">
                <a:solidFill>
                  <a:srgbClr val="0000FF"/>
                </a:solidFill>
                <a:latin typeface="Bahnschrift SemiBold SemiConden" panose="020B0502040204020203" pitchFamily="34" charset="0"/>
                <a:cs typeface="Times New Roman" panose="02020603050405020304" pitchFamily="18" charset="0"/>
              </a:rPr>
              <a:t>Since our model is not 3-dimensional one nor has high visual requirements , we have opted to use the pygame 2.2.1 module paired with python 3.8.6 . We right now are developing only a game that can run on a pc, but we are working on modifying it so that it can be run on android too, as these are two most used systems for educational purpose.</a:t>
            </a:r>
          </a:p>
          <a:p>
            <a:pPr marL="0" indent="0">
              <a:buNone/>
            </a:pPr>
            <a:r>
              <a:rPr lang="en-US" sz="4000" dirty="0">
                <a:latin typeface="Bahnschrift SemiBold SemiConden" panose="020B0502040204020203" pitchFamily="34" charset="0"/>
                <a:cs typeface="Times New Roman" panose="02020603050405020304" pitchFamily="18" charset="0"/>
              </a:rPr>
              <a:t>Why python?</a:t>
            </a:r>
          </a:p>
          <a:p>
            <a:pPr lvl="8"/>
            <a:r>
              <a:rPr lang="en-US" sz="3600" dirty="0">
                <a:solidFill>
                  <a:srgbClr val="FF0066"/>
                </a:solidFill>
                <a:latin typeface="Bahnschrift SemiBold SemiConden" panose="020B0502040204020203" pitchFamily="34" charset="0"/>
                <a:cs typeface="Times New Roman" panose="02020603050405020304" pitchFamily="18" charset="0"/>
              </a:rPr>
              <a:t>Easy to learn and implement.</a:t>
            </a:r>
          </a:p>
          <a:p>
            <a:pPr lvl="8"/>
            <a:r>
              <a:rPr lang="en-US" sz="3600" dirty="0">
                <a:solidFill>
                  <a:srgbClr val="FF0066"/>
                </a:solidFill>
                <a:latin typeface="Bahnschrift SemiBold SemiConden" panose="020B0502040204020203" pitchFamily="34" charset="0"/>
                <a:cs typeface="Times New Roman" panose="02020603050405020304" pitchFamily="18" charset="0"/>
              </a:rPr>
              <a:t>Lots of useful functions and in-built libraries to develop necessary like collision handling , players input , graphics and etc.</a:t>
            </a:r>
          </a:p>
          <a:p>
            <a:pPr lvl="8"/>
            <a:r>
              <a:rPr lang="en-US" sz="3600" dirty="0">
                <a:solidFill>
                  <a:srgbClr val="FF0066"/>
                </a:solidFill>
                <a:latin typeface="Bahnschrift SemiBold SemiConden" panose="020B0502040204020203" pitchFamily="34" charset="0"/>
                <a:cs typeface="Times New Roman" panose="02020603050405020304" pitchFamily="18" charset="0"/>
              </a:rPr>
              <a:t>Most of our focus is on data handling of the questions rather than that by the games so better and easier data analysis can be done in python.      </a:t>
            </a:r>
          </a:p>
          <a:p>
            <a:pPr marL="1225296" lvl="8" indent="0">
              <a:buNone/>
            </a:pPr>
            <a:endParaRPr lang="en-US" sz="2400" dirty="0">
              <a:solidFill>
                <a:srgbClr val="0000FF"/>
              </a:solidFill>
              <a:latin typeface="Castellar" panose="020A0402060406010301" pitchFamily="18" charset="0"/>
            </a:endParaRPr>
          </a:p>
          <a:p>
            <a:pPr marL="1225296" lvl="8" indent="0">
              <a:buNone/>
            </a:pPr>
            <a:r>
              <a:rPr lang="en-US" sz="2400" dirty="0">
                <a:solidFill>
                  <a:srgbClr val="0000FF"/>
                </a:solidFill>
                <a:latin typeface="Castellar" panose="020A0402060406010301" pitchFamily="18" charset="0"/>
              </a:rPr>
              <a:t> </a:t>
            </a:r>
          </a:p>
        </p:txBody>
      </p:sp>
    </p:spTree>
    <p:extLst>
      <p:ext uri="{BB962C8B-B14F-4D97-AF65-F5344CB8AC3E}">
        <p14:creationId xmlns:p14="http://schemas.microsoft.com/office/powerpoint/2010/main" val="191614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3EF4A2-7B54-4C08-BAB2-0DD525116AE6}"/>
              </a:ext>
            </a:extLst>
          </p:cNvPr>
          <p:cNvSpPr>
            <a:spLocks noGrp="1"/>
          </p:cNvSpPr>
          <p:nvPr>
            <p:ph type="title"/>
          </p:nvPr>
        </p:nvSpPr>
        <p:spPr>
          <a:xfrm flipH="1">
            <a:off x="-645460" y="585216"/>
            <a:ext cx="188259" cy="1539419"/>
          </a:xfrm>
        </p:spPr>
        <p:txBody>
          <a:bodyPr/>
          <a:lstStyle/>
          <a:p>
            <a:r>
              <a:rPr lang="en-IN" dirty="0"/>
              <a:t>  </a:t>
            </a:r>
          </a:p>
        </p:txBody>
      </p:sp>
      <p:sp>
        <p:nvSpPr>
          <p:cNvPr id="4" name="Content Placeholder 3">
            <a:extLst>
              <a:ext uri="{FF2B5EF4-FFF2-40B4-BE49-F238E27FC236}">
                <a16:creationId xmlns:a16="http://schemas.microsoft.com/office/drawing/2014/main" id="{43835C64-7A74-4297-9142-6C7F068B75D4}"/>
              </a:ext>
            </a:extLst>
          </p:cNvPr>
          <p:cNvSpPr>
            <a:spLocks noGrp="1"/>
          </p:cNvSpPr>
          <p:nvPr>
            <p:ph idx="1"/>
          </p:nvPr>
        </p:nvSpPr>
        <p:spPr>
          <a:xfrm>
            <a:off x="1024128" y="385482"/>
            <a:ext cx="9720073" cy="5923878"/>
          </a:xfrm>
        </p:spPr>
        <p:txBody>
          <a:bodyPr>
            <a:normAutofit lnSpcReduction="10000"/>
          </a:bodyPr>
          <a:lstStyle/>
          <a:p>
            <a:pPr marL="0" indent="0">
              <a:buNone/>
            </a:pPr>
            <a:r>
              <a:rPr lang="en-IN" sz="4400" dirty="0">
                <a:latin typeface="Bahnschrift SemiBold SemiConden" panose="020B0502040204020203" pitchFamily="34" charset="0"/>
              </a:rPr>
              <a:t>Unique features:</a:t>
            </a:r>
          </a:p>
          <a:p>
            <a:pPr marL="0" indent="0">
              <a:buNone/>
            </a:pPr>
            <a:r>
              <a:rPr lang="en-IN" sz="2800" dirty="0">
                <a:latin typeface="Bahnschrift SemiBold SemiConden" panose="020B0502040204020203" pitchFamily="34" charset="0"/>
              </a:rPr>
              <a:t>	</a:t>
            </a:r>
            <a:r>
              <a:rPr lang="en-IN" sz="2800" dirty="0">
                <a:solidFill>
                  <a:srgbClr val="0000FF"/>
                </a:solidFill>
                <a:latin typeface="Bahnschrift SemiBold SemiConden" panose="020B0502040204020203" pitchFamily="34" charset="0"/>
              </a:rPr>
              <a:t>  </a:t>
            </a:r>
            <a:r>
              <a:rPr lang="en-IN" sz="2500" dirty="0">
                <a:solidFill>
                  <a:srgbClr val="0000FF"/>
                </a:solidFill>
                <a:latin typeface="Bahnschrift SemiBold SemiConden" panose="020B0502040204020203" pitchFamily="34" charset="0"/>
              </a:rPr>
              <a:t>We aim to provide a feature that an enable some user’s to set their own questions onto our game, this feature can be used by educators to set custom questionnaires for their students and by using OOP’s we have encapsulated our questions into a class which will have the option for tagging. This feature will allow us to prepare a much more detailed report than earlier possible.</a:t>
            </a:r>
          </a:p>
          <a:p>
            <a:pPr marL="0" indent="0">
              <a:buNone/>
            </a:pPr>
            <a:r>
              <a:rPr lang="en-IN" sz="2500" dirty="0">
                <a:solidFill>
                  <a:srgbClr val="0000FF"/>
                </a:solidFill>
                <a:latin typeface="Bahnschrift SemiBold SemiConden" panose="020B0502040204020203" pitchFamily="34" charset="0"/>
              </a:rPr>
              <a:t>Example:</a:t>
            </a:r>
          </a:p>
          <a:p>
            <a:pPr marL="0" indent="0">
              <a:buNone/>
            </a:pPr>
            <a:r>
              <a:rPr lang="en-IN" sz="2500" dirty="0">
                <a:solidFill>
                  <a:srgbClr val="0000FF"/>
                </a:solidFill>
                <a:latin typeface="Bahnschrift SemiBold SemiConden" panose="020B0502040204020203" pitchFamily="34" charset="0"/>
              </a:rPr>
              <a:t>	question </a:t>
            </a:r>
            <a:r>
              <a:rPr lang="en-IN" sz="2500" dirty="0">
                <a:solidFill>
                  <a:srgbClr val="0000FF"/>
                </a:solidFill>
                <a:latin typeface="Bahnschrift SemiBold SemiConden" panose="020B0502040204020203" pitchFamily="34" charset="0"/>
                <a:sym typeface="Wingdings" panose="05000000000000000000" pitchFamily="2" charset="2"/>
              </a:rPr>
              <a:t> “ what is the value of 4*3=6/8-4 ”</a:t>
            </a:r>
          </a:p>
          <a:p>
            <a:pPr marL="0" indent="0">
              <a:buNone/>
            </a:pPr>
            <a:r>
              <a:rPr lang="en-IN" sz="2500" dirty="0">
                <a:solidFill>
                  <a:srgbClr val="0000FF"/>
                </a:solidFill>
                <a:latin typeface="Bahnschrift SemiBold SemiConden" panose="020B0502040204020203" pitchFamily="34" charset="0"/>
                <a:sym typeface="Wingdings" panose="05000000000000000000" pitchFamily="2" charset="2"/>
              </a:rPr>
              <a:t>	tags =(“arithmetic”, “logical thinking”)</a:t>
            </a:r>
          </a:p>
          <a:p>
            <a:pPr marL="0" indent="0">
              <a:buNone/>
            </a:pPr>
            <a:r>
              <a:rPr lang="en-IN" sz="2500" dirty="0">
                <a:solidFill>
                  <a:srgbClr val="0000FF"/>
                </a:solidFill>
                <a:latin typeface="Bahnschrift SemiBold SemiConden" panose="020B0502040204020203" pitchFamily="34" charset="0"/>
                <a:sym typeface="Wingdings" panose="05000000000000000000" pitchFamily="2" charset="2"/>
              </a:rPr>
              <a:t>	How exactly? By evaluating the players questions by order of their tags we can find the player’s strong and weak suits and then notify them of said weaknesses and enhance their already strong suits.</a:t>
            </a:r>
          </a:p>
          <a:p>
            <a:pPr marL="0" indent="0">
              <a:buNone/>
            </a:pPr>
            <a:r>
              <a:rPr lang="en-IN" sz="2800" dirty="0">
                <a:solidFill>
                  <a:srgbClr val="0000FF"/>
                </a:solidFill>
                <a:latin typeface="Bahnschrift SemiBold SemiConden" panose="020B0502040204020203" pitchFamily="34" charset="0"/>
                <a:sym typeface="Wingdings" panose="05000000000000000000" pitchFamily="2" charset="2"/>
              </a:rPr>
              <a:t>	</a:t>
            </a:r>
            <a:endParaRPr lang="en-IN" dirty="0">
              <a:solidFill>
                <a:srgbClr val="0000FF"/>
              </a:solidFill>
              <a:latin typeface="Bahnschrift SemiBold SemiConden" panose="020B0502040204020203" pitchFamily="34" charset="0"/>
            </a:endParaRPr>
          </a:p>
        </p:txBody>
      </p:sp>
    </p:spTree>
    <p:extLst>
      <p:ext uri="{BB962C8B-B14F-4D97-AF65-F5344CB8AC3E}">
        <p14:creationId xmlns:p14="http://schemas.microsoft.com/office/powerpoint/2010/main" val="269218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70864"/>
          </a:xfrm>
        </p:spPr>
        <p:txBody>
          <a:bodyPr/>
          <a:lstStyle/>
          <a:p>
            <a:r>
              <a:rPr lang="en-US" dirty="0">
                <a:latin typeface="Bahnschrift SemiBold SemiConden" panose="020B0502040204020203" pitchFamily="34" charset="0"/>
              </a:rPr>
              <a:t>Development:</a:t>
            </a:r>
          </a:p>
        </p:txBody>
      </p:sp>
      <p:sp>
        <p:nvSpPr>
          <p:cNvPr id="3" name="Content Placeholder 2">
            <a:extLst>
              <a:ext uri="{FF2B5EF4-FFF2-40B4-BE49-F238E27FC236}">
                <a16:creationId xmlns:a16="http://schemas.microsoft.com/office/drawing/2014/main" id="{F199DF8E-F312-4CDE-8039-580A7CBA8888}"/>
              </a:ext>
            </a:extLst>
          </p:cNvPr>
          <p:cNvSpPr>
            <a:spLocks noGrp="1"/>
          </p:cNvSpPr>
          <p:nvPr>
            <p:ph idx="1"/>
          </p:nvPr>
        </p:nvSpPr>
        <p:spPr>
          <a:xfrm>
            <a:off x="1024128" y="1656080"/>
            <a:ext cx="9720073" cy="5201920"/>
          </a:xfrm>
        </p:spPr>
        <p:txBody>
          <a:bodyPr>
            <a:normAutofit/>
          </a:bodyPr>
          <a:lstStyle/>
          <a:p>
            <a:pPr marL="128016" lvl="1" indent="0">
              <a:buNone/>
            </a:pPr>
            <a:r>
              <a:rPr lang="en-IN" sz="2400" dirty="0">
                <a:solidFill>
                  <a:srgbClr val="0000FF"/>
                </a:solidFill>
                <a:latin typeface="Bahnschrift SemiBold SemiConden" panose="020B0502040204020203" pitchFamily="34" charset="0"/>
              </a:rPr>
              <a:t>	We have chosen to develop the game in a pixel art style since we are rendering with a main system processor and it also requires no anti-aliasing and finally its is a easy style to create background art, images and simple animation sprite files. We are still in very early stages of development , but , background art an certain sprites are fully developed with some crude animations to go with them. We present them for your perusal below…</a:t>
            </a:r>
          </a:p>
          <a:p>
            <a:pPr marL="128016" lvl="1" indent="0">
              <a:buNone/>
            </a:pPr>
            <a:endParaRPr lang="en-IN" sz="2400" dirty="0">
              <a:solidFill>
                <a:srgbClr val="0000FF"/>
              </a:solidFill>
              <a:latin typeface="Bahnschrift SemiBold SemiConden" panose="020B0502040204020203" pitchFamily="34" charset="0"/>
            </a:endParaRPr>
          </a:p>
          <a:p>
            <a:pPr marL="128016" lvl="1" indent="0">
              <a:buNone/>
            </a:pPr>
            <a:endParaRPr lang="en-IN" sz="2400" dirty="0">
              <a:solidFill>
                <a:srgbClr val="0000FF"/>
              </a:solidFill>
              <a:latin typeface="Bahnschrift SemiBold SemiConden" panose="020B0502040204020203" pitchFamily="34" charset="0"/>
            </a:endParaRPr>
          </a:p>
          <a:p>
            <a:pPr marL="128016" lvl="1" indent="0">
              <a:buNone/>
            </a:pPr>
            <a:endParaRPr lang="en-IN" sz="2400" dirty="0">
              <a:solidFill>
                <a:srgbClr val="0000FF"/>
              </a:solidFill>
              <a:latin typeface="Bahnschrift SemiBold SemiConden" panose="020B0502040204020203" pitchFamily="34" charset="0"/>
            </a:endParaRPr>
          </a:p>
          <a:p>
            <a:pPr marL="128016" lvl="1" indent="0">
              <a:buNone/>
            </a:pPr>
            <a:endParaRPr lang="en-IN" sz="2400" dirty="0">
              <a:solidFill>
                <a:srgbClr val="0000FF"/>
              </a:solidFill>
              <a:latin typeface="Bahnschrift SemiBold SemiConden" panose="020B0502040204020203" pitchFamily="34" charset="0"/>
            </a:endParaRPr>
          </a:p>
          <a:p>
            <a:pPr marL="128016" lvl="1" indent="0">
              <a:buNone/>
            </a:pPr>
            <a:endParaRPr lang="en-IN" sz="2400" dirty="0">
              <a:solidFill>
                <a:srgbClr val="0000FF"/>
              </a:solidFill>
              <a:latin typeface="Bahnschrift SemiBold SemiConden" panose="020B0502040204020203" pitchFamily="34" charset="0"/>
            </a:endParaRPr>
          </a:p>
          <a:p>
            <a:pPr marL="128016" lvl="1" indent="0">
              <a:buNone/>
            </a:pPr>
            <a:endParaRPr lang="en-IN" sz="2400" dirty="0">
              <a:solidFill>
                <a:srgbClr val="0000FF"/>
              </a:solidFill>
              <a:latin typeface="Bahnschrift SemiBold SemiConden" panose="020B0502040204020203" pitchFamily="34" charset="0"/>
            </a:endParaRPr>
          </a:p>
          <a:p>
            <a:pPr marL="128016" lvl="1" indent="0">
              <a:buNone/>
            </a:pPr>
            <a:r>
              <a:rPr lang="en-IN" sz="3200" dirty="0">
                <a:solidFill>
                  <a:srgbClr val="0000FF"/>
                </a:solidFill>
                <a:latin typeface="Bahnschrift SemiBold SemiConden" panose="020B0502040204020203" pitchFamily="34" charset="0"/>
              </a:rPr>
              <a:t>						</a:t>
            </a:r>
            <a:r>
              <a:rPr lang="en-IN" sz="3200" dirty="0">
                <a:latin typeface="Bahnschrift SemiBold SemiConden" panose="020B0502040204020203" pitchFamily="34" charset="0"/>
              </a:rPr>
              <a:t>THANK YOU !</a:t>
            </a:r>
            <a:endParaRPr lang="en-IN" sz="2400" dirty="0">
              <a:solidFill>
                <a:srgbClr val="0000FF"/>
              </a:solidFill>
              <a:latin typeface="Bahnschrift SemiBold SemiConden" panose="020B0502040204020203" pitchFamily="34" charset="0"/>
            </a:endParaRPr>
          </a:p>
        </p:txBody>
      </p:sp>
      <p:pic>
        <p:nvPicPr>
          <p:cNvPr id="5" name="Picture 4">
            <a:extLst>
              <a:ext uri="{FF2B5EF4-FFF2-40B4-BE49-F238E27FC236}">
                <a16:creationId xmlns:a16="http://schemas.microsoft.com/office/drawing/2014/main" id="{F2D65FE7-0216-42DD-9176-31EDC3C60C23}"/>
              </a:ext>
            </a:extLst>
          </p:cNvPr>
          <p:cNvPicPr>
            <a:picLocks noChangeAspect="1"/>
          </p:cNvPicPr>
          <p:nvPr/>
        </p:nvPicPr>
        <p:blipFill>
          <a:blip r:embed="rId2"/>
          <a:stretch>
            <a:fillRect/>
          </a:stretch>
        </p:blipFill>
        <p:spPr>
          <a:xfrm>
            <a:off x="1024128" y="3830320"/>
            <a:ext cx="3832352" cy="2442464"/>
          </a:xfrm>
          <a:prstGeom prst="rect">
            <a:avLst/>
          </a:prstGeom>
        </p:spPr>
      </p:pic>
      <p:pic>
        <p:nvPicPr>
          <p:cNvPr id="7" name="Picture 6">
            <a:extLst>
              <a:ext uri="{FF2B5EF4-FFF2-40B4-BE49-F238E27FC236}">
                <a16:creationId xmlns:a16="http://schemas.microsoft.com/office/drawing/2014/main" id="{AE861A09-EC1A-461D-A1CB-53D59E87195B}"/>
              </a:ext>
            </a:extLst>
          </p:cNvPr>
          <p:cNvPicPr>
            <a:picLocks noChangeAspect="1"/>
          </p:cNvPicPr>
          <p:nvPr/>
        </p:nvPicPr>
        <p:blipFill>
          <a:blip r:embed="rId3"/>
          <a:stretch>
            <a:fillRect/>
          </a:stretch>
        </p:blipFill>
        <p:spPr>
          <a:xfrm>
            <a:off x="5884164" y="4152840"/>
            <a:ext cx="1739153" cy="1797424"/>
          </a:xfrm>
          <a:prstGeom prst="rect">
            <a:avLst/>
          </a:prstGeom>
        </p:spPr>
      </p:pic>
      <p:pic>
        <p:nvPicPr>
          <p:cNvPr id="9" name="Picture 8">
            <a:extLst>
              <a:ext uri="{FF2B5EF4-FFF2-40B4-BE49-F238E27FC236}">
                <a16:creationId xmlns:a16="http://schemas.microsoft.com/office/drawing/2014/main" id="{D701C33D-12AC-4E52-9541-69AE2CFE3952}"/>
              </a:ext>
            </a:extLst>
          </p:cNvPr>
          <p:cNvPicPr>
            <a:picLocks noChangeAspect="1"/>
          </p:cNvPicPr>
          <p:nvPr/>
        </p:nvPicPr>
        <p:blipFill>
          <a:blip r:embed="rId4"/>
          <a:stretch>
            <a:fillRect/>
          </a:stretch>
        </p:blipFill>
        <p:spPr>
          <a:xfrm>
            <a:off x="8096639" y="4152840"/>
            <a:ext cx="1739153" cy="1798440"/>
          </a:xfrm>
          <a:prstGeom prst="rect">
            <a:avLst/>
          </a:prstGeom>
        </p:spPr>
      </p:pic>
    </p:spTree>
    <p:extLst>
      <p:ext uri="{BB962C8B-B14F-4D97-AF65-F5344CB8AC3E}">
        <p14:creationId xmlns:p14="http://schemas.microsoft.com/office/powerpoint/2010/main" val="415497183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304</TotalTime>
  <Words>386</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Bahnschrift SemiBold SemiConden</vt:lpstr>
      <vt:lpstr>Castellar</vt:lpstr>
      <vt:lpstr>Corbel</vt:lpstr>
      <vt:lpstr>Perpetua Titling MT</vt:lpstr>
      <vt:lpstr>Times New Roman</vt:lpstr>
      <vt:lpstr>Basis</vt:lpstr>
      <vt:lpstr>HACK o’ HOLICS 3.o</vt:lpstr>
      <vt:lpstr>Our model and how it encompasses education:</vt:lpstr>
      <vt:lpstr>Our game mechanics: </vt:lpstr>
      <vt:lpstr>Implementation:</vt:lpstr>
      <vt:lpstr>  </vt:lpstr>
      <vt:lpstr>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GAMIFIED EDUCATIONN</dc:title>
  <dc:creator>HOME</dc:creator>
  <cp:lastModifiedBy>Rupert jose</cp:lastModifiedBy>
  <cp:revision>26</cp:revision>
  <dcterms:created xsi:type="dcterms:W3CDTF">2022-09-16T00:38:28Z</dcterms:created>
  <dcterms:modified xsi:type="dcterms:W3CDTF">2022-09-17T12:29:29Z</dcterms:modified>
</cp:coreProperties>
</file>