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5122525" cy="10693400"/>
  <p:notesSz cx="20929600" cy="29819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650" y="-276"/>
      </p:cViewPr>
      <p:guideLst>
        <p:guide orient="horz" pos="3368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89D77-AB88-429C-A6E5-6DDF3E51A674}" type="doc">
      <dgm:prSet loTypeId="urn:microsoft.com/office/officeart/2005/8/layout/chevron1" loCatId="process" qsTypeId="urn:microsoft.com/office/officeart/2005/8/quickstyle/simple4" qsCatId="simple" csTypeId="urn:microsoft.com/office/officeart/2005/8/colors/accent2_2" csCatId="accent2" phldr="1"/>
      <dgm:spPr/>
    </dgm:pt>
    <dgm:pt modelId="{A405C8BF-0217-4561-A086-61956B174B41}">
      <dgm:prSet phldrT="[Text]"/>
      <dgm:spPr/>
      <dgm:t>
        <a:bodyPr/>
        <a:lstStyle/>
        <a:p>
          <a:r>
            <a:rPr lang="en-GB" dirty="0" smtClean="0"/>
            <a:t>English Instructions</a:t>
          </a:r>
          <a:endParaRPr lang="en-GB" dirty="0"/>
        </a:p>
      </dgm:t>
    </dgm:pt>
    <dgm:pt modelId="{123B2675-AA72-45C1-958B-AD9D6CC0F29E}" type="parTrans" cxnId="{3A20E56D-5C41-4C77-B086-36199EE3BEF7}">
      <dgm:prSet/>
      <dgm:spPr/>
      <dgm:t>
        <a:bodyPr/>
        <a:lstStyle/>
        <a:p>
          <a:endParaRPr lang="en-GB"/>
        </a:p>
      </dgm:t>
    </dgm:pt>
    <dgm:pt modelId="{BE24EA0F-263A-4BE2-AFBE-E098F756BDCE}" type="sibTrans" cxnId="{3A20E56D-5C41-4C77-B086-36199EE3BEF7}">
      <dgm:prSet/>
      <dgm:spPr/>
      <dgm:t>
        <a:bodyPr/>
        <a:lstStyle/>
        <a:p>
          <a:endParaRPr lang="en-GB"/>
        </a:p>
      </dgm:t>
    </dgm:pt>
    <dgm:pt modelId="{D80012C0-33FE-4840-B46F-3DB7360626EE}">
      <dgm:prSet phldrT="[Text]"/>
      <dgm:spPr/>
      <dgm:t>
        <a:bodyPr/>
        <a:lstStyle/>
        <a:p>
          <a:r>
            <a:rPr lang="en-GB" dirty="0" smtClean="0"/>
            <a:t>POS Tagged Text</a:t>
          </a:r>
          <a:endParaRPr lang="en-GB" dirty="0"/>
        </a:p>
      </dgm:t>
    </dgm:pt>
    <dgm:pt modelId="{63F17216-90E6-4FBF-BE3F-A11FE71CB35E}" type="parTrans" cxnId="{43696129-6519-42D7-B1D4-8ACB4DC4945C}">
      <dgm:prSet/>
      <dgm:spPr/>
      <dgm:t>
        <a:bodyPr/>
        <a:lstStyle/>
        <a:p>
          <a:endParaRPr lang="en-GB"/>
        </a:p>
      </dgm:t>
    </dgm:pt>
    <dgm:pt modelId="{56688B3E-2E24-496A-826D-68B316E3CA1A}" type="sibTrans" cxnId="{43696129-6519-42D7-B1D4-8ACB4DC4945C}">
      <dgm:prSet/>
      <dgm:spPr/>
      <dgm:t>
        <a:bodyPr/>
        <a:lstStyle/>
        <a:p>
          <a:endParaRPr lang="en-GB"/>
        </a:p>
      </dgm:t>
    </dgm:pt>
    <dgm:pt modelId="{59197E0F-6AB0-4084-B638-F10E6BE6ABDD}">
      <dgm:prSet phldrT="[Text]"/>
      <dgm:spPr/>
      <dgm:t>
        <a:bodyPr/>
        <a:lstStyle/>
        <a:p>
          <a:r>
            <a:rPr lang="en-GB" dirty="0" smtClean="0"/>
            <a:t>SPL</a:t>
          </a:r>
          <a:endParaRPr lang="en-GB" dirty="0"/>
        </a:p>
      </dgm:t>
    </dgm:pt>
    <dgm:pt modelId="{41261C4E-1EB5-4099-84C4-84F694A7778D}" type="parTrans" cxnId="{E812BB64-98AE-4A68-B31E-81F6F2891CD8}">
      <dgm:prSet/>
      <dgm:spPr/>
      <dgm:t>
        <a:bodyPr/>
        <a:lstStyle/>
        <a:p>
          <a:endParaRPr lang="en-GB"/>
        </a:p>
      </dgm:t>
    </dgm:pt>
    <dgm:pt modelId="{EE2B4CE7-B79A-4E5C-8A7D-9EC8BCCC1124}" type="sibTrans" cxnId="{E812BB64-98AE-4A68-B31E-81F6F2891CD8}">
      <dgm:prSet/>
      <dgm:spPr/>
      <dgm:t>
        <a:bodyPr/>
        <a:lstStyle/>
        <a:p>
          <a:endParaRPr lang="en-GB"/>
        </a:p>
      </dgm:t>
    </dgm:pt>
    <dgm:pt modelId="{F963225C-E55B-406B-B67C-08A0267B03F2}" type="pres">
      <dgm:prSet presAssocID="{E4889D77-AB88-429C-A6E5-6DDF3E51A674}" presName="Name0" presStyleCnt="0">
        <dgm:presLayoutVars>
          <dgm:dir/>
          <dgm:animLvl val="lvl"/>
          <dgm:resizeHandles val="exact"/>
        </dgm:presLayoutVars>
      </dgm:prSet>
      <dgm:spPr/>
    </dgm:pt>
    <dgm:pt modelId="{F4399F7E-212A-4ECC-9168-65FAFAEDAB88}" type="pres">
      <dgm:prSet presAssocID="{A405C8BF-0217-4561-A086-61956B174B4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F0C2228-826D-428C-8068-D1F909B812CA}" type="pres">
      <dgm:prSet presAssocID="{BE24EA0F-263A-4BE2-AFBE-E098F756BDCE}" presName="parTxOnlySpace" presStyleCnt="0"/>
      <dgm:spPr/>
    </dgm:pt>
    <dgm:pt modelId="{7900F795-C8D7-4F95-B207-0505A1B7985F}" type="pres">
      <dgm:prSet presAssocID="{D80012C0-33FE-4840-B46F-3DB7360626EE}" presName="parTxOnly" presStyleLbl="node1" presStyleIdx="1" presStyleCnt="3" custLinFactNeighborX="-43175" custLinFactNeighborY="-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2742FC-2E95-4B7C-BB3F-9A096C94A23A}" type="pres">
      <dgm:prSet presAssocID="{56688B3E-2E24-496A-826D-68B316E3CA1A}" presName="parTxOnlySpace" presStyleCnt="0"/>
      <dgm:spPr/>
    </dgm:pt>
    <dgm:pt modelId="{458CD5DD-474C-46DD-A6B6-80289D7F42DA}" type="pres">
      <dgm:prSet presAssocID="{59197E0F-6AB0-4084-B638-F10E6BE6ABD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7E98148-AAFB-4E70-9771-4CAF114F86C1}" type="presOf" srcId="{E4889D77-AB88-429C-A6E5-6DDF3E51A674}" destId="{F963225C-E55B-406B-B67C-08A0267B03F2}" srcOrd="0" destOrd="0" presId="urn:microsoft.com/office/officeart/2005/8/layout/chevron1"/>
    <dgm:cxn modelId="{43696129-6519-42D7-B1D4-8ACB4DC4945C}" srcId="{E4889D77-AB88-429C-A6E5-6DDF3E51A674}" destId="{D80012C0-33FE-4840-B46F-3DB7360626EE}" srcOrd="1" destOrd="0" parTransId="{63F17216-90E6-4FBF-BE3F-A11FE71CB35E}" sibTransId="{56688B3E-2E24-496A-826D-68B316E3CA1A}"/>
    <dgm:cxn modelId="{4A1FB539-73F9-4E0E-907E-A3C8A99DA339}" type="presOf" srcId="{D80012C0-33FE-4840-B46F-3DB7360626EE}" destId="{7900F795-C8D7-4F95-B207-0505A1B7985F}" srcOrd="0" destOrd="0" presId="urn:microsoft.com/office/officeart/2005/8/layout/chevron1"/>
    <dgm:cxn modelId="{62AFF134-7E31-4F0F-A95B-5101F46254D4}" type="presOf" srcId="{59197E0F-6AB0-4084-B638-F10E6BE6ABDD}" destId="{458CD5DD-474C-46DD-A6B6-80289D7F42DA}" srcOrd="0" destOrd="0" presId="urn:microsoft.com/office/officeart/2005/8/layout/chevron1"/>
    <dgm:cxn modelId="{E812BB64-98AE-4A68-B31E-81F6F2891CD8}" srcId="{E4889D77-AB88-429C-A6E5-6DDF3E51A674}" destId="{59197E0F-6AB0-4084-B638-F10E6BE6ABDD}" srcOrd="2" destOrd="0" parTransId="{41261C4E-1EB5-4099-84C4-84F694A7778D}" sibTransId="{EE2B4CE7-B79A-4E5C-8A7D-9EC8BCCC1124}"/>
    <dgm:cxn modelId="{458FE422-0CE3-40B5-955C-1B55D9F03647}" type="presOf" srcId="{A405C8BF-0217-4561-A086-61956B174B41}" destId="{F4399F7E-212A-4ECC-9168-65FAFAEDAB88}" srcOrd="0" destOrd="0" presId="urn:microsoft.com/office/officeart/2005/8/layout/chevron1"/>
    <dgm:cxn modelId="{3A20E56D-5C41-4C77-B086-36199EE3BEF7}" srcId="{E4889D77-AB88-429C-A6E5-6DDF3E51A674}" destId="{A405C8BF-0217-4561-A086-61956B174B41}" srcOrd="0" destOrd="0" parTransId="{123B2675-AA72-45C1-958B-AD9D6CC0F29E}" sibTransId="{BE24EA0F-263A-4BE2-AFBE-E098F756BDCE}"/>
    <dgm:cxn modelId="{396B7563-DD8E-4EF3-AFEB-6B00F07C752E}" type="presParOf" srcId="{F963225C-E55B-406B-B67C-08A0267B03F2}" destId="{F4399F7E-212A-4ECC-9168-65FAFAEDAB88}" srcOrd="0" destOrd="0" presId="urn:microsoft.com/office/officeart/2005/8/layout/chevron1"/>
    <dgm:cxn modelId="{85F22996-D410-4DD8-A363-1020941D2DB9}" type="presParOf" srcId="{F963225C-E55B-406B-B67C-08A0267B03F2}" destId="{0F0C2228-826D-428C-8068-D1F909B812CA}" srcOrd="1" destOrd="0" presId="urn:microsoft.com/office/officeart/2005/8/layout/chevron1"/>
    <dgm:cxn modelId="{47C5B91D-9DC6-45A4-9168-82D78A66140D}" type="presParOf" srcId="{F963225C-E55B-406B-B67C-08A0267B03F2}" destId="{7900F795-C8D7-4F95-B207-0505A1B7985F}" srcOrd="2" destOrd="0" presId="urn:microsoft.com/office/officeart/2005/8/layout/chevron1"/>
    <dgm:cxn modelId="{3A332F05-E833-4B85-8A9B-D5188D24732E}" type="presParOf" srcId="{F963225C-E55B-406B-B67C-08A0267B03F2}" destId="{8E2742FC-2E95-4B7C-BB3F-9A096C94A23A}" srcOrd="3" destOrd="0" presId="urn:microsoft.com/office/officeart/2005/8/layout/chevron1"/>
    <dgm:cxn modelId="{9E5140CA-30D6-49A0-A8CB-05B033089D55}" type="presParOf" srcId="{F963225C-E55B-406B-B67C-08A0267B03F2}" destId="{458CD5DD-474C-46DD-A6B6-80289D7F42D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399F7E-212A-4ECC-9168-65FAFAEDAB88}">
      <dsp:nvSpPr>
        <dsp:cNvPr id="0" name=""/>
        <dsp:cNvSpPr/>
      </dsp:nvSpPr>
      <dsp:spPr>
        <a:xfrm>
          <a:off x="1919" y="432322"/>
          <a:ext cx="2338888" cy="93555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English Instructions</a:t>
          </a:r>
          <a:endParaRPr lang="en-GB" sz="1900" kern="1200" dirty="0"/>
        </a:p>
      </dsp:txBody>
      <dsp:txXfrm>
        <a:off x="1919" y="432322"/>
        <a:ext cx="2338888" cy="935555"/>
      </dsp:txXfrm>
    </dsp:sp>
    <dsp:sp modelId="{7900F795-C8D7-4F95-B207-0505A1B7985F}">
      <dsp:nvSpPr>
        <dsp:cNvPr id="0" name=""/>
        <dsp:cNvSpPr/>
      </dsp:nvSpPr>
      <dsp:spPr>
        <a:xfrm>
          <a:off x="2005938" y="432050"/>
          <a:ext cx="2338888" cy="93555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POS Tagged Text</a:t>
          </a:r>
          <a:endParaRPr lang="en-GB" sz="1900" kern="1200" dirty="0"/>
        </a:p>
      </dsp:txBody>
      <dsp:txXfrm>
        <a:off x="2005938" y="432050"/>
        <a:ext cx="2338888" cy="935555"/>
      </dsp:txXfrm>
    </dsp:sp>
    <dsp:sp modelId="{458CD5DD-474C-46DD-A6B6-80289D7F42DA}">
      <dsp:nvSpPr>
        <dsp:cNvPr id="0" name=""/>
        <dsp:cNvSpPr/>
      </dsp:nvSpPr>
      <dsp:spPr>
        <a:xfrm>
          <a:off x="4211919" y="432322"/>
          <a:ext cx="2338888" cy="93555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SPL</a:t>
          </a:r>
          <a:endParaRPr lang="en-GB" sz="1900" kern="1200" dirty="0"/>
        </a:p>
      </dsp:txBody>
      <dsp:txXfrm>
        <a:off x="4211919" y="432322"/>
        <a:ext cx="2338888" cy="935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9DE41-C957-4B36-B1C4-8040146212A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AD33B-94DF-4BB6-91DB-CB5FD419167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74C94-0269-477C-B199-5B1EFC8DBBF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58CE9-E330-4A0A-9FB5-29A3171396B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AFF0A-D72D-40F7-9B7D-69E1B4FADB9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AFF9-90B7-4CD8-861E-CA613382784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0D0AF-7067-4983-BC42-8F3566E743D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D46EB-1CA4-4E44-8DCD-5B40AFA48C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A0678-1603-41F3-A5EC-058D94FE81F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45CDC-8739-4487-80A1-31E998E7EA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C9B41-DCBE-498A-ABE2-02B692938F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defTabSz="471488">
              <a:defRPr sz="23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 defTabSz="471488">
              <a:defRPr sz="23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 defTabSz="471488">
              <a:defRPr sz="2300"/>
            </a:lvl1pPr>
          </a:lstStyle>
          <a:p>
            <a:fld id="{3F2D9475-4DBC-4456-A1ED-F114A2026AB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0" fontAlgn="base" hangingPunct="0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0" fontAlgn="base" hangingPunct="0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0" fontAlgn="base" hangingPunct="0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</p:spPr>
        <p:txBody>
          <a:bodyPr lIns="94064" tIns="47032" rIns="94064" bIns="47032"/>
          <a:lstStyle/>
          <a:p>
            <a:endParaRPr lang="en-GB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 w="9525">
            <a:noFill/>
            <a:miter lim="800000"/>
            <a:headEnd/>
            <a:tailEnd/>
          </a:ln>
        </p:spPr>
        <p:txBody>
          <a:bodyPr wrap="none" lIns="47165" tIns="23582" rIns="47165" bIns="23582" anchor="ctr"/>
          <a:lstStyle/>
          <a:p>
            <a:pPr defTabSz="471488"/>
            <a:endParaRPr lang="en-US" dirty="0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440582" y="1595438"/>
            <a:ext cx="12647762" cy="49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7165" tIns="23582" rIns="47165" bIns="23582">
            <a:spAutoFit/>
          </a:bodyPr>
          <a:lstStyle/>
          <a:p>
            <a:pPr algn="ctr" defTabSz="1433513">
              <a:spcBef>
                <a:spcPct val="50000"/>
              </a:spcBef>
            </a:pPr>
            <a:r>
              <a:rPr lang="en-GB" dirty="0" smtClean="0">
                <a:solidFill>
                  <a:schemeClr val="bg1"/>
                </a:solidFill>
              </a:rPr>
              <a:t>Student: Piers Williams  Supervisor: Dr. Massimo Poesio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03199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algn="ctr"/>
            <a:r>
              <a:rPr lang="en-GB" sz="3200" b="1" dirty="0" smtClean="0"/>
              <a:t>Introduction</a:t>
            </a:r>
          </a:p>
          <a:p>
            <a:pPr algn="ctr"/>
            <a:endParaRPr lang="en-GB" sz="3200" b="1" dirty="0" smtClean="0"/>
          </a:p>
          <a:p>
            <a:pPr algn="just"/>
            <a:r>
              <a:rPr lang="en-GB" sz="1400" dirty="0" smtClean="0"/>
              <a:t>This is a project that is all about bringing human and computer Artificial Intelligence (AI) interaction close within a Real Time Strategy (RTS) computer game.</a:t>
            </a:r>
          </a:p>
          <a:p>
            <a:endParaRPr lang="en-GB" sz="2000" dirty="0" smtClean="0"/>
          </a:p>
          <a:p>
            <a:pPr algn="ctr"/>
            <a:r>
              <a:rPr lang="en-GB" sz="3200" b="1" dirty="0" smtClean="0"/>
              <a:t>What is an RTS?</a:t>
            </a:r>
          </a:p>
          <a:p>
            <a:endParaRPr lang="en-GB" sz="2000" b="1" dirty="0" smtClean="0"/>
          </a:p>
          <a:p>
            <a:pPr algn="just"/>
            <a:r>
              <a:rPr lang="en-GB" sz="1400" dirty="0" smtClean="0"/>
              <a:t>An RTS game is one of those games with top down graphics where you command your units and buildings in a more global scale than more common First Person Shooters (FPS). To the right is an example of a good RTS called Supreme </a:t>
            </a:r>
            <a:r>
              <a:rPr lang="en-GB" sz="1400" dirty="0" smtClean="0"/>
              <a:t>Commander. A lot of the simple mechanics of my game are based on those observed in Supreme Commander.</a:t>
            </a:r>
          </a:p>
          <a:p>
            <a:pPr algn="just"/>
            <a:endParaRPr lang="en-GB" sz="1400" dirty="0" smtClean="0"/>
          </a:p>
          <a:p>
            <a:pPr algn="just"/>
            <a:r>
              <a:rPr lang="en-GB" sz="3200" b="1" dirty="0" smtClean="0"/>
              <a:t>Why do this?</a:t>
            </a:r>
          </a:p>
          <a:p>
            <a:pPr algn="just"/>
            <a:r>
              <a:rPr lang="en-GB" sz="1400" dirty="0" smtClean="0"/>
              <a:t>I’m doing this after years of frustration with the single minded and un-cooperative nature of many RTS AI systems in games. Many tout having teams and alliances and trading however they are little more than token gestures that only work human-human. I wanted to create an Artificial Intelligence that could use those features through English input.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9494" y="346040"/>
            <a:ext cx="52864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Tactical Level Game AI with Natural Language Input</a:t>
            </a:r>
            <a:endParaRPr lang="en-GB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88854" y="2394372"/>
            <a:ext cx="3540125" cy="46805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algn="ctr"/>
            <a:r>
              <a:rPr lang="en-GB" sz="3200" b="1" dirty="0" smtClean="0"/>
              <a:t>Natural Language</a:t>
            </a:r>
          </a:p>
          <a:p>
            <a:pPr algn="ctr"/>
            <a:endParaRPr lang="en-GB" sz="1050" b="1" dirty="0" smtClean="0"/>
          </a:p>
          <a:p>
            <a:pPr algn="just"/>
            <a:r>
              <a:rPr lang="en-GB" sz="1400" dirty="0" smtClean="0"/>
              <a:t>The interaction is achieved using a Natural Language Pipeline that is designed to translate English instructions into an internal language, that I calle</a:t>
            </a:r>
            <a:r>
              <a:rPr lang="en-GB" sz="1400" dirty="0" smtClean="0"/>
              <a:t>d Strategic Planning Language (SPL), </a:t>
            </a:r>
            <a:r>
              <a:rPr lang="en-GB" sz="1400" dirty="0" smtClean="0"/>
              <a:t>that the AI can understand. The AI uses this language internally, allowing the human players to directly inject instructions into the AI’s Queue.</a:t>
            </a:r>
          </a:p>
          <a:p>
            <a:pPr algn="just"/>
            <a:endParaRPr lang="en-GB" sz="1400" dirty="0" smtClean="0"/>
          </a:p>
          <a:p>
            <a:pPr algn="just"/>
            <a:r>
              <a:rPr lang="en-GB" sz="1400" dirty="0" smtClean="0"/>
              <a:t>The pipeline begins with English input from the User. This is then Part Of Speech (POS) tagged by the Stanford Tagger. Next a series of pattern matching extracts information from the text and converts them to SPL for the AI.</a:t>
            </a:r>
            <a:endParaRPr lang="en-GB" sz="1400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561262" y="2394373"/>
            <a:ext cx="7272808" cy="29523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algn="ctr"/>
            <a:r>
              <a:rPr lang="en-GB" sz="3200" b="1" dirty="0" smtClean="0"/>
              <a:t>Co-operation</a:t>
            </a:r>
          </a:p>
          <a:p>
            <a:pPr algn="just"/>
            <a:r>
              <a:rPr lang="en-GB" sz="1400" dirty="0" smtClean="0"/>
              <a:t>The co-operation is achieved by means of instructions that can be issued to the AI. These instructions are for defending, attacking, trading or querying.</a:t>
            </a:r>
          </a:p>
          <a:p>
            <a:pPr algn="just"/>
            <a:endParaRPr lang="en-GB" sz="1400" dirty="0" smtClean="0"/>
          </a:p>
          <a:p>
            <a:pPr algn="just"/>
            <a:r>
              <a:rPr lang="en-GB" sz="1400" b="1" dirty="0" smtClean="0"/>
              <a:t>Attacking</a:t>
            </a:r>
            <a:r>
              <a:rPr lang="en-GB" sz="1400" dirty="0" smtClean="0"/>
              <a:t> – Attacking a target, area or base for you</a:t>
            </a:r>
          </a:p>
          <a:p>
            <a:pPr algn="just"/>
            <a:endParaRPr lang="en-GB" sz="1400" b="1" dirty="0" smtClean="0"/>
          </a:p>
          <a:p>
            <a:pPr algn="just"/>
            <a:r>
              <a:rPr lang="en-GB" sz="1400" b="1" dirty="0" smtClean="0"/>
              <a:t>Defending</a:t>
            </a:r>
            <a:r>
              <a:rPr lang="en-GB" sz="1400" dirty="0" smtClean="0"/>
              <a:t> – Defending an existing base, defending an area by occupying it</a:t>
            </a:r>
          </a:p>
          <a:p>
            <a:pPr algn="just"/>
            <a:endParaRPr lang="en-GB" sz="1400" b="1" dirty="0" smtClean="0"/>
          </a:p>
          <a:p>
            <a:pPr algn="just"/>
            <a:r>
              <a:rPr lang="en-GB" sz="1400" b="1" dirty="0" smtClean="0"/>
              <a:t>Trading</a:t>
            </a:r>
            <a:r>
              <a:rPr lang="en-GB" sz="1400" dirty="0" smtClean="0"/>
              <a:t> – Trading units with the AI</a:t>
            </a:r>
          </a:p>
          <a:p>
            <a:pPr algn="just"/>
            <a:endParaRPr lang="en-GB" sz="1400" b="1" dirty="0" smtClean="0"/>
          </a:p>
          <a:p>
            <a:pPr algn="just"/>
            <a:r>
              <a:rPr lang="en-GB" sz="1400" b="1" dirty="0" smtClean="0"/>
              <a:t>Querying</a:t>
            </a:r>
            <a:r>
              <a:rPr lang="en-GB" sz="1400" dirty="0" smtClean="0"/>
              <a:t> – Asking the AI for information about the world or itself</a:t>
            </a:r>
            <a:endParaRPr lang="en-GB" sz="2000" b="1" dirty="0"/>
          </a:p>
        </p:txBody>
      </p:sp>
      <p:graphicFrame>
        <p:nvGraphicFramePr>
          <p:cNvPr id="14" name="Diagram 13"/>
          <p:cNvGraphicFramePr/>
          <p:nvPr/>
        </p:nvGraphicFramePr>
        <p:xfrm>
          <a:off x="7993310" y="5058668"/>
          <a:ext cx="6552728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77486" y="64268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800" dirty="0" smtClean="0"/>
              <a:t>The Natural Language </a:t>
            </a:r>
            <a:r>
              <a:rPr lang="en-GB" sz="1800" dirty="0" smtClean="0"/>
              <a:t>Process</a:t>
            </a:r>
            <a:endParaRPr lang="en-GB" sz="1800" dirty="0"/>
          </a:p>
        </p:txBody>
      </p:sp>
      <p:pic>
        <p:nvPicPr>
          <p:cNvPr id="17" name="Picture 16" descr="UI.png"/>
          <p:cNvPicPr>
            <a:picLocks noChangeAspect="1"/>
          </p:cNvPicPr>
          <p:nvPr/>
        </p:nvPicPr>
        <p:blipFill>
          <a:blip r:embed="rId9" cstate="print"/>
          <a:srcRect l="15807" r="8548" b="45807"/>
          <a:stretch>
            <a:fillRect/>
          </a:stretch>
        </p:blipFill>
        <p:spPr>
          <a:xfrm>
            <a:off x="3888853" y="7146900"/>
            <a:ext cx="6790089" cy="27363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52950" y="981119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The game  (Cropped) showing two bases and the input for the NLP</a:t>
            </a:r>
            <a:endParaRPr lang="en-GB" sz="1800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1233670" y="7002883"/>
            <a:ext cx="3540125" cy="33843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algn="ctr"/>
            <a:r>
              <a:rPr lang="en-GB" sz="3200" b="1" dirty="0" smtClean="0"/>
              <a:t>More Text Here</a:t>
            </a:r>
          </a:p>
          <a:p>
            <a:pPr algn="ctr"/>
            <a:endParaRPr lang="en-GB" sz="3200" b="1" dirty="0" smtClean="0"/>
          </a:p>
          <a:p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4498A85-8611-4A91-93D0-A1F00F08FA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2D159-308D-4126-B904-26E00BF352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56CB152-61D2-4B39-ADFC-234EC8C99D18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384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University of Essex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ESE</dc:creator>
  <cp:lastModifiedBy>Piers</cp:lastModifiedBy>
  <cp:revision>70</cp:revision>
  <dcterms:created xsi:type="dcterms:W3CDTF">2007-07-03T09:31:17Z</dcterms:created>
  <dcterms:modified xsi:type="dcterms:W3CDTF">2013-03-06T09:25:46Z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xd_Signature">
    <vt:bool>false</vt:bool>
  </property>
  <property fmtid="{D5CDD505-2E9C-101B-9397-08002B2CF9AE}" pid="4" name="xd_ProgID">
    <vt:lpwstr/>
  </property>
</Properties>
</file>