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5122525" cy="10693400"/>
  <p:notesSz cx="20929600" cy="298196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+mn-cs"/>
      </a:defRPr>
    </a:lvl1pPr>
    <a:lvl2pPr marL="469900" indent="-127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+mn-cs"/>
      </a:defRPr>
    </a:lvl2pPr>
    <a:lvl3pPr marL="939800" indent="-25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+mn-cs"/>
      </a:defRPr>
    </a:lvl3pPr>
    <a:lvl4pPr marL="1409700" indent="-381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+mn-cs"/>
      </a:defRPr>
    </a:lvl4pPr>
    <a:lvl5pPr marL="1881188" indent="-52388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1D42"/>
    <a:srgbClr val="660033"/>
    <a:srgbClr val="00FFFF"/>
    <a:srgbClr val="0033CC"/>
    <a:srgbClr val="04638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2" y="-624"/>
      </p:cViewPr>
      <p:guideLst>
        <p:guide orient="horz" pos="3368"/>
        <p:guide pos="476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vicka\Local%20Settings\Temporary%20Internet%20Files\Content.Outlook\47QC8U3B\comparison%20first%20experiment(correct)%20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autoTitleDeleted val="1"/>
    <c:plotArea>
      <c:layout>
        <c:manualLayout>
          <c:layoutTarget val="inner"/>
          <c:xMode val="edge"/>
          <c:yMode val="edge"/>
          <c:x val="0.21985622644678851"/>
          <c:y val="8.0705739196684653E-2"/>
          <c:w val="0.7104343910965587"/>
          <c:h val="0.68722169728783944"/>
        </c:manualLayout>
      </c:layout>
      <c:scatterChart>
        <c:scatterStyle val="lineMarker"/>
        <c:ser>
          <c:idx val="1"/>
          <c:order val="0"/>
          <c:tx>
            <c:strRef>
              <c:f>Sheet1!$B$19</c:f>
              <c:strCache>
                <c:ptCount val="1"/>
                <c:pt idx="0">
                  <c:v>Current (nA) , Light intensity = room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rgbClr val="FFFF00"/>
                </a:solidFill>
              </a:ln>
            </c:spPr>
            <c:trendlineType val="linear"/>
            <c:backward val="0.4"/>
            <c:intercept val="0"/>
          </c:trendline>
          <c:xVal>
            <c:numRef>
              <c:f>Sheet1!$C$80:$C$89</c:f>
              <c:numCache>
                <c:formatCode>0.0000</c:formatCode>
                <c:ptCount val="10"/>
                <c:pt idx="0">
                  <c:v>0.39992000000000011</c:v>
                </c:pt>
                <c:pt idx="1">
                  <c:v>0.79988999999999999</c:v>
                </c:pt>
                <c:pt idx="2">
                  <c:v>1.1998599999999999</c:v>
                </c:pt>
                <c:pt idx="3">
                  <c:v>1.5998199999999998</c:v>
                </c:pt>
                <c:pt idx="4">
                  <c:v>1.9997699999999998</c:v>
                </c:pt>
                <c:pt idx="5">
                  <c:v>2.3997299999999995</c:v>
                </c:pt>
                <c:pt idx="6">
                  <c:v>2.7996799999999995</c:v>
                </c:pt>
                <c:pt idx="7">
                  <c:v>3.1996200000000004</c:v>
                </c:pt>
                <c:pt idx="8">
                  <c:v>3.5995599999999994</c:v>
                </c:pt>
                <c:pt idx="9">
                  <c:v>3.9994899999999998</c:v>
                </c:pt>
              </c:numCache>
            </c:numRef>
          </c:xVal>
          <c:yVal>
            <c:numRef>
              <c:f>Sheet1!$C$20:$C$29</c:f>
              <c:numCache>
                <c:formatCode>0.00</c:formatCode>
                <c:ptCount val="10"/>
                <c:pt idx="0">
                  <c:v>0.53333333333333333</c:v>
                </c:pt>
                <c:pt idx="1">
                  <c:v>0.7333333333333335</c:v>
                </c:pt>
                <c:pt idx="2">
                  <c:v>0.93333333333333335</c:v>
                </c:pt>
                <c:pt idx="3">
                  <c:v>1.2</c:v>
                </c:pt>
                <c:pt idx="4">
                  <c:v>1.5333333333333332</c:v>
                </c:pt>
                <c:pt idx="5">
                  <c:v>1.7999999999999998</c:v>
                </c:pt>
                <c:pt idx="6">
                  <c:v>2.1333333333333337</c:v>
                </c:pt>
                <c:pt idx="7">
                  <c:v>2.5333333333333332</c:v>
                </c:pt>
                <c:pt idx="8">
                  <c:v>2.9333333333333336</c:v>
                </c:pt>
                <c:pt idx="9">
                  <c:v>3.4</c:v>
                </c:pt>
              </c:numCache>
            </c:numRef>
          </c:yVal>
        </c:ser>
        <c:ser>
          <c:idx val="0"/>
          <c:order val="1"/>
          <c:tx>
            <c:strRef>
              <c:f>Sheet1!$C$19</c:f>
              <c:strCache>
                <c:ptCount val="1"/>
                <c:pt idx="0">
                  <c:v>Current (nA) , Light intensity = 1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rgbClr val="FF0000"/>
                </a:solidFill>
              </a:ln>
            </c:spPr>
            <c:trendlineType val="linear"/>
            <c:backward val="0.4"/>
            <c:intercept val="0"/>
          </c:trendline>
          <c:xVal>
            <c:numRef>
              <c:f>Sheet1!$B$80:$B$89</c:f>
              <c:numCache>
                <c:formatCode>0.0000</c:formatCode>
                <c:ptCount val="10"/>
                <c:pt idx="0">
                  <c:v>0.4</c:v>
                </c:pt>
                <c:pt idx="1">
                  <c:v>0.8</c:v>
                </c:pt>
                <c:pt idx="2">
                  <c:v>1.1999599999999999</c:v>
                </c:pt>
                <c:pt idx="3">
                  <c:v>1.59995</c:v>
                </c:pt>
                <c:pt idx="4">
                  <c:v>1.9999299999999998</c:v>
                </c:pt>
                <c:pt idx="5">
                  <c:v>2.3999199999999994</c:v>
                </c:pt>
                <c:pt idx="6">
                  <c:v>2.7998999999999992</c:v>
                </c:pt>
                <c:pt idx="7">
                  <c:v>3.1998900000000003</c:v>
                </c:pt>
                <c:pt idx="8">
                  <c:v>3.5998799999999997</c:v>
                </c:pt>
                <c:pt idx="9">
                  <c:v>3.9998599999999995</c:v>
                </c:pt>
              </c:numCache>
            </c:numRef>
          </c:xVal>
          <c:yVal>
            <c:numRef>
              <c:f>Sheet1!$B$20:$B$29</c:f>
              <c:numCache>
                <c:formatCode>0.00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0.26666666666666672</c:v>
                </c:pt>
                <c:pt idx="3">
                  <c:v>0.33333333333333337</c:v>
                </c:pt>
                <c:pt idx="4">
                  <c:v>0.46666666666666673</c:v>
                </c:pt>
                <c:pt idx="5">
                  <c:v>0.53333333333333333</c:v>
                </c:pt>
                <c:pt idx="6">
                  <c:v>0.66666666666666674</c:v>
                </c:pt>
                <c:pt idx="7">
                  <c:v>0.7333333333333335</c:v>
                </c:pt>
                <c:pt idx="8">
                  <c:v>0.79999999999999982</c:v>
                </c:pt>
                <c:pt idx="9">
                  <c:v>0.93333333333333335</c:v>
                </c:pt>
              </c:numCache>
            </c:numRef>
          </c:yVal>
        </c:ser>
        <c:ser>
          <c:idx val="2"/>
          <c:order val="2"/>
          <c:tx>
            <c:strRef>
              <c:f>Sheet1!$D$19</c:f>
              <c:strCache>
                <c:ptCount val="1"/>
                <c:pt idx="0">
                  <c:v>Current (nA) , Light intensity = 2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rgbClr val="00B050"/>
                </a:solidFill>
              </a:ln>
            </c:spPr>
            <c:trendlineType val="linear"/>
            <c:backward val="0.4"/>
            <c:intercept val="0"/>
          </c:trendline>
          <c:xVal>
            <c:numRef>
              <c:f>Sheet1!$D$80:$D$89</c:f>
              <c:numCache>
                <c:formatCode>0.0000</c:formatCode>
                <c:ptCount val="10"/>
                <c:pt idx="0">
                  <c:v>0.39988000000000012</c:v>
                </c:pt>
                <c:pt idx="1">
                  <c:v>0.79984000000000011</c:v>
                </c:pt>
                <c:pt idx="2">
                  <c:v>1.1998</c:v>
                </c:pt>
                <c:pt idx="3">
                  <c:v>1.59975</c:v>
                </c:pt>
                <c:pt idx="4">
                  <c:v>1.9996899999999997</c:v>
                </c:pt>
                <c:pt idx="5">
                  <c:v>2.3996299999999993</c:v>
                </c:pt>
                <c:pt idx="6">
                  <c:v>2.7995599999999992</c:v>
                </c:pt>
                <c:pt idx="7">
                  <c:v>3.1994900000000004</c:v>
                </c:pt>
                <c:pt idx="8">
                  <c:v>3.5994099999999998</c:v>
                </c:pt>
                <c:pt idx="9">
                  <c:v>3.9993300000000001</c:v>
                </c:pt>
              </c:numCache>
            </c:numRef>
          </c:xVal>
          <c:yVal>
            <c:numRef>
              <c:f>Sheet1!$D$20:$D$29</c:f>
              <c:numCache>
                <c:formatCode>0.00</c:formatCode>
                <c:ptCount val="10"/>
                <c:pt idx="0">
                  <c:v>0.79999999999999982</c:v>
                </c:pt>
                <c:pt idx="1">
                  <c:v>1.0666666666666667</c:v>
                </c:pt>
                <c:pt idx="2">
                  <c:v>1.3333333333333335</c:v>
                </c:pt>
                <c:pt idx="3">
                  <c:v>1.6666666666666665</c:v>
                </c:pt>
                <c:pt idx="4">
                  <c:v>2.0666666666666664</c:v>
                </c:pt>
                <c:pt idx="5">
                  <c:v>2.4666666666666668</c:v>
                </c:pt>
                <c:pt idx="6">
                  <c:v>2.9333333333333336</c:v>
                </c:pt>
                <c:pt idx="7">
                  <c:v>3.4</c:v>
                </c:pt>
                <c:pt idx="8">
                  <c:v>3.9333333333333331</c:v>
                </c:pt>
                <c:pt idx="9">
                  <c:v>4.4666666666666677</c:v>
                </c:pt>
              </c:numCache>
            </c:numRef>
          </c:yVal>
        </c:ser>
        <c:ser>
          <c:idx val="3"/>
          <c:order val="3"/>
          <c:tx>
            <c:strRef>
              <c:f>Sheet1!$E$19</c:f>
              <c:strCache>
                <c:ptCount val="1"/>
                <c:pt idx="0">
                  <c:v>Current (nA) , Light intensity = 3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rgbClr val="0070C0"/>
                </a:solidFill>
              </a:ln>
            </c:spPr>
            <c:trendlineType val="linear"/>
            <c:backward val="0.4"/>
            <c:intercept val="0"/>
          </c:trendline>
          <c:xVal>
            <c:numRef>
              <c:f>Sheet1!$E$80:$E$89</c:f>
              <c:numCache>
                <c:formatCode>0.0000</c:formatCode>
                <c:ptCount val="10"/>
                <c:pt idx="0">
                  <c:v>0.39984000000000014</c:v>
                </c:pt>
                <c:pt idx="1">
                  <c:v>0.79976000000000003</c:v>
                </c:pt>
                <c:pt idx="2">
                  <c:v>1.1996799999999999</c:v>
                </c:pt>
                <c:pt idx="3">
                  <c:v>1.59958</c:v>
                </c:pt>
                <c:pt idx="4">
                  <c:v>1.9994699999999999</c:v>
                </c:pt>
                <c:pt idx="5">
                  <c:v>2.3993499999999996</c:v>
                </c:pt>
                <c:pt idx="6">
                  <c:v>2.7992299999999997</c:v>
                </c:pt>
                <c:pt idx="7">
                  <c:v>3.1991000000000001</c:v>
                </c:pt>
                <c:pt idx="8">
                  <c:v>3.5989599999999995</c:v>
                </c:pt>
                <c:pt idx="9">
                  <c:v>3.9988099999999998</c:v>
                </c:pt>
              </c:numCache>
            </c:numRef>
          </c:xVal>
          <c:yVal>
            <c:numRef>
              <c:f>Sheet1!$E$20:$E$29</c:f>
              <c:numCache>
                <c:formatCode>0.00</c:formatCode>
                <c:ptCount val="10"/>
                <c:pt idx="0">
                  <c:v>1.0666666666666667</c:v>
                </c:pt>
                <c:pt idx="1">
                  <c:v>1.5999999999999994</c:v>
                </c:pt>
                <c:pt idx="2">
                  <c:v>2.1333333333333337</c:v>
                </c:pt>
                <c:pt idx="3">
                  <c:v>2.8</c:v>
                </c:pt>
                <c:pt idx="4">
                  <c:v>3.5333333333333332</c:v>
                </c:pt>
                <c:pt idx="5">
                  <c:v>4.3333333333333339</c:v>
                </c:pt>
                <c:pt idx="6">
                  <c:v>5.1333333333333346</c:v>
                </c:pt>
                <c:pt idx="7">
                  <c:v>6</c:v>
                </c:pt>
                <c:pt idx="8">
                  <c:v>6.9333333333333353</c:v>
                </c:pt>
                <c:pt idx="9">
                  <c:v>7.9333333333333345</c:v>
                </c:pt>
              </c:numCache>
            </c:numRef>
          </c:yVal>
        </c:ser>
        <c:ser>
          <c:idx val="4"/>
          <c:order val="4"/>
          <c:tx>
            <c:strRef>
              <c:f>Sheet1!$F$19</c:f>
              <c:strCache>
                <c:ptCount val="1"/>
                <c:pt idx="0">
                  <c:v>Current (nA) , Light intensity = 4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rgbClr val="7030A0"/>
                </a:solidFill>
              </a:ln>
            </c:spPr>
            <c:trendlineType val="linear"/>
            <c:backward val="0.4"/>
            <c:intercept val="0"/>
          </c:trendline>
          <c:xVal>
            <c:numRef>
              <c:f>Sheet1!$F$80:$F$89</c:f>
              <c:numCache>
                <c:formatCode>0.0000</c:formatCode>
                <c:ptCount val="10"/>
                <c:pt idx="0">
                  <c:v>0.39982000000000012</c:v>
                </c:pt>
                <c:pt idx="1">
                  <c:v>0.79972000000000021</c:v>
                </c:pt>
                <c:pt idx="2">
                  <c:v>1.1996100000000001</c:v>
                </c:pt>
                <c:pt idx="3">
                  <c:v>1.5994899999999999</c:v>
                </c:pt>
                <c:pt idx="4">
                  <c:v>1.9993599999999998</c:v>
                </c:pt>
                <c:pt idx="5">
                  <c:v>2.3992199999999997</c:v>
                </c:pt>
                <c:pt idx="6">
                  <c:v>2.7990699999999995</c:v>
                </c:pt>
                <c:pt idx="7">
                  <c:v>3.1989200000000002</c:v>
                </c:pt>
                <c:pt idx="8">
                  <c:v>3.59876</c:v>
                </c:pt>
                <c:pt idx="9">
                  <c:v>3.9985999999999997</c:v>
                </c:pt>
              </c:numCache>
            </c:numRef>
          </c:xVal>
          <c:yVal>
            <c:numRef>
              <c:f>Sheet1!$F$20:$F$29</c:f>
              <c:numCache>
                <c:formatCode>0.00</c:formatCode>
                <c:ptCount val="10"/>
                <c:pt idx="0">
                  <c:v>1.2</c:v>
                </c:pt>
                <c:pt idx="1">
                  <c:v>1.8666666666666667</c:v>
                </c:pt>
                <c:pt idx="2">
                  <c:v>2.6</c:v>
                </c:pt>
                <c:pt idx="3">
                  <c:v>3.4</c:v>
                </c:pt>
                <c:pt idx="4">
                  <c:v>4.2666666666666675</c:v>
                </c:pt>
                <c:pt idx="5">
                  <c:v>5.2</c:v>
                </c:pt>
                <c:pt idx="6">
                  <c:v>6.1999999999999984</c:v>
                </c:pt>
                <c:pt idx="7">
                  <c:v>7.1999999999999984</c:v>
                </c:pt>
                <c:pt idx="8">
                  <c:v>8.2666666666666675</c:v>
                </c:pt>
                <c:pt idx="9">
                  <c:v>9.3333333333333321</c:v>
                </c:pt>
              </c:numCache>
            </c:numRef>
          </c:yVal>
        </c:ser>
        <c:ser>
          <c:idx val="5"/>
          <c:order val="5"/>
          <c:tx>
            <c:strRef>
              <c:f>Sheet1!$G$19</c:f>
              <c:strCache>
                <c:ptCount val="1"/>
                <c:pt idx="0">
                  <c:v>Current (nA) , Light intensity = 5</c:v>
                </c:pt>
              </c:strCache>
            </c:strRef>
          </c:tx>
          <c:spPr>
            <a:ln w="28575">
              <a:noFill/>
            </a:ln>
          </c:spPr>
          <c:trendline>
            <c:trendlineType val="linear"/>
            <c:backward val="0.4"/>
            <c:intercept val="0"/>
          </c:trendline>
          <c:xVal>
            <c:numRef>
              <c:f>Sheet1!$G$80:$G$89</c:f>
              <c:numCache>
                <c:formatCode>0.0000</c:formatCode>
                <c:ptCount val="10"/>
                <c:pt idx="0">
                  <c:v>0.39980000000000016</c:v>
                </c:pt>
                <c:pt idx="1">
                  <c:v>0.79969000000000012</c:v>
                </c:pt>
                <c:pt idx="2">
                  <c:v>1.19957</c:v>
                </c:pt>
                <c:pt idx="3">
                  <c:v>1.5994199999999998</c:v>
                </c:pt>
                <c:pt idx="4">
                  <c:v>1.9992699999999999</c:v>
                </c:pt>
                <c:pt idx="5">
                  <c:v>2.3991099999999994</c:v>
                </c:pt>
                <c:pt idx="6">
                  <c:v>2.7989499999999992</c:v>
                </c:pt>
                <c:pt idx="7">
                  <c:v>3.1987700000000001</c:v>
                </c:pt>
                <c:pt idx="8">
                  <c:v>3.5985900000000002</c:v>
                </c:pt>
                <c:pt idx="9">
                  <c:v>3.9984099999999994</c:v>
                </c:pt>
              </c:numCache>
            </c:numRef>
          </c:xVal>
          <c:yVal>
            <c:numRef>
              <c:f>Sheet1!$G$20:$G$29</c:f>
              <c:numCache>
                <c:formatCode>0.00</c:formatCode>
                <c:ptCount val="10"/>
                <c:pt idx="0">
                  <c:v>1.3333333333333335</c:v>
                </c:pt>
                <c:pt idx="1">
                  <c:v>2.0666666666666664</c:v>
                </c:pt>
                <c:pt idx="2">
                  <c:v>2.8666666666666667</c:v>
                </c:pt>
                <c:pt idx="3">
                  <c:v>3.8666666666666663</c:v>
                </c:pt>
                <c:pt idx="4">
                  <c:v>4.8666666666666663</c:v>
                </c:pt>
                <c:pt idx="5">
                  <c:v>5.9333333333333353</c:v>
                </c:pt>
                <c:pt idx="6">
                  <c:v>7</c:v>
                </c:pt>
                <c:pt idx="7">
                  <c:v>8.2000000000000011</c:v>
                </c:pt>
                <c:pt idx="8">
                  <c:v>9.4000000000000021</c:v>
                </c:pt>
                <c:pt idx="9">
                  <c:v>10.6</c:v>
                </c:pt>
              </c:numCache>
            </c:numRef>
          </c:yVal>
        </c:ser>
        <c:dLbls/>
        <c:axId val="65145856"/>
        <c:axId val="65164416"/>
      </c:scatterChart>
      <c:valAx>
        <c:axId val="65145856"/>
        <c:scaling>
          <c:orientation val="minMax"/>
          <c:min val="0"/>
        </c:scaling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Vd (V)</a:t>
                </a:r>
              </a:p>
            </c:rich>
          </c:tx>
          <c:layout/>
        </c:title>
        <c:numFmt formatCode="0.0" sourceLinked="0"/>
        <c:tickLblPos val="nextTo"/>
        <c:crossAx val="65164416"/>
        <c:crosses val="autoZero"/>
        <c:crossBetween val="midCat"/>
      </c:valAx>
      <c:valAx>
        <c:axId val="65164416"/>
        <c:scaling>
          <c:orientation val="minMax"/>
          <c:min val="0"/>
        </c:scaling>
        <c:axPos val="l"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Current (nA)</a:t>
                </a:r>
              </a:p>
            </c:rich>
          </c:tx>
          <c:layout>
            <c:manualLayout>
              <c:xMode val="edge"/>
              <c:yMode val="edge"/>
              <c:x val="3.1944935913234697E-2"/>
              <c:y val="0.28738337707786576"/>
            </c:manualLayout>
          </c:layout>
        </c:title>
        <c:numFmt formatCode="0.00" sourceLinked="1"/>
        <c:tickLblPos val="nextTo"/>
        <c:crossAx val="65145856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span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04" y="6598796"/>
            <a:ext cx="25706456" cy="45531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08" y="12037544"/>
            <a:ext cx="21169448" cy="5428890"/>
          </a:xfrm>
        </p:spPr>
        <p:txBody>
          <a:bodyPr/>
          <a:lstStyle>
            <a:lvl1pPr marL="0" indent="0" algn="ctr">
              <a:buNone/>
              <a:defRPr/>
            </a:lvl1pPr>
            <a:lvl2pPr marL="470322" indent="0" algn="ctr">
              <a:buNone/>
              <a:defRPr/>
            </a:lvl2pPr>
            <a:lvl3pPr marL="940643" indent="0" algn="ctr">
              <a:buNone/>
              <a:defRPr/>
            </a:lvl3pPr>
            <a:lvl4pPr marL="1410965" indent="0" algn="ctr">
              <a:buNone/>
              <a:defRPr/>
            </a:lvl4pPr>
            <a:lvl5pPr marL="1881287" indent="0" algn="ctr">
              <a:buNone/>
              <a:defRPr/>
            </a:lvl5pPr>
            <a:lvl6pPr marL="2351608" indent="0" algn="ctr">
              <a:buNone/>
              <a:defRPr/>
            </a:lvl6pPr>
            <a:lvl7pPr marL="2821930" indent="0" algn="ctr">
              <a:buNone/>
              <a:defRPr/>
            </a:lvl7pPr>
            <a:lvl8pPr marL="3292251" indent="0" algn="ctr">
              <a:buNone/>
              <a:defRPr/>
            </a:lvl8pPr>
            <a:lvl9pPr marL="376257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29DE41-C957-4B36-B1C4-8040146212A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AD33B-94DF-4BB6-91DB-CB5FD419167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7242" y="851140"/>
            <a:ext cx="6803885" cy="181236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336" y="851140"/>
            <a:ext cx="20258795" cy="181236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674C94-0269-477C-B199-5B1EFC8DBBF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D58CE9-E330-4A0A-9FB5-29A3171396B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40" y="13649451"/>
            <a:ext cx="25706456" cy="421954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40" y="9002690"/>
            <a:ext cx="25706456" cy="4646761"/>
          </a:xfrm>
        </p:spPr>
        <p:txBody>
          <a:bodyPr anchor="b"/>
          <a:lstStyle>
            <a:lvl1pPr marL="0" indent="0">
              <a:buNone/>
              <a:defRPr sz="2100"/>
            </a:lvl1pPr>
            <a:lvl2pPr marL="470322" indent="0">
              <a:buNone/>
              <a:defRPr sz="1900"/>
            </a:lvl2pPr>
            <a:lvl3pPr marL="940643" indent="0">
              <a:buNone/>
              <a:defRPr sz="1600"/>
            </a:lvl3pPr>
            <a:lvl4pPr marL="1410965" indent="0">
              <a:buNone/>
              <a:defRPr sz="1400"/>
            </a:lvl4pPr>
            <a:lvl5pPr marL="1881287" indent="0">
              <a:buNone/>
              <a:defRPr sz="1400"/>
            </a:lvl5pPr>
            <a:lvl6pPr marL="2351608" indent="0">
              <a:buNone/>
              <a:defRPr sz="1400"/>
            </a:lvl6pPr>
            <a:lvl7pPr marL="2821930" indent="0">
              <a:buNone/>
              <a:defRPr sz="1400"/>
            </a:lvl7pPr>
            <a:lvl8pPr marL="3292251" indent="0">
              <a:buNone/>
              <a:defRPr sz="1400"/>
            </a:lvl8pPr>
            <a:lvl9pPr marL="376257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6AFF0A-D72D-40F7-9B7D-69E1B4FADB9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36" y="4957313"/>
            <a:ext cx="13531340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9789" y="4957313"/>
            <a:ext cx="13531339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AFF9-90B7-4CD8-861E-CA613382784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336" y="4755209"/>
            <a:ext cx="13362219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336" y="6736818"/>
            <a:ext cx="13362219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4030" y="4755209"/>
            <a:ext cx="13367097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4030" y="6736818"/>
            <a:ext cx="13367097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0D0AF-7067-4983-BC42-8F3566E743D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D46EB-1CA4-4E44-8DCD-5B40AFA48C5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DA0678-1603-41F3-A5EC-058D94FE81F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6" y="846211"/>
            <a:ext cx="9950519" cy="359844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65" y="846211"/>
            <a:ext cx="16907263" cy="181286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336" y="4444657"/>
            <a:ext cx="9950519" cy="14530166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645CDC-8739-4487-80A1-31E998E7EA9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81" y="14870294"/>
            <a:ext cx="18146403" cy="175485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81" y="1897812"/>
            <a:ext cx="18146403" cy="12745731"/>
          </a:xfrm>
        </p:spPr>
        <p:txBody>
          <a:bodyPr lIns="294019" tIns="147016" rIns="294019" bIns="147016"/>
          <a:lstStyle>
            <a:lvl1pPr marL="0" indent="0">
              <a:buNone/>
              <a:defRPr sz="3300"/>
            </a:lvl1pPr>
            <a:lvl2pPr marL="470322" indent="0">
              <a:buNone/>
              <a:defRPr sz="2900"/>
            </a:lvl2pPr>
            <a:lvl3pPr marL="940643" indent="0">
              <a:buNone/>
              <a:defRPr sz="2500"/>
            </a:lvl3pPr>
            <a:lvl4pPr marL="1410965" indent="0">
              <a:buNone/>
              <a:defRPr sz="2100"/>
            </a:lvl4pPr>
            <a:lvl5pPr marL="1881287" indent="0">
              <a:buNone/>
              <a:defRPr sz="2100"/>
            </a:lvl5pPr>
            <a:lvl6pPr marL="2351608" indent="0">
              <a:buNone/>
              <a:defRPr sz="2100"/>
            </a:lvl6pPr>
            <a:lvl7pPr marL="2821930" indent="0">
              <a:buNone/>
              <a:defRPr sz="2100"/>
            </a:lvl7pPr>
            <a:lvl8pPr marL="3292251" indent="0">
              <a:buNone/>
              <a:defRPr sz="2100"/>
            </a:lvl8pPr>
            <a:lvl9pPr marL="3762573" indent="0">
              <a:buNone/>
              <a:defRPr sz="21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81" y="16625153"/>
            <a:ext cx="18146403" cy="2492623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C9B41-DCBE-498A-ABE2-02B692938F2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8625"/>
            <a:ext cx="1361122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495550"/>
            <a:ext cx="13611225" cy="705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9737725"/>
            <a:ext cx="35290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defTabSz="471488">
              <a:defRPr sz="23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7313" y="9737725"/>
            <a:ext cx="4787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ctr" defTabSz="471488">
              <a:defRPr sz="23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863" y="9737725"/>
            <a:ext cx="35290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r" defTabSz="471488">
              <a:defRPr sz="2300"/>
            </a:lvl1pPr>
          </a:lstStyle>
          <a:p>
            <a:fld id="{3F2D9475-4DBC-4456-A1ED-F114A2026AB3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200" rtl="0" eaLnBrk="0" fontAlgn="base" hangingPunct="0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3200" rtl="0" eaLnBrk="0" fontAlgn="base" hangingPunct="0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2pPr>
      <a:lvl3pPr algn="ctr" defTabSz="1473200" rtl="0" eaLnBrk="0" fontAlgn="base" hangingPunct="0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3pPr>
      <a:lvl4pPr algn="ctr" defTabSz="1473200" rtl="0" eaLnBrk="0" fontAlgn="base" hangingPunct="0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4pPr>
      <a:lvl5pPr algn="ctr" defTabSz="1473200" rtl="0" eaLnBrk="0" fontAlgn="base" hangingPunct="0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5pPr>
      <a:lvl6pPr marL="470322" algn="ctr" defTabSz="2941144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40643" algn="ctr" defTabSz="2941144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410965" algn="ctr" defTabSz="2941144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81287" algn="ctr" defTabSz="2941144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554038" indent="-554038" algn="l" defTabSz="1473200" rtl="0" eaLnBrk="0" fontAlgn="base" hangingPunct="0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0375" algn="l" defTabSz="1473200" rtl="0" eaLnBrk="0" fontAlgn="base" hangingPunct="0">
        <a:spcBef>
          <a:spcPct val="20000"/>
        </a:spcBef>
        <a:spcAft>
          <a:spcPct val="0"/>
        </a:spcAft>
        <a:buChar char="–"/>
        <a:defRPr sz="4500">
          <a:solidFill>
            <a:schemeClr val="tx1"/>
          </a:solidFill>
          <a:latin typeface="+mn-lt"/>
        </a:defRPr>
      </a:lvl2pPr>
      <a:lvl3pPr marL="1843088" indent="-368300" algn="l" defTabSz="1473200" rtl="0" eaLnBrk="0" fontAlgn="base" hangingPunct="0">
        <a:spcBef>
          <a:spcPct val="20000"/>
        </a:spcBef>
        <a:spcAft>
          <a:spcPct val="0"/>
        </a:spcAft>
        <a:buChar char="•"/>
        <a:defRPr sz="3900">
          <a:solidFill>
            <a:schemeClr val="tx1"/>
          </a:solidFill>
          <a:latin typeface="+mn-lt"/>
        </a:defRPr>
      </a:lvl3pPr>
      <a:lvl4pPr marL="2581275" indent="-368300" algn="l" defTabSz="1473200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317875" indent="-368300" algn="l" defTabSz="1473200" rtl="0" eaLnBrk="0" fontAlgn="base" hangingPunct="0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7089119" indent="-734878" algn="l" defTabSz="2941144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441" indent="-734878" algn="l" defTabSz="2941144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29763" indent="-734878" algn="l" defTabSz="2941144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500084" indent="-734878" algn="l" defTabSz="2941144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322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64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965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287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608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93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257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5"/>
          <p:cNvSpPr>
            <a:spLocks noChangeShapeType="1"/>
          </p:cNvSpPr>
          <p:nvPr/>
        </p:nvSpPr>
        <p:spPr bwMode="auto">
          <a:xfrm>
            <a:off x="0" y="1406525"/>
            <a:ext cx="15122525" cy="0"/>
          </a:xfrm>
          <a:prstGeom prst="line">
            <a:avLst/>
          </a:prstGeom>
          <a:noFill/>
          <a:ln w="114300">
            <a:solidFill>
              <a:srgbClr val="00FFFF"/>
            </a:solidFill>
            <a:round/>
            <a:headEnd/>
            <a:tailEnd/>
          </a:ln>
        </p:spPr>
        <p:txBody>
          <a:bodyPr lIns="94064" tIns="47032" rIns="94064" bIns="47032"/>
          <a:lstStyle/>
          <a:p>
            <a:endParaRPr lang="en-GB"/>
          </a:p>
        </p:txBody>
      </p:sp>
      <p:pic>
        <p:nvPicPr>
          <p:cNvPr id="2051" name="Picture 17" descr="logo lar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946525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0" y="1425575"/>
            <a:ext cx="15122525" cy="9267825"/>
          </a:xfrm>
          <a:prstGeom prst="rect">
            <a:avLst/>
          </a:prstGeom>
          <a:solidFill>
            <a:srgbClr val="046381"/>
          </a:solidFill>
          <a:ln w="9525">
            <a:noFill/>
            <a:miter lim="800000"/>
            <a:headEnd/>
            <a:tailEnd/>
          </a:ln>
        </p:spPr>
        <p:txBody>
          <a:bodyPr wrap="none" lIns="47165" tIns="23582" rIns="47165" bIns="23582" anchor="ctr"/>
          <a:lstStyle/>
          <a:p>
            <a:pPr defTabSz="471488"/>
            <a:endParaRPr lang="en-US"/>
          </a:p>
        </p:txBody>
      </p:sp>
      <p:pic>
        <p:nvPicPr>
          <p:cNvPr id="2053" name="Picture 5" descr="use RH modified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72613" y="0"/>
            <a:ext cx="5662612" cy="136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440582" y="1595438"/>
            <a:ext cx="12647762" cy="49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7165" tIns="23582" rIns="47165" bIns="23582">
            <a:spAutoFit/>
          </a:bodyPr>
          <a:lstStyle/>
          <a:p>
            <a:pPr algn="ctr" defTabSz="1433513">
              <a:spcBef>
                <a:spcPct val="50000"/>
              </a:spcBef>
            </a:pPr>
            <a:r>
              <a:rPr lang="en-GB" dirty="0" smtClean="0">
                <a:solidFill>
                  <a:schemeClr val="bg1"/>
                </a:solidFill>
              </a:rPr>
              <a:t>Student: Piers Williams  Supervisor: Dr. Massimo Poesio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03199" y="2382838"/>
            <a:ext cx="3540125" cy="795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t"/>
          <a:lstStyle/>
          <a:p>
            <a:pPr algn="just"/>
            <a:endParaRPr lang="en-GB" sz="1400" dirty="0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931867" y="2364162"/>
            <a:ext cx="3540125" cy="795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t" anchorCtr="0"/>
          <a:lstStyle/>
          <a:p>
            <a:endParaRPr lang="en-GB" sz="2000" dirty="0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7672388" y="2382838"/>
            <a:ext cx="3540125" cy="795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t" anchorCtr="0"/>
          <a:lstStyle/>
          <a:p>
            <a:endParaRPr lang="en-GB" sz="2000" dirty="0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11396663" y="2382838"/>
            <a:ext cx="3540125" cy="795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t" anchorCtr="0"/>
          <a:lstStyle/>
          <a:p>
            <a:endParaRPr lang="en-GB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89494" y="346040"/>
            <a:ext cx="52864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Tactical Level Game AI with Natural Language Input</a:t>
            </a:r>
            <a:endParaRPr lang="en-GB" dirty="0"/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xmlns="" val="4025279689"/>
              </p:ext>
            </p:extLst>
          </p:nvPr>
        </p:nvGraphicFramePr>
        <p:xfrm>
          <a:off x="3989362" y="2489180"/>
          <a:ext cx="3417093" cy="2702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D40E6585C8784EB4F7A91A219ECB38" ma:contentTypeVersion="0" ma:contentTypeDescription="Create a new document." ma:contentTypeScope="" ma:versionID="225f1df7c0d1d866e72199d38b9177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4498A85-8611-4A91-93D0-A1F00F08FA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12D159-308D-4126-B904-26E00BF352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456CB152-61D2-4B39-ADFC-234EC8C99D18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26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>University of Essex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ESE</dc:creator>
  <cp:lastModifiedBy>Piers</cp:lastModifiedBy>
  <cp:revision>25</cp:revision>
  <dcterms:created xsi:type="dcterms:W3CDTF">2007-07-03T09:31:17Z</dcterms:created>
  <dcterms:modified xsi:type="dcterms:W3CDTF">2013-02-27T11:01:01Z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xd_Signature">
    <vt:bool>false</vt:bool>
  </property>
  <property fmtid="{D5CDD505-2E9C-101B-9397-08002B2CF9AE}" pid="4" name="xd_ProgID">
    <vt:lpwstr/>
  </property>
</Properties>
</file>