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3"/>
  </p:notesMasterIdLst>
  <p:handoutMasterIdLst>
    <p:handoutMasterId r:id="rId14"/>
  </p:handoutMasterIdLst>
  <p:sldIdLst>
    <p:sldId id="355" r:id="rId5"/>
    <p:sldId id="356" r:id="rId6"/>
    <p:sldId id="351" r:id="rId7"/>
    <p:sldId id="354" r:id="rId8"/>
    <p:sldId id="358" r:id="rId9"/>
    <p:sldId id="366" r:id="rId10"/>
    <p:sldId id="357" r:id="rId11"/>
    <p:sldId id="365" r:id="rId12"/>
  </p:sldIdLst>
  <p:sldSz cx="9144000" cy="5143500" type="screen16x9"/>
  <p:notesSz cx="6797675" cy="9926638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00" autoAdjust="0"/>
  </p:normalViewPr>
  <p:slideViewPr>
    <p:cSldViewPr showGuides="1">
      <p:cViewPr varScale="1">
        <p:scale>
          <a:sx n="83" d="100"/>
          <a:sy n="83" d="100"/>
        </p:scale>
        <p:origin x="76" y="220"/>
      </p:cViewPr>
      <p:guideLst>
        <p:guide orient="horz" pos="323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C95BB-031D-49C9-BC24-893510484591}" type="datetimeFigureOut">
              <a:rPr lang="en-ZA" smtClean="0"/>
              <a:t>2017/07/11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B1DC-0D11-46C9-BA2F-A758E39616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610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3E1D2-D823-4853-8923-C3F4FE53C48F}" type="datetimeFigureOut">
              <a:rPr lang="en-ZA" smtClean="0"/>
              <a:t>2017/07/11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4A9E-370D-40B4-9708-88036972908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8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David 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Mitnick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American computer security consultant, author and hacker, best known for his high-profile 1995 arrest and later five years in prison for various computer and communications-related crimes.</a:t>
            </a: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Movie: Track Down, Also know as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Hackers 2 – Operation Takedown, Released in 2000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554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EOH Brand 2014\Presentations\TEMPLATES\Graphics\Backgrounds\16-9 Backgrounds\Backgrounds_16-9_-0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68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EOH Brand 2014\Presentations\TEMPLATES\Graphics\Backgrounds\16-9 Backgrounds\Backgrounds_16-9_-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4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46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EOH Brand 2014\Presentations\TEMPLATES\Graphics\Backgrounds\16-9 Backgrounds\Backgrounds_16-9_-0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11710"/>
            <a:ext cx="4200972" cy="1021556"/>
          </a:xfrm>
        </p:spPr>
        <p:txBody>
          <a:bodyPr anchor="b">
            <a:noAutofit/>
          </a:bodyPr>
          <a:lstStyle>
            <a:lvl1pPr algn="l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413904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2903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370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98538"/>
            <a:ext cx="4200972" cy="1021556"/>
          </a:xfrm>
        </p:spPr>
        <p:txBody>
          <a:bodyPr anchor="b">
            <a:noAutofit/>
          </a:bodyPr>
          <a:lstStyle>
            <a:lvl1pPr algn="l">
              <a:defRPr sz="36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500732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37719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406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951570"/>
            <a:ext cx="8105839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6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1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4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8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7601784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061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72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4073392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1329928"/>
            <a:ext cx="3960813" cy="35099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EOH Brand 2014\Presentations\TEMPLATES\Graphics\Backgrounds\16-9 Backgrounds\Backgrounds_16-9_-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752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4073392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951570"/>
            <a:ext cx="3960813" cy="38883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pic>
        <p:nvPicPr>
          <p:cNvPr id="12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58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3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9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059582"/>
            <a:ext cx="8105839" cy="37804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6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1522" y="855008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42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34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457768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0312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568" y="411510"/>
            <a:ext cx="7704855" cy="2268252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414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4468" y="735546"/>
            <a:ext cx="7955062" cy="194421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84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OH Brand 2014\Presentations\TEMPLATES\Graphics\Backgrounds\16-9 Backgrounds\Backgrounds_16-9_-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654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EOH Brand 2014\Presentations\TEMPLATES\Graphics\Backgrounds\16-9 Backgrounds\Backgrounds_16-9_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54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EOH Brand 2014\Presentations\TEMPLATES\Graphics\Backgrounds\16-9 Backgrounds\Backgrounds_16-9_-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38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EOH Brand 2014\Presentations\TEMPLATES\Graphics\Backgrounds\16-9 Backgrounds\Backgrounds_16-9_-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01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EOH Brand 2014\Presentations\TEMPLATES\Graphics\Backgrounds\16-9 Backgrounds\Backgrounds_16-9_-0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067694"/>
            <a:ext cx="5497116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147" y="3269889"/>
            <a:ext cx="3922713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3091746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6882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EOH Brand 2014\Presentations\TEMPLATES\Graphics\Backgrounds\16-9 Backgrounds\Backgrounds_16-9_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0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91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25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40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54" r:id="rId7"/>
    <p:sldLayoutId id="2147483755" r:id="rId8"/>
    <p:sldLayoutId id="2147483784" r:id="rId9"/>
    <p:sldLayoutId id="2147483756" r:id="rId10"/>
    <p:sldLayoutId id="2147483786" r:id="rId11"/>
    <p:sldLayoutId id="2147483757" r:id="rId12"/>
    <p:sldLayoutId id="2147483785" r:id="rId13"/>
    <p:sldLayoutId id="2147483759" r:id="rId14"/>
    <p:sldLayoutId id="2147483763" r:id="rId15"/>
    <p:sldLayoutId id="2147483758" r:id="rId16"/>
    <p:sldLayoutId id="2147483764" r:id="rId17"/>
    <p:sldLayoutId id="2147483782" r:id="rId18"/>
    <p:sldLayoutId id="2147483767" r:id="rId19"/>
    <p:sldLayoutId id="2147483768" r:id="rId20"/>
    <p:sldLayoutId id="2147483760" r:id="rId21"/>
    <p:sldLayoutId id="2147483776" r:id="rId22"/>
    <p:sldLayoutId id="2147483761" r:id="rId23"/>
    <p:sldLayoutId id="2147483762" r:id="rId24"/>
    <p:sldLayoutId id="2147483783" r:id="rId25"/>
    <p:sldLayoutId id="2147483766" r:id="rId26"/>
    <p:sldLayoutId id="2147483775" r:id="rId27"/>
    <p:sldLayoutId id="2147483774" r:id="rId28"/>
  </p:sldLayoutIdLst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ali.org/downloading/kali-linux-live-usb-persistence" TargetMode="External"/><Relationship Id="rId2" Type="http://schemas.openxmlformats.org/officeDocument/2006/relationships/hyperlink" Target="https://www.kali.org/downloads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263" y="-509632"/>
            <a:ext cx="9372329" cy="62232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54039" y="4565783"/>
            <a:ext cx="997824" cy="52033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941782" y="4656587"/>
            <a:ext cx="805269" cy="330907"/>
            <a:chOff x="1910" y="1367"/>
            <a:chExt cx="3862" cy="158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10" y="1367"/>
              <a:ext cx="3862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4615" y="1645"/>
              <a:ext cx="1159" cy="1288"/>
            </a:xfrm>
            <a:custGeom>
              <a:avLst/>
              <a:gdLst>
                <a:gd name="T0" fmla="*/ 0 w 490"/>
                <a:gd name="T1" fmla="*/ 0 h 543"/>
                <a:gd name="T2" fmla="*/ 158 w 490"/>
                <a:gd name="T3" fmla="*/ 0 h 543"/>
                <a:gd name="T4" fmla="*/ 158 w 490"/>
                <a:gd name="T5" fmla="*/ 188 h 543"/>
                <a:gd name="T6" fmla="*/ 332 w 490"/>
                <a:gd name="T7" fmla="*/ 188 h 543"/>
                <a:gd name="T8" fmla="*/ 332 w 490"/>
                <a:gd name="T9" fmla="*/ 0 h 543"/>
                <a:gd name="T10" fmla="*/ 490 w 490"/>
                <a:gd name="T11" fmla="*/ 0 h 543"/>
                <a:gd name="T12" fmla="*/ 490 w 490"/>
                <a:gd name="T13" fmla="*/ 543 h 543"/>
                <a:gd name="T14" fmla="*/ 333 w 490"/>
                <a:gd name="T15" fmla="*/ 543 h 543"/>
                <a:gd name="T16" fmla="*/ 333 w 490"/>
                <a:gd name="T17" fmla="*/ 325 h 543"/>
                <a:gd name="T18" fmla="*/ 160 w 490"/>
                <a:gd name="T19" fmla="*/ 325 h 543"/>
                <a:gd name="T20" fmla="*/ 160 w 490"/>
                <a:gd name="T21" fmla="*/ 543 h 543"/>
                <a:gd name="T22" fmla="*/ 0 w 490"/>
                <a:gd name="T23" fmla="*/ 543 h 543"/>
                <a:gd name="T24" fmla="*/ 0 w 490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543">
                  <a:moveTo>
                    <a:pt x="0" y="0"/>
                  </a:moveTo>
                  <a:cubicBezTo>
                    <a:pt x="52" y="0"/>
                    <a:pt x="104" y="0"/>
                    <a:pt x="158" y="0"/>
                  </a:cubicBezTo>
                  <a:cubicBezTo>
                    <a:pt x="158" y="62"/>
                    <a:pt x="158" y="124"/>
                    <a:pt x="158" y="188"/>
                  </a:cubicBezTo>
                  <a:cubicBezTo>
                    <a:pt x="216" y="188"/>
                    <a:pt x="273" y="188"/>
                    <a:pt x="332" y="188"/>
                  </a:cubicBezTo>
                  <a:cubicBezTo>
                    <a:pt x="332" y="126"/>
                    <a:pt x="332" y="63"/>
                    <a:pt x="332" y="0"/>
                  </a:cubicBezTo>
                  <a:cubicBezTo>
                    <a:pt x="386" y="0"/>
                    <a:pt x="437" y="0"/>
                    <a:pt x="490" y="0"/>
                  </a:cubicBezTo>
                  <a:cubicBezTo>
                    <a:pt x="490" y="181"/>
                    <a:pt x="490" y="361"/>
                    <a:pt x="490" y="543"/>
                  </a:cubicBezTo>
                  <a:cubicBezTo>
                    <a:pt x="438" y="543"/>
                    <a:pt x="387" y="543"/>
                    <a:pt x="333" y="543"/>
                  </a:cubicBezTo>
                  <a:cubicBezTo>
                    <a:pt x="333" y="471"/>
                    <a:pt x="333" y="399"/>
                    <a:pt x="333" y="325"/>
                  </a:cubicBezTo>
                  <a:cubicBezTo>
                    <a:pt x="274" y="325"/>
                    <a:pt x="218" y="325"/>
                    <a:pt x="160" y="325"/>
                  </a:cubicBezTo>
                  <a:cubicBezTo>
                    <a:pt x="160" y="397"/>
                    <a:pt x="160" y="469"/>
                    <a:pt x="160" y="543"/>
                  </a:cubicBezTo>
                  <a:cubicBezTo>
                    <a:pt x="105" y="543"/>
                    <a:pt x="53" y="543"/>
                    <a:pt x="0" y="543"/>
                  </a:cubicBezTo>
                  <a:cubicBezTo>
                    <a:pt x="0" y="362"/>
                    <a:pt x="0" y="181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3152" y="1602"/>
              <a:ext cx="1236" cy="1357"/>
            </a:xfrm>
            <a:custGeom>
              <a:avLst/>
              <a:gdLst>
                <a:gd name="T0" fmla="*/ 522 w 522"/>
                <a:gd name="T1" fmla="*/ 288 h 572"/>
                <a:gd name="T2" fmla="*/ 486 w 522"/>
                <a:gd name="T3" fmla="*/ 455 h 572"/>
                <a:gd name="T4" fmla="*/ 305 w 522"/>
                <a:gd name="T5" fmla="*/ 569 h 572"/>
                <a:gd name="T6" fmla="*/ 195 w 522"/>
                <a:gd name="T7" fmla="*/ 565 h 572"/>
                <a:gd name="T8" fmla="*/ 10 w 522"/>
                <a:gd name="T9" fmla="*/ 348 h 572"/>
                <a:gd name="T10" fmla="*/ 56 w 522"/>
                <a:gd name="T11" fmla="*/ 106 h 572"/>
                <a:gd name="T12" fmla="*/ 171 w 522"/>
                <a:gd name="T13" fmla="*/ 21 h 572"/>
                <a:gd name="T14" fmla="*/ 375 w 522"/>
                <a:gd name="T15" fmla="*/ 27 h 572"/>
                <a:gd name="T16" fmla="*/ 510 w 522"/>
                <a:gd name="T17" fmla="*/ 193 h 572"/>
                <a:gd name="T18" fmla="*/ 522 w 522"/>
                <a:gd name="T19" fmla="*/ 288 h 572"/>
                <a:gd name="T20" fmla="*/ 160 w 522"/>
                <a:gd name="T21" fmla="*/ 290 h 572"/>
                <a:gd name="T22" fmla="*/ 177 w 522"/>
                <a:gd name="T23" fmla="*/ 389 h 572"/>
                <a:gd name="T24" fmla="*/ 266 w 522"/>
                <a:gd name="T25" fmla="*/ 449 h 572"/>
                <a:gd name="T26" fmla="*/ 353 w 522"/>
                <a:gd name="T27" fmla="*/ 387 h 572"/>
                <a:gd name="T28" fmla="*/ 356 w 522"/>
                <a:gd name="T29" fmla="*/ 201 h 572"/>
                <a:gd name="T30" fmla="*/ 263 w 522"/>
                <a:gd name="T31" fmla="*/ 135 h 572"/>
                <a:gd name="T32" fmla="*/ 172 w 522"/>
                <a:gd name="T33" fmla="*/ 203 h 572"/>
                <a:gd name="T34" fmla="*/ 160 w 522"/>
                <a:gd name="T35" fmla="*/ 29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2" h="572">
                  <a:moveTo>
                    <a:pt x="522" y="288"/>
                  </a:moveTo>
                  <a:cubicBezTo>
                    <a:pt x="519" y="346"/>
                    <a:pt x="515" y="403"/>
                    <a:pt x="486" y="455"/>
                  </a:cubicBezTo>
                  <a:cubicBezTo>
                    <a:pt x="446" y="526"/>
                    <a:pt x="385" y="563"/>
                    <a:pt x="305" y="569"/>
                  </a:cubicBezTo>
                  <a:cubicBezTo>
                    <a:pt x="268" y="572"/>
                    <a:pt x="232" y="571"/>
                    <a:pt x="195" y="565"/>
                  </a:cubicBezTo>
                  <a:cubicBezTo>
                    <a:pt x="93" y="547"/>
                    <a:pt x="23" y="461"/>
                    <a:pt x="10" y="348"/>
                  </a:cubicBezTo>
                  <a:cubicBezTo>
                    <a:pt x="0" y="263"/>
                    <a:pt x="6" y="180"/>
                    <a:pt x="56" y="106"/>
                  </a:cubicBezTo>
                  <a:cubicBezTo>
                    <a:pt x="84" y="64"/>
                    <a:pt x="123" y="36"/>
                    <a:pt x="171" y="21"/>
                  </a:cubicBezTo>
                  <a:cubicBezTo>
                    <a:pt x="240" y="1"/>
                    <a:pt x="309" y="0"/>
                    <a:pt x="375" y="27"/>
                  </a:cubicBezTo>
                  <a:cubicBezTo>
                    <a:pt x="448" y="57"/>
                    <a:pt x="494" y="113"/>
                    <a:pt x="510" y="193"/>
                  </a:cubicBezTo>
                  <a:cubicBezTo>
                    <a:pt x="516" y="224"/>
                    <a:pt x="522" y="256"/>
                    <a:pt x="522" y="288"/>
                  </a:cubicBezTo>
                  <a:close/>
                  <a:moveTo>
                    <a:pt x="160" y="290"/>
                  </a:moveTo>
                  <a:cubicBezTo>
                    <a:pt x="161" y="324"/>
                    <a:pt x="163" y="358"/>
                    <a:pt x="177" y="389"/>
                  </a:cubicBezTo>
                  <a:cubicBezTo>
                    <a:pt x="194" y="428"/>
                    <a:pt x="227" y="446"/>
                    <a:pt x="266" y="449"/>
                  </a:cubicBezTo>
                  <a:cubicBezTo>
                    <a:pt x="301" y="452"/>
                    <a:pt x="341" y="422"/>
                    <a:pt x="353" y="387"/>
                  </a:cubicBezTo>
                  <a:cubicBezTo>
                    <a:pt x="374" y="325"/>
                    <a:pt x="376" y="263"/>
                    <a:pt x="356" y="201"/>
                  </a:cubicBezTo>
                  <a:cubicBezTo>
                    <a:pt x="342" y="159"/>
                    <a:pt x="306" y="135"/>
                    <a:pt x="263" y="135"/>
                  </a:cubicBezTo>
                  <a:cubicBezTo>
                    <a:pt x="220" y="135"/>
                    <a:pt x="187" y="160"/>
                    <a:pt x="172" y="203"/>
                  </a:cubicBezTo>
                  <a:cubicBezTo>
                    <a:pt x="163" y="231"/>
                    <a:pt x="161" y="260"/>
                    <a:pt x="160" y="29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908" y="1642"/>
              <a:ext cx="1015" cy="1288"/>
            </a:xfrm>
            <a:custGeom>
              <a:avLst/>
              <a:gdLst>
                <a:gd name="T0" fmla="*/ 0 w 429"/>
                <a:gd name="T1" fmla="*/ 0 h 543"/>
                <a:gd name="T2" fmla="*/ 421 w 429"/>
                <a:gd name="T3" fmla="*/ 0 h 543"/>
                <a:gd name="T4" fmla="*/ 421 w 429"/>
                <a:gd name="T5" fmla="*/ 116 h 543"/>
                <a:gd name="T6" fmla="*/ 159 w 429"/>
                <a:gd name="T7" fmla="*/ 116 h 543"/>
                <a:gd name="T8" fmla="*/ 159 w 429"/>
                <a:gd name="T9" fmla="*/ 203 h 543"/>
                <a:gd name="T10" fmla="*/ 402 w 429"/>
                <a:gd name="T11" fmla="*/ 203 h 543"/>
                <a:gd name="T12" fmla="*/ 402 w 429"/>
                <a:gd name="T13" fmla="*/ 314 h 543"/>
                <a:gd name="T14" fmla="*/ 159 w 429"/>
                <a:gd name="T15" fmla="*/ 314 h 543"/>
                <a:gd name="T16" fmla="*/ 159 w 429"/>
                <a:gd name="T17" fmla="*/ 421 h 543"/>
                <a:gd name="T18" fmla="*/ 429 w 429"/>
                <a:gd name="T19" fmla="*/ 421 h 543"/>
                <a:gd name="T20" fmla="*/ 429 w 429"/>
                <a:gd name="T21" fmla="*/ 543 h 543"/>
                <a:gd name="T22" fmla="*/ 0 w 429"/>
                <a:gd name="T23" fmla="*/ 543 h 543"/>
                <a:gd name="T24" fmla="*/ 0 w 429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" h="543">
                  <a:moveTo>
                    <a:pt x="0" y="0"/>
                  </a:moveTo>
                  <a:cubicBezTo>
                    <a:pt x="141" y="0"/>
                    <a:pt x="280" y="0"/>
                    <a:pt x="421" y="0"/>
                  </a:cubicBezTo>
                  <a:cubicBezTo>
                    <a:pt x="421" y="38"/>
                    <a:pt x="421" y="76"/>
                    <a:pt x="421" y="116"/>
                  </a:cubicBezTo>
                  <a:cubicBezTo>
                    <a:pt x="335" y="116"/>
                    <a:pt x="248" y="116"/>
                    <a:pt x="159" y="116"/>
                  </a:cubicBezTo>
                  <a:cubicBezTo>
                    <a:pt x="159" y="145"/>
                    <a:pt x="159" y="173"/>
                    <a:pt x="159" y="203"/>
                  </a:cubicBezTo>
                  <a:cubicBezTo>
                    <a:pt x="240" y="203"/>
                    <a:pt x="321" y="203"/>
                    <a:pt x="402" y="203"/>
                  </a:cubicBezTo>
                  <a:cubicBezTo>
                    <a:pt x="402" y="241"/>
                    <a:pt x="402" y="276"/>
                    <a:pt x="402" y="314"/>
                  </a:cubicBezTo>
                  <a:cubicBezTo>
                    <a:pt x="321" y="314"/>
                    <a:pt x="241" y="314"/>
                    <a:pt x="159" y="314"/>
                  </a:cubicBezTo>
                  <a:cubicBezTo>
                    <a:pt x="159" y="350"/>
                    <a:pt x="159" y="384"/>
                    <a:pt x="159" y="421"/>
                  </a:cubicBezTo>
                  <a:cubicBezTo>
                    <a:pt x="248" y="421"/>
                    <a:pt x="338" y="421"/>
                    <a:pt x="429" y="421"/>
                  </a:cubicBezTo>
                  <a:cubicBezTo>
                    <a:pt x="429" y="462"/>
                    <a:pt x="429" y="502"/>
                    <a:pt x="429" y="543"/>
                  </a:cubicBezTo>
                  <a:cubicBezTo>
                    <a:pt x="286" y="543"/>
                    <a:pt x="144" y="543"/>
                    <a:pt x="0" y="543"/>
                  </a:cubicBezTo>
                  <a:cubicBezTo>
                    <a:pt x="0" y="363"/>
                    <a:pt x="0" y="182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111" y="2629"/>
              <a:ext cx="412" cy="304"/>
            </a:xfrm>
            <a:custGeom>
              <a:avLst/>
              <a:gdLst>
                <a:gd name="T0" fmla="*/ 0 w 174"/>
                <a:gd name="T1" fmla="*/ 128 h 128"/>
                <a:gd name="T2" fmla="*/ 114 w 174"/>
                <a:gd name="T3" fmla="*/ 0 h 128"/>
                <a:gd name="T4" fmla="*/ 174 w 174"/>
                <a:gd name="T5" fmla="*/ 128 h 128"/>
                <a:gd name="T6" fmla="*/ 0 w 174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8">
                  <a:moveTo>
                    <a:pt x="0" y="128"/>
                  </a:moveTo>
                  <a:cubicBezTo>
                    <a:pt x="53" y="96"/>
                    <a:pt x="90" y="57"/>
                    <a:pt x="114" y="0"/>
                  </a:cubicBezTo>
                  <a:cubicBezTo>
                    <a:pt x="135" y="44"/>
                    <a:pt x="154" y="85"/>
                    <a:pt x="174" y="128"/>
                  </a:cubicBezTo>
                  <a:cubicBezTo>
                    <a:pt x="115" y="128"/>
                    <a:pt x="60" y="128"/>
                    <a:pt x="0" y="128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044" y="2634"/>
              <a:ext cx="411" cy="299"/>
            </a:xfrm>
            <a:custGeom>
              <a:avLst/>
              <a:gdLst>
                <a:gd name="T0" fmla="*/ 174 w 174"/>
                <a:gd name="T1" fmla="*/ 126 h 126"/>
                <a:gd name="T2" fmla="*/ 0 w 174"/>
                <a:gd name="T3" fmla="*/ 126 h 126"/>
                <a:gd name="T4" fmla="*/ 60 w 174"/>
                <a:gd name="T5" fmla="*/ 0 h 126"/>
                <a:gd name="T6" fmla="*/ 174 w 174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6">
                  <a:moveTo>
                    <a:pt x="174" y="126"/>
                  </a:moveTo>
                  <a:cubicBezTo>
                    <a:pt x="113" y="126"/>
                    <a:pt x="58" y="126"/>
                    <a:pt x="0" y="126"/>
                  </a:cubicBezTo>
                  <a:cubicBezTo>
                    <a:pt x="20" y="85"/>
                    <a:pt x="39" y="45"/>
                    <a:pt x="60" y="0"/>
                  </a:cubicBezTo>
                  <a:cubicBezTo>
                    <a:pt x="88" y="54"/>
                    <a:pt x="119" y="97"/>
                    <a:pt x="174" y="126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3692" y="1369"/>
              <a:ext cx="196" cy="214"/>
            </a:xfrm>
            <a:custGeom>
              <a:avLst/>
              <a:gdLst>
                <a:gd name="T0" fmla="*/ 83 w 83"/>
                <a:gd name="T1" fmla="*/ 90 h 90"/>
                <a:gd name="T2" fmla="*/ 0 w 83"/>
                <a:gd name="T3" fmla="*/ 90 h 90"/>
                <a:gd name="T4" fmla="*/ 41 w 83"/>
                <a:gd name="T5" fmla="*/ 0 h 90"/>
                <a:gd name="T6" fmla="*/ 83 w 83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0">
                  <a:moveTo>
                    <a:pt x="83" y="90"/>
                  </a:moveTo>
                  <a:cubicBezTo>
                    <a:pt x="54" y="90"/>
                    <a:pt x="28" y="90"/>
                    <a:pt x="0" y="90"/>
                  </a:cubicBezTo>
                  <a:cubicBezTo>
                    <a:pt x="13" y="61"/>
                    <a:pt x="26" y="33"/>
                    <a:pt x="41" y="0"/>
                  </a:cubicBezTo>
                  <a:cubicBezTo>
                    <a:pt x="56" y="32"/>
                    <a:pt x="69" y="60"/>
                    <a:pt x="83" y="90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-99" y="70"/>
            <a:ext cx="5973724" cy="3478898"/>
          </a:xfrm>
          <a:custGeom>
            <a:avLst/>
            <a:gdLst>
              <a:gd name="connsiteX0" fmla="*/ 4377580 w 7012356"/>
              <a:gd name="connsiteY0" fmla="*/ 2344372 h 3782205"/>
              <a:gd name="connsiteX1" fmla="*/ 5223886 w 7012356"/>
              <a:gd name="connsiteY1" fmla="*/ 2344372 h 3782205"/>
              <a:gd name="connsiteX2" fmla="*/ 5223886 w 7012356"/>
              <a:gd name="connsiteY2" fmla="*/ 3540874 h 3782205"/>
              <a:gd name="connsiteX3" fmla="*/ 4377580 w 7012356"/>
              <a:gd name="connsiteY3" fmla="*/ 3540874 h 3782205"/>
              <a:gd name="connsiteX4" fmla="*/ 131 w 7012356"/>
              <a:gd name="connsiteY4" fmla="*/ 0 h 3782205"/>
              <a:gd name="connsiteX5" fmla="*/ 7012356 w 7012356"/>
              <a:gd name="connsiteY5" fmla="*/ 0 h 3782205"/>
              <a:gd name="connsiteX6" fmla="*/ 1173936 w 7012356"/>
              <a:gd name="connsiteY6" fmla="*/ 3782205 h 3782205"/>
              <a:gd name="connsiteX7" fmla="*/ 0 w 7012356"/>
              <a:gd name="connsiteY7" fmla="*/ 3025901 h 3782205"/>
              <a:gd name="connsiteX8" fmla="*/ 131 w 7012356"/>
              <a:gd name="connsiteY8" fmla="*/ 0 h 3782205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025901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3540874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131 w 7012356"/>
              <a:gd name="connsiteY4" fmla="*/ 0 h 4083762"/>
              <a:gd name="connsiteX5" fmla="*/ 7012356 w 7012356"/>
              <a:gd name="connsiteY5" fmla="*/ 0 h 4083762"/>
              <a:gd name="connsiteX6" fmla="*/ 736191 w 7012356"/>
              <a:gd name="connsiteY6" fmla="*/ 4083762 h 4083762"/>
              <a:gd name="connsiteX7" fmla="*/ 0 w 7012356"/>
              <a:gd name="connsiteY7" fmla="*/ 3599833 h 4083762"/>
              <a:gd name="connsiteX8" fmla="*/ 131 w 7012356"/>
              <a:gd name="connsiteY8" fmla="*/ 0 h 4083762"/>
              <a:gd name="connsiteX0" fmla="*/ 4377580 w 7012356"/>
              <a:gd name="connsiteY0" fmla="*/ 3540874 h 4083762"/>
              <a:gd name="connsiteX1" fmla="*/ 5223886 w 7012356"/>
              <a:gd name="connsiteY1" fmla="*/ 3540874 h 4083762"/>
              <a:gd name="connsiteX2" fmla="*/ 4377580 w 7012356"/>
              <a:gd name="connsiteY2" fmla="*/ 3540874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  <a:gd name="connsiteX0" fmla="*/ 4406763 w 7012356"/>
              <a:gd name="connsiteY0" fmla="*/ 3550601 h 4083762"/>
              <a:gd name="connsiteX1" fmla="*/ 5223886 w 7012356"/>
              <a:gd name="connsiteY1" fmla="*/ 3540874 h 4083762"/>
              <a:gd name="connsiteX2" fmla="*/ 4406763 w 7012356"/>
              <a:gd name="connsiteY2" fmla="*/ 3550601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2356" h="4083762">
                <a:moveTo>
                  <a:pt x="4406763" y="3550601"/>
                </a:moveTo>
                <a:lnTo>
                  <a:pt x="5223886" y="3540874"/>
                </a:lnTo>
                <a:lnTo>
                  <a:pt x="4406763" y="3550601"/>
                </a:lnTo>
                <a:close/>
                <a:moveTo>
                  <a:pt x="131" y="0"/>
                </a:moveTo>
                <a:lnTo>
                  <a:pt x="7012356" y="0"/>
                </a:lnTo>
                <a:lnTo>
                  <a:pt x="736191" y="4083762"/>
                </a:lnTo>
                <a:lnTo>
                  <a:pt x="0" y="3599833"/>
                </a:lnTo>
                <a:cubicBezTo>
                  <a:pt x="44" y="2591199"/>
                  <a:pt x="87" y="1008633"/>
                  <a:pt x="131" y="0"/>
                </a:cubicBezTo>
                <a:close/>
              </a:path>
            </a:pathLst>
          </a:custGeom>
          <a:solidFill>
            <a:schemeClr val="tx2">
              <a:lumMod val="50000"/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5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 txBox="1">
            <a:spLocks/>
          </p:cNvSpPr>
          <p:nvPr/>
        </p:nvSpPr>
        <p:spPr>
          <a:xfrm>
            <a:off x="63902" y="496933"/>
            <a:ext cx="4185259" cy="406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prstClr val="white"/>
                </a:solidFill>
              </a:rPr>
              <a:t>A client-centric approach, passion for technology &amp; innovation that will drive real value into your business.</a:t>
            </a:r>
          </a:p>
          <a:p>
            <a:endParaRPr lang="en-ZA" sz="1200" dirty="0">
              <a:solidFill>
                <a:prstClr val="white"/>
              </a:solidFill>
            </a:endParaRPr>
          </a:p>
          <a:p>
            <a:endParaRPr lang="en-ZA" sz="1200" dirty="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60468" y="69642"/>
            <a:ext cx="3624640" cy="533385"/>
          </a:xfrm>
          <a:prstGeom prst="rect">
            <a:avLst/>
          </a:prstGeom>
        </p:spPr>
        <p:txBody>
          <a:bodyPr anchor="b"/>
          <a:lstStyle>
            <a:lvl1pPr marL="0" indent="0" algn="l" defTabSz="1219444" rtl="0" eaLnBrk="1" latinLnBrk="0" hangingPunct="1">
              <a:lnSpc>
                <a:spcPct val="50000"/>
              </a:lnSpc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999" dirty="0">
                <a:solidFill>
                  <a:prstClr val="white">
                    <a:lumMod val="95000"/>
                  </a:prstClr>
                </a:solidFill>
              </a:rPr>
              <a:t>EOH-MC Solutions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 rot="5400000" flipH="1">
            <a:off x="-94444" y="3157211"/>
            <a:ext cx="822495" cy="633607"/>
          </a:xfrm>
          <a:prstGeom prst="triangle">
            <a:avLst/>
          </a:prstGeom>
          <a:solidFill>
            <a:schemeClr val="accent2">
              <a:alpha val="55000"/>
            </a:schemeClr>
          </a:solidFill>
        </p:spPr>
        <p:txBody>
          <a:bodyPr/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>
                <a:solidFill>
                  <a:prstClr val="black"/>
                </a:solidFill>
              </a:rPr>
              <a:t>.</a:t>
            </a:r>
            <a:endParaRPr lang="en-US" sz="100" dirty="0">
              <a:solidFill>
                <a:prstClr val="black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8" y="1074446"/>
            <a:ext cx="5976664" cy="1279546"/>
          </a:xfrm>
        </p:spPr>
        <p:txBody>
          <a:bodyPr/>
          <a:lstStyle/>
          <a:p>
            <a:pPr algn="l"/>
            <a:r>
              <a:rPr lang="en-ZA" dirty="0"/>
              <a:t>Hacking 101</a:t>
            </a:r>
          </a:p>
          <a:p>
            <a:pPr algn="l"/>
            <a:r>
              <a:rPr lang="en-ZA" dirty="0"/>
              <a:t>Secure Coding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-3634" y="3742383"/>
            <a:ext cx="5976664" cy="1279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ZA" dirty="0"/>
              <a:t>Presented By:</a:t>
            </a:r>
          </a:p>
          <a:p>
            <a:pPr algn="l" fontAlgn="auto">
              <a:spcAft>
                <a:spcPts val="0"/>
              </a:spcAft>
            </a:pPr>
            <a:r>
              <a:rPr lang="en-ZA" dirty="0"/>
              <a:t>Pieter Myburgh</a:t>
            </a:r>
          </a:p>
        </p:txBody>
      </p:sp>
    </p:spTree>
    <p:extLst>
      <p:ext uri="{BB962C8B-B14F-4D97-AF65-F5344CB8AC3E}">
        <p14:creationId xmlns:p14="http://schemas.microsoft.com/office/powerpoint/2010/main" val="2539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16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Hacking 101</a:t>
            </a:r>
          </a:p>
          <a:p>
            <a:pPr lvl="1"/>
            <a:r>
              <a:rPr lang="en-US" dirty="0"/>
              <a:t>What is Hacking</a:t>
            </a:r>
          </a:p>
          <a:p>
            <a:pPr lvl="1"/>
            <a:r>
              <a:rPr lang="en-US" dirty="0"/>
              <a:t>Hacker Types</a:t>
            </a:r>
          </a:p>
          <a:p>
            <a:r>
              <a:rPr lang="en-US" dirty="0"/>
              <a:t>Kali Linux 101</a:t>
            </a:r>
          </a:p>
          <a:p>
            <a:pPr lvl="1"/>
            <a:r>
              <a:rPr lang="en-US" dirty="0"/>
              <a:t>What is Kali Linux</a:t>
            </a:r>
          </a:p>
          <a:p>
            <a:pPr lvl="1"/>
            <a:r>
              <a:rPr lang="en-US" dirty="0"/>
              <a:t>Hacker Toolset</a:t>
            </a:r>
          </a:p>
          <a:p>
            <a:r>
              <a:rPr lang="en-US" dirty="0"/>
              <a:t>Secure Coding 101</a:t>
            </a:r>
          </a:p>
          <a:p>
            <a:pPr lvl="1"/>
            <a:r>
              <a:rPr lang="en-US" dirty="0"/>
              <a:t>OWASP Top 10</a:t>
            </a:r>
          </a:p>
          <a:p>
            <a:pPr lvl="1"/>
            <a:r>
              <a:rPr lang="en-US" dirty="0"/>
              <a:t>Authentication and authorization flaws</a:t>
            </a:r>
          </a:p>
          <a:p>
            <a:pPr lvl="1"/>
            <a:r>
              <a:rPr lang="en-US" dirty="0"/>
              <a:t>Client side attacks</a:t>
            </a:r>
          </a:p>
          <a:p>
            <a:pPr lvl="1"/>
            <a:r>
              <a:rPr lang="en-US" dirty="0"/>
              <a:t>Server side attacks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Third party vulnerabilities</a:t>
            </a:r>
          </a:p>
          <a:p>
            <a:pPr lvl="1"/>
            <a:r>
              <a:rPr lang="en-US" dirty="0"/>
              <a:t>Mobile application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301200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20044" y="1113588"/>
            <a:ext cx="5903913" cy="1566174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“</a:t>
            </a:r>
            <a:r>
              <a:rPr lang="en-US" dirty="0"/>
              <a:t>If you go to a coffee shop or at the airport, and you're using open wireless, I would use a VPN service that you could subscribe for 10 bucks a month. Everything is encrypted in an encryption tunnel, so a hacker cannot tamper with your connection</a:t>
            </a:r>
            <a:r>
              <a:rPr lang="en-ZA" dirty="0"/>
              <a:t>.”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/>
          <a:lstStyle/>
          <a:p>
            <a:r>
              <a:rPr lang="en-ZA" dirty="0"/>
              <a:t>Kevin </a:t>
            </a:r>
            <a:r>
              <a:rPr lang="en-ZA" dirty="0" err="1"/>
              <a:t>Mitnick</a:t>
            </a:r>
            <a:endParaRPr lang="en-ZA" dirty="0"/>
          </a:p>
        </p:txBody>
      </p:sp>
      <p:pic>
        <p:nvPicPr>
          <p:cNvPr id="1026" name="Picture 2" descr="https://66.media.tumblr.com/0d68eacae9f42c1199b24d5915555680/tumblr_inline_o8rf32ioUX1qdm5mg_5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7854"/>
            <a:ext cx="1967359" cy="14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0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What is Hacking?</a:t>
            </a:r>
          </a:p>
          <a:p>
            <a:pPr lvl="1"/>
            <a:r>
              <a:rPr lang="en-US" dirty="0"/>
              <a:t>gain unauthorized access to data in a system or computer.</a:t>
            </a:r>
          </a:p>
          <a:p>
            <a:r>
              <a:rPr lang="en-US" dirty="0"/>
              <a:t>Hacker Types:</a:t>
            </a:r>
          </a:p>
          <a:p>
            <a:pPr lvl="1"/>
            <a:r>
              <a:rPr lang="en-US" dirty="0"/>
              <a:t>Crackers</a:t>
            </a:r>
          </a:p>
          <a:p>
            <a:pPr lvl="1"/>
            <a:r>
              <a:rPr lang="en-US" dirty="0"/>
              <a:t>Black Hat</a:t>
            </a:r>
          </a:p>
          <a:p>
            <a:pPr lvl="1"/>
            <a:r>
              <a:rPr lang="en-US" dirty="0"/>
              <a:t>1337</a:t>
            </a:r>
          </a:p>
          <a:p>
            <a:pPr lvl="1"/>
            <a:r>
              <a:rPr lang="en-US" dirty="0"/>
              <a:t>Grey Hat</a:t>
            </a:r>
          </a:p>
          <a:p>
            <a:pPr lvl="1"/>
            <a:r>
              <a:rPr lang="en-US" dirty="0"/>
              <a:t>Skids (Script Kiddies)</a:t>
            </a:r>
          </a:p>
          <a:p>
            <a:pPr lvl="1"/>
            <a:r>
              <a:rPr lang="en-US" dirty="0"/>
              <a:t>Hackers </a:t>
            </a:r>
          </a:p>
          <a:p>
            <a:pPr lvl="1"/>
            <a:r>
              <a:rPr lang="en-US" dirty="0"/>
              <a:t>Pen Testers</a:t>
            </a:r>
          </a:p>
          <a:p>
            <a:pPr lvl="1"/>
            <a:r>
              <a:rPr lang="en-US" dirty="0"/>
              <a:t>White Hat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Hacking 101.</a:t>
            </a:r>
          </a:p>
        </p:txBody>
      </p:sp>
    </p:spTree>
    <p:extLst>
      <p:ext uri="{BB962C8B-B14F-4D97-AF65-F5344CB8AC3E}">
        <p14:creationId xmlns:p14="http://schemas.microsoft.com/office/powerpoint/2010/main" val="347478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Kali Linux</a:t>
            </a:r>
          </a:p>
          <a:p>
            <a:pPr lvl="1"/>
            <a:r>
              <a:rPr lang="en-ZA" dirty="0"/>
              <a:t>Kali Linux is a toolset of some of the best hacker tools out there.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Kali Linux</a:t>
            </a:r>
          </a:p>
        </p:txBody>
      </p:sp>
      <p:pic>
        <p:nvPicPr>
          <p:cNvPr id="7" name="Picture 2" descr="Image result for kali linux 2016 boot options screen">
            <a:extLst>
              <a:ext uri="{FF2B5EF4-FFF2-40B4-BE49-F238E27FC236}">
                <a16:creationId xmlns:a16="http://schemas.microsoft.com/office/drawing/2014/main" id="{08FA8F16-2560-420C-9CA3-778C32A75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7" y="2040654"/>
            <a:ext cx="3966123" cy="29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Download the latest ISO here:</a:t>
            </a:r>
          </a:p>
          <a:p>
            <a:r>
              <a:rPr lang="en-ZA" dirty="0">
                <a:hlinkClick r:id="rId2"/>
              </a:rPr>
              <a:t>https://www.kali.org/downloads/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ALWAYS CHECK THE </a:t>
            </a:r>
            <a:r>
              <a:rPr lang="en-ZA" b="1" dirty="0"/>
              <a:t>SHA1Sum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Make it Persist</a:t>
            </a:r>
          </a:p>
          <a:p>
            <a:r>
              <a:rPr lang="en-ZA" dirty="0">
                <a:hlinkClick r:id="rId3"/>
              </a:rPr>
              <a:t>http://docs.kali.org/downloading/kali-linux-live-usb-persistence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Kali Linux</a:t>
            </a:r>
          </a:p>
        </p:txBody>
      </p:sp>
    </p:spTree>
    <p:extLst>
      <p:ext uri="{BB962C8B-B14F-4D97-AF65-F5344CB8AC3E}">
        <p14:creationId xmlns:p14="http://schemas.microsoft.com/office/powerpoint/2010/main" val="7693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OWASP?</a:t>
            </a:r>
          </a:p>
          <a:p>
            <a:r>
              <a:rPr lang="en-ZA" dirty="0">
                <a:hlinkClick r:id="rId2"/>
              </a:rPr>
              <a:t>https://www.owasp.org/</a:t>
            </a:r>
            <a:endParaRPr lang="en-ZA" dirty="0"/>
          </a:p>
          <a:p>
            <a:r>
              <a:rPr lang="en-ZA" dirty="0"/>
              <a:t>The Open Web Application Security Project (OWASP) is an open community dedicated to enabling organizations to develop, purchase, and maintain applications that can be trusted. </a:t>
            </a:r>
          </a:p>
          <a:p>
            <a:r>
              <a:rPr lang="en-ZA" dirty="0"/>
              <a:t>At OWASP you’ll find free and open </a:t>
            </a:r>
          </a:p>
          <a:p>
            <a:pPr lvl="1"/>
            <a:r>
              <a:rPr lang="en-ZA" dirty="0"/>
              <a:t>Application security tools and standards </a:t>
            </a:r>
          </a:p>
          <a:p>
            <a:pPr lvl="1"/>
            <a:r>
              <a:rPr lang="en-ZA" dirty="0"/>
              <a:t>Complete books on application security testing, secure code development, and secure code review </a:t>
            </a:r>
          </a:p>
          <a:p>
            <a:pPr lvl="1"/>
            <a:r>
              <a:rPr lang="en-ZA" dirty="0"/>
              <a:t>Standard security controls and libraries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</p:spTree>
    <p:extLst>
      <p:ext uri="{BB962C8B-B14F-4D97-AF65-F5344CB8AC3E}">
        <p14:creationId xmlns:p14="http://schemas.microsoft.com/office/powerpoint/2010/main" val="7945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1" y="1167705"/>
            <a:ext cx="7488832" cy="38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2154"/>
      </p:ext>
    </p:extLst>
  </p:cSld>
  <p:clrMapOvr>
    <a:masterClrMapping/>
  </p:clrMapOvr>
</p:sld>
</file>

<file path=ppt/theme/theme1.xml><?xml version="1.0" encoding="utf-8"?>
<a:theme xmlns:a="http://schemas.openxmlformats.org/drawingml/2006/main" name="EOH Standard PPT_SIMPLE">
  <a:themeElements>
    <a:clrScheme name="EOH New Corporate">
      <a:dk1>
        <a:srgbClr val="2F2F2F"/>
      </a:dk1>
      <a:lt1>
        <a:sysClr val="window" lastClr="FFFFFF"/>
      </a:lt1>
      <a:dk2>
        <a:srgbClr val="002664"/>
      </a:dk2>
      <a:lt2>
        <a:srgbClr val="787C82"/>
      </a:lt2>
      <a:accent1>
        <a:srgbClr val="C41230"/>
      </a:accent1>
      <a:accent2>
        <a:srgbClr val="3D5466"/>
      </a:accent2>
      <a:accent3>
        <a:srgbClr val="517790"/>
      </a:accent3>
      <a:accent4>
        <a:srgbClr val="9CBBCC"/>
      </a:accent4>
      <a:accent5>
        <a:srgbClr val="787C82"/>
      </a:accent5>
      <a:accent6>
        <a:srgbClr val="CDC2B4"/>
      </a:accent6>
      <a:hlink>
        <a:srgbClr val="C41230"/>
      </a:hlink>
      <a:folHlink>
        <a:srgbClr val="6577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423E8582EA4087193E69259D73B9" ma:contentTypeVersion="1" ma:contentTypeDescription="Create a new document." ma:contentTypeScope="" ma:versionID="824b596c196a5f762b01f770c86a860e">
  <xsd:schema xmlns:xsd="http://www.w3.org/2001/XMLSchema" xmlns:xs="http://www.w3.org/2001/XMLSchema" xmlns:p="http://schemas.microsoft.com/office/2006/metadata/properties" xmlns:ns2="3c3e2dc5-974e-48cc-9a69-9b9ebf9f7ffb" targetNamespace="http://schemas.microsoft.com/office/2006/metadata/properties" ma:root="true" ma:fieldsID="0fe88d9489948d68453d8925019bfa4a" ns2:_="">
    <xsd:import namespace="3c3e2dc5-974e-48cc-9a69-9b9ebf9f7ffb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e2dc5-974e-48cc-9a69-9b9ebf9f7ff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c3e2dc5-974e-48cc-9a69-9b9ebf9f7ffb">Presentations</Category>
  </documentManagement>
</p:properties>
</file>

<file path=customXml/itemProps1.xml><?xml version="1.0" encoding="utf-8"?>
<ds:datastoreItem xmlns:ds="http://schemas.openxmlformats.org/officeDocument/2006/customXml" ds:itemID="{E4C00CFA-8673-4D6E-B697-423BD8986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3e2dc5-974e-48cc-9a69-9b9ebf9f7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CFF968-63F1-4E45-A098-CAE7946A7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546618-A357-4088-8D90-95DCF01C5EB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3c3e2dc5-974e-48cc-9a69-9b9ebf9f7ff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EOH Powerpoint 16-9 Template_April 2015</Template>
  <TotalTime>865</TotalTime>
  <Words>364</Words>
  <Application>Microsoft Office PowerPoint</Application>
  <PresentationFormat>On-screen Show (16:9)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EOH Standard PPT_SIMPLE</vt:lpstr>
      <vt:lpstr>PowerPoint Presentation</vt:lpstr>
      <vt:lpstr>Hacking 101 – Secure Coding</vt:lpstr>
      <vt:lpstr>PowerPoint Presentation</vt:lpstr>
      <vt:lpstr>Hacking 101 – Secure Coding</vt:lpstr>
      <vt:lpstr>Hacking 101 – Secure Coding</vt:lpstr>
      <vt:lpstr>Hacking 101 – Secure Coding</vt:lpstr>
      <vt:lpstr>Hacking 101 – Secure Coding</vt:lpstr>
      <vt:lpstr>Hacking 101 – Secure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EOH PowerPoint Template</dc:title>
  <dc:creator>Nicholas Leck</dc:creator>
  <cp:lastModifiedBy>Pieter</cp:lastModifiedBy>
  <cp:revision>210</cp:revision>
  <cp:lastPrinted>2015-03-10T13:28:08Z</cp:lastPrinted>
  <dcterms:created xsi:type="dcterms:W3CDTF">2015-08-11T13:14:05Z</dcterms:created>
  <dcterms:modified xsi:type="dcterms:W3CDTF">2017-07-11T05:53:59Z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0x0101000646423E8582EA4087193E69259D73B9</vt:lpwstr>
  </property>
</Properties>
</file>