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ppt/tags/tag26.xml" ContentType="application/vnd.openxmlformats-officedocument.presentationml.tags+xml"/>
  <Override PartName="/ppt/notesSlides/notesSlide45.xml" ContentType="application/vnd.openxmlformats-officedocument.presentationml.notesSlide+xml"/>
  <Override PartName="/ppt/tags/tag27.xml" ContentType="application/vnd.openxmlformats-officedocument.presentationml.tags+xml"/>
  <Override PartName="/ppt/notesSlides/notesSlide46.xml" ContentType="application/vnd.openxmlformats-officedocument.presentationml.notesSlide+xml"/>
  <Override PartName="/ppt/tags/tag28.xml" ContentType="application/vnd.openxmlformats-officedocument.presentationml.tags+xml"/>
  <Override PartName="/ppt/notesSlides/notesSlide47.xml" ContentType="application/vnd.openxmlformats-officedocument.presentationml.notesSlide+xml"/>
  <Override PartName="/ppt/tags/tag29.xml" ContentType="application/vnd.openxmlformats-officedocument.presentationml.tags+xml"/>
  <Override PartName="/ppt/notesSlides/notesSlide48.xml" ContentType="application/vnd.openxmlformats-officedocument.presentationml.notesSlide+xml"/>
  <Override PartName="/ppt/tags/tag30.xml" ContentType="application/vnd.openxmlformats-officedocument.presentationml.tags+xml"/>
  <Override PartName="/ppt/notesSlides/notesSlide49.xml" ContentType="application/vnd.openxmlformats-officedocument.presentationml.notesSlide+xml"/>
  <Override PartName="/ppt/tags/tag31.xml" ContentType="application/vnd.openxmlformats-officedocument.presentationml.tags+xml"/>
  <Override PartName="/ppt/notesSlides/notesSlide50.xml" ContentType="application/vnd.openxmlformats-officedocument.presentationml.notesSlide+xml"/>
  <Override PartName="/ppt/tags/tag32.xml" ContentType="application/vnd.openxmlformats-officedocument.presentationml.tags+xml"/>
  <Override PartName="/ppt/notesSlides/notesSlide51.xml" ContentType="application/vnd.openxmlformats-officedocument.presentationml.notesSlide+xml"/>
  <Override PartName="/ppt/tags/tag33.xml" ContentType="application/vnd.openxmlformats-officedocument.presentationml.tags+xml"/>
  <Override PartName="/ppt/notesSlides/notesSlide52.xml" ContentType="application/vnd.openxmlformats-officedocument.presentationml.notesSlide+xml"/>
  <Override PartName="/ppt/tags/tag34.xml" ContentType="application/vnd.openxmlformats-officedocument.presentationml.tags+xml"/>
  <Override PartName="/ppt/notesSlides/notesSlide53.xml" ContentType="application/vnd.openxmlformats-officedocument.presentationml.notesSlide+xml"/>
  <Override PartName="/ppt/tags/tag35.xml" ContentType="application/vnd.openxmlformats-officedocument.presentationml.tags+xml"/>
  <Override PartName="/ppt/notesSlides/notesSlide54.xml" ContentType="application/vnd.openxmlformats-officedocument.presentationml.notesSlide+xml"/>
  <Override PartName="/ppt/tags/tag3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37.xml" ContentType="application/vnd.openxmlformats-officedocument.presentationml.tags+xml"/>
  <Override PartName="/ppt/notesSlides/notesSlide57.xml" ContentType="application/vnd.openxmlformats-officedocument.presentationml.notesSlide+xml"/>
  <Override PartName="/ppt/tags/tag38.xml" ContentType="application/vnd.openxmlformats-officedocument.presentationml.tags+xml"/>
  <Override PartName="/ppt/notesSlides/notesSlide58.xml" ContentType="application/vnd.openxmlformats-officedocument.presentationml.notesSlide+xml"/>
  <Override PartName="/ppt/tags/tag39.xml" ContentType="application/vnd.openxmlformats-officedocument.presentationml.tags+xml"/>
  <Override PartName="/ppt/notesSlides/notesSlide59.xml" ContentType="application/vnd.openxmlformats-officedocument.presentationml.notesSlide+xml"/>
  <Override PartName="/ppt/tags/tag40.xml" ContentType="application/vnd.openxmlformats-officedocument.presentationml.tags+xml"/>
  <Override PartName="/ppt/notesSlides/notesSlide60.xml" ContentType="application/vnd.openxmlformats-officedocument.presentationml.notesSlide+xml"/>
  <Override PartName="/ppt/tags/tag41.xml" ContentType="application/vnd.openxmlformats-officedocument.presentationml.tags+xml"/>
  <Override PartName="/ppt/notesSlides/notesSlide61.xml" ContentType="application/vnd.openxmlformats-officedocument.presentationml.notesSlide+xml"/>
  <Override PartName="/ppt/tags/tag42.xml" ContentType="application/vnd.openxmlformats-officedocument.presentationml.tags+xml"/>
  <Override PartName="/ppt/notesSlides/notesSlide62.xml" ContentType="application/vnd.openxmlformats-officedocument.presentationml.notesSlide+xml"/>
  <Override PartName="/ppt/tags/tag43.xml" ContentType="application/vnd.openxmlformats-officedocument.presentationml.tags+xml"/>
  <Override PartName="/ppt/notesSlides/notesSlide63.xml" ContentType="application/vnd.openxmlformats-officedocument.presentationml.notesSlide+xml"/>
  <Override PartName="/ppt/tags/tag44.xml" ContentType="application/vnd.openxmlformats-officedocument.presentationml.tags+xml"/>
  <Override PartName="/ppt/notesSlides/notesSlide64.xml" ContentType="application/vnd.openxmlformats-officedocument.presentationml.notesSlide+xml"/>
  <Override PartName="/ppt/tags/tag45.xml" ContentType="application/vnd.openxmlformats-officedocument.presentationml.tags+xml"/>
  <Override PartName="/ppt/notesSlides/notesSlide65.xml" ContentType="application/vnd.openxmlformats-officedocument.presentationml.notesSlide+xml"/>
  <Override PartName="/ppt/tags/tag46.xml" ContentType="application/vnd.openxmlformats-officedocument.presentationml.tags+xml"/>
  <Override PartName="/ppt/notesSlides/notesSlide66.xml" ContentType="application/vnd.openxmlformats-officedocument.presentationml.notesSlide+xml"/>
  <Override PartName="/ppt/tags/tag47.xml" ContentType="application/vnd.openxmlformats-officedocument.presentationml.tags+xml"/>
  <Override PartName="/ppt/notesSlides/notesSlide67.xml" ContentType="application/vnd.openxmlformats-officedocument.presentationml.notesSlide+xml"/>
  <Override PartName="/ppt/tags/tag48.xml" ContentType="application/vnd.openxmlformats-officedocument.presentationml.tags+xml"/>
  <Override PartName="/ppt/notesSlides/notesSlide68.xml" ContentType="application/vnd.openxmlformats-officedocument.presentationml.notesSlide+xml"/>
  <Override PartName="/ppt/tags/tag49.xml" ContentType="application/vnd.openxmlformats-officedocument.presentationml.tags+xml"/>
  <Override PartName="/ppt/notesSlides/notesSlide69.xml" ContentType="application/vnd.openxmlformats-officedocument.presentationml.notesSlide+xml"/>
  <Override PartName="/ppt/tags/tag50.xml" ContentType="application/vnd.openxmlformats-officedocument.presentationml.tags+xml"/>
  <Override PartName="/ppt/notesSlides/notesSlide7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8" r:id="rId3"/>
    <p:sldMasterId id="2147483713" r:id="rId4"/>
    <p:sldMasterId id="2147483728" r:id="rId5"/>
  </p:sldMasterIdLst>
  <p:notesMasterIdLst>
    <p:notesMasterId r:id="rId85"/>
  </p:notesMasterIdLst>
  <p:handoutMasterIdLst>
    <p:handoutMasterId r:id="rId86"/>
  </p:handoutMasterIdLst>
  <p:sldIdLst>
    <p:sldId id="644" r:id="rId6"/>
    <p:sldId id="969" r:id="rId7"/>
    <p:sldId id="1022" r:id="rId8"/>
    <p:sldId id="1002" r:id="rId9"/>
    <p:sldId id="1010" r:id="rId10"/>
    <p:sldId id="1011" r:id="rId11"/>
    <p:sldId id="1023" r:id="rId12"/>
    <p:sldId id="1024" r:id="rId13"/>
    <p:sldId id="971" r:id="rId14"/>
    <p:sldId id="972" r:id="rId15"/>
    <p:sldId id="973" r:id="rId16"/>
    <p:sldId id="974" r:id="rId17"/>
    <p:sldId id="975" r:id="rId18"/>
    <p:sldId id="1008" r:id="rId19"/>
    <p:sldId id="1009" r:id="rId20"/>
    <p:sldId id="1012" r:id="rId21"/>
    <p:sldId id="922" r:id="rId22"/>
    <p:sldId id="967" r:id="rId23"/>
    <p:sldId id="968" r:id="rId24"/>
    <p:sldId id="925" r:id="rId25"/>
    <p:sldId id="1025" r:id="rId26"/>
    <p:sldId id="1026" r:id="rId27"/>
    <p:sldId id="1027" r:id="rId28"/>
    <p:sldId id="1028" r:id="rId29"/>
    <p:sldId id="1029" r:id="rId30"/>
    <p:sldId id="1030" r:id="rId31"/>
    <p:sldId id="1001" r:id="rId32"/>
    <p:sldId id="939" r:id="rId33"/>
    <p:sldId id="941" r:id="rId34"/>
    <p:sldId id="1015" r:id="rId35"/>
    <p:sldId id="1016" r:id="rId36"/>
    <p:sldId id="1017" r:id="rId37"/>
    <p:sldId id="991" r:id="rId38"/>
    <p:sldId id="977" r:id="rId39"/>
    <p:sldId id="1014" r:id="rId40"/>
    <p:sldId id="1031" r:id="rId41"/>
    <p:sldId id="1032" r:id="rId42"/>
    <p:sldId id="1033" r:id="rId43"/>
    <p:sldId id="1034" r:id="rId44"/>
    <p:sldId id="1035" r:id="rId45"/>
    <p:sldId id="1036" r:id="rId46"/>
    <p:sldId id="1037" r:id="rId47"/>
    <p:sldId id="1038" r:id="rId48"/>
    <p:sldId id="1039" r:id="rId49"/>
    <p:sldId id="1040" r:id="rId50"/>
    <p:sldId id="1041" r:id="rId51"/>
    <p:sldId id="1042" r:id="rId52"/>
    <p:sldId id="1043" r:id="rId53"/>
    <p:sldId id="1044" r:id="rId54"/>
    <p:sldId id="1045" r:id="rId55"/>
    <p:sldId id="1046" r:id="rId56"/>
    <p:sldId id="1047" r:id="rId57"/>
    <p:sldId id="1048" r:id="rId58"/>
    <p:sldId id="1049" r:id="rId59"/>
    <p:sldId id="1050" r:id="rId60"/>
    <p:sldId id="1051" r:id="rId61"/>
    <p:sldId id="1052" r:id="rId62"/>
    <p:sldId id="1053" r:id="rId63"/>
    <p:sldId id="1054" r:id="rId64"/>
    <p:sldId id="1055" r:id="rId65"/>
    <p:sldId id="1056" r:id="rId66"/>
    <p:sldId id="1057" r:id="rId67"/>
    <p:sldId id="1058" r:id="rId68"/>
    <p:sldId id="1059" r:id="rId69"/>
    <p:sldId id="1060" r:id="rId70"/>
    <p:sldId id="1061" r:id="rId71"/>
    <p:sldId id="1062" r:id="rId72"/>
    <p:sldId id="1063" r:id="rId73"/>
    <p:sldId id="1064" r:id="rId74"/>
    <p:sldId id="1065" r:id="rId75"/>
    <p:sldId id="1066" r:id="rId76"/>
    <p:sldId id="1067" r:id="rId77"/>
    <p:sldId id="1068" r:id="rId78"/>
    <p:sldId id="1069" r:id="rId79"/>
    <p:sldId id="1070" r:id="rId80"/>
    <p:sldId id="1071" r:id="rId81"/>
    <p:sldId id="1072" r:id="rId82"/>
    <p:sldId id="1073" r:id="rId83"/>
    <p:sldId id="107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nle Olukotun" initials="KO" lastIdx="2" clrIdx="0"/>
  <p:cmAuthor id="1" name="Chris"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FF94D"/>
    <a:srgbClr val="E0EDF8"/>
    <a:srgbClr val="9FC5E8"/>
    <a:srgbClr val="262626"/>
    <a:srgbClr val="4472C4"/>
    <a:srgbClr val="008000"/>
    <a:srgbClr val="00567B"/>
    <a:srgbClr val="8F0000"/>
    <a:srgbClr val="6E1313"/>
    <a:srgbClr val="B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1" autoAdjust="0"/>
    <p:restoredTop sz="92650" autoAdjust="0"/>
  </p:normalViewPr>
  <p:slideViewPr>
    <p:cSldViewPr>
      <p:cViewPr varScale="1">
        <p:scale>
          <a:sx n="66" d="100"/>
          <a:sy n="66" d="100"/>
        </p:scale>
        <p:origin x="466" y="48"/>
      </p:cViewPr>
      <p:guideLst>
        <p:guide orient="horz" pos="2160"/>
        <p:guide pos="3840"/>
      </p:guideLst>
    </p:cSldViewPr>
  </p:slideViewPr>
  <p:outlineViewPr>
    <p:cViewPr>
      <p:scale>
        <a:sx n="33" d="100"/>
        <a:sy n="33" d="100"/>
      </p:scale>
      <p:origin x="0" y="21488"/>
    </p:cViewPr>
  </p:outlineViewPr>
  <p:notesTextViewPr>
    <p:cViewPr>
      <p:scale>
        <a:sx n="100" d="100"/>
        <a:sy n="100" d="100"/>
      </p:scale>
      <p:origin x="0" y="0"/>
    </p:cViewPr>
  </p:notesTextViewPr>
  <p:sorterViewPr>
    <p:cViewPr>
      <p:scale>
        <a:sx n="173" d="100"/>
        <a:sy n="173" d="100"/>
      </p:scale>
      <p:origin x="0" y="46856"/>
    </p:cViewPr>
  </p:sorterViewPr>
  <p:notesViewPr>
    <p:cSldViewPr>
      <p:cViewPr varScale="1">
        <p:scale>
          <a:sx n="70" d="100"/>
          <a:sy n="70" d="100"/>
        </p:scale>
        <p:origin x="362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7B1B8D-E1D7-FE47-8AFE-965C8E4D4C79}" type="datetimeFigureOut">
              <a:rPr lang="en-US" smtClean="0"/>
              <a:t>11/21/2017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F4B5D4-23FF-2D44-91EB-DDD596E30C86}" type="slidenum">
              <a:rPr lang="en-US" smtClean="0"/>
              <a:t>‹#›</a:t>
            </a:fld>
            <a:endParaRPr lang="en-US"/>
          </a:p>
        </p:txBody>
      </p:sp>
    </p:spTree>
    <p:extLst>
      <p:ext uri="{BB962C8B-B14F-4D97-AF65-F5344CB8AC3E}">
        <p14:creationId xmlns:p14="http://schemas.microsoft.com/office/powerpoint/2010/main" val="1991367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E6EAD-E336-411B-977C-029127382663}" type="datetimeFigureOut">
              <a:rPr lang="en-US" smtClean="0"/>
              <a:pPr/>
              <a:t>11/21/2017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73A2F-0C84-4A10-A81A-8DA5E90B53F6}" type="slidenum">
              <a:rPr lang="en-US" smtClean="0"/>
              <a:pPr/>
              <a:t>‹#›</a:t>
            </a:fld>
            <a:endParaRPr lang="en-US"/>
          </a:p>
        </p:txBody>
      </p:sp>
    </p:spTree>
    <p:extLst>
      <p:ext uri="{BB962C8B-B14F-4D97-AF65-F5344CB8AC3E}">
        <p14:creationId xmlns:p14="http://schemas.microsoft.com/office/powerpoint/2010/main" val="12995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A75F217-4404-0E48-86B7-CBB413A6C579}" type="slidenum">
              <a:rPr lang="en-US">
                <a:ea typeface="ＭＳ Ｐゴシック" charset="-128"/>
                <a:cs typeface="ＭＳ Ｐゴシック" charset="-128"/>
              </a:rPr>
              <a:pPr/>
              <a:t>1</a:t>
            </a:fld>
            <a:endParaRPr lang="en-US">
              <a:ea typeface="ＭＳ Ｐゴシック" charset="-128"/>
              <a:cs typeface="ＭＳ Ｐゴシック" charset="-128"/>
            </a:endParaRPr>
          </a:p>
        </p:txBody>
      </p:sp>
      <p:sp>
        <p:nvSpPr>
          <p:cNvPr id="16387" name="Rectangle 2"/>
          <p:cNvSpPr>
            <a:spLocks noGrp="1" noRot="1" noChangeAspect="1" noChangeArrowheads="1" noTextEdit="1"/>
          </p:cNvSpPr>
          <p:nvPr>
            <p:ph type="sldImg"/>
          </p:nvPr>
        </p:nvSpPr>
        <p:spPr>
          <a:xfrm>
            <a:off x="381000" y="685800"/>
            <a:ext cx="6096000" cy="3429000"/>
          </a:xfrm>
          <a:ln/>
        </p:spPr>
      </p:sp>
      <p:sp>
        <p:nvSpPr>
          <p:cNvPr id="16388" name="Rectangle 3"/>
          <p:cNvSpPr>
            <a:spLocks noGrp="1" noChangeArrowheads="1"/>
          </p:cNvSpPr>
          <p:nvPr>
            <p:ph type="body" idx="1"/>
          </p:nvPr>
        </p:nvSpPr>
        <p:spPr>
          <a:noFill/>
          <a:ln/>
        </p:spPr>
        <p:txBody>
          <a:bodyPr/>
          <a:lstStyle/>
          <a:p>
            <a:r>
              <a:rPr lang="en-US" sz="1200" kern="1200" dirty="0">
                <a:solidFill>
                  <a:schemeClr val="tx1"/>
                </a:solidFill>
                <a:latin typeface="+mn-lt"/>
                <a:ea typeface="+mn-ea"/>
                <a:cs typeface="+mn-cs"/>
              </a:rPr>
              <a:t>The Four Components of Big Data Analytics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Big data analytics is the process of examining large data sets  to uncover hidden patterns and unknown correlations to accelerate scientific discovery  or market trends and customer preferences to develop business insights. This talk will describe four of the key components of big data analytics (1) Extraction Transform and Load (ETL) which takes unstructured data and translates it to structured (tabular) data, (2)  Query processing which executes queries over structured data (3) Graph analytics for exploring complex relationships in big data, and (4) Machine learning for building statistical models from big  data. For each of the four components we will look at example applications, examine the computational and memory access behavior of the core algorithms and understand how well heterogeneous hardware architectures (CPU, GPU, clusters) perform on these algorithms. This understanding will be used to determine how the hardware for future big-data systems should be architected.</a:t>
            </a: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a:t>
            </a:r>
            <a:r>
              <a:rPr lang="en-US" baseline="0" dirty="0"/>
              <a:t> legends</a:t>
            </a:r>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12</a:t>
            </a:fld>
            <a:endParaRPr lang="en-US"/>
          </a:p>
        </p:txBody>
      </p:sp>
    </p:spTree>
    <p:extLst>
      <p:ext uri="{BB962C8B-B14F-4D97-AF65-F5344CB8AC3E}">
        <p14:creationId xmlns:p14="http://schemas.microsoft.com/office/powerpoint/2010/main" val="642913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a:t>
            </a:r>
            <a:r>
              <a:rPr lang="en-US" baseline="0" dirty="0"/>
              <a:t> legends</a:t>
            </a:r>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13</a:t>
            </a:fld>
            <a:endParaRPr lang="en-US"/>
          </a:p>
        </p:txBody>
      </p:sp>
    </p:spTree>
    <p:extLst>
      <p:ext uri="{BB962C8B-B14F-4D97-AF65-F5344CB8AC3E}">
        <p14:creationId xmlns:p14="http://schemas.microsoft.com/office/powerpoint/2010/main" val="2806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38580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74647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Parts in italics are optional syntax. Default scheme for FSMs</a:t>
            </a:r>
            <a:r>
              <a:rPr lang="en-US" baseline="0" dirty="0"/>
              <a:t> is Sequential, for all others is </a:t>
            </a:r>
            <a:r>
              <a:rPr lang="en-US" baseline="0" dirty="0" err="1"/>
              <a:t>MetaPipe</a:t>
            </a:r>
            <a:endParaRPr lang="en-US" baseline="0" dirty="0"/>
          </a:p>
          <a:p>
            <a:r>
              <a:rPr lang="en-US" baseline="0" dirty="0"/>
              <a:t>Streaming is chaining</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80197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265821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00128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86228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4256969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54089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Improve motivation here – story is (essentially):</a:t>
            </a:r>
          </a:p>
          <a:p>
            <a:r>
              <a:rPr lang="en-US" dirty="0"/>
              <a:t> 1. Why do you want FPGAs/CGRAs? </a:t>
            </a:r>
          </a:p>
          <a:p>
            <a:r>
              <a:rPr lang="en-US" dirty="0"/>
              <a:t> 2. Why is it hard to get them currently?</a:t>
            </a:r>
          </a:p>
          <a:p>
            <a:endParaRPr lang="en-US" dirty="0"/>
          </a:p>
          <a:p>
            <a:r>
              <a:rPr lang="en-US" dirty="0"/>
              <a:t>Also add slide showing where Spatial fits into DAWN flow</a:t>
            </a:r>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2</a:t>
            </a:fld>
            <a:endParaRPr lang="en-US"/>
          </a:p>
        </p:txBody>
      </p:sp>
    </p:spTree>
    <p:extLst>
      <p:ext uri="{BB962C8B-B14F-4D97-AF65-F5344CB8AC3E}">
        <p14:creationId xmlns:p14="http://schemas.microsoft.com/office/powerpoint/2010/main" val="129810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134323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529919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 Initial program written</a:t>
            </a:r>
            <a:r>
              <a:rPr lang="en-US" baseline="0" dirty="0"/>
              <a:t> in </a:t>
            </a:r>
            <a:r>
              <a:rPr lang="en-US" baseline="0" dirty="0" err="1"/>
              <a:t>OptiML</a:t>
            </a:r>
            <a:endParaRPr lang="en-US" dirty="0"/>
          </a:p>
          <a:p>
            <a:pPr marL="228600" indent="-228600">
              <a:buAutoNum type="arabicPeriod"/>
            </a:pPr>
            <a:r>
              <a:rPr lang="en-US" baseline="0" dirty="0"/>
              <a:t>Declaration of off-chip memories</a:t>
            </a:r>
          </a:p>
          <a:p>
            <a:pPr marL="228600" indent="-228600">
              <a:buAutoNum type="arabicPeriod"/>
            </a:pPr>
            <a:r>
              <a:rPr lang="en-US" dirty="0"/>
              <a:t>Outer</a:t>
            </a:r>
            <a:r>
              <a:rPr lang="en-US" baseline="0" dirty="0"/>
              <a:t> loop of tiled reduction with implicit parallelization and pipelining parameters</a:t>
            </a:r>
          </a:p>
          <a:p>
            <a:pPr marL="228600" indent="-228600">
              <a:buAutoNum type="arabicPeriod"/>
            </a:pPr>
            <a:r>
              <a:rPr lang="en-US" baseline="0" dirty="0"/>
              <a:t>Declaration of on-chip memories with explicit buffer size</a:t>
            </a:r>
          </a:p>
          <a:p>
            <a:pPr marL="228600" indent="-228600">
              <a:buAutoNum type="arabicPeriod"/>
            </a:pPr>
            <a:r>
              <a:rPr lang="en-US" baseline="0" dirty="0"/>
              <a:t>Explicit loads from off-chip to </a:t>
            </a:r>
            <a:r>
              <a:rPr lang="en-US" baseline="0" dirty="0" err="1"/>
              <a:t>onchip</a:t>
            </a:r>
            <a:r>
              <a:rPr lang="en-US" baseline="0" dirty="0"/>
              <a:t> with implicit parallelization</a:t>
            </a:r>
          </a:p>
          <a:p>
            <a:pPr marL="228600" indent="-228600">
              <a:buAutoNum type="arabicPeriod"/>
            </a:pPr>
            <a:r>
              <a:rPr lang="en-US" dirty="0"/>
              <a:t>On-chip reduction loop with implicit parallelization</a:t>
            </a:r>
          </a:p>
          <a:p>
            <a:pPr marL="228600" indent="-228600">
              <a:buAutoNum type="arabicPeriod"/>
            </a:pPr>
            <a:r>
              <a:rPr lang="en-US" dirty="0"/>
              <a:t>Loads and inner</a:t>
            </a:r>
            <a:r>
              <a:rPr lang="en-US" baseline="0" dirty="0"/>
              <a:t> reduction can be overlapped by outer reduce</a:t>
            </a:r>
            <a:endParaRPr lang="en-US" dirty="0"/>
          </a:p>
        </p:txBody>
      </p:sp>
      <p:sp>
        <p:nvSpPr>
          <p:cNvPr id="4" name="Footer Placeholder 3"/>
          <p:cNvSpPr>
            <a:spLocks noGrp="1"/>
          </p:cNvSpPr>
          <p:nvPr>
            <p:ph type="ftr" sz="quarter" idx="10"/>
          </p:nvPr>
        </p:nvSpPr>
        <p:spPr/>
        <p:txBody>
          <a:bodyPr/>
          <a:lstStyle/>
          <a:p>
            <a:r>
              <a:rPr lang="en-US">
                <a:solidFill>
                  <a:prstClr val="black"/>
                </a:solidFill>
              </a:rPr>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108549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comparison</a:t>
            </a:r>
            <a:r>
              <a:rPr lang="en-US" baseline="0" dirty="0"/>
              <a:t> with </a:t>
            </a:r>
            <a:r>
              <a:rPr lang="en-US" baseline="0" dirty="0" err="1"/>
              <a:t>Vivado</a:t>
            </a:r>
            <a:r>
              <a:rPr lang="en-US" baseline="0" dirty="0"/>
              <a:t> HLS exploration time, 6533x speedup</a:t>
            </a:r>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28</a:t>
            </a:fld>
            <a:endParaRPr lang="en-US"/>
          </a:p>
        </p:txBody>
      </p:sp>
    </p:spTree>
    <p:extLst>
      <p:ext uri="{BB962C8B-B14F-4D97-AF65-F5344CB8AC3E}">
        <p14:creationId xmlns:p14="http://schemas.microsoft.com/office/powerpoint/2010/main" val="258879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Other benchmarks:</a:t>
            </a:r>
            <a:r>
              <a:rPr lang="en-US" baseline="0" dirty="0"/>
              <a:t> 2 – 4 orders of magnitude across resource usage spectrum</a:t>
            </a:r>
          </a:p>
          <a:p>
            <a:r>
              <a:rPr lang="en-US" baseline="0" dirty="0"/>
              <a:t>ALMS: adaptive logic modules</a:t>
            </a:r>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29</a:t>
            </a:fld>
            <a:endParaRPr lang="en-US"/>
          </a:p>
        </p:txBody>
      </p:sp>
    </p:spTree>
    <p:extLst>
      <p:ext uri="{BB962C8B-B14F-4D97-AF65-F5344CB8AC3E}">
        <p14:creationId xmlns:p14="http://schemas.microsoft.com/office/powerpoint/2010/main" val="1294765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73A2F-0C84-4A10-A81A-8DA5E90B53F6}" type="slidenum">
              <a:rPr lang="en-US" smtClean="0"/>
              <a:pPr/>
              <a:t>33</a:t>
            </a:fld>
            <a:endParaRPr lang="en-US"/>
          </a:p>
        </p:txBody>
      </p:sp>
    </p:spTree>
    <p:extLst>
      <p:ext uri="{BB962C8B-B14F-4D97-AF65-F5344CB8AC3E}">
        <p14:creationId xmlns:p14="http://schemas.microsoft.com/office/powerpoint/2010/main" val="2544453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73A2F-0C84-4A10-A81A-8DA5E90B53F6}" type="slidenum">
              <a:rPr lang="en-US" smtClean="0"/>
              <a:pPr/>
              <a:t>34</a:t>
            </a:fld>
            <a:endParaRPr lang="en-US"/>
          </a:p>
        </p:txBody>
      </p:sp>
    </p:spTree>
    <p:extLst>
      <p:ext uri="{BB962C8B-B14F-4D97-AF65-F5344CB8AC3E}">
        <p14:creationId xmlns:p14="http://schemas.microsoft.com/office/powerpoint/2010/main" val="3273863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36</a:t>
            </a:fld>
            <a:endParaRPr lang="en-US"/>
          </a:p>
        </p:txBody>
      </p:sp>
    </p:spTree>
    <p:extLst>
      <p:ext uri="{BB962C8B-B14F-4D97-AF65-F5344CB8AC3E}">
        <p14:creationId xmlns:p14="http://schemas.microsoft.com/office/powerpoint/2010/main" val="2585875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37</a:t>
            </a:fld>
            <a:endParaRPr lang="en-US"/>
          </a:p>
        </p:txBody>
      </p:sp>
    </p:spTree>
    <p:extLst>
      <p:ext uri="{BB962C8B-B14F-4D97-AF65-F5344CB8AC3E}">
        <p14:creationId xmlns:p14="http://schemas.microsoft.com/office/powerpoint/2010/main" val="162871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38</a:t>
            </a:fld>
            <a:endParaRPr lang="en-US"/>
          </a:p>
        </p:txBody>
      </p:sp>
    </p:spTree>
    <p:extLst>
      <p:ext uri="{BB962C8B-B14F-4D97-AF65-F5344CB8AC3E}">
        <p14:creationId xmlns:p14="http://schemas.microsoft.com/office/powerpoint/2010/main" val="1635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Improve motivation here – story is (essentially):</a:t>
            </a:r>
          </a:p>
          <a:p>
            <a:r>
              <a:rPr lang="en-US" dirty="0"/>
              <a:t> 1. Why do you want FPGAs/CGRAs? </a:t>
            </a:r>
          </a:p>
          <a:p>
            <a:r>
              <a:rPr lang="en-US" dirty="0"/>
              <a:t> 2. Why is it hard to get them currently?</a:t>
            </a:r>
          </a:p>
          <a:p>
            <a:endParaRPr lang="en-US" dirty="0"/>
          </a:p>
          <a:p>
            <a:r>
              <a:rPr lang="en-US" dirty="0"/>
              <a:t>Also add slide showing where Spatial fits into DAWN flow</a:t>
            </a:r>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3</a:t>
            </a:fld>
            <a:endParaRPr lang="en-US"/>
          </a:p>
        </p:txBody>
      </p:sp>
    </p:spTree>
    <p:extLst>
      <p:ext uri="{BB962C8B-B14F-4D97-AF65-F5344CB8AC3E}">
        <p14:creationId xmlns:p14="http://schemas.microsoft.com/office/powerpoint/2010/main" val="3889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39</a:t>
            </a:fld>
            <a:endParaRPr lang="en-US"/>
          </a:p>
        </p:txBody>
      </p:sp>
    </p:spTree>
    <p:extLst>
      <p:ext uri="{BB962C8B-B14F-4D97-AF65-F5344CB8AC3E}">
        <p14:creationId xmlns:p14="http://schemas.microsoft.com/office/powerpoint/2010/main" val="3706022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40</a:t>
            </a:fld>
            <a:endParaRPr lang="en-US"/>
          </a:p>
        </p:txBody>
      </p:sp>
    </p:spTree>
    <p:extLst>
      <p:ext uri="{BB962C8B-B14F-4D97-AF65-F5344CB8AC3E}">
        <p14:creationId xmlns:p14="http://schemas.microsoft.com/office/powerpoint/2010/main" val="1759035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41</a:t>
            </a:fld>
            <a:endParaRPr lang="en-US"/>
          </a:p>
        </p:txBody>
      </p:sp>
    </p:spTree>
    <p:extLst>
      <p:ext uri="{BB962C8B-B14F-4D97-AF65-F5344CB8AC3E}">
        <p14:creationId xmlns:p14="http://schemas.microsoft.com/office/powerpoint/2010/main" val="1237707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42</a:t>
            </a:fld>
            <a:endParaRPr lang="en-US"/>
          </a:p>
        </p:txBody>
      </p:sp>
    </p:spTree>
    <p:extLst>
      <p:ext uri="{BB962C8B-B14F-4D97-AF65-F5344CB8AC3E}">
        <p14:creationId xmlns:p14="http://schemas.microsoft.com/office/powerpoint/2010/main" val="503689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43</a:t>
            </a:fld>
            <a:endParaRPr lang="en-US"/>
          </a:p>
        </p:txBody>
      </p:sp>
    </p:spTree>
    <p:extLst>
      <p:ext uri="{BB962C8B-B14F-4D97-AF65-F5344CB8AC3E}">
        <p14:creationId xmlns:p14="http://schemas.microsoft.com/office/powerpoint/2010/main" val="1385831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44</a:t>
            </a:fld>
            <a:endParaRPr lang="en-US"/>
          </a:p>
        </p:txBody>
      </p:sp>
    </p:spTree>
    <p:extLst>
      <p:ext uri="{BB962C8B-B14F-4D97-AF65-F5344CB8AC3E}">
        <p14:creationId xmlns:p14="http://schemas.microsoft.com/office/powerpoint/2010/main" val="3854121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45</a:t>
            </a:fld>
            <a:endParaRPr lang="en-US"/>
          </a:p>
        </p:txBody>
      </p:sp>
    </p:spTree>
    <p:extLst>
      <p:ext uri="{BB962C8B-B14F-4D97-AF65-F5344CB8AC3E}">
        <p14:creationId xmlns:p14="http://schemas.microsoft.com/office/powerpoint/2010/main" val="3023543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46</a:t>
            </a:fld>
            <a:endParaRPr lang="en-US"/>
          </a:p>
        </p:txBody>
      </p:sp>
    </p:spTree>
    <p:extLst>
      <p:ext uri="{BB962C8B-B14F-4D97-AF65-F5344CB8AC3E}">
        <p14:creationId xmlns:p14="http://schemas.microsoft.com/office/powerpoint/2010/main" val="25971934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47</a:t>
            </a:fld>
            <a:endParaRPr lang="en-US"/>
          </a:p>
        </p:txBody>
      </p:sp>
    </p:spTree>
    <p:extLst>
      <p:ext uri="{BB962C8B-B14F-4D97-AF65-F5344CB8AC3E}">
        <p14:creationId xmlns:p14="http://schemas.microsoft.com/office/powerpoint/2010/main" val="2297988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48</a:t>
            </a:fld>
            <a:endParaRPr lang="en-US"/>
          </a:p>
        </p:txBody>
      </p:sp>
    </p:spTree>
    <p:extLst>
      <p:ext uri="{BB962C8B-B14F-4D97-AF65-F5344CB8AC3E}">
        <p14:creationId xmlns:p14="http://schemas.microsoft.com/office/powerpoint/2010/main" val="3801530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73A2F-0C84-4A10-A81A-8DA5E90B53F6}" type="slidenum">
              <a:rPr lang="en-US" smtClean="0"/>
              <a:pPr/>
              <a:t>4</a:t>
            </a:fld>
            <a:endParaRPr lang="en-US"/>
          </a:p>
        </p:txBody>
      </p:sp>
    </p:spTree>
    <p:extLst>
      <p:ext uri="{BB962C8B-B14F-4D97-AF65-F5344CB8AC3E}">
        <p14:creationId xmlns:p14="http://schemas.microsoft.com/office/powerpoint/2010/main" val="16556956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49</a:t>
            </a:fld>
            <a:endParaRPr lang="en-US"/>
          </a:p>
        </p:txBody>
      </p:sp>
    </p:spTree>
    <p:extLst>
      <p:ext uri="{BB962C8B-B14F-4D97-AF65-F5344CB8AC3E}">
        <p14:creationId xmlns:p14="http://schemas.microsoft.com/office/powerpoint/2010/main" val="3951414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50</a:t>
            </a:fld>
            <a:endParaRPr lang="en-US"/>
          </a:p>
        </p:txBody>
      </p:sp>
    </p:spTree>
    <p:extLst>
      <p:ext uri="{BB962C8B-B14F-4D97-AF65-F5344CB8AC3E}">
        <p14:creationId xmlns:p14="http://schemas.microsoft.com/office/powerpoint/2010/main" val="715424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51</a:t>
            </a:fld>
            <a:endParaRPr lang="en-US"/>
          </a:p>
        </p:txBody>
      </p:sp>
    </p:spTree>
    <p:extLst>
      <p:ext uri="{BB962C8B-B14F-4D97-AF65-F5344CB8AC3E}">
        <p14:creationId xmlns:p14="http://schemas.microsoft.com/office/powerpoint/2010/main" val="74574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52</a:t>
            </a:fld>
            <a:endParaRPr lang="en-US"/>
          </a:p>
        </p:txBody>
      </p:sp>
    </p:spTree>
    <p:extLst>
      <p:ext uri="{BB962C8B-B14F-4D97-AF65-F5344CB8AC3E}">
        <p14:creationId xmlns:p14="http://schemas.microsoft.com/office/powerpoint/2010/main" val="3691709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53</a:t>
            </a:fld>
            <a:endParaRPr lang="en-US"/>
          </a:p>
        </p:txBody>
      </p:sp>
    </p:spTree>
    <p:extLst>
      <p:ext uri="{BB962C8B-B14F-4D97-AF65-F5344CB8AC3E}">
        <p14:creationId xmlns:p14="http://schemas.microsoft.com/office/powerpoint/2010/main" val="2520615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54</a:t>
            </a:fld>
            <a:endParaRPr lang="en-US"/>
          </a:p>
        </p:txBody>
      </p:sp>
    </p:spTree>
    <p:extLst>
      <p:ext uri="{BB962C8B-B14F-4D97-AF65-F5344CB8AC3E}">
        <p14:creationId xmlns:p14="http://schemas.microsoft.com/office/powerpoint/2010/main" val="85043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55</a:t>
            </a:fld>
            <a:endParaRPr lang="en-US"/>
          </a:p>
        </p:txBody>
      </p:sp>
    </p:spTree>
    <p:extLst>
      <p:ext uri="{BB962C8B-B14F-4D97-AF65-F5344CB8AC3E}">
        <p14:creationId xmlns:p14="http://schemas.microsoft.com/office/powerpoint/2010/main" val="3550758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56</a:t>
            </a:fld>
            <a:endParaRPr lang="en-US"/>
          </a:p>
        </p:txBody>
      </p:sp>
    </p:spTree>
    <p:extLst>
      <p:ext uri="{BB962C8B-B14F-4D97-AF65-F5344CB8AC3E}">
        <p14:creationId xmlns:p14="http://schemas.microsoft.com/office/powerpoint/2010/main" val="29039239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57</a:t>
            </a:fld>
            <a:endParaRPr lang="en-US"/>
          </a:p>
        </p:txBody>
      </p:sp>
    </p:spTree>
    <p:extLst>
      <p:ext uri="{BB962C8B-B14F-4D97-AF65-F5344CB8AC3E}">
        <p14:creationId xmlns:p14="http://schemas.microsoft.com/office/powerpoint/2010/main" val="1466217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58</a:t>
            </a:fld>
            <a:endParaRPr lang="en-US"/>
          </a:p>
        </p:txBody>
      </p:sp>
    </p:spTree>
    <p:extLst>
      <p:ext uri="{BB962C8B-B14F-4D97-AF65-F5344CB8AC3E}">
        <p14:creationId xmlns:p14="http://schemas.microsoft.com/office/powerpoint/2010/main" val="361902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73A2F-0C84-4A10-A81A-8DA5E90B53F6}" type="slidenum">
              <a:rPr lang="en-US" smtClean="0"/>
              <a:pPr/>
              <a:t>5</a:t>
            </a:fld>
            <a:endParaRPr lang="en-US"/>
          </a:p>
        </p:txBody>
      </p:sp>
    </p:spTree>
    <p:extLst>
      <p:ext uri="{BB962C8B-B14F-4D97-AF65-F5344CB8AC3E}">
        <p14:creationId xmlns:p14="http://schemas.microsoft.com/office/powerpoint/2010/main" val="3765331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59</a:t>
            </a:fld>
            <a:endParaRPr lang="en-US"/>
          </a:p>
        </p:txBody>
      </p:sp>
    </p:spTree>
    <p:extLst>
      <p:ext uri="{BB962C8B-B14F-4D97-AF65-F5344CB8AC3E}">
        <p14:creationId xmlns:p14="http://schemas.microsoft.com/office/powerpoint/2010/main" val="13826246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60</a:t>
            </a:fld>
            <a:endParaRPr lang="en-US"/>
          </a:p>
        </p:txBody>
      </p:sp>
    </p:spTree>
    <p:extLst>
      <p:ext uri="{BB962C8B-B14F-4D97-AF65-F5344CB8AC3E}">
        <p14:creationId xmlns:p14="http://schemas.microsoft.com/office/powerpoint/2010/main" val="19342402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61</a:t>
            </a:fld>
            <a:endParaRPr lang="en-US"/>
          </a:p>
        </p:txBody>
      </p:sp>
    </p:spTree>
    <p:extLst>
      <p:ext uri="{BB962C8B-B14F-4D97-AF65-F5344CB8AC3E}">
        <p14:creationId xmlns:p14="http://schemas.microsoft.com/office/powerpoint/2010/main" val="7942338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62</a:t>
            </a:fld>
            <a:endParaRPr lang="en-US"/>
          </a:p>
        </p:txBody>
      </p:sp>
    </p:spTree>
    <p:extLst>
      <p:ext uri="{BB962C8B-B14F-4D97-AF65-F5344CB8AC3E}">
        <p14:creationId xmlns:p14="http://schemas.microsoft.com/office/powerpoint/2010/main" val="37243718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63</a:t>
            </a:fld>
            <a:endParaRPr lang="en-US"/>
          </a:p>
        </p:txBody>
      </p:sp>
    </p:spTree>
    <p:extLst>
      <p:ext uri="{BB962C8B-B14F-4D97-AF65-F5344CB8AC3E}">
        <p14:creationId xmlns:p14="http://schemas.microsoft.com/office/powerpoint/2010/main" val="2494017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64</a:t>
            </a:fld>
            <a:endParaRPr lang="en-US"/>
          </a:p>
        </p:txBody>
      </p:sp>
    </p:spTree>
    <p:extLst>
      <p:ext uri="{BB962C8B-B14F-4D97-AF65-F5344CB8AC3E}">
        <p14:creationId xmlns:p14="http://schemas.microsoft.com/office/powerpoint/2010/main" val="461772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65</a:t>
            </a:fld>
            <a:endParaRPr lang="en-US"/>
          </a:p>
        </p:txBody>
      </p:sp>
    </p:spTree>
    <p:extLst>
      <p:ext uri="{BB962C8B-B14F-4D97-AF65-F5344CB8AC3E}">
        <p14:creationId xmlns:p14="http://schemas.microsoft.com/office/powerpoint/2010/main" val="2870894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66</a:t>
            </a:fld>
            <a:endParaRPr lang="en-US"/>
          </a:p>
        </p:txBody>
      </p:sp>
    </p:spTree>
    <p:extLst>
      <p:ext uri="{BB962C8B-B14F-4D97-AF65-F5344CB8AC3E}">
        <p14:creationId xmlns:p14="http://schemas.microsoft.com/office/powerpoint/2010/main" val="21747683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67</a:t>
            </a:fld>
            <a:endParaRPr lang="en-US"/>
          </a:p>
        </p:txBody>
      </p:sp>
    </p:spTree>
    <p:extLst>
      <p:ext uri="{BB962C8B-B14F-4D97-AF65-F5344CB8AC3E}">
        <p14:creationId xmlns:p14="http://schemas.microsoft.com/office/powerpoint/2010/main" val="5552147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68</a:t>
            </a:fld>
            <a:endParaRPr lang="en-US"/>
          </a:p>
        </p:txBody>
      </p:sp>
    </p:spTree>
    <p:extLst>
      <p:ext uri="{BB962C8B-B14F-4D97-AF65-F5344CB8AC3E}">
        <p14:creationId xmlns:p14="http://schemas.microsoft.com/office/powerpoint/2010/main" val="71685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73A2F-0C84-4A10-A81A-8DA5E90B53F6}" type="slidenum">
              <a:rPr lang="en-US" smtClean="0"/>
              <a:pPr/>
              <a:t>6</a:t>
            </a:fld>
            <a:endParaRPr lang="en-US"/>
          </a:p>
        </p:txBody>
      </p:sp>
    </p:spTree>
    <p:extLst>
      <p:ext uri="{BB962C8B-B14F-4D97-AF65-F5344CB8AC3E}">
        <p14:creationId xmlns:p14="http://schemas.microsoft.com/office/powerpoint/2010/main" val="12945700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69</a:t>
            </a:fld>
            <a:endParaRPr lang="en-US"/>
          </a:p>
        </p:txBody>
      </p:sp>
    </p:spTree>
    <p:extLst>
      <p:ext uri="{BB962C8B-B14F-4D97-AF65-F5344CB8AC3E}">
        <p14:creationId xmlns:p14="http://schemas.microsoft.com/office/powerpoint/2010/main" val="19879490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70</a:t>
            </a:fld>
            <a:endParaRPr lang="en-US"/>
          </a:p>
        </p:txBody>
      </p:sp>
    </p:spTree>
    <p:extLst>
      <p:ext uri="{BB962C8B-B14F-4D97-AF65-F5344CB8AC3E}">
        <p14:creationId xmlns:p14="http://schemas.microsoft.com/office/powerpoint/2010/main" val="4286543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71</a:t>
            </a:fld>
            <a:endParaRPr lang="en-US"/>
          </a:p>
        </p:txBody>
      </p:sp>
    </p:spTree>
    <p:extLst>
      <p:ext uri="{BB962C8B-B14F-4D97-AF65-F5344CB8AC3E}">
        <p14:creationId xmlns:p14="http://schemas.microsoft.com/office/powerpoint/2010/main" val="2333776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72</a:t>
            </a:fld>
            <a:endParaRPr lang="en-US"/>
          </a:p>
        </p:txBody>
      </p:sp>
    </p:spTree>
    <p:extLst>
      <p:ext uri="{BB962C8B-B14F-4D97-AF65-F5344CB8AC3E}">
        <p14:creationId xmlns:p14="http://schemas.microsoft.com/office/powerpoint/2010/main" val="12778942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73</a:t>
            </a:fld>
            <a:endParaRPr lang="en-US"/>
          </a:p>
        </p:txBody>
      </p:sp>
    </p:spTree>
    <p:extLst>
      <p:ext uri="{BB962C8B-B14F-4D97-AF65-F5344CB8AC3E}">
        <p14:creationId xmlns:p14="http://schemas.microsoft.com/office/powerpoint/2010/main" val="14430185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74</a:t>
            </a:fld>
            <a:endParaRPr lang="en-US"/>
          </a:p>
        </p:txBody>
      </p:sp>
    </p:spTree>
    <p:extLst>
      <p:ext uri="{BB962C8B-B14F-4D97-AF65-F5344CB8AC3E}">
        <p14:creationId xmlns:p14="http://schemas.microsoft.com/office/powerpoint/2010/main" val="921591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75</a:t>
            </a:fld>
            <a:endParaRPr lang="en-US"/>
          </a:p>
        </p:txBody>
      </p:sp>
    </p:spTree>
    <p:extLst>
      <p:ext uri="{BB962C8B-B14F-4D97-AF65-F5344CB8AC3E}">
        <p14:creationId xmlns:p14="http://schemas.microsoft.com/office/powerpoint/2010/main" val="12720355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76</a:t>
            </a:fld>
            <a:endParaRPr lang="en-US"/>
          </a:p>
        </p:txBody>
      </p:sp>
    </p:spTree>
    <p:extLst>
      <p:ext uri="{BB962C8B-B14F-4D97-AF65-F5344CB8AC3E}">
        <p14:creationId xmlns:p14="http://schemas.microsoft.com/office/powerpoint/2010/main" val="3478472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77</a:t>
            </a:fld>
            <a:endParaRPr lang="en-US"/>
          </a:p>
        </p:txBody>
      </p:sp>
    </p:spTree>
    <p:extLst>
      <p:ext uri="{BB962C8B-B14F-4D97-AF65-F5344CB8AC3E}">
        <p14:creationId xmlns:p14="http://schemas.microsoft.com/office/powerpoint/2010/main" val="2629447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78</a:t>
            </a:fld>
            <a:endParaRPr lang="en-US"/>
          </a:p>
        </p:txBody>
      </p:sp>
    </p:spTree>
    <p:extLst>
      <p:ext uri="{BB962C8B-B14F-4D97-AF65-F5344CB8AC3E}">
        <p14:creationId xmlns:p14="http://schemas.microsoft.com/office/powerpoint/2010/main" val="408128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9</a:t>
            </a:fld>
            <a:endParaRPr lang="en-US"/>
          </a:p>
        </p:txBody>
      </p:sp>
    </p:spTree>
    <p:extLst>
      <p:ext uri="{BB962C8B-B14F-4D97-AF65-F5344CB8AC3E}">
        <p14:creationId xmlns:p14="http://schemas.microsoft.com/office/powerpoint/2010/main" val="1985610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79</a:t>
            </a:fld>
            <a:endParaRPr lang="en-US"/>
          </a:p>
        </p:txBody>
      </p:sp>
    </p:spTree>
    <p:extLst>
      <p:ext uri="{BB962C8B-B14F-4D97-AF65-F5344CB8AC3E}">
        <p14:creationId xmlns:p14="http://schemas.microsoft.com/office/powerpoint/2010/main" val="169490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10</a:t>
            </a:fld>
            <a:endParaRPr lang="en-US"/>
          </a:p>
        </p:txBody>
      </p:sp>
    </p:spTree>
    <p:extLst>
      <p:ext uri="{BB962C8B-B14F-4D97-AF65-F5344CB8AC3E}">
        <p14:creationId xmlns:p14="http://schemas.microsoft.com/office/powerpoint/2010/main" val="7851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ASPLOS 2016</a:t>
            </a:r>
          </a:p>
        </p:txBody>
      </p:sp>
      <p:sp>
        <p:nvSpPr>
          <p:cNvPr id="5" name="Slide Number Placeholder 4"/>
          <p:cNvSpPr>
            <a:spLocks noGrp="1"/>
          </p:cNvSpPr>
          <p:nvPr>
            <p:ph type="sldNum" sz="quarter" idx="11"/>
          </p:nvPr>
        </p:nvSpPr>
        <p:spPr/>
        <p:txBody>
          <a:bodyPr/>
          <a:lstStyle/>
          <a:p>
            <a:fld id="{44CD9D1C-6BB6-49E1-B863-0C843C33EBED}" type="slidenum">
              <a:rPr lang="en-US" smtClean="0"/>
              <a:pPr/>
              <a:t>11</a:t>
            </a:fld>
            <a:endParaRPr lang="en-US"/>
          </a:p>
        </p:txBody>
      </p:sp>
    </p:spTree>
    <p:extLst>
      <p:ext uri="{BB962C8B-B14F-4D97-AF65-F5344CB8AC3E}">
        <p14:creationId xmlns:p14="http://schemas.microsoft.com/office/powerpoint/2010/main" val="173094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1625600" y="838202"/>
            <a:ext cx="9042400" cy="2559051"/>
          </a:xfrm>
        </p:spPr>
        <p:txBody>
          <a:bodyPr anchorCtr="1"/>
          <a:lstStyle>
            <a:lvl1pPr algn="ctr">
              <a:defRPr sz="5600"/>
            </a:lvl1pPr>
          </a:lstStyle>
          <a:p>
            <a:r>
              <a:rPr lang="en-US"/>
              <a:t>Click to edit Master title style</a:t>
            </a:r>
          </a:p>
        </p:txBody>
      </p:sp>
      <p:sp>
        <p:nvSpPr>
          <p:cNvPr id="7175" name="Rectangle 7"/>
          <p:cNvSpPr>
            <a:spLocks noGrp="1" noChangeArrowheads="1"/>
          </p:cNvSpPr>
          <p:nvPr>
            <p:ph type="subTitle" idx="1"/>
          </p:nvPr>
        </p:nvSpPr>
        <p:spPr>
          <a:xfrm>
            <a:off x="1828800" y="3733802"/>
            <a:ext cx="8534400" cy="1873251"/>
          </a:xfrm>
        </p:spPr>
        <p:txBody>
          <a:bodyPr/>
          <a:lstStyle>
            <a:lvl1pPr marL="0" indent="0" algn="ctr">
              <a:buFont typeface="Wingdings" pitchFamily="2" charset="2"/>
              <a:buNone/>
              <a:defRPr sz="3000"/>
            </a:lvl1pPr>
          </a:lstStyle>
          <a:p>
            <a:r>
              <a:rPr lang="en-US"/>
              <a:t>Click to edit Master subtitle style</a:t>
            </a:r>
          </a:p>
        </p:txBody>
      </p:sp>
      <p:sp>
        <p:nvSpPr>
          <p:cNvPr id="7" name="Rectangle 8"/>
          <p:cNvSpPr>
            <a:spLocks noGrp="1" noChangeArrowheads="1"/>
          </p:cNvSpPr>
          <p:nvPr>
            <p:ph type="dt" sz="half" idx="10"/>
          </p:nvPr>
        </p:nvSpPr>
        <p:spPr bwMode="auto">
          <a:xfrm>
            <a:off x="715442" y="6248400"/>
            <a:ext cx="2738967"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lvl1pPr>
          </a:lstStyle>
          <a:p>
            <a:pPr fontAlgn="base">
              <a:spcBef>
                <a:spcPct val="0"/>
              </a:spcBef>
              <a:spcAft>
                <a:spcPct val="0"/>
              </a:spcAft>
            </a:pPr>
            <a:endParaRPr lang="en-US">
              <a:solidFill>
                <a:srgbClr val="000000"/>
              </a:solidFill>
              <a:latin typeface="Arial" charset="0"/>
            </a:endParaRPr>
          </a:p>
        </p:txBody>
      </p:sp>
      <p:sp>
        <p:nvSpPr>
          <p:cNvPr id="8" name="Rectangle 9"/>
          <p:cNvSpPr>
            <a:spLocks noGrp="1" noChangeArrowheads="1"/>
          </p:cNvSpPr>
          <p:nvPr>
            <p:ph type="ftr" sz="quarter" idx="11"/>
          </p:nvPr>
        </p:nvSpPr>
        <p:spPr bwMode="auto">
          <a:xfrm>
            <a:off x="4334942" y="6248400"/>
            <a:ext cx="3850217"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lvl1pPr>
          </a:lstStyle>
          <a:p>
            <a:pPr fontAlgn="base">
              <a:spcBef>
                <a:spcPct val="0"/>
              </a:spcBef>
              <a:spcAft>
                <a:spcPct val="0"/>
              </a:spcAft>
            </a:pPr>
            <a:r>
              <a:rPr lang="en-US">
                <a:solidFill>
                  <a:srgbClr val="000000"/>
                </a:solidFill>
                <a:latin typeface="Arial" charset="0"/>
              </a:rPr>
              <a:t>TM Hardware – December 2007</a:t>
            </a:r>
          </a:p>
        </p:txBody>
      </p:sp>
      <p:sp>
        <p:nvSpPr>
          <p:cNvPr id="9" name="Rectangle 10"/>
          <p:cNvSpPr>
            <a:spLocks noGrp="1" noChangeArrowheads="1"/>
          </p:cNvSpPr>
          <p:nvPr>
            <p:ph type="sldNum" sz="quarter" idx="12"/>
          </p:nvPr>
        </p:nvSpPr>
        <p:spPr bwMode="auto">
          <a:xfrm>
            <a:off x="9050867" y="6257925"/>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a:lvl1pPr>
          </a:lstStyle>
          <a:p>
            <a:pPr fontAlgn="base">
              <a:spcBef>
                <a:spcPct val="0"/>
              </a:spcBef>
              <a:spcAft>
                <a:spcPct val="0"/>
              </a:spcAft>
            </a:pPr>
            <a:fld id="{7B3A99B5-CE4B-0C42-80A2-656241AC5F4F}" type="slidenum">
              <a:rPr lang="en-US">
                <a:solidFill>
                  <a:srgbClr val="000000"/>
                </a:solidFill>
                <a:latin typeface="Arial" charset="0"/>
              </a:rPr>
              <a:pPr fontAlgn="base">
                <a:spcBef>
                  <a:spcPct val="0"/>
                </a:spcBef>
                <a:spcAft>
                  <a:spcPct val="0"/>
                </a:spcAft>
              </a:pPr>
              <a:t>‹#›</a:t>
            </a:fld>
            <a:endParaRPr lang="en-US">
              <a:solidFill>
                <a:srgbClr val="000000"/>
              </a:solidFill>
              <a:latin typeface="Arial" charset="0"/>
            </a:endParaRPr>
          </a:p>
        </p:txBody>
      </p:sp>
    </p:spTree>
    <p:extLst>
      <p:ext uri="{BB962C8B-B14F-4D97-AF65-F5344CB8AC3E}">
        <p14:creationId xmlns:p14="http://schemas.microsoft.com/office/powerpoint/2010/main" val="56207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16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81000"/>
            <a:ext cx="27686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381000"/>
            <a:ext cx="8102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567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762000"/>
          </a:xfrm>
        </p:spPr>
        <p:txBody>
          <a:bodyPr/>
          <a:lstStyle/>
          <a:p>
            <a:r>
              <a:rPr lang="en-US"/>
              <a:t>Click to edit Master title style</a:t>
            </a:r>
          </a:p>
        </p:txBody>
      </p:sp>
      <p:sp>
        <p:nvSpPr>
          <p:cNvPr id="3" name="Text Placeholder 2"/>
          <p:cNvSpPr>
            <a:spLocks noGrp="1"/>
          </p:cNvSpPr>
          <p:nvPr>
            <p:ph type="body" sz="half" idx="1"/>
          </p:nvPr>
        </p:nvSpPr>
        <p:spPr>
          <a:xfrm>
            <a:off x="609600" y="1295400"/>
            <a:ext cx="538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38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1625600" y="838202"/>
            <a:ext cx="9042400" cy="2559051"/>
          </a:xfrm>
        </p:spPr>
        <p:txBody>
          <a:bodyPr anchorCtr="1"/>
          <a:lstStyle>
            <a:lvl1pPr algn="ctr">
              <a:defRPr sz="5600"/>
            </a:lvl1pPr>
          </a:lstStyle>
          <a:p>
            <a:r>
              <a:rPr lang="en-US"/>
              <a:t>Click to edit Master title style</a:t>
            </a:r>
          </a:p>
        </p:txBody>
      </p:sp>
      <p:sp>
        <p:nvSpPr>
          <p:cNvPr id="7175" name="Rectangle 7"/>
          <p:cNvSpPr>
            <a:spLocks noGrp="1" noChangeArrowheads="1"/>
          </p:cNvSpPr>
          <p:nvPr>
            <p:ph type="subTitle" idx="1"/>
          </p:nvPr>
        </p:nvSpPr>
        <p:spPr>
          <a:xfrm>
            <a:off x="1828800" y="3733802"/>
            <a:ext cx="8534400" cy="1873251"/>
          </a:xfrm>
        </p:spPr>
        <p:txBody>
          <a:bodyPr/>
          <a:lstStyle>
            <a:lvl1pPr marL="0" indent="0" algn="ctr">
              <a:buFont typeface="Wingdings" pitchFamily="2" charset="2"/>
              <a:buNone/>
              <a:defRPr sz="3000"/>
            </a:lvl1pPr>
          </a:lstStyle>
          <a:p>
            <a:r>
              <a:rPr lang="en-US"/>
              <a:t>Click to edit Master subtitle style</a:t>
            </a:r>
          </a:p>
        </p:txBody>
      </p:sp>
      <p:sp>
        <p:nvSpPr>
          <p:cNvPr id="7" name="Rectangle 8"/>
          <p:cNvSpPr>
            <a:spLocks noGrp="1" noChangeArrowheads="1"/>
          </p:cNvSpPr>
          <p:nvPr>
            <p:ph type="dt" sz="half" idx="10"/>
          </p:nvPr>
        </p:nvSpPr>
        <p:spPr bwMode="auto">
          <a:xfrm>
            <a:off x="715442" y="6248400"/>
            <a:ext cx="2738967"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a:lvl1pPr>
          </a:lstStyle>
          <a:p>
            <a:pPr fontAlgn="base">
              <a:spcBef>
                <a:spcPct val="0"/>
              </a:spcBef>
              <a:spcAft>
                <a:spcPct val="0"/>
              </a:spcAft>
            </a:pPr>
            <a:endParaRPr lang="en-US">
              <a:solidFill>
                <a:srgbClr val="000000"/>
              </a:solidFill>
              <a:latin typeface="Arial" charset="0"/>
            </a:endParaRPr>
          </a:p>
        </p:txBody>
      </p:sp>
      <p:sp>
        <p:nvSpPr>
          <p:cNvPr id="8" name="Rectangle 9"/>
          <p:cNvSpPr>
            <a:spLocks noGrp="1" noChangeArrowheads="1"/>
          </p:cNvSpPr>
          <p:nvPr>
            <p:ph type="ftr" sz="quarter" idx="11"/>
          </p:nvPr>
        </p:nvSpPr>
        <p:spPr bwMode="auto">
          <a:xfrm>
            <a:off x="4334942" y="6248400"/>
            <a:ext cx="3850217"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000"/>
            </a:lvl1pPr>
          </a:lstStyle>
          <a:p>
            <a:pPr fontAlgn="base">
              <a:spcBef>
                <a:spcPct val="0"/>
              </a:spcBef>
              <a:spcAft>
                <a:spcPct val="0"/>
              </a:spcAft>
            </a:pPr>
            <a:r>
              <a:rPr lang="en-US">
                <a:solidFill>
                  <a:srgbClr val="000000"/>
                </a:solidFill>
                <a:latin typeface="Arial" charset="0"/>
              </a:rPr>
              <a:t>TM Hardware – December 2007</a:t>
            </a:r>
          </a:p>
        </p:txBody>
      </p:sp>
      <p:sp>
        <p:nvSpPr>
          <p:cNvPr id="9" name="Rectangle 10"/>
          <p:cNvSpPr>
            <a:spLocks noGrp="1" noChangeArrowheads="1"/>
          </p:cNvSpPr>
          <p:nvPr>
            <p:ph type="sldNum" sz="quarter" idx="12"/>
          </p:nvPr>
        </p:nvSpPr>
        <p:spPr bwMode="auto">
          <a:xfrm>
            <a:off x="9050867" y="6257925"/>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a:lvl1pPr>
          </a:lstStyle>
          <a:p>
            <a:pPr fontAlgn="base">
              <a:spcBef>
                <a:spcPct val="0"/>
              </a:spcBef>
              <a:spcAft>
                <a:spcPct val="0"/>
              </a:spcAft>
            </a:pPr>
            <a:fld id="{7B3A99B5-CE4B-0C42-80A2-656241AC5F4F}" type="slidenum">
              <a:rPr lang="en-US">
                <a:solidFill>
                  <a:srgbClr val="000000"/>
                </a:solidFill>
                <a:latin typeface="Arial" charset="0"/>
              </a:rPr>
              <a:pPr fontAlgn="base">
                <a:spcBef>
                  <a:spcPct val="0"/>
                </a:spcBef>
                <a:spcAft>
                  <a:spcPct val="0"/>
                </a:spcAft>
              </a:pPr>
              <a:t>‹#›</a:t>
            </a:fld>
            <a:endParaRPr lang="en-US">
              <a:solidFill>
                <a:srgbClr val="000000"/>
              </a:solidFill>
              <a:latin typeface="Arial" charset="0"/>
            </a:endParaRPr>
          </a:p>
        </p:txBody>
      </p:sp>
    </p:spTree>
    <p:extLst>
      <p:ext uri="{BB962C8B-B14F-4D97-AF65-F5344CB8AC3E}">
        <p14:creationId xmlns:p14="http://schemas.microsoft.com/office/powerpoint/2010/main" val="62161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1"/>
            <a:ext cx="11176000" cy="898525"/>
          </a:xfrm>
        </p:spPr>
        <p:txBody>
          <a:bodyPr/>
          <a:lstStyle>
            <a:lvl1pPr>
              <a:defRPr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290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630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1"/>
            <a:ext cx="11074400" cy="898525"/>
          </a:xfrm>
        </p:spPr>
        <p:txBody>
          <a:bodyPr/>
          <a:lstStyle>
            <a:lvl1pPr>
              <a:defRPr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sz="half" idx="1"/>
          </p:nvPr>
        </p:nvSpPr>
        <p:spPr>
          <a:xfrm>
            <a:off x="711200" y="1524000"/>
            <a:ext cx="5334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524000"/>
            <a:ext cx="5334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7946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6"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19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1"/>
            <a:ext cx="11277600" cy="898525"/>
          </a:xfrm>
        </p:spPr>
        <p:txBody>
          <a:bodyPr/>
          <a:lstStyle/>
          <a:p>
            <a:r>
              <a:rPr lang="en-US"/>
              <a:t>Click to edit Master title style</a:t>
            </a:r>
          </a:p>
        </p:txBody>
      </p:sp>
    </p:spTree>
    <p:extLst>
      <p:ext uri="{BB962C8B-B14F-4D97-AF65-F5344CB8AC3E}">
        <p14:creationId xmlns:p14="http://schemas.microsoft.com/office/powerpoint/2010/main" val="206966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81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76200"/>
            <a:ext cx="11176000" cy="898525"/>
          </a:xfrm>
        </p:spPr>
        <p:txBody>
          <a:bodyPr/>
          <a:lstStyle>
            <a:lvl1pPr>
              <a:defRPr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808037" y="1524000"/>
            <a:ext cx="108712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053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0"/>
            <a:ext cx="4011084" cy="116205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9"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777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7842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9790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81000"/>
            <a:ext cx="27686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381000"/>
            <a:ext cx="8102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4643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762000"/>
          </a:xfrm>
        </p:spPr>
        <p:txBody>
          <a:bodyPr/>
          <a:lstStyle/>
          <a:p>
            <a:r>
              <a:rPr lang="en-US"/>
              <a:t>Click to edit Master title style</a:t>
            </a:r>
          </a:p>
        </p:txBody>
      </p:sp>
      <p:sp>
        <p:nvSpPr>
          <p:cNvPr id="3" name="Text Placeholder 2"/>
          <p:cNvSpPr>
            <a:spLocks noGrp="1"/>
          </p:cNvSpPr>
          <p:nvPr>
            <p:ph type="body" sz="half" idx="1"/>
          </p:nvPr>
        </p:nvSpPr>
        <p:spPr>
          <a:xfrm>
            <a:off x="609600" y="1295400"/>
            <a:ext cx="538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269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609559" indent="0" algn="ctr">
              <a:buNone/>
              <a:defRPr/>
            </a:lvl2pPr>
            <a:lvl3pPr marL="1219119" indent="0" algn="ctr">
              <a:buNone/>
              <a:defRPr/>
            </a:lvl3pPr>
            <a:lvl4pPr marL="1828678" indent="0" algn="ctr">
              <a:buNone/>
              <a:defRPr/>
            </a:lvl4pPr>
            <a:lvl5pPr marL="2438238" indent="0" algn="ctr">
              <a:buNone/>
              <a:defRPr/>
            </a:lvl5pPr>
            <a:lvl6pPr marL="3047797" indent="0" algn="ctr">
              <a:buNone/>
              <a:defRPr/>
            </a:lvl6pPr>
            <a:lvl7pPr marL="3657357" indent="0" algn="ctr">
              <a:buNone/>
              <a:defRPr/>
            </a:lvl7pPr>
            <a:lvl8pPr marL="4266915" indent="0" algn="ctr">
              <a:buNone/>
              <a:defRPr/>
            </a:lvl8pPr>
            <a:lvl9pPr marL="4876475" indent="0" algn="ctr">
              <a:buNone/>
              <a:defRPr/>
            </a:lvl9pPr>
          </a:lstStyle>
          <a:p>
            <a:r>
              <a:rPr lang="en-US"/>
              <a:t>Click to edit Master subtitle style</a:t>
            </a:r>
            <a:endParaRPr lang="en-US" dirty="0"/>
          </a:p>
        </p:txBody>
      </p:sp>
      <p:sp>
        <p:nvSpPr>
          <p:cNvPr id="4" name="Rectangle 3"/>
          <p:cNvSpPr/>
          <p:nvPr userDrawn="1"/>
        </p:nvSpPr>
        <p:spPr bwMode="auto">
          <a:xfrm>
            <a:off x="406400" y="1295400"/>
            <a:ext cx="11480800" cy="15240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buFont typeface="Arial" charset="0"/>
              <a:buNone/>
            </a:pPr>
            <a:endParaRPr lang="en-US" sz="3200" dirty="0">
              <a:solidFill>
                <a:srgbClr val="FFFFFF"/>
              </a:solidFill>
              <a:latin typeface="Arial" charset="0"/>
              <a:ea typeface="ＭＳ Ｐゴシック" pitchFamily="34" charset="-128"/>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a:t>Click to edit Master title style</a:t>
            </a:r>
            <a:endParaRPr lang="en-US" dirty="0"/>
          </a:p>
        </p:txBody>
      </p:sp>
      <p:sp>
        <p:nvSpPr>
          <p:cNvPr id="3" name="Content Placeholder 2"/>
          <p:cNvSpPr>
            <a:spLocks noGrp="1"/>
          </p:cNvSpPr>
          <p:nvPr>
            <p:ph idx="1"/>
          </p:nvPr>
        </p:nvSpPr>
        <p:spPr/>
        <p:txBody>
          <a:bodyPr/>
          <a:lstStyle>
            <a:lvl1pPr>
              <a:defRPr sz="4000"/>
            </a:lvl1pPr>
            <a:lvl2pPr>
              <a:defRPr sz="346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dirty="0">
              <a:solidFill>
                <a:srgbClr val="FFFFFF">
                  <a:lumMod val="50000"/>
                </a:srgbClr>
              </a:solidFill>
            </a:endParaRPr>
          </a:p>
        </p:txBody>
      </p:sp>
      <p:sp>
        <p:nvSpPr>
          <p:cNvPr id="5" name="Footer Placeholder 10"/>
          <p:cNvSpPr>
            <a:spLocks noGrp="1"/>
          </p:cNvSpPr>
          <p:nvPr>
            <p:ph type="ftr" sz="quarter" idx="11"/>
          </p:nvPr>
        </p:nvSpPr>
        <p:spPr>
          <a:xfrm>
            <a:off x="3048000" y="6356352"/>
            <a:ext cx="5486400" cy="365125"/>
          </a:xfrm>
          <a:prstGeom prst="rect">
            <a:avLst/>
          </a:prstGeom>
        </p:spPr>
        <p:txBody>
          <a:bodyPr lIns="91436" tIns="45718" rIns="91436" bIns="45718"/>
          <a:lstStyle>
            <a:lvl1pPr algn="ctr">
              <a:defRPr sz="1600">
                <a:solidFill>
                  <a:schemeClr val="bg1">
                    <a:lumMod val="75000"/>
                  </a:schemeClr>
                </a:solidFill>
              </a:defRPr>
            </a:lvl1pPr>
          </a:lstStyle>
          <a:p>
            <a:pPr defTabSz="1219119"/>
            <a:r>
              <a:rPr lang="en-US">
                <a:solidFill>
                  <a:srgbClr val="FFFFFF">
                    <a:lumMod val="75000"/>
                  </a:srgbClr>
                </a:solidFill>
              </a:rPr>
              <a:t>ASPLOS '16</a:t>
            </a:r>
            <a:endParaRPr lang="en-US" dirty="0">
              <a:solidFill>
                <a:srgbClr val="FFFFFF">
                  <a:lumMod val="75000"/>
                </a:srgb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 no logos">
    <p:spTree>
      <p:nvGrpSpPr>
        <p:cNvPr id="1" name=""/>
        <p:cNvGrpSpPr/>
        <p:nvPr/>
      </p:nvGrpSpPr>
      <p:grpSpPr>
        <a:xfrm>
          <a:off x="0" y="0"/>
          <a:ext cx="0" cy="0"/>
          <a:chOff x="0" y="0"/>
          <a:chExt cx="0" cy="0"/>
        </a:xfrm>
      </p:grpSpPr>
      <p:sp>
        <p:nvSpPr>
          <p:cNvPr id="2" name="Title 1"/>
          <p:cNvSpPr>
            <a:spLocks noGrp="1"/>
          </p:cNvSpPr>
          <p:nvPr>
            <p:ph type="title"/>
          </p:nvPr>
        </p:nvSpPr>
        <p:spPr>
          <a:xfrm>
            <a:off x="512065" y="210312"/>
            <a:ext cx="11277600" cy="1066800"/>
          </a:xfrm>
        </p:spPr>
        <p:txBody>
          <a:bodyPr anchor="b" anchorCtr="0"/>
          <a:lstStyle/>
          <a:p>
            <a:r>
              <a:rPr lang="en-US"/>
              <a:t>Click to edit Master title style</a:t>
            </a:r>
            <a:endParaRPr lang="en-US" dirty="0"/>
          </a:p>
        </p:txBody>
      </p:sp>
      <p:sp>
        <p:nvSpPr>
          <p:cNvPr id="3" name="Content Placeholder 2"/>
          <p:cNvSpPr>
            <a:spLocks noGrp="1"/>
          </p:cNvSpPr>
          <p:nvPr>
            <p:ph idx="1"/>
          </p:nvPr>
        </p:nvSpPr>
        <p:spPr/>
        <p:txBody>
          <a:bodyPr/>
          <a:lstStyle>
            <a:lvl1pPr>
              <a:defRPr sz="4000"/>
            </a:lvl1pPr>
            <a:lvl2pPr>
              <a:defRPr sz="3467"/>
            </a:lvl2pPr>
            <a:lvl3pPr>
              <a:defRPr sz="3200"/>
            </a:lvl3pPr>
            <a:lvl4pPr>
              <a:defRPr sz="2933">
                <a:solidFill>
                  <a:schemeClr val="bg1">
                    <a:lumMod val="65000"/>
                  </a:schemeClr>
                </a:solidFill>
              </a:defRPr>
            </a:lvl4pPr>
            <a:lvl5pPr>
              <a:defRPr>
                <a:solidFill>
                  <a:schemeClr val="bg1">
                    <a:lumMod val="6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5"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6"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 no logos">
    <p:spTree>
      <p:nvGrpSpPr>
        <p:cNvPr id="1" name=""/>
        <p:cNvGrpSpPr/>
        <p:nvPr/>
      </p:nvGrpSpPr>
      <p:grpSpPr>
        <a:xfrm>
          <a:off x="0" y="0"/>
          <a:ext cx="0" cy="0"/>
          <a:chOff x="0" y="0"/>
          <a:chExt cx="0" cy="0"/>
        </a:xfrm>
      </p:grpSpPr>
      <p:sp>
        <p:nvSpPr>
          <p:cNvPr id="2" name="Title 1"/>
          <p:cNvSpPr>
            <a:spLocks noGrp="1"/>
          </p:cNvSpPr>
          <p:nvPr>
            <p:ph type="title"/>
          </p:nvPr>
        </p:nvSpPr>
        <p:spPr>
          <a:xfrm>
            <a:off x="560832" y="210312"/>
            <a:ext cx="11277600" cy="1066800"/>
          </a:xfrm>
        </p:spPr>
        <p:txBody>
          <a:bodyPr/>
          <a:lstStyle/>
          <a:p>
            <a:r>
              <a:rPr lang="en-US"/>
              <a:t>Click to edit Master title style</a:t>
            </a:r>
            <a:endParaRPr lang="en-US" dirty="0"/>
          </a:p>
        </p:txBody>
      </p:sp>
      <p:sp>
        <p:nvSpPr>
          <p:cNvPr id="3"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403099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59" indent="0">
              <a:buNone/>
              <a:defRPr sz="2400"/>
            </a:lvl2pPr>
            <a:lvl3pPr marL="1219119" indent="0">
              <a:buNone/>
              <a:defRPr sz="2133"/>
            </a:lvl3pPr>
            <a:lvl4pPr marL="1828678" indent="0">
              <a:buNone/>
              <a:defRPr sz="1867"/>
            </a:lvl4pPr>
            <a:lvl5pPr marL="2438238" indent="0">
              <a:buNone/>
              <a:defRPr sz="1867"/>
            </a:lvl5pPr>
            <a:lvl6pPr marL="3047797" indent="0">
              <a:buNone/>
              <a:defRPr sz="1867"/>
            </a:lvl6pPr>
            <a:lvl7pPr marL="3657357" indent="0">
              <a:buNone/>
              <a:defRPr sz="1867"/>
            </a:lvl7pPr>
            <a:lvl8pPr marL="4266915" indent="0">
              <a:buNone/>
              <a:defRPr sz="1867"/>
            </a:lvl8pPr>
            <a:lvl9pPr marL="4876475" indent="0">
              <a:buNone/>
              <a:defRPr sz="1867"/>
            </a:lvl9pPr>
          </a:lstStyle>
          <a:p>
            <a:pPr lvl="0"/>
            <a:r>
              <a:rPr lang="en-US"/>
              <a:t>Click to edit Master text styles</a:t>
            </a: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 no logos">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59" indent="0">
              <a:buNone/>
              <a:defRPr sz="2400"/>
            </a:lvl2pPr>
            <a:lvl3pPr marL="1219119" indent="0">
              <a:buNone/>
              <a:defRPr sz="2133"/>
            </a:lvl3pPr>
            <a:lvl4pPr marL="1828678" indent="0">
              <a:buNone/>
              <a:defRPr sz="1867"/>
            </a:lvl4pPr>
            <a:lvl5pPr marL="2438238" indent="0">
              <a:buNone/>
              <a:defRPr sz="1867"/>
            </a:lvl5pPr>
            <a:lvl6pPr marL="3047797" indent="0">
              <a:buNone/>
              <a:defRPr sz="1867"/>
            </a:lvl6pPr>
            <a:lvl7pPr marL="3657357" indent="0">
              <a:buNone/>
              <a:defRPr sz="1867"/>
            </a:lvl7pPr>
            <a:lvl8pPr marL="4266915" indent="0">
              <a:buNone/>
              <a:defRPr sz="1867"/>
            </a:lvl8pPr>
            <a:lvl9pPr marL="4876475" indent="0">
              <a:buNone/>
              <a:defRPr sz="1867"/>
            </a:lvl9pPr>
          </a:lstStyle>
          <a:p>
            <a:pPr lvl="0"/>
            <a:r>
              <a:rPr lang="en-US"/>
              <a:t>Click to edit Master text styles</a:t>
            </a: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5" y="1524003"/>
            <a:ext cx="5331884" cy="48577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284" y="1524003"/>
            <a:ext cx="5334000" cy="48577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wo Content - no logos">
    <p:spTree>
      <p:nvGrpSpPr>
        <p:cNvPr id="1" name=""/>
        <p:cNvGrpSpPr/>
        <p:nvPr/>
      </p:nvGrpSpPr>
      <p:grpSpPr>
        <a:xfrm>
          <a:off x="0" y="0"/>
          <a:ext cx="0" cy="0"/>
          <a:chOff x="0" y="0"/>
          <a:chExt cx="0" cy="0"/>
        </a:xfrm>
      </p:grpSpPr>
      <p:sp>
        <p:nvSpPr>
          <p:cNvPr id="2" name="Title 1"/>
          <p:cNvSpPr>
            <a:spLocks noGrp="1"/>
          </p:cNvSpPr>
          <p:nvPr>
            <p:ph type="title"/>
          </p:nvPr>
        </p:nvSpPr>
        <p:spPr>
          <a:xfrm>
            <a:off x="508001" y="211139"/>
            <a:ext cx="11277600" cy="1066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11205" y="1524003"/>
            <a:ext cx="5331884" cy="4857751"/>
          </a:xfrm>
        </p:spPr>
        <p:txBody>
          <a:bodyPr/>
          <a:lstStyle>
            <a:lvl1pPr>
              <a:defRPr sz="3733"/>
            </a:lvl1pPr>
            <a:lvl2pPr>
              <a:defRPr sz="3200"/>
            </a:lvl2pPr>
            <a:lvl3pPr>
              <a:defRPr sz="26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9" name="Content Placeholder 2"/>
          <p:cNvSpPr>
            <a:spLocks noGrp="1"/>
          </p:cNvSpPr>
          <p:nvPr>
            <p:ph sz="half" idx="11"/>
          </p:nvPr>
        </p:nvSpPr>
        <p:spPr>
          <a:xfrm>
            <a:off x="6242310" y="1524003"/>
            <a:ext cx="5331884" cy="4857751"/>
          </a:xfrm>
        </p:spPr>
        <p:txBody>
          <a:bodyPr/>
          <a:lstStyle>
            <a:lvl1pPr>
              <a:defRPr sz="3733"/>
            </a:lvl1pPr>
            <a:lvl2pPr>
              <a:defRPr sz="3200"/>
            </a:lvl2pPr>
            <a:lvl3pPr>
              <a:defRPr sz="26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5776" y="210312"/>
            <a:ext cx="7510272" cy="10698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woTxTwoObj" preserve="1">
  <p:cSld name="Comparison - no logos">
    <p:spTree>
      <p:nvGrpSpPr>
        <p:cNvPr id="1" name=""/>
        <p:cNvGrpSpPr/>
        <p:nvPr/>
      </p:nvGrpSpPr>
      <p:grpSpPr>
        <a:xfrm>
          <a:off x="0" y="0"/>
          <a:ext cx="0" cy="0"/>
          <a:chOff x="0" y="0"/>
          <a:chExt cx="0" cy="0"/>
        </a:xfrm>
      </p:grpSpPr>
      <p:sp>
        <p:nvSpPr>
          <p:cNvPr id="2" name="Title 1"/>
          <p:cNvSpPr>
            <a:spLocks noGrp="1"/>
          </p:cNvSpPr>
          <p:nvPr>
            <p:ph type="title"/>
          </p:nvPr>
        </p:nvSpPr>
        <p:spPr>
          <a:xfrm>
            <a:off x="512065" y="210312"/>
            <a:ext cx="11277600" cy="10698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8"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9"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5" y="1435104"/>
            <a:ext cx="4011084" cy="46910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7"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59" indent="0">
              <a:buNone/>
              <a:defRPr sz="3733"/>
            </a:lvl2pPr>
            <a:lvl3pPr marL="1219119" indent="0">
              <a:buNone/>
              <a:defRPr sz="3200"/>
            </a:lvl3pPr>
            <a:lvl4pPr marL="1828678" indent="0">
              <a:buNone/>
              <a:defRPr sz="2667"/>
            </a:lvl4pPr>
            <a:lvl5pPr marL="2438238" indent="0">
              <a:buNone/>
              <a:defRPr sz="2667"/>
            </a:lvl5pPr>
            <a:lvl6pPr marL="3047797" indent="0">
              <a:buNone/>
              <a:defRPr sz="2667"/>
            </a:lvl6pPr>
            <a:lvl7pPr marL="3657357" indent="0">
              <a:buNone/>
              <a:defRPr sz="2667"/>
            </a:lvl7pPr>
            <a:lvl8pPr marL="4266915" indent="0">
              <a:buNone/>
              <a:defRPr sz="2667"/>
            </a:lvl8pPr>
            <a:lvl9pPr marL="4876475"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609559" indent="0" algn="ctr">
              <a:buNone/>
              <a:defRPr/>
            </a:lvl2pPr>
            <a:lvl3pPr marL="1219119" indent="0" algn="ctr">
              <a:buNone/>
              <a:defRPr/>
            </a:lvl3pPr>
            <a:lvl4pPr marL="1828678" indent="0" algn="ctr">
              <a:buNone/>
              <a:defRPr/>
            </a:lvl4pPr>
            <a:lvl5pPr marL="2438238" indent="0" algn="ctr">
              <a:buNone/>
              <a:defRPr/>
            </a:lvl5pPr>
            <a:lvl6pPr marL="3047797" indent="0" algn="ctr">
              <a:buNone/>
              <a:defRPr/>
            </a:lvl6pPr>
            <a:lvl7pPr marL="3657357" indent="0" algn="ctr">
              <a:buNone/>
              <a:defRPr/>
            </a:lvl7pPr>
            <a:lvl8pPr marL="4266915" indent="0" algn="ctr">
              <a:buNone/>
              <a:defRPr/>
            </a:lvl8pPr>
            <a:lvl9pPr marL="4876475" indent="0" algn="ctr">
              <a:buNone/>
              <a:defRPr/>
            </a:lvl9pPr>
          </a:lstStyle>
          <a:p>
            <a:r>
              <a:rPr lang="en-US"/>
              <a:t>Click to edit Master subtitle style</a:t>
            </a:r>
            <a:endParaRPr lang="en-US" dirty="0"/>
          </a:p>
        </p:txBody>
      </p:sp>
      <p:sp>
        <p:nvSpPr>
          <p:cNvPr id="4" name="Rectangle 3"/>
          <p:cNvSpPr/>
          <p:nvPr userDrawn="1"/>
        </p:nvSpPr>
        <p:spPr bwMode="auto">
          <a:xfrm>
            <a:off x="406400" y="1295400"/>
            <a:ext cx="11480800" cy="15240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buFont typeface="Arial" charset="0"/>
              <a:buNone/>
            </a:pPr>
            <a:endParaRPr lang="en-US" sz="3200" dirty="0">
              <a:solidFill>
                <a:srgbClr val="FFFFFF"/>
              </a:solidFill>
              <a:latin typeface="Arial" charset="0"/>
              <a:ea typeface="ＭＳ Ｐゴシック" pitchFamily="34" charset="-128"/>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1"/>
            <a:ext cx="11074400" cy="898525"/>
          </a:xfrm>
        </p:spPr>
        <p:txBody>
          <a:bodyPr/>
          <a:lstStyle>
            <a:lvl1pPr>
              <a:defRPr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sz="half" idx="1"/>
          </p:nvPr>
        </p:nvSpPr>
        <p:spPr>
          <a:xfrm>
            <a:off x="711200" y="1524000"/>
            <a:ext cx="5334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524000"/>
            <a:ext cx="5334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08443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a:t>Click to edit Master title style</a:t>
            </a:r>
            <a:endParaRPr lang="en-US" dirty="0"/>
          </a:p>
        </p:txBody>
      </p:sp>
      <p:sp>
        <p:nvSpPr>
          <p:cNvPr id="3" name="Content Placeholder 2"/>
          <p:cNvSpPr>
            <a:spLocks noGrp="1"/>
          </p:cNvSpPr>
          <p:nvPr>
            <p:ph idx="1"/>
          </p:nvPr>
        </p:nvSpPr>
        <p:spPr/>
        <p:txBody>
          <a:bodyPr/>
          <a:lstStyle>
            <a:lvl1pPr>
              <a:defRPr sz="4000"/>
            </a:lvl1pPr>
            <a:lvl2pPr>
              <a:defRPr sz="346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dirty="0">
              <a:solidFill>
                <a:srgbClr val="FFFFFF">
                  <a:lumMod val="50000"/>
                </a:srgbClr>
              </a:solidFill>
            </a:endParaRPr>
          </a:p>
        </p:txBody>
      </p:sp>
      <p:sp>
        <p:nvSpPr>
          <p:cNvPr id="5" name="Footer Placeholder 10"/>
          <p:cNvSpPr>
            <a:spLocks noGrp="1"/>
          </p:cNvSpPr>
          <p:nvPr>
            <p:ph type="ftr" sz="quarter" idx="11"/>
          </p:nvPr>
        </p:nvSpPr>
        <p:spPr>
          <a:xfrm>
            <a:off x="3048000" y="6356352"/>
            <a:ext cx="5486400" cy="365125"/>
          </a:xfrm>
          <a:prstGeom prst="rect">
            <a:avLst/>
          </a:prstGeom>
        </p:spPr>
        <p:txBody>
          <a:bodyPr lIns="91436" tIns="45718" rIns="91436" bIns="45718"/>
          <a:lstStyle>
            <a:lvl1pPr algn="ctr">
              <a:defRPr sz="1600">
                <a:solidFill>
                  <a:schemeClr val="bg1">
                    <a:lumMod val="75000"/>
                  </a:schemeClr>
                </a:solidFill>
              </a:defRPr>
            </a:lvl1pPr>
          </a:lstStyle>
          <a:p>
            <a:pPr defTabSz="1219119"/>
            <a:r>
              <a:rPr lang="en-US">
                <a:solidFill>
                  <a:srgbClr val="FFFFFF">
                    <a:lumMod val="75000"/>
                  </a:srgbClr>
                </a:solidFill>
              </a:rPr>
              <a:t>ASPLOS '16</a:t>
            </a:r>
            <a:endParaRPr lang="en-US" dirty="0">
              <a:solidFill>
                <a:srgbClr val="FFFFFF">
                  <a:lumMod val="75000"/>
                </a:srgbClr>
              </a:solidFill>
            </a:endParaRP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and Content - no logos">
    <p:spTree>
      <p:nvGrpSpPr>
        <p:cNvPr id="1" name=""/>
        <p:cNvGrpSpPr/>
        <p:nvPr/>
      </p:nvGrpSpPr>
      <p:grpSpPr>
        <a:xfrm>
          <a:off x="0" y="0"/>
          <a:ext cx="0" cy="0"/>
          <a:chOff x="0" y="0"/>
          <a:chExt cx="0" cy="0"/>
        </a:xfrm>
      </p:grpSpPr>
      <p:sp>
        <p:nvSpPr>
          <p:cNvPr id="2" name="Title 1"/>
          <p:cNvSpPr>
            <a:spLocks noGrp="1"/>
          </p:cNvSpPr>
          <p:nvPr>
            <p:ph type="title"/>
          </p:nvPr>
        </p:nvSpPr>
        <p:spPr>
          <a:xfrm>
            <a:off x="512065" y="210312"/>
            <a:ext cx="11277600" cy="1066800"/>
          </a:xfrm>
        </p:spPr>
        <p:txBody>
          <a:bodyPr anchor="b" anchorCtr="0"/>
          <a:lstStyle/>
          <a:p>
            <a:r>
              <a:rPr lang="en-US"/>
              <a:t>Click to edit Master title style</a:t>
            </a:r>
            <a:endParaRPr lang="en-US" dirty="0"/>
          </a:p>
        </p:txBody>
      </p:sp>
      <p:sp>
        <p:nvSpPr>
          <p:cNvPr id="3" name="Content Placeholder 2"/>
          <p:cNvSpPr>
            <a:spLocks noGrp="1"/>
          </p:cNvSpPr>
          <p:nvPr>
            <p:ph idx="1"/>
          </p:nvPr>
        </p:nvSpPr>
        <p:spPr/>
        <p:txBody>
          <a:bodyPr/>
          <a:lstStyle>
            <a:lvl1pPr>
              <a:defRPr sz="4000"/>
            </a:lvl1pPr>
            <a:lvl2pPr>
              <a:defRPr sz="3467"/>
            </a:lvl2pPr>
            <a:lvl3pPr>
              <a:defRPr sz="3200"/>
            </a:lvl3pPr>
            <a:lvl4pPr>
              <a:defRPr sz="2933">
                <a:solidFill>
                  <a:schemeClr val="bg1">
                    <a:lumMod val="65000"/>
                  </a:schemeClr>
                </a:solidFill>
              </a:defRPr>
            </a:lvl4pPr>
            <a:lvl5pPr>
              <a:defRPr>
                <a:solidFill>
                  <a:schemeClr val="bg1">
                    <a:lumMod val="6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5"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6"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 no logos">
    <p:spTree>
      <p:nvGrpSpPr>
        <p:cNvPr id="1" name=""/>
        <p:cNvGrpSpPr/>
        <p:nvPr/>
      </p:nvGrpSpPr>
      <p:grpSpPr>
        <a:xfrm>
          <a:off x="0" y="0"/>
          <a:ext cx="0" cy="0"/>
          <a:chOff x="0" y="0"/>
          <a:chExt cx="0" cy="0"/>
        </a:xfrm>
      </p:grpSpPr>
      <p:sp>
        <p:nvSpPr>
          <p:cNvPr id="2" name="Title 1"/>
          <p:cNvSpPr>
            <a:spLocks noGrp="1"/>
          </p:cNvSpPr>
          <p:nvPr>
            <p:ph type="title"/>
          </p:nvPr>
        </p:nvSpPr>
        <p:spPr>
          <a:xfrm>
            <a:off x="560832" y="210312"/>
            <a:ext cx="11277600" cy="1066800"/>
          </a:xfrm>
        </p:spPr>
        <p:txBody>
          <a:bodyPr/>
          <a:lstStyle/>
          <a:p>
            <a:r>
              <a:rPr lang="en-US"/>
              <a:t>Click to edit Master title style</a:t>
            </a:r>
            <a:endParaRPr lang="en-US" dirty="0"/>
          </a:p>
        </p:txBody>
      </p:sp>
      <p:sp>
        <p:nvSpPr>
          <p:cNvPr id="3"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59" indent="0">
              <a:buNone/>
              <a:defRPr sz="2400"/>
            </a:lvl2pPr>
            <a:lvl3pPr marL="1219119" indent="0">
              <a:buNone/>
              <a:defRPr sz="2133"/>
            </a:lvl3pPr>
            <a:lvl4pPr marL="1828678" indent="0">
              <a:buNone/>
              <a:defRPr sz="1867"/>
            </a:lvl4pPr>
            <a:lvl5pPr marL="2438238" indent="0">
              <a:buNone/>
              <a:defRPr sz="1867"/>
            </a:lvl5pPr>
            <a:lvl6pPr marL="3047797" indent="0">
              <a:buNone/>
              <a:defRPr sz="1867"/>
            </a:lvl6pPr>
            <a:lvl7pPr marL="3657357" indent="0">
              <a:buNone/>
              <a:defRPr sz="1867"/>
            </a:lvl7pPr>
            <a:lvl8pPr marL="4266915" indent="0">
              <a:buNone/>
              <a:defRPr sz="1867"/>
            </a:lvl8pPr>
            <a:lvl9pPr marL="4876475" indent="0">
              <a:buNone/>
              <a:defRPr sz="1867"/>
            </a:lvl9pPr>
          </a:lstStyle>
          <a:p>
            <a:pPr lvl="0"/>
            <a:r>
              <a:rPr lang="en-US"/>
              <a:t>Click to edit Master text styles</a:t>
            </a: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Section Header - no logos">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59" indent="0">
              <a:buNone/>
              <a:defRPr sz="2400"/>
            </a:lvl2pPr>
            <a:lvl3pPr marL="1219119" indent="0">
              <a:buNone/>
              <a:defRPr sz="2133"/>
            </a:lvl3pPr>
            <a:lvl4pPr marL="1828678" indent="0">
              <a:buNone/>
              <a:defRPr sz="1867"/>
            </a:lvl4pPr>
            <a:lvl5pPr marL="2438238" indent="0">
              <a:buNone/>
              <a:defRPr sz="1867"/>
            </a:lvl5pPr>
            <a:lvl6pPr marL="3047797" indent="0">
              <a:buNone/>
              <a:defRPr sz="1867"/>
            </a:lvl6pPr>
            <a:lvl7pPr marL="3657357" indent="0">
              <a:buNone/>
              <a:defRPr sz="1867"/>
            </a:lvl7pPr>
            <a:lvl8pPr marL="4266915" indent="0">
              <a:buNone/>
              <a:defRPr sz="1867"/>
            </a:lvl8pPr>
            <a:lvl9pPr marL="4876475" indent="0">
              <a:buNone/>
              <a:defRPr sz="1867"/>
            </a:lvl9pPr>
          </a:lstStyle>
          <a:p>
            <a:pPr lvl="0"/>
            <a:r>
              <a:rPr lang="en-US"/>
              <a:t>Click to edit Master text styles</a:t>
            </a: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5" y="1524003"/>
            <a:ext cx="5331884" cy="48577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284" y="1524003"/>
            <a:ext cx="5334000" cy="48577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wo Content - no logos">
    <p:spTree>
      <p:nvGrpSpPr>
        <p:cNvPr id="1" name=""/>
        <p:cNvGrpSpPr/>
        <p:nvPr/>
      </p:nvGrpSpPr>
      <p:grpSpPr>
        <a:xfrm>
          <a:off x="0" y="0"/>
          <a:ext cx="0" cy="0"/>
          <a:chOff x="0" y="0"/>
          <a:chExt cx="0" cy="0"/>
        </a:xfrm>
      </p:grpSpPr>
      <p:sp>
        <p:nvSpPr>
          <p:cNvPr id="2" name="Title 1"/>
          <p:cNvSpPr>
            <a:spLocks noGrp="1"/>
          </p:cNvSpPr>
          <p:nvPr>
            <p:ph type="title"/>
          </p:nvPr>
        </p:nvSpPr>
        <p:spPr>
          <a:xfrm>
            <a:off x="508001" y="211139"/>
            <a:ext cx="11277600" cy="1066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11205" y="1524003"/>
            <a:ext cx="5331884" cy="4857751"/>
          </a:xfrm>
        </p:spPr>
        <p:txBody>
          <a:bodyPr/>
          <a:lstStyle>
            <a:lvl1pPr>
              <a:defRPr sz="3733"/>
            </a:lvl1pPr>
            <a:lvl2pPr>
              <a:defRPr sz="3200"/>
            </a:lvl2pPr>
            <a:lvl3pPr>
              <a:defRPr sz="26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9" name="Content Placeholder 2"/>
          <p:cNvSpPr>
            <a:spLocks noGrp="1"/>
          </p:cNvSpPr>
          <p:nvPr>
            <p:ph sz="half" idx="11"/>
          </p:nvPr>
        </p:nvSpPr>
        <p:spPr>
          <a:xfrm>
            <a:off x="6242310" y="1524003"/>
            <a:ext cx="5331884" cy="4857751"/>
          </a:xfrm>
        </p:spPr>
        <p:txBody>
          <a:bodyPr/>
          <a:lstStyle>
            <a:lvl1pPr>
              <a:defRPr sz="3733"/>
            </a:lvl1pPr>
            <a:lvl2pPr>
              <a:defRPr sz="3200"/>
            </a:lvl2pPr>
            <a:lvl3pPr>
              <a:defRPr sz="26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5776" y="210312"/>
            <a:ext cx="7510272" cy="10698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6"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267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TxTwoObj" preserve="1">
  <p:cSld name="Comparison - no logos">
    <p:spTree>
      <p:nvGrpSpPr>
        <p:cNvPr id="1" name=""/>
        <p:cNvGrpSpPr/>
        <p:nvPr/>
      </p:nvGrpSpPr>
      <p:grpSpPr>
        <a:xfrm>
          <a:off x="0" y="0"/>
          <a:ext cx="0" cy="0"/>
          <a:chOff x="0" y="0"/>
          <a:chExt cx="0" cy="0"/>
        </a:xfrm>
      </p:grpSpPr>
      <p:sp>
        <p:nvSpPr>
          <p:cNvPr id="2" name="Title 1"/>
          <p:cNvSpPr>
            <a:spLocks noGrp="1"/>
          </p:cNvSpPr>
          <p:nvPr>
            <p:ph type="title"/>
          </p:nvPr>
        </p:nvSpPr>
        <p:spPr>
          <a:xfrm>
            <a:off x="512065" y="210312"/>
            <a:ext cx="11277600" cy="10698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8"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9"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5" y="1435104"/>
            <a:ext cx="4011084" cy="46910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7"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59" indent="0">
              <a:buNone/>
              <a:defRPr sz="3733"/>
            </a:lvl2pPr>
            <a:lvl3pPr marL="1219119" indent="0">
              <a:buNone/>
              <a:defRPr sz="3200"/>
            </a:lvl3pPr>
            <a:lvl4pPr marL="1828678" indent="0">
              <a:buNone/>
              <a:defRPr sz="2667"/>
            </a:lvl4pPr>
            <a:lvl5pPr marL="2438238" indent="0">
              <a:buNone/>
              <a:defRPr sz="2667"/>
            </a:lvl5pPr>
            <a:lvl6pPr marL="3047797" indent="0">
              <a:buNone/>
              <a:defRPr sz="2667"/>
            </a:lvl6pPr>
            <a:lvl7pPr marL="3657357" indent="0">
              <a:buNone/>
              <a:defRPr sz="2667"/>
            </a:lvl7pPr>
            <a:lvl8pPr marL="4266915" indent="0">
              <a:buNone/>
              <a:defRPr sz="2667"/>
            </a:lvl8pPr>
            <a:lvl9pPr marL="4876475"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609559" indent="0" algn="ctr">
              <a:buNone/>
              <a:defRPr/>
            </a:lvl2pPr>
            <a:lvl3pPr marL="1219119" indent="0" algn="ctr">
              <a:buNone/>
              <a:defRPr/>
            </a:lvl3pPr>
            <a:lvl4pPr marL="1828678" indent="0" algn="ctr">
              <a:buNone/>
              <a:defRPr/>
            </a:lvl4pPr>
            <a:lvl5pPr marL="2438238" indent="0" algn="ctr">
              <a:buNone/>
              <a:defRPr/>
            </a:lvl5pPr>
            <a:lvl6pPr marL="3047797" indent="0" algn="ctr">
              <a:buNone/>
              <a:defRPr/>
            </a:lvl6pPr>
            <a:lvl7pPr marL="3657357" indent="0" algn="ctr">
              <a:buNone/>
              <a:defRPr/>
            </a:lvl7pPr>
            <a:lvl8pPr marL="4266915" indent="0" algn="ctr">
              <a:buNone/>
              <a:defRPr/>
            </a:lvl8pPr>
            <a:lvl9pPr marL="4876475" indent="0" algn="ctr">
              <a:buNone/>
              <a:defRPr/>
            </a:lvl9pPr>
          </a:lstStyle>
          <a:p>
            <a:r>
              <a:rPr lang="en-US"/>
              <a:t>Click to edit Master subtitle style</a:t>
            </a:r>
            <a:endParaRPr lang="en-US" dirty="0"/>
          </a:p>
        </p:txBody>
      </p:sp>
      <p:sp>
        <p:nvSpPr>
          <p:cNvPr id="4" name="Rectangle 3"/>
          <p:cNvSpPr/>
          <p:nvPr userDrawn="1"/>
        </p:nvSpPr>
        <p:spPr bwMode="auto">
          <a:xfrm>
            <a:off x="406400" y="1295400"/>
            <a:ext cx="11480800" cy="15240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buFont typeface="Arial" charset="0"/>
              <a:buNone/>
            </a:pPr>
            <a:endParaRPr lang="en-US" sz="3200" dirty="0">
              <a:solidFill>
                <a:srgbClr val="FFFFFF"/>
              </a:solidFill>
              <a:latin typeface="Arial" charset="0"/>
              <a:ea typeface="ＭＳ Ｐゴシック" pitchFamily="34" charset="-128"/>
            </a:endParaRPr>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07817" cy="609600"/>
          </a:xfrm>
        </p:spPr>
        <p:txBody>
          <a:bodyPr anchor="b" anchorCtr="0"/>
          <a:lstStyle>
            <a:lvl1pPr>
              <a:defRPr sz="3600">
                <a:latin typeface="Arial Rounded MT Bold" charset="0"/>
                <a:ea typeface="Arial Rounded MT Bold" charset="0"/>
                <a:cs typeface="Arial Rounded MT Bold"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0869084" cy="5186363"/>
          </a:xfrm>
        </p:spPr>
        <p:txBody>
          <a:bodyPr/>
          <a:lstStyle>
            <a:lvl1pPr>
              <a:defRPr sz="4000"/>
            </a:lvl1pPr>
            <a:lvl2pPr>
              <a:defRPr sz="346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Title and Content - no logos">
    <p:spTree>
      <p:nvGrpSpPr>
        <p:cNvPr id="1" name=""/>
        <p:cNvGrpSpPr/>
        <p:nvPr/>
      </p:nvGrpSpPr>
      <p:grpSpPr>
        <a:xfrm>
          <a:off x="0" y="0"/>
          <a:ext cx="0" cy="0"/>
          <a:chOff x="0" y="0"/>
          <a:chExt cx="0" cy="0"/>
        </a:xfrm>
      </p:grpSpPr>
      <p:sp>
        <p:nvSpPr>
          <p:cNvPr id="2" name="Title 1"/>
          <p:cNvSpPr>
            <a:spLocks noGrp="1"/>
          </p:cNvSpPr>
          <p:nvPr>
            <p:ph type="title"/>
          </p:nvPr>
        </p:nvSpPr>
        <p:spPr>
          <a:xfrm>
            <a:off x="512065" y="210312"/>
            <a:ext cx="11277600" cy="1066800"/>
          </a:xfrm>
        </p:spPr>
        <p:txBody>
          <a:bodyPr anchor="b" anchorCtr="0"/>
          <a:lstStyle/>
          <a:p>
            <a:r>
              <a:rPr lang="en-US"/>
              <a:t>Click to edit Master title style</a:t>
            </a:r>
            <a:endParaRPr lang="en-US" dirty="0"/>
          </a:p>
        </p:txBody>
      </p:sp>
      <p:sp>
        <p:nvSpPr>
          <p:cNvPr id="3" name="Content Placeholder 2"/>
          <p:cNvSpPr>
            <a:spLocks noGrp="1"/>
          </p:cNvSpPr>
          <p:nvPr>
            <p:ph idx="1"/>
          </p:nvPr>
        </p:nvSpPr>
        <p:spPr/>
        <p:txBody>
          <a:bodyPr/>
          <a:lstStyle>
            <a:lvl1pPr>
              <a:defRPr sz="4000"/>
            </a:lvl1pPr>
            <a:lvl2pPr>
              <a:defRPr sz="3467"/>
            </a:lvl2pPr>
            <a:lvl3pPr>
              <a:defRPr sz="3200"/>
            </a:lvl3pPr>
            <a:lvl4pPr>
              <a:defRPr sz="2933">
                <a:solidFill>
                  <a:schemeClr val="bg1">
                    <a:lumMod val="65000"/>
                  </a:schemeClr>
                </a:solidFill>
              </a:defRPr>
            </a:lvl4pPr>
            <a:lvl5pPr>
              <a:defRPr>
                <a:solidFill>
                  <a:schemeClr val="bg1">
                    <a:lumMod val="6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5"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6"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Title Only - no logos">
    <p:spTree>
      <p:nvGrpSpPr>
        <p:cNvPr id="1" name=""/>
        <p:cNvGrpSpPr/>
        <p:nvPr/>
      </p:nvGrpSpPr>
      <p:grpSpPr>
        <a:xfrm>
          <a:off x="0" y="0"/>
          <a:ext cx="0" cy="0"/>
          <a:chOff x="0" y="0"/>
          <a:chExt cx="0" cy="0"/>
        </a:xfrm>
      </p:grpSpPr>
      <p:sp>
        <p:nvSpPr>
          <p:cNvPr id="2" name="Title 1"/>
          <p:cNvSpPr>
            <a:spLocks noGrp="1"/>
          </p:cNvSpPr>
          <p:nvPr>
            <p:ph type="title"/>
          </p:nvPr>
        </p:nvSpPr>
        <p:spPr>
          <a:xfrm>
            <a:off x="560832" y="210312"/>
            <a:ext cx="11277600" cy="1066800"/>
          </a:xfrm>
        </p:spPr>
        <p:txBody>
          <a:bodyPr/>
          <a:lstStyle/>
          <a:p>
            <a:r>
              <a:rPr lang="en-US"/>
              <a:t>Click to edit Master title style</a:t>
            </a:r>
            <a:endParaRPr lang="en-US" dirty="0"/>
          </a:p>
        </p:txBody>
      </p:sp>
      <p:sp>
        <p:nvSpPr>
          <p:cNvPr id="3"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4" name="Slide Number Placeholder 3"/>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59" indent="0">
              <a:buNone/>
              <a:defRPr sz="2400"/>
            </a:lvl2pPr>
            <a:lvl3pPr marL="1219119" indent="0">
              <a:buNone/>
              <a:defRPr sz="2133"/>
            </a:lvl3pPr>
            <a:lvl4pPr marL="1828678" indent="0">
              <a:buNone/>
              <a:defRPr sz="1867"/>
            </a:lvl4pPr>
            <a:lvl5pPr marL="2438238" indent="0">
              <a:buNone/>
              <a:defRPr sz="1867"/>
            </a:lvl5pPr>
            <a:lvl6pPr marL="3047797" indent="0">
              <a:buNone/>
              <a:defRPr sz="1867"/>
            </a:lvl6pPr>
            <a:lvl7pPr marL="3657357" indent="0">
              <a:buNone/>
              <a:defRPr sz="1867"/>
            </a:lvl7pPr>
            <a:lvl8pPr marL="4266915" indent="0">
              <a:buNone/>
              <a:defRPr sz="1867"/>
            </a:lvl8pPr>
            <a:lvl9pPr marL="4876475" indent="0">
              <a:buNone/>
              <a:defRPr sz="1867"/>
            </a:lvl9pPr>
          </a:lstStyle>
          <a:p>
            <a:pPr lvl="0"/>
            <a:r>
              <a:rPr lang="en-US"/>
              <a:t>Click to edit Master text styles</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1"/>
            <a:ext cx="11277600" cy="898525"/>
          </a:xfrm>
        </p:spPr>
        <p:txBody>
          <a:bodyPr/>
          <a:lstStyle/>
          <a:p>
            <a:r>
              <a:rPr lang="en-US"/>
              <a:t>Click to edit Master title style</a:t>
            </a:r>
          </a:p>
        </p:txBody>
      </p:sp>
    </p:spTree>
    <p:extLst>
      <p:ext uri="{BB962C8B-B14F-4D97-AF65-F5344CB8AC3E}">
        <p14:creationId xmlns:p14="http://schemas.microsoft.com/office/powerpoint/2010/main" val="20740393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Section Header - no logos">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59" indent="0">
              <a:buNone/>
              <a:defRPr sz="2400"/>
            </a:lvl2pPr>
            <a:lvl3pPr marL="1219119" indent="0">
              <a:buNone/>
              <a:defRPr sz="2133"/>
            </a:lvl3pPr>
            <a:lvl4pPr marL="1828678" indent="0">
              <a:buNone/>
              <a:defRPr sz="1867"/>
            </a:lvl4pPr>
            <a:lvl5pPr marL="2438238" indent="0">
              <a:buNone/>
              <a:defRPr sz="1867"/>
            </a:lvl5pPr>
            <a:lvl6pPr marL="3047797" indent="0">
              <a:buNone/>
              <a:defRPr sz="1867"/>
            </a:lvl6pPr>
            <a:lvl7pPr marL="3657357" indent="0">
              <a:buNone/>
              <a:defRPr sz="1867"/>
            </a:lvl7pPr>
            <a:lvl8pPr marL="4266915" indent="0">
              <a:buNone/>
              <a:defRPr sz="1867"/>
            </a:lvl8pPr>
            <a:lvl9pPr marL="4876475" indent="0">
              <a:buNone/>
              <a:defRPr sz="1867"/>
            </a:lvl9pPr>
          </a:lstStyle>
          <a:p>
            <a:pPr lvl="0"/>
            <a:r>
              <a:rPr lang="en-US"/>
              <a:t>Click to edit Master text styles</a:t>
            </a:r>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5" y="1524003"/>
            <a:ext cx="5331884" cy="48577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284" y="1524003"/>
            <a:ext cx="5334000" cy="48577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wo Content - no logos">
    <p:spTree>
      <p:nvGrpSpPr>
        <p:cNvPr id="1" name=""/>
        <p:cNvGrpSpPr/>
        <p:nvPr/>
      </p:nvGrpSpPr>
      <p:grpSpPr>
        <a:xfrm>
          <a:off x="0" y="0"/>
          <a:ext cx="0" cy="0"/>
          <a:chOff x="0" y="0"/>
          <a:chExt cx="0" cy="0"/>
        </a:xfrm>
      </p:grpSpPr>
      <p:sp>
        <p:nvSpPr>
          <p:cNvPr id="2" name="Title 1"/>
          <p:cNvSpPr>
            <a:spLocks noGrp="1"/>
          </p:cNvSpPr>
          <p:nvPr>
            <p:ph type="title"/>
          </p:nvPr>
        </p:nvSpPr>
        <p:spPr>
          <a:xfrm>
            <a:off x="508001" y="211139"/>
            <a:ext cx="11277600" cy="1066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11205" y="1524003"/>
            <a:ext cx="5331884" cy="4857751"/>
          </a:xfrm>
        </p:spPr>
        <p:txBody>
          <a:bodyPr/>
          <a:lstStyle>
            <a:lvl1pPr>
              <a:defRPr sz="3733"/>
            </a:lvl1pPr>
            <a:lvl2pPr>
              <a:defRPr sz="3200"/>
            </a:lvl2pPr>
            <a:lvl3pPr>
              <a:defRPr sz="26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9" name="Content Placeholder 2"/>
          <p:cNvSpPr>
            <a:spLocks noGrp="1"/>
          </p:cNvSpPr>
          <p:nvPr>
            <p:ph sz="half" idx="11"/>
          </p:nvPr>
        </p:nvSpPr>
        <p:spPr>
          <a:xfrm>
            <a:off x="6242310" y="1524003"/>
            <a:ext cx="5331884" cy="4857751"/>
          </a:xfrm>
        </p:spPr>
        <p:txBody>
          <a:bodyPr/>
          <a:lstStyle>
            <a:lvl1pPr>
              <a:defRPr sz="3733"/>
            </a:lvl1pPr>
            <a:lvl2pPr>
              <a:defRPr sz="3200"/>
            </a:lvl2pPr>
            <a:lvl3pPr>
              <a:defRPr sz="26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5776" y="210312"/>
            <a:ext cx="7510272" cy="10698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woTxTwoObj" preserve="1">
  <p:cSld name="Comparison - no logos">
    <p:spTree>
      <p:nvGrpSpPr>
        <p:cNvPr id="1" name=""/>
        <p:cNvGrpSpPr/>
        <p:nvPr/>
      </p:nvGrpSpPr>
      <p:grpSpPr>
        <a:xfrm>
          <a:off x="0" y="0"/>
          <a:ext cx="0" cy="0"/>
          <a:chOff x="0" y="0"/>
          <a:chExt cx="0" cy="0"/>
        </a:xfrm>
      </p:grpSpPr>
      <p:sp>
        <p:nvSpPr>
          <p:cNvPr id="2" name="Title 1"/>
          <p:cNvSpPr>
            <a:spLocks noGrp="1"/>
          </p:cNvSpPr>
          <p:nvPr>
            <p:ph type="title"/>
          </p:nvPr>
        </p:nvSpPr>
        <p:spPr>
          <a:xfrm>
            <a:off x="512065" y="210312"/>
            <a:ext cx="11277600" cy="10698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8"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9"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5" y="1435104"/>
            <a:ext cx="4011084" cy="46910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
        <p:nvSpPr>
          <p:cNvPr id="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7" name="Line 3"/>
          <p:cNvSpPr>
            <a:spLocks noChangeShapeType="1"/>
          </p:cNvSpPr>
          <p:nvPr userDrawn="1"/>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Tree>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59" indent="0">
              <a:buNone/>
              <a:defRPr sz="3733"/>
            </a:lvl2pPr>
            <a:lvl3pPr marL="1219119" indent="0">
              <a:buNone/>
              <a:defRPr sz="3200"/>
            </a:lvl3pPr>
            <a:lvl4pPr marL="1828678" indent="0">
              <a:buNone/>
              <a:defRPr sz="2667"/>
            </a:lvl4pPr>
            <a:lvl5pPr marL="2438238" indent="0">
              <a:buNone/>
              <a:defRPr sz="2667"/>
            </a:lvl5pPr>
            <a:lvl6pPr marL="3047797" indent="0">
              <a:buNone/>
              <a:defRPr sz="2667"/>
            </a:lvl6pPr>
            <a:lvl7pPr marL="3657357" indent="0">
              <a:buNone/>
              <a:defRPr sz="2667"/>
            </a:lvl7pPr>
            <a:lvl8pPr marL="4266915" indent="0">
              <a:buNone/>
              <a:defRPr sz="2667"/>
            </a:lvl8pPr>
            <a:lvl9pPr marL="4876475"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13F38114-DD43-4DC6-A87E-B049ED3F2E32}" type="slidenum">
              <a:rPr lang="en-US" smtClean="0">
                <a:solidFill>
                  <a:srgbClr val="FFFFFF">
                    <a:lumMod val="50000"/>
                  </a:srgbClr>
                </a:solidFill>
              </a:rPr>
              <a:pPr/>
              <a:t>‹#›</a:t>
            </a:fld>
            <a:endParaRPr lang="en-US">
              <a:solidFill>
                <a:srgbClr val="FFFFFF">
                  <a:lumMod val="50000"/>
                </a:srgbClr>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52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0"/>
            <a:ext cx="4011084" cy="116205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9"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375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251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5.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Line 5"/>
          <p:cNvSpPr>
            <a:spLocks noChangeShapeType="1"/>
          </p:cNvSpPr>
          <p:nvPr/>
        </p:nvSpPr>
        <p:spPr bwMode="auto">
          <a:xfrm>
            <a:off x="469900" y="1027113"/>
            <a:ext cx="11252200" cy="0"/>
          </a:xfrm>
          <a:prstGeom prst="line">
            <a:avLst/>
          </a:prstGeom>
          <a:noFill/>
          <a:ln w="19050">
            <a:solidFill>
              <a:srgbClr val="AC0000"/>
            </a:solidFill>
            <a:round/>
            <a:headEnd/>
            <a:tailEnd/>
          </a:ln>
          <a:effectLst/>
        </p:spPr>
        <p:txBody>
          <a:bodyPr/>
          <a:lstStyle/>
          <a:p>
            <a:pPr eaLnBrk="0" fontAlgn="base" hangingPunct="0">
              <a:spcBef>
                <a:spcPct val="0"/>
              </a:spcBef>
              <a:spcAft>
                <a:spcPct val="0"/>
              </a:spcAft>
              <a:defRPr/>
            </a:pPr>
            <a:endParaRPr lang="en-US" sz="1800">
              <a:solidFill>
                <a:srgbClr val="000000"/>
              </a:solidFill>
              <a:latin typeface="Arial" charset="0"/>
            </a:endParaRPr>
          </a:p>
        </p:txBody>
      </p:sp>
      <p:sp>
        <p:nvSpPr>
          <p:cNvPr id="2053" name="Rectangle 6"/>
          <p:cNvSpPr>
            <a:spLocks noGrp="1" noChangeArrowheads="1"/>
          </p:cNvSpPr>
          <p:nvPr>
            <p:ph type="title"/>
          </p:nvPr>
        </p:nvSpPr>
        <p:spPr bwMode="auto">
          <a:xfrm>
            <a:off x="609600" y="100013"/>
            <a:ext cx="10972800" cy="8985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               </a:t>
            </a:r>
          </a:p>
        </p:txBody>
      </p:sp>
      <p:sp>
        <p:nvSpPr>
          <p:cNvPr id="2054" name="Rectangle 7"/>
          <p:cNvSpPr>
            <a:spLocks noGrp="1" noChangeArrowheads="1"/>
          </p:cNvSpPr>
          <p:nvPr>
            <p:ph type="body" idx="1"/>
          </p:nvPr>
        </p:nvSpPr>
        <p:spPr bwMode="auto">
          <a:xfrm>
            <a:off x="711200" y="1524000"/>
            <a:ext cx="108712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1323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lnSpc>
          <a:spcPct val="80000"/>
        </a:lnSpc>
        <a:spcBef>
          <a:spcPct val="0"/>
        </a:spcBef>
        <a:spcAft>
          <a:spcPct val="0"/>
        </a:spcAft>
        <a:defRPr sz="3600" b="1">
          <a:solidFill>
            <a:srgbClr val="8F0000"/>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80000"/>
        </a:lnSpc>
        <a:spcBef>
          <a:spcPct val="0"/>
        </a:spcBef>
        <a:spcAft>
          <a:spcPct val="0"/>
        </a:spcAft>
        <a:defRPr sz="4000">
          <a:solidFill>
            <a:srgbClr val="8F0000"/>
          </a:solidFill>
          <a:latin typeface="Arial Rounded MT Bold" pitchFamily="34" charset="0"/>
        </a:defRPr>
      </a:lvl2pPr>
      <a:lvl3pPr algn="l" rtl="0" eaLnBrk="0" fontAlgn="base" hangingPunct="0">
        <a:lnSpc>
          <a:spcPct val="80000"/>
        </a:lnSpc>
        <a:spcBef>
          <a:spcPct val="0"/>
        </a:spcBef>
        <a:spcAft>
          <a:spcPct val="0"/>
        </a:spcAft>
        <a:defRPr sz="4000">
          <a:solidFill>
            <a:srgbClr val="8F0000"/>
          </a:solidFill>
          <a:latin typeface="Arial Rounded MT Bold" pitchFamily="34" charset="0"/>
        </a:defRPr>
      </a:lvl3pPr>
      <a:lvl4pPr algn="l" rtl="0" eaLnBrk="0" fontAlgn="base" hangingPunct="0">
        <a:lnSpc>
          <a:spcPct val="80000"/>
        </a:lnSpc>
        <a:spcBef>
          <a:spcPct val="0"/>
        </a:spcBef>
        <a:spcAft>
          <a:spcPct val="0"/>
        </a:spcAft>
        <a:defRPr sz="4000">
          <a:solidFill>
            <a:srgbClr val="8F0000"/>
          </a:solidFill>
          <a:latin typeface="Arial Rounded MT Bold" pitchFamily="34" charset="0"/>
        </a:defRPr>
      </a:lvl4pPr>
      <a:lvl5pPr algn="l" rtl="0" eaLnBrk="0" fontAlgn="base" hangingPunct="0">
        <a:lnSpc>
          <a:spcPct val="80000"/>
        </a:lnSpc>
        <a:spcBef>
          <a:spcPct val="0"/>
        </a:spcBef>
        <a:spcAft>
          <a:spcPct val="0"/>
        </a:spcAft>
        <a:defRPr sz="4000">
          <a:solidFill>
            <a:srgbClr val="8F0000"/>
          </a:solidFill>
          <a:latin typeface="Arial Rounded MT Bold" pitchFamily="34" charset="0"/>
        </a:defRPr>
      </a:lvl5pPr>
      <a:lvl6pPr marL="457200" algn="l" rtl="0" fontAlgn="base">
        <a:lnSpc>
          <a:spcPct val="80000"/>
        </a:lnSpc>
        <a:spcBef>
          <a:spcPct val="0"/>
        </a:spcBef>
        <a:spcAft>
          <a:spcPct val="0"/>
        </a:spcAft>
        <a:defRPr sz="4000">
          <a:solidFill>
            <a:srgbClr val="FFFFCC"/>
          </a:solidFill>
          <a:latin typeface="Arial Rounded MT Bold" pitchFamily="34" charset="0"/>
        </a:defRPr>
      </a:lvl6pPr>
      <a:lvl7pPr marL="914400" algn="l" rtl="0" fontAlgn="base">
        <a:lnSpc>
          <a:spcPct val="80000"/>
        </a:lnSpc>
        <a:spcBef>
          <a:spcPct val="0"/>
        </a:spcBef>
        <a:spcAft>
          <a:spcPct val="0"/>
        </a:spcAft>
        <a:defRPr sz="4000">
          <a:solidFill>
            <a:srgbClr val="FFFFCC"/>
          </a:solidFill>
          <a:latin typeface="Arial Rounded MT Bold" pitchFamily="34" charset="0"/>
        </a:defRPr>
      </a:lvl7pPr>
      <a:lvl8pPr marL="1371600" algn="l" rtl="0" fontAlgn="base">
        <a:lnSpc>
          <a:spcPct val="80000"/>
        </a:lnSpc>
        <a:spcBef>
          <a:spcPct val="0"/>
        </a:spcBef>
        <a:spcAft>
          <a:spcPct val="0"/>
        </a:spcAft>
        <a:defRPr sz="4000">
          <a:solidFill>
            <a:srgbClr val="FFFFCC"/>
          </a:solidFill>
          <a:latin typeface="Arial Rounded MT Bold" pitchFamily="34" charset="0"/>
        </a:defRPr>
      </a:lvl8pPr>
      <a:lvl9pPr marL="1828800" algn="l" rtl="0" fontAlgn="base">
        <a:lnSpc>
          <a:spcPct val="80000"/>
        </a:lnSpc>
        <a:spcBef>
          <a:spcPct val="0"/>
        </a:spcBef>
        <a:spcAft>
          <a:spcPct val="0"/>
        </a:spcAft>
        <a:defRPr sz="4000">
          <a:solidFill>
            <a:srgbClr val="FFFFCC"/>
          </a:solidFill>
          <a:latin typeface="Arial Rounded MT Bold" pitchFamily="34"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n"/>
        <a:defRPr sz="3100">
          <a:solidFill>
            <a:srgbClr val="8F0000"/>
          </a:solidFill>
          <a:latin typeface="Calibri" charset="0"/>
          <a:ea typeface="Calibri" charset="0"/>
          <a:cs typeface="Calibri" charset="0"/>
        </a:defRPr>
      </a:lvl1pPr>
      <a:lvl2pPr marL="742950" indent="-285750" algn="l" rtl="0" eaLnBrk="0" fontAlgn="base" hangingPunct="0">
        <a:spcBef>
          <a:spcPct val="20000"/>
        </a:spcBef>
        <a:spcAft>
          <a:spcPct val="0"/>
        </a:spcAft>
        <a:buClr>
          <a:schemeClr val="accent1"/>
        </a:buClr>
        <a:buSzPct val="65000"/>
        <a:buFont typeface="Wingdings" charset="2"/>
        <a:buChar char="n"/>
        <a:defRPr sz="26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lr>
          <a:schemeClr val="hlink"/>
        </a:buClr>
        <a:buSzPct val="55000"/>
        <a:buFont typeface="Wingdings" charset="2"/>
        <a:buChar char="n"/>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lr>
          <a:schemeClr val="accent2"/>
        </a:buClr>
        <a:buFont typeface="Wingdings" charset="2"/>
        <a:buChar char="§"/>
        <a:defRPr sz="2000">
          <a:solidFill>
            <a:srgbClr val="C0C0C0"/>
          </a:solidFill>
          <a:latin typeface="Calibri" charset="0"/>
          <a:ea typeface="Calibri" charset="0"/>
          <a:cs typeface="Calibri" charset="0"/>
        </a:defRPr>
      </a:lvl4pPr>
      <a:lvl5pPr marL="2057400" indent="-228600" algn="l" rtl="0" eaLnBrk="0" fontAlgn="base" hangingPunct="0">
        <a:spcBef>
          <a:spcPct val="20000"/>
        </a:spcBef>
        <a:spcAft>
          <a:spcPct val="0"/>
        </a:spcAft>
        <a:buClr>
          <a:schemeClr val="tx1"/>
        </a:buClr>
        <a:buSzPct val="85000"/>
        <a:buFont typeface="Wingdings" charset="2"/>
        <a:buChar char="§"/>
        <a:defRPr sz="2000">
          <a:solidFill>
            <a:srgbClr val="B2B2B2"/>
          </a:solidFill>
          <a:latin typeface="Calibri" charset="0"/>
          <a:ea typeface="Calibri" charset="0"/>
          <a:cs typeface="Calibri" charset="0"/>
        </a:defRPr>
      </a:lvl5pPr>
      <a:lvl6pPr marL="25146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6"/>
          <p:cNvSpPr>
            <a:spLocks noGrp="1" noChangeArrowheads="1"/>
          </p:cNvSpPr>
          <p:nvPr>
            <p:ph type="title"/>
          </p:nvPr>
        </p:nvSpPr>
        <p:spPr bwMode="auto">
          <a:xfrm>
            <a:off x="609600" y="304801"/>
            <a:ext cx="10972800" cy="8985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               </a:t>
            </a:r>
          </a:p>
        </p:txBody>
      </p:sp>
      <p:sp>
        <p:nvSpPr>
          <p:cNvPr id="2054" name="Rectangle 7"/>
          <p:cNvSpPr>
            <a:spLocks noGrp="1" noChangeArrowheads="1"/>
          </p:cNvSpPr>
          <p:nvPr>
            <p:ph type="body" idx="1"/>
          </p:nvPr>
        </p:nvSpPr>
        <p:spPr bwMode="auto">
          <a:xfrm>
            <a:off x="711200" y="1524000"/>
            <a:ext cx="108712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2218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rtl="0" eaLnBrk="0" fontAlgn="base" hangingPunct="0">
        <a:lnSpc>
          <a:spcPct val="80000"/>
        </a:lnSpc>
        <a:spcBef>
          <a:spcPct val="0"/>
        </a:spcBef>
        <a:spcAft>
          <a:spcPct val="0"/>
        </a:spcAft>
        <a:defRPr sz="3600" b="1">
          <a:solidFill>
            <a:srgbClr val="8F0000"/>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80000"/>
        </a:lnSpc>
        <a:spcBef>
          <a:spcPct val="0"/>
        </a:spcBef>
        <a:spcAft>
          <a:spcPct val="0"/>
        </a:spcAft>
        <a:defRPr sz="4000">
          <a:solidFill>
            <a:srgbClr val="8F0000"/>
          </a:solidFill>
          <a:latin typeface="Arial Rounded MT Bold" pitchFamily="34" charset="0"/>
        </a:defRPr>
      </a:lvl2pPr>
      <a:lvl3pPr algn="l" rtl="0" eaLnBrk="0" fontAlgn="base" hangingPunct="0">
        <a:lnSpc>
          <a:spcPct val="80000"/>
        </a:lnSpc>
        <a:spcBef>
          <a:spcPct val="0"/>
        </a:spcBef>
        <a:spcAft>
          <a:spcPct val="0"/>
        </a:spcAft>
        <a:defRPr sz="4000">
          <a:solidFill>
            <a:srgbClr val="8F0000"/>
          </a:solidFill>
          <a:latin typeface="Arial Rounded MT Bold" pitchFamily="34" charset="0"/>
        </a:defRPr>
      </a:lvl3pPr>
      <a:lvl4pPr algn="l" rtl="0" eaLnBrk="0" fontAlgn="base" hangingPunct="0">
        <a:lnSpc>
          <a:spcPct val="80000"/>
        </a:lnSpc>
        <a:spcBef>
          <a:spcPct val="0"/>
        </a:spcBef>
        <a:spcAft>
          <a:spcPct val="0"/>
        </a:spcAft>
        <a:defRPr sz="4000">
          <a:solidFill>
            <a:srgbClr val="8F0000"/>
          </a:solidFill>
          <a:latin typeface="Arial Rounded MT Bold" pitchFamily="34" charset="0"/>
        </a:defRPr>
      </a:lvl4pPr>
      <a:lvl5pPr algn="l" rtl="0" eaLnBrk="0" fontAlgn="base" hangingPunct="0">
        <a:lnSpc>
          <a:spcPct val="80000"/>
        </a:lnSpc>
        <a:spcBef>
          <a:spcPct val="0"/>
        </a:spcBef>
        <a:spcAft>
          <a:spcPct val="0"/>
        </a:spcAft>
        <a:defRPr sz="4000">
          <a:solidFill>
            <a:srgbClr val="8F0000"/>
          </a:solidFill>
          <a:latin typeface="Arial Rounded MT Bold" pitchFamily="34" charset="0"/>
        </a:defRPr>
      </a:lvl5pPr>
      <a:lvl6pPr marL="457200" algn="l" rtl="0" fontAlgn="base">
        <a:lnSpc>
          <a:spcPct val="80000"/>
        </a:lnSpc>
        <a:spcBef>
          <a:spcPct val="0"/>
        </a:spcBef>
        <a:spcAft>
          <a:spcPct val="0"/>
        </a:spcAft>
        <a:defRPr sz="4000">
          <a:solidFill>
            <a:srgbClr val="FFFFCC"/>
          </a:solidFill>
          <a:latin typeface="Arial Rounded MT Bold" pitchFamily="34" charset="0"/>
        </a:defRPr>
      </a:lvl6pPr>
      <a:lvl7pPr marL="914400" algn="l" rtl="0" fontAlgn="base">
        <a:lnSpc>
          <a:spcPct val="80000"/>
        </a:lnSpc>
        <a:spcBef>
          <a:spcPct val="0"/>
        </a:spcBef>
        <a:spcAft>
          <a:spcPct val="0"/>
        </a:spcAft>
        <a:defRPr sz="4000">
          <a:solidFill>
            <a:srgbClr val="FFFFCC"/>
          </a:solidFill>
          <a:latin typeface="Arial Rounded MT Bold" pitchFamily="34" charset="0"/>
        </a:defRPr>
      </a:lvl7pPr>
      <a:lvl8pPr marL="1371600" algn="l" rtl="0" fontAlgn="base">
        <a:lnSpc>
          <a:spcPct val="80000"/>
        </a:lnSpc>
        <a:spcBef>
          <a:spcPct val="0"/>
        </a:spcBef>
        <a:spcAft>
          <a:spcPct val="0"/>
        </a:spcAft>
        <a:defRPr sz="4000">
          <a:solidFill>
            <a:srgbClr val="FFFFCC"/>
          </a:solidFill>
          <a:latin typeface="Arial Rounded MT Bold" pitchFamily="34" charset="0"/>
        </a:defRPr>
      </a:lvl8pPr>
      <a:lvl9pPr marL="1828800" algn="l" rtl="0" fontAlgn="base">
        <a:lnSpc>
          <a:spcPct val="80000"/>
        </a:lnSpc>
        <a:spcBef>
          <a:spcPct val="0"/>
        </a:spcBef>
        <a:spcAft>
          <a:spcPct val="0"/>
        </a:spcAft>
        <a:defRPr sz="4000">
          <a:solidFill>
            <a:srgbClr val="FFFFCC"/>
          </a:solidFill>
          <a:latin typeface="Arial Rounded MT Bold" pitchFamily="34"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n"/>
        <a:defRPr sz="3100">
          <a:solidFill>
            <a:srgbClr val="8F00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charset="2"/>
        <a:buChar char="n"/>
        <a:defRPr sz="26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hlink"/>
        </a:buClr>
        <a:buSzPct val="55000"/>
        <a:buFont typeface="Wingdings"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charset="2"/>
        <a:buChar char="§"/>
        <a:defRPr sz="2000">
          <a:solidFill>
            <a:srgbClr val="C0C0C0"/>
          </a:solidFill>
          <a:latin typeface="+mn-lt"/>
          <a:ea typeface="ＭＳ Ｐゴシック" charset="-128"/>
        </a:defRPr>
      </a:lvl4pPr>
      <a:lvl5pPr marL="2057400" indent="-228600" algn="l" rtl="0" eaLnBrk="0" fontAlgn="base" hangingPunct="0">
        <a:spcBef>
          <a:spcPct val="20000"/>
        </a:spcBef>
        <a:spcAft>
          <a:spcPct val="0"/>
        </a:spcAft>
        <a:buClr>
          <a:schemeClr val="tx1"/>
        </a:buClr>
        <a:buSzPct val="85000"/>
        <a:buFont typeface="Wingdings" charset="2"/>
        <a:buChar char="§"/>
        <a:defRPr sz="2000">
          <a:solidFill>
            <a:srgbClr val="B2B2B2"/>
          </a:solidFill>
          <a:latin typeface="+mn-lt"/>
          <a:ea typeface="ＭＳ Ｐゴシック" charset="-128"/>
        </a:defRPr>
      </a:lvl5pPr>
      <a:lvl6pPr marL="25146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sz="2000">
          <a:solidFill>
            <a:srgbClr val="B2B2B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494242" y="933846"/>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1027" name="Rectangle 4"/>
          <p:cNvSpPr>
            <a:spLocks noGrp="1" noChangeArrowheads="1"/>
          </p:cNvSpPr>
          <p:nvPr>
            <p:ph type="title"/>
          </p:nvPr>
        </p:nvSpPr>
        <p:spPr bwMode="auto">
          <a:xfrm>
            <a:off x="494242" y="152398"/>
            <a:ext cx="7507817" cy="68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b" anchorCtr="0" compatLnSpc="1">
            <a:prstTxWarp prst="textNoShape">
              <a:avLst/>
            </a:prstTxWarp>
          </a:bodyPr>
          <a:lstStyle/>
          <a:p>
            <a:pPr lvl="0"/>
            <a:r>
              <a:rPr lang="en-GB" altLang="ko-KR" dirty="0"/>
              <a:t>Click to edit the title text format</a:t>
            </a:r>
          </a:p>
        </p:txBody>
      </p:sp>
      <p:sp>
        <p:nvSpPr>
          <p:cNvPr id="1028" name="Rectangle 5"/>
          <p:cNvSpPr>
            <a:spLocks noGrp="1" noChangeArrowheads="1"/>
          </p:cNvSpPr>
          <p:nvPr>
            <p:ph type="body" idx="1"/>
          </p:nvPr>
        </p:nvSpPr>
        <p:spPr bwMode="auto">
          <a:xfrm>
            <a:off x="684742" y="1169989"/>
            <a:ext cx="10869084"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bodyPr>
          <a:lstStyle/>
          <a:p>
            <a:pPr marL="455054" marR="0" lvl="0" indent="-455054" algn="l" defTabSz="609559" rtl="0" eaLnBrk="1" fontAlgn="base" latinLnBrk="0" hangingPunct="1">
              <a:lnSpc>
                <a:spcPct val="98000"/>
              </a:lnSpc>
              <a:spcBef>
                <a:spcPts val="1033"/>
              </a:spcBef>
              <a:spcAft>
                <a:spcPct val="0"/>
              </a:spcAft>
              <a:buClr>
                <a:srgbClr val="0098DB"/>
              </a:buClr>
              <a:buSzPct val="75000"/>
              <a:buFont typeface="Wingdings" pitchFamily="2" charset="2"/>
              <a:buChar char=""/>
              <a:tabLst/>
              <a:defRPr/>
            </a:pPr>
            <a:r>
              <a:rPr kumimoji="0" lang="en-GB" altLang="ko-KR" sz="4000" b="0" i="0" u="none" strike="noStrike" kern="0" cap="none" spc="0" normalizeH="0" baseline="0" noProof="0" dirty="0">
                <a:ln>
                  <a:noFill/>
                </a:ln>
                <a:solidFill>
                  <a:srgbClr val="000000"/>
                </a:solidFill>
                <a:effectLst/>
                <a:uLnTx/>
                <a:uFillTx/>
                <a:latin typeface="+mn-lt"/>
              </a:rPr>
              <a:t>Click to edit the outline text format</a:t>
            </a:r>
          </a:p>
          <a:p>
            <a:pPr marL="988418" marR="0" lvl="1" indent="-378859" algn="l" defTabSz="609559" rtl="0" eaLnBrk="1" fontAlgn="base" latinLnBrk="0" hangingPunct="1">
              <a:lnSpc>
                <a:spcPct val="98000"/>
              </a:lnSpc>
              <a:spcBef>
                <a:spcPts val="867"/>
              </a:spcBef>
              <a:spcAft>
                <a:spcPct val="0"/>
              </a:spcAft>
              <a:buClr>
                <a:srgbClr val="E98300"/>
              </a:buClr>
              <a:buSzPct val="65000"/>
              <a:buFont typeface="Wingdings" pitchFamily="2" charset="2"/>
              <a:buChar char=""/>
              <a:tabLst/>
              <a:defRPr/>
            </a:pPr>
            <a:r>
              <a:rPr kumimoji="0" lang="en-GB" altLang="ko-KR" sz="3467" b="0" i="0" u="none" strike="noStrike" kern="0" cap="none" spc="0" normalizeH="0" baseline="0" noProof="0" dirty="0">
                <a:ln>
                  <a:noFill/>
                </a:ln>
                <a:solidFill>
                  <a:srgbClr val="000000"/>
                </a:solidFill>
                <a:effectLst/>
                <a:uLnTx/>
                <a:uFillTx/>
                <a:latin typeface="+mn-lt"/>
              </a:rPr>
              <a:t>Second Outline Level</a:t>
            </a:r>
          </a:p>
          <a:p>
            <a:pPr marL="1523898" marR="0" lvl="2"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a:pPr>
            <a:r>
              <a:rPr kumimoji="0" lang="en-GB" altLang="ko-KR" sz="2933" b="0" i="0" u="none" strike="noStrike" kern="0" cap="none" spc="0" normalizeH="0" baseline="0" noProof="0" dirty="0">
                <a:ln>
                  <a:noFill/>
                </a:ln>
                <a:solidFill>
                  <a:srgbClr val="000000"/>
                </a:solidFill>
                <a:effectLst/>
                <a:uLnTx/>
                <a:uFillTx/>
                <a:latin typeface="+mn-lt"/>
              </a:rPr>
              <a:t>Third Outline Level</a:t>
            </a:r>
          </a:p>
          <a:p>
            <a:pPr marL="2133459" marR="0" lvl="3"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a:pPr>
            <a:r>
              <a:rPr kumimoji="0" lang="en-GB" altLang="ko-KR" sz="2667" b="0" i="0" u="none" strike="noStrike" kern="0" cap="none" spc="0" normalizeH="0" baseline="0" noProof="0" dirty="0">
                <a:ln>
                  <a:noFill/>
                </a:ln>
                <a:solidFill>
                  <a:srgbClr val="C0C0C0"/>
                </a:solidFill>
                <a:effectLst/>
                <a:uLnTx/>
                <a:uFillTx/>
                <a:latin typeface="+mn-lt"/>
              </a:rPr>
              <a:t>Fourth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Fifth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Sixth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Seventh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Eighth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Ninth Outline Level</a:t>
            </a:r>
          </a:p>
        </p:txBody>
      </p:sp>
      <p:sp>
        <p:nvSpPr>
          <p:cNvPr id="2" name="Slide Number Placeholder 1"/>
          <p:cNvSpPr>
            <a:spLocks noGrp="1"/>
          </p:cNvSpPr>
          <p:nvPr>
            <p:ph type="sldNum" sz="quarter" idx="4"/>
          </p:nvPr>
        </p:nvSpPr>
        <p:spPr>
          <a:xfrm>
            <a:off x="8737601" y="6356352"/>
            <a:ext cx="2844800" cy="365125"/>
          </a:xfrm>
          <a:prstGeom prst="rect">
            <a:avLst/>
          </a:prstGeom>
        </p:spPr>
        <p:txBody>
          <a:bodyPr vert="horz" lIns="91436" tIns="45718" rIns="91436" bIns="45718" rtlCol="0" anchor="ctr"/>
          <a:lstStyle>
            <a:lvl1pPr algn="r">
              <a:defRPr sz="1867">
                <a:solidFill>
                  <a:schemeClr val="bg1">
                    <a:lumMod val="50000"/>
                  </a:schemeClr>
                </a:solidFill>
              </a:defRPr>
            </a:lvl1pPr>
          </a:lstStyle>
          <a:p>
            <a:pPr defTabSz="1219119"/>
            <a:fld id="{13F38114-DD43-4DC6-A87E-B049ED3F2E32}" type="slidenum">
              <a:rPr lang="en-US" smtClean="0">
                <a:solidFill>
                  <a:srgbClr val="FFFFFF">
                    <a:lumMod val="50000"/>
                  </a:srgbClr>
                </a:solidFill>
              </a:rPr>
              <a:pPr defTabSz="1219119"/>
              <a:t>‹#›</a:t>
            </a:fld>
            <a:endParaRPr lang="en-US" dirty="0">
              <a:solidFill>
                <a:srgbClr val="FFFFFF">
                  <a:lumMod val="50000"/>
                </a:srgbClr>
              </a:solidFill>
            </a:endParaRPr>
          </a:p>
        </p:txBody>
      </p:sp>
    </p:spTree>
    <p:extLst>
      <p:ext uri="{BB962C8B-B14F-4D97-AF65-F5344CB8AC3E}">
        <p14:creationId xmlns:p14="http://schemas.microsoft.com/office/powerpoint/2010/main" val="116497639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l" defTabSz="609559" rtl="0" eaLnBrk="1" fontAlgn="base" hangingPunct="1">
        <a:lnSpc>
          <a:spcPct val="78000"/>
        </a:lnSpc>
        <a:spcBef>
          <a:spcPct val="0"/>
        </a:spcBef>
        <a:spcAft>
          <a:spcPct val="0"/>
        </a:spcAft>
        <a:buClr>
          <a:srgbClr val="8F0000"/>
        </a:buClr>
        <a:buSzPct val="100000"/>
        <a:buFont typeface="Arial Rounded MT Bold" pitchFamily="34" charset="0"/>
        <a:defRPr sz="3600" baseline="0">
          <a:solidFill>
            <a:srgbClr val="8C1515"/>
          </a:solidFill>
          <a:latin typeface="Arial Rounded MT Bold" charset="0"/>
          <a:ea typeface="Arial Rounded MT Bold" charset="0"/>
          <a:cs typeface="Arial Rounded MT Bold" charset="0"/>
        </a:defRPr>
      </a:lvl1pPr>
      <a:lvl2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2pPr>
      <a:lvl3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3pPr>
      <a:lvl4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4pPr>
      <a:lvl5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5pPr>
      <a:lvl6pPr marL="609559"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6pPr>
      <a:lvl7pPr marL="1219119"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7pPr>
      <a:lvl8pPr marL="1828678"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8pPr>
      <a:lvl9pPr marL="2438238"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9pPr>
    </p:titleStyle>
    <p:body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3333">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2933">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p:bodyStyle>
    <p:otherStyle>
      <a:defPPr>
        <a:defRPr lang="en-US"/>
      </a:defPPr>
      <a:lvl1pPr marL="0" algn="l" defTabSz="1219119" rtl="0" eaLnBrk="1" latinLnBrk="0" hangingPunct="1">
        <a:defRPr sz="2400" kern="1200">
          <a:solidFill>
            <a:schemeClr val="tx1"/>
          </a:solidFill>
          <a:latin typeface="+mn-lt"/>
          <a:ea typeface="+mn-ea"/>
          <a:cs typeface="+mn-cs"/>
        </a:defRPr>
      </a:lvl1pPr>
      <a:lvl2pPr marL="609559" algn="l" defTabSz="1219119" rtl="0" eaLnBrk="1" latinLnBrk="0" hangingPunct="1">
        <a:defRPr sz="2400" kern="1200">
          <a:solidFill>
            <a:schemeClr val="tx1"/>
          </a:solidFill>
          <a:latin typeface="+mn-lt"/>
          <a:ea typeface="+mn-ea"/>
          <a:cs typeface="+mn-cs"/>
        </a:defRPr>
      </a:lvl2pPr>
      <a:lvl3pPr marL="1219119" algn="l" defTabSz="1219119" rtl="0" eaLnBrk="1" latinLnBrk="0" hangingPunct="1">
        <a:defRPr sz="2400" kern="1200">
          <a:solidFill>
            <a:schemeClr val="tx1"/>
          </a:solidFill>
          <a:latin typeface="+mn-lt"/>
          <a:ea typeface="+mn-ea"/>
          <a:cs typeface="+mn-cs"/>
        </a:defRPr>
      </a:lvl3pPr>
      <a:lvl4pPr marL="1828678" algn="l" defTabSz="1219119" rtl="0" eaLnBrk="1" latinLnBrk="0" hangingPunct="1">
        <a:defRPr sz="2400" kern="1200">
          <a:solidFill>
            <a:schemeClr val="tx1"/>
          </a:solidFill>
          <a:latin typeface="+mn-lt"/>
          <a:ea typeface="+mn-ea"/>
          <a:cs typeface="+mn-cs"/>
        </a:defRPr>
      </a:lvl4pPr>
      <a:lvl5pPr marL="2438238" algn="l" defTabSz="1219119" rtl="0" eaLnBrk="1" latinLnBrk="0" hangingPunct="1">
        <a:defRPr sz="2400" kern="1200">
          <a:solidFill>
            <a:schemeClr val="tx1"/>
          </a:solidFill>
          <a:latin typeface="+mn-lt"/>
          <a:ea typeface="+mn-ea"/>
          <a:cs typeface="+mn-cs"/>
        </a:defRPr>
      </a:lvl5pPr>
      <a:lvl6pPr marL="3047797" algn="l" defTabSz="1219119" rtl="0" eaLnBrk="1" latinLnBrk="0" hangingPunct="1">
        <a:defRPr sz="2400" kern="1200">
          <a:solidFill>
            <a:schemeClr val="tx1"/>
          </a:solidFill>
          <a:latin typeface="+mn-lt"/>
          <a:ea typeface="+mn-ea"/>
          <a:cs typeface="+mn-cs"/>
        </a:defRPr>
      </a:lvl6pPr>
      <a:lvl7pPr marL="3657357" algn="l" defTabSz="1219119" rtl="0" eaLnBrk="1" latinLnBrk="0" hangingPunct="1">
        <a:defRPr sz="2400" kern="1200">
          <a:solidFill>
            <a:schemeClr val="tx1"/>
          </a:solidFill>
          <a:latin typeface="+mn-lt"/>
          <a:ea typeface="+mn-ea"/>
          <a:cs typeface="+mn-cs"/>
        </a:defRPr>
      </a:lvl7pPr>
      <a:lvl8pPr marL="4266915" algn="l" defTabSz="1219119" rtl="0" eaLnBrk="1" latinLnBrk="0" hangingPunct="1">
        <a:defRPr sz="2400" kern="1200">
          <a:solidFill>
            <a:schemeClr val="tx1"/>
          </a:solidFill>
          <a:latin typeface="+mn-lt"/>
          <a:ea typeface="+mn-ea"/>
          <a:cs typeface="+mn-cs"/>
        </a:defRPr>
      </a:lvl8pPr>
      <a:lvl9pPr marL="4876475" algn="l" defTabSz="1219119"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522817" y="1371603"/>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1027" name="Rectangle 4"/>
          <p:cNvSpPr>
            <a:spLocks noGrp="1" noChangeArrowheads="1"/>
          </p:cNvSpPr>
          <p:nvPr>
            <p:ph type="title"/>
          </p:nvPr>
        </p:nvSpPr>
        <p:spPr bwMode="auto">
          <a:xfrm>
            <a:off x="609602" y="228600"/>
            <a:ext cx="750781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b" anchorCtr="0" compatLnSpc="1">
            <a:prstTxWarp prst="textNoShape">
              <a:avLst/>
            </a:prstTxWarp>
          </a:bodyPr>
          <a:lstStyle/>
          <a:p>
            <a:pPr lvl="0"/>
            <a:r>
              <a:rPr lang="en-GB" altLang="ko-KR" dirty="0"/>
              <a:t>Click to edit the title text format</a:t>
            </a:r>
          </a:p>
        </p:txBody>
      </p:sp>
      <p:sp>
        <p:nvSpPr>
          <p:cNvPr id="1028" name="Rectangle 5"/>
          <p:cNvSpPr>
            <a:spLocks noGrp="1" noChangeArrowheads="1"/>
          </p:cNvSpPr>
          <p:nvPr>
            <p:ph type="body" idx="1"/>
          </p:nvPr>
        </p:nvSpPr>
        <p:spPr bwMode="auto">
          <a:xfrm>
            <a:off x="711201" y="1524001"/>
            <a:ext cx="10869084"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bodyPr>
          <a:lstStyle/>
          <a:p>
            <a:pPr marL="455054" marR="0" lvl="0" indent="-455054" algn="l" defTabSz="609559" rtl="0" eaLnBrk="1" fontAlgn="base" latinLnBrk="0" hangingPunct="1">
              <a:lnSpc>
                <a:spcPct val="98000"/>
              </a:lnSpc>
              <a:spcBef>
                <a:spcPts val="1033"/>
              </a:spcBef>
              <a:spcAft>
                <a:spcPct val="0"/>
              </a:spcAft>
              <a:buClr>
                <a:srgbClr val="0098DB"/>
              </a:buClr>
              <a:buSzPct val="75000"/>
              <a:buFont typeface="Wingdings" pitchFamily="2" charset="2"/>
              <a:buChar char=""/>
              <a:tabLst/>
              <a:defRPr/>
            </a:pPr>
            <a:r>
              <a:rPr kumimoji="0" lang="en-GB" altLang="ko-KR" sz="4000" b="0" i="0" u="none" strike="noStrike" kern="0" cap="none" spc="0" normalizeH="0" baseline="0" noProof="0" dirty="0">
                <a:ln>
                  <a:noFill/>
                </a:ln>
                <a:solidFill>
                  <a:srgbClr val="000000"/>
                </a:solidFill>
                <a:effectLst/>
                <a:uLnTx/>
                <a:uFillTx/>
                <a:latin typeface="+mn-lt"/>
              </a:rPr>
              <a:t>Click to edit the outline text format</a:t>
            </a:r>
          </a:p>
          <a:p>
            <a:pPr marL="988418" marR="0" lvl="1" indent="-378859" algn="l" defTabSz="609559" rtl="0" eaLnBrk="1" fontAlgn="base" latinLnBrk="0" hangingPunct="1">
              <a:lnSpc>
                <a:spcPct val="98000"/>
              </a:lnSpc>
              <a:spcBef>
                <a:spcPts val="867"/>
              </a:spcBef>
              <a:spcAft>
                <a:spcPct val="0"/>
              </a:spcAft>
              <a:buClr>
                <a:srgbClr val="E98300"/>
              </a:buClr>
              <a:buSzPct val="65000"/>
              <a:buFont typeface="Wingdings" pitchFamily="2" charset="2"/>
              <a:buChar char=""/>
              <a:tabLst/>
              <a:defRPr/>
            </a:pPr>
            <a:r>
              <a:rPr kumimoji="0" lang="en-GB" altLang="ko-KR" sz="3467" b="0" i="0" u="none" strike="noStrike" kern="0" cap="none" spc="0" normalizeH="0" baseline="0" noProof="0" dirty="0">
                <a:ln>
                  <a:noFill/>
                </a:ln>
                <a:solidFill>
                  <a:srgbClr val="000000"/>
                </a:solidFill>
                <a:effectLst/>
                <a:uLnTx/>
                <a:uFillTx/>
                <a:latin typeface="+mn-lt"/>
              </a:rPr>
              <a:t>Second Outline Level</a:t>
            </a:r>
          </a:p>
          <a:p>
            <a:pPr marL="1523898" marR="0" lvl="2"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a:pPr>
            <a:r>
              <a:rPr kumimoji="0" lang="en-GB" altLang="ko-KR" sz="2933" b="0" i="0" u="none" strike="noStrike" kern="0" cap="none" spc="0" normalizeH="0" baseline="0" noProof="0" dirty="0">
                <a:ln>
                  <a:noFill/>
                </a:ln>
                <a:solidFill>
                  <a:srgbClr val="000000"/>
                </a:solidFill>
                <a:effectLst/>
                <a:uLnTx/>
                <a:uFillTx/>
                <a:latin typeface="+mn-lt"/>
              </a:rPr>
              <a:t>Third Outline Level</a:t>
            </a:r>
          </a:p>
          <a:p>
            <a:pPr marL="2133459" marR="0" lvl="3"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a:pPr>
            <a:r>
              <a:rPr kumimoji="0" lang="en-GB" altLang="ko-KR" sz="2667" b="0" i="0" u="none" strike="noStrike" kern="0" cap="none" spc="0" normalizeH="0" baseline="0" noProof="0" dirty="0">
                <a:ln>
                  <a:noFill/>
                </a:ln>
                <a:solidFill>
                  <a:srgbClr val="C0C0C0"/>
                </a:solidFill>
                <a:effectLst/>
                <a:uLnTx/>
                <a:uFillTx/>
                <a:latin typeface="+mn-lt"/>
              </a:rPr>
              <a:t>Fourth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Fifth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Sixth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Seventh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Eighth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Ninth Outline Level</a:t>
            </a:r>
          </a:p>
        </p:txBody>
      </p:sp>
      <p:sp>
        <p:nvSpPr>
          <p:cNvPr id="2" name="Slide Number Placeholder 1"/>
          <p:cNvSpPr>
            <a:spLocks noGrp="1"/>
          </p:cNvSpPr>
          <p:nvPr>
            <p:ph type="sldNum" sz="quarter" idx="4"/>
          </p:nvPr>
        </p:nvSpPr>
        <p:spPr>
          <a:xfrm>
            <a:off x="8737601" y="6356352"/>
            <a:ext cx="2844800" cy="365125"/>
          </a:xfrm>
          <a:prstGeom prst="rect">
            <a:avLst/>
          </a:prstGeom>
        </p:spPr>
        <p:txBody>
          <a:bodyPr vert="horz" lIns="91436" tIns="45718" rIns="91436" bIns="45718" rtlCol="0" anchor="ctr"/>
          <a:lstStyle>
            <a:lvl1pPr algn="r">
              <a:defRPr sz="1867">
                <a:solidFill>
                  <a:schemeClr val="bg1">
                    <a:lumMod val="50000"/>
                  </a:schemeClr>
                </a:solidFill>
              </a:defRPr>
            </a:lvl1pPr>
          </a:lstStyle>
          <a:p>
            <a:pPr defTabSz="1219119"/>
            <a:fld id="{13F38114-DD43-4DC6-A87E-B049ED3F2E32}" type="slidenum">
              <a:rPr lang="en-US" smtClean="0">
                <a:solidFill>
                  <a:srgbClr val="FFFFFF">
                    <a:lumMod val="50000"/>
                  </a:srgbClr>
                </a:solidFill>
              </a:rPr>
              <a:pPr defTabSz="1219119"/>
              <a:t>‹#›</a:t>
            </a:fld>
            <a:endParaRPr lang="en-US" dirty="0">
              <a:solidFill>
                <a:srgbClr val="FFFFFF">
                  <a:lumMod val="50000"/>
                </a:srgbClr>
              </a:solidFill>
            </a:endParaRPr>
          </a:p>
        </p:txBody>
      </p:sp>
    </p:spTree>
    <p:extLst>
      <p:ext uri="{BB962C8B-B14F-4D97-AF65-F5344CB8AC3E}">
        <p14:creationId xmlns:p14="http://schemas.microsoft.com/office/powerpoint/2010/main" val="77255109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hdr="0" ftr="0" dt="0"/>
  <p:txStyles>
    <p:titleStyle>
      <a:lvl1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baseline="0">
          <a:solidFill>
            <a:srgbClr val="8C1515"/>
          </a:solidFill>
          <a:latin typeface="Gill Sans MT" panose="020B0502020104020203" pitchFamily="34" charset="0"/>
          <a:ea typeface="+mj-ea"/>
          <a:cs typeface="+mj-cs"/>
        </a:defRPr>
      </a:lvl1pPr>
      <a:lvl2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2pPr>
      <a:lvl3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3pPr>
      <a:lvl4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4pPr>
      <a:lvl5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5pPr>
      <a:lvl6pPr marL="609559"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6pPr>
      <a:lvl7pPr marL="1219119"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7pPr>
      <a:lvl8pPr marL="1828678"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8pPr>
      <a:lvl9pPr marL="2438238"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9pPr>
    </p:titleStyle>
    <p:body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3333">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2933">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p:bodyStyle>
    <p:otherStyle>
      <a:defPPr>
        <a:defRPr lang="en-US"/>
      </a:defPPr>
      <a:lvl1pPr marL="0" algn="l" defTabSz="1219119" rtl="0" eaLnBrk="1" latinLnBrk="0" hangingPunct="1">
        <a:defRPr sz="2400" kern="1200">
          <a:solidFill>
            <a:schemeClr val="tx1"/>
          </a:solidFill>
          <a:latin typeface="+mn-lt"/>
          <a:ea typeface="+mn-ea"/>
          <a:cs typeface="+mn-cs"/>
        </a:defRPr>
      </a:lvl1pPr>
      <a:lvl2pPr marL="609559" algn="l" defTabSz="1219119" rtl="0" eaLnBrk="1" latinLnBrk="0" hangingPunct="1">
        <a:defRPr sz="2400" kern="1200">
          <a:solidFill>
            <a:schemeClr val="tx1"/>
          </a:solidFill>
          <a:latin typeface="+mn-lt"/>
          <a:ea typeface="+mn-ea"/>
          <a:cs typeface="+mn-cs"/>
        </a:defRPr>
      </a:lvl2pPr>
      <a:lvl3pPr marL="1219119" algn="l" defTabSz="1219119" rtl="0" eaLnBrk="1" latinLnBrk="0" hangingPunct="1">
        <a:defRPr sz="2400" kern="1200">
          <a:solidFill>
            <a:schemeClr val="tx1"/>
          </a:solidFill>
          <a:latin typeface="+mn-lt"/>
          <a:ea typeface="+mn-ea"/>
          <a:cs typeface="+mn-cs"/>
        </a:defRPr>
      </a:lvl3pPr>
      <a:lvl4pPr marL="1828678" algn="l" defTabSz="1219119" rtl="0" eaLnBrk="1" latinLnBrk="0" hangingPunct="1">
        <a:defRPr sz="2400" kern="1200">
          <a:solidFill>
            <a:schemeClr val="tx1"/>
          </a:solidFill>
          <a:latin typeface="+mn-lt"/>
          <a:ea typeface="+mn-ea"/>
          <a:cs typeface="+mn-cs"/>
        </a:defRPr>
      </a:lvl4pPr>
      <a:lvl5pPr marL="2438238" algn="l" defTabSz="1219119" rtl="0" eaLnBrk="1" latinLnBrk="0" hangingPunct="1">
        <a:defRPr sz="2400" kern="1200">
          <a:solidFill>
            <a:schemeClr val="tx1"/>
          </a:solidFill>
          <a:latin typeface="+mn-lt"/>
          <a:ea typeface="+mn-ea"/>
          <a:cs typeface="+mn-cs"/>
        </a:defRPr>
      </a:lvl5pPr>
      <a:lvl6pPr marL="3047797" algn="l" defTabSz="1219119" rtl="0" eaLnBrk="1" latinLnBrk="0" hangingPunct="1">
        <a:defRPr sz="2400" kern="1200">
          <a:solidFill>
            <a:schemeClr val="tx1"/>
          </a:solidFill>
          <a:latin typeface="+mn-lt"/>
          <a:ea typeface="+mn-ea"/>
          <a:cs typeface="+mn-cs"/>
        </a:defRPr>
      </a:lvl6pPr>
      <a:lvl7pPr marL="3657357" algn="l" defTabSz="1219119" rtl="0" eaLnBrk="1" latinLnBrk="0" hangingPunct="1">
        <a:defRPr sz="2400" kern="1200">
          <a:solidFill>
            <a:schemeClr val="tx1"/>
          </a:solidFill>
          <a:latin typeface="+mn-lt"/>
          <a:ea typeface="+mn-ea"/>
          <a:cs typeface="+mn-cs"/>
        </a:defRPr>
      </a:lvl7pPr>
      <a:lvl8pPr marL="4266915" algn="l" defTabSz="1219119" rtl="0" eaLnBrk="1" latinLnBrk="0" hangingPunct="1">
        <a:defRPr sz="2400" kern="1200">
          <a:solidFill>
            <a:schemeClr val="tx1"/>
          </a:solidFill>
          <a:latin typeface="+mn-lt"/>
          <a:ea typeface="+mn-ea"/>
          <a:cs typeface="+mn-cs"/>
        </a:defRPr>
      </a:lvl8pPr>
      <a:lvl9pPr marL="4876475" algn="l" defTabSz="1219119"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519643" y="914400"/>
            <a:ext cx="11252200" cy="1588"/>
          </a:xfrm>
          <a:prstGeom prst="line">
            <a:avLst/>
          </a:prstGeom>
          <a:noFill/>
          <a:ln w="19080">
            <a:solidFill>
              <a:srgbClr val="8C1515"/>
            </a:solidFill>
            <a:miter lim="800000"/>
            <a:headEnd/>
            <a:tailEnd/>
          </a:ln>
          <a:extLst>
            <a:ext uri="{909E8E84-426E-40DD-AFC4-6F175D3DCCD1}">
              <a14:hiddenFill xmlns:a14="http://schemas.microsoft.com/office/drawing/2010/main">
                <a:noFill/>
              </a14:hiddenFill>
            </a:ext>
          </a:extLst>
        </p:spPr>
        <p:txBody>
          <a:bodyPr lIns="121915" tIns="60957" rIns="121915" bIns="60957"/>
          <a:lstStyle/>
          <a:p>
            <a:pPr defTabSz="1219119"/>
            <a:endParaRPr lang="en-US" sz="2400">
              <a:solidFill>
                <a:srgbClr val="000000"/>
              </a:solidFill>
            </a:endParaRPr>
          </a:p>
        </p:txBody>
      </p:sp>
      <p:sp>
        <p:nvSpPr>
          <p:cNvPr id="1027" name="Rectangle 4"/>
          <p:cNvSpPr>
            <a:spLocks noGrp="1" noChangeArrowheads="1"/>
          </p:cNvSpPr>
          <p:nvPr>
            <p:ph type="title"/>
          </p:nvPr>
        </p:nvSpPr>
        <p:spPr bwMode="auto">
          <a:xfrm>
            <a:off x="519643" y="-315912"/>
            <a:ext cx="750781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b" anchorCtr="0" compatLnSpc="1">
            <a:prstTxWarp prst="textNoShape">
              <a:avLst/>
            </a:prstTxWarp>
          </a:bodyPr>
          <a:lstStyle/>
          <a:p>
            <a:pPr lvl="0"/>
            <a:r>
              <a:rPr lang="en-GB" altLang="ko-KR" dirty="0"/>
              <a:t>Click to edit the title text format</a:t>
            </a:r>
          </a:p>
        </p:txBody>
      </p:sp>
      <p:sp>
        <p:nvSpPr>
          <p:cNvPr id="1028" name="Rectangle 5"/>
          <p:cNvSpPr>
            <a:spLocks noGrp="1" noChangeArrowheads="1"/>
          </p:cNvSpPr>
          <p:nvPr>
            <p:ph type="body" idx="1"/>
          </p:nvPr>
        </p:nvSpPr>
        <p:spPr bwMode="auto">
          <a:xfrm>
            <a:off x="711201" y="1169989"/>
            <a:ext cx="10869084"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bodyPr>
          <a:lstStyle/>
          <a:p>
            <a:pPr marL="455054" marR="0" lvl="0" indent="-455054" algn="l" defTabSz="609559" rtl="0" eaLnBrk="1" fontAlgn="base" latinLnBrk="0" hangingPunct="1">
              <a:lnSpc>
                <a:spcPct val="98000"/>
              </a:lnSpc>
              <a:spcBef>
                <a:spcPts val="1033"/>
              </a:spcBef>
              <a:spcAft>
                <a:spcPct val="0"/>
              </a:spcAft>
              <a:buClr>
                <a:srgbClr val="0098DB"/>
              </a:buClr>
              <a:buSzPct val="75000"/>
              <a:buFont typeface="Wingdings" pitchFamily="2" charset="2"/>
              <a:buChar char=""/>
              <a:tabLst/>
              <a:defRPr/>
            </a:pPr>
            <a:r>
              <a:rPr kumimoji="0" lang="en-GB" altLang="ko-KR" sz="4000" b="0" i="0" u="none" strike="noStrike" kern="0" cap="none" spc="0" normalizeH="0" baseline="0" noProof="0" dirty="0">
                <a:ln>
                  <a:noFill/>
                </a:ln>
                <a:solidFill>
                  <a:srgbClr val="000000"/>
                </a:solidFill>
                <a:effectLst/>
                <a:uLnTx/>
                <a:uFillTx/>
                <a:latin typeface="+mn-lt"/>
              </a:rPr>
              <a:t>Click to edit the outline text format</a:t>
            </a:r>
          </a:p>
          <a:p>
            <a:pPr marL="988418" marR="0" lvl="1" indent="-378859" algn="l" defTabSz="609559" rtl="0" eaLnBrk="1" fontAlgn="base" latinLnBrk="0" hangingPunct="1">
              <a:lnSpc>
                <a:spcPct val="98000"/>
              </a:lnSpc>
              <a:spcBef>
                <a:spcPts val="867"/>
              </a:spcBef>
              <a:spcAft>
                <a:spcPct val="0"/>
              </a:spcAft>
              <a:buClr>
                <a:srgbClr val="E98300"/>
              </a:buClr>
              <a:buSzPct val="65000"/>
              <a:buFont typeface="Wingdings" pitchFamily="2" charset="2"/>
              <a:buChar char=""/>
              <a:tabLst/>
              <a:defRPr/>
            </a:pPr>
            <a:r>
              <a:rPr kumimoji="0" lang="en-GB" altLang="ko-KR" sz="3467" b="0" i="0" u="none" strike="noStrike" kern="0" cap="none" spc="0" normalizeH="0" baseline="0" noProof="0" dirty="0">
                <a:ln>
                  <a:noFill/>
                </a:ln>
                <a:solidFill>
                  <a:srgbClr val="000000"/>
                </a:solidFill>
                <a:effectLst/>
                <a:uLnTx/>
                <a:uFillTx/>
                <a:latin typeface="+mn-lt"/>
              </a:rPr>
              <a:t>Second Outline Level</a:t>
            </a:r>
          </a:p>
          <a:p>
            <a:pPr marL="1523898" marR="0" lvl="2"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a:pPr>
            <a:r>
              <a:rPr kumimoji="0" lang="en-GB" altLang="ko-KR" sz="2933" b="0" i="0" u="none" strike="noStrike" kern="0" cap="none" spc="0" normalizeH="0" baseline="0" noProof="0" dirty="0">
                <a:ln>
                  <a:noFill/>
                </a:ln>
                <a:solidFill>
                  <a:srgbClr val="000000"/>
                </a:solidFill>
                <a:effectLst/>
                <a:uLnTx/>
                <a:uFillTx/>
                <a:latin typeface="+mn-lt"/>
              </a:rPr>
              <a:t>Third Outline Level</a:t>
            </a:r>
          </a:p>
          <a:p>
            <a:pPr marL="2133459" marR="0" lvl="3"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a:pPr>
            <a:r>
              <a:rPr kumimoji="0" lang="en-GB" altLang="ko-KR" sz="2667" b="0" i="0" u="none" strike="noStrike" kern="0" cap="none" spc="0" normalizeH="0" baseline="0" noProof="0" dirty="0">
                <a:ln>
                  <a:noFill/>
                </a:ln>
                <a:solidFill>
                  <a:srgbClr val="C0C0C0"/>
                </a:solidFill>
                <a:effectLst/>
                <a:uLnTx/>
                <a:uFillTx/>
                <a:latin typeface="+mn-lt"/>
              </a:rPr>
              <a:t>Fourth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Fifth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Sixth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Seventh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Eighth Outline Level</a:t>
            </a:r>
          </a:p>
          <a:p>
            <a:pPr marL="2743017" marR="0" lvl="4"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a:pPr>
            <a:r>
              <a:rPr kumimoji="0" lang="en-GB" altLang="ko-KR" sz="2667" b="0" i="0" u="none" strike="noStrike" kern="0" cap="none" spc="0" normalizeH="0" baseline="0" noProof="0" dirty="0">
                <a:ln>
                  <a:noFill/>
                </a:ln>
                <a:solidFill>
                  <a:srgbClr val="B2B2B2"/>
                </a:solidFill>
                <a:effectLst/>
                <a:uLnTx/>
                <a:uFillTx/>
                <a:latin typeface="+mn-lt"/>
              </a:rPr>
              <a:t>Ninth Outline Level</a:t>
            </a:r>
          </a:p>
        </p:txBody>
      </p:sp>
      <p:sp>
        <p:nvSpPr>
          <p:cNvPr id="2" name="Slide Number Placeholder 1"/>
          <p:cNvSpPr>
            <a:spLocks noGrp="1"/>
          </p:cNvSpPr>
          <p:nvPr>
            <p:ph type="sldNum" sz="quarter" idx="4"/>
          </p:nvPr>
        </p:nvSpPr>
        <p:spPr>
          <a:xfrm>
            <a:off x="8737601" y="6356352"/>
            <a:ext cx="2844800" cy="365125"/>
          </a:xfrm>
          <a:prstGeom prst="rect">
            <a:avLst/>
          </a:prstGeom>
        </p:spPr>
        <p:txBody>
          <a:bodyPr vert="horz" lIns="91436" tIns="45718" rIns="91436" bIns="45718" rtlCol="0" anchor="ctr"/>
          <a:lstStyle>
            <a:lvl1pPr algn="r">
              <a:defRPr sz="1867">
                <a:solidFill>
                  <a:schemeClr val="bg1">
                    <a:lumMod val="50000"/>
                  </a:schemeClr>
                </a:solidFill>
              </a:defRPr>
            </a:lvl1pPr>
          </a:lstStyle>
          <a:p>
            <a:pPr defTabSz="1219119"/>
            <a:fld id="{13F38114-DD43-4DC6-A87E-B049ED3F2E32}" type="slidenum">
              <a:rPr lang="en-US" smtClean="0">
                <a:solidFill>
                  <a:srgbClr val="FFFFFF">
                    <a:lumMod val="50000"/>
                  </a:srgbClr>
                </a:solidFill>
              </a:rPr>
              <a:pPr defTabSz="1219119"/>
              <a:t>‹#›</a:t>
            </a:fld>
            <a:endParaRPr lang="en-US" dirty="0">
              <a:solidFill>
                <a:srgbClr val="FFFFFF">
                  <a:lumMod val="50000"/>
                </a:srgbClr>
              </a:solidFill>
            </a:endParaRPr>
          </a:p>
        </p:txBody>
      </p:sp>
    </p:spTree>
    <p:extLst>
      <p:ext uri="{BB962C8B-B14F-4D97-AF65-F5344CB8AC3E}">
        <p14:creationId xmlns:p14="http://schemas.microsoft.com/office/powerpoint/2010/main" val="114534786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hf hdr="0" ftr="0" dt="0"/>
  <p:txStyles>
    <p:titleStyle>
      <a:lvl1pPr algn="l" defTabSz="609559" rtl="0" eaLnBrk="1" fontAlgn="base" hangingPunct="1">
        <a:lnSpc>
          <a:spcPct val="78000"/>
        </a:lnSpc>
        <a:spcBef>
          <a:spcPct val="0"/>
        </a:spcBef>
        <a:spcAft>
          <a:spcPct val="0"/>
        </a:spcAft>
        <a:buClr>
          <a:srgbClr val="8F0000"/>
        </a:buClr>
        <a:buSzPct val="100000"/>
        <a:buFont typeface="Arial Rounded MT Bold" pitchFamily="34" charset="0"/>
        <a:defRPr sz="3600" baseline="0">
          <a:solidFill>
            <a:srgbClr val="8C1515"/>
          </a:solidFill>
          <a:latin typeface="Arial Rounded MT Bold" charset="0"/>
          <a:ea typeface="Arial Rounded MT Bold" charset="0"/>
          <a:cs typeface="Arial Rounded MT Bold" charset="0"/>
        </a:defRPr>
      </a:lvl1pPr>
      <a:lvl2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2pPr>
      <a:lvl3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3pPr>
      <a:lvl4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4pPr>
      <a:lvl5pPr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Trebuchet MS" pitchFamily="34" charset="0"/>
          <a:ea typeface="ＭＳ Ｐゴシック" pitchFamily="34" charset="-128"/>
        </a:defRPr>
      </a:lvl5pPr>
      <a:lvl6pPr marL="609559"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6pPr>
      <a:lvl7pPr marL="1219119"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7pPr>
      <a:lvl8pPr marL="1828678"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8pPr>
      <a:lvl9pPr marL="2438238" algn="l" defTabSz="609559" rtl="0" eaLnBrk="1" fontAlgn="base" hangingPunct="1">
        <a:lnSpc>
          <a:spcPct val="78000"/>
        </a:lnSpc>
        <a:spcBef>
          <a:spcPct val="0"/>
        </a:spcBef>
        <a:spcAft>
          <a:spcPct val="0"/>
        </a:spcAft>
        <a:buClr>
          <a:srgbClr val="8F0000"/>
        </a:buClr>
        <a:buSzPct val="100000"/>
        <a:buFont typeface="Arial Rounded MT Bold" pitchFamily="34" charset="0"/>
        <a:defRPr sz="5333">
          <a:solidFill>
            <a:srgbClr val="8F0000"/>
          </a:solidFill>
          <a:latin typeface="Arial Rounded MT Bold" pitchFamily="34" charset="0"/>
          <a:ea typeface="ＭＳ Ｐゴシック" pitchFamily="34" charset="-128"/>
        </a:defRPr>
      </a:lvl9pPr>
    </p:titleStyle>
    <p:body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3333">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2933">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p:bodyStyle>
    <p:otherStyle>
      <a:defPPr>
        <a:defRPr lang="en-US"/>
      </a:defPPr>
      <a:lvl1pPr marL="0" algn="l" defTabSz="1219119" rtl="0" eaLnBrk="1" latinLnBrk="0" hangingPunct="1">
        <a:defRPr sz="2400" kern="1200">
          <a:solidFill>
            <a:schemeClr val="tx1"/>
          </a:solidFill>
          <a:latin typeface="+mn-lt"/>
          <a:ea typeface="+mn-ea"/>
          <a:cs typeface="+mn-cs"/>
        </a:defRPr>
      </a:lvl1pPr>
      <a:lvl2pPr marL="609559" algn="l" defTabSz="1219119" rtl="0" eaLnBrk="1" latinLnBrk="0" hangingPunct="1">
        <a:defRPr sz="2400" kern="1200">
          <a:solidFill>
            <a:schemeClr val="tx1"/>
          </a:solidFill>
          <a:latin typeface="+mn-lt"/>
          <a:ea typeface="+mn-ea"/>
          <a:cs typeface="+mn-cs"/>
        </a:defRPr>
      </a:lvl2pPr>
      <a:lvl3pPr marL="1219119" algn="l" defTabSz="1219119" rtl="0" eaLnBrk="1" latinLnBrk="0" hangingPunct="1">
        <a:defRPr sz="2400" kern="1200">
          <a:solidFill>
            <a:schemeClr val="tx1"/>
          </a:solidFill>
          <a:latin typeface="+mn-lt"/>
          <a:ea typeface="+mn-ea"/>
          <a:cs typeface="+mn-cs"/>
        </a:defRPr>
      </a:lvl3pPr>
      <a:lvl4pPr marL="1828678" algn="l" defTabSz="1219119" rtl="0" eaLnBrk="1" latinLnBrk="0" hangingPunct="1">
        <a:defRPr sz="2400" kern="1200">
          <a:solidFill>
            <a:schemeClr val="tx1"/>
          </a:solidFill>
          <a:latin typeface="+mn-lt"/>
          <a:ea typeface="+mn-ea"/>
          <a:cs typeface="+mn-cs"/>
        </a:defRPr>
      </a:lvl4pPr>
      <a:lvl5pPr marL="2438238" algn="l" defTabSz="1219119" rtl="0" eaLnBrk="1" latinLnBrk="0" hangingPunct="1">
        <a:defRPr sz="2400" kern="1200">
          <a:solidFill>
            <a:schemeClr val="tx1"/>
          </a:solidFill>
          <a:latin typeface="+mn-lt"/>
          <a:ea typeface="+mn-ea"/>
          <a:cs typeface="+mn-cs"/>
        </a:defRPr>
      </a:lvl5pPr>
      <a:lvl6pPr marL="3047797" algn="l" defTabSz="1219119" rtl="0" eaLnBrk="1" latinLnBrk="0" hangingPunct="1">
        <a:defRPr sz="2400" kern="1200">
          <a:solidFill>
            <a:schemeClr val="tx1"/>
          </a:solidFill>
          <a:latin typeface="+mn-lt"/>
          <a:ea typeface="+mn-ea"/>
          <a:cs typeface="+mn-cs"/>
        </a:defRPr>
      </a:lvl6pPr>
      <a:lvl7pPr marL="3657357" algn="l" defTabSz="1219119" rtl="0" eaLnBrk="1" latinLnBrk="0" hangingPunct="1">
        <a:defRPr sz="2400" kern="1200">
          <a:solidFill>
            <a:schemeClr val="tx1"/>
          </a:solidFill>
          <a:latin typeface="+mn-lt"/>
          <a:ea typeface="+mn-ea"/>
          <a:cs typeface="+mn-cs"/>
        </a:defRPr>
      </a:lvl7pPr>
      <a:lvl8pPr marL="4266915" algn="l" defTabSz="1219119" rtl="0" eaLnBrk="1" latinLnBrk="0" hangingPunct="1">
        <a:defRPr sz="2400" kern="1200">
          <a:solidFill>
            <a:schemeClr val="tx1"/>
          </a:solidFill>
          <a:latin typeface="+mn-lt"/>
          <a:ea typeface="+mn-ea"/>
          <a:cs typeface="+mn-cs"/>
        </a:defRPr>
      </a:lvl8pPr>
      <a:lvl9pPr marL="4876475" algn="l" defTabSz="121911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5.png"/><Relationship Id="rId7" Type="http://schemas.openxmlformats.org/officeDocument/2006/relationships/image" Target="../media/image21.jpeg"/><Relationship Id="rId12" Type="http://schemas.openxmlformats.org/officeDocument/2006/relationships/image" Target="../media/image24.jpe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3.png"/><Relationship Id="rId5" Type="http://schemas.openxmlformats.org/officeDocument/2006/relationships/image" Target="../media/image37.jpeg"/><Relationship Id="rId10" Type="http://schemas.openxmlformats.org/officeDocument/2006/relationships/image" Target="../media/image22.jpeg"/><Relationship Id="rId4" Type="http://schemas.openxmlformats.org/officeDocument/2006/relationships/image" Target="../media/image36.jpeg"/><Relationship Id="rId9" Type="http://schemas.openxmlformats.org/officeDocument/2006/relationships/image" Target="../media/image3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github.com/stanford-ppl/spatial-lang" TargetMode="External"/><Relationship Id="rId5" Type="http://schemas.openxmlformats.org/officeDocument/2006/relationships/hyperlink" Target="https://groups.google.com/forum/#!forum/spatial-lang-users" TargetMode="External"/><Relationship Id="rId4" Type="http://schemas.openxmlformats.org/officeDocument/2006/relationships/hyperlink" Target="https://spatial.stanford.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4.jpeg"/><Relationship Id="rId3" Type="http://schemas.openxmlformats.org/officeDocument/2006/relationships/image" Target="../media/image34.png"/><Relationship Id="rId7" Type="http://schemas.openxmlformats.org/officeDocument/2006/relationships/image" Target="../media/image20.jpeg"/><Relationship Id="rId12"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4.xml"/><Relationship Id="rId6" Type="http://schemas.openxmlformats.org/officeDocument/2006/relationships/image" Target="../media/image37.jpeg"/><Relationship Id="rId11" Type="http://schemas.openxmlformats.org/officeDocument/2006/relationships/image" Target="../media/image22.jpeg"/><Relationship Id="rId5" Type="http://schemas.openxmlformats.org/officeDocument/2006/relationships/image" Target="../media/image36.jpeg"/><Relationship Id="rId10" Type="http://schemas.openxmlformats.org/officeDocument/2006/relationships/image" Target="../media/image39.jpeg"/><Relationship Id="rId4" Type="http://schemas.openxmlformats.org/officeDocument/2006/relationships/image" Target="../media/image35.png"/><Relationship Id="rId9" Type="http://schemas.openxmlformats.org/officeDocument/2006/relationships/image" Target="../media/image38.jpe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54.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hyperlink" Target="http://spatial-lang.readthedocs.io/en/latest/tutorial/starting.html" TargetMode="Externa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4.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4.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4.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4.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4.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4.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4.xml"/><Relationship Id="rId1" Type="http://schemas.openxmlformats.org/officeDocument/2006/relationships/tags" Target="../tags/tag1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4.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4.xml"/><Relationship Id="rId1" Type="http://schemas.openxmlformats.org/officeDocument/2006/relationships/tags" Target="../tags/tag1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4.xml"/><Relationship Id="rId1" Type="http://schemas.openxmlformats.org/officeDocument/2006/relationships/tags" Target="../tags/tag1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4.xml"/><Relationship Id="rId1" Type="http://schemas.openxmlformats.org/officeDocument/2006/relationships/tags" Target="../tags/tag2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4.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17.jpeg"/><Relationship Id="rId12" Type="http://schemas.openxmlformats.org/officeDocument/2006/relationships/image" Target="../media/image22.jpeg"/><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26.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21.jpeg"/><Relationship Id="rId5" Type="http://schemas.openxmlformats.org/officeDocument/2006/relationships/image" Target="../media/image16.png"/><Relationship Id="rId15" Type="http://schemas.openxmlformats.org/officeDocument/2006/relationships/image" Target="../media/image25.jpeg"/><Relationship Id="rId10" Type="http://schemas.openxmlformats.org/officeDocument/2006/relationships/image" Target="../media/image20.jpe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4.xml"/><Relationship Id="rId1" Type="http://schemas.openxmlformats.org/officeDocument/2006/relationships/tags" Target="../tags/tag2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4.xml"/><Relationship Id="rId1" Type="http://schemas.openxmlformats.org/officeDocument/2006/relationships/tags" Target="../tags/tag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4.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4.xml"/><Relationship Id="rId1" Type="http://schemas.openxmlformats.org/officeDocument/2006/relationships/tags" Target="../tags/tag2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4.xml"/><Relationship Id="rId1" Type="http://schemas.openxmlformats.org/officeDocument/2006/relationships/tags" Target="../tags/tag2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4.xml"/><Relationship Id="rId1" Type="http://schemas.openxmlformats.org/officeDocument/2006/relationships/tags" Target="../tags/tag2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4.xml"/><Relationship Id="rId1" Type="http://schemas.openxmlformats.org/officeDocument/2006/relationships/tags" Target="../tags/tag2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4.xml"/><Relationship Id="rId1" Type="http://schemas.openxmlformats.org/officeDocument/2006/relationships/tags" Target="../tags/tag3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4.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2.jpeg"/><Relationship Id="rId18" Type="http://schemas.openxmlformats.org/officeDocument/2006/relationships/image" Target="../media/image27.png"/><Relationship Id="rId3" Type="http://schemas.openxmlformats.org/officeDocument/2006/relationships/image" Target="../media/image15.png"/><Relationship Id="rId7" Type="http://schemas.microsoft.com/office/2007/relationships/hdphoto" Target="../media/hdphoto1.wdp"/><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25.jpe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jpeg"/><Relationship Id="rId5" Type="http://schemas.openxmlformats.org/officeDocument/2006/relationships/image" Target="../media/image14.png"/><Relationship Id="rId15" Type="http://schemas.openxmlformats.org/officeDocument/2006/relationships/image" Target="../media/image24.jpe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30.jpeg"/><Relationship Id="rId9" Type="http://schemas.openxmlformats.org/officeDocument/2006/relationships/image" Target="../media/image18.jpeg"/><Relationship Id="rId14" Type="http://schemas.openxmlformats.org/officeDocument/2006/relationships/image" Target="../media/image2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4.xml"/><Relationship Id="rId1" Type="http://schemas.openxmlformats.org/officeDocument/2006/relationships/tags" Target="../tags/tag3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4.xml"/><Relationship Id="rId1" Type="http://schemas.openxmlformats.org/officeDocument/2006/relationships/tags" Target="../tags/tag3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4.xml"/><Relationship Id="rId1" Type="http://schemas.openxmlformats.org/officeDocument/2006/relationships/tags" Target="../tags/tag3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4.xml"/><Relationship Id="rId1" Type="http://schemas.openxmlformats.org/officeDocument/2006/relationships/tags" Target="../tags/tag3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4.xml"/><Relationship Id="rId1" Type="http://schemas.openxmlformats.org/officeDocument/2006/relationships/tags" Target="../tags/tag3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4.xml"/><Relationship Id="rId1" Type="http://schemas.openxmlformats.org/officeDocument/2006/relationships/tags" Target="../tags/tag3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4.xml"/><Relationship Id="rId1" Type="http://schemas.openxmlformats.org/officeDocument/2006/relationships/tags" Target="../tags/tag3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4.xml"/><Relationship Id="rId1" Type="http://schemas.openxmlformats.org/officeDocument/2006/relationships/tags" Target="../tags/tag3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4.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4.xml"/><Relationship Id="rId1" Type="http://schemas.openxmlformats.org/officeDocument/2006/relationships/tags" Target="../tags/tag4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4.xml"/><Relationship Id="rId1" Type="http://schemas.openxmlformats.org/officeDocument/2006/relationships/tags" Target="../tags/tag4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4.xml"/><Relationship Id="rId1" Type="http://schemas.openxmlformats.org/officeDocument/2006/relationships/tags" Target="../tags/tag4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4.xml"/><Relationship Id="rId1" Type="http://schemas.openxmlformats.org/officeDocument/2006/relationships/tags" Target="../tags/tag4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4.xml"/><Relationship Id="rId1" Type="http://schemas.openxmlformats.org/officeDocument/2006/relationships/tags" Target="../tags/tag4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4.xml"/><Relationship Id="rId1" Type="http://schemas.openxmlformats.org/officeDocument/2006/relationships/tags" Target="../tags/tag4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4.xml"/><Relationship Id="rId1" Type="http://schemas.openxmlformats.org/officeDocument/2006/relationships/tags" Target="../tags/tag4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4.xml"/><Relationship Id="rId1" Type="http://schemas.openxmlformats.org/officeDocument/2006/relationships/tags" Target="../tags/tag4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4.xml"/><Relationship Id="rId1" Type="http://schemas.openxmlformats.org/officeDocument/2006/relationships/tags" Target="../tags/tag4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4.xml"/><Relationship Id="rId1" Type="http://schemas.openxmlformats.org/officeDocument/2006/relationships/tags" Target="../tags/tag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a:xfrm>
            <a:off x="685800" y="1119336"/>
            <a:ext cx="10820400" cy="2559051"/>
          </a:xfrm>
        </p:spPr>
        <p:txBody>
          <a:bodyPr anchor="ctr"/>
          <a:lstStyle/>
          <a:p>
            <a:pPr eaLnBrk="1" hangingPunct="1">
              <a:lnSpc>
                <a:spcPct val="120000"/>
              </a:lnSpc>
            </a:pPr>
            <a:br>
              <a:rPr lang="en-US" sz="4400"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Spatial: A Language and Compiler for Application Accelerators</a:t>
            </a:r>
            <a:endParaRPr lang="en-US" sz="4400" i="1" dirty="0">
              <a:solidFill>
                <a:srgbClr val="FFFFCC"/>
              </a:solidFill>
              <a:latin typeface="Calibri" panose="020F0502020204030204" pitchFamily="34" charset="0"/>
              <a:cs typeface="Calibri" panose="020F0502020204030204" pitchFamily="34" charset="0"/>
            </a:endParaRPr>
          </a:p>
        </p:txBody>
      </p:sp>
      <p:sp>
        <p:nvSpPr>
          <p:cNvPr id="7" name="Subtitle 6">
            <a:extLst>
              <a:ext uri="{FF2B5EF4-FFF2-40B4-BE49-F238E27FC236}">
                <a16:creationId xmlns:a16="http://schemas.microsoft.com/office/drawing/2014/main" id="{C68F4102-D990-4484-A1F7-F1B81B83E21B}"/>
              </a:ext>
            </a:extLst>
          </p:cNvPr>
          <p:cNvSpPr>
            <a:spLocks noGrp="1"/>
          </p:cNvSpPr>
          <p:nvPr>
            <p:ph type="subTitle" idx="1"/>
          </p:nvPr>
        </p:nvSpPr>
        <p:spPr>
          <a:xfrm>
            <a:off x="1981200" y="3891676"/>
            <a:ext cx="8534400" cy="989331"/>
          </a:xfrm>
        </p:spPr>
        <p:txBody>
          <a:bodyPr/>
          <a:lstStyle/>
          <a:p>
            <a:r>
              <a:rPr lang="en-US" b="1" dirty="0"/>
              <a:t>David Koeplinger</a:t>
            </a:r>
          </a:p>
        </p:txBody>
      </p:sp>
      <p:grpSp>
        <p:nvGrpSpPr>
          <p:cNvPr id="3" name="Group 2"/>
          <p:cNvGrpSpPr/>
          <p:nvPr/>
        </p:nvGrpSpPr>
        <p:grpSpPr>
          <a:xfrm>
            <a:off x="381000" y="159485"/>
            <a:ext cx="3200400" cy="914400"/>
            <a:chOff x="228600" y="76200"/>
            <a:chExt cx="3200400" cy="914400"/>
          </a:xfrm>
        </p:grpSpPr>
        <p:pic>
          <p:nvPicPr>
            <p:cNvPr id="6" name="Picture 5" descr="CS-we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
              <a:ext cx="3154794" cy="609600"/>
            </a:xfrm>
            <a:prstGeom prst="rect">
              <a:avLst/>
            </a:prstGeom>
          </p:spPr>
        </p:pic>
        <p:sp>
          <p:nvSpPr>
            <p:cNvPr id="2" name="Rectangle 1"/>
            <p:cNvSpPr/>
            <p:nvPr/>
          </p:nvSpPr>
          <p:spPr bwMode="auto">
            <a:xfrm>
              <a:off x="228600" y="76200"/>
              <a:ext cx="3200400" cy="6858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dirty="0">
                <a:latin typeface="Arial" charset="0"/>
              </a:endParaRPr>
            </a:p>
          </p:txBody>
        </p:sp>
        <p:pic>
          <p:nvPicPr>
            <p:cNvPr id="5" name="Picture 4" descr="EE-we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2400"/>
              <a:ext cx="3154794" cy="609600"/>
            </a:xfrm>
            <a:prstGeom prst="rect">
              <a:avLst/>
            </a:prstGeom>
            <a:solidFill>
              <a:schemeClr val="bg2"/>
            </a:solidFill>
          </p:spPr>
        </p:pic>
      </p:grpSp>
      <p:graphicFrame>
        <p:nvGraphicFramePr>
          <p:cNvPr id="8" name="Table 7">
            <a:extLst>
              <a:ext uri="{FF2B5EF4-FFF2-40B4-BE49-F238E27FC236}">
                <a16:creationId xmlns:a16="http://schemas.microsoft.com/office/drawing/2014/main" id="{17EF1CBB-4C05-4540-A01C-3FF42B17835D}"/>
              </a:ext>
            </a:extLst>
          </p:cNvPr>
          <p:cNvGraphicFramePr>
            <a:graphicFrameLocks noGrp="1"/>
          </p:cNvGraphicFramePr>
          <p:nvPr>
            <p:extLst>
              <p:ext uri="{D42A27DB-BD31-4B8C-83A1-F6EECF244321}">
                <p14:modId xmlns:p14="http://schemas.microsoft.com/office/powerpoint/2010/main" val="4115629112"/>
              </p:ext>
            </p:extLst>
          </p:nvPr>
        </p:nvGraphicFramePr>
        <p:xfrm>
          <a:off x="1958397" y="4881006"/>
          <a:ext cx="8506691" cy="1781774"/>
        </p:xfrm>
        <a:graphic>
          <a:graphicData uri="http://schemas.openxmlformats.org/drawingml/2006/table">
            <a:tbl>
              <a:tblPr firstRow="1" bandRow="1">
                <a:tableStyleId>{5C22544A-7EE6-4342-B048-85BDC9FD1C3A}</a:tableStyleId>
              </a:tblPr>
              <a:tblGrid>
                <a:gridCol w="1701338">
                  <a:extLst>
                    <a:ext uri="{9D8B030D-6E8A-4147-A177-3AD203B41FA5}">
                      <a16:colId xmlns:a16="http://schemas.microsoft.com/office/drawing/2014/main" val="3582479984"/>
                    </a:ext>
                  </a:extLst>
                </a:gridCol>
                <a:gridCol w="1701338">
                  <a:extLst>
                    <a:ext uri="{9D8B030D-6E8A-4147-A177-3AD203B41FA5}">
                      <a16:colId xmlns:a16="http://schemas.microsoft.com/office/drawing/2014/main" val="3610044479"/>
                    </a:ext>
                  </a:extLst>
                </a:gridCol>
                <a:gridCol w="1701338">
                  <a:extLst>
                    <a:ext uri="{9D8B030D-6E8A-4147-A177-3AD203B41FA5}">
                      <a16:colId xmlns:a16="http://schemas.microsoft.com/office/drawing/2014/main" val="616868908"/>
                    </a:ext>
                  </a:extLst>
                </a:gridCol>
                <a:gridCol w="1807672">
                  <a:extLst>
                    <a:ext uri="{9D8B030D-6E8A-4147-A177-3AD203B41FA5}">
                      <a16:colId xmlns:a16="http://schemas.microsoft.com/office/drawing/2014/main" val="4109980925"/>
                    </a:ext>
                  </a:extLst>
                </a:gridCol>
                <a:gridCol w="1595005">
                  <a:extLst>
                    <a:ext uri="{9D8B030D-6E8A-4147-A177-3AD203B41FA5}">
                      <a16:colId xmlns:a16="http://schemas.microsoft.com/office/drawing/2014/main" val="3884891655"/>
                    </a:ext>
                  </a:extLst>
                </a:gridCol>
              </a:tblGrid>
              <a:tr h="958814">
                <a:tc>
                  <a:txBody>
                    <a:bodyPr/>
                    <a:lstStyle/>
                    <a:p>
                      <a:pPr algn="ctr"/>
                      <a:r>
                        <a:rPr lang="en-US" sz="2400" b="0" dirty="0">
                          <a:solidFill>
                            <a:schemeClr val="tx1"/>
                          </a:solidFill>
                          <a:latin typeface="Calibri" panose="020F0502020204030204" pitchFamily="34" charset="0"/>
                          <a:cs typeface="Calibri" panose="020F0502020204030204" pitchFamily="34" charset="0"/>
                        </a:rPr>
                        <a:t>Matthew Feldman</a:t>
                      </a:r>
                    </a:p>
                  </a:txBody>
                  <a:tcPr>
                    <a:noFill/>
                  </a:tcPr>
                </a:tc>
                <a:tc>
                  <a:txBody>
                    <a:bodyPr/>
                    <a:lstStyle/>
                    <a:p>
                      <a:pPr algn="ctr"/>
                      <a:r>
                        <a:rPr lang="en-US" sz="2400" b="0" dirty="0">
                          <a:solidFill>
                            <a:schemeClr val="tx1"/>
                          </a:solidFill>
                          <a:latin typeface="Calibri" panose="020F0502020204030204" pitchFamily="34" charset="0"/>
                          <a:cs typeface="Calibri" panose="020F0502020204030204" pitchFamily="34" charset="0"/>
                        </a:rPr>
                        <a:t>Raghu </a:t>
                      </a:r>
                    </a:p>
                    <a:p>
                      <a:pPr algn="ctr"/>
                      <a:r>
                        <a:rPr lang="en-US" sz="2400" b="0" dirty="0">
                          <a:solidFill>
                            <a:schemeClr val="tx1"/>
                          </a:solidFill>
                          <a:latin typeface="Calibri" panose="020F0502020204030204" pitchFamily="34" charset="0"/>
                          <a:cs typeface="Calibri" panose="020F0502020204030204" pitchFamily="34" charset="0"/>
                        </a:rPr>
                        <a:t>Prabhakar</a:t>
                      </a:r>
                    </a:p>
                  </a:txBody>
                  <a:tcPr>
                    <a:noFill/>
                  </a:tcPr>
                </a:tc>
                <a:tc>
                  <a:txBody>
                    <a:bodyPr/>
                    <a:lstStyle/>
                    <a:p>
                      <a:pPr algn="ctr"/>
                      <a:r>
                        <a:rPr lang="en-US" sz="2400" b="0" dirty="0" err="1">
                          <a:solidFill>
                            <a:schemeClr val="tx1"/>
                          </a:solidFill>
                          <a:latin typeface="Calibri" panose="020F0502020204030204" pitchFamily="34" charset="0"/>
                          <a:cs typeface="Calibri" panose="020F0502020204030204" pitchFamily="34" charset="0"/>
                        </a:rPr>
                        <a:t>Yaqi</a:t>
                      </a:r>
                      <a:r>
                        <a:rPr lang="en-US" sz="2400" b="0" dirty="0">
                          <a:solidFill>
                            <a:schemeClr val="tx1"/>
                          </a:solidFill>
                          <a:latin typeface="Calibri" panose="020F0502020204030204" pitchFamily="34" charset="0"/>
                          <a:cs typeface="Calibri" panose="020F0502020204030204" pitchFamily="34" charset="0"/>
                        </a:rPr>
                        <a:t> </a:t>
                      </a:r>
                    </a:p>
                    <a:p>
                      <a:pPr algn="ctr"/>
                      <a:r>
                        <a:rPr lang="en-US" sz="2400" b="0" dirty="0">
                          <a:solidFill>
                            <a:schemeClr val="tx1"/>
                          </a:solidFill>
                          <a:latin typeface="Calibri" panose="020F0502020204030204" pitchFamily="34" charset="0"/>
                          <a:cs typeface="Calibri" panose="020F0502020204030204" pitchFamily="34" charset="0"/>
                        </a:rPr>
                        <a:t>Zhang</a:t>
                      </a:r>
                    </a:p>
                  </a:txBody>
                  <a:tcPr>
                    <a:noFill/>
                  </a:tcPr>
                </a:tc>
                <a:tc>
                  <a:txBody>
                    <a:bodyPr/>
                    <a:lstStyle/>
                    <a:p>
                      <a:pPr algn="ctr"/>
                      <a:r>
                        <a:rPr lang="en-US" sz="2400" b="0" dirty="0">
                          <a:solidFill>
                            <a:schemeClr val="tx1"/>
                          </a:solidFill>
                          <a:latin typeface="Calibri" panose="020F0502020204030204" pitchFamily="34" charset="0"/>
                          <a:cs typeface="Calibri" panose="020F0502020204030204" pitchFamily="34" charset="0"/>
                        </a:rPr>
                        <a:t>Stefan</a:t>
                      </a:r>
                    </a:p>
                    <a:p>
                      <a:pPr algn="ctr"/>
                      <a:r>
                        <a:rPr lang="en-US" sz="2400" b="0" dirty="0" err="1">
                          <a:solidFill>
                            <a:schemeClr val="tx1"/>
                          </a:solidFill>
                          <a:latin typeface="Calibri" panose="020F0502020204030204" pitchFamily="34" charset="0"/>
                          <a:cs typeface="Calibri" panose="020F0502020204030204" pitchFamily="34" charset="0"/>
                        </a:rPr>
                        <a:t>Hadjis</a:t>
                      </a:r>
                      <a:endParaRPr lang="en-US" sz="2400" b="0" dirty="0">
                        <a:solidFill>
                          <a:schemeClr val="tx1"/>
                        </a:solidFill>
                        <a:latin typeface="Calibri" panose="020F0502020204030204" pitchFamily="34" charset="0"/>
                        <a:cs typeface="Calibri" panose="020F0502020204030204" pitchFamily="34" charset="0"/>
                      </a:endParaRPr>
                    </a:p>
                  </a:txBody>
                  <a:tcPr>
                    <a:noFill/>
                  </a:tcPr>
                </a:tc>
                <a:tc>
                  <a:txBody>
                    <a:bodyPr/>
                    <a:lstStyle/>
                    <a:p>
                      <a:pPr algn="ctr"/>
                      <a:r>
                        <a:rPr lang="en-US" sz="2400" b="0" dirty="0">
                          <a:solidFill>
                            <a:schemeClr val="tx1"/>
                          </a:solidFill>
                          <a:latin typeface="Calibri" panose="020F0502020204030204" pitchFamily="34" charset="0"/>
                          <a:cs typeface="Calibri" panose="020F0502020204030204" pitchFamily="34" charset="0"/>
                        </a:rPr>
                        <a:t>Tian</a:t>
                      </a:r>
                    </a:p>
                    <a:p>
                      <a:pPr algn="ctr"/>
                      <a:r>
                        <a:rPr lang="en-US" sz="2400" b="0" dirty="0">
                          <a:solidFill>
                            <a:schemeClr val="tx1"/>
                          </a:solidFill>
                          <a:latin typeface="Calibri" panose="020F0502020204030204" pitchFamily="34" charset="0"/>
                          <a:cs typeface="Calibri" panose="020F0502020204030204" pitchFamily="34" charset="0"/>
                        </a:rPr>
                        <a:t>Zhao</a:t>
                      </a:r>
                    </a:p>
                  </a:txBody>
                  <a:tcPr>
                    <a:noFill/>
                  </a:tcPr>
                </a:tc>
                <a:extLst>
                  <a:ext uri="{0D108BD9-81ED-4DB2-BD59-A6C34878D82A}">
                    <a16:rowId xmlns:a16="http://schemas.microsoft.com/office/drawing/2014/main" val="3703581226"/>
                  </a:ext>
                </a:extLst>
              </a:tr>
              <a:tr h="754019">
                <a:tc>
                  <a:txBody>
                    <a:bodyPr/>
                    <a:lstStyle/>
                    <a:p>
                      <a:pPr algn="ctr"/>
                      <a:r>
                        <a:rPr lang="en-US" sz="2400" b="0" dirty="0">
                          <a:solidFill>
                            <a:schemeClr val="tx1"/>
                          </a:solidFill>
                          <a:latin typeface="Calibri" panose="020F0502020204030204" pitchFamily="34" charset="0"/>
                          <a:cs typeface="Calibri" panose="020F0502020204030204" pitchFamily="34" charset="0"/>
                        </a:rPr>
                        <a:t>Ruben</a:t>
                      </a:r>
                    </a:p>
                    <a:p>
                      <a:pPr algn="ctr"/>
                      <a:r>
                        <a:rPr lang="en-US" sz="2400" b="0" dirty="0" err="1">
                          <a:solidFill>
                            <a:schemeClr val="tx1"/>
                          </a:solidFill>
                          <a:latin typeface="Calibri" panose="020F0502020204030204" pitchFamily="34" charset="0"/>
                          <a:cs typeface="Calibri" panose="020F0502020204030204" pitchFamily="34" charset="0"/>
                        </a:rPr>
                        <a:t>Fiszel</a:t>
                      </a:r>
                      <a:endParaRPr lang="en-US" sz="2400" b="0" dirty="0">
                        <a:solidFill>
                          <a:schemeClr val="tx1"/>
                        </a:solidFill>
                        <a:latin typeface="Calibri" panose="020F0502020204030204" pitchFamily="34" charset="0"/>
                        <a:cs typeface="Calibri" panose="020F0502020204030204" pitchFamily="34" charset="0"/>
                      </a:endParaRPr>
                    </a:p>
                  </a:txBody>
                  <a:tcPr>
                    <a:noFill/>
                  </a:tcPr>
                </a:tc>
                <a:tc>
                  <a:txBody>
                    <a:bodyPr/>
                    <a:lstStyle/>
                    <a:p>
                      <a:pPr algn="ctr"/>
                      <a:r>
                        <a:rPr lang="en-US" sz="2400" b="0" dirty="0">
                          <a:solidFill>
                            <a:schemeClr val="tx1"/>
                          </a:solidFill>
                          <a:latin typeface="Calibri" panose="020F0502020204030204" pitchFamily="34" charset="0"/>
                          <a:cs typeface="Calibri" panose="020F0502020204030204" pitchFamily="34" charset="0"/>
                        </a:rPr>
                        <a:t>Luigi</a:t>
                      </a:r>
                    </a:p>
                    <a:p>
                      <a:pPr algn="ctr"/>
                      <a:r>
                        <a:rPr lang="en-US" sz="2400" b="0" dirty="0" err="1">
                          <a:solidFill>
                            <a:schemeClr val="tx1"/>
                          </a:solidFill>
                          <a:latin typeface="Calibri" panose="020F0502020204030204" pitchFamily="34" charset="0"/>
                          <a:cs typeface="Calibri" panose="020F0502020204030204" pitchFamily="34" charset="0"/>
                        </a:rPr>
                        <a:t>Nardi</a:t>
                      </a:r>
                      <a:endParaRPr lang="en-US" sz="2400" b="0" dirty="0">
                        <a:solidFill>
                          <a:schemeClr val="tx1"/>
                        </a:solidFill>
                        <a:latin typeface="Calibri" panose="020F0502020204030204" pitchFamily="34" charset="0"/>
                        <a:cs typeface="Calibri" panose="020F0502020204030204" pitchFamily="34" charset="0"/>
                      </a:endParaRPr>
                    </a:p>
                  </a:txBody>
                  <a:tcPr>
                    <a:noFill/>
                  </a:tcPr>
                </a:tc>
                <a:tc>
                  <a:txBody>
                    <a:bodyPr/>
                    <a:lstStyle/>
                    <a:p>
                      <a:pPr algn="ctr"/>
                      <a:r>
                        <a:rPr lang="en-US" sz="2400" b="0" dirty="0" err="1">
                          <a:solidFill>
                            <a:schemeClr val="tx1"/>
                          </a:solidFill>
                          <a:latin typeface="Calibri" panose="020F0502020204030204" pitchFamily="34" charset="0"/>
                          <a:cs typeface="Calibri" panose="020F0502020204030204" pitchFamily="34" charset="0"/>
                        </a:rPr>
                        <a:t>Ardavan</a:t>
                      </a:r>
                      <a:endParaRPr lang="en-US" sz="2400" b="0" dirty="0">
                        <a:solidFill>
                          <a:schemeClr val="tx1"/>
                        </a:solidFill>
                        <a:latin typeface="Calibri" panose="020F0502020204030204" pitchFamily="34" charset="0"/>
                        <a:cs typeface="Calibri" panose="020F0502020204030204" pitchFamily="34" charset="0"/>
                      </a:endParaRPr>
                    </a:p>
                    <a:p>
                      <a:pPr algn="ctr"/>
                      <a:r>
                        <a:rPr lang="en-US" sz="2400" b="0" dirty="0" err="1">
                          <a:solidFill>
                            <a:schemeClr val="tx1"/>
                          </a:solidFill>
                          <a:latin typeface="Calibri" panose="020F0502020204030204" pitchFamily="34" charset="0"/>
                          <a:cs typeface="Calibri" panose="020F0502020204030204" pitchFamily="34" charset="0"/>
                        </a:rPr>
                        <a:t>Pedram</a:t>
                      </a:r>
                      <a:endParaRPr lang="en-US" sz="2400" b="0" dirty="0">
                        <a:solidFill>
                          <a:schemeClr val="tx1"/>
                        </a:solidFill>
                        <a:latin typeface="Calibri" panose="020F0502020204030204" pitchFamily="34" charset="0"/>
                        <a:cs typeface="Calibri" panose="020F0502020204030204" pitchFamily="34" charset="0"/>
                      </a:endParaRPr>
                    </a:p>
                  </a:txBody>
                  <a:tcPr>
                    <a:noFill/>
                  </a:tcPr>
                </a:tc>
                <a:tc>
                  <a:txBody>
                    <a:bodyPr/>
                    <a:lstStyle/>
                    <a:p>
                      <a:pPr algn="ctr"/>
                      <a:r>
                        <a:rPr lang="en-US" sz="2400" b="0" dirty="0">
                          <a:solidFill>
                            <a:schemeClr val="tx1"/>
                          </a:solidFill>
                          <a:latin typeface="Calibri" panose="020F0502020204030204" pitchFamily="34" charset="0"/>
                          <a:cs typeface="Calibri" panose="020F0502020204030204" pitchFamily="34" charset="0"/>
                        </a:rPr>
                        <a:t>Christos</a:t>
                      </a:r>
                    </a:p>
                    <a:p>
                      <a:pPr algn="ctr"/>
                      <a:r>
                        <a:rPr lang="en-US" sz="2400" b="0" dirty="0" err="1">
                          <a:solidFill>
                            <a:schemeClr val="tx1"/>
                          </a:solidFill>
                          <a:latin typeface="Calibri" panose="020F0502020204030204" pitchFamily="34" charset="0"/>
                          <a:cs typeface="Calibri" panose="020F0502020204030204" pitchFamily="34" charset="0"/>
                        </a:rPr>
                        <a:t>Kozyrakis</a:t>
                      </a:r>
                      <a:endParaRPr lang="en-US" sz="2400" b="0" dirty="0">
                        <a:solidFill>
                          <a:schemeClr val="tx1"/>
                        </a:solidFill>
                        <a:latin typeface="Calibri" panose="020F0502020204030204" pitchFamily="34" charset="0"/>
                        <a:cs typeface="Calibri" panose="020F0502020204030204" pitchFamily="34" charset="0"/>
                      </a:endParaRPr>
                    </a:p>
                  </a:txBody>
                  <a:tcPr>
                    <a:noFill/>
                  </a:tcPr>
                </a:tc>
                <a:tc>
                  <a:txBody>
                    <a:bodyPr/>
                    <a:lstStyle/>
                    <a:p>
                      <a:pPr algn="ctr"/>
                      <a:r>
                        <a:rPr lang="en-US" sz="2400" b="0" dirty="0" err="1">
                          <a:solidFill>
                            <a:schemeClr val="tx1"/>
                          </a:solidFill>
                          <a:latin typeface="Calibri" panose="020F0502020204030204" pitchFamily="34" charset="0"/>
                          <a:cs typeface="Calibri" panose="020F0502020204030204" pitchFamily="34" charset="0"/>
                        </a:rPr>
                        <a:t>Kunle</a:t>
                      </a:r>
                      <a:r>
                        <a:rPr lang="en-US" sz="2400" b="0" dirty="0">
                          <a:solidFill>
                            <a:schemeClr val="tx1"/>
                          </a:solidFill>
                          <a:latin typeface="Calibri" panose="020F0502020204030204" pitchFamily="34" charset="0"/>
                          <a:cs typeface="Calibri" panose="020F0502020204030204" pitchFamily="34" charset="0"/>
                        </a:rPr>
                        <a:t> </a:t>
                      </a:r>
                      <a:r>
                        <a:rPr lang="en-US" sz="2400" b="0" dirty="0" err="1">
                          <a:solidFill>
                            <a:schemeClr val="tx1"/>
                          </a:solidFill>
                          <a:latin typeface="Calibri" panose="020F0502020204030204" pitchFamily="34" charset="0"/>
                          <a:cs typeface="Calibri" panose="020F0502020204030204" pitchFamily="34" charset="0"/>
                        </a:rPr>
                        <a:t>Olukotun</a:t>
                      </a:r>
                      <a:endParaRPr lang="en-US" sz="2400" b="0" dirty="0">
                        <a:solidFill>
                          <a:schemeClr val="tx1"/>
                        </a:solidFill>
                        <a:latin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0695976"/>
                  </a:ext>
                </a:extLst>
              </a:tr>
            </a:tbl>
          </a:graphicData>
        </a:graphic>
      </p:graphicFrame>
    </p:spTree>
    <p:extLst>
      <p:ext uri="{BB962C8B-B14F-4D97-AF65-F5344CB8AC3E}">
        <p14:creationId xmlns:p14="http://schemas.microsoft.com/office/powerpoint/2010/main" val="30803364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09600" y="1524000"/>
            <a:ext cx="2336800" cy="2590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47" name="Rectangle 46"/>
          <p:cNvSpPr/>
          <p:nvPr/>
        </p:nvSpPr>
        <p:spPr>
          <a:xfrm>
            <a:off x="812800" y="19812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48" name="Rectangle 47"/>
          <p:cNvSpPr/>
          <p:nvPr/>
        </p:nvSpPr>
        <p:spPr>
          <a:xfrm>
            <a:off x="812800" y="30480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3" name="Content Placeholder 2"/>
          <p:cNvSpPr>
            <a:spLocks noGrp="1"/>
          </p:cNvSpPr>
          <p:nvPr>
            <p:ph idx="1"/>
          </p:nvPr>
        </p:nvSpPr>
        <p:spPr>
          <a:xfrm>
            <a:off x="406400" y="4610100"/>
            <a:ext cx="11379200" cy="2209800"/>
          </a:xfrm>
        </p:spPr>
        <p:txBody>
          <a:bodyPr/>
          <a:lstStyle/>
          <a:p>
            <a:r>
              <a:rPr lang="en-US" sz="2400" dirty="0">
                <a:solidFill>
                  <a:schemeClr val="tx1"/>
                </a:solidFill>
                <a:latin typeface="+mj-lt"/>
              </a:rPr>
              <a:t>Increases length of DRAM accesses	  </a:t>
            </a:r>
            <a:r>
              <a:rPr lang="en-US" sz="2400" dirty="0">
                <a:solidFill>
                  <a:srgbClr val="00B050"/>
                </a:solidFill>
                <a:latin typeface="+mj-lt"/>
              </a:rPr>
              <a:t>Runtime</a:t>
            </a:r>
          </a:p>
          <a:p>
            <a:r>
              <a:rPr lang="en-US" sz="2400" dirty="0">
                <a:solidFill>
                  <a:schemeClr val="tx1"/>
                </a:solidFill>
                <a:latin typeface="+mj-lt"/>
              </a:rPr>
              <a:t>Increases exploited spatial locality    	  </a:t>
            </a:r>
            <a:r>
              <a:rPr lang="en-US" sz="2400" dirty="0">
                <a:solidFill>
                  <a:srgbClr val="00B050"/>
                </a:solidFill>
                <a:latin typeface="+mj-lt"/>
              </a:rPr>
              <a:t>Runtime</a:t>
            </a:r>
            <a:r>
              <a:rPr lang="en-US" sz="2400" dirty="0">
                <a:solidFill>
                  <a:schemeClr val="tx1"/>
                </a:solidFill>
                <a:latin typeface="+mj-lt"/>
              </a:rPr>
              <a:t> </a:t>
            </a:r>
          </a:p>
          <a:p>
            <a:r>
              <a:rPr lang="en-US" sz="2400" dirty="0">
                <a:solidFill>
                  <a:schemeClr val="tx1"/>
                </a:solidFill>
                <a:latin typeface="+mj-lt"/>
              </a:rPr>
              <a:t>Increases local memory sizes</a:t>
            </a:r>
            <a:r>
              <a:rPr lang="en-US" sz="2400" dirty="0">
                <a:latin typeface="+mj-lt"/>
              </a:rPr>
              <a:t>	   	  </a:t>
            </a:r>
            <a:r>
              <a:rPr lang="en-US" sz="2400" dirty="0">
                <a:solidFill>
                  <a:srgbClr val="FF0000"/>
                </a:solidFill>
                <a:latin typeface="+mj-lt"/>
              </a:rPr>
              <a:t>Area</a:t>
            </a:r>
          </a:p>
          <a:p>
            <a:pPr>
              <a:buNone/>
            </a:pPr>
            <a:endParaRPr lang="en-US" sz="2400" dirty="0">
              <a:latin typeface="+mj-lt"/>
            </a:endParaRPr>
          </a:p>
        </p:txBody>
      </p:sp>
      <p:sp>
        <p:nvSpPr>
          <p:cNvPr id="5" name="Slide Number Placeholder 4"/>
          <p:cNvSpPr>
            <a:spLocks noGrp="1"/>
          </p:cNvSpPr>
          <p:nvPr>
            <p:ph type="sldNum" sz="quarter" idx="10"/>
          </p:nvPr>
        </p:nvSpPr>
        <p:spPr/>
        <p:txBody>
          <a:bodyPr/>
          <a:lstStyle/>
          <a:p>
            <a:endParaRPr lang="en-US" dirty="0"/>
          </a:p>
        </p:txBody>
      </p:sp>
      <p:sp>
        <p:nvSpPr>
          <p:cNvPr id="6" name="Rectangle 5"/>
          <p:cNvSpPr/>
          <p:nvPr/>
        </p:nvSpPr>
        <p:spPr>
          <a:xfrm>
            <a:off x="3130551" y="2057400"/>
            <a:ext cx="6502400" cy="16764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cxnSp>
        <p:nvCxnSpPr>
          <p:cNvPr id="13" name="Straight Arrow Connector 12"/>
          <p:cNvCxnSpPr>
            <a:endCxn id="28" idx="1"/>
          </p:cNvCxnSpPr>
          <p:nvPr/>
        </p:nvCxnSpPr>
        <p:spPr>
          <a:xfrm>
            <a:off x="2724151" y="2590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743201" y="3352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73954" y="2624143"/>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19" name="Straight Arrow Connector 18"/>
          <p:cNvCxnSpPr/>
          <p:nvPr/>
        </p:nvCxnSpPr>
        <p:spPr>
          <a:xfrm flipV="1">
            <a:off x="4921257" y="3407755"/>
            <a:ext cx="1249383" cy="219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127752" y="2895604"/>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38771" y="3182819"/>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88666" y="2602527"/>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flipV="1">
            <a:off x="6136387" y="2590809"/>
            <a:ext cx="2384" cy="31384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155432" y="3189782"/>
            <a:ext cx="0" cy="23446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047223" y="2319343"/>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29457" y="2714157"/>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959601" y="3048004"/>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515100" y="2819404"/>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7" name="Straight Arrow Connector 36"/>
          <p:cNvCxnSpPr/>
          <p:nvPr/>
        </p:nvCxnSpPr>
        <p:spPr>
          <a:xfrm flipV="1">
            <a:off x="9485631" y="2336329"/>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029457" y="2333625"/>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9255733" y="2904655"/>
            <a:ext cx="628649" cy="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435351" y="3124200"/>
            <a:ext cx="23368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dirty="0">
                <a:solidFill>
                  <a:sysClr val="windowText" lastClr="000000"/>
                </a:solidFill>
              </a:rPr>
              <a:t>Tile B</a:t>
            </a:r>
          </a:p>
        </p:txBody>
      </p:sp>
      <p:sp>
        <p:nvSpPr>
          <p:cNvPr id="28" name="Rectangle 27"/>
          <p:cNvSpPr/>
          <p:nvPr/>
        </p:nvSpPr>
        <p:spPr>
          <a:xfrm>
            <a:off x="3435351" y="2362200"/>
            <a:ext cx="23368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dirty="0">
                <a:solidFill>
                  <a:sysClr val="windowText" lastClr="000000"/>
                </a:solidFill>
              </a:rPr>
              <a:t>Tile A</a:t>
            </a:r>
          </a:p>
        </p:txBody>
      </p:sp>
      <p:cxnSp>
        <p:nvCxnSpPr>
          <p:cNvPr id="73" name="Straight Arrow Connector 72"/>
          <p:cNvCxnSpPr/>
          <p:nvPr/>
        </p:nvCxnSpPr>
        <p:spPr>
          <a:xfrm>
            <a:off x="7937506" y="2895604"/>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bwMode="auto">
          <a:xfrm>
            <a:off x="3962400" y="1066800"/>
            <a:ext cx="78232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Algorithm: Dot Product of Vectors A and B</a:t>
            </a:r>
          </a:p>
        </p:txBody>
      </p:sp>
      <p:sp>
        <p:nvSpPr>
          <p:cNvPr id="39" name="Down Arrow 38"/>
          <p:cNvSpPr/>
          <p:nvPr/>
        </p:nvSpPr>
        <p:spPr bwMode="auto">
          <a:xfrm>
            <a:off x="6471734" y="4668719"/>
            <a:ext cx="508000" cy="381000"/>
          </a:xfrm>
          <a:prstGeom prst="downArrow">
            <a:avLst/>
          </a:prstGeom>
          <a:solidFill>
            <a:srgbClr val="1DD105"/>
          </a:solidFill>
          <a:ln>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42" name="Down Arrow 41"/>
          <p:cNvSpPr/>
          <p:nvPr/>
        </p:nvSpPr>
        <p:spPr bwMode="auto">
          <a:xfrm>
            <a:off x="6471734" y="5130344"/>
            <a:ext cx="508000" cy="381000"/>
          </a:xfrm>
          <a:prstGeom prst="downArrow">
            <a:avLst/>
          </a:prstGeom>
          <a:solidFill>
            <a:srgbClr val="1DD105"/>
          </a:solidFill>
          <a:ln>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43" name="Down Arrow 42"/>
          <p:cNvSpPr/>
          <p:nvPr/>
        </p:nvSpPr>
        <p:spPr bwMode="auto">
          <a:xfrm rot="10800000">
            <a:off x="6471734" y="5557838"/>
            <a:ext cx="508000" cy="381000"/>
          </a:xfrm>
          <a:prstGeom prst="downArrow">
            <a:avLst/>
          </a:prstGeom>
          <a:solidFill>
            <a:srgbClr val="FF0000"/>
          </a:solid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cxnSp>
        <p:nvCxnSpPr>
          <p:cNvPr id="45" name="Straight Arrow Connector 44"/>
          <p:cNvCxnSpPr/>
          <p:nvPr/>
        </p:nvCxnSpPr>
        <p:spPr bwMode="auto">
          <a:xfrm>
            <a:off x="3435351" y="2133600"/>
            <a:ext cx="2336800" cy="0"/>
          </a:xfrm>
          <a:prstGeom prst="straightConnector1">
            <a:avLst/>
          </a:prstGeom>
          <a:solidFill>
            <a:srgbClr val="FFFF99"/>
          </a:solidFill>
          <a:ln w="28575" cap="flat" cmpd="sng" algn="ctr">
            <a:solidFill>
              <a:schemeClr val="tx2">
                <a:lumMod val="75000"/>
              </a:schemeClr>
            </a:solidFill>
            <a:prstDash val="solid"/>
            <a:round/>
            <a:headEnd type="arrow"/>
            <a:tailEnd type="arrow"/>
          </a:ln>
          <a:effectLst/>
        </p:spPr>
      </p:cxnSp>
      <p:grpSp>
        <p:nvGrpSpPr>
          <p:cNvPr id="4" name="Group 33"/>
          <p:cNvGrpSpPr/>
          <p:nvPr/>
        </p:nvGrpSpPr>
        <p:grpSpPr>
          <a:xfrm>
            <a:off x="8401051" y="2590800"/>
            <a:ext cx="844549" cy="685800"/>
            <a:chOff x="5462588" y="2590800"/>
            <a:chExt cx="633412" cy="685800"/>
          </a:xfrm>
          <a:solidFill>
            <a:srgbClr val="FFFF00"/>
          </a:solidFill>
        </p:grpSpPr>
        <p:sp>
          <p:nvSpPr>
            <p:cNvPr id="35" name="Rectangle 34"/>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0" name="Straight Arrow Connector 39"/>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bwMode="auto">
          <a:xfrm>
            <a:off x="9448801" y="4114800"/>
            <a:ext cx="2336800" cy="2133600"/>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t"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i="1" dirty="0">
                <a:solidFill>
                  <a:schemeClr val="tx1"/>
                </a:solidFill>
                <a:latin typeface="Arial" charset="0"/>
                <a:ea typeface="ＭＳ Ｐゴシック" pitchFamily="34" charset="-128"/>
              </a:rPr>
              <a:t>Key</a:t>
            </a:r>
          </a:p>
        </p:txBody>
      </p:sp>
      <p:sp>
        <p:nvSpPr>
          <p:cNvPr id="119" name="Rectangle 118"/>
          <p:cNvSpPr/>
          <p:nvPr/>
        </p:nvSpPr>
        <p:spPr>
          <a:xfrm>
            <a:off x="9550400" y="46482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Scratchpad</a:t>
            </a:r>
          </a:p>
        </p:txBody>
      </p:sp>
      <p:grpSp>
        <p:nvGrpSpPr>
          <p:cNvPr id="7" name="Group 119"/>
          <p:cNvGrpSpPr/>
          <p:nvPr/>
        </p:nvGrpSpPr>
        <p:grpSpPr>
          <a:xfrm>
            <a:off x="9652002" y="5257800"/>
            <a:ext cx="844549" cy="685800"/>
            <a:chOff x="5462588" y="2590800"/>
            <a:chExt cx="633412" cy="685800"/>
          </a:xfrm>
        </p:grpSpPr>
        <p:sp>
          <p:nvSpPr>
            <p:cNvPr id="121" name="Rectangle 120"/>
            <p:cNvSpPr/>
            <p:nvPr/>
          </p:nvSpPr>
          <p:spPr>
            <a:xfrm>
              <a:off x="5462588" y="2590800"/>
              <a:ext cx="633412" cy="685800"/>
            </a:xfrm>
            <a:prstGeom prst="rect">
              <a:avLst/>
            </a:prstGeom>
            <a:solidFill>
              <a:schemeClr val="accent3">
                <a:lumMod val="60000"/>
                <a:lumOff val="4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err="1">
                  <a:solidFill>
                    <a:sysClr val="windowText" lastClr="000000"/>
                  </a:solidFill>
                </a:rPr>
                <a:t>Reg</a:t>
              </a:r>
              <a:endParaRPr lang="en-US" sz="2667" dirty="0">
                <a:solidFill>
                  <a:sysClr val="windowText" lastClr="000000"/>
                </a:solidFill>
              </a:endParaRPr>
            </a:p>
          </p:txBody>
        </p:sp>
        <p:cxnSp>
          <p:nvCxnSpPr>
            <p:cNvPr id="122" name="Straight Arrow Connector 121"/>
            <p:cNvCxnSpPr/>
            <p:nvPr/>
          </p:nvCxnSpPr>
          <p:spPr>
            <a:xfrm flipV="1">
              <a:off x="5640900" y="3048000"/>
              <a:ext cx="150300" cy="22383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5782147" y="3048000"/>
              <a:ext cx="152400" cy="22860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4" name="Rectangle 123"/>
          <p:cNvSpPr/>
          <p:nvPr/>
        </p:nvSpPr>
        <p:spPr>
          <a:xfrm>
            <a:off x="10668001" y="5334000"/>
            <a:ext cx="711200" cy="5334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op</a:t>
            </a:r>
          </a:p>
        </p:txBody>
      </p:sp>
      <p:sp>
        <p:nvSpPr>
          <p:cNvPr id="49" name="Rectangle 48">
            <a:extLst>
              <a:ext uri="{FF2B5EF4-FFF2-40B4-BE49-F238E27FC236}">
                <a16:creationId xmlns:a16="http://schemas.microsoft.com/office/drawing/2014/main" id="{942ED468-7971-4269-8996-AA80CD3B267D}"/>
              </a:ext>
            </a:extLst>
          </p:cNvPr>
          <p:cNvSpPr/>
          <p:nvPr/>
        </p:nvSpPr>
        <p:spPr bwMode="auto">
          <a:xfrm>
            <a:off x="9448801" y="4114800"/>
            <a:ext cx="2336800" cy="2133600"/>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t"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i="1" dirty="0">
                <a:solidFill>
                  <a:schemeClr val="tx1"/>
                </a:solidFill>
                <a:latin typeface="Arial" charset="0"/>
                <a:ea typeface="ＭＳ Ｐゴシック" pitchFamily="34" charset="-128"/>
              </a:rPr>
              <a:t>Key</a:t>
            </a:r>
          </a:p>
        </p:txBody>
      </p:sp>
      <p:sp>
        <p:nvSpPr>
          <p:cNvPr id="50" name="Rectangle 49">
            <a:extLst>
              <a:ext uri="{FF2B5EF4-FFF2-40B4-BE49-F238E27FC236}">
                <a16:creationId xmlns:a16="http://schemas.microsoft.com/office/drawing/2014/main" id="{EC8ECA3C-952B-4590-BF85-81870FB0F0F1}"/>
              </a:ext>
            </a:extLst>
          </p:cNvPr>
          <p:cNvSpPr/>
          <p:nvPr/>
        </p:nvSpPr>
        <p:spPr>
          <a:xfrm>
            <a:off x="9550400" y="46482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Scratchpad</a:t>
            </a:r>
          </a:p>
        </p:txBody>
      </p:sp>
      <p:grpSp>
        <p:nvGrpSpPr>
          <p:cNvPr id="51" name="Group 80">
            <a:extLst>
              <a:ext uri="{FF2B5EF4-FFF2-40B4-BE49-F238E27FC236}">
                <a16:creationId xmlns:a16="http://schemas.microsoft.com/office/drawing/2014/main" id="{A222D096-7A22-43B4-B9CE-185B08B9FF9C}"/>
              </a:ext>
            </a:extLst>
          </p:cNvPr>
          <p:cNvGrpSpPr/>
          <p:nvPr/>
        </p:nvGrpSpPr>
        <p:grpSpPr>
          <a:xfrm>
            <a:off x="9652002" y="5257800"/>
            <a:ext cx="844549" cy="685800"/>
            <a:chOff x="5462588" y="2590800"/>
            <a:chExt cx="633412" cy="685800"/>
          </a:xfrm>
          <a:solidFill>
            <a:srgbClr val="FFFF00"/>
          </a:solidFill>
        </p:grpSpPr>
        <p:sp>
          <p:nvSpPr>
            <p:cNvPr id="52" name="Rectangle 51">
              <a:extLst>
                <a:ext uri="{FF2B5EF4-FFF2-40B4-BE49-F238E27FC236}">
                  <a16:creationId xmlns:a16="http://schemas.microsoft.com/office/drawing/2014/main" id="{0E443E2B-3A87-4039-99D0-B3422F942885}"/>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err="1">
                  <a:solidFill>
                    <a:sysClr val="windowText" lastClr="000000"/>
                  </a:solidFill>
                </a:rPr>
                <a:t>Reg</a:t>
              </a:r>
              <a:endParaRPr lang="en-US" sz="2667" dirty="0">
                <a:solidFill>
                  <a:sysClr val="windowText" lastClr="000000"/>
                </a:solidFill>
              </a:endParaRPr>
            </a:p>
          </p:txBody>
        </p:sp>
        <p:cxnSp>
          <p:nvCxnSpPr>
            <p:cNvPr id="53" name="Straight Arrow Connector 52">
              <a:extLst>
                <a:ext uri="{FF2B5EF4-FFF2-40B4-BE49-F238E27FC236}">
                  <a16:creationId xmlns:a16="http://schemas.microsoft.com/office/drawing/2014/main" id="{1D0E9DDA-F9CB-4985-BCC5-9E38125E7F6C}"/>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D93FFED-BD3A-4011-8DB6-7D5A19DA5126}"/>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6049F47D-D9D5-4AA4-A115-695A4EA8C0A0}"/>
              </a:ext>
            </a:extLst>
          </p:cNvPr>
          <p:cNvSpPr/>
          <p:nvPr/>
        </p:nvSpPr>
        <p:spPr>
          <a:xfrm>
            <a:off x="10737764" y="5334000"/>
            <a:ext cx="7112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op</a:t>
            </a:r>
          </a:p>
        </p:txBody>
      </p:sp>
      <p:sp>
        <p:nvSpPr>
          <p:cNvPr id="57" name="Title 1">
            <a:extLst>
              <a:ext uri="{FF2B5EF4-FFF2-40B4-BE49-F238E27FC236}">
                <a16:creationId xmlns:a16="http://schemas.microsoft.com/office/drawing/2014/main" id="{3AA7E9BB-F94D-4195-A234-10784210D149}"/>
              </a:ext>
            </a:extLst>
          </p:cNvPr>
          <p:cNvSpPr>
            <a:spLocks noGrp="1"/>
          </p:cNvSpPr>
          <p:nvPr>
            <p:ph type="title"/>
          </p:nvPr>
        </p:nvSpPr>
        <p:spPr>
          <a:xfrm>
            <a:off x="508002" y="370058"/>
            <a:ext cx="11345948" cy="620542"/>
          </a:xfrm>
        </p:spPr>
        <p:txBody>
          <a:bodyPr/>
          <a:lstStyle/>
          <a:p>
            <a:r>
              <a:rPr lang="en-US" dirty="0">
                <a:effectLst/>
                <a:latin typeface="Calibri" panose="020F0502020204030204" pitchFamily="34" charset="0"/>
                <a:cs typeface="Calibri" panose="020F0502020204030204" pitchFamily="34" charset="0"/>
              </a:rPr>
              <a:t>Important Parameters: Tile Sizes</a:t>
            </a:r>
          </a:p>
        </p:txBody>
      </p:sp>
    </p:spTree>
    <p:custDataLst>
      <p:tags r:id="rId1"/>
    </p:custDataLst>
    <p:extLst>
      <p:ext uri="{BB962C8B-B14F-4D97-AF65-F5344CB8AC3E}">
        <p14:creationId xmlns:p14="http://schemas.microsoft.com/office/powerpoint/2010/main" val="3393064861"/>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609600" y="1524000"/>
            <a:ext cx="2336800" cy="2590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45" name="Rectangle 44"/>
          <p:cNvSpPr/>
          <p:nvPr/>
        </p:nvSpPr>
        <p:spPr>
          <a:xfrm>
            <a:off x="812800" y="19812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46" name="Rectangle 45"/>
          <p:cNvSpPr/>
          <p:nvPr/>
        </p:nvSpPr>
        <p:spPr>
          <a:xfrm>
            <a:off x="812800" y="30480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6" name="Rectangle 5"/>
          <p:cNvSpPr/>
          <p:nvPr/>
        </p:nvSpPr>
        <p:spPr>
          <a:xfrm>
            <a:off x="3162306" y="1981200"/>
            <a:ext cx="5372100" cy="25908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66" name="Rectangle 65"/>
          <p:cNvSpPr/>
          <p:nvPr/>
        </p:nvSpPr>
        <p:spPr bwMode="auto">
          <a:xfrm>
            <a:off x="5295901" y="20574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a:t>
            </a:r>
          </a:p>
        </p:txBody>
      </p:sp>
      <p:sp>
        <p:nvSpPr>
          <p:cNvPr id="32" name="Rectangle 31"/>
          <p:cNvSpPr/>
          <p:nvPr/>
        </p:nvSpPr>
        <p:spPr bwMode="auto">
          <a:xfrm>
            <a:off x="3365501" y="2057400"/>
            <a:ext cx="1524000"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13" name="Straight Arrow Connector 12"/>
          <p:cNvCxnSpPr/>
          <p:nvPr/>
        </p:nvCxnSpPr>
        <p:spPr>
          <a:xfrm>
            <a:off x="2755900" y="24384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4" idx="1"/>
          </p:cNvCxnSpPr>
          <p:nvPr/>
        </p:nvCxnSpPr>
        <p:spPr>
          <a:xfrm>
            <a:off x="2755900" y="34290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356357" y="25479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19" name="Straight Arrow Connector 18"/>
          <p:cNvCxnSpPr/>
          <p:nvPr/>
        </p:nvCxnSpPr>
        <p:spPr>
          <a:xfrm>
            <a:off x="4686306" y="38952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0" idx="3"/>
          </p:cNvCxnSpPr>
          <p:nvPr/>
        </p:nvCxnSpPr>
        <p:spPr>
          <a:xfrm>
            <a:off x="4686302" y="2819400"/>
            <a:ext cx="70018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21171" y="31066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38090" y="31135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33433" y="22431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11854" y="26289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2001" y="29718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97500" y="27432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7" name="Straight Arrow Connector 36"/>
          <p:cNvCxnSpPr/>
          <p:nvPr/>
        </p:nvCxnSpPr>
        <p:spPr>
          <a:xfrm flipV="1">
            <a:off x="8380101" y="22479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24557" y="22479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150202" y="2807175"/>
            <a:ext cx="628649" cy="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467100" y="32004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Tile B</a:t>
            </a:r>
          </a:p>
        </p:txBody>
      </p:sp>
      <p:sp>
        <p:nvSpPr>
          <p:cNvPr id="28" name="Rectangle 27"/>
          <p:cNvSpPr/>
          <p:nvPr/>
        </p:nvSpPr>
        <p:spPr>
          <a:xfrm>
            <a:off x="3467100" y="21336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Tile A</a:t>
            </a:r>
          </a:p>
        </p:txBody>
      </p:sp>
      <p:cxnSp>
        <p:nvCxnSpPr>
          <p:cNvPr id="73" name="Straight Arrow Connector 72"/>
          <p:cNvCxnSpPr/>
          <p:nvPr/>
        </p:nvCxnSpPr>
        <p:spPr>
          <a:xfrm>
            <a:off x="6819906" y="28194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04800" y="4267200"/>
            <a:ext cx="11379200" cy="2209800"/>
          </a:xfrm>
        </p:spPr>
        <p:txBody>
          <a:bodyPr/>
          <a:lstStyle/>
          <a:p>
            <a:endParaRPr lang="en-US" sz="3200" dirty="0"/>
          </a:p>
          <a:p>
            <a:endParaRPr lang="en-US" sz="4800" dirty="0">
              <a:latin typeface="+mj-lt"/>
            </a:endParaRPr>
          </a:p>
        </p:txBody>
      </p:sp>
      <p:sp>
        <p:nvSpPr>
          <p:cNvPr id="5" name="Slide Number Placeholder 4"/>
          <p:cNvSpPr>
            <a:spLocks noGrp="1"/>
          </p:cNvSpPr>
          <p:nvPr>
            <p:ph type="sldNum" sz="quarter" idx="10"/>
          </p:nvPr>
        </p:nvSpPr>
        <p:spPr/>
        <p:txBody>
          <a:bodyPr/>
          <a:lstStyle/>
          <a:p>
            <a:endParaRPr lang="en-US" dirty="0"/>
          </a:p>
        </p:txBody>
      </p:sp>
      <p:sp>
        <p:nvSpPr>
          <p:cNvPr id="77" name="Rounded Rectangle 76"/>
          <p:cNvSpPr/>
          <p:nvPr/>
        </p:nvSpPr>
        <p:spPr bwMode="auto">
          <a:xfrm>
            <a:off x="3962400" y="1046018"/>
            <a:ext cx="78232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Algorithm: Dot Product of Vectors A and B</a:t>
            </a:r>
          </a:p>
        </p:txBody>
      </p:sp>
      <p:sp>
        <p:nvSpPr>
          <p:cNvPr id="40" name="Rectangle 39"/>
          <p:cNvSpPr/>
          <p:nvPr/>
        </p:nvSpPr>
        <p:spPr>
          <a:xfrm>
            <a:off x="3467100" y="25908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7" name="Rectangle 46"/>
          <p:cNvSpPr/>
          <p:nvPr/>
        </p:nvSpPr>
        <p:spPr>
          <a:xfrm>
            <a:off x="3467100" y="36576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67" name="Content Placeholder 2"/>
          <p:cNvSpPr txBox="1">
            <a:spLocks/>
          </p:cNvSpPr>
          <p:nvPr/>
        </p:nvSpPr>
        <p:spPr bwMode="auto">
          <a:xfrm>
            <a:off x="406400" y="4648200"/>
            <a:ext cx="1137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19995" tIns="62397" rIns="119995" bIns="62397" numCol="1" anchor="t" anchorCtr="0" compatLnSpc="1">
            <a:prstTxWarp prst="textNoShape">
              <a:avLst/>
            </a:prstTxWarp>
          </a:bodyPr>
          <a:lstStyle/>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Overlaps memory and compute	   </a:t>
            </a:r>
            <a:r>
              <a:rPr lang="en-US" sz="2400" kern="0" dirty="0">
                <a:solidFill>
                  <a:srgbClr val="00B050"/>
                </a:solidFill>
                <a:latin typeface="+mj-lt"/>
              </a:rPr>
              <a:t>Runtime</a:t>
            </a:r>
          </a:p>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Increases local memory sizes		   </a:t>
            </a:r>
            <a:r>
              <a:rPr lang="en-US" sz="2400" kern="0" dirty="0">
                <a:solidFill>
                  <a:srgbClr val="C00000"/>
                </a:solidFill>
                <a:latin typeface="+mj-lt"/>
              </a:rPr>
              <a:t>Area</a:t>
            </a:r>
          </a:p>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Adds synchronization logic		   </a:t>
            </a:r>
            <a:r>
              <a:rPr lang="en-US" sz="2400" kern="0" dirty="0">
                <a:solidFill>
                  <a:srgbClr val="C00000"/>
                </a:solidFill>
                <a:latin typeface="+mj-lt"/>
              </a:rPr>
              <a:t>Area</a:t>
            </a:r>
          </a:p>
          <a:p>
            <a:pPr marL="455054" indent="-455054" defTabSz="609559" fontAlgn="base">
              <a:lnSpc>
                <a:spcPct val="98000"/>
              </a:lnSpc>
              <a:spcBef>
                <a:spcPts val="1033"/>
              </a:spcBef>
              <a:spcAft>
                <a:spcPct val="0"/>
              </a:spcAft>
              <a:buClr>
                <a:srgbClr val="0072A4"/>
              </a:buClr>
              <a:buSzPct val="75000"/>
              <a:defRPr/>
            </a:pPr>
            <a:endParaRPr lang="en-US" sz="2400" kern="0" dirty="0">
              <a:latin typeface="+mj-lt"/>
            </a:endParaRPr>
          </a:p>
        </p:txBody>
      </p:sp>
      <p:sp>
        <p:nvSpPr>
          <p:cNvPr id="68" name="Down Arrow 67"/>
          <p:cNvSpPr/>
          <p:nvPr/>
        </p:nvSpPr>
        <p:spPr bwMode="auto">
          <a:xfrm>
            <a:off x="5683243" y="4707467"/>
            <a:ext cx="508000" cy="381000"/>
          </a:xfrm>
          <a:prstGeom prst="downArrow">
            <a:avLst/>
          </a:prstGeom>
          <a:solidFill>
            <a:srgbClr val="1DD105"/>
          </a:solidFill>
          <a:ln>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70" name="Down Arrow 69"/>
          <p:cNvSpPr/>
          <p:nvPr/>
        </p:nvSpPr>
        <p:spPr bwMode="auto">
          <a:xfrm rot="10800000">
            <a:off x="5683243" y="5185833"/>
            <a:ext cx="508000" cy="381000"/>
          </a:xfrm>
          <a:prstGeom prst="downArrow">
            <a:avLst/>
          </a:prstGeom>
          <a:solidFill>
            <a:srgbClr val="FF0000"/>
          </a:solid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71" name="Down Arrow 70"/>
          <p:cNvSpPr/>
          <p:nvPr/>
        </p:nvSpPr>
        <p:spPr bwMode="auto">
          <a:xfrm rot="10800000">
            <a:off x="5672976" y="5693184"/>
            <a:ext cx="508000" cy="381000"/>
          </a:xfrm>
          <a:prstGeom prst="downArrow">
            <a:avLst/>
          </a:prstGeom>
          <a:solidFill>
            <a:srgbClr val="FF0000"/>
          </a:solid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grpSp>
        <p:nvGrpSpPr>
          <p:cNvPr id="4" name="Group 47"/>
          <p:cNvGrpSpPr/>
          <p:nvPr/>
        </p:nvGrpSpPr>
        <p:grpSpPr>
          <a:xfrm>
            <a:off x="7286026" y="2514600"/>
            <a:ext cx="844549" cy="685800"/>
            <a:chOff x="5462588" y="2590800"/>
            <a:chExt cx="633412" cy="685800"/>
          </a:xfrm>
          <a:solidFill>
            <a:srgbClr val="FFFF00"/>
          </a:solidFill>
        </p:grpSpPr>
        <p:sp>
          <p:nvSpPr>
            <p:cNvPr id="49" name="Rectangle 48"/>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50" name="Straight Arrow Connector 49"/>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bwMode="auto">
          <a:xfrm>
            <a:off x="9448801" y="3657600"/>
            <a:ext cx="2336800" cy="2590800"/>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t"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i="1" dirty="0">
                <a:solidFill>
                  <a:schemeClr val="tx1"/>
                </a:solidFill>
                <a:latin typeface="Arial" charset="0"/>
                <a:ea typeface="ＭＳ Ｐゴシック" pitchFamily="34" charset="-128"/>
              </a:rPr>
              <a:t>Key</a:t>
            </a:r>
          </a:p>
        </p:txBody>
      </p:sp>
      <p:sp>
        <p:nvSpPr>
          <p:cNvPr id="56" name="Rectangle 55"/>
          <p:cNvSpPr/>
          <p:nvPr/>
        </p:nvSpPr>
        <p:spPr>
          <a:xfrm>
            <a:off x="9550400" y="41910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dirty="0">
                <a:solidFill>
                  <a:sysClr val="windowText" lastClr="000000"/>
                </a:solidFill>
              </a:rPr>
              <a:t>Double</a:t>
            </a:r>
          </a:p>
        </p:txBody>
      </p:sp>
      <p:sp>
        <p:nvSpPr>
          <p:cNvPr id="52" name="Rectangle 51"/>
          <p:cNvSpPr/>
          <p:nvPr/>
        </p:nvSpPr>
        <p:spPr>
          <a:xfrm>
            <a:off x="9550400" y="46482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dirty="0">
                <a:solidFill>
                  <a:sysClr val="windowText" lastClr="000000"/>
                </a:solidFill>
              </a:rPr>
              <a:t>Buffer</a:t>
            </a:r>
          </a:p>
        </p:txBody>
      </p:sp>
      <p:grpSp>
        <p:nvGrpSpPr>
          <p:cNvPr id="65" name="Group 80">
            <a:extLst>
              <a:ext uri="{FF2B5EF4-FFF2-40B4-BE49-F238E27FC236}">
                <a16:creationId xmlns:a16="http://schemas.microsoft.com/office/drawing/2014/main" id="{D0AF7722-2F31-4506-8C45-3930520CB06E}"/>
              </a:ext>
            </a:extLst>
          </p:cNvPr>
          <p:cNvGrpSpPr/>
          <p:nvPr/>
        </p:nvGrpSpPr>
        <p:grpSpPr>
          <a:xfrm>
            <a:off x="9695622" y="5295900"/>
            <a:ext cx="844549" cy="685800"/>
            <a:chOff x="5462588" y="2590800"/>
            <a:chExt cx="633412" cy="685800"/>
          </a:xfrm>
          <a:solidFill>
            <a:srgbClr val="FFFF00"/>
          </a:solidFill>
        </p:grpSpPr>
        <p:sp>
          <p:nvSpPr>
            <p:cNvPr id="69" name="Rectangle 68">
              <a:extLst>
                <a:ext uri="{FF2B5EF4-FFF2-40B4-BE49-F238E27FC236}">
                  <a16:creationId xmlns:a16="http://schemas.microsoft.com/office/drawing/2014/main" id="{8F055345-B7A6-4E48-9293-C71F7A622573}"/>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err="1">
                  <a:solidFill>
                    <a:sysClr val="windowText" lastClr="000000"/>
                  </a:solidFill>
                </a:rPr>
                <a:t>Reg</a:t>
              </a:r>
              <a:endParaRPr lang="en-US" sz="2667" dirty="0">
                <a:solidFill>
                  <a:sysClr val="windowText" lastClr="000000"/>
                </a:solidFill>
              </a:endParaRPr>
            </a:p>
          </p:txBody>
        </p:sp>
        <p:cxnSp>
          <p:nvCxnSpPr>
            <p:cNvPr id="72" name="Straight Arrow Connector 71">
              <a:extLst>
                <a:ext uri="{FF2B5EF4-FFF2-40B4-BE49-F238E27FC236}">
                  <a16:creationId xmlns:a16="http://schemas.microsoft.com/office/drawing/2014/main" id="{87A2C96A-3F38-44EB-8E54-C55EFB5B5CF2}"/>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8E01014-D9E6-419E-B441-56137F64C7CF}"/>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6E6F7F2B-36DB-4FFA-AC06-558586312F82}"/>
              </a:ext>
            </a:extLst>
          </p:cNvPr>
          <p:cNvSpPr/>
          <p:nvPr/>
        </p:nvSpPr>
        <p:spPr>
          <a:xfrm>
            <a:off x="10781384" y="5372100"/>
            <a:ext cx="7112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op</a:t>
            </a:r>
          </a:p>
        </p:txBody>
      </p:sp>
      <p:sp>
        <p:nvSpPr>
          <p:cNvPr id="76" name="Title 1">
            <a:extLst>
              <a:ext uri="{FF2B5EF4-FFF2-40B4-BE49-F238E27FC236}">
                <a16:creationId xmlns:a16="http://schemas.microsoft.com/office/drawing/2014/main" id="{8A3BBB15-5BCD-4419-A57F-F1CA4FA1CDF8}"/>
              </a:ext>
            </a:extLst>
          </p:cNvPr>
          <p:cNvSpPr>
            <a:spLocks noGrp="1"/>
          </p:cNvSpPr>
          <p:nvPr>
            <p:ph type="title"/>
          </p:nvPr>
        </p:nvSpPr>
        <p:spPr>
          <a:xfrm>
            <a:off x="508002" y="370058"/>
            <a:ext cx="11345948" cy="620542"/>
          </a:xfrm>
        </p:spPr>
        <p:txBody>
          <a:bodyPr/>
          <a:lstStyle/>
          <a:p>
            <a:r>
              <a:rPr lang="en-US" dirty="0">
                <a:effectLst/>
                <a:latin typeface="Calibri" panose="020F0502020204030204" pitchFamily="34" charset="0"/>
                <a:cs typeface="Calibri" panose="020F0502020204030204" pitchFamily="34" charset="0"/>
              </a:rPr>
              <a:t>Important Parameters: Pipelining</a:t>
            </a:r>
          </a:p>
        </p:txBody>
      </p:sp>
    </p:spTree>
    <p:custDataLst>
      <p:tags r:id="rId1"/>
    </p:custDataLst>
    <p:extLst>
      <p:ext uri="{BB962C8B-B14F-4D97-AF65-F5344CB8AC3E}">
        <p14:creationId xmlns:p14="http://schemas.microsoft.com/office/powerpoint/2010/main" val="1754031667"/>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09600" y="1524000"/>
            <a:ext cx="2336800" cy="2590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3" name="Content Placeholder 2"/>
          <p:cNvSpPr>
            <a:spLocks noGrp="1"/>
          </p:cNvSpPr>
          <p:nvPr>
            <p:ph idx="1"/>
          </p:nvPr>
        </p:nvSpPr>
        <p:spPr>
          <a:xfrm>
            <a:off x="406400" y="4343400"/>
            <a:ext cx="11379200" cy="2209800"/>
          </a:xfrm>
        </p:spPr>
        <p:txBody>
          <a:bodyPr/>
          <a:lstStyle/>
          <a:p>
            <a:endParaRPr lang="en-US" sz="3200" dirty="0"/>
          </a:p>
          <a:p>
            <a:endParaRPr lang="en-US" sz="4800" dirty="0">
              <a:latin typeface="+mj-lt"/>
            </a:endParaRPr>
          </a:p>
        </p:txBody>
      </p:sp>
      <p:sp>
        <p:nvSpPr>
          <p:cNvPr id="5" name="Slide Number Placeholder 4"/>
          <p:cNvSpPr>
            <a:spLocks noGrp="1"/>
          </p:cNvSpPr>
          <p:nvPr>
            <p:ph type="sldNum" sz="quarter" idx="10"/>
          </p:nvPr>
        </p:nvSpPr>
        <p:spPr/>
        <p:txBody>
          <a:bodyPr/>
          <a:lstStyle/>
          <a:p>
            <a:endParaRPr lang="en-US" dirty="0"/>
          </a:p>
        </p:txBody>
      </p:sp>
      <p:sp>
        <p:nvSpPr>
          <p:cNvPr id="6" name="Rectangle 5"/>
          <p:cNvSpPr/>
          <p:nvPr/>
        </p:nvSpPr>
        <p:spPr>
          <a:xfrm>
            <a:off x="3175000" y="2057400"/>
            <a:ext cx="7721600" cy="1905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cxnSp>
        <p:nvCxnSpPr>
          <p:cNvPr id="13" name="Straight Arrow Connector 12"/>
          <p:cNvCxnSpPr>
            <a:endCxn id="28" idx="1"/>
          </p:cNvCxnSpPr>
          <p:nvPr/>
        </p:nvCxnSpPr>
        <p:spPr>
          <a:xfrm>
            <a:off x="914400" y="2590800"/>
            <a:ext cx="2438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4" idx="1"/>
          </p:cNvCxnSpPr>
          <p:nvPr/>
        </p:nvCxnSpPr>
        <p:spPr>
          <a:xfrm>
            <a:off x="914400" y="3352800"/>
            <a:ext cx="2438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78755" y="2771775"/>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19" name="Straight Arrow Connector 18"/>
          <p:cNvCxnSpPr/>
          <p:nvPr/>
        </p:nvCxnSpPr>
        <p:spPr>
          <a:xfrm>
            <a:off x="4572006" y="3200400"/>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535165" y="2445360"/>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83780" y="2185989"/>
            <a:ext cx="0" cy="27622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4921252" y="2543182"/>
            <a:ext cx="0" cy="67151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171690" y="3190875"/>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350008" y="2871787"/>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11900" y="2533651"/>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11852" y="21336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7" name="Straight Arrow Connector 36"/>
          <p:cNvCxnSpPr/>
          <p:nvPr/>
        </p:nvCxnSpPr>
        <p:spPr>
          <a:xfrm flipH="1" flipV="1">
            <a:off x="8235951" y="2343149"/>
            <a:ext cx="6349" cy="33813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363335" y="3586163"/>
            <a:ext cx="825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513032" y="2871791"/>
            <a:ext cx="628649" cy="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315206" y="2852737"/>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bwMode="auto">
          <a:xfrm>
            <a:off x="3962401" y="1052804"/>
            <a:ext cx="78232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Algorithm: Dot Product of Vectors A and B</a:t>
            </a:r>
          </a:p>
        </p:txBody>
      </p:sp>
      <p:sp>
        <p:nvSpPr>
          <p:cNvPr id="32" name="Rectangle 31"/>
          <p:cNvSpPr/>
          <p:nvPr/>
        </p:nvSpPr>
        <p:spPr>
          <a:xfrm>
            <a:off x="5911852" y="27432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sp>
        <p:nvSpPr>
          <p:cNvPr id="33" name="Rectangle 32"/>
          <p:cNvSpPr/>
          <p:nvPr/>
        </p:nvSpPr>
        <p:spPr>
          <a:xfrm>
            <a:off x="5911852" y="33528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4" name="Straight Arrow Connector 33"/>
          <p:cNvCxnSpPr/>
          <p:nvPr/>
        </p:nvCxnSpPr>
        <p:spPr>
          <a:xfrm>
            <a:off x="5073658" y="3814763"/>
            <a:ext cx="83184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83206" y="3523307"/>
            <a:ext cx="6223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5510121" y="3155183"/>
            <a:ext cx="38268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10121" y="2820864"/>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flipV="1">
            <a:off x="4902196" y="2533648"/>
            <a:ext cx="1009655" cy="4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870451" y="2185988"/>
            <a:ext cx="102234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59929" y="2638422"/>
            <a:ext cx="990600" cy="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525135" y="2652713"/>
            <a:ext cx="0" cy="18573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a:off x="4568190" y="3352800"/>
            <a:ext cx="978529"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529585" y="3152777"/>
            <a:ext cx="0" cy="18573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584706" y="3505200"/>
            <a:ext cx="5207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092077" y="3496147"/>
            <a:ext cx="1" cy="3286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295903" y="2776542"/>
            <a:ext cx="0" cy="74771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559311" y="2786059"/>
            <a:ext cx="755647"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352801" y="23622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Tile A</a:t>
            </a:r>
          </a:p>
        </p:txBody>
      </p:sp>
      <p:sp>
        <p:nvSpPr>
          <p:cNvPr id="14" name="Rectangle 13"/>
          <p:cNvSpPr/>
          <p:nvPr/>
        </p:nvSpPr>
        <p:spPr>
          <a:xfrm>
            <a:off x="3352801" y="31242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Tile B</a:t>
            </a:r>
          </a:p>
        </p:txBody>
      </p:sp>
      <p:sp>
        <p:nvSpPr>
          <p:cNvPr id="94" name="Rectangle 93"/>
          <p:cNvSpPr/>
          <p:nvPr/>
        </p:nvSpPr>
        <p:spPr>
          <a:xfrm>
            <a:off x="6826255" y="2462213"/>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95" name="Straight Arrow Connector 94"/>
          <p:cNvCxnSpPr/>
          <p:nvPr/>
        </p:nvCxnSpPr>
        <p:spPr>
          <a:xfrm>
            <a:off x="7150105" y="3200403"/>
            <a:ext cx="628649" cy="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705857" y="2605088"/>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98" name="Straight Arrow Connector 97"/>
          <p:cNvCxnSpPr/>
          <p:nvPr/>
        </p:nvCxnSpPr>
        <p:spPr>
          <a:xfrm>
            <a:off x="8229606" y="30480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8229606" y="26670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8229600" y="2362200"/>
            <a:ext cx="2584451"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9188457" y="2862263"/>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flipV="1">
            <a:off x="10796333" y="2349149"/>
            <a:ext cx="0" cy="51073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Content Placeholder 2"/>
          <p:cNvSpPr txBox="1">
            <a:spLocks/>
          </p:cNvSpPr>
          <p:nvPr/>
        </p:nvSpPr>
        <p:spPr bwMode="auto">
          <a:xfrm>
            <a:off x="406400" y="4631797"/>
            <a:ext cx="1137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19995" tIns="62397" rIns="119995" bIns="62397" numCol="1" anchor="t" anchorCtr="0" compatLnSpc="1">
            <a:prstTxWarp prst="textNoShape">
              <a:avLst/>
            </a:prstTxWarp>
          </a:bodyPr>
          <a:lstStyle/>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Improves element throughput		  	  </a:t>
            </a:r>
            <a:r>
              <a:rPr lang="en-US" sz="2400" kern="0" dirty="0">
                <a:solidFill>
                  <a:srgbClr val="008000"/>
                </a:solidFill>
                <a:latin typeface="+mj-lt"/>
              </a:rPr>
              <a:t>Runtime</a:t>
            </a:r>
          </a:p>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Duplicates compute resources		  </a:t>
            </a:r>
            <a:r>
              <a:rPr lang="en-US" sz="2400" kern="0" dirty="0">
                <a:solidFill>
                  <a:srgbClr val="FF0000"/>
                </a:solidFill>
                <a:latin typeface="+mj-lt"/>
              </a:rPr>
              <a:t>Area</a:t>
            </a:r>
          </a:p>
        </p:txBody>
      </p:sp>
      <p:sp>
        <p:nvSpPr>
          <p:cNvPr id="107" name="Down Arrow 106"/>
          <p:cNvSpPr/>
          <p:nvPr/>
        </p:nvSpPr>
        <p:spPr bwMode="auto">
          <a:xfrm>
            <a:off x="6197600" y="4648200"/>
            <a:ext cx="508000" cy="381000"/>
          </a:xfrm>
          <a:prstGeom prst="downArrow">
            <a:avLst/>
          </a:prstGeom>
          <a:solidFill>
            <a:srgbClr val="1DD105"/>
          </a:solidFill>
          <a:ln>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08" name="Down Arrow 107"/>
          <p:cNvSpPr/>
          <p:nvPr/>
        </p:nvSpPr>
        <p:spPr bwMode="auto">
          <a:xfrm rot="10800000">
            <a:off x="6180976" y="5143500"/>
            <a:ext cx="508000" cy="381000"/>
          </a:xfrm>
          <a:prstGeom prst="downArrow">
            <a:avLst/>
          </a:prstGeom>
          <a:solidFill>
            <a:srgbClr val="FF0000"/>
          </a:solid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56" name="Rectangle 55"/>
          <p:cNvSpPr/>
          <p:nvPr/>
        </p:nvSpPr>
        <p:spPr>
          <a:xfrm>
            <a:off x="812800" y="19812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57" name="Rectangle 56"/>
          <p:cNvSpPr/>
          <p:nvPr/>
        </p:nvSpPr>
        <p:spPr>
          <a:xfrm>
            <a:off x="812800" y="30480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grpSp>
        <p:nvGrpSpPr>
          <p:cNvPr id="4" name="Group 89"/>
          <p:cNvGrpSpPr/>
          <p:nvPr/>
        </p:nvGrpSpPr>
        <p:grpSpPr>
          <a:xfrm>
            <a:off x="9649427" y="2514600"/>
            <a:ext cx="844549" cy="685800"/>
            <a:chOff x="5462588" y="2590800"/>
            <a:chExt cx="633412" cy="685800"/>
          </a:xfrm>
          <a:solidFill>
            <a:srgbClr val="FFFF00"/>
          </a:solidFill>
        </p:grpSpPr>
        <p:sp>
          <p:nvSpPr>
            <p:cNvPr id="91" name="Rectangle 90"/>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92" name="Straight Arrow Connector 91"/>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bwMode="auto">
          <a:xfrm>
            <a:off x="9448801" y="4114800"/>
            <a:ext cx="2336800" cy="2133600"/>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t"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i="1" dirty="0">
                <a:solidFill>
                  <a:schemeClr val="tx1"/>
                </a:solidFill>
                <a:latin typeface="Arial" charset="0"/>
                <a:ea typeface="ＭＳ Ｐゴシック" pitchFamily="34" charset="-128"/>
              </a:rPr>
              <a:t>Key</a:t>
            </a:r>
          </a:p>
        </p:txBody>
      </p:sp>
      <p:sp>
        <p:nvSpPr>
          <p:cNvPr id="100" name="Rectangle 99"/>
          <p:cNvSpPr/>
          <p:nvPr/>
        </p:nvSpPr>
        <p:spPr>
          <a:xfrm>
            <a:off x="9550400" y="46482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Scratchpad</a:t>
            </a:r>
          </a:p>
        </p:txBody>
      </p:sp>
      <p:grpSp>
        <p:nvGrpSpPr>
          <p:cNvPr id="74" name="Group 80">
            <a:extLst>
              <a:ext uri="{FF2B5EF4-FFF2-40B4-BE49-F238E27FC236}">
                <a16:creationId xmlns:a16="http://schemas.microsoft.com/office/drawing/2014/main" id="{B02498AD-4E62-4C85-92C6-722591AC5BC5}"/>
              </a:ext>
            </a:extLst>
          </p:cNvPr>
          <p:cNvGrpSpPr/>
          <p:nvPr/>
        </p:nvGrpSpPr>
        <p:grpSpPr>
          <a:xfrm>
            <a:off x="9695622" y="5295900"/>
            <a:ext cx="844549" cy="685800"/>
            <a:chOff x="5462588" y="2590800"/>
            <a:chExt cx="633412" cy="685800"/>
          </a:xfrm>
          <a:solidFill>
            <a:srgbClr val="FFFF00"/>
          </a:solidFill>
        </p:grpSpPr>
        <p:sp>
          <p:nvSpPr>
            <p:cNvPr id="75" name="Rectangle 74">
              <a:extLst>
                <a:ext uri="{FF2B5EF4-FFF2-40B4-BE49-F238E27FC236}">
                  <a16:creationId xmlns:a16="http://schemas.microsoft.com/office/drawing/2014/main" id="{94B2BD9F-CB53-4B8C-9C9C-525FF6545946}"/>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err="1">
                  <a:solidFill>
                    <a:sysClr val="windowText" lastClr="000000"/>
                  </a:solidFill>
                </a:rPr>
                <a:t>Reg</a:t>
              </a:r>
              <a:endParaRPr lang="en-US" sz="2667" dirty="0">
                <a:solidFill>
                  <a:sysClr val="windowText" lastClr="000000"/>
                </a:solidFill>
              </a:endParaRPr>
            </a:p>
          </p:txBody>
        </p:sp>
        <p:cxnSp>
          <p:nvCxnSpPr>
            <p:cNvPr id="76" name="Straight Arrow Connector 75">
              <a:extLst>
                <a:ext uri="{FF2B5EF4-FFF2-40B4-BE49-F238E27FC236}">
                  <a16:creationId xmlns:a16="http://schemas.microsoft.com/office/drawing/2014/main" id="{BF9AD611-96DC-4088-A58A-D3E330862802}"/>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D1AEAEA-C86E-4282-9F90-8DD109D81885}"/>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9" name="Rectangle 78">
            <a:extLst>
              <a:ext uri="{FF2B5EF4-FFF2-40B4-BE49-F238E27FC236}">
                <a16:creationId xmlns:a16="http://schemas.microsoft.com/office/drawing/2014/main" id="{03D5EA60-0B23-488B-A074-7657C4E62C6B}"/>
              </a:ext>
            </a:extLst>
          </p:cNvPr>
          <p:cNvSpPr/>
          <p:nvPr/>
        </p:nvSpPr>
        <p:spPr>
          <a:xfrm>
            <a:off x="10781384" y="5372100"/>
            <a:ext cx="7112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op</a:t>
            </a:r>
          </a:p>
        </p:txBody>
      </p:sp>
      <p:sp>
        <p:nvSpPr>
          <p:cNvPr id="86" name="Title 1">
            <a:extLst>
              <a:ext uri="{FF2B5EF4-FFF2-40B4-BE49-F238E27FC236}">
                <a16:creationId xmlns:a16="http://schemas.microsoft.com/office/drawing/2014/main" id="{24568334-5FD0-447F-BC97-FE40B5D0553D}"/>
              </a:ext>
            </a:extLst>
          </p:cNvPr>
          <p:cNvSpPr>
            <a:spLocks noGrp="1"/>
          </p:cNvSpPr>
          <p:nvPr>
            <p:ph type="title"/>
          </p:nvPr>
        </p:nvSpPr>
        <p:spPr>
          <a:xfrm>
            <a:off x="508002" y="370058"/>
            <a:ext cx="11345948" cy="620542"/>
          </a:xfrm>
        </p:spPr>
        <p:txBody>
          <a:bodyPr/>
          <a:lstStyle/>
          <a:p>
            <a:r>
              <a:rPr lang="en-US" dirty="0">
                <a:effectLst/>
                <a:latin typeface="Calibri" panose="020F0502020204030204" pitchFamily="34" charset="0"/>
                <a:cs typeface="Calibri" panose="020F0502020204030204" pitchFamily="34" charset="0"/>
              </a:rPr>
              <a:t>Important Parameters: Parallelization</a:t>
            </a:r>
          </a:p>
        </p:txBody>
      </p:sp>
    </p:spTree>
    <p:custDataLst>
      <p:tags r:id="rId1"/>
    </p:custDataLst>
    <p:extLst>
      <p:ext uri="{BB962C8B-B14F-4D97-AF65-F5344CB8AC3E}">
        <p14:creationId xmlns:p14="http://schemas.microsoft.com/office/powerpoint/2010/main" val="3279364528"/>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09600" y="1524000"/>
            <a:ext cx="2336800" cy="2590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3" name="Content Placeholder 2"/>
          <p:cNvSpPr>
            <a:spLocks noGrp="1"/>
          </p:cNvSpPr>
          <p:nvPr>
            <p:ph idx="1"/>
          </p:nvPr>
        </p:nvSpPr>
        <p:spPr>
          <a:xfrm>
            <a:off x="406400" y="4343400"/>
            <a:ext cx="11379200" cy="2209800"/>
          </a:xfrm>
        </p:spPr>
        <p:txBody>
          <a:bodyPr/>
          <a:lstStyle/>
          <a:p>
            <a:endParaRPr lang="en-US" sz="3200" dirty="0"/>
          </a:p>
          <a:p>
            <a:endParaRPr lang="en-US" sz="4800" dirty="0">
              <a:latin typeface="+mj-lt"/>
            </a:endParaRPr>
          </a:p>
        </p:txBody>
      </p:sp>
      <p:sp>
        <p:nvSpPr>
          <p:cNvPr id="5" name="Slide Number Placeholder 4"/>
          <p:cNvSpPr>
            <a:spLocks noGrp="1"/>
          </p:cNvSpPr>
          <p:nvPr>
            <p:ph type="sldNum" sz="quarter" idx="10"/>
          </p:nvPr>
        </p:nvSpPr>
        <p:spPr/>
        <p:txBody>
          <a:bodyPr/>
          <a:lstStyle/>
          <a:p>
            <a:endParaRPr lang="en-US" dirty="0"/>
          </a:p>
        </p:txBody>
      </p:sp>
      <p:sp>
        <p:nvSpPr>
          <p:cNvPr id="6" name="Rectangle 5"/>
          <p:cNvSpPr/>
          <p:nvPr/>
        </p:nvSpPr>
        <p:spPr>
          <a:xfrm>
            <a:off x="3120998" y="2057400"/>
            <a:ext cx="7721600" cy="1905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cxnSp>
        <p:nvCxnSpPr>
          <p:cNvPr id="13" name="Straight Arrow Connector 12"/>
          <p:cNvCxnSpPr>
            <a:endCxn id="28" idx="1"/>
          </p:cNvCxnSpPr>
          <p:nvPr/>
        </p:nvCxnSpPr>
        <p:spPr>
          <a:xfrm>
            <a:off x="914400" y="2590800"/>
            <a:ext cx="2438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4" idx="1"/>
          </p:cNvCxnSpPr>
          <p:nvPr/>
        </p:nvCxnSpPr>
        <p:spPr>
          <a:xfrm>
            <a:off x="914400" y="3352800"/>
            <a:ext cx="2438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78755" y="2771775"/>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19" name="Straight Arrow Connector 18"/>
          <p:cNvCxnSpPr/>
          <p:nvPr/>
        </p:nvCxnSpPr>
        <p:spPr>
          <a:xfrm>
            <a:off x="4572006" y="3200400"/>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535165" y="2445360"/>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76800" y="2174559"/>
            <a:ext cx="0" cy="27622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4913632" y="2543182"/>
            <a:ext cx="0" cy="67151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171690" y="3190875"/>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350008" y="2871787"/>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11900" y="2533651"/>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11852" y="21336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7" name="Straight Arrow Connector 36"/>
          <p:cNvCxnSpPr/>
          <p:nvPr/>
        </p:nvCxnSpPr>
        <p:spPr>
          <a:xfrm flipH="1" flipV="1">
            <a:off x="8235951" y="2343149"/>
            <a:ext cx="6349" cy="33813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363335" y="3586163"/>
            <a:ext cx="825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513032" y="2871791"/>
            <a:ext cx="628649" cy="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315206" y="2852737"/>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bwMode="auto">
          <a:xfrm>
            <a:off x="3962401" y="1052804"/>
            <a:ext cx="78232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Algorithm: Dot Product of Vectors A and B</a:t>
            </a:r>
          </a:p>
        </p:txBody>
      </p:sp>
      <p:sp>
        <p:nvSpPr>
          <p:cNvPr id="32" name="Rectangle 31"/>
          <p:cNvSpPr/>
          <p:nvPr/>
        </p:nvSpPr>
        <p:spPr>
          <a:xfrm>
            <a:off x="5911852" y="27432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sp>
        <p:nvSpPr>
          <p:cNvPr id="33" name="Rectangle 32"/>
          <p:cNvSpPr/>
          <p:nvPr/>
        </p:nvSpPr>
        <p:spPr>
          <a:xfrm>
            <a:off x="5911852" y="33528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4" name="Straight Arrow Connector 33"/>
          <p:cNvCxnSpPr/>
          <p:nvPr/>
        </p:nvCxnSpPr>
        <p:spPr>
          <a:xfrm>
            <a:off x="5073658" y="3814763"/>
            <a:ext cx="83184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83206" y="3523307"/>
            <a:ext cx="6223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516472" y="3155183"/>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10121" y="2820864"/>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95851" y="2533647"/>
            <a:ext cx="1016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870451" y="2185988"/>
            <a:ext cx="102234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52309" y="2638422"/>
            <a:ext cx="990600" cy="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525135" y="2652713"/>
            <a:ext cx="0" cy="18573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564380" y="3352800"/>
            <a:ext cx="9906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537205" y="3160397"/>
            <a:ext cx="0" cy="18573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584706" y="3505200"/>
            <a:ext cx="5207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092077" y="3496147"/>
            <a:ext cx="1" cy="3286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299713" y="2780352"/>
            <a:ext cx="0" cy="74771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559311" y="2786059"/>
            <a:ext cx="755647"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352801" y="23622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Tile A</a:t>
            </a:r>
          </a:p>
        </p:txBody>
      </p:sp>
      <p:sp>
        <p:nvSpPr>
          <p:cNvPr id="14" name="Rectangle 13"/>
          <p:cNvSpPr/>
          <p:nvPr/>
        </p:nvSpPr>
        <p:spPr>
          <a:xfrm>
            <a:off x="3352801" y="31242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Tile B</a:t>
            </a:r>
          </a:p>
        </p:txBody>
      </p:sp>
      <p:sp>
        <p:nvSpPr>
          <p:cNvPr id="94" name="Rectangle 93"/>
          <p:cNvSpPr/>
          <p:nvPr/>
        </p:nvSpPr>
        <p:spPr>
          <a:xfrm>
            <a:off x="6826255" y="2462213"/>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95" name="Straight Arrow Connector 94"/>
          <p:cNvCxnSpPr/>
          <p:nvPr/>
        </p:nvCxnSpPr>
        <p:spPr>
          <a:xfrm>
            <a:off x="7150105" y="3200403"/>
            <a:ext cx="628649" cy="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705857" y="2605088"/>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98" name="Straight Arrow Connector 97"/>
          <p:cNvCxnSpPr/>
          <p:nvPr/>
        </p:nvCxnSpPr>
        <p:spPr>
          <a:xfrm>
            <a:off x="8229606" y="30480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8229606" y="26670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8229600" y="2362200"/>
            <a:ext cx="2584451"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9188457" y="2862263"/>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flipV="1">
            <a:off x="10796333" y="2356769"/>
            <a:ext cx="0" cy="51073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Content Placeholder 2"/>
          <p:cNvSpPr txBox="1">
            <a:spLocks/>
          </p:cNvSpPr>
          <p:nvPr/>
        </p:nvSpPr>
        <p:spPr bwMode="auto">
          <a:xfrm>
            <a:off x="406400" y="4631797"/>
            <a:ext cx="1137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19995" tIns="62397" rIns="119995" bIns="62397" numCol="1" anchor="t" anchorCtr="0" compatLnSpc="1">
            <a:prstTxWarp prst="textNoShape">
              <a:avLst/>
            </a:prstTxWarp>
          </a:bodyPr>
          <a:lstStyle/>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Improves element throughput		  	  </a:t>
            </a:r>
            <a:r>
              <a:rPr lang="en-US" sz="2400" kern="0" dirty="0">
                <a:solidFill>
                  <a:srgbClr val="008000"/>
                </a:solidFill>
                <a:latin typeface="+mj-lt"/>
              </a:rPr>
              <a:t>Runtime</a:t>
            </a:r>
          </a:p>
          <a:p>
            <a:pPr marL="455054" indent="-455054" defTabSz="609559" fontAlgn="base">
              <a:lnSpc>
                <a:spcPct val="98000"/>
              </a:lnSpc>
              <a:spcBef>
                <a:spcPts val="1033"/>
              </a:spcBef>
              <a:spcAft>
                <a:spcPct val="0"/>
              </a:spcAft>
              <a:buClr>
                <a:srgbClr val="0072A4"/>
              </a:buClr>
              <a:buSzPct val="75000"/>
              <a:buFont typeface="Wingdings" pitchFamily="2" charset="2"/>
              <a:buChar char=""/>
              <a:defRPr/>
            </a:pPr>
            <a:r>
              <a:rPr lang="en-US" sz="2400" kern="0" dirty="0">
                <a:latin typeface="+mj-lt"/>
              </a:rPr>
              <a:t>May duplicate memory resources		  </a:t>
            </a:r>
            <a:r>
              <a:rPr lang="en-US" sz="2400" kern="0" dirty="0">
                <a:solidFill>
                  <a:srgbClr val="FF0000"/>
                </a:solidFill>
                <a:latin typeface="+mj-lt"/>
              </a:rPr>
              <a:t>Area</a:t>
            </a:r>
          </a:p>
        </p:txBody>
      </p:sp>
      <p:sp>
        <p:nvSpPr>
          <p:cNvPr id="107" name="Down Arrow 106"/>
          <p:cNvSpPr/>
          <p:nvPr/>
        </p:nvSpPr>
        <p:spPr bwMode="auto">
          <a:xfrm>
            <a:off x="6197600" y="4648200"/>
            <a:ext cx="508000" cy="381000"/>
          </a:xfrm>
          <a:prstGeom prst="downArrow">
            <a:avLst/>
          </a:prstGeom>
          <a:solidFill>
            <a:srgbClr val="1DD105"/>
          </a:solidFill>
          <a:ln>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08" name="Down Arrow 107"/>
          <p:cNvSpPr/>
          <p:nvPr/>
        </p:nvSpPr>
        <p:spPr bwMode="auto">
          <a:xfrm rot="10800000">
            <a:off x="6180976" y="5143500"/>
            <a:ext cx="508000" cy="381000"/>
          </a:xfrm>
          <a:prstGeom prst="downArrow">
            <a:avLst/>
          </a:prstGeom>
          <a:solidFill>
            <a:srgbClr val="FF0000"/>
          </a:solid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56" name="Rectangle 55"/>
          <p:cNvSpPr/>
          <p:nvPr/>
        </p:nvSpPr>
        <p:spPr>
          <a:xfrm>
            <a:off x="812800" y="19812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57" name="Rectangle 56"/>
          <p:cNvSpPr/>
          <p:nvPr/>
        </p:nvSpPr>
        <p:spPr>
          <a:xfrm>
            <a:off x="812800" y="30480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grpSp>
        <p:nvGrpSpPr>
          <p:cNvPr id="4" name="Group 89"/>
          <p:cNvGrpSpPr/>
          <p:nvPr/>
        </p:nvGrpSpPr>
        <p:grpSpPr>
          <a:xfrm>
            <a:off x="9649427" y="2514600"/>
            <a:ext cx="844549" cy="685800"/>
            <a:chOff x="5462588" y="2590800"/>
            <a:chExt cx="633412" cy="685800"/>
          </a:xfrm>
          <a:solidFill>
            <a:srgbClr val="FFFF00"/>
          </a:solidFill>
        </p:grpSpPr>
        <p:sp>
          <p:nvSpPr>
            <p:cNvPr id="91" name="Rectangle 90"/>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92" name="Straight Arrow Connector 91"/>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bwMode="auto">
          <a:xfrm>
            <a:off x="9448801" y="4114800"/>
            <a:ext cx="2336800" cy="2133600"/>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t"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i="1" dirty="0">
                <a:solidFill>
                  <a:schemeClr val="tx1"/>
                </a:solidFill>
                <a:latin typeface="Arial" charset="0"/>
                <a:ea typeface="ＭＳ Ｐゴシック" pitchFamily="34" charset="-128"/>
              </a:rPr>
              <a:t>Key</a:t>
            </a:r>
          </a:p>
        </p:txBody>
      </p:sp>
      <p:sp>
        <p:nvSpPr>
          <p:cNvPr id="100" name="Rectangle 99"/>
          <p:cNvSpPr/>
          <p:nvPr/>
        </p:nvSpPr>
        <p:spPr>
          <a:xfrm>
            <a:off x="9550400" y="46482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Scratchpad</a:t>
            </a:r>
          </a:p>
        </p:txBody>
      </p:sp>
      <p:sp>
        <p:nvSpPr>
          <p:cNvPr id="8" name="Oval 7">
            <a:extLst>
              <a:ext uri="{FF2B5EF4-FFF2-40B4-BE49-F238E27FC236}">
                <a16:creationId xmlns:a16="http://schemas.microsoft.com/office/drawing/2014/main" id="{DD727F98-C609-472F-A5BD-987F66E1B4F9}"/>
              </a:ext>
            </a:extLst>
          </p:cNvPr>
          <p:cNvSpPr/>
          <p:nvPr/>
        </p:nvSpPr>
        <p:spPr bwMode="auto">
          <a:xfrm>
            <a:off x="4419600" y="2133600"/>
            <a:ext cx="304800" cy="862013"/>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6" name="Oval 65">
            <a:extLst>
              <a:ext uri="{FF2B5EF4-FFF2-40B4-BE49-F238E27FC236}">
                <a16:creationId xmlns:a16="http://schemas.microsoft.com/office/drawing/2014/main" id="{D8BAB955-D70E-4E91-88AE-2C286FF2136C}"/>
              </a:ext>
            </a:extLst>
          </p:cNvPr>
          <p:cNvSpPr/>
          <p:nvPr/>
        </p:nvSpPr>
        <p:spPr bwMode="auto">
          <a:xfrm>
            <a:off x="4419600" y="2945606"/>
            <a:ext cx="304800" cy="862013"/>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68" name="Group 80">
            <a:extLst>
              <a:ext uri="{FF2B5EF4-FFF2-40B4-BE49-F238E27FC236}">
                <a16:creationId xmlns:a16="http://schemas.microsoft.com/office/drawing/2014/main" id="{CC549C1D-1AD2-4087-A016-F1D1ED5A064B}"/>
              </a:ext>
            </a:extLst>
          </p:cNvPr>
          <p:cNvGrpSpPr/>
          <p:nvPr/>
        </p:nvGrpSpPr>
        <p:grpSpPr>
          <a:xfrm>
            <a:off x="9695622" y="5295900"/>
            <a:ext cx="844549" cy="685800"/>
            <a:chOff x="5462588" y="2590800"/>
            <a:chExt cx="633412" cy="685800"/>
          </a:xfrm>
          <a:solidFill>
            <a:srgbClr val="FFFF00"/>
          </a:solidFill>
        </p:grpSpPr>
        <p:sp>
          <p:nvSpPr>
            <p:cNvPr id="69" name="Rectangle 68">
              <a:extLst>
                <a:ext uri="{FF2B5EF4-FFF2-40B4-BE49-F238E27FC236}">
                  <a16:creationId xmlns:a16="http://schemas.microsoft.com/office/drawing/2014/main" id="{AFE0D64E-0976-47C9-B75F-75A635535162}"/>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err="1">
                  <a:solidFill>
                    <a:sysClr val="windowText" lastClr="000000"/>
                  </a:solidFill>
                </a:rPr>
                <a:t>Reg</a:t>
              </a:r>
              <a:endParaRPr lang="en-US" sz="2667" dirty="0">
                <a:solidFill>
                  <a:sysClr val="windowText" lastClr="000000"/>
                </a:solidFill>
              </a:endParaRPr>
            </a:p>
          </p:txBody>
        </p:sp>
        <p:cxnSp>
          <p:nvCxnSpPr>
            <p:cNvPr id="71" name="Straight Arrow Connector 70">
              <a:extLst>
                <a:ext uri="{FF2B5EF4-FFF2-40B4-BE49-F238E27FC236}">
                  <a16:creationId xmlns:a16="http://schemas.microsoft.com/office/drawing/2014/main" id="{C8C3807A-CA17-438E-B91C-9D16EB4FCB30}"/>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825569C-65DE-4CA9-B7C1-B7CB9A8A3AA8}"/>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314B4DE6-AB95-45A8-8BB3-4914D3FBB681}"/>
              </a:ext>
            </a:extLst>
          </p:cNvPr>
          <p:cNvSpPr/>
          <p:nvPr/>
        </p:nvSpPr>
        <p:spPr>
          <a:xfrm>
            <a:off x="10781384" y="5372100"/>
            <a:ext cx="7112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op</a:t>
            </a:r>
          </a:p>
        </p:txBody>
      </p:sp>
      <p:sp>
        <p:nvSpPr>
          <p:cNvPr id="76" name="Title 1">
            <a:extLst>
              <a:ext uri="{FF2B5EF4-FFF2-40B4-BE49-F238E27FC236}">
                <a16:creationId xmlns:a16="http://schemas.microsoft.com/office/drawing/2014/main" id="{C6343374-6B62-42D4-B6B7-385E4C50869B}"/>
              </a:ext>
            </a:extLst>
          </p:cNvPr>
          <p:cNvSpPr txBox="1">
            <a:spLocks/>
          </p:cNvSpPr>
          <p:nvPr/>
        </p:nvSpPr>
        <p:spPr bwMode="auto">
          <a:xfrm>
            <a:off x="508002" y="370058"/>
            <a:ext cx="11345948" cy="62054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0000"/>
              </a:lnSpc>
              <a:spcBef>
                <a:spcPct val="0"/>
              </a:spcBef>
              <a:spcAft>
                <a:spcPct val="0"/>
              </a:spcAft>
              <a:defRPr sz="3600" b="1">
                <a:solidFill>
                  <a:srgbClr val="8F0000"/>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80000"/>
              </a:lnSpc>
              <a:spcBef>
                <a:spcPct val="0"/>
              </a:spcBef>
              <a:spcAft>
                <a:spcPct val="0"/>
              </a:spcAft>
              <a:defRPr sz="4000">
                <a:solidFill>
                  <a:srgbClr val="8F0000"/>
                </a:solidFill>
                <a:latin typeface="Arial Rounded MT Bold" pitchFamily="34" charset="0"/>
              </a:defRPr>
            </a:lvl2pPr>
            <a:lvl3pPr algn="l" rtl="0" eaLnBrk="0" fontAlgn="base" hangingPunct="0">
              <a:lnSpc>
                <a:spcPct val="80000"/>
              </a:lnSpc>
              <a:spcBef>
                <a:spcPct val="0"/>
              </a:spcBef>
              <a:spcAft>
                <a:spcPct val="0"/>
              </a:spcAft>
              <a:defRPr sz="4000">
                <a:solidFill>
                  <a:srgbClr val="8F0000"/>
                </a:solidFill>
                <a:latin typeface="Arial Rounded MT Bold" pitchFamily="34" charset="0"/>
              </a:defRPr>
            </a:lvl3pPr>
            <a:lvl4pPr algn="l" rtl="0" eaLnBrk="0" fontAlgn="base" hangingPunct="0">
              <a:lnSpc>
                <a:spcPct val="80000"/>
              </a:lnSpc>
              <a:spcBef>
                <a:spcPct val="0"/>
              </a:spcBef>
              <a:spcAft>
                <a:spcPct val="0"/>
              </a:spcAft>
              <a:defRPr sz="4000">
                <a:solidFill>
                  <a:srgbClr val="8F0000"/>
                </a:solidFill>
                <a:latin typeface="Arial Rounded MT Bold" pitchFamily="34" charset="0"/>
              </a:defRPr>
            </a:lvl4pPr>
            <a:lvl5pPr algn="l" rtl="0" eaLnBrk="0" fontAlgn="base" hangingPunct="0">
              <a:lnSpc>
                <a:spcPct val="80000"/>
              </a:lnSpc>
              <a:spcBef>
                <a:spcPct val="0"/>
              </a:spcBef>
              <a:spcAft>
                <a:spcPct val="0"/>
              </a:spcAft>
              <a:defRPr sz="4000">
                <a:solidFill>
                  <a:srgbClr val="8F0000"/>
                </a:solidFill>
                <a:latin typeface="Arial Rounded MT Bold" pitchFamily="34" charset="0"/>
              </a:defRPr>
            </a:lvl5pPr>
            <a:lvl6pPr marL="457200" algn="l" rtl="0" fontAlgn="base">
              <a:lnSpc>
                <a:spcPct val="80000"/>
              </a:lnSpc>
              <a:spcBef>
                <a:spcPct val="0"/>
              </a:spcBef>
              <a:spcAft>
                <a:spcPct val="0"/>
              </a:spcAft>
              <a:defRPr sz="4000">
                <a:solidFill>
                  <a:srgbClr val="FFFFCC"/>
                </a:solidFill>
                <a:latin typeface="Arial Rounded MT Bold" pitchFamily="34" charset="0"/>
              </a:defRPr>
            </a:lvl6pPr>
            <a:lvl7pPr marL="914400" algn="l" rtl="0" fontAlgn="base">
              <a:lnSpc>
                <a:spcPct val="80000"/>
              </a:lnSpc>
              <a:spcBef>
                <a:spcPct val="0"/>
              </a:spcBef>
              <a:spcAft>
                <a:spcPct val="0"/>
              </a:spcAft>
              <a:defRPr sz="4000">
                <a:solidFill>
                  <a:srgbClr val="FFFFCC"/>
                </a:solidFill>
                <a:latin typeface="Arial Rounded MT Bold" pitchFamily="34" charset="0"/>
              </a:defRPr>
            </a:lvl7pPr>
            <a:lvl8pPr marL="1371600" algn="l" rtl="0" fontAlgn="base">
              <a:lnSpc>
                <a:spcPct val="80000"/>
              </a:lnSpc>
              <a:spcBef>
                <a:spcPct val="0"/>
              </a:spcBef>
              <a:spcAft>
                <a:spcPct val="0"/>
              </a:spcAft>
              <a:defRPr sz="4000">
                <a:solidFill>
                  <a:srgbClr val="FFFFCC"/>
                </a:solidFill>
                <a:latin typeface="Arial Rounded MT Bold" pitchFamily="34" charset="0"/>
              </a:defRPr>
            </a:lvl8pPr>
            <a:lvl9pPr marL="1828800" algn="l" rtl="0" fontAlgn="base">
              <a:lnSpc>
                <a:spcPct val="80000"/>
              </a:lnSpc>
              <a:spcBef>
                <a:spcPct val="0"/>
              </a:spcBef>
              <a:spcAft>
                <a:spcPct val="0"/>
              </a:spcAft>
              <a:defRPr sz="4000">
                <a:solidFill>
                  <a:srgbClr val="FFFFCC"/>
                </a:solidFill>
                <a:latin typeface="Arial Rounded MT Bold" pitchFamily="34" charset="0"/>
              </a:defRPr>
            </a:lvl9pPr>
          </a:lstStyle>
          <a:p>
            <a:r>
              <a:rPr lang="en-US" kern="0" dirty="0">
                <a:effectLst/>
                <a:latin typeface="Calibri" panose="020F0502020204030204" pitchFamily="34" charset="0"/>
                <a:cs typeface="Calibri" panose="020F0502020204030204" pitchFamily="34" charset="0"/>
              </a:rPr>
              <a:t>Important Parameters: Memory Banking</a:t>
            </a:r>
          </a:p>
        </p:txBody>
      </p:sp>
    </p:spTree>
    <p:custDataLst>
      <p:tags r:id="rId1"/>
    </p:custDataLst>
    <p:extLst>
      <p:ext uri="{BB962C8B-B14F-4D97-AF65-F5344CB8AC3E}">
        <p14:creationId xmlns:p14="http://schemas.microsoft.com/office/powerpoint/2010/main" val="3602853585"/>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297E-48C8-496B-9A9A-BBA5E927C471}"/>
              </a:ext>
            </a:extLst>
          </p:cNvPr>
          <p:cNvSpPr>
            <a:spLocks noGrp="1"/>
          </p:cNvSpPr>
          <p:nvPr>
            <p:ph type="title"/>
          </p:nvPr>
        </p:nvSpPr>
        <p:spPr>
          <a:xfrm>
            <a:off x="508000" y="92075"/>
            <a:ext cx="11176000" cy="898525"/>
          </a:xfrm>
        </p:spPr>
        <p:txBody>
          <a:bodyPr/>
          <a:lstStyle/>
          <a:p>
            <a:r>
              <a:rPr lang="en-US" dirty="0">
                <a:effectLst/>
                <a:latin typeface="Calibri" panose="020F0502020204030204" pitchFamily="34" charset="0"/>
                <a:cs typeface="Calibri" panose="020F0502020204030204" pitchFamily="34" charset="0"/>
              </a:rPr>
              <a:t>Language Requirements</a:t>
            </a:r>
          </a:p>
        </p:txBody>
      </p:sp>
      <p:sp>
        <p:nvSpPr>
          <p:cNvPr id="5" name="Isosceles Triangle 4">
            <a:extLst>
              <a:ext uri="{FF2B5EF4-FFF2-40B4-BE49-F238E27FC236}">
                <a16:creationId xmlns:a16="http://schemas.microsoft.com/office/drawing/2014/main" id="{EA2F9F9C-700E-4290-885E-4DEC083FBEE0}"/>
              </a:ext>
            </a:extLst>
          </p:cNvPr>
          <p:cNvSpPr/>
          <p:nvPr/>
        </p:nvSpPr>
        <p:spPr bwMode="auto">
          <a:xfrm rot="3600000">
            <a:off x="4885365" y="3067421"/>
            <a:ext cx="2541759" cy="2191172"/>
          </a:xfrm>
          <a:prstGeom prst="triangle">
            <a:avLst/>
          </a:prstGeom>
          <a:gradFill rotWithShape="1">
            <a:gsLst>
              <a:gs pos="0">
                <a:srgbClr val="4D4D4D"/>
              </a:gs>
              <a:gs pos="50000">
                <a:schemeClr val="bg1"/>
              </a:gs>
              <a:gs pos="100000">
                <a:srgbClr val="4D4D4D"/>
              </a:gs>
            </a:gsLst>
            <a:lin ang="189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B2AA4CD8-CC27-45FB-8E0B-D15337B191BC}"/>
              </a:ext>
            </a:extLst>
          </p:cNvPr>
          <p:cNvSpPr txBox="1"/>
          <p:nvPr/>
        </p:nvSpPr>
        <p:spPr>
          <a:xfrm>
            <a:off x="2532273" y="3086583"/>
            <a:ext cx="2039726" cy="523220"/>
          </a:xfrm>
          <a:prstGeom prst="rect">
            <a:avLst/>
          </a:prstGeom>
          <a:noFill/>
        </p:spPr>
        <p:txBody>
          <a:bodyPr wrap="none" rtlCol="0">
            <a:spAutoFit/>
          </a:bodyPr>
          <a:lstStyle/>
          <a:p>
            <a:pPr algn="r"/>
            <a:r>
              <a:rPr lang="en-US" sz="2800" dirty="0">
                <a:latin typeface="Gill Sans MT" panose="020B0502020104020203" pitchFamily="34" charset="0"/>
              </a:rPr>
              <a:t>Performance</a:t>
            </a:r>
          </a:p>
        </p:txBody>
      </p:sp>
      <p:sp>
        <p:nvSpPr>
          <p:cNvPr id="7" name="TextBox 6">
            <a:extLst>
              <a:ext uri="{FF2B5EF4-FFF2-40B4-BE49-F238E27FC236}">
                <a16:creationId xmlns:a16="http://schemas.microsoft.com/office/drawing/2014/main" id="{CEDC34E7-74A0-450F-8989-58F5E78F6A1B}"/>
              </a:ext>
            </a:extLst>
          </p:cNvPr>
          <p:cNvSpPr txBox="1"/>
          <p:nvPr/>
        </p:nvSpPr>
        <p:spPr>
          <a:xfrm>
            <a:off x="7048258" y="3086583"/>
            <a:ext cx="2452146" cy="523220"/>
          </a:xfrm>
          <a:prstGeom prst="rect">
            <a:avLst/>
          </a:prstGeom>
          <a:noFill/>
        </p:spPr>
        <p:txBody>
          <a:bodyPr wrap="square" rtlCol="0">
            <a:spAutoFit/>
          </a:bodyPr>
          <a:lstStyle/>
          <a:p>
            <a:r>
              <a:rPr lang="en-US" sz="2800" dirty="0">
                <a:latin typeface="Gill Sans MT" panose="020B0502020104020203" pitchFamily="34" charset="0"/>
              </a:rPr>
              <a:t>Productivity</a:t>
            </a:r>
          </a:p>
        </p:txBody>
      </p:sp>
      <p:sp>
        <p:nvSpPr>
          <p:cNvPr id="8" name="TextBox 7">
            <a:extLst>
              <a:ext uri="{FF2B5EF4-FFF2-40B4-BE49-F238E27FC236}">
                <a16:creationId xmlns:a16="http://schemas.microsoft.com/office/drawing/2014/main" id="{CA3E180C-DA56-4C9E-84D2-36C6DA4DCF35}"/>
              </a:ext>
            </a:extLst>
          </p:cNvPr>
          <p:cNvSpPr txBox="1"/>
          <p:nvPr/>
        </p:nvSpPr>
        <p:spPr>
          <a:xfrm>
            <a:off x="4604793" y="5811414"/>
            <a:ext cx="2452146" cy="523220"/>
          </a:xfrm>
          <a:prstGeom prst="rect">
            <a:avLst/>
          </a:prstGeom>
          <a:noFill/>
        </p:spPr>
        <p:txBody>
          <a:bodyPr wrap="square" rtlCol="0">
            <a:spAutoFit/>
          </a:bodyPr>
          <a:lstStyle/>
          <a:p>
            <a:pPr algn="ctr"/>
            <a:r>
              <a:rPr lang="en-US" sz="2800" dirty="0">
                <a:latin typeface="Gill Sans MT" panose="020B0502020104020203" pitchFamily="34" charset="0"/>
              </a:rPr>
              <a:t>Portability</a:t>
            </a:r>
          </a:p>
        </p:txBody>
      </p:sp>
      <p:sp>
        <p:nvSpPr>
          <p:cNvPr id="9" name="Content Placeholder 2">
            <a:extLst>
              <a:ext uri="{FF2B5EF4-FFF2-40B4-BE49-F238E27FC236}">
                <a16:creationId xmlns:a16="http://schemas.microsoft.com/office/drawing/2014/main" id="{E3E03F1A-B16D-4493-A157-C4B43062AAA7}"/>
              </a:ext>
            </a:extLst>
          </p:cNvPr>
          <p:cNvSpPr>
            <a:spLocks noGrp="1"/>
          </p:cNvSpPr>
          <p:nvPr>
            <p:ph idx="1"/>
          </p:nvPr>
        </p:nvSpPr>
        <p:spPr>
          <a:xfrm>
            <a:off x="381000" y="1200392"/>
            <a:ext cx="11353800" cy="1600200"/>
          </a:xfrm>
        </p:spPr>
        <p:txBody>
          <a:bodyPr/>
          <a:lstStyle/>
          <a:p>
            <a:pPr marL="514350" indent="-514350">
              <a:buClr>
                <a:schemeClr val="tx2"/>
              </a:buClr>
              <a:buSzPct val="100000"/>
              <a:buAutoNum type="arabicPeriod"/>
            </a:pPr>
            <a:r>
              <a:rPr lang="en-US" sz="2800" dirty="0">
                <a:solidFill>
                  <a:schemeClr val="tx2"/>
                </a:solidFill>
              </a:rPr>
              <a:t>Performs hardware optimizations for higher level frameworks</a:t>
            </a:r>
          </a:p>
          <a:p>
            <a:pPr marL="514350" indent="-514350">
              <a:buClr>
                <a:schemeClr val="tx2"/>
              </a:buClr>
              <a:buSzPct val="100000"/>
              <a:buAutoNum type="arabicPeriod"/>
            </a:pPr>
            <a:r>
              <a:rPr lang="en-US" sz="2800" dirty="0">
                <a:solidFill>
                  <a:schemeClr val="tx2"/>
                </a:solidFill>
              </a:rPr>
              <a:t>Productive language for “power” users (hardware programmers)</a:t>
            </a:r>
          </a:p>
          <a:p>
            <a:pPr marL="514350" indent="-514350">
              <a:buClr>
                <a:schemeClr val="tx2"/>
              </a:buClr>
              <a:buSzPct val="100000"/>
              <a:buAutoNum type="arabicPeriod"/>
            </a:pPr>
            <a:r>
              <a:rPr lang="en-US" sz="2800" dirty="0">
                <a:solidFill>
                  <a:schemeClr val="tx2"/>
                </a:solidFill>
              </a:rPr>
              <a:t>Produces efficient hardware</a:t>
            </a:r>
            <a:endParaRPr lang="en-US" sz="2400" dirty="0">
              <a:solidFill>
                <a:schemeClr val="tx2"/>
              </a:solidFill>
            </a:endParaRPr>
          </a:p>
        </p:txBody>
      </p:sp>
    </p:spTree>
    <p:extLst>
      <p:ext uri="{BB962C8B-B14F-4D97-AF65-F5344CB8AC3E}">
        <p14:creationId xmlns:p14="http://schemas.microsoft.com/office/powerpoint/2010/main" val="201470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384FCC80-A993-4837-92BA-BD9A8423C3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861" t="14859" r="24064" b="20488"/>
          <a:stretch/>
        </p:blipFill>
        <p:spPr>
          <a:xfrm rot="18000000">
            <a:off x="4790752" y="3876192"/>
            <a:ext cx="1856300" cy="1694292"/>
          </a:xfrm>
          <a:prstGeom prst="rect">
            <a:avLst/>
          </a:prstGeom>
        </p:spPr>
      </p:pic>
      <p:pic>
        <p:nvPicPr>
          <p:cNvPr id="44" name="Picture 43">
            <a:extLst>
              <a:ext uri="{FF2B5EF4-FFF2-40B4-BE49-F238E27FC236}">
                <a16:creationId xmlns:a16="http://schemas.microsoft.com/office/drawing/2014/main" id="{18197A41-72F4-44CC-A5BC-399953E8FD1E}"/>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4103" t="16394" r="24073" b="21381"/>
          <a:stretch/>
        </p:blipFill>
        <p:spPr>
          <a:xfrm rot="18000000">
            <a:off x="7724553" y="1275665"/>
            <a:ext cx="1861804" cy="1643478"/>
          </a:xfrm>
          <a:prstGeom prst="rect">
            <a:avLst/>
          </a:prstGeom>
        </p:spPr>
      </p:pic>
      <p:pic>
        <p:nvPicPr>
          <p:cNvPr id="46" name="Picture 45">
            <a:extLst>
              <a:ext uri="{FF2B5EF4-FFF2-40B4-BE49-F238E27FC236}">
                <a16:creationId xmlns:a16="http://schemas.microsoft.com/office/drawing/2014/main" id="{CC4103E9-0FE6-4919-8AB3-F683B01859E6}"/>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24012" t="14516" r="23509" b="22778"/>
          <a:stretch/>
        </p:blipFill>
        <p:spPr>
          <a:xfrm rot="18000000">
            <a:off x="1848327" y="1302002"/>
            <a:ext cx="1855092" cy="1629578"/>
          </a:xfrm>
          <a:prstGeom prst="rect">
            <a:avLst/>
          </a:prstGeom>
        </p:spPr>
      </p:pic>
      <p:sp>
        <p:nvSpPr>
          <p:cNvPr id="2" name="Title 1">
            <a:extLst>
              <a:ext uri="{FF2B5EF4-FFF2-40B4-BE49-F238E27FC236}">
                <a16:creationId xmlns:a16="http://schemas.microsoft.com/office/drawing/2014/main" id="{517E297E-48C8-496B-9A9A-BBA5E927C471}"/>
              </a:ext>
            </a:extLst>
          </p:cNvPr>
          <p:cNvSpPr>
            <a:spLocks noGrp="1"/>
          </p:cNvSpPr>
          <p:nvPr>
            <p:ph type="title"/>
          </p:nvPr>
        </p:nvSpPr>
        <p:spPr>
          <a:xfrm>
            <a:off x="508000" y="92075"/>
            <a:ext cx="11176000" cy="898525"/>
          </a:xfrm>
        </p:spPr>
        <p:txBody>
          <a:bodyPr/>
          <a:lstStyle/>
          <a:p>
            <a:r>
              <a:rPr lang="en-US" dirty="0">
                <a:effectLst/>
                <a:latin typeface="Calibri" panose="020F0502020204030204" pitchFamily="34" charset="0"/>
                <a:cs typeface="Calibri" panose="020F0502020204030204" pitchFamily="34" charset="0"/>
              </a:rPr>
              <a:t>Language Comparisons</a:t>
            </a:r>
          </a:p>
        </p:txBody>
      </p:sp>
      <p:sp>
        <p:nvSpPr>
          <p:cNvPr id="6" name="TextBox 5">
            <a:extLst>
              <a:ext uri="{FF2B5EF4-FFF2-40B4-BE49-F238E27FC236}">
                <a16:creationId xmlns:a16="http://schemas.microsoft.com/office/drawing/2014/main" id="{B2AA4CD8-CC27-45FB-8E0B-D15337B191BC}"/>
              </a:ext>
            </a:extLst>
          </p:cNvPr>
          <p:cNvSpPr txBox="1"/>
          <p:nvPr/>
        </p:nvSpPr>
        <p:spPr>
          <a:xfrm>
            <a:off x="322130" y="1450284"/>
            <a:ext cx="1773755" cy="461665"/>
          </a:xfrm>
          <a:prstGeom prst="rect">
            <a:avLst/>
          </a:prstGeom>
          <a:noFill/>
        </p:spPr>
        <p:txBody>
          <a:bodyPr wrap="none" rtlCol="0">
            <a:spAutoFit/>
          </a:bodyPr>
          <a:lstStyle/>
          <a:p>
            <a:pPr algn="r"/>
            <a:r>
              <a:rPr lang="en-US" sz="2400" dirty="0">
                <a:solidFill>
                  <a:srgbClr val="00B050"/>
                </a:solidFill>
                <a:latin typeface="Gill Sans MT" panose="020B0502020104020203" pitchFamily="34" charset="0"/>
              </a:rPr>
              <a:t>Performance</a:t>
            </a:r>
          </a:p>
        </p:txBody>
      </p:sp>
      <p:sp>
        <p:nvSpPr>
          <p:cNvPr id="7" name="TextBox 6">
            <a:extLst>
              <a:ext uri="{FF2B5EF4-FFF2-40B4-BE49-F238E27FC236}">
                <a16:creationId xmlns:a16="http://schemas.microsoft.com/office/drawing/2014/main" id="{CEDC34E7-74A0-450F-8989-58F5E78F6A1B}"/>
              </a:ext>
            </a:extLst>
          </p:cNvPr>
          <p:cNvSpPr txBox="1"/>
          <p:nvPr/>
        </p:nvSpPr>
        <p:spPr>
          <a:xfrm>
            <a:off x="3873210" y="1496658"/>
            <a:ext cx="2452146" cy="461665"/>
          </a:xfrm>
          <a:prstGeom prst="rect">
            <a:avLst/>
          </a:prstGeom>
          <a:noFill/>
        </p:spPr>
        <p:txBody>
          <a:bodyPr wrap="square" rtlCol="0">
            <a:spAutoFit/>
          </a:bodyPr>
          <a:lstStyle/>
          <a:p>
            <a:r>
              <a:rPr lang="en-US" sz="2400" dirty="0">
                <a:solidFill>
                  <a:srgbClr val="FF0000"/>
                </a:solidFill>
                <a:latin typeface="Gill Sans MT" panose="020B0502020104020203" pitchFamily="34" charset="0"/>
              </a:rPr>
              <a:t>Productivity</a:t>
            </a:r>
          </a:p>
        </p:txBody>
      </p:sp>
      <p:sp>
        <p:nvSpPr>
          <p:cNvPr id="8" name="TextBox 7">
            <a:extLst>
              <a:ext uri="{FF2B5EF4-FFF2-40B4-BE49-F238E27FC236}">
                <a16:creationId xmlns:a16="http://schemas.microsoft.com/office/drawing/2014/main" id="{CA3E180C-DA56-4C9E-84D2-36C6DA4DCF35}"/>
              </a:ext>
            </a:extLst>
          </p:cNvPr>
          <p:cNvSpPr txBox="1"/>
          <p:nvPr/>
        </p:nvSpPr>
        <p:spPr>
          <a:xfrm>
            <a:off x="1767175" y="3206415"/>
            <a:ext cx="2452146" cy="461665"/>
          </a:xfrm>
          <a:prstGeom prst="rect">
            <a:avLst/>
          </a:prstGeom>
          <a:noFill/>
        </p:spPr>
        <p:txBody>
          <a:bodyPr wrap="square" rtlCol="0">
            <a:spAutoFit/>
          </a:bodyPr>
          <a:lstStyle/>
          <a:p>
            <a:pPr algn="ctr"/>
            <a:r>
              <a:rPr lang="en-US" sz="2400" dirty="0">
                <a:solidFill>
                  <a:srgbClr val="FF0000"/>
                </a:solidFill>
                <a:latin typeface="Gill Sans MT" panose="020B0502020104020203" pitchFamily="34" charset="0"/>
              </a:rPr>
              <a:t>Portability</a:t>
            </a:r>
          </a:p>
        </p:txBody>
      </p:sp>
      <p:sp>
        <p:nvSpPr>
          <p:cNvPr id="3" name="TextBox 2">
            <a:extLst>
              <a:ext uri="{FF2B5EF4-FFF2-40B4-BE49-F238E27FC236}">
                <a16:creationId xmlns:a16="http://schemas.microsoft.com/office/drawing/2014/main" id="{09014EE8-342D-4EAC-ABAD-059F036D44DC}"/>
              </a:ext>
            </a:extLst>
          </p:cNvPr>
          <p:cNvSpPr txBox="1"/>
          <p:nvPr/>
        </p:nvSpPr>
        <p:spPr>
          <a:xfrm>
            <a:off x="497134" y="1033170"/>
            <a:ext cx="5094921" cy="523220"/>
          </a:xfrm>
          <a:prstGeom prst="rect">
            <a:avLst/>
          </a:prstGeom>
          <a:noFill/>
        </p:spPr>
        <p:txBody>
          <a:bodyPr wrap="none" rtlCol="0">
            <a:spAutoFit/>
          </a:bodyPr>
          <a:lstStyle/>
          <a:p>
            <a:r>
              <a:rPr lang="en-US" sz="2800" u="sng" dirty="0">
                <a:latin typeface="Gill Sans MT" panose="020B0502020104020203" pitchFamily="34" charset="0"/>
              </a:rPr>
              <a:t>HDLs (Verilog, VHDL, Chisel, etc.)</a:t>
            </a:r>
          </a:p>
        </p:txBody>
      </p:sp>
      <p:sp>
        <p:nvSpPr>
          <p:cNvPr id="13" name="TextBox 12">
            <a:extLst>
              <a:ext uri="{FF2B5EF4-FFF2-40B4-BE49-F238E27FC236}">
                <a16:creationId xmlns:a16="http://schemas.microsoft.com/office/drawing/2014/main" id="{513D8706-99F6-4C0E-A144-9B86F10F30C8}"/>
              </a:ext>
            </a:extLst>
          </p:cNvPr>
          <p:cNvSpPr txBox="1"/>
          <p:nvPr/>
        </p:nvSpPr>
        <p:spPr>
          <a:xfrm>
            <a:off x="6636509" y="1048847"/>
            <a:ext cx="5119094" cy="523220"/>
          </a:xfrm>
          <a:prstGeom prst="rect">
            <a:avLst/>
          </a:prstGeom>
          <a:noFill/>
        </p:spPr>
        <p:txBody>
          <a:bodyPr wrap="none" rtlCol="0">
            <a:spAutoFit/>
          </a:bodyPr>
          <a:lstStyle/>
          <a:p>
            <a:r>
              <a:rPr lang="en-US" sz="2800" u="sng" dirty="0">
                <a:latin typeface="Gill Sans MT" panose="020B0502020104020203" pitchFamily="34" charset="0"/>
              </a:rPr>
              <a:t>High Level Synthesis (C, OpenCL)</a:t>
            </a:r>
          </a:p>
        </p:txBody>
      </p:sp>
      <p:sp>
        <p:nvSpPr>
          <p:cNvPr id="15" name="TextBox 14">
            <a:extLst>
              <a:ext uri="{FF2B5EF4-FFF2-40B4-BE49-F238E27FC236}">
                <a16:creationId xmlns:a16="http://schemas.microsoft.com/office/drawing/2014/main" id="{42834743-F798-4F5B-A773-BEF10295B518}"/>
              </a:ext>
            </a:extLst>
          </p:cNvPr>
          <p:cNvSpPr txBox="1"/>
          <p:nvPr/>
        </p:nvSpPr>
        <p:spPr>
          <a:xfrm>
            <a:off x="6135749" y="1447420"/>
            <a:ext cx="1773755" cy="461665"/>
          </a:xfrm>
          <a:prstGeom prst="rect">
            <a:avLst/>
          </a:prstGeom>
          <a:noFill/>
        </p:spPr>
        <p:txBody>
          <a:bodyPr wrap="none" rtlCol="0">
            <a:spAutoFit/>
          </a:bodyPr>
          <a:lstStyle/>
          <a:p>
            <a:pPr algn="r"/>
            <a:r>
              <a:rPr lang="en-US" sz="2400" dirty="0">
                <a:solidFill>
                  <a:srgbClr val="FF0000"/>
                </a:solidFill>
                <a:latin typeface="Gill Sans MT" panose="020B0502020104020203" pitchFamily="34" charset="0"/>
              </a:rPr>
              <a:t>Performance</a:t>
            </a:r>
          </a:p>
        </p:txBody>
      </p:sp>
      <p:sp>
        <p:nvSpPr>
          <p:cNvPr id="16" name="TextBox 15">
            <a:extLst>
              <a:ext uri="{FF2B5EF4-FFF2-40B4-BE49-F238E27FC236}">
                <a16:creationId xmlns:a16="http://schemas.microsoft.com/office/drawing/2014/main" id="{D4DD73CB-EF7F-4739-BF6F-4D079967D228}"/>
              </a:ext>
            </a:extLst>
          </p:cNvPr>
          <p:cNvSpPr txBox="1"/>
          <p:nvPr/>
        </p:nvSpPr>
        <p:spPr>
          <a:xfrm>
            <a:off x="9739854" y="1456447"/>
            <a:ext cx="2452146" cy="461665"/>
          </a:xfrm>
          <a:prstGeom prst="rect">
            <a:avLst/>
          </a:prstGeom>
          <a:noFill/>
        </p:spPr>
        <p:txBody>
          <a:bodyPr wrap="square" rtlCol="0">
            <a:spAutoFit/>
          </a:bodyPr>
          <a:lstStyle/>
          <a:p>
            <a:r>
              <a:rPr lang="en-US" sz="2400" dirty="0">
                <a:solidFill>
                  <a:schemeClr val="accent1">
                    <a:lumMod val="60000"/>
                    <a:lumOff val="40000"/>
                  </a:schemeClr>
                </a:solidFill>
                <a:latin typeface="Gill Sans MT" panose="020B0502020104020203" pitchFamily="34" charset="0"/>
              </a:rPr>
              <a:t>Productivity</a:t>
            </a:r>
          </a:p>
        </p:txBody>
      </p:sp>
      <p:sp>
        <p:nvSpPr>
          <p:cNvPr id="17" name="TextBox 16">
            <a:extLst>
              <a:ext uri="{FF2B5EF4-FFF2-40B4-BE49-F238E27FC236}">
                <a16:creationId xmlns:a16="http://schemas.microsoft.com/office/drawing/2014/main" id="{CD42E0B1-65DD-468D-A8B8-08D114CC8904}"/>
              </a:ext>
            </a:extLst>
          </p:cNvPr>
          <p:cNvSpPr txBox="1"/>
          <p:nvPr/>
        </p:nvSpPr>
        <p:spPr>
          <a:xfrm>
            <a:off x="7636272" y="3206415"/>
            <a:ext cx="2452146" cy="461665"/>
          </a:xfrm>
          <a:prstGeom prst="rect">
            <a:avLst/>
          </a:prstGeom>
          <a:noFill/>
        </p:spPr>
        <p:txBody>
          <a:bodyPr wrap="square" rtlCol="0">
            <a:spAutoFit/>
          </a:bodyPr>
          <a:lstStyle/>
          <a:p>
            <a:pPr algn="ctr"/>
            <a:r>
              <a:rPr lang="en-US" sz="2400" dirty="0">
                <a:solidFill>
                  <a:schemeClr val="accent1">
                    <a:lumMod val="60000"/>
                    <a:lumOff val="40000"/>
                  </a:schemeClr>
                </a:solidFill>
                <a:latin typeface="Gill Sans MT" panose="020B0502020104020203" pitchFamily="34" charset="0"/>
              </a:rPr>
              <a:t>Portability</a:t>
            </a:r>
          </a:p>
        </p:txBody>
      </p:sp>
      <p:sp>
        <p:nvSpPr>
          <p:cNvPr id="49" name="TextBox 48">
            <a:extLst>
              <a:ext uri="{FF2B5EF4-FFF2-40B4-BE49-F238E27FC236}">
                <a16:creationId xmlns:a16="http://schemas.microsoft.com/office/drawing/2014/main" id="{5BFE5B91-6C13-4091-8EF8-9FDE85276451}"/>
              </a:ext>
            </a:extLst>
          </p:cNvPr>
          <p:cNvSpPr txBox="1"/>
          <p:nvPr/>
        </p:nvSpPr>
        <p:spPr>
          <a:xfrm>
            <a:off x="5346736" y="3700667"/>
            <a:ext cx="1114408" cy="523220"/>
          </a:xfrm>
          <a:prstGeom prst="rect">
            <a:avLst/>
          </a:prstGeom>
          <a:noFill/>
        </p:spPr>
        <p:txBody>
          <a:bodyPr wrap="none" rtlCol="0">
            <a:spAutoFit/>
          </a:bodyPr>
          <a:lstStyle/>
          <a:p>
            <a:r>
              <a:rPr lang="en-US" sz="2800" u="sng" dirty="0">
                <a:latin typeface="Gill Sans MT" panose="020B0502020104020203" pitchFamily="34" charset="0"/>
              </a:rPr>
              <a:t>Spatial</a:t>
            </a:r>
          </a:p>
        </p:txBody>
      </p:sp>
      <p:sp>
        <p:nvSpPr>
          <p:cNvPr id="52" name="TextBox 51">
            <a:extLst>
              <a:ext uri="{FF2B5EF4-FFF2-40B4-BE49-F238E27FC236}">
                <a16:creationId xmlns:a16="http://schemas.microsoft.com/office/drawing/2014/main" id="{1F35193D-A17D-458E-BCD9-BAA1DD7E95A2}"/>
              </a:ext>
            </a:extLst>
          </p:cNvPr>
          <p:cNvSpPr txBox="1"/>
          <p:nvPr/>
        </p:nvSpPr>
        <p:spPr>
          <a:xfrm>
            <a:off x="3244346" y="4063666"/>
            <a:ext cx="1773755" cy="461665"/>
          </a:xfrm>
          <a:prstGeom prst="rect">
            <a:avLst/>
          </a:prstGeom>
          <a:noFill/>
        </p:spPr>
        <p:txBody>
          <a:bodyPr wrap="none" rtlCol="0">
            <a:spAutoFit/>
          </a:bodyPr>
          <a:lstStyle/>
          <a:p>
            <a:pPr algn="r"/>
            <a:r>
              <a:rPr lang="en-US" sz="2400" dirty="0">
                <a:solidFill>
                  <a:schemeClr val="accent1">
                    <a:lumMod val="60000"/>
                    <a:lumOff val="40000"/>
                  </a:schemeClr>
                </a:solidFill>
                <a:latin typeface="Gill Sans MT" panose="020B0502020104020203" pitchFamily="34" charset="0"/>
              </a:rPr>
              <a:t>Performance</a:t>
            </a:r>
          </a:p>
        </p:txBody>
      </p:sp>
      <p:sp>
        <p:nvSpPr>
          <p:cNvPr id="53" name="TextBox 52">
            <a:extLst>
              <a:ext uri="{FF2B5EF4-FFF2-40B4-BE49-F238E27FC236}">
                <a16:creationId xmlns:a16="http://schemas.microsoft.com/office/drawing/2014/main" id="{08A4CB7D-0C03-4D21-9445-776222567AD5}"/>
              </a:ext>
            </a:extLst>
          </p:cNvPr>
          <p:cNvSpPr txBox="1"/>
          <p:nvPr/>
        </p:nvSpPr>
        <p:spPr>
          <a:xfrm>
            <a:off x="6789780" y="4063666"/>
            <a:ext cx="1680588" cy="461665"/>
          </a:xfrm>
          <a:prstGeom prst="rect">
            <a:avLst/>
          </a:prstGeom>
          <a:noFill/>
        </p:spPr>
        <p:txBody>
          <a:bodyPr wrap="none" rtlCol="0">
            <a:spAutoFit/>
          </a:bodyPr>
          <a:lstStyle/>
          <a:p>
            <a:pPr algn="r"/>
            <a:r>
              <a:rPr lang="en-US" sz="2400" dirty="0">
                <a:solidFill>
                  <a:srgbClr val="00B050"/>
                </a:solidFill>
                <a:latin typeface="Gill Sans MT" panose="020B0502020104020203" pitchFamily="34" charset="0"/>
              </a:rPr>
              <a:t>Productivity</a:t>
            </a:r>
          </a:p>
        </p:txBody>
      </p:sp>
      <p:sp>
        <p:nvSpPr>
          <p:cNvPr id="54" name="TextBox 53">
            <a:extLst>
              <a:ext uri="{FF2B5EF4-FFF2-40B4-BE49-F238E27FC236}">
                <a16:creationId xmlns:a16="http://schemas.microsoft.com/office/drawing/2014/main" id="{6E7BC340-2B4B-4D73-A65D-0C8F38BDA829}"/>
              </a:ext>
            </a:extLst>
          </p:cNvPr>
          <p:cNvSpPr txBox="1"/>
          <p:nvPr/>
        </p:nvSpPr>
        <p:spPr>
          <a:xfrm>
            <a:off x="4766337" y="5809230"/>
            <a:ext cx="2452146" cy="461665"/>
          </a:xfrm>
          <a:prstGeom prst="rect">
            <a:avLst/>
          </a:prstGeom>
          <a:noFill/>
        </p:spPr>
        <p:txBody>
          <a:bodyPr wrap="square" rtlCol="0">
            <a:spAutoFit/>
          </a:bodyPr>
          <a:lstStyle/>
          <a:p>
            <a:pPr algn="ctr"/>
            <a:r>
              <a:rPr lang="en-US" sz="2400" dirty="0">
                <a:solidFill>
                  <a:srgbClr val="00B050"/>
                </a:solidFill>
                <a:latin typeface="Gill Sans MT" panose="020B0502020104020203" pitchFamily="34" charset="0"/>
              </a:rPr>
              <a:t>Portability</a:t>
            </a:r>
          </a:p>
        </p:txBody>
      </p:sp>
      <p:sp>
        <p:nvSpPr>
          <p:cNvPr id="50" name="Rectangle 49">
            <a:extLst>
              <a:ext uri="{FF2B5EF4-FFF2-40B4-BE49-F238E27FC236}">
                <a16:creationId xmlns:a16="http://schemas.microsoft.com/office/drawing/2014/main" id="{C62A1AFB-FB0B-4F10-B526-50DDE0EC6CCD}"/>
              </a:ext>
            </a:extLst>
          </p:cNvPr>
          <p:cNvSpPr/>
          <p:nvPr/>
        </p:nvSpPr>
        <p:spPr>
          <a:xfrm>
            <a:off x="383621" y="1805843"/>
            <a:ext cx="1712264" cy="369332"/>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 </a:t>
            </a:r>
            <a:r>
              <a:rPr lang="en-US" dirty="0">
                <a:solidFill>
                  <a:schemeClr val="tx2"/>
                </a:solidFill>
                <a:latin typeface="Gill Sans MT" panose="020B0502020104020203" pitchFamily="34" charset="0"/>
              </a:rPr>
              <a:t>Arbitrary RTL</a:t>
            </a:r>
          </a:p>
        </p:txBody>
      </p:sp>
      <p:sp>
        <p:nvSpPr>
          <p:cNvPr id="51" name="Rectangle 50">
            <a:extLst>
              <a:ext uri="{FF2B5EF4-FFF2-40B4-BE49-F238E27FC236}">
                <a16:creationId xmlns:a16="http://schemas.microsoft.com/office/drawing/2014/main" id="{ED946B91-25F3-495B-9775-210BB17618D0}"/>
              </a:ext>
            </a:extLst>
          </p:cNvPr>
          <p:cNvSpPr/>
          <p:nvPr/>
        </p:nvSpPr>
        <p:spPr>
          <a:xfrm>
            <a:off x="3553097" y="2369296"/>
            <a:ext cx="1744324" cy="646331"/>
          </a:xfrm>
          <a:prstGeom prst="rect">
            <a:avLst/>
          </a:prstGeom>
        </p:spPr>
        <p:txBody>
          <a:bodyPr wrap="none">
            <a:spAutoFit/>
          </a:bodyPr>
          <a:lstStyle/>
          <a:p>
            <a:pPr lvl="0" algn="ctr" defTabSz="1219119">
              <a:defRPr/>
            </a:pP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No high-level </a:t>
            </a:r>
          </a:p>
          <a:p>
            <a:pPr lvl="0" algn="ctr" defTabSz="1219119">
              <a:defRPr/>
            </a:pPr>
            <a:r>
              <a:rPr lang="en-US" dirty="0">
                <a:solidFill>
                  <a:schemeClr val="tx2"/>
                </a:solidFill>
                <a:latin typeface="Gill Sans MT" panose="020B0502020104020203" pitchFamily="34" charset="0"/>
              </a:rPr>
              <a:t>  abstractions</a:t>
            </a:r>
          </a:p>
        </p:txBody>
      </p:sp>
      <p:sp>
        <p:nvSpPr>
          <p:cNvPr id="57" name="Rectangle 56">
            <a:extLst>
              <a:ext uri="{FF2B5EF4-FFF2-40B4-BE49-F238E27FC236}">
                <a16:creationId xmlns:a16="http://schemas.microsoft.com/office/drawing/2014/main" id="{14F6ECF5-636A-4510-8384-F2821519B65A}"/>
              </a:ext>
            </a:extLst>
          </p:cNvPr>
          <p:cNvSpPr/>
          <p:nvPr/>
        </p:nvSpPr>
        <p:spPr>
          <a:xfrm>
            <a:off x="6252405" y="1862315"/>
            <a:ext cx="1656223" cy="646331"/>
          </a:xfrm>
          <a:prstGeom prst="rect">
            <a:avLst/>
          </a:prstGeom>
        </p:spPr>
        <p:txBody>
          <a:bodyPr wrap="none">
            <a:spAutoFit/>
          </a:bodyPr>
          <a:lstStyle/>
          <a:p>
            <a:pPr lvl="0" algn="ctr" defTabSz="1219119">
              <a:defRPr/>
            </a:pP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No memory</a:t>
            </a:r>
          </a:p>
          <a:p>
            <a:pPr lvl="0" algn="ctr" defTabSz="1219119">
              <a:defRPr/>
            </a:pPr>
            <a:r>
              <a:rPr lang="en-US" dirty="0">
                <a:solidFill>
                  <a:schemeClr val="tx2"/>
                </a:solidFill>
                <a:latin typeface="Gill Sans MT" panose="020B0502020104020203" pitchFamily="34" charset="0"/>
              </a:rPr>
              <a:t>  hierarchy</a:t>
            </a:r>
          </a:p>
        </p:txBody>
      </p:sp>
      <p:sp>
        <p:nvSpPr>
          <p:cNvPr id="58" name="Rectangle 57">
            <a:extLst>
              <a:ext uri="{FF2B5EF4-FFF2-40B4-BE49-F238E27FC236}">
                <a16:creationId xmlns:a16="http://schemas.microsoft.com/office/drawing/2014/main" id="{50494A9A-EAE8-42EF-9766-79CECCF77DA4}"/>
              </a:ext>
            </a:extLst>
          </p:cNvPr>
          <p:cNvSpPr/>
          <p:nvPr/>
        </p:nvSpPr>
        <p:spPr>
          <a:xfrm>
            <a:off x="6279208" y="2466537"/>
            <a:ext cx="1629420" cy="646331"/>
          </a:xfrm>
          <a:prstGeom prst="rect">
            <a:avLst/>
          </a:prstGeom>
        </p:spPr>
        <p:txBody>
          <a:bodyPr wrap="none">
            <a:spAutoFit/>
          </a:bodyPr>
          <a:lstStyle/>
          <a:p>
            <a:pPr lvl="0" algn="ctr" defTabSz="1219119">
              <a:defRPr/>
            </a:pP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No arbitrary</a:t>
            </a:r>
          </a:p>
          <a:p>
            <a:pPr lvl="0" algn="ctr" defTabSz="1219119">
              <a:defRPr/>
            </a:pPr>
            <a:r>
              <a:rPr lang="en-US" dirty="0">
                <a:solidFill>
                  <a:schemeClr val="tx2"/>
                </a:solidFill>
                <a:latin typeface="Gill Sans MT" panose="020B0502020104020203" pitchFamily="34" charset="0"/>
              </a:rPr>
              <a:t>pipelining</a:t>
            </a:r>
          </a:p>
        </p:txBody>
      </p:sp>
      <p:sp>
        <p:nvSpPr>
          <p:cNvPr id="59" name="Rectangle 58">
            <a:extLst>
              <a:ext uri="{FF2B5EF4-FFF2-40B4-BE49-F238E27FC236}">
                <a16:creationId xmlns:a16="http://schemas.microsoft.com/office/drawing/2014/main" id="{248F14BB-0DA6-4356-8AAD-155A65020206}"/>
              </a:ext>
            </a:extLst>
          </p:cNvPr>
          <p:cNvSpPr/>
          <p:nvPr/>
        </p:nvSpPr>
        <p:spPr>
          <a:xfrm>
            <a:off x="9600666" y="1934560"/>
            <a:ext cx="1677062" cy="646331"/>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 </a:t>
            </a:r>
            <a:r>
              <a:rPr lang="en-US" dirty="0">
                <a:solidFill>
                  <a:schemeClr val="tx2"/>
                </a:solidFill>
                <a:latin typeface="Gill Sans MT" panose="020B0502020104020203" pitchFamily="34" charset="0"/>
              </a:rPr>
              <a:t>Nested loops</a:t>
            </a:r>
          </a:p>
          <a:p>
            <a:pPr lvl="0" algn="ctr" defTabSz="1219119">
              <a:defRPr/>
            </a:pPr>
            <a:endParaRPr lang="en-US" dirty="0">
              <a:solidFill>
                <a:schemeClr val="tx2"/>
              </a:solidFill>
              <a:latin typeface="Gill Sans MT" panose="020B0502020104020203" pitchFamily="34" charset="0"/>
            </a:endParaRPr>
          </a:p>
        </p:txBody>
      </p:sp>
      <p:sp>
        <p:nvSpPr>
          <p:cNvPr id="60" name="Rectangle 59">
            <a:extLst>
              <a:ext uri="{FF2B5EF4-FFF2-40B4-BE49-F238E27FC236}">
                <a16:creationId xmlns:a16="http://schemas.microsoft.com/office/drawing/2014/main" id="{9F6DBA29-7361-4F7C-A8E9-F7FBC33CC681}"/>
              </a:ext>
            </a:extLst>
          </p:cNvPr>
          <p:cNvSpPr/>
          <p:nvPr/>
        </p:nvSpPr>
        <p:spPr>
          <a:xfrm>
            <a:off x="9593178" y="2299200"/>
            <a:ext cx="1923925" cy="369332"/>
          </a:xfrm>
          <a:prstGeom prst="rect">
            <a:avLst/>
          </a:prstGeom>
        </p:spPr>
        <p:txBody>
          <a:bodyPr wrap="none">
            <a:spAutoFit/>
          </a:bodyPr>
          <a:lstStyle/>
          <a:p>
            <a:pPr lvl="0" algn="ctr" defTabSz="1219119">
              <a:defRPr/>
            </a:pP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Difficult to tune</a:t>
            </a:r>
          </a:p>
        </p:txBody>
      </p:sp>
      <p:sp>
        <p:nvSpPr>
          <p:cNvPr id="62" name="Rectangle 61">
            <a:extLst>
              <a:ext uri="{FF2B5EF4-FFF2-40B4-BE49-F238E27FC236}">
                <a16:creationId xmlns:a16="http://schemas.microsoft.com/office/drawing/2014/main" id="{9DF389B9-38A0-4808-ABFD-BCEA24419103}"/>
              </a:ext>
            </a:extLst>
          </p:cNvPr>
          <p:cNvSpPr/>
          <p:nvPr/>
        </p:nvSpPr>
        <p:spPr>
          <a:xfrm>
            <a:off x="6793306" y="4485821"/>
            <a:ext cx="1677062" cy="646331"/>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 </a:t>
            </a:r>
            <a:r>
              <a:rPr lang="en-US" dirty="0">
                <a:solidFill>
                  <a:schemeClr val="tx2"/>
                </a:solidFill>
                <a:latin typeface="Gill Sans MT" panose="020B0502020104020203" pitchFamily="34" charset="0"/>
              </a:rPr>
              <a:t>Nested loops</a:t>
            </a:r>
          </a:p>
          <a:p>
            <a:pPr lvl="0" algn="ctr" defTabSz="1219119">
              <a:defRPr/>
            </a:pPr>
            <a:endParaRPr lang="en-US" dirty="0">
              <a:solidFill>
                <a:schemeClr val="tx2"/>
              </a:solidFill>
              <a:latin typeface="Gill Sans MT" panose="020B0502020104020203" pitchFamily="34" charset="0"/>
            </a:endParaRPr>
          </a:p>
        </p:txBody>
      </p:sp>
      <p:sp>
        <p:nvSpPr>
          <p:cNvPr id="63" name="Rectangle 62">
            <a:extLst>
              <a:ext uri="{FF2B5EF4-FFF2-40B4-BE49-F238E27FC236}">
                <a16:creationId xmlns:a16="http://schemas.microsoft.com/office/drawing/2014/main" id="{AEC8BC6E-625F-4D18-923D-F1BB5CAC24F7}"/>
              </a:ext>
            </a:extLst>
          </p:cNvPr>
          <p:cNvSpPr/>
          <p:nvPr/>
        </p:nvSpPr>
        <p:spPr>
          <a:xfrm>
            <a:off x="6668997" y="4863041"/>
            <a:ext cx="4103868" cy="369332"/>
          </a:xfrm>
          <a:prstGeom prst="rect">
            <a:avLst/>
          </a:prstGeom>
        </p:spPr>
        <p:txBody>
          <a:bodyPr wrap="square">
            <a:spAutoFit/>
          </a:bodyPr>
          <a:lstStyle/>
          <a:p>
            <a:pPr algn="ctr" defTabSz="1219119">
              <a:defRPr/>
            </a:pPr>
            <a:r>
              <a:rPr lang="en-US" dirty="0">
                <a:solidFill>
                  <a:srgbClr val="00B050"/>
                </a:solidFill>
                <a:latin typeface="Gill Sans MT" panose="020B0502020104020203" pitchFamily="34" charset="0"/>
              </a:rPr>
              <a:t>✓ </a:t>
            </a:r>
            <a:r>
              <a:rPr lang="en-US" dirty="0">
                <a:solidFill>
                  <a:schemeClr val="tx2"/>
                </a:solidFill>
                <a:latin typeface="Gill Sans MT" panose="020B0502020104020203" pitchFamily="34" charset="0"/>
              </a:rPr>
              <a:t>Automatic memory banking/buffering</a:t>
            </a:r>
          </a:p>
        </p:txBody>
      </p:sp>
      <p:sp>
        <p:nvSpPr>
          <p:cNvPr id="64" name="Rectangle 63">
            <a:extLst>
              <a:ext uri="{FF2B5EF4-FFF2-40B4-BE49-F238E27FC236}">
                <a16:creationId xmlns:a16="http://schemas.microsoft.com/office/drawing/2014/main" id="{98541248-FB17-4DC7-A2B8-26D79DD48323}"/>
              </a:ext>
            </a:extLst>
          </p:cNvPr>
          <p:cNvSpPr/>
          <p:nvPr/>
        </p:nvSpPr>
        <p:spPr>
          <a:xfrm>
            <a:off x="6799927" y="5218377"/>
            <a:ext cx="2732799" cy="369332"/>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a:t>
            </a: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Automated design tuning</a:t>
            </a:r>
          </a:p>
        </p:txBody>
      </p:sp>
      <p:sp>
        <p:nvSpPr>
          <p:cNvPr id="65" name="Rectangle 64">
            <a:extLst>
              <a:ext uri="{FF2B5EF4-FFF2-40B4-BE49-F238E27FC236}">
                <a16:creationId xmlns:a16="http://schemas.microsoft.com/office/drawing/2014/main" id="{BDBFA21C-2E05-4C61-8485-A50DAF9F0F84}"/>
              </a:ext>
            </a:extLst>
          </p:cNvPr>
          <p:cNvSpPr/>
          <p:nvPr/>
        </p:nvSpPr>
        <p:spPr>
          <a:xfrm>
            <a:off x="2851296" y="4448386"/>
            <a:ext cx="2414229" cy="369332"/>
          </a:xfrm>
          <a:prstGeom prst="rect">
            <a:avLst/>
          </a:prstGeom>
        </p:spPr>
        <p:txBody>
          <a:bodyPr wrap="square">
            <a:spAutoFit/>
          </a:bodyPr>
          <a:lstStyle/>
          <a:p>
            <a:pPr lvl="0" algn="ctr" defTabSz="1219119">
              <a:defRPr/>
            </a:pPr>
            <a:r>
              <a:rPr lang="en-US" dirty="0">
                <a:solidFill>
                  <a:srgbClr val="00B050"/>
                </a:solidFill>
                <a:latin typeface="Gill Sans MT" panose="020B0502020104020203" pitchFamily="34" charset="0"/>
              </a:rPr>
              <a:t>✓</a:t>
            </a: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Memory hierarchy</a:t>
            </a:r>
          </a:p>
        </p:txBody>
      </p:sp>
      <p:sp>
        <p:nvSpPr>
          <p:cNvPr id="66" name="Rectangle 65">
            <a:extLst>
              <a:ext uri="{FF2B5EF4-FFF2-40B4-BE49-F238E27FC236}">
                <a16:creationId xmlns:a16="http://schemas.microsoft.com/office/drawing/2014/main" id="{A428145A-EA3F-44B2-B6E4-E353D86FB0D7}"/>
              </a:ext>
            </a:extLst>
          </p:cNvPr>
          <p:cNvSpPr/>
          <p:nvPr/>
        </p:nvSpPr>
        <p:spPr>
          <a:xfrm>
            <a:off x="2967436" y="4792765"/>
            <a:ext cx="2231509" cy="369332"/>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a:t>
            </a: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Arbitrary pipelining</a:t>
            </a:r>
          </a:p>
        </p:txBody>
      </p:sp>
      <p:sp>
        <p:nvSpPr>
          <p:cNvPr id="67" name="Rectangle 66">
            <a:extLst>
              <a:ext uri="{FF2B5EF4-FFF2-40B4-BE49-F238E27FC236}">
                <a16:creationId xmlns:a16="http://schemas.microsoft.com/office/drawing/2014/main" id="{61BB85F8-C163-4AE6-9257-2471E37BBE89}"/>
              </a:ext>
            </a:extLst>
          </p:cNvPr>
          <p:cNvSpPr/>
          <p:nvPr/>
        </p:nvSpPr>
        <p:spPr>
          <a:xfrm>
            <a:off x="2986963" y="5153406"/>
            <a:ext cx="1698478" cy="646331"/>
          </a:xfrm>
          <a:prstGeom prst="rect">
            <a:avLst/>
          </a:prstGeom>
        </p:spPr>
        <p:txBody>
          <a:bodyPr wrap="none">
            <a:spAutoFit/>
          </a:bodyPr>
          <a:lstStyle/>
          <a:p>
            <a:pPr lvl="0" defTabSz="1219119">
              <a:defRPr/>
            </a:pP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Can’t write </a:t>
            </a:r>
          </a:p>
          <a:p>
            <a:pPr lvl="0" defTabSz="1219119">
              <a:defRPr/>
            </a:pPr>
            <a:r>
              <a:rPr lang="en-US" dirty="0">
                <a:solidFill>
                  <a:schemeClr val="tx2"/>
                </a:solidFill>
                <a:latin typeface="Gill Sans MT" panose="020B0502020104020203" pitchFamily="34" charset="0"/>
              </a:rPr>
              <a:t>    arbitrary RTL</a:t>
            </a:r>
          </a:p>
        </p:txBody>
      </p:sp>
      <p:sp>
        <p:nvSpPr>
          <p:cNvPr id="68" name="Rectangle 67">
            <a:extLst>
              <a:ext uri="{FF2B5EF4-FFF2-40B4-BE49-F238E27FC236}">
                <a16:creationId xmlns:a16="http://schemas.microsoft.com/office/drawing/2014/main" id="{29E3DFC6-9C1B-455B-82BA-7BD554481E77}"/>
              </a:ext>
            </a:extLst>
          </p:cNvPr>
          <p:cNvSpPr/>
          <p:nvPr/>
        </p:nvSpPr>
        <p:spPr>
          <a:xfrm>
            <a:off x="4689811" y="6204756"/>
            <a:ext cx="2423099" cy="369332"/>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a:t>
            </a: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Target-generic source</a:t>
            </a:r>
          </a:p>
        </p:txBody>
      </p:sp>
      <p:sp>
        <p:nvSpPr>
          <p:cNvPr id="69" name="Rectangle 68">
            <a:extLst>
              <a:ext uri="{FF2B5EF4-FFF2-40B4-BE49-F238E27FC236}">
                <a16:creationId xmlns:a16="http://schemas.microsoft.com/office/drawing/2014/main" id="{86F9AA06-9B47-4B0A-AADD-0DE4E3215BA1}"/>
              </a:ext>
            </a:extLst>
          </p:cNvPr>
          <p:cNvSpPr/>
          <p:nvPr/>
        </p:nvSpPr>
        <p:spPr>
          <a:xfrm>
            <a:off x="6782834" y="5602519"/>
            <a:ext cx="3371757" cy="369332"/>
          </a:xfrm>
          <a:prstGeom prst="rect">
            <a:avLst/>
          </a:prstGeom>
        </p:spPr>
        <p:txBody>
          <a:bodyPr wrap="none">
            <a:spAutoFit/>
          </a:bodyPr>
          <a:lstStyle/>
          <a:p>
            <a:pPr lvl="0" algn="ctr" defTabSz="1219119">
              <a:defRPr/>
            </a:pPr>
            <a:r>
              <a:rPr lang="en-US" dirty="0">
                <a:solidFill>
                  <a:srgbClr val="00B050"/>
                </a:solidFill>
                <a:latin typeface="Gill Sans MT" panose="020B0502020104020203" pitchFamily="34" charset="0"/>
              </a:rPr>
              <a:t>✓</a:t>
            </a:r>
            <a:r>
              <a:rPr lang="en-US" dirty="0">
                <a:solidFill>
                  <a:srgbClr val="FF0000"/>
                </a:solidFill>
                <a:latin typeface="Gill Sans MT" panose="020B0502020104020203" pitchFamily="34" charset="0"/>
              </a:rPr>
              <a:t> </a:t>
            </a:r>
            <a:r>
              <a:rPr lang="en-US" dirty="0">
                <a:solidFill>
                  <a:schemeClr val="tx2"/>
                </a:solidFill>
                <a:latin typeface="Gill Sans MT" panose="020B0502020104020203" pitchFamily="34" charset="0"/>
              </a:rPr>
              <a:t>Simple host communication API</a:t>
            </a:r>
          </a:p>
        </p:txBody>
      </p:sp>
    </p:spTree>
    <p:extLst>
      <p:ext uri="{BB962C8B-B14F-4D97-AF65-F5344CB8AC3E}">
        <p14:creationId xmlns:p14="http://schemas.microsoft.com/office/powerpoint/2010/main" val="359058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p:bldP spid="13" grpId="0"/>
      <p:bldP spid="15" grpId="0"/>
      <p:bldP spid="16" grpId="0"/>
      <p:bldP spid="17" grpId="0"/>
      <p:bldP spid="49" grpId="0"/>
      <p:bldP spid="52" grpId="0"/>
      <p:bldP spid="53" grpId="0"/>
      <p:bldP spid="54" grpId="0"/>
      <p:bldP spid="50" grpId="0"/>
      <p:bldP spid="51" grpId="0"/>
      <p:bldP spid="57" grpId="0"/>
      <p:bldP spid="58" grpId="0"/>
      <p:bldP spid="59" grpId="0"/>
      <p:bldP spid="60" grpId="0"/>
      <p:bldP spid="62" grpId="0"/>
      <p:bldP spid="63" grpId="0"/>
      <p:bldP spid="64" grpId="0"/>
      <p:bldP spid="65" grpId="0"/>
      <p:bldP spid="66" grpId="0"/>
      <p:bldP spid="67" grpId="0"/>
      <p:bldP spid="68"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a:extLst>
              <a:ext uri="{FF2B5EF4-FFF2-40B4-BE49-F238E27FC236}">
                <a16:creationId xmlns:a16="http://schemas.microsoft.com/office/drawing/2014/main" id="{5BB4B2F1-558E-4818-85A7-70AA8E0661DA}"/>
              </a:ext>
            </a:extLst>
          </p:cNvPr>
          <p:cNvSpPr/>
          <p:nvPr/>
        </p:nvSpPr>
        <p:spPr>
          <a:xfrm>
            <a:off x="2649052" y="2579871"/>
            <a:ext cx="6918387" cy="1981200"/>
          </a:xfrm>
          <a:prstGeom prst="rect">
            <a:avLst/>
          </a:prstGeom>
          <a:solidFill>
            <a:srgbClr val="9FC5E8"/>
          </a:solidFill>
          <a:ln w="12700" cap="flat" cmpd="sng" algn="ctr">
            <a:solidFill>
              <a:srgbClr val="4472C4">
                <a:shade val="50000"/>
              </a:srgbClr>
            </a:solidFill>
            <a:prstDash val="solid"/>
            <a:miter lim="800000"/>
          </a:ln>
          <a:effectLst/>
        </p:spPr>
        <p:txBody>
          <a:bodyPr vert="vert" rtlCol="0" anchor="t"/>
          <a:lstStyle/>
          <a:p>
            <a:pPr algn="ctr">
              <a:defRPr/>
            </a:pPr>
            <a:endParaRPr lang="en-US" sz="2400" kern="0" dirty="0">
              <a:solidFill>
                <a:srgbClr val="000000"/>
              </a:solidFill>
              <a:latin typeface="Calibri"/>
              <a:cs typeface="Helvetica" panose="020B0604020202020204" pitchFamily="34" charset="0"/>
            </a:endParaRPr>
          </a:p>
        </p:txBody>
      </p:sp>
      <p:sp>
        <p:nvSpPr>
          <p:cNvPr id="194" name="Title 1">
            <a:extLst>
              <a:ext uri="{FF2B5EF4-FFF2-40B4-BE49-F238E27FC236}">
                <a16:creationId xmlns:a16="http://schemas.microsoft.com/office/drawing/2014/main" id="{625AF9B9-F123-4CF6-8326-1E57703ED6EF}"/>
              </a:ext>
            </a:extLst>
          </p:cNvPr>
          <p:cNvSpPr txBox="1">
            <a:spLocks/>
          </p:cNvSpPr>
          <p:nvPr/>
        </p:nvSpPr>
        <p:spPr bwMode="auto">
          <a:xfrm>
            <a:off x="482600" y="112303"/>
            <a:ext cx="11176000" cy="8985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0000"/>
              </a:lnSpc>
              <a:spcBef>
                <a:spcPct val="0"/>
              </a:spcBef>
              <a:spcAft>
                <a:spcPct val="0"/>
              </a:spcAft>
              <a:defRPr sz="3600" b="1">
                <a:solidFill>
                  <a:srgbClr val="8F0000"/>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80000"/>
              </a:lnSpc>
              <a:spcBef>
                <a:spcPct val="0"/>
              </a:spcBef>
              <a:spcAft>
                <a:spcPct val="0"/>
              </a:spcAft>
              <a:defRPr sz="4000">
                <a:solidFill>
                  <a:srgbClr val="8F0000"/>
                </a:solidFill>
                <a:latin typeface="Arial Rounded MT Bold" pitchFamily="34" charset="0"/>
              </a:defRPr>
            </a:lvl2pPr>
            <a:lvl3pPr algn="l" rtl="0" eaLnBrk="0" fontAlgn="base" hangingPunct="0">
              <a:lnSpc>
                <a:spcPct val="80000"/>
              </a:lnSpc>
              <a:spcBef>
                <a:spcPct val="0"/>
              </a:spcBef>
              <a:spcAft>
                <a:spcPct val="0"/>
              </a:spcAft>
              <a:defRPr sz="4000">
                <a:solidFill>
                  <a:srgbClr val="8F0000"/>
                </a:solidFill>
                <a:latin typeface="Arial Rounded MT Bold" pitchFamily="34" charset="0"/>
              </a:defRPr>
            </a:lvl3pPr>
            <a:lvl4pPr algn="l" rtl="0" eaLnBrk="0" fontAlgn="base" hangingPunct="0">
              <a:lnSpc>
                <a:spcPct val="80000"/>
              </a:lnSpc>
              <a:spcBef>
                <a:spcPct val="0"/>
              </a:spcBef>
              <a:spcAft>
                <a:spcPct val="0"/>
              </a:spcAft>
              <a:defRPr sz="4000">
                <a:solidFill>
                  <a:srgbClr val="8F0000"/>
                </a:solidFill>
                <a:latin typeface="Arial Rounded MT Bold" pitchFamily="34" charset="0"/>
              </a:defRPr>
            </a:lvl4pPr>
            <a:lvl5pPr algn="l" rtl="0" eaLnBrk="0" fontAlgn="base" hangingPunct="0">
              <a:lnSpc>
                <a:spcPct val="80000"/>
              </a:lnSpc>
              <a:spcBef>
                <a:spcPct val="0"/>
              </a:spcBef>
              <a:spcAft>
                <a:spcPct val="0"/>
              </a:spcAft>
              <a:defRPr sz="4000">
                <a:solidFill>
                  <a:srgbClr val="8F0000"/>
                </a:solidFill>
                <a:latin typeface="Arial Rounded MT Bold" pitchFamily="34" charset="0"/>
              </a:defRPr>
            </a:lvl5pPr>
            <a:lvl6pPr marL="457200" algn="l" rtl="0" fontAlgn="base">
              <a:lnSpc>
                <a:spcPct val="80000"/>
              </a:lnSpc>
              <a:spcBef>
                <a:spcPct val="0"/>
              </a:spcBef>
              <a:spcAft>
                <a:spcPct val="0"/>
              </a:spcAft>
              <a:defRPr sz="4000">
                <a:solidFill>
                  <a:srgbClr val="FFFFCC"/>
                </a:solidFill>
                <a:latin typeface="Arial Rounded MT Bold" pitchFamily="34" charset="0"/>
              </a:defRPr>
            </a:lvl6pPr>
            <a:lvl7pPr marL="914400" algn="l" rtl="0" fontAlgn="base">
              <a:lnSpc>
                <a:spcPct val="80000"/>
              </a:lnSpc>
              <a:spcBef>
                <a:spcPct val="0"/>
              </a:spcBef>
              <a:spcAft>
                <a:spcPct val="0"/>
              </a:spcAft>
              <a:defRPr sz="4000">
                <a:solidFill>
                  <a:srgbClr val="FFFFCC"/>
                </a:solidFill>
                <a:latin typeface="Arial Rounded MT Bold" pitchFamily="34" charset="0"/>
              </a:defRPr>
            </a:lvl7pPr>
            <a:lvl8pPr marL="1371600" algn="l" rtl="0" fontAlgn="base">
              <a:lnSpc>
                <a:spcPct val="80000"/>
              </a:lnSpc>
              <a:spcBef>
                <a:spcPct val="0"/>
              </a:spcBef>
              <a:spcAft>
                <a:spcPct val="0"/>
              </a:spcAft>
              <a:defRPr sz="4000">
                <a:solidFill>
                  <a:srgbClr val="FFFFCC"/>
                </a:solidFill>
                <a:latin typeface="Arial Rounded MT Bold" pitchFamily="34" charset="0"/>
              </a:defRPr>
            </a:lvl8pPr>
            <a:lvl9pPr marL="1828800" algn="l" rtl="0" fontAlgn="base">
              <a:lnSpc>
                <a:spcPct val="80000"/>
              </a:lnSpc>
              <a:spcBef>
                <a:spcPct val="0"/>
              </a:spcBef>
              <a:spcAft>
                <a:spcPct val="0"/>
              </a:spcAft>
              <a:defRPr sz="4000">
                <a:solidFill>
                  <a:srgbClr val="FFFFCC"/>
                </a:solidFill>
                <a:latin typeface="Arial Rounded MT Bold" pitchFamily="34"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8F0000"/>
                </a:solidFill>
                <a:effectLst/>
                <a:uLnTx/>
                <a:uFillTx/>
                <a:latin typeface="Calibri"/>
                <a:ea typeface="+mj-ea"/>
                <a:cs typeface="+mj-cs"/>
              </a:rPr>
              <a:t>Spatial as an Intermediate Representation</a:t>
            </a:r>
          </a:p>
        </p:txBody>
      </p:sp>
      <p:sp>
        <p:nvSpPr>
          <p:cNvPr id="195" name="Rectangle: Rounded Corners 194">
            <a:extLst>
              <a:ext uri="{FF2B5EF4-FFF2-40B4-BE49-F238E27FC236}">
                <a16:creationId xmlns:a16="http://schemas.microsoft.com/office/drawing/2014/main" id="{234F2F22-CA14-4B6A-B989-3828B7B24FD9}"/>
              </a:ext>
            </a:extLst>
          </p:cNvPr>
          <p:cNvSpPr/>
          <p:nvPr/>
        </p:nvSpPr>
        <p:spPr>
          <a:xfrm>
            <a:off x="7527369" y="22980857"/>
            <a:ext cx="12397333" cy="9079898"/>
          </a:xfrm>
          <a:prstGeom prst="roundRect">
            <a:avLst>
              <a:gd name="adj" fmla="val 6501"/>
            </a:avLst>
          </a:prstGeom>
          <a:noFill/>
          <a:ln w="76200" cap="flat" cmpd="sng" algn="ctr">
            <a:solidFill>
              <a:srgbClr val="0072A4">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96" name="TextBox 195">
            <a:extLst>
              <a:ext uri="{FF2B5EF4-FFF2-40B4-BE49-F238E27FC236}">
                <a16:creationId xmlns:a16="http://schemas.microsoft.com/office/drawing/2014/main" id="{1A765128-728E-483C-9611-EFCF3629E3F1}"/>
              </a:ext>
            </a:extLst>
          </p:cNvPr>
          <p:cNvSpPr txBox="1"/>
          <p:nvPr/>
        </p:nvSpPr>
        <p:spPr>
          <a:xfrm>
            <a:off x="7666609" y="23104457"/>
            <a:ext cx="12400769" cy="8956298"/>
          </a:xfrm>
          <a:prstGeom prst="rect">
            <a:avLst/>
          </a:prstGeom>
          <a:noFill/>
        </p:spPr>
        <p:txBody>
          <a:bodyPr wrap="square" rtlCol="0">
            <a:spAutoFit/>
          </a:bodyPr>
          <a:lstStyle/>
          <a:p>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data = </a:t>
            </a:r>
            <a:r>
              <a:rPr lang="en-US" sz="3600" b="1" dirty="0" err="1">
                <a:solidFill>
                  <a:srgbClr val="4D4F53">
                    <a:lumMod val="75000"/>
                  </a:srgbClr>
                </a:solidFill>
                <a:latin typeface="Courier New" panose="02070309020205020404" pitchFamily="49" charset="0"/>
                <a:cs typeface="Courier New" panose="02070309020205020404" pitchFamily="49" charset="0"/>
              </a:rPr>
              <a:t>LineBuffer</a:t>
            </a:r>
            <a:r>
              <a:rPr lang="en-US" sz="3600" dirty="0">
                <a:solidFill>
                  <a:srgbClr val="000000"/>
                </a:solidFill>
                <a:latin typeface="Courier New" panose="02070309020205020404" pitchFamily="49" charset="0"/>
                <a:cs typeface="Courier New" panose="02070309020205020404" pitchFamily="49" charset="0"/>
              </a:rPr>
              <a:t>[T](K, </a:t>
            </a:r>
            <a:r>
              <a:rPr lang="en-US" sz="3600" dirty="0" err="1">
                <a:solidFill>
                  <a:srgbClr val="000000"/>
                </a:solidFill>
                <a:latin typeface="Courier New" panose="02070309020205020404" pitchFamily="49" charset="0"/>
                <a:cs typeface="Courier New" panose="02070309020205020404" pitchFamily="49" charset="0"/>
              </a:rPr>
              <a:t>in_c</a:t>
            </a:r>
            <a:r>
              <a:rPr lang="en-US" sz="3600" dirty="0">
                <a:solidFill>
                  <a:srgbClr val="000000"/>
                </a:solidFill>
                <a:latin typeface="Courier New" panose="02070309020205020404" pitchFamily="49" charset="0"/>
                <a:cs typeface="Courier New" panose="02070309020205020404" pitchFamily="49" charset="0"/>
              </a:rPr>
              <a:t>)</a:t>
            </a:r>
          </a:p>
          <a:p>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row = </a:t>
            </a:r>
            <a:r>
              <a:rPr lang="en-US" sz="3600" b="1" dirty="0" err="1">
                <a:solidFill>
                  <a:srgbClr val="4D4F53">
                    <a:lumMod val="75000"/>
                  </a:srgbClr>
                </a:solidFill>
                <a:latin typeface="Courier New" panose="02070309020205020404" pitchFamily="49" charset="0"/>
                <a:cs typeface="Courier New" panose="02070309020205020404" pitchFamily="49" charset="0"/>
              </a:rPr>
              <a:t>RegFile</a:t>
            </a:r>
            <a:r>
              <a:rPr lang="en-US" sz="3600" dirty="0">
                <a:solidFill>
                  <a:srgbClr val="000000"/>
                </a:solidFill>
                <a:latin typeface="Courier New" panose="02070309020205020404" pitchFamily="49" charset="0"/>
                <a:cs typeface="Courier New" panose="02070309020205020404" pitchFamily="49" charset="0"/>
              </a:rPr>
              <a:t>[T](K, K)</a:t>
            </a:r>
          </a:p>
          <a:p>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weight_RF</a:t>
            </a:r>
            <a:r>
              <a:rPr lang="en-US" sz="3600" dirty="0">
                <a:solidFill>
                  <a:srgbClr val="000000"/>
                </a:solidFill>
                <a:latin typeface="Courier New" panose="02070309020205020404" pitchFamily="49" charset="0"/>
                <a:cs typeface="Courier New" panose="02070309020205020404" pitchFamily="49" charset="0"/>
              </a:rPr>
              <a:t> = </a:t>
            </a:r>
            <a:r>
              <a:rPr lang="en-US" sz="3600" b="1" dirty="0" err="1">
                <a:solidFill>
                  <a:srgbClr val="4D4F53">
                    <a:lumMod val="75000"/>
                  </a:srgbClr>
                </a:solidFill>
                <a:latin typeface="Courier New" panose="02070309020205020404" pitchFamily="49" charset="0"/>
                <a:cs typeface="Courier New" panose="02070309020205020404" pitchFamily="49" charset="0"/>
              </a:rPr>
              <a:t>RegFile</a:t>
            </a:r>
            <a:r>
              <a:rPr lang="en-US" sz="3600" dirty="0">
                <a:solidFill>
                  <a:srgbClr val="000000"/>
                </a:solidFill>
                <a:latin typeface="Courier New" panose="02070309020205020404" pitchFamily="49" charset="0"/>
                <a:cs typeface="Courier New" panose="02070309020205020404" pitchFamily="49" charset="0"/>
              </a:rPr>
              <a:t>[T](K, K)</a:t>
            </a:r>
          </a:p>
          <a:p>
            <a:r>
              <a:rPr lang="en-US" sz="3600" dirty="0" err="1">
                <a:solidFill>
                  <a:srgbClr val="000000"/>
                </a:solidFill>
                <a:latin typeface="Courier New" panose="02070309020205020404" pitchFamily="49" charset="0"/>
                <a:cs typeface="Courier New" panose="02070309020205020404" pitchFamily="49" charset="0"/>
              </a:rPr>
              <a:t>weight_RF</a:t>
            </a:r>
            <a:r>
              <a:rPr lang="en-US" sz="3600" dirty="0">
                <a:solidFill>
                  <a:srgbClr val="000000"/>
                </a:solidFill>
                <a:latin typeface="Courier New" panose="02070309020205020404" pitchFamily="49" charset="0"/>
                <a:cs typeface="Courier New" panose="02070309020205020404" pitchFamily="49" charset="0"/>
              </a:rPr>
              <a:t> </a:t>
            </a:r>
            <a:r>
              <a:rPr lang="en-US" sz="3600" b="1" dirty="0">
                <a:solidFill>
                  <a:srgbClr val="AA9606"/>
                </a:solidFill>
                <a:latin typeface="Courier New" panose="02070309020205020404" pitchFamily="49" charset="0"/>
                <a:cs typeface="Courier New" panose="02070309020205020404" pitchFamily="49" charset="0"/>
              </a:rPr>
              <a:t>load</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w_DRAM</a:t>
            </a:r>
            <a:r>
              <a:rPr lang="en-US" sz="3600" dirty="0">
                <a:solidFill>
                  <a:srgbClr val="000000"/>
                </a:solidFill>
                <a:latin typeface="Courier New" panose="02070309020205020404" pitchFamily="49" charset="0"/>
                <a:cs typeface="Courier New" panose="02070309020205020404" pitchFamily="49" charset="0"/>
              </a:rPr>
              <a:t>(channel, 0::K, 0::K)</a:t>
            </a:r>
          </a:p>
          <a:p>
            <a:r>
              <a:rPr lang="en-US" sz="3600" b="1" dirty="0" err="1">
                <a:solidFill>
                  <a:srgbClr val="0070C0"/>
                </a:solidFill>
                <a:latin typeface="Courier New" panose="02070309020205020404" pitchFamily="49" charset="0"/>
                <a:cs typeface="Courier New" panose="02070309020205020404" pitchFamily="49" charset="0"/>
              </a:rPr>
              <a:t>Foreach</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in_r</a:t>
            </a:r>
            <a:r>
              <a:rPr lang="en-US" sz="3600" dirty="0">
                <a:solidFill>
                  <a:srgbClr val="000000"/>
                </a:solidFill>
                <a:latin typeface="Courier New" panose="02070309020205020404" pitchFamily="49" charset="0"/>
                <a:cs typeface="Courier New" panose="02070309020205020404" pitchFamily="49" charset="0"/>
              </a:rPr>
              <a:t>) { r =&gt;</a:t>
            </a:r>
          </a:p>
          <a:p>
            <a:r>
              <a:rPr lang="en-US" sz="3600" dirty="0">
                <a:solidFill>
                  <a:srgbClr val="000000"/>
                </a:solidFill>
                <a:latin typeface="Courier New" panose="02070309020205020404" pitchFamily="49" charset="0"/>
                <a:cs typeface="Courier New" panose="02070309020205020404" pitchFamily="49" charset="0"/>
              </a:rPr>
              <a:t> data </a:t>
            </a:r>
            <a:r>
              <a:rPr lang="en-US" sz="3600" b="1" dirty="0">
                <a:solidFill>
                  <a:srgbClr val="AA9606"/>
                </a:solidFill>
                <a:latin typeface="Courier New" panose="02070309020205020404" pitchFamily="49" charset="0"/>
                <a:cs typeface="Courier New" panose="02070309020205020404" pitchFamily="49" charset="0"/>
              </a:rPr>
              <a:t>load</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i0_DRAM(channel, r, 0::</a:t>
            </a:r>
            <a:r>
              <a:rPr lang="en-US" sz="3600" dirty="0" err="1">
                <a:solidFill>
                  <a:srgbClr val="000000"/>
                </a:solidFill>
                <a:latin typeface="Courier New" panose="02070309020205020404" pitchFamily="49" charset="0"/>
                <a:cs typeface="Courier New" panose="02070309020205020404" pitchFamily="49" charset="0"/>
              </a:rPr>
              <a:t>in_c</a:t>
            </a:r>
            <a:r>
              <a:rPr lang="en-US" sz="3600" dirty="0">
                <a:solidFill>
                  <a:srgbClr val="000000"/>
                </a:solidFill>
                <a:latin typeface="Courier New" panose="02070309020205020404" pitchFamily="49" charset="0"/>
                <a:cs typeface="Courier New" panose="02070309020205020404" pitchFamily="49" charset="0"/>
              </a:rPr>
              <a:t>)</a:t>
            </a:r>
          </a:p>
          <a:p>
            <a:r>
              <a:rPr lang="en-US" sz="3600" dirty="0">
                <a:solidFill>
                  <a:srgbClr val="000000"/>
                </a:solidFill>
                <a:latin typeface="Courier New" panose="02070309020205020404" pitchFamily="49" charset="0"/>
                <a:cs typeface="Courier New" panose="02070309020205020404" pitchFamily="49" charset="0"/>
              </a:rPr>
              <a:t> </a:t>
            </a:r>
            <a:r>
              <a:rPr lang="en-US" sz="3600" b="1" dirty="0" err="1">
                <a:solidFill>
                  <a:srgbClr val="0070C0"/>
                </a:solidFill>
                <a:latin typeface="Courier New" panose="02070309020205020404" pitchFamily="49" charset="0"/>
                <a:cs typeface="Courier New" panose="02070309020205020404" pitchFamily="49" charset="0"/>
              </a:rPr>
              <a:t>Foreach</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in_c</a:t>
            </a:r>
            <a:r>
              <a:rPr lang="en-US" sz="3600" dirty="0">
                <a:solidFill>
                  <a:srgbClr val="000000"/>
                </a:solidFill>
                <a:latin typeface="Courier New" panose="02070309020205020404" pitchFamily="49" charset="0"/>
                <a:cs typeface="Courier New" panose="02070309020205020404" pitchFamily="49" charset="0"/>
              </a:rPr>
              <a:t>) { c =&gt;</a:t>
            </a:r>
          </a:p>
          <a:p>
            <a:r>
              <a:rPr lang="en-US" sz="3600" dirty="0">
                <a:solidFill>
                  <a:srgbClr val="000000"/>
                </a:solidFill>
                <a:latin typeface="Courier New" panose="02070309020205020404" pitchFamily="49" charset="0"/>
                <a:cs typeface="Courier New" panose="02070309020205020404" pitchFamily="49" charset="0"/>
              </a:rPr>
              <a:t>  </a:t>
            </a:r>
            <a:r>
              <a:rPr lang="en-US" sz="3600" b="1" dirty="0" err="1">
                <a:solidFill>
                  <a:srgbClr val="0070C0"/>
                </a:solidFill>
                <a:latin typeface="Courier New" panose="02070309020205020404" pitchFamily="49" charset="0"/>
                <a:cs typeface="Courier New" panose="02070309020205020404" pitchFamily="49" charset="0"/>
              </a:rPr>
              <a:t>Foreach</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K){</a:t>
            </a:r>
          </a:p>
          <a:p>
            <a:r>
              <a:rPr lang="en-US" sz="3600"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a:t>
            </a:r>
            <a:r>
              <a:rPr lang="en-US" sz="3600" dirty="0">
                <a:solidFill>
                  <a:srgbClr val="000000"/>
                </a:solidFill>
                <a:latin typeface="Courier New" panose="02070309020205020404" pitchFamily="49" charset="0"/>
                <a:cs typeface="Courier New" panose="02070309020205020404" pitchFamily="49" charset="0"/>
              </a:rPr>
              <a:t> =&gt; row(</a:t>
            </a:r>
            <a:r>
              <a:rPr lang="en-US" sz="3600" dirty="0" err="1">
                <a:solidFill>
                  <a:srgbClr val="000000"/>
                </a:solidFill>
                <a:latin typeface="Courier New" panose="02070309020205020404" pitchFamily="49" charset="0"/>
                <a:cs typeface="Courier New" panose="02070309020205020404" pitchFamily="49" charset="0"/>
              </a:rPr>
              <a:t>i</a:t>
            </a:r>
            <a:r>
              <a:rPr lang="en-US" sz="3600" dirty="0">
                <a:solidFill>
                  <a:srgbClr val="000000"/>
                </a:solidFill>
                <a:latin typeface="Courier New" panose="02070309020205020404" pitchFamily="49" charset="0"/>
                <a:cs typeface="Courier New" panose="02070309020205020404" pitchFamily="49" charset="0"/>
              </a:rPr>
              <a:t>, *) &lt;&lt;= data(</a:t>
            </a:r>
            <a:r>
              <a:rPr lang="en-US" sz="3600" dirty="0" err="1">
                <a:solidFill>
                  <a:srgbClr val="000000"/>
                </a:solidFill>
                <a:latin typeface="Courier New" panose="02070309020205020404" pitchFamily="49" charset="0"/>
                <a:cs typeface="Courier New" panose="02070309020205020404" pitchFamily="49" charset="0"/>
              </a:rPr>
              <a:t>i</a:t>
            </a:r>
            <a:r>
              <a:rPr lang="en-US" sz="3600" dirty="0">
                <a:solidFill>
                  <a:srgbClr val="000000"/>
                </a:solidFill>
                <a:latin typeface="Courier New" panose="02070309020205020404" pitchFamily="49" charset="0"/>
                <a:cs typeface="Courier New" panose="02070309020205020404" pitchFamily="49" charset="0"/>
              </a:rPr>
              <a:t>, c)</a:t>
            </a:r>
          </a:p>
          <a:p>
            <a:r>
              <a:rPr lang="en-US" sz="3600" dirty="0">
                <a:solidFill>
                  <a:srgbClr val="000000"/>
                </a:solidFill>
                <a:latin typeface="Courier New" panose="02070309020205020404" pitchFamily="49" charset="0"/>
                <a:cs typeface="Courier New" panose="02070309020205020404" pitchFamily="49" charset="0"/>
              </a:rPr>
              <a:t>  }</a:t>
            </a:r>
          </a:p>
          <a:p>
            <a:r>
              <a:rPr lang="en-US" sz="3600" dirty="0">
                <a:solidFill>
                  <a:srgbClr val="000000"/>
                </a:solidFill>
                <a:latin typeface="Courier New" panose="02070309020205020404" pitchFamily="49" charset="0"/>
                <a:cs typeface="Courier New" panose="02070309020205020404" pitchFamily="49" charset="0"/>
              </a:rPr>
              <a:t>  </a:t>
            </a:r>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window = </a:t>
            </a:r>
            <a:r>
              <a:rPr lang="en-US" sz="3600" b="1" dirty="0">
                <a:solidFill>
                  <a:srgbClr val="0070C0"/>
                </a:solidFill>
                <a:latin typeface="Courier New" panose="02070309020205020404" pitchFamily="49" charset="0"/>
                <a:cs typeface="Courier New" panose="02070309020205020404" pitchFamily="49" charset="0"/>
              </a:rPr>
              <a:t>Reduce</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K, 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K){</a:t>
            </a:r>
          </a:p>
          <a:p>
            <a:r>
              <a:rPr lang="en-US" sz="3600"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i,j</a:t>
            </a:r>
            <a:r>
              <a:rPr lang="en-US" sz="3600" dirty="0">
                <a:solidFill>
                  <a:srgbClr val="000000"/>
                </a:solidFill>
                <a:latin typeface="Courier New" panose="02070309020205020404" pitchFamily="49" charset="0"/>
                <a:cs typeface="Courier New" panose="02070309020205020404" pitchFamily="49" charset="0"/>
              </a:rPr>
              <a:t>) =&gt; row(</a:t>
            </a:r>
            <a:r>
              <a:rPr lang="en-US" sz="3600" dirty="0" err="1">
                <a:solidFill>
                  <a:srgbClr val="000000"/>
                </a:solidFill>
                <a:latin typeface="Courier New" panose="02070309020205020404" pitchFamily="49" charset="0"/>
                <a:cs typeface="Courier New" panose="02070309020205020404" pitchFamily="49" charset="0"/>
              </a:rPr>
              <a:t>i,j</a:t>
            </a:r>
            <a:r>
              <a:rPr lang="en-US" sz="3600" dirty="0">
                <a:solidFill>
                  <a:srgbClr val="000000"/>
                </a:solidFill>
                <a:latin typeface="Courier New" panose="02070309020205020404" pitchFamily="49" charset="0"/>
                <a:cs typeface="Courier New" panose="02070309020205020404" pitchFamily="49" charset="0"/>
              </a:rPr>
              <a:t>) * </a:t>
            </a:r>
            <a:r>
              <a:rPr lang="en-US" sz="3600" dirty="0" err="1">
                <a:solidFill>
                  <a:srgbClr val="000000"/>
                </a:solidFill>
                <a:latin typeface="Courier New" panose="02070309020205020404" pitchFamily="49" charset="0"/>
                <a:cs typeface="Courier New" panose="02070309020205020404" pitchFamily="49" charset="0"/>
              </a:rPr>
              <a:t>weight_RF</a:t>
            </a:r>
            <a:r>
              <a:rPr lang="en-US" sz="3600" dirty="0">
                <a:solidFill>
                  <a:srgbClr val="000000"/>
                </a:solidFill>
                <a:latin typeface="Courier New" panose="02070309020205020404" pitchFamily="49" charset="0"/>
                <a:cs typeface="Courier New" panose="02070309020205020404" pitchFamily="49" charset="0"/>
              </a:rPr>
              <a:t>(</a:t>
            </a:r>
            <a:r>
              <a:rPr lang="en-US" sz="3600" dirty="0" err="1">
                <a:solidFill>
                  <a:srgbClr val="000000"/>
                </a:solidFill>
                <a:latin typeface="Courier New" panose="02070309020205020404" pitchFamily="49" charset="0"/>
                <a:cs typeface="Courier New" panose="02070309020205020404" pitchFamily="49" charset="0"/>
              </a:rPr>
              <a:t>i,j</a:t>
            </a:r>
            <a:r>
              <a:rPr lang="en-US" sz="3600" dirty="0">
                <a:solidFill>
                  <a:srgbClr val="000000"/>
                </a:solidFill>
                <a:latin typeface="Courier New" panose="02070309020205020404" pitchFamily="49" charset="0"/>
                <a:cs typeface="Courier New" panose="02070309020205020404" pitchFamily="49" charset="0"/>
              </a:rPr>
              <a:t>)</a:t>
            </a:r>
          </a:p>
          <a:p>
            <a:r>
              <a:rPr lang="en-US" sz="3600" dirty="0">
                <a:solidFill>
                  <a:srgbClr val="000000"/>
                </a:solidFill>
                <a:latin typeface="Courier New" panose="02070309020205020404" pitchFamily="49" charset="0"/>
                <a:cs typeface="Courier New" panose="02070309020205020404" pitchFamily="49" charset="0"/>
              </a:rPr>
              <a:t>  }{_+_}</a:t>
            </a:r>
          </a:p>
          <a:p>
            <a:r>
              <a:rPr lang="en-US" sz="3600"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conv_out</a:t>
            </a:r>
            <a:r>
              <a:rPr lang="en-US" sz="3600" dirty="0">
                <a:solidFill>
                  <a:srgbClr val="000000"/>
                </a:solidFill>
                <a:latin typeface="Courier New" panose="02070309020205020404" pitchFamily="49" charset="0"/>
                <a:cs typeface="Courier New" panose="02070309020205020404" pitchFamily="49" charset="0"/>
              </a:rPr>
              <a:t>(r, c) = </a:t>
            </a:r>
            <a:r>
              <a:rPr lang="en-US" sz="3600" dirty="0" err="1">
                <a:solidFill>
                  <a:srgbClr val="000000"/>
                </a:solidFill>
                <a:latin typeface="Courier New" panose="02070309020205020404" pitchFamily="49" charset="0"/>
                <a:cs typeface="Courier New" panose="02070309020205020404" pitchFamily="49" charset="0"/>
              </a:rPr>
              <a:t>window.value</a:t>
            </a:r>
            <a:endParaRPr lang="en-US" sz="3600" dirty="0">
              <a:solidFill>
                <a:srgbClr val="000000"/>
              </a:solidFill>
              <a:latin typeface="Courier New" panose="02070309020205020404" pitchFamily="49" charset="0"/>
              <a:cs typeface="Courier New" panose="02070309020205020404" pitchFamily="49" charset="0"/>
            </a:endParaRPr>
          </a:p>
          <a:p>
            <a:r>
              <a:rPr lang="en-US" sz="3600" dirty="0">
                <a:solidFill>
                  <a:srgbClr val="000000"/>
                </a:solidFill>
                <a:latin typeface="Courier New" panose="02070309020205020404" pitchFamily="49" charset="0"/>
                <a:cs typeface="Courier New" panose="02070309020205020404" pitchFamily="49" charset="0"/>
              </a:rPr>
              <a:t> }</a:t>
            </a:r>
          </a:p>
          <a:p>
            <a:r>
              <a:rPr lang="en-US" sz="3600" dirty="0">
                <a:solidFill>
                  <a:srgbClr val="000000"/>
                </a:solidFill>
                <a:latin typeface="Courier New" panose="02070309020205020404" pitchFamily="49" charset="0"/>
                <a:cs typeface="Courier New" panose="02070309020205020404" pitchFamily="49" charset="0"/>
              </a:rPr>
              <a:t>}</a:t>
            </a:r>
          </a:p>
        </p:txBody>
      </p:sp>
      <p:sp>
        <p:nvSpPr>
          <p:cNvPr id="197" name="TextBox 196">
            <a:extLst>
              <a:ext uri="{FF2B5EF4-FFF2-40B4-BE49-F238E27FC236}">
                <a16:creationId xmlns:a16="http://schemas.microsoft.com/office/drawing/2014/main" id="{4318CF7F-AE0A-450B-885A-02BD8F3FC42D}"/>
              </a:ext>
            </a:extLst>
          </p:cNvPr>
          <p:cNvSpPr txBox="1"/>
          <p:nvPr/>
        </p:nvSpPr>
        <p:spPr>
          <a:xfrm>
            <a:off x="1256507" y="21033594"/>
            <a:ext cx="19180750" cy="984885"/>
          </a:xfrm>
          <a:prstGeom prst="rect">
            <a:avLst/>
          </a:prstGeom>
          <a:noFill/>
        </p:spPr>
        <p:txBody>
          <a:bodyPr wrap="square" rtlCol="0">
            <a:spAutoFit/>
          </a:bodyPr>
          <a:lstStyle/>
          <a:p>
            <a:r>
              <a:rPr lang="en-US" sz="5800" b="1" dirty="0">
                <a:solidFill>
                  <a:srgbClr val="0072A4"/>
                </a:solidFill>
                <a:latin typeface="Calibri"/>
              </a:rPr>
              <a:t>Data-flow graphs converted to spatial hardware architectures</a:t>
            </a:r>
          </a:p>
        </p:txBody>
      </p:sp>
      <p:grpSp>
        <p:nvGrpSpPr>
          <p:cNvPr id="198" name="Group 197">
            <a:extLst>
              <a:ext uri="{FF2B5EF4-FFF2-40B4-BE49-F238E27FC236}">
                <a16:creationId xmlns:a16="http://schemas.microsoft.com/office/drawing/2014/main" id="{50DC48FC-EE8D-492A-9993-0C87808266DD}"/>
              </a:ext>
            </a:extLst>
          </p:cNvPr>
          <p:cNvGrpSpPr/>
          <p:nvPr/>
        </p:nvGrpSpPr>
        <p:grpSpPr>
          <a:xfrm>
            <a:off x="20403384" y="23103391"/>
            <a:ext cx="7118692" cy="8241147"/>
            <a:chOff x="12889770" y="13053242"/>
            <a:chExt cx="4636231" cy="5861844"/>
          </a:xfrm>
        </p:grpSpPr>
        <p:sp>
          <p:nvSpPr>
            <p:cNvPr id="199" name="TextBox 198">
              <a:extLst>
                <a:ext uri="{FF2B5EF4-FFF2-40B4-BE49-F238E27FC236}">
                  <a16:creationId xmlns:a16="http://schemas.microsoft.com/office/drawing/2014/main" id="{A905FBF9-8469-441E-BE00-40DC4DEEB9A9}"/>
                </a:ext>
              </a:extLst>
            </p:cNvPr>
            <p:cNvSpPr txBox="1"/>
            <p:nvPr/>
          </p:nvSpPr>
          <p:spPr>
            <a:xfrm>
              <a:off x="13102465" y="13754082"/>
              <a:ext cx="4307596" cy="547296"/>
            </a:xfrm>
            <a:prstGeom prst="rect">
              <a:avLst/>
            </a:prstGeom>
            <a:solidFill>
              <a:srgbClr val="FFFFFF">
                <a:lumMod val="95000"/>
              </a:srgbClr>
            </a:solidFill>
            <a:ln>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FPGA DRAM</a:t>
              </a:r>
            </a:p>
          </p:txBody>
        </p:sp>
        <p:sp>
          <p:nvSpPr>
            <p:cNvPr id="200" name="Rectangle 199">
              <a:extLst>
                <a:ext uri="{FF2B5EF4-FFF2-40B4-BE49-F238E27FC236}">
                  <a16:creationId xmlns:a16="http://schemas.microsoft.com/office/drawing/2014/main" id="{A0F794F7-0503-4253-8F2D-AF0D3CC315BA}"/>
                </a:ext>
              </a:extLst>
            </p:cNvPr>
            <p:cNvSpPr/>
            <p:nvPr/>
          </p:nvSpPr>
          <p:spPr>
            <a:xfrm>
              <a:off x="14783443" y="14959814"/>
              <a:ext cx="981956" cy="14403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01" name="Rectangle 200">
              <a:extLst>
                <a:ext uri="{FF2B5EF4-FFF2-40B4-BE49-F238E27FC236}">
                  <a16:creationId xmlns:a16="http://schemas.microsoft.com/office/drawing/2014/main" id="{FDE87454-2541-4204-B785-AF6AB5E68F8B}"/>
                </a:ext>
              </a:extLst>
            </p:cNvPr>
            <p:cNvSpPr/>
            <p:nvPr/>
          </p:nvSpPr>
          <p:spPr>
            <a:xfrm>
              <a:off x="14783443" y="15475024"/>
              <a:ext cx="981956" cy="14403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02" name="Rectangle 201">
              <a:extLst>
                <a:ext uri="{FF2B5EF4-FFF2-40B4-BE49-F238E27FC236}">
                  <a16:creationId xmlns:a16="http://schemas.microsoft.com/office/drawing/2014/main" id="{0AC36848-9687-4FF1-8835-ACE54614AF08}"/>
                </a:ext>
              </a:extLst>
            </p:cNvPr>
            <p:cNvSpPr/>
            <p:nvPr/>
          </p:nvSpPr>
          <p:spPr>
            <a:xfrm>
              <a:off x="14783443" y="16002455"/>
              <a:ext cx="981956" cy="14403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03" name="Rectangle 202">
              <a:extLst>
                <a:ext uri="{FF2B5EF4-FFF2-40B4-BE49-F238E27FC236}">
                  <a16:creationId xmlns:a16="http://schemas.microsoft.com/office/drawing/2014/main" id="{6ECCA8FE-2889-47C4-A5D1-CB76D48F5084}"/>
                </a:ext>
              </a:extLst>
            </p:cNvPr>
            <p:cNvSpPr/>
            <p:nvPr/>
          </p:nvSpPr>
          <p:spPr>
            <a:xfrm>
              <a:off x="16748759" y="14871708"/>
              <a:ext cx="594361" cy="1401257"/>
            </a:xfrm>
            <a:prstGeom prst="rect">
              <a:avLst/>
            </a:prstGeom>
            <a:solidFill>
              <a:srgbClr val="8D3C1E">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04" name="Rectangle 203">
              <a:extLst>
                <a:ext uri="{FF2B5EF4-FFF2-40B4-BE49-F238E27FC236}">
                  <a16:creationId xmlns:a16="http://schemas.microsoft.com/office/drawing/2014/main" id="{C9A1CCD8-90D6-4EFE-B9D6-35662B1AB6F0}"/>
                </a:ext>
              </a:extLst>
            </p:cNvPr>
            <p:cNvSpPr/>
            <p:nvPr/>
          </p:nvSpPr>
          <p:spPr>
            <a:xfrm>
              <a:off x="13169892" y="14875954"/>
              <a:ext cx="1215455" cy="879994"/>
            </a:xfrm>
            <a:prstGeom prst="rect">
              <a:avLst/>
            </a:prstGeom>
            <a:solidFill>
              <a:srgbClr val="B26F0C">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05" name="Trapezoid 204">
              <a:extLst>
                <a:ext uri="{FF2B5EF4-FFF2-40B4-BE49-F238E27FC236}">
                  <a16:creationId xmlns:a16="http://schemas.microsoft.com/office/drawing/2014/main" id="{F2A77035-14E1-4EE2-A85B-4FD4B1B5A692}"/>
                </a:ext>
              </a:extLst>
            </p:cNvPr>
            <p:cNvSpPr/>
            <p:nvPr/>
          </p:nvSpPr>
          <p:spPr>
            <a:xfrm rot="5400000">
              <a:off x="13709442" y="15436082"/>
              <a:ext cx="1749906" cy="244408"/>
            </a:xfrm>
            <a:prstGeom prst="trapezoid">
              <a:avLst>
                <a:gd name="adj" fmla="val 69294"/>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206" name="Straight Connector 205">
              <a:extLst>
                <a:ext uri="{FF2B5EF4-FFF2-40B4-BE49-F238E27FC236}">
                  <a16:creationId xmlns:a16="http://schemas.microsoft.com/office/drawing/2014/main" id="{D5E18255-392E-449E-8690-C8660F2B6758}"/>
                </a:ext>
              </a:extLst>
            </p:cNvPr>
            <p:cNvCxnSpPr/>
            <p:nvPr/>
          </p:nvCxnSpPr>
          <p:spPr>
            <a:xfrm>
              <a:off x="13456920" y="14277302"/>
              <a:ext cx="0" cy="578389"/>
            </a:xfrm>
            <a:prstGeom prst="line">
              <a:avLst/>
            </a:prstGeom>
            <a:noFill/>
            <a:ln w="9525" cap="flat" cmpd="sng" algn="ctr">
              <a:solidFill>
                <a:srgbClr val="000000"/>
              </a:solidFill>
              <a:prstDash val="solid"/>
            </a:ln>
            <a:effectLst/>
          </p:spPr>
        </p:cxnSp>
        <p:cxnSp>
          <p:nvCxnSpPr>
            <p:cNvPr id="207" name="Straight Connector 206">
              <a:extLst>
                <a:ext uri="{FF2B5EF4-FFF2-40B4-BE49-F238E27FC236}">
                  <a16:creationId xmlns:a16="http://schemas.microsoft.com/office/drawing/2014/main" id="{EE68090B-101F-4FBF-8F90-AB700A245391}"/>
                </a:ext>
              </a:extLst>
            </p:cNvPr>
            <p:cNvCxnSpPr/>
            <p:nvPr/>
          </p:nvCxnSpPr>
          <p:spPr>
            <a:xfrm>
              <a:off x="13609320" y="14284922"/>
              <a:ext cx="0" cy="578389"/>
            </a:xfrm>
            <a:prstGeom prst="line">
              <a:avLst/>
            </a:prstGeom>
            <a:noFill/>
            <a:ln w="9525" cap="flat" cmpd="sng" algn="ctr">
              <a:solidFill>
                <a:srgbClr val="000000"/>
              </a:solidFill>
              <a:prstDash val="solid"/>
            </a:ln>
            <a:effectLst/>
          </p:spPr>
        </p:cxnSp>
        <p:cxnSp>
          <p:nvCxnSpPr>
            <p:cNvPr id="208" name="Straight Connector 207">
              <a:extLst>
                <a:ext uri="{FF2B5EF4-FFF2-40B4-BE49-F238E27FC236}">
                  <a16:creationId xmlns:a16="http://schemas.microsoft.com/office/drawing/2014/main" id="{45B5BEE7-5E10-4AA8-903B-4061D2240211}"/>
                </a:ext>
              </a:extLst>
            </p:cNvPr>
            <p:cNvCxnSpPr/>
            <p:nvPr/>
          </p:nvCxnSpPr>
          <p:spPr>
            <a:xfrm>
              <a:off x="13761720" y="14292542"/>
              <a:ext cx="0" cy="578389"/>
            </a:xfrm>
            <a:prstGeom prst="line">
              <a:avLst/>
            </a:prstGeom>
            <a:noFill/>
            <a:ln w="9525" cap="flat" cmpd="sng" algn="ctr">
              <a:solidFill>
                <a:srgbClr val="000000"/>
              </a:solidFill>
              <a:prstDash val="solid"/>
            </a:ln>
            <a:effectLst/>
          </p:spPr>
        </p:cxnSp>
        <p:cxnSp>
          <p:nvCxnSpPr>
            <p:cNvPr id="209" name="Straight Connector 208">
              <a:extLst>
                <a:ext uri="{FF2B5EF4-FFF2-40B4-BE49-F238E27FC236}">
                  <a16:creationId xmlns:a16="http://schemas.microsoft.com/office/drawing/2014/main" id="{B246D697-F050-4ABC-A9D8-BEB4D53704F7}"/>
                </a:ext>
              </a:extLst>
            </p:cNvPr>
            <p:cNvCxnSpPr/>
            <p:nvPr/>
          </p:nvCxnSpPr>
          <p:spPr>
            <a:xfrm>
              <a:off x="13914120" y="14284922"/>
              <a:ext cx="0" cy="578389"/>
            </a:xfrm>
            <a:prstGeom prst="line">
              <a:avLst/>
            </a:prstGeom>
            <a:noFill/>
            <a:ln w="9525" cap="flat" cmpd="sng" algn="ctr">
              <a:solidFill>
                <a:srgbClr val="000000"/>
              </a:solidFill>
              <a:prstDash val="solid"/>
            </a:ln>
            <a:effectLst/>
          </p:spPr>
        </p:cxnSp>
        <p:cxnSp>
          <p:nvCxnSpPr>
            <p:cNvPr id="210" name="Straight Connector 209">
              <a:extLst>
                <a:ext uri="{FF2B5EF4-FFF2-40B4-BE49-F238E27FC236}">
                  <a16:creationId xmlns:a16="http://schemas.microsoft.com/office/drawing/2014/main" id="{E5D62712-245D-4538-AFD8-CAA9DED63336}"/>
                </a:ext>
              </a:extLst>
            </p:cNvPr>
            <p:cNvCxnSpPr/>
            <p:nvPr/>
          </p:nvCxnSpPr>
          <p:spPr>
            <a:xfrm>
              <a:off x="16817340" y="14277302"/>
              <a:ext cx="0" cy="578389"/>
            </a:xfrm>
            <a:prstGeom prst="line">
              <a:avLst/>
            </a:prstGeom>
            <a:noFill/>
            <a:ln w="9525" cap="flat" cmpd="sng" algn="ctr">
              <a:solidFill>
                <a:srgbClr val="000000"/>
              </a:solidFill>
              <a:prstDash val="solid"/>
            </a:ln>
            <a:effectLst/>
          </p:spPr>
        </p:cxnSp>
        <p:cxnSp>
          <p:nvCxnSpPr>
            <p:cNvPr id="211" name="Straight Connector 210">
              <a:extLst>
                <a:ext uri="{FF2B5EF4-FFF2-40B4-BE49-F238E27FC236}">
                  <a16:creationId xmlns:a16="http://schemas.microsoft.com/office/drawing/2014/main" id="{C0EA3E31-1B52-4EF5-A753-67662AC23F96}"/>
                </a:ext>
              </a:extLst>
            </p:cNvPr>
            <p:cNvCxnSpPr/>
            <p:nvPr/>
          </p:nvCxnSpPr>
          <p:spPr>
            <a:xfrm>
              <a:off x="16969740" y="14284922"/>
              <a:ext cx="0" cy="578389"/>
            </a:xfrm>
            <a:prstGeom prst="line">
              <a:avLst/>
            </a:prstGeom>
            <a:noFill/>
            <a:ln w="9525" cap="flat" cmpd="sng" algn="ctr">
              <a:solidFill>
                <a:srgbClr val="000000"/>
              </a:solidFill>
              <a:prstDash val="solid"/>
            </a:ln>
            <a:effectLst/>
          </p:spPr>
        </p:cxnSp>
        <p:cxnSp>
          <p:nvCxnSpPr>
            <p:cNvPr id="212" name="Straight Connector 211">
              <a:extLst>
                <a:ext uri="{FF2B5EF4-FFF2-40B4-BE49-F238E27FC236}">
                  <a16:creationId xmlns:a16="http://schemas.microsoft.com/office/drawing/2014/main" id="{B09327DE-DEAC-4E25-9C90-6C7B54C8D015}"/>
                </a:ext>
              </a:extLst>
            </p:cNvPr>
            <p:cNvCxnSpPr/>
            <p:nvPr/>
          </p:nvCxnSpPr>
          <p:spPr>
            <a:xfrm>
              <a:off x="17122140" y="14292542"/>
              <a:ext cx="0" cy="578389"/>
            </a:xfrm>
            <a:prstGeom prst="line">
              <a:avLst/>
            </a:prstGeom>
            <a:noFill/>
            <a:ln w="9525" cap="flat" cmpd="sng" algn="ctr">
              <a:solidFill>
                <a:srgbClr val="000000"/>
              </a:solidFill>
              <a:prstDash val="solid"/>
            </a:ln>
            <a:effectLst/>
          </p:spPr>
        </p:cxnSp>
        <p:cxnSp>
          <p:nvCxnSpPr>
            <p:cNvPr id="213" name="Straight Connector 212">
              <a:extLst>
                <a:ext uri="{FF2B5EF4-FFF2-40B4-BE49-F238E27FC236}">
                  <a16:creationId xmlns:a16="http://schemas.microsoft.com/office/drawing/2014/main" id="{23F77763-C082-4E60-9B07-49788213E2E5}"/>
                </a:ext>
              </a:extLst>
            </p:cNvPr>
            <p:cNvCxnSpPr/>
            <p:nvPr/>
          </p:nvCxnSpPr>
          <p:spPr>
            <a:xfrm>
              <a:off x="17274540" y="14284922"/>
              <a:ext cx="0" cy="578389"/>
            </a:xfrm>
            <a:prstGeom prst="line">
              <a:avLst/>
            </a:prstGeom>
            <a:noFill/>
            <a:ln w="9525" cap="flat" cmpd="sng" algn="ctr">
              <a:solidFill>
                <a:srgbClr val="000000"/>
              </a:solidFill>
              <a:prstDash val="solid"/>
            </a:ln>
            <a:effectLst/>
          </p:spPr>
        </p:cxnSp>
        <p:cxnSp>
          <p:nvCxnSpPr>
            <p:cNvPr id="214" name="Straight Connector 213">
              <a:extLst>
                <a:ext uri="{FF2B5EF4-FFF2-40B4-BE49-F238E27FC236}">
                  <a16:creationId xmlns:a16="http://schemas.microsoft.com/office/drawing/2014/main" id="{B14DB305-DFB9-41BF-8E0E-7100552D76C4}"/>
                </a:ext>
              </a:extLst>
            </p:cNvPr>
            <p:cNvCxnSpPr>
              <a:cxnSpLocks/>
            </p:cNvCxnSpPr>
            <p:nvPr/>
          </p:nvCxnSpPr>
          <p:spPr>
            <a:xfrm>
              <a:off x="15453360" y="15103845"/>
              <a:ext cx="548640" cy="303795"/>
            </a:xfrm>
            <a:prstGeom prst="line">
              <a:avLst/>
            </a:prstGeom>
            <a:noFill/>
            <a:ln w="9525" cap="flat" cmpd="sng" algn="ctr">
              <a:solidFill>
                <a:srgbClr val="000000"/>
              </a:solidFill>
              <a:prstDash val="solid"/>
            </a:ln>
            <a:effectLst/>
          </p:spPr>
        </p:cxnSp>
        <p:cxnSp>
          <p:nvCxnSpPr>
            <p:cNvPr id="215" name="Straight Connector 214">
              <a:extLst>
                <a:ext uri="{FF2B5EF4-FFF2-40B4-BE49-F238E27FC236}">
                  <a16:creationId xmlns:a16="http://schemas.microsoft.com/office/drawing/2014/main" id="{314ECE3F-335D-4647-BCEC-2B2D4E769F59}"/>
                </a:ext>
              </a:extLst>
            </p:cNvPr>
            <p:cNvCxnSpPr>
              <a:cxnSpLocks/>
            </p:cNvCxnSpPr>
            <p:nvPr/>
          </p:nvCxnSpPr>
          <p:spPr>
            <a:xfrm flipH="1">
              <a:off x="16337280" y="15217140"/>
              <a:ext cx="411479" cy="190500"/>
            </a:xfrm>
            <a:prstGeom prst="line">
              <a:avLst/>
            </a:prstGeom>
            <a:noFill/>
            <a:ln w="9525" cap="flat" cmpd="sng" algn="ctr">
              <a:solidFill>
                <a:srgbClr val="000000"/>
              </a:solidFill>
              <a:prstDash val="solid"/>
            </a:ln>
            <a:effectLst/>
          </p:spPr>
        </p:cxnSp>
        <p:cxnSp>
          <p:nvCxnSpPr>
            <p:cNvPr id="216" name="Straight Connector 215">
              <a:extLst>
                <a:ext uri="{FF2B5EF4-FFF2-40B4-BE49-F238E27FC236}">
                  <a16:creationId xmlns:a16="http://schemas.microsoft.com/office/drawing/2014/main" id="{3A6833F4-D257-40B3-8DF2-CB43A1542125}"/>
                </a:ext>
              </a:extLst>
            </p:cNvPr>
            <p:cNvCxnSpPr>
              <a:cxnSpLocks/>
            </p:cNvCxnSpPr>
            <p:nvPr/>
          </p:nvCxnSpPr>
          <p:spPr>
            <a:xfrm>
              <a:off x="15438120" y="15622005"/>
              <a:ext cx="548640" cy="303795"/>
            </a:xfrm>
            <a:prstGeom prst="line">
              <a:avLst/>
            </a:prstGeom>
            <a:noFill/>
            <a:ln w="9525" cap="flat" cmpd="sng" algn="ctr">
              <a:solidFill>
                <a:srgbClr val="000000"/>
              </a:solidFill>
              <a:prstDash val="solid"/>
            </a:ln>
            <a:effectLst/>
          </p:spPr>
        </p:cxnSp>
        <p:cxnSp>
          <p:nvCxnSpPr>
            <p:cNvPr id="217" name="Straight Connector 216">
              <a:extLst>
                <a:ext uri="{FF2B5EF4-FFF2-40B4-BE49-F238E27FC236}">
                  <a16:creationId xmlns:a16="http://schemas.microsoft.com/office/drawing/2014/main" id="{E8B414EA-C2E4-4C07-85E2-DD416DEF2BF5}"/>
                </a:ext>
              </a:extLst>
            </p:cNvPr>
            <p:cNvCxnSpPr>
              <a:cxnSpLocks/>
            </p:cNvCxnSpPr>
            <p:nvPr/>
          </p:nvCxnSpPr>
          <p:spPr>
            <a:xfrm flipH="1">
              <a:off x="16322040" y="15735300"/>
              <a:ext cx="411479" cy="190500"/>
            </a:xfrm>
            <a:prstGeom prst="line">
              <a:avLst/>
            </a:prstGeom>
            <a:noFill/>
            <a:ln w="9525" cap="flat" cmpd="sng" algn="ctr">
              <a:solidFill>
                <a:srgbClr val="000000"/>
              </a:solidFill>
              <a:prstDash val="solid"/>
            </a:ln>
            <a:effectLst/>
          </p:spPr>
        </p:cxnSp>
        <p:cxnSp>
          <p:nvCxnSpPr>
            <p:cNvPr id="218" name="Straight Connector 217">
              <a:extLst>
                <a:ext uri="{FF2B5EF4-FFF2-40B4-BE49-F238E27FC236}">
                  <a16:creationId xmlns:a16="http://schemas.microsoft.com/office/drawing/2014/main" id="{86F94363-88E4-4B18-BDEC-AADC0EA8F023}"/>
                </a:ext>
              </a:extLst>
            </p:cNvPr>
            <p:cNvCxnSpPr>
              <a:cxnSpLocks/>
            </p:cNvCxnSpPr>
            <p:nvPr/>
          </p:nvCxnSpPr>
          <p:spPr>
            <a:xfrm>
              <a:off x="15445740" y="16140165"/>
              <a:ext cx="548640" cy="303795"/>
            </a:xfrm>
            <a:prstGeom prst="line">
              <a:avLst/>
            </a:prstGeom>
            <a:noFill/>
            <a:ln w="9525" cap="flat" cmpd="sng" algn="ctr">
              <a:solidFill>
                <a:srgbClr val="000000"/>
              </a:solidFill>
              <a:prstDash val="solid"/>
            </a:ln>
            <a:effectLst/>
          </p:spPr>
        </p:cxnSp>
        <p:cxnSp>
          <p:nvCxnSpPr>
            <p:cNvPr id="219" name="Straight Connector 218">
              <a:extLst>
                <a:ext uri="{FF2B5EF4-FFF2-40B4-BE49-F238E27FC236}">
                  <a16:creationId xmlns:a16="http://schemas.microsoft.com/office/drawing/2014/main" id="{3443F6DF-6EF9-4700-91B7-204DAD0A7BBD}"/>
                </a:ext>
              </a:extLst>
            </p:cNvPr>
            <p:cNvCxnSpPr>
              <a:cxnSpLocks/>
            </p:cNvCxnSpPr>
            <p:nvPr/>
          </p:nvCxnSpPr>
          <p:spPr>
            <a:xfrm flipH="1">
              <a:off x="16329660" y="16253460"/>
              <a:ext cx="411479" cy="190500"/>
            </a:xfrm>
            <a:prstGeom prst="line">
              <a:avLst/>
            </a:prstGeom>
            <a:noFill/>
            <a:ln w="9525" cap="flat" cmpd="sng" algn="ctr">
              <a:solidFill>
                <a:srgbClr val="000000"/>
              </a:solidFill>
              <a:prstDash val="solid"/>
            </a:ln>
            <a:effectLst/>
          </p:spPr>
        </p:cxnSp>
        <p:sp>
          <p:nvSpPr>
            <p:cNvPr id="220" name="Oval 219">
              <a:extLst>
                <a:ext uri="{FF2B5EF4-FFF2-40B4-BE49-F238E27FC236}">
                  <a16:creationId xmlns:a16="http://schemas.microsoft.com/office/drawing/2014/main" id="{A8C879DA-0C65-43D2-BFC6-2CBFEBC58F44}"/>
                </a:ext>
              </a:extLst>
            </p:cNvPr>
            <p:cNvSpPr/>
            <p:nvPr/>
          </p:nvSpPr>
          <p:spPr>
            <a:xfrm>
              <a:off x="16002000" y="15316200"/>
              <a:ext cx="396240" cy="419100"/>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21" name="Oval 220">
              <a:extLst>
                <a:ext uri="{FF2B5EF4-FFF2-40B4-BE49-F238E27FC236}">
                  <a16:creationId xmlns:a16="http://schemas.microsoft.com/office/drawing/2014/main" id="{6455E0A0-F7C1-4E44-9EA4-8E0818194E2A}"/>
                </a:ext>
              </a:extLst>
            </p:cNvPr>
            <p:cNvSpPr/>
            <p:nvPr/>
          </p:nvSpPr>
          <p:spPr>
            <a:xfrm>
              <a:off x="15979140" y="15842229"/>
              <a:ext cx="396240" cy="419100"/>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22" name="Oval 221">
              <a:extLst>
                <a:ext uri="{FF2B5EF4-FFF2-40B4-BE49-F238E27FC236}">
                  <a16:creationId xmlns:a16="http://schemas.microsoft.com/office/drawing/2014/main" id="{2E98A53B-8803-4139-977F-A1D0E880FAD1}"/>
                </a:ext>
              </a:extLst>
            </p:cNvPr>
            <p:cNvSpPr/>
            <p:nvPr/>
          </p:nvSpPr>
          <p:spPr>
            <a:xfrm>
              <a:off x="15979140" y="16328474"/>
              <a:ext cx="396240" cy="419100"/>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23" name="TextBox 222">
              <a:extLst>
                <a:ext uri="{FF2B5EF4-FFF2-40B4-BE49-F238E27FC236}">
                  <a16:creationId xmlns:a16="http://schemas.microsoft.com/office/drawing/2014/main" id="{6CB2F9A8-8C82-4D53-8F9F-1BD9E34EA090}"/>
                </a:ext>
              </a:extLst>
            </p:cNvPr>
            <p:cNvSpPr txBox="1"/>
            <p:nvPr/>
          </p:nvSpPr>
          <p:spPr>
            <a:xfrm>
              <a:off x="15973800" y="15213289"/>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x</a:t>
              </a:r>
            </a:p>
          </p:txBody>
        </p:sp>
        <p:sp>
          <p:nvSpPr>
            <p:cNvPr id="224" name="TextBox 223">
              <a:extLst>
                <a:ext uri="{FF2B5EF4-FFF2-40B4-BE49-F238E27FC236}">
                  <a16:creationId xmlns:a16="http://schemas.microsoft.com/office/drawing/2014/main" id="{25954D3B-9554-4FAD-A802-E67BDF47B58B}"/>
                </a:ext>
              </a:extLst>
            </p:cNvPr>
            <p:cNvSpPr txBox="1"/>
            <p:nvPr/>
          </p:nvSpPr>
          <p:spPr>
            <a:xfrm>
              <a:off x="15966180" y="15755948"/>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x</a:t>
              </a:r>
            </a:p>
          </p:txBody>
        </p:sp>
        <p:sp>
          <p:nvSpPr>
            <p:cNvPr id="225" name="TextBox 224">
              <a:extLst>
                <a:ext uri="{FF2B5EF4-FFF2-40B4-BE49-F238E27FC236}">
                  <a16:creationId xmlns:a16="http://schemas.microsoft.com/office/drawing/2014/main" id="{B6C46B24-05C6-498A-9A17-2B89651AEC50}"/>
                </a:ext>
              </a:extLst>
            </p:cNvPr>
            <p:cNvSpPr txBox="1"/>
            <p:nvPr/>
          </p:nvSpPr>
          <p:spPr>
            <a:xfrm>
              <a:off x="15958561" y="16244865"/>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x</a:t>
              </a:r>
            </a:p>
          </p:txBody>
        </p:sp>
        <p:sp>
          <p:nvSpPr>
            <p:cNvPr id="226" name="Trapezoid 225">
              <a:extLst>
                <a:ext uri="{FF2B5EF4-FFF2-40B4-BE49-F238E27FC236}">
                  <a16:creationId xmlns:a16="http://schemas.microsoft.com/office/drawing/2014/main" id="{F4CD36B3-73C6-4C38-B748-33A2A66F3297}"/>
                </a:ext>
              </a:extLst>
            </p:cNvPr>
            <p:cNvSpPr/>
            <p:nvPr/>
          </p:nvSpPr>
          <p:spPr>
            <a:xfrm rot="10800000">
              <a:off x="15699039" y="16846596"/>
              <a:ext cx="1034479" cy="420918"/>
            </a:xfrm>
            <a:prstGeom prst="trapezoid">
              <a:avLst>
                <a:gd name="adj" fmla="val 0"/>
              </a:avLst>
            </a:prstGeom>
            <a:solidFill>
              <a:srgbClr val="0072A4">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27" name="TextBox 226">
              <a:extLst>
                <a:ext uri="{FF2B5EF4-FFF2-40B4-BE49-F238E27FC236}">
                  <a16:creationId xmlns:a16="http://schemas.microsoft.com/office/drawing/2014/main" id="{61EFDC2D-3857-46E6-AAB3-F00368A53BD4}"/>
                </a:ext>
              </a:extLst>
            </p:cNvPr>
            <p:cNvSpPr txBox="1"/>
            <p:nvPr/>
          </p:nvSpPr>
          <p:spPr>
            <a:xfrm>
              <a:off x="15995520" y="16770851"/>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a:t>
              </a:r>
            </a:p>
          </p:txBody>
        </p:sp>
        <p:sp>
          <p:nvSpPr>
            <p:cNvPr id="228" name="Rectangle 227">
              <a:extLst>
                <a:ext uri="{FF2B5EF4-FFF2-40B4-BE49-F238E27FC236}">
                  <a16:creationId xmlns:a16="http://schemas.microsoft.com/office/drawing/2014/main" id="{1B1E8715-A53D-4565-BC60-BAF503E6B6D3}"/>
                </a:ext>
              </a:extLst>
            </p:cNvPr>
            <p:cNvSpPr/>
            <p:nvPr/>
          </p:nvSpPr>
          <p:spPr>
            <a:xfrm>
              <a:off x="15699040" y="17353388"/>
              <a:ext cx="1063958" cy="1043989"/>
            </a:xfrm>
            <a:prstGeom prst="rect">
              <a:avLst/>
            </a:prstGeom>
            <a:solidFill>
              <a:srgbClr val="B26F0C">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29" name="TextBox 228">
              <a:extLst>
                <a:ext uri="{FF2B5EF4-FFF2-40B4-BE49-F238E27FC236}">
                  <a16:creationId xmlns:a16="http://schemas.microsoft.com/office/drawing/2014/main" id="{93DC22B5-3CB2-44E2-89EC-2E818168E3F0}"/>
                </a:ext>
              </a:extLst>
            </p:cNvPr>
            <p:cNvSpPr txBox="1"/>
            <p:nvPr/>
          </p:nvSpPr>
          <p:spPr>
            <a:xfrm>
              <a:off x="13072650" y="14838855"/>
              <a:ext cx="1392389" cy="102891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Line Buffer</a:t>
              </a:r>
            </a:p>
          </p:txBody>
        </p:sp>
        <p:sp>
          <p:nvSpPr>
            <p:cNvPr id="230" name="TextBox 229">
              <a:extLst>
                <a:ext uri="{FF2B5EF4-FFF2-40B4-BE49-F238E27FC236}">
                  <a16:creationId xmlns:a16="http://schemas.microsoft.com/office/drawing/2014/main" id="{BFDB2D5D-D16D-4265-9B41-11C43840C910}"/>
                </a:ext>
              </a:extLst>
            </p:cNvPr>
            <p:cNvSpPr txBox="1"/>
            <p:nvPr/>
          </p:nvSpPr>
          <p:spPr>
            <a:xfrm>
              <a:off x="15519164" y="17625642"/>
              <a:ext cx="139238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SRAM</a:t>
              </a:r>
            </a:p>
          </p:txBody>
        </p:sp>
        <p:sp>
          <p:nvSpPr>
            <p:cNvPr id="231" name="TextBox 230">
              <a:extLst>
                <a:ext uri="{FF2B5EF4-FFF2-40B4-BE49-F238E27FC236}">
                  <a16:creationId xmlns:a16="http://schemas.microsoft.com/office/drawing/2014/main" id="{D26A402A-2B5E-42BC-A99F-E85A374208FB}"/>
                </a:ext>
              </a:extLst>
            </p:cNvPr>
            <p:cNvSpPr txBox="1"/>
            <p:nvPr/>
          </p:nvSpPr>
          <p:spPr>
            <a:xfrm>
              <a:off x="16546867" y="15127335"/>
              <a:ext cx="979134" cy="102891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Reg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File</a:t>
              </a:r>
            </a:p>
          </p:txBody>
        </p:sp>
        <p:sp>
          <p:nvSpPr>
            <p:cNvPr id="232" name="TextBox 231">
              <a:extLst>
                <a:ext uri="{FF2B5EF4-FFF2-40B4-BE49-F238E27FC236}">
                  <a16:creationId xmlns:a16="http://schemas.microsoft.com/office/drawing/2014/main" id="{D77D9668-785D-431E-9C40-4E5DB3CD8B9B}"/>
                </a:ext>
              </a:extLst>
            </p:cNvPr>
            <p:cNvSpPr txBox="1"/>
            <p:nvPr/>
          </p:nvSpPr>
          <p:spPr>
            <a:xfrm>
              <a:off x="14518733" y="14425453"/>
              <a:ext cx="1647134"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Shift Reg</a:t>
              </a:r>
            </a:p>
          </p:txBody>
        </p:sp>
        <p:sp>
          <p:nvSpPr>
            <p:cNvPr id="233" name="TextBox 232">
              <a:extLst>
                <a:ext uri="{FF2B5EF4-FFF2-40B4-BE49-F238E27FC236}">
                  <a16:creationId xmlns:a16="http://schemas.microsoft.com/office/drawing/2014/main" id="{143722D2-F68C-4FFC-85C6-B09013F400AA}"/>
                </a:ext>
              </a:extLst>
            </p:cNvPr>
            <p:cNvSpPr txBox="1"/>
            <p:nvPr/>
          </p:nvSpPr>
          <p:spPr>
            <a:xfrm>
              <a:off x="12889770" y="16527995"/>
              <a:ext cx="2662636" cy="1028916"/>
            </a:xfrm>
            <a:prstGeom prst="rect">
              <a:avLst/>
            </a:prstGeom>
            <a:noFill/>
            <a:ln>
              <a:noFill/>
            </a:ln>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Sliding Window</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Computation</a:t>
              </a:r>
            </a:p>
          </p:txBody>
        </p:sp>
        <p:sp>
          <p:nvSpPr>
            <p:cNvPr id="234" name="TextBox 233">
              <a:extLst>
                <a:ext uri="{FF2B5EF4-FFF2-40B4-BE49-F238E27FC236}">
                  <a16:creationId xmlns:a16="http://schemas.microsoft.com/office/drawing/2014/main" id="{1D6FA6AE-1BE2-41B9-9B7F-B8DA87CF775A}"/>
                </a:ext>
              </a:extLst>
            </p:cNvPr>
            <p:cNvSpPr txBox="1"/>
            <p:nvPr/>
          </p:nvSpPr>
          <p:spPr>
            <a:xfrm>
              <a:off x="13140724" y="17805655"/>
              <a:ext cx="2405916" cy="1028916"/>
            </a:xfrm>
            <a:prstGeom prst="rect">
              <a:avLst/>
            </a:prstGeom>
            <a:noFill/>
            <a:ln>
              <a:noFill/>
            </a:ln>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Output feeds into next layer</a:t>
              </a:r>
            </a:p>
          </p:txBody>
        </p:sp>
        <p:cxnSp>
          <p:nvCxnSpPr>
            <p:cNvPr id="235" name="Straight Arrow Connector 234">
              <a:extLst>
                <a:ext uri="{FF2B5EF4-FFF2-40B4-BE49-F238E27FC236}">
                  <a16:creationId xmlns:a16="http://schemas.microsoft.com/office/drawing/2014/main" id="{B51BE031-16D4-442B-ADF0-ADD97A83D359}"/>
                </a:ext>
              </a:extLst>
            </p:cNvPr>
            <p:cNvCxnSpPr>
              <a:cxnSpLocks/>
              <a:stCxn id="228" idx="2"/>
            </p:cNvCxnSpPr>
            <p:nvPr/>
          </p:nvCxnSpPr>
          <p:spPr>
            <a:xfrm>
              <a:off x="16231019" y="18397377"/>
              <a:ext cx="0" cy="517709"/>
            </a:xfrm>
            <a:prstGeom prst="straightConnector1">
              <a:avLst/>
            </a:prstGeom>
            <a:noFill/>
            <a:ln w="69850" cap="flat" cmpd="sng" algn="ctr">
              <a:solidFill>
                <a:srgbClr val="B26F0C">
                  <a:lumMod val="40000"/>
                  <a:lumOff val="60000"/>
                </a:srgbClr>
              </a:solidFill>
              <a:prstDash val="solid"/>
              <a:headEnd w="lg" len="lg"/>
              <a:tailEnd type="triangle" w="med" len="sm"/>
            </a:ln>
            <a:effectLst/>
          </p:spPr>
        </p:cxnSp>
        <p:cxnSp>
          <p:nvCxnSpPr>
            <p:cNvPr id="236" name="Straight Arrow Connector 235">
              <a:extLst>
                <a:ext uri="{FF2B5EF4-FFF2-40B4-BE49-F238E27FC236}">
                  <a16:creationId xmlns:a16="http://schemas.microsoft.com/office/drawing/2014/main" id="{039F2B17-578B-4565-BD5F-B7CFC5FFAE51}"/>
                </a:ext>
              </a:extLst>
            </p:cNvPr>
            <p:cNvCxnSpPr>
              <a:cxnSpLocks/>
            </p:cNvCxnSpPr>
            <p:nvPr/>
          </p:nvCxnSpPr>
          <p:spPr>
            <a:xfrm>
              <a:off x="13609320" y="13289280"/>
              <a:ext cx="0" cy="464802"/>
            </a:xfrm>
            <a:prstGeom prst="straightConnector1">
              <a:avLst/>
            </a:prstGeom>
            <a:noFill/>
            <a:ln w="69850" cap="flat" cmpd="sng" algn="ctr">
              <a:solidFill>
                <a:srgbClr val="B6B1A9">
                  <a:lumMod val="75000"/>
                </a:srgbClr>
              </a:solidFill>
              <a:prstDash val="solid"/>
              <a:headEnd w="lg" len="lg"/>
              <a:tailEnd type="triangle" w="med" len="sm"/>
            </a:ln>
            <a:effectLst/>
          </p:spPr>
        </p:cxnSp>
        <p:sp>
          <p:nvSpPr>
            <p:cNvPr id="237" name="TextBox 236">
              <a:extLst>
                <a:ext uri="{FF2B5EF4-FFF2-40B4-BE49-F238E27FC236}">
                  <a16:creationId xmlns:a16="http://schemas.microsoft.com/office/drawing/2014/main" id="{2E7DC82D-0336-49C7-A8A9-4BBE4281DE74}"/>
                </a:ext>
              </a:extLst>
            </p:cNvPr>
            <p:cNvSpPr txBox="1"/>
            <p:nvPr/>
          </p:nvSpPr>
          <p:spPr>
            <a:xfrm>
              <a:off x="13713463" y="13053242"/>
              <a:ext cx="3803277" cy="547296"/>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lumMod val="75000"/>
                      <a:lumOff val="25000"/>
                    </a:srgbClr>
                  </a:solidFill>
                  <a:effectLst/>
                  <a:uLnTx/>
                  <a:uFillTx/>
                  <a:latin typeface="Calibri"/>
                </a:rPr>
                <a:t>From host DRAM</a:t>
              </a:r>
            </a:p>
          </p:txBody>
        </p:sp>
      </p:grpSp>
      <p:sp>
        <p:nvSpPr>
          <p:cNvPr id="238" name="Rectangle: Rounded Corners 237">
            <a:extLst>
              <a:ext uri="{FF2B5EF4-FFF2-40B4-BE49-F238E27FC236}">
                <a16:creationId xmlns:a16="http://schemas.microsoft.com/office/drawing/2014/main" id="{9C0EE314-889B-4355-9D8E-588853024D2E}"/>
              </a:ext>
            </a:extLst>
          </p:cNvPr>
          <p:cNvSpPr/>
          <p:nvPr/>
        </p:nvSpPr>
        <p:spPr>
          <a:xfrm>
            <a:off x="20249527" y="23016390"/>
            <a:ext cx="7527913" cy="8628720"/>
          </a:xfrm>
          <a:prstGeom prst="roundRect">
            <a:avLst>
              <a:gd name="adj" fmla="val 6501"/>
            </a:avLst>
          </a:prstGeom>
          <a:noFill/>
          <a:ln w="76200" cap="flat" cmpd="sng" algn="ctr">
            <a:solidFill>
              <a:srgbClr val="8D3C1E">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id="{0B60FF4E-31F0-4152-ACAA-A4203D14743E}"/>
              </a:ext>
            </a:extLst>
          </p:cNvPr>
          <p:cNvSpPr/>
          <p:nvPr/>
        </p:nvSpPr>
        <p:spPr>
          <a:xfrm>
            <a:off x="989816" y="20768612"/>
            <a:ext cx="27081124" cy="11732494"/>
          </a:xfrm>
          <a:prstGeom prst="rect">
            <a:avLst/>
          </a:prstGeom>
          <a:noFill/>
          <a:ln w="76200" cap="flat" cmpd="sng" algn="ctr">
            <a:solidFill>
              <a:srgbClr val="0072A4">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69" name="Rectangle 268">
            <a:extLst>
              <a:ext uri="{FF2B5EF4-FFF2-40B4-BE49-F238E27FC236}">
                <a16:creationId xmlns:a16="http://schemas.microsoft.com/office/drawing/2014/main" id="{5C43D717-034A-4F56-964E-F00613400718}"/>
              </a:ext>
            </a:extLst>
          </p:cNvPr>
          <p:cNvSpPr/>
          <p:nvPr/>
        </p:nvSpPr>
        <p:spPr>
          <a:xfrm>
            <a:off x="2636806" y="1105707"/>
            <a:ext cx="6918387" cy="1264202"/>
          </a:xfrm>
          <a:prstGeom prst="rect">
            <a:avLst/>
          </a:prstGeom>
          <a:solidFill>
            <a:srgbClr val="E7E6E6"/>
          </a:solidFill>
          <a:ln w="12700" cap="flat" cmpd="sng" algn="ctr">
            <a:solidFill>
              <a:srgbClr val="E7E6E6">
                <a:lumMod val="75000"/>
              </a:srgbClr>
            </a:solidFill>
            <a:prstDash val="solid"/>
            <a:miter lim="800000"/>
          </a:ln>
          <a:effectLst/>
        </p:spPr>
        <p:txBody>
          <a:bodyPr rtlCol="0" anchor="ctr"/>
          <a:lstStyle/>
          <a:p>
            <a:pPr algn="ctr">
              <a:defRPr/>
            </a:pPr>
            <a:endParaRPr lang="en-US" sz="3200" kern="0" dirty="0">
              <a:solidFill>
                <a:srgbClr val="000000"/>
              </a:solidFill>
              <a:latin typeface="Calibri"/>
              <a:ea typeface="Helvetica" charset="0"/>
              <a:cs typeface="Helvetica" charset="0"/>
            </a:endParaRPr>
          </a:p>
        </p:txBody>
      </p:sp>
      <p:sp>
        <p:nvSpPr>
          <p:cNvPr id="270" name="Shape 31">
            <a:extLst>
              <a:ext uri="{FF2B5EF4-FFF2-40B4-BE49-F238E27FC236}">
                <a16:creationId xmlns:a16="http://schemas.microsoft.com/office/drawing/2014/main" id="{58560994-9D2C-4A00-8B18-4A55E4D64AF8}"/>
              </a:ext>
            </a:extLst>
          </p:cNvPr>
          <p:cNvSpPr/>
          <p:nvPr/>
        </p:nvSpPr>
        <p:spPr>
          <a:xfrm>
            <a:off x="2849593" y="1201498"/>
            <a:ext cx="6509590" cy="422410"/>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Applications</a:t>
            </a:r>
            <a:endParaRPr lang="en" sz="2600" dirty="0">
              <a:solidFill>
                <a:srgbClr val="FFFFFF"/>
              </a:solidFill>
              <a:latin typeface="Calibri"/>
            </a:endParaRPr>
          </a:p>
        </p:txBody>
      </p:sp>
      <p:sp>
        <p:nvSpPr>
          <p:cNvPr id="285" name="Shape 31">
            <a:extLst>
              <a:ext uri="{FF2B5EF4-FFF2-40B4-BE49-F238E27FC236}">
                <a16:creationId xmlns:a16="http://schemas.microsoft.com/office/drawing/2014/main" id="{5C4B6057-75CA-445A-9431-91E9392A0A5F}"/>
              </a:ext>
            </a:extLst>
          </p:cNvPr>
          <p:cNvSpPr/>
          <p:nvPr/>
        </p:nvSpPr>
        <p:spPr>
          <a:xfrm>
            <a:off x="4849959" y="3262463"/>
            <a:ext cx="2554432" cy="552687"/>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Spatial IR</a:t>
            </a:r>
            <a:endParaRPr lang="en" sz="2600" dirty="0">
              <a:solidFill>
                <a:srgbClr val="FFFFFF"/>
              </a:solidFill>
              <a:latin typeface="Calibri"/>
            </a:endParaRPr>
          </a:p>
        </p:txBody>
      </p:sp>
      <p:sp>
        <p:nvSpPr>
          <p:cNvPr id="347" name="Shape 30">
            <a:extLst>
              <a:ext uri="{FF2B5EF4-FFF2-40B4-BE49-F238E27FC236}">
                <a16:creationId xmlns:a16="http://schemas.microsoft.com/office/drawing/2014/main" id="{07E4DBC1-C033-4884-99F5-E29AF5ACE94D}"/>
              </a:ext>
            </a:extLst>
          </p:cNvPr>
          <p:cNvSpPr/>
          <p:nvPr/>
        </p:nvSpPr>
        <p:spPr>
          <a:xfrm>
            <a:off x="4904435" y="2369267"/>
            <a:ext cx="2438485" cy="912329"/>
          </a:xfrm>
          <a:prstGeom prst="downArrow">
            <a:avLst>
              <a:gd name="adj1" fmla="val 84834"/>
              <a:gd name="adj2" fmla="val 18098"/>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Calibri"/>
              </a:rPr>
              <a:t>Optimization/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Calibri"/>
              </a:rPr>
              <a:t>Translation</a:t>
            </a:r>
            <a:endParaRPr kumimoji="0" lang="en" sz="2000" b="0" i="0" u="none" strike="noStrike" kern="0" cap="none" spc="0" normalizeH="0" baseline="0" noProof="0" dirty="0">
              <a:ln>
                <a:noFill/>
              </a:ln>
              <a:solidFill>
                <a:srgbClr val="FFFFFF"/>
              </a:solidFill>
              <a:effectLst/>
              <a:uLnTx/>
              <a:uFillTx/>
              <a:latin typeface="Calibri"/>
            </a:endParaRPr>
          </a:p>
        </p:txBody>
      </p:sp>
      <p:sp>
        <p:nvSpPr>
          <p:cNvPr id="359" name="TextBox 358">
            <a:extLst>
              <a:ext uri="{FF2B5EF4-FFF2-40B4-BE49-F238E27FC236}">
                <a16:creationId xmlns:a16="http://schemas.microsoft.com/office/drawing/2014/main" id="{98521FF9-FF7F-4D61-8356-2FFAEEABF002}"/>
              </a:ext>
            </a:extLst>
          </p:cNvPr>
          <p:cNvSpPr txBox="1"/>
          <p:nvPr/>
        </p:nvSpPr>
        <p:spPr>
          <a:xfrm>
            <a:off x="8692658" y="2586286"/>
            <a:ext cx="932754" cy="400110"/>
          </a:xfrm>
          <a:prstGeom prst="rect">
            <a:avLst/>
          </a:prstGeom>
          <a:noFill/>
          <a:ln w="571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262626"/>
                </a:solidFill>
                <a:effectLst/>
                <a:uLnTx/>
                <a:uFillTx/>
                <a:latin typeface="Calibri" panose="020F0502020204030204"/>
              </a:rPr>
              <a:t>Delite</a:t>
            </a:r>
            <a:endParaRPr kumimoji="0" lang="en-US" sz="2000" b="0" i="0" u="none" strike="noStrike" kern="0" cap="none" spc="0" normalizeH="0" baseline="0" noProof="0" dirty="0">
              <a:ln>
                <a:noFill/>
              </a:ln>
              <a:solidFill>
                <a:srgbClr val="262626"/>
              </a:solidFill>
              <a:effectLst/>
              <a:uLnTx/>
              <a:uFillTx/>
              <a:latin typeface="Calibri" panose="020F0502020204030204"/>
            </a:endParaRPr>
          </a:p>
        </p:txBody>
      </p:sp>
      <p:pic>
        <p:nvPicPr>
          <p:cNvPr id="136" name="Picture 8" descr="Image result for tensorflow">
            <a:extLst>
              <a:ext uri="{FF2B5EF4-FFF2-40B4-BE49-F238E27FC236}">
                <a16:creationId xmlns:a16="http://schemas.microsoft.com/office/drawing/2014/main" id="{E25F494F-FEEA-4042-A31B-CAA78E50124B}"/>
              </a:ext>
            </a:extLst>
          </p:cNvPr>
          <p:cNvPicPr>
            <a:picLocks noGrp="1" noChangeAspect="1" noChangeArrowheads="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4488" b="25321"/>
          <a:stretch/>
        </p:blipFill>
        <p:spPr bwMode="auto">
          <a:xfrm>
            <a:off x="2738068" y="1748071"/>
            <a:ext cx="2083408" cy="487283"/>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2" descr="Image result for pytorch">
            <a:extLst>
              <a:ext uri="{FF2B5EF4-FFF2-40B4-BE49-F238E27FC236}">
                <a16:creationId xmlns:a16="http://schemas.microsoft.com/office/drawing/2014/main" id="{621BD688-C8AE-4F6E-A7AB-8F448A9B89E6}"/>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821" y="1790938"/>
            <a:ext cx="1706372" cy="464986"/>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4" descr="https://yt3.ggpht.com/-PNuVeIKkBPs/AAAAAAAAAAI/AAAAAAAAAAA/qv0jGeP9wNI/s288-c-k-no-mo-rj-c0xffffff/photo.jpg">
            <a:extLst>
              <a:ext uri="{FF2B5EF4-FFF2-40B4-BE49-F238E27FC236}">
                <a16:creationId xmlns:a16="http://schemas.microsoft.com/office/drawing/2014/main" id="{03685C2A-0E99-43C2-930A-B2E7D432D2E0}"/>
              </a:ext>
            </a:extLst>
          </p:cNvPr>
          <p:cNvPicPr>
            <a:picLocks noChangeAspect="1" noChangeArrowheads="1"/>
          </p:cNvPicPr>
          <p:nvPr/>
        </p:nvPicPr>
        <p:blipFill>
          <a:blip r:embed="rId4" cstate="print">
            <a:clrChange>
              <a:clrFrom>
                <a:srgbClr val="1A1A1A"/>
              </a:clrFrom>
              <a:clrTo>
                <a:srgbClr val="1A1A1A">
                  <a:alpha val="0"/>
                </a:srgbClr>
              </a:clrTo>
            </a:clrChange>
            <a:extLst>
              <a:ext uri="{28A0092B-C50C-407E-A947-70E740481C1C}">
                <a14:useLocalDpi xmlns:a14="http://schemas.microsoft.com/office/drawing/2010/main" val="0"/>
              </a:ext>
            </a:extLst>
          </a:blip>
          <a:srcRect/>
          <a:stretch>
            <a:fillRect/>
          </a:stretch>
        </p:blipFill>
        <p:spPr bwMode="auto">
          <a:xfrm>
            <a:off x="6892919" y="1698336"/>
            <a:ext cx="608951" cy="608951"/>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6" descr="Image result for Spark Sql">
            <a:extLst>
              <a:ext uri="{FF2B5EF4-FFF2-40B4-BE49-F238E27FC236}">
                <a16:creationId xmlns:a16="http://schemas.microsoft.com/office/drawing/2014/main" id="{AD53AEC4-41E6-44F8-8C62-17BF5FBB0685}"/>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t="27463" b="6390"/>
          <a:stretch/>
        </p:blipFill>
        <p:spPr bwMode="auto">
          <a:xfrm>
            <a:off x="7982238" y="1699631"/>
            <a:ext cx="1376945" cy="521813"/>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a:extLst>
              <a:ext uri="{FF2B5EF4-FFF2-40B4-BE49-F238E27FC236}">
                <a16:creationId xmlns:a16="http://schemas.microsoft.com/office/drawing/2014/main" id="{7109E59C-96E4-467F-8B18-16048D8E51F8}"/>
              </a:ext>
            </a:extLst>
          </p:cNvPr>
          <p:cNvSpPr/>
          <p:nvPr/>
        </p:nvSpPr>
        <p:spPr>
          <a:xfrm>
            <a:off x="2636806" y="4815983"/>
            <a:ext cx="6918387" cy="1823188"/>
          </a:xfrm>
          <a:prstGeom prst="rect">
            <a:avLst/>
          </a:prstGeom>
          <a:gradFill flip="none" rotWithShape="1">
            <a:gsLst>
              <a:gs pos="0">
                <a:srgbClr val="E7E6E6">
                  <a:shade val="30000"/>
                  <a:satMod val="115000"/>
                </a:srgbClr>
              </a:gs>
              <a:gs pos="50000">
                <a:srgbClr val="E7E6E6">
                  <a:shade val="67500"/>
                  <a:satMod val="115000"/>
                </a:srgbClr>
              </a:gs>
              <a:gs pos="100000">
                <a:srgbClr val="E7E6E6">
                  <a:shade val="100000"/>
                  <a:satMod val="115000"/>
                </a:srgbClr>
              </a:gs>
            </a:gsLst>
            <a:lin ang="0" scaled="1"/>
            <a:tileRect/>
          </a:gradFill>
          <a:ln w="12700" cap="flat" cmpd="sng" algn="ctr">
            <a:solidFill>
              <a:srgbClr val="E7E6E6">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latin typeface="+mj-lt"/>
              <a:ea typeface="Helvetica" charset="0"/>
              <a:cs typeface="Helvetica" charset="0"/>
            </a:endParaRPr>
          </a:p>
        </p:txBody>
      </p:sp>
      <p:pic>
        <p:nvPicPr>
          <p:cNvPr id="141" name="Picture 6" descr="Image result for fpga">
            <a:extLst>
              <a:ext uri="{FF2B5EF4-FFF2-40B4-BE49-F238E27FC236}">
                <a16:creationId xmlns:a16="http://schemas.microsoft.com/office/drawing/2014/main" id="{86F07648-DC50-41CE-A924-8D603185EDB7}"/>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367644">
            <a:off x="6829795" y="5315583"/>
            <a:ext cx="1528695" cy="1336564"/>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Image result for FPGA DE1">
            <a:extLst>
              <a:ext uri="{FF2B5EF4-FFF2-40B4-BE49-F238E27FC236}">
                <a16:creationId xmlns:a16="http://schemas.microsoft.com/office/drawing/2014/main" id="{4733CFB0-0B0D-4AF1-87F4-B4D220387843}"/>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52458" y="5494183"/>
            <a:ext cx="1315144" cy="920601"/>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C2CF790D-98D1-4DE7-89E6-7D85BFF978E2}"/>
              </a:ext>
            </a:extLst>
          </p:cNvPr>
          <p:cNvSpPr/>
          <p:nvPr/>
        </p:nvSpPr>
        <p:spPr bwMode="auto">
          <a:xfrm>
            <a:off x="2832973" y="4834621"/>
            <a:ext cx="1828800" cy="1174249"/>
          </a:xfrm>
          <a:prstGeom prst="rect">
            <a:avLst/>
          </a:prstGeom>
          <a:solidFill>
            <a:srgbClr val="9FC5E8"/>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b" anchorCtr="0" compatLnSpc="1">
            <a:prstTxWarp prst="textNoShape">
              <a:avLst/>
            </a:prstTxWarp>
          </a:bodyPr>
          <a:lstStyle/>
          <a:p>
            <a:pPr marL="0" marR="0" lvl="0" indent="0" algn="ctr" defTabSz="609585" rtl="0" eaLnBrk="0" fontAlgn="base" latinLnBrk="0" hangingPunct="0">
              <a:lnSpc>
                <a:spcPct val="93000"/>
              </a:lnSpc>
              <a:spcBef>
                <a:spcPct val="0"/>
              </a:spcBef>
              <a:spcAft>
                <a:spcPct val="0"/>
              </a:spcAft>
              <a:buClr>
                <a:srgbClr val="000000"/>
              </a:buClr>
              <a:buSzPct val="100000"/>
              <a:buFontTx/>
              <a:buNone/>
              <a:tabLst/>
              <a:defRPr/>
            </a:pPr>
            <a:endParaRPr kumimoji="0" lang="en-US" b="0" i="0" u="none" strike="noStrike" kern="1200" cap="none" spc="0" normalizeH="0" baseline="0" noProof="0" dirty="0">
              <a:ln>
                <a:noFill/>
              </a:ln>
              <a:solidFill>
                <a:schemeClr val="tx1"/>
              </a:solidFill>
              <a:effectLst/>
              <a:uLnTx/>
              <a:uFillTx/>
              <a:latin typeface="+mj-lt"/>
              <a:ea typeface="ＭＳ Ｐゴシック" pitchFamily="34" charset="-128"/>
              <a:cs typeface="+mn-cs"/>
            </a:endParaRPr>
          </a:p>
        </p:txBody>
      </p:sp>
      <p:pic>
        <p:nvPicPr>
          <p:cNvPr id="144" name="Picture 4" descr="Image result for FPGA UltraScale+">
            <a:extLst>
              <a:ext uri="{FF2B5EF4-FFF2-40B4-BE49-F238E27FC236}">
                <a16:creationId xmlns:a16="http://schemas.microsoft.com/office/drawing/2014/main" id="{BBF3E56C-0AA3-4984-AF4E-DDE521D47E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12066">
            <a:off x="7009878" y="5023443"/>
            <a:ext cx="1393783" cy="622556"/>
          </a:xfrm>
          <a:prstGeom prst="rect">
            <a:avLst/>
          </a:prstGeom>
          <a:noFill/>
          <a:extLst>
            <a:ext uri="{909E8E84-426E-40DD-AFC4-6F175D3DCCD1}">
              <a14:hiddenFill xmlns:a14="http://schemas.microsoft.com/office/drawing/2010/main">
                <a:solidFill>
                  <a:srgbClr val="FFFFFF"/>
                </a:solidFill>
              </a14:hiddenFill>
            </a:ext>
          </a:extLst>
        </p:spPr>
      </p:pic>
      <p:pic>
        <p:nvPicPr>
          <p:cNvPr id="145" name="Content Placeholder 6">
            <a:extLst>
              <a:ext uri="{FF2B5EF4-FFF2-40B4-BE49-F238E27FC236}">
                <a16:creationId xmlns:a16="http://schemas.microsoft.com/office/drawing/2014/main" id="{67B40C3D-236A-451C-AD09-BD51DA1DE484}"/>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b="18094"/>
          <a:stretch/>
        </p:blipFill>
        <p:spPr>
          <a:xfrm>
            <a:off x="2929550" y="4848839"/>
            <a:ext cx="1598718" cy="894844"/>
          </a:xfrm>
          <a:prstGeom prst="rect">
            <a:avLst/>
          </a:prstGeom>
        </p:spPr>
      </p:pic>
      <p:sp>
        <p:nvSpPr>
          <p:cNvPr id="146" name="TextBox 145">
            <a:extLst>
              <a:ext uri="{FF2B5EF4-FFF2-40B4-BE49-F238E27FC236}">
                <a16:creationId xmlns:a16="http://schemas.microsoft.com/office/drawing/2014/main" id="{1D38CB47-F703-4D44-8D26-2D4911463EC8}"/>
              </a:ext>
            </a:extLst>
          </p:cNvPr>
          <p:cNvSpPr txBox="1"/>
          <p:nvPr/>
        </p:nvSpPr>
        <p:spPr>
          <a:xfrm>
            <a:off x="3245216" y="6259787"/>
            <a:ext cx="1223412" cy="461665"/>
          </a:xfrm>
          <a:prstGeom prst="rect">
            <a:avLst/>
          </a:prstGeom>
          <a:noFill/>
        </p:spPr>
        <p:txBody>
          <a:bodyPr wrap="none" rtlCol="0">
            <a:spAutoFit/>
          </a:bodyPr>
          <a:lstStyle/>
          <a:p>
            <a:r>
              <a:rPr lang="en-US" sz="2400" dirty="0">
                <a:solidFill>
                  <a:srgbClr val="262626"/>
                </a:solidFill>
              </a:rPr>
              <a:t>CGRAs</a:t>
            </a:r>
          </a:p>
        </p:txBody>
      </p:sp>
      <p:sp>
        <p:nvSpPr>
          <p:cNvPr id="147" name="TextBox 146">
            <a:extLst>
              <a:ext uri="{FF2B5EF4-FFF2-40B4-BE49-F238E27FC236}">
                <a16:creationId xmlns:a16="http://schemas.microsoft.com/office/drawing/2014/main" id="{481F6A17-7910-4837-858A-E01A0C3869BD}"/>
              </a:ext>
            </a:extLst>
          </p:cNvPr>
          <p:cNvSpPr txBox="1"/>
          <p:nvPr/>
        </p:nvSpPr>
        <p:spPr>
          <a:xfrm>
            <a:off x="7774596" y="6204284"/>
            <a:ext cx="1156086" cy="461665"/>
          </a:xfrm>
          <a:prstGeom prst="rect">
            <a:avLst/>
          </a:prstGeom>
          <a:noFill/>
        </p:spPr>
        <p:txBody>
          <a:bodyPr wrap="none" rtlCol="0">
            <a:spAutoFit/>
          </a:bodyPr>
          <a:lstStyle/>
          <a:p>
            <a:r>
              <a:rPr lang="en-US" sz="2400" dirty="0">
                <a:solidFill>
                  <a:srgbClr val="262626"/>
                </a:solidFill>
              </a:rPr>
              <a:t>FPGAs</a:t>
            </a:r>
          </a:p>
        </p:txBody>
      </p:sp>
      <p:pic>
        <p:nvPicPr>
          <p:cNvPr id="148" name="Picture 6" descr="Image result for FPGA ZC706">
            <a:extLst>
              <a:ext uri="{FF2B5EF4-FFF2-40B4-BE49-F238E27FC236}">
                <a16:creationId xmlns:a16="http://schemas.microsoft.com/office/drawing/2014/main" id="{8FFEF004-46EB-431D-BA2B-487BAFA18D88}"/>
              </a:ext>
            </a:extLst>
          </p:cNvPr>
          <p:cNvPicPr>
            <a:picLocks noChangeAspect="1" noChangeArrowheads="1"/>
          </p:cNvPicPr>
          <p:nvPr/>
        </p:nvPicPr>
        <p:blipFill>
          <a:blip r:embed="rId10"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263647" y="5340508"/>
            <a:ext cx="1531608" cy="95725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148">
            <a:extLst>
              <a:ext uri="{FF2B5EF4-FFF2-40B4-BE49-F238E27FC236}">
                <a16:creationId xmlns:a16="http://schemas.microsoft.com/office/drawing/2014/main" id="{D2C5F43B-13B4-414A-AE71-1A55F7A18C8C}"/>
              </a:ext>
            </a:extLst>
          </p:cNvPr>
          <p:cNvPicPr>
            <a:picLocks noChangeAspect="1"/>
          </p:cNvPicPr>
          <p:nvPr/>
        </p:nvPicPr>
        <p:blipFill>
          <a:blip r:embed="rId11"/>
          <a:stretch>
            <a:fillRect/>
          </a:stretch>
        </p:blipFill>
        <p:spPr>
          <a:xfrm>
            <a:off x="5572192" y="5080933"/>
            <a:ext cx="649854" cy="588381"/>
          </a:xfrm>
          <a:prstGeom prst="rect">
            <a:avLst/>
          </a:prstGeom>
        </p:spPr>
      </p:pic>
      <p:pic>
        <p:nvPicPr>
          <p:cNvPr id="150" name="Picture 149">
            <a:extLst>
              <a:ext uri="{FF2B5EF4-FFF2-40B4-BE49-F238E27FC236}">
                <a16:creationId xmlns:a16="http://schemas.microsoft.com/office/drawing/2014/main" id="{E5DA708D-718A-4E45-8B71-09C8FFF80579}"/>
              </a:ext>
            </a:extLst>
          </p:cNvPr>
          <p:cNvPicPr>
            <a:picLocks noChangeAspect="1"/>
          </p:cNvPicPr>
          <p:nvPr/>
        </p:nvPicPr>
        <p:blipFill>
          <a:blip r:embed="rId11"/>
          <a:stretch>
            <a:fillRect/>
          </a:stretch>
        </p:blipFill>
        <p:spPr>
          <a:xfrm>
            <a:off x="5647255" y="5090365"/>
            <a:ext cx="706623" cy="639780"/>
          </a:xfrm>
          <a:prstGeom prst="rect">
            <a:avLst/>
          </a:prstGeom>
        </p:spPr>
      </p:pic>
      <p:pic>
        <p:nvPicPr>
          <p:cNvPr id="151" name="Picture 150">
            <a:extLst>
              <a:ext uri="{FF2B5EF4-FFF2-40B4-BE49-F238E27FC236}">
                <a16:creationId xmlns:a16="http://schemas.microsoft.com/office/drawing/2014/main" id="{07006778-3A9D-43C0-A658-40C425E589F9}"/>
              </a:ext>
            </a:extLst>
          </p:cNvPr>
          <p:cNvPicPr>
            <a:picLocks noChangeAspect="1"/>
          </p:cNvPicPr>
          <p:nvPr/>
        </p:nvPicPr>
        <p:blipFill>
          <a:blip r:embed="rId11"/>
          <a:stretch>
            <a:fillRect/>
          </a:stretch>
        </p:blipFill>
        <p:spPr>
          <a:xfrm>
            <a:off x="5712830" y="5082603"/>
            <a:ext cx="810010" cy="733387"/>
          </a:xfrm>
          <a:prstGeom prst="rect">
            <a:avLst/>
          </a:prstGeom>
        </p:spPr>
      </p:pic>
      <p:pic>
        <p:nvPicPr>
          <p:cNvPr id="152" name="Picture 4" descr="Image result for fpga">
            <a:extLst>
              <a:ext uri="{FF2B5EF4-FFF2-40B4-BE49-F238E27FC236}">
                <a16:creationId xmlns:a16="http://schemas.microsoft.com/office/drawing/2014/main" id="{3BE3654E-6D99-4C32-A726-6E959E4E148D}"/>
              </a:ext>
            </a:extLst>
          </p:cNvPr>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75602" y="4815983"/>
            <a:ext cx="707699" cy="574092"/>
          </a:xfrm>
          <a:prstGeom prst="rect">
            <a:avLst/>
          </a:prstGeom>
          <a:noFill/>
          <a:extLst>
            <a:ext uri="{909E8E84-426E-40DD-AFC4-6F175D3DCCD1}">
              <a14:hiddenFill xmlns:a14="http://schemas.microsoft.com/office/drawing/2010/main">
                <a:solidFill>
                  <a:srgbClr val="FFFFFF"/>
                </a:solidFill>
              </a14:hiddenFill>
            </a:ext>
          </a:extLst>
        </p:spPr>
      </p:pic>
      <p:sp>
        <p:nvSpPr>
          <p:cNvPr id="286" name="Shape 30">
            <a:extLst>
              <a:ext uri="{FF2B5EF4-FFF2-40B4-BE49-F238E27FC236}">
                <a16:creationId xmlns:a16="http://schemas.microsoft.com/office/drawing/2014/main" id="{B6ED79D5-0062-4F03-BF03-98537AB7174B}"/>
              </a:ext>
            </a:extLst>
          </p:cNvPr>
          <p:cNvSpPr/>
          <p:nvPr/>
        </p:nvSpPr>
        <p:spPr>
          <a:xfrm>
            <a:off x="4904435" y="3833790"/>
            <a:ext cx="2445481" cy="1108200"/>
          </a:xfrm>
          <a:prstGeom prst="downArrow">
            <a:avLst>
              <a:gd name="adj1" fmla="val 84834"/>
              <a:gd name="adj2" fmla="val 17229"/>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Calibri"/>
              </a:rPr>
              <a:t>Spatial Compiler</a:t>
            </a:r>
            <a:endParaRPr kumimoji="0" lang="en" sz="2000" b="0" i="0" u="none" strike="noStrike" kern="0" cap="none" spc="0" normalizeH="0" baseline="0" noProof="0" dirty="0">
              <a:ln>
                <a:noFill/>
              </a:ln>
              <a:solidFill>
                <a:srgbClr val="FFFFFF"/>
              </a:solidFill>
              <a:effectLst/>
              <a:uLnTx/>
              <a:uFillTx/>
              <a:latin typeface="Calibri"/>
            </a:endParaRPr>
          </a:p>
        </p:txBody>
      </p:sp>
      <p:sp>
        <p:nvSpPr>
          <p:cNvPr id="2" name="Rectangle 1">
            <a:extLst>
              <a:ext uri="{FF2B5EF4-FFF2-40B4-BE49-F238E27FC236}">
                <a16:creationId xmlns:a16="http://schemas.microsoft.com/office/drawing/2014/main" id="{EE9D09A4-C423-4BC3-BF6F-A1E3A840C45D}"/>
              </a:ext>
            </a:extLst>
          </p:cNvPr>
          <p:cNvSpPr/>
          <p:nvPr/>
        </p:nvSpPr>
        <p:spPr>
          <a:xfrm>
            <a:off x="3063192" y="5682407"/>
            <a:ext cx="1269898" cy="349968"/>
          </a:xfrm>
          <a:prstGeom prst="rect">
            <a:avLst/>
          </a:prstGeom>
        </p:spPr>
        <p:txBody>
          <a:bodyPr wrap="none">
            <a:spAutoFit/>
          </a:bodyPr>
          <a:lstStyle/>
          <a:p>
            <a:pPr lvl="0" algn="ctr" defTabSz="609585" eaLnBrk="0" fontAlgn="base" hangingPunct="0">
              <a:lnSpc>
                <a:spcPct val="93000"/>
              </a:lnSpc>
              <a:spcBef>
                <a:spcPct val="0"/>
              </a:spcBef>
              <a:spcAft>
                <a:spcPct val="0"/>
              </a:spcAft>
              <a:buClr>
                <a:srgbClr val="000000"/>
              </a:buClr>
              <a:buSzPct val="100000"/>
              <a:defRPr/>
            </a:pPr>
            <a:r>
              <a:rPr lang="en-US" dirty="0">
                <a:ea typeface="ＭＳ Ｐゴシック" pitchFamily="34" charset="-128"/>
              </a:rPr>
              <a:t>Plasticine</a:t>
            </a:r>
          </a:p>
        </p:txBody>
      </p:sp>
    </p:spTree>
    <p:extLst>
      <p:ext uri="{BB962C8B-B14F-4D97-AF65-F5344CB8AC3E}">
        <p14:creationId xmlns:p14="http://schemas.microsoft.com/office/powerpoint/2010/main" val="22907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1117600" y="5322920"/>
            <a:ext cx="10160000" cy="687149"/>
          </a:xfrm>
          <a:prstGeom prst="rect">
            <a:avLst/>
          </a:prstGeom>
          <a:solidFill>
            <a:srgbClr val="CFE2F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charset="0"/>
              <a:ea typeface="ＭＳ Ｐゴシック" pitchFamily="34" charset="-128"/>
            </a:endParaRPr>
          </a:p>
        </p:txBody>
      </p:sp>
      <p:sp>
        <p:nvSpPr>
          <p:cNvPr id="20" name="Rectangle 19"/>
          <p:cNvSpPr/>
          <p:nvPr/>
        </p:nvSpPr>
        <p:spPr bwMode="auto">
          <a:xfrm>
            <a:off x="1117600" y="2992833"/>
            <a:ext cx="10160000" cy="633083"/>
          </a:xfrm>
          <a:prstGeom prst="rect">
            <a:avLst/>
          </a:prstGeom>
          <a:solidFill>
            <a:srgbClr val="CFE2F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charset="0"/>
              <a:ea typeface="ＭＳ Ｐゴシック" pitchFamily="34" charset="-128"/>
            </a:endParaRPr>
          </a:p>
        </p:txBody>
      </p:sp>
      <p:sp>
        <p:nvSpPr>
          <p:cNvPr id="11" name="TextBox 10"/>
          <p:cNvSpPr txBox="1"/>
          <p:nvPr/>
        </p:nvSpPr>
        <p:spPr>
          <a:xfrm>
            <a:off x="7315200" y="5322051"/>
            <a:ext cx="4064000" cy="697749"/>
          </a:xfrm>
          <a:prstGeom prst="rect">
            <a:avLst/>
          </a:prstGeom>
          <a:noFill/>
        </p:spPr>
        <p:txBody>
          <a:bodyPr wrap="square" lIns="121915" tIns="60957" rIns="121915" bIns="60957" rtlCol="0">
            <a:spAutoFit/>
          </a:bodyPr>
          <a:lstStyle/>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a:t>
            </a:r>
            <a:r>
              <a:rPr lang="en-US" sz="1867" dirty="0" err="1">
                <a:solidFill>
                  <a:srgbClr val="000000"/>
                </a:solidFill>
                <a:latin typeface="Consolas" pitchFamily="49" charset="0"/>
                <a:cs typeface="Courier New" pitchFamily="49" charset="0"/>
              </a:rPr>
              <a:t>videoIn</a:t>
            </a:r>
            <a:r>
              <a:rPr lang="en-US" sz="1867" dirty="0">
                <a:solidFill>
                  <a:srgbClr val="000000"/>
                </a:solidFill>
                <a:latin typeface="Consolas" pitchFamily="49" charset="0"/>
                <a:cs typeface="Courier New" pitchFamily="49" charset="0"/>
              </a:rPr>
              <a:t>  = </a:t>
            </a:r>
            <a:r>
              <a:rPr lang="en-US" sz="1867" b="1" dirty="0" err="1">
                <a:solidFill>
                  <a:srgbClr val="008000"/>
                </a:solidFill>
                <a:latin typeface="Consolas" pitchFamily="49" charset="0"/>
                <a:cs typeface="Courier New" pitchFamily="49" charset="0"/>
              </a:rPr>
              <a:t>StreamIn</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RGB</a:t>
            </a:r>
            <a:r>
              <a:rPr lang="en-US" sz="1867" dirty="0">
                <a:solidFill>
                  <a:srgbClr val="000000"/>
                </a:solidFill>
                <a:latin typeface="Consolas" pitchFamily="49" charset="0"/>
                <a:cs typeface="Courier New" pitchFamily="49" charset="0"/>
              </a:rPr>
              <a:t>]</a:t>
            </a:r>
            <a:endParaRPr lang="en-US" sz="1867" b="1" dirty="0">
              <a:solidFill>
                <a:srgbClr val="002060"/>
              </a:solidFill>
              <a:latin typeface="Consolas" pitchFamily="49" charset="0"/>
              <a:cs typeface="Courier New" pitchFamily="49" charset="0"/>
            </a:endParaRPr>
          </a:p>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a:t>
            </a:r>
            <a:r>
              <a:rPr lang="en-US" sz="1867" dirty="0" err="1">
                <a:solidFill>
                  <a:srgbClr val="000000"/>
                </a:solidFill>
                <a:latin typeface="Consolas" pitchFamily="49" charset="0"/>
                <a:cs typeface="Courier New" pitchFamily="49" charset="0"/>
              </a:rPr>
              <a:t>videoOut</a:t>
            </a:r>
            <a:r>
              <a:rPr lang="en-US" sz="1867" dirty="0">
                <a:solidFill>
                  <a:srgbClr val="000000"/>
                </a:solidFill>
                <a:latin typeface="Consolas" pitchFamily="49" charset="0"/>
                <a:cs typeface="Courier New" pitchFamily="49" charset="0"/>
              </a:rPr>
              <a:t> = </a:t>
            </a:r>
            <a:r>
              <a:rPr lang="en-US" sz="1867" b="1" dirty="0" err="1">
                <a:solidFill>
                  <a:srgbClr val="008000"/>
                </a:solidFill>
                <a:latin typeface="Consolas" pitchFamily="49" charset="0"/>
                <a:cs typeface="Courier New" pitchFamily="49" charset="0"/>
              </a:rPr>
              <a:t>StreamOut</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RGB</a:t>
            </a:r>
            <a:r>
              <a:rPr lang="en-US" sz="1867" dirty="0">
                <a:solidFill>
                  <a:srgbClr val="000000"/>
                </a:solidFill>
                <a:latin typeface="Consolas" pitchFamily="49" charset="0"/>
                <a:cs typeface="Courier New" pitchFamily="49" charset="0"/>
              </a:rPr>
              <a:t>]</a:t>
            </a:r>
          </a:p>
        </p:txBody>
      </p:sp>
      <p:sp>
        <p:nvSpPr>
          <p:cNvPr id="2" name="Title 1"/>
          <p:cNvSpPr>
            <a:spLocks noGrp="1"/>
          </p:cNvSpPr>
          <p:nvPr>
            <p:ph type="title"/>
          </p:nvPr>
        </p:nvSpPr>
        <p:spPr>
          <a:xfrm>
            <a:off x="558800" y="-152400"/>
            <a:ext cx="11277599" cy="1066800"/>
          </a:xfrm>
        </p:spPr>
        <p:txBody>
          <a:bodyPr/>
          <a:lstStyle/>
          <a:p>
            <a:r>
              <a:rPr lang="en-US" b="1" dirty="0">
                <a:latin typeface="+mj-lt"/>
              </a:rPr>
              <a:t>The Spatial Language: Memory Abstractions</a:t>
            </a:r>
          </a:p>
        </p:txBody>
      </p:sp>
      <p:sp>
        <p:nvSpPr>
          <p:cNvPr id="5" name="TextBox 4"/>
          <p:cNvSpPr txBox="1"/>
          <p:nvPr/>
        </p:nvSpPr>
        <p:spPr>
          <a:xfrm>
            <a:off x="7315199" y="1524000"/>
            <a:ext cx="4800601" cy="2134361"/>
          </a:xfrm>
          <a:prstGeom prst="rect">
            <a:avLst/>
          </a:prstGeom>
          <a:noFill/>
        </p:spPr>
        <p:txBody>
          <a:bodyPr wrap="square" lIns="121915" tIns="60957" rIns="121915" bIns="60957" rtlCol="0">
            <a:spAutoFit/>
          </a:bodyPr>
          <a:lstStyle/>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a:t>
            </a:r>
            <a:r>
              <a:rPr lang="en-US" sz="1867" dirty="0" err="1">
                <a:solidFill>
                  <a:srgbClr val="000000"/>
                </a:solidFill>
                <a:latin typeface="Consolas" pitchFamily="49" charset="0"/>
                <a:cs typeface="Courier New" pitchFamily="49" charset="0"/>
              </a:rPr>
              <a:t>accum</a:t>
            </a:r>
            <a:r>
              <a:rPr lang="en-US" sz="1867" dirty="0">
                <a:solidFill>
                  <a:srgbClr val="000000"/>
                </a:solidFill>
                <a:latin typeface="Consolas" pitchFamily="49" charset="0"/>
                <a:cs typeface="Courier New" pitchFamily="49" charset="0"/>
              </a:rPr>
              <a:t>  = </a:t>
            </a:r>
            <a:r>
              <a:rPr lang="en-US" sz="1867" b="1" dirty="0" err="1">
                <a:solidFill>
                  <a:srgbClr val="008000"/>
                </a:solidFill>
                <a:latin typeface="Consolas" pitchFamily="49" charset="0"/>
                <a:cs typeface="Courier New" pitchFamily="49" charset="0"/>
              </a:rPr>
              <a:t>Reg</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Double</a:t>
            </a:r>
            <a:r>
              <a:rPr lang="en-US" sz="1867" dirty="0">
                <a:solidFill>
                  <a:srgbClr val="000000"/>
                </a:solidFill>
                <a:latin typeface="Consolas" pitchFamily="49" charset="0"/>
                <a:cs typeface="Courier New" pitchFamily="49" charset="0"/>
              </a:rPr>
              <a:t>]</a:t>
            </a:r>
            <a:endParaRPr lang="en-US" sz="1867" b="1" dirty="0">
              <a:solidFill>
                <a:srgbClr val="002060"/>
              </a:solidFill>
              <a:latin typeface="Consolas" pitchFamily="49" charset="0"/>
              <a:cs typeface="Courier New" pitchFamily="49" charset="0"/>
            </a:endParaRPr>
          </a:p>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a:t>
            </a:r>
            <a:r>
              <a:rPr lang="en-US" sz="1867" dirty="0" err="1">
                <a:solidFill>
                  <a:srgbClr val="000000"/>
                </a:solidFill>
                <a:latin typeface="Consolas" pitchFamily="49" charset="0"/>
                <a:cs typeface="Courier New" pitchFamily="49" charset="0"/>
              </a:rPr>
              <a:t>fifo</a:t>
            </a:r>
            <a:r>
              <a:rPr lang="en-US" sz="1867" dirty="0">
                <a:solidFill>
                  <a:srgbClr val="000000"/>
                </a:solidFill>
                <a:latin typeface="Consolas" pitchFamily="49" charset="0"/>
                <a:cs typeface="Courier New" pitchFamily="49" charset="0"/>
              </a:rPr>
              <a:t>   = </a:t>
            </a:r>
            <a:r>
              <a:rPr lang="en-US" sz="1867" b="1" dirty="0">
                <a:solidFill>
                  <a:srgbClr val="008000"/>
                </a:solidFill>
                <a:latin typeface="Consolas" pitchFamily="49" charset="0"/>
                <a:cs typeface="Courier New" pitchFamily="49" charset="0"/>
              </a:rPr>
              <a:t>FIFO</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Float</a:t>
            </a:r>
            <a:r>
              <a:rPr lang="en-US" sz="1867" dirty="0">
                <a:solidFill>
                  <a:srgbClr val="000000"/>
                </a:solidFill>
                <a:latin typeface="Consolas" pitchFamily="49" charset="0"/>
                <a:cs typeface="Courier New" pitchFamily="49" charset="0"/>
              </a:rPr>
              <a:t>](D)</a:t>
            </a:r>
          </a:p>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a:t>
            </a:r>
            <a:r>
              <a:rPr lang="en-US" sz="1867" dirty="0" err="1">
                <a:solidFill>
                  <a:srgbClr val="000000"/>
                </a:solidFill>
                <a:latin typeface="Consolas" pitchFamily="49" charset="0"/>
                <a:cs typeface="Courier New" pitchFamily="49" charset="0"/>
              </a:rPr>
              <a:t>lbuf</a:t>
            </a:r>
            <a:r>
              <a:rPr lang="en-US" sz="1867" dirty="0">
                <a:solidFill>
                  <a:srgbClr val="000000"/>
                </a:solidFill>
                <a:latin typeface="Consolas" pitchFamily="49" charset="0"/>
                <a:cs typeface="Courier New" pitchFamily="49" charset="0"/>
              </a:rPr>
              <a:t>   = </a:t>
            </a:r>
            <a:r>
              <a:rPr lang="en-US" sz="1867" b="1" dirty="0" err="1">
                <a:solidFill>
                  <a:srgbClr val="008000"/>
                </a:solidFill>
                <a:latin typeface="Consolas" pitchFamily="49" charset="0"/>
                <a:cs typeface="Courier New" pitchFamily="49" charset="0"/>
              </a:rPr>
              <a:t>LineBuffer</a:t>
            </a:r>
            <a:r>
              <a:rPr lang="en-US" sz="1867" dirty="0">
                <a:solidFill>
                  <a:srgbClr val="000000"/>
                </a:solidFill>
                <a:latin typeface="Consolas" pitchFamily="49" charset="0"/>
                <a:cs typeface="Courier New" pitchFamily="49" charset="0"/>
              </a:rPr>
              <a:t>[</a:t>
            </a:r>
            <a:r>
              <a:rPr lang="en-US" sz="1867" b="1" dirty="0" err="1">
                <a:solidFill>
                  <a:srgbClr val="0072A4">
                    <a:lumMod val="75000"/>
                  </a:srgbClr>
                </a:solidFill>
                <a:latin typeface="Consolas" pitchFamily="49" charset="0"/>
                <a:cs typeface="Courier New" pitchFamily="49" charset="0"/>
              </a:rPr>
              <a:t>Int</a:t>
            </a:r>
            <a:r>
              <a:rPr lang="en-US" sz="1867" dirty="0">
                <a:solidFill>
                  <a:srgbClr val="000000"/>
                </a:solidFill>
                <a:latin typeface="Consolas" pitchFamily="49" charset="0"/>
                <a:cs typeface="Courier New" pitchFamily="49" charset="0"/>
              </a:rPr>
              <a:t>](R,C)</a:t>
            </a:r>
          </a:p>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pixels = </a:t>
            </a:r>
            <a:r>
              <a:rPr lang="en-US" sz="1867" b="1" dirty="0" err="1">
                <a:solidFill>
                  <a:srgbClr val="008000"/>
                </a:solidFill>
                <a:latin typeface="Consolas" pitchFamily="49" charset="0"/>
                <a:cs typeface="Courier New" pitchFamily="49" charset="0"/>
              </a:rPr>
              <a:t>ShiftReg</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UInt8</a:t>
            </a:r>
            <a:r>
              <a:rPr lang="en-US" sz="1867" dirty="0">
                <a:solidFill>
                  <a:srgbClr val="000000"/>
                </a:solidFill>
                <a:latin typeface="Consolas" pitchFamily="49" charset="0"/>
                <a:cs typeface="Courier New" pitchFamily="49" charset="0"/>
              </a:rPr>
              <a:t>](R,C)</a:t>
            </a:r>
          </a:p>
          <a:p>
            <a:pPr defTabSz="1219119"/>
            <a:endParaRPr lang="en-US" sz="1867" dirty="0">
              <a:solidFill>
                <a:srgbClr val="000000"/>
              </a:solidFill>
              <a:latin typeface="Consolas" pitchFamily="49" charset="0"/>
              <a:cs typeface="Courier New" pitchFamily="49" charset="0"/>
            </a:endParaRPr>
          </a:p>
          <a:p>
            <a:pPr defTabSz="1219119"/>
            <a:endParaRPr lang="en-US" sz="1867" dirty="0">
              <a:solidFill>
                <a:srgbClr val="000000"/>
              </a:solidFill>
              <a:latin typeface="Consolas" pitchFamily="49" charset="0"/>
              <a:cs typeface="Courier New" pitchFamily="49" charset="0"/>
            </a:endParaRPr>
          </a:p>
          <a:p>
            <a:pPr defTabSz="1219119"/>
            <a:endParaRPr lang="en-US" sz="1867" dirty="0">
              <a:solidFill>
                <a:srgbClr val="000000"/>
              </a:solidFill>
              <a:latin typeface="Consolas" pitchFamily="49" charset="0"/>
              <a:cs typeface="Courier New" pitchFamily="49" charset="0"/>
            </a:endParaRPr>
          </a:p>
        </p:txBody>
      </p:sp>
      <p:sp>
        <p:nvSpPr>
          <p:cNvPr id="6" name="TextBox 5"/>
          <p:cNvSpPr txBox="1"/>
          <p:nvPr/>
        </p:nvSpPr>
        <p:spPr>
          <a:xfrm>
            <a:off x="7315200" y="2973300"/>
            <a:ext cx="4064000" cy="697749"/>
          </a:xfrm>
          <a:prstGeom prst="rect">
            <a:avLst/>
          </a:prstGeom>
          <a:noFill/>
        </p:spPr>
        <p:txBody>
          <a:bodyPr wrap="square" lIns="121915" tIns="60957" rIns="121915" bIns="60957" rtlCol="0">
            <a:spAutoFit/>
          </a:bodyPr>
          <a:lstStyle/>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buffer = </a:t>
            </a:r>
            <a:r>
              <a:rPr lang="en-US" sz="1867" b="1" dirty="0">
                <a:solidFill>
                  <a:srgbClr val="008000"/>
                </a:solidFill>
                <a:latin typeface="Consolas" pitchFamily="49" charset="0"/>
                <a:cs typeface="Courier New" pitchFamily="49" charset="0"/>
              </a:rPr>
              <a:t>SRAM</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UInt8</a:t>
            </a:r>
            <a:r>
              <a:rPr lang="en-US" sz="1867" dirty="0">
                <a:solidFill>
                  <a:srgbClr val="000000"/>
                </a:solidFill>
                <a:latin typeface="Consolas" pitchFamily="49" charset="0"/>
                <a:cs typeface="Courier New" pitchFamily="49" charset="0"/>
              </a:rPr>
              <a:t>](C)</a:t>
            </a:r>
            <a:endParaRPr lang="en-US" sz="1867" dirty="0">
              <a:solidFill>
                <a:srgbClr val="002060"/>
              </a:solidFill>
              <a:latin typeface="Consolas" pitchFamily="49" charset="0"/>
              <a:cs typeface="Courier New" pitchFamily="49" charset="0"/>
            </a:endParaRPr>
          </a:p>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image  = </a:t>
            </a:r>
            <a:r>
              <a:rPr lang="en-US" sz="1867" b="1" dirty="0">
                <a:solidFill>
                  <a:srgbClr val="008000"/>
                </a:solidFill>
                <a:latin typeface="Consolas" pitchFamily="49" charset="0"/>
                <a:cs typeface="Courier New" pitchFamily="49" charset="0"/>
              </a:rPr>
              <a:t>DRAM</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UInt8</a:t>
            </a:r>
            <a:r>
              <a:rPr lang="en-US" sz="1867" dirty="0">
                <a:solidFill>
                  <a:srgbClr val="000000"/>
                </a:solidFill>
                <a:latin typeface="Consolas" pitchFamily="49" charset="0"/>
                <a:cs typeface="Courier New" pitchFamily="49" charset="0"/>
              </a:rPr>
              <a:t>](H,W)</a:t>
            </a:r>
            <a:endParaRPr lang="en-US" sz="1867" b="1" dirty="0">
              <a:solidFill>
                <a:srgbClr val="002060"/>
              </a:solidFill>
              <a:latin typeface="Consolas" pitchFamily="49" charset="0"/>
              <a:cs typeface="Courier New" pitchFamily="49" charset="0"/>
            </a:endParaRPr>
          </a:p>
        </p:txBody>
      </p:sp>
      <p:sp>
        <p:nvSpPr>
          <p:cNvPr id="10" name="TextBox 9"/>
          <p:cNvSpPr txBox="1"/>
          <p:nvPr/>
        </p:nvSpPr>
        <p:spPr>
          <a:xfrm>
            <a:off x="7315200" y="4102851"/>
            <a:ext cx="4064000" cy="1272394"/>
          </a:xfrm>
          <a:prstGeom prst="rect">
            <a:avLst/>
          </a:prstGeom>
          <a:noFill/>
        </p:spPr>
        <p:txBody>
          <a:bodyPr wrap="square" lIns="121915" tIns="60957" rIns="121915" bIns="60957" rtlCol="0">
            <a:spAutoFit/>
          </a:bodyPr>
          <a:lstStyle/>
          <a:p>
            <a:pPr defTabSz="1219119"/>
            <a:r>
              <a:rPr lang="en-US" sz="1867" dirty="0">
                <a:solidFill>
                  <a:srgbClr val="000000"/>
                </a:solidFill>
                <a:latin typeface="Consolas" pitchFamily="49" charset="0"/>
                <a:cs typeface="Courier New" pitchFamily="49" charset="0"/>
              </a:rPr>
              <a:t>buffer load image(</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 j::</a:t>
            </a:r>
            <a:r>
              <a:rPr lang="en-US" sz="1867" dirty="0" err="1">
                <a:solidFill>
                  <a:srgbClr val="000000"/>
                </a:solidFill>
                <a:latin typeface="Consolas" pitchFamily="49" charset="0"/>
                <a:cs typeface="Courier New" pitchFamily="49" charset="0"/>
              </a:rPr>
              <a:t>j+C</a:t>
            </a:r>
            <a:r>
              <a:rPr lang="en-US" sz="1867" dirty="0">
                <a:solidFill>
                  <a:srgbClr val="000000"/>
                </a:solidFill>
                <a:latin typeface="Consolas" pitchFamily="49" charset="0"/>
                <a:cs typeface="Courier New" pitchFamily="49" charset="0"/>
              </a:rPr>
              <a:t>)</a:t>
            </a:r>
          </a:p>
          <a:p>
            <a:pPr defTabSz="1219119"/>
            <a:r>
              <a:rPr lang="en-US" sz="1867" dirty="0">
                <a:solidFill>
                  <a:srgbClr val="000000"/>
                </a:solidFill>
                <a:latin typeface="Consolas" pitchFamily="49" charset="0"/>
                <a:cs typeface="Courier New" pitchFamily="49" charset="0"/>
              </a:rPr>
              <a:t>out := x + y</a:t>
            </a:r>
          </a:p>
          <a:p>
            <a:pPr defTabSz="1219119"/>
            <a:r>
              <a:rPr lang="en-US" sz="1867" dirty="0">
                <a:solidFill>
                  <a:srgbClr val="000000"/>
                </a:solidFill>
                <a:latin typeface="Consolas" pitchFamily="49" charset="0"/>
                <a:cs typeface="Courier New" pitchFamily="49" charset="0"/>
              </a:rPr>
              <a:t>buffer gather image(a, 10)</a:t>
            </a:r>
          </a:p>
          <a:p>
            <a:pPr defTabSz="1219119"/>
            <a:endParaRPr lang="en-US" sz="1867" dirty="0">
              <a:solidFill>
                <a:srgbClr val="000000"/>
              </a:solidFill>
              <a:latin typeface="Consolas" pitchFamily="49" charset="0"/>
              <a:cs typeface="Courier New" pitchFamily="49" charset="0"/>
            </a:endParaRPr>
          </a:p>
        </p:txBody>
      </p:sp>
      <p:sp>
        <p:nvSpPr>
          <p:cNvPr id="14" name="TextBox 13"/>
          <p:cNvSpPr txBox="1"/>
          <p:nvPr/>
        </p:nvSpPr>
        <p:spPr>
          <a:xfrm>
            <a:off x="1117600" y="1590020"/>
            <a:ext cx="5486400" cy="533538"/>
          </a:xfrm>
          <a:prstGeom prst="rect">
            <a:avLst/>
          </a:prstGeom>
          <a:noFill/>
        </p:spPr>
        <p:txBody>
          <a:bodyPr wrap="square" lIns="121915" tIns="60957" rIns="121915" bIns="60957" rtlCol="0">
            <a:spAutoFit/>
          </a:bodyPr>
          <a:lstStyle/>
          <a:p>
            <a:pPr defTabSz="1219119"/>
            <a:r>
              <a:rPr lang="en-US" sz="2667" dirty="0">
                <a:solidFill>
                  <a:srgbClr val="000000"/>
                </a:solidFill>
              </a:rPr>
              <a:t>Typed storage templates</a:t>
            </a:r>
          </a:p>
        </p:txBody>
      </p:sp>
      <p:sp>
        <p:nvSpPr>
          <p:cNvPr id="17" name="Rectangle 16"/>
          <p:cNvSpPr/>
          <p:nvPr/>
        </p:nvSpPr>
        <p:spPr>
          <a:xfrm>
            <a:off x="1117600" y="4038600"/>
            <a:ext cx="6081719" cy="943970"/>
          </a:xfrm>
          <a:prstGeom prst="rect">
            <a:avLst/>
          </a:prstGeom>
        </p:spPr>
        <p:txBody>
          <a:bodyPr wrap="none" lIns="121915" tIns="60957" rIns="121915" bIns="60957">
            <a:spAutoFit/>
          </a:bodyPr>
          <a:lstStyle/>
          <a:p>
            <a:pPr defTabSz="1219119"/>
            <a:r>
              <a:rPr lang="en-US" sz="2667" dirty="0">
                <a:solidFill>
                  <a:srgbClr val="000000"/>
                </a:solidFill>
              </a:rPr>
              <a:t>Explicit transfers across memory hierarchy</a:t>
            </a:r>
          </a:p>
          <a:p>
            <a:pPr defTabSz="1219119"/>
            <a:r>
              <a:rPr lang="en-US" sz="2667" dirty="0">
                <a:solidFill>
                  <a:srgbClr val="000000"/>
                </a:solidFill>
              </a:rPr>
              <a:t>Dense and sparse access</a:t>
            </a:r>
          </a:p>
        </p:txBody>
      </p:sp>
      <p:sp>
        <p:nvSpPr>
          <p:cNvPr id="18" name="Rectangle 17"/>
          <p:cNvSpPr/>
          <p:nvPr/>
        </p:nvSpPr>
        <p:spPr>
          <a:xfrm>
            <a:off x="1117601" y="5415480"/>
            <a:ext cx="3422978" cy="533538"/>
          </a:xfrm>
          <a:prstGeom prst="rect">
            <a:avLst/>
          </a:prstGeom>
        </p:spPr>
        <p:txBody>
          <a:bodyPr wrap="none" lIns="121915" tIns="60957" rIns="121915" bIns="60957">
            <a:spAutoFit/>
          </a:bodyPr>
          <a:lstStyle/>
          <a:p>
            <a:pPr defTabSz="1219119"/>
            <a:r>
              <a:rPr lang="en-US" sz="2667" dirty="0">
                <a:solidFill>
                  <a:srgbClr val="000000"/>
                </a:solidFill>
              </a:rPr>
              <a:t>Streaming abstractions</a:t>
            </a:r>
          </a:p>
        </p:txBody>
      </p:sp>
      <p:sp>
        <p:nvSpPr>
          <p:cNvPr id="19" name="Rectangle 18"/>
          <p:cNvSpPr/>
          <p:nvPr/>
        </p:nvSpPr>
        <p:spPr>
          <a:xfrm>
            <a:off x="1117600" y="3039748"/>
            <a:ext cx="3849313" cy="533538"/>
          </a:xfrm>
          <a:prstGeom prst="rect">
            <a:avLst/>
          </a:prstGeom>
        </p:spPr>
        <p:txBody>
          <a:bodyPr wrap="none" lIns="121915" tIns="60957" rIns="121915" bIns="60957">
            <a:spAutoFit/>
          </a:bodyPr>
          <a:lstStyle/>
          <a:p>
            <a:pPr defTabSz="1219119"/>
            <a:r>
              <a:rPr lang="en-US" sz="2667" dirty="0">
                <a:solidFill>
                  <a:srgbClr val="000000"/>
                </a:solidFill>
              </a:rPr>
              <a:t>Explicit memory hierarchy</a:t>
            </a:r>
          </a:p>
        </p:txBody>
      </p:sp>
    </p:spTree>
    <p:extLst>
      <p:ext uri="{BB962C8B-B14F-4D97-AF65-F5344CB8AC3E}">
        <p14:creationId xmlns:p14="http://schemas.microsoft.com/office/powerpoint/2010/main" val="165678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1" grpId="0"/>
      <p:bldP spid="5" grpId="0"/>
      <p:bldP spid="6" grpId="0"/>
      <p:bldP spid="10" grpId="0"/>
      <p:bldP spid="14"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125484" y="3428238"/>
            <a:ext cx="10253716" cy="2134361"/>
          </a:xfrm>
          <a:prstGeom prst="rect">
            <a:avLst/>
          </a:prstGeom>
          <a:solidFill>
            <a:srgbClr val="CFE2F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charset="0"/>
              <a:ea typeface="ＭＳ Ｐゴシック" pitchFamily="34" charset="-128"/>
            </a:endParaRPr>
          </a:p>
        </p:txBody>
      </p:sp>
      <p:sp>
        <p:nvSpPr>
          <p:cNvPr id="2" name="Title 1"/>
          <p:cNvSpPr>
            <a:spLocks noGrp="1"/>
          </p:cNvSpPr>
          <p:nvPr>
            <p:ph type="title"/>
          </p:nvPr>
        </p:nvSpPr>
        <p:spPr>
          <a:xfrm>
            <a:off x="558800" y="-152400"/>
            <a:ext cx="11277599" cy="1066800"/>
          </a:xfrm>
        </p:spPr>
        <p:txBody>
          <a:bodyPr/>
          <a:lstStyle/>
          <a:p>
            <a:r>
              <a:rPr lang="en-US" b="1" dirty="0">
                <a:latin typeface="+mj-lt"/>
              </a:rPr>
              <a:t>The Spatial Language: Control Abstractions</a:t>
            </a:r>
          </a:p>
        </p:txBody>
      </p:sp>
      <p:sp>
        <p:nvSpPr>
          <p:cNvPr id="7" name="TextBox 6"/>
          <p:cNvSpPr txBox="1"/>
          <p:nvPr/>
        </p:nvSpPr>
        <p:spPr>
          <a:xfrm>
            <a:off x="7315200" y="3428239"/>
            <a:ext cx="4165600" cy="2134361"/>
          </a:xfrm>
          <a:prstGeom prst="rect">
            <a:avLst/>
          </a:prstGeom>
          <a:noFill/>
        </p:spPr>
        <p:txBody>
          <a:bodyPr wrap="square" lIns="121915" tIns="60957" rIns="121915" bIns="60957" rtlCol="0">
            <a:spAutoFit/>
          </a:bodyPr>
          <a:lstStyle/>
          <a:p>
            <a:pPr defTabSz="1219119"/>
            <a:r>
              <a:rPr lang="en-US" sz="1867" b="1" dirty="0">
                <a:solidFill>
                  <a:srgbClr val="008000"/>
                </a:solidFill>
                <a:latin typeface="Consolas" pitchFamily="49" charset="0"/>
                <a:cs typeface="Courier New" pitchFamily="49" charset="0"/>
              </a:rPr>
              <a:t>FSM</a:t>
            </a:r>
            <a:r>
              <a:rPr lang="en-US" sz="1867" dirty="0">
                <a:solidFill>
                  <a:srgbClr val="000000"/>
                </a:solidFill>
                <a:latin typeface="Consolas" pitchFamily="49" charset="0"/>
                <a:cs typeface="Courier New" pitchFamily="49" charset="0"/>
              </a:rPr>
              <a:t>[</a:t>
            </a:r>
            <a:r>
              <a:rPr lang="en-US" sz="1867" b="1" dirty="0" err="1">
                <a:solidFill>
                  <a:srgbClr val="0072A4">
                    <a:lumMod val="75000"/>
                  </a:srgbClr>
                </a:solidFill>
                <a:latin typeface="Consolas" pitchFamily="49" charset="0"/>
                <a:cs typeface="Courier New" pitchFamily="49" charset="0"/>
              </a:rPr>
              <a:t>Int</a:t>
            </a:r>
            <a:r>
              <a:rPr lang="en-US" sz="1867" dirty="0">
                <a:solidFill>
                  <a:srgbClr val="000000"/>
                </a:solidFill>
                <a:latin typeface="Consolas" pitchFamily="49" charset="0"/>
                <a:cs typeface="Courier New" pitchFamily="49" charset="0"/>
              </a:rPr>
              <a:t>]{s =&gt; s != DONE }{</a:t>
            </a:r>
          </a:p>
          <a:p>
            <a:pPr defTabSz="1219119"/>
            <a:r>
              <a:rPr lang="en-US" sz="1867" dirty="0">
                <a:solidFill>
                  <a:srgbClr val="000000"/>
                </a:solidFill>
                <a:latin typeface="Consolas" pitchFamily="49" charset="0"/>
                <a:cs typeface="Courier New" pitchFamily="49" charset="0"/>
              </a:rPr>
              <a:t>  </a:t>
            </a:r>
            <a:r>
              <a:rPr lang="en-US" sz="1867" dirty="0">
                <a:solidFill>
                  <a:srgbClr val="002060"/>
                </a:solidFill>
                <a:latin typeface="Consolas" pitchFamily="49" charset="0"/>
                <a:cs typeface="Courier New" pitchFamily="49" charset="0"/>
              </a:rPr>
              <a:t>case</a:t>
            </a:r>
            <a:r>
              <a:rPr lang="en-US" sz="1867" dirty="0">
                <a:solidFill>
                  <a:srgbClr val="000000"/>
                </a:solidFill>
                <a:latin typeface="Consolas" pitchFamily="49" charset="0"/>
                <a:cs typeface="Courier New" pitchFamily="49" charset="0"/>
              </a:rPr>
              <a:t> STATE0 =&gt;</a:t>
            </a:r>
          </a:p>
          <a:p>
            <a:pPr defTabSz="1219119"/>
            <a:r>
              <a:rPr lang="en-US" sz="1867" b="1" dirty="0">
                <a:solidFill>
                  <a:srgbClr val="008000"/>
                </a:solidFill>
                <a:latin typeface="Consolas" pitchFamily="49" charset="0"/>
                <a:cs typeface="Courier New" pitchFamily="49" charset="0"/>
              </a:rPr>
              <a:t>    </a:t>
            </a:r>
            <a:r>
              <a:rPr lang="en-US" sz="1867" b="1" dirty="0" err="1">
                <a:solidFill>
                  <a:srgbClr val="008000"/>
                </a:solidFill>
                <a:latin typeface="Consolas" pitchFamily="49" charset="0"/>
                <a:cs typeface="Courier New" pitchFamily="49" charset="0"/>
              </a:rPr>
              <a:t>Foreach</a:t>
            </a:r>
            <a:r>
              <a:rPr lang="en-US" sz="1867" dirty="0">
                <a:solidFill>
                  <a:srgbClr val="000000"/>
                </a:solidFill>
                <a:latin typeface="Consolas" pitchFamily="49" charset="0"/>
                <a:cs typeface="Courier New" pitchFamily="49" charset="0"/>
              </a:rPr>
              <a:t>(C by 1){j =&gt; … }</a:t>
            </a:r>
          </a:p>
          <a:p>
            <a:pPr defTabSz="1219119"/>
            <a:r>
              <a:rPr lang="en-US" sz="1867" dirty="0">
                <a:solidFill>
                  <a:srgbClr val="000000"/>
                </a:solidFill>
                <a:latin typeface="Consolas" pitchFamily="49" charset="0"/>
                <a:cs typeface="Courier New" pitchFamily="49" charset="0"/>
              </a:rPr>
              <a:t>  </a:t>
            </a:r>
            <a:r>
              <a:rPr lang="en-US" sz="1867" dirty="0">
                <a:solidFill>
                  <a:srgbClr val="002060"/>
                </a:solidFill>
                <a:latin typeface="Consolas" pitchFamily="49" charset="0"/>
                <a:cs typeface="Courier New" pitchFamily="49" charset="0"/>
              </a:rPr>
              <a:t>case</a:t>
            </a:r>
            <a:r>
              <a:rPr lang="en-US" sz="1867" dirty="0">
                <a:solidFill>
                  <a:srgbClr val="000000"/>
                </a:solidFill>
                <a:latin typeface="Consolas" pitchFamily="49" charset="0"/>
                <a:cs typeface="Courier New" pitchFamily="49" charset="0"/>
              </a:rPr>
              <a:t> STATE1 =&gt; …</a:t>
            </a:r>
          </a:p>
          <a:p>
            <a:pPr defTabSz="1219119"/>
            <a:r>
              <a:rPr lang="en-US" sz="1867" dirty="0">
                <a:solidFill>
                  <a:srgbClr val="000000"/>
                </a:solidFill>
                <a:latin typeface="Consolas" pitchFamily="49" charset="0"/>
                <a:cs typeface="Courier New" pitchFamily="49" charset="0"/>
              </a:rPr>
              <a:t>    </a:t>
            </a:r>
            <a:r>
              <a:rPr lang="en-US" sz="1867" b="1" dirty="0">
                <a:solidFill>
                  <a:srgbClr val="008000"/>
                </a:solidFill>
                <a:latin typeface="Consolas" pitchFamily="49" charset="0"/>
                <a:cs typeface="Courier New" pitchFamily="49" charset="0"/>
              </a:rPr>
              <a:t>Reduce</a:t>
            </a:r>
            <a:r>
              <a:rPr lang="en-US" sz="1867" dirty="0">
                <a:solidFill>
                  <a:srgbClr val="000000"/>
                </a:solidFill>
                <a:latin typeface="Consolas" pitchFamily="49" charset="0"/>
                <a:cs typeface="Courier New" pitchFamily="49" charset="0"/>
              </a:rPr>
              <a:t>(0)(C by 1){</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 =&gt; … }</a:t>
            </a:r>
          </a:p>
          <a:p>
            <a:pPr defTabSz="1219119"/>
            <a:endParaRPr lang="en-US" sz="1867" dirty="0">
              <a:solidFill>
                <a:srgbClr val="000000"/>
              </a:solidFill>
              <a:latin typeface="Consolas" pitchFamily="49" charset="0"/>
              <a:cs typeface="Courier New" pitchFamily="49" charset="0"/>
            </a:endParaRPr>
          </a:p>
          <a:p>
            <a:pPr defTabSz="1219119"/>
            <a:r>
              <a:rPr lang="en-US" sz="1867" dirty="0">
                <a:solidFill>
                  <a:srgbClr val="000000"/>
                </a:solidFill>
                <a:latin typeface="Consolas" pitchFamily="49" charset="0"/>
                <a:cs typeface="Courier New" pitchFamily="49" charset="0"/>
              </a:rPr>
              <a:t>}{s =&gt; </a:t>
            </a:r>
            <a:r>
              <a:rPr lang="en-US" sz="1867" dirty="0" err="1">
                <a:solidFill>
                  <a:srgbClr val="000000"/>
                </a:solidFill>
                <a:latin typeface="Consolas" pitchFamily="49" charset="0"/>
                <a:cs typeface="Courier New" pitchFamily="49" charset="0"/>
              </a:rPr>
              <a:t>nextState</a:t>
            </a:r>
            <a:r>
              <a:rPr lang="en-US" sz="1867" dirty="0">
                <a:solidFill>
                  <a:srgbClr val="000000"/>
                </a:solidFill>
                <a:latin typeface="Consolas" pitchFamily="49" charset="0"/>
                <a:cs typeface="Courier New" pitchFamily="49" charset="0"/>
              </a:rPr>
              <a:t>(s) }  </a:t>
            </a:r>
          </a:p>
        </p:txBody>
      </p:sp>
      <p:sp>
        <p:nvSpPr>
          <p:cNvPr id="12" name="TextBox 11"/>
          <p:cNvSpPr txBox="1"/>
          <p:nvPr/>
        </p:nvSpPr>
        <p:spPr>
          <a:xfrm>
            <a:off x="7315200" y="1652692"/>
            <a:ext cx="4064000" cy="1067081"/>
          </a:xfrm>
          <a:prstGeom prst="rect">
            <a:avLst/>
          </a:prstGeom>
          <a:noFill/>
        </p:spPr>
        <p:txBody>
          <a:bodyPr wrap="square" lIns="121915" tIns="60957" rIns="121915" bIns="60957" rtlCol="0">
            <a:spAutoFit/>
          </a:bodyPr>
          <a:lstStyle/>
          <a:p>
            <a:pPr defTabSz="1219119"/>
            <a:r>
              <a:rPr lang="en-US" sz="1867" b="1" dirty="0" err="1">
                <a:solidFill>
                  <a:srgbClr val="008000"/>
                </a:solidFill>
                <a:latin typeface="Consolas" pitchFamily="49" charset="0"/>
                <a:cs typeface="Courier New" pitchFamily="49" charset="0"/>
              </a:rPr>
              <a:t>Accel</a:t>
            </a:r>
            <a:r>
              <a:rPr lang="en-US" sz="1867" dirty="0">
                <a:solidFill>
                  <a:srgbClr val="000000"/>
                </a:solidFill>
                <a:latin typeface="Consolas" pitchFamily="49" charset="0"/>
                <a:cs typeface="Courier New" pitchFamily="49" charset="0"/>
              </a:rPr>
              <a:t> { … }</a:t>
            </a:r>
          </a:p>
          <a:p>
            <a:pPr defTabSz="1219119"/>
            <a:endParaRPr lang="en-US" sz="533" b="1" dirty="0">
              <a:solidFill>
                <a:srgbClr val="008000"/>
              </a:solidFill>
              <a:latin typeface="Consolas" pitchFamily="49" charset="0"/>
              <a:cs typeface="Courier New" pitchFamily="49" charset="0"/>
            </a:endParaRPr>
          </a:p>
          <a:p>
            <a:pPr defTabSz="1219119"/>
            <a:endParaRPr lang="en-US" sz="1867" b="1" dirty="0">
              <a:solidFill>
                <a:srgbClr val="008000"/>
              </a:solidFill>
              <a:latin typeface="Consolas" pitchFamily="49" charset="0"/>
              <a:cs typeface="Courier New" pitchFamily="49" charset="0"/>
            </a:endParaRPr>
          </a:p>
          <a:p>
            <a:pPr defTabSz="1219119"/>
            <a:r>
              <a:rPr lang="en-US" sz="1867" b="1" dirty="0">
                <a:solidFill>
                  <a:srgbClr val="008000"/>
                </a:solidFill>
                <a:latin typeface="Consolas" pitchFamily="49" charset="0"/>
                <a:cs typeface="Courier New" pitchFamily="49" charset="0"/>
              </a:rPr>
              <a:t>Accel</a:t>
            </a:r>
            <a:r>
              <a:rPr lang="en-US" sz="1867" dirty="0">
                <a:solidFill>
                  <a:srgbClr val="000000"/>
                </a:solidFill>
                <a:latin typeface="Consolas" pitchFamily="49" charset="0"/>
                <a:cs typeface="Courier New" pitchFamily="49" charset="0"/>
              </a:rPr>
              <a:t>(*) { … }</a:t>
            </a:r>
          </a:p>
        </p:txBody>
      </p:sp>
      <p:sp>
        <p:nvSpPr>
          <p:cNvPr id="15" name="Rectangle 14"/>
          <p:cNvSpPr/>
          <p:nvPr/>
        </p:nvSpPr>
        <p:spPr>
          <a:xfrm>
            <a:off x="1117601" y="1775803"/>
            <a:ext cx="6096000" cy="943970"/>
          </a:xfrm>
          <a:prstGeom prst="rect">
            <a:avLst/>
          </a:prstGeom>
        </p:spPr>
        <p:txBody>
          <a:bodyPr lIns="121915" tIns="60957" rIns="121915" bIns="60957">
            <a:spAutoFit/>
          </a:bodyPr>
          <a:lstStyle/>
          <a:p>
            <a:pPr marL="0" lvl="1" defTabSz="1219119">
              <a:defRPr/>
            </a:pPr>
            <a:r>
              <a:rPr lang="en-US" sz="2667" dirty="0">
                <a:solidFill>
                  <a:srgbClr val="000000"/>
                </a:solidFill>
              </a:rPr>
              <a:t>Blocking/non-blocking </a:t>
            </a:r>
          </a:p>
          <a:p>
            <a:pPr marL="0" lvl="1" defTabSz="1219119">
              <a:defRPr/>
            </a:pPr>
            <a:r>
              <a:rPr lang="en-US" sz="2667" dirty="0">
                <a:solidFill>
                  <a:srgbClr val="000000"/>
                </a:solidFill>
              </a:rPr>
              <a:t>interaction with host</a:t>
            </a:r>
          </a:p>
        </p:txBody>
      </p:sp>
      <p:sp>
        <p:nvSpPr>
          <p:cNvPr id="16" name="Rectangle 15"/>
          <p:cNvSpPr/>
          <p:nvPr/>
        </p:nvSpPr>
        <p:spPr>
          <a:xfrm>
            <a:off x="1101239" y="4023433"/>
            <a:ext cx="6096000" cy="943970"/>
          </a:xfrm>
          <a:prstGeom prst="rect">
            <a:avLst/>
          </a:prstGeom>
        </p:spPr>
        <p:txBody>
          <a:bodyPr lIns="121915" tIns="60957" rIns="121915" bIns="60957">
            <a:spAutoFit/>
          </a:bodyPr>
          <a:lstStyle/>
          <a:p>
            <a:pPr defTabSz="1219119"/>
            <a:r>
              <a:rPr lang="en-US" sz="2667" dirty="0">
                <a:solidFill>
                  <a:srgbClr val="000000"/>
                </a:solidFill>
              </a:rPr>
              <a:t>Arbitrary state machine / loop nesting with implicit control signals </a:t>
            </a:r>
          </a:p>
        </p:txBody>
      </p:sp>
    </p:spTree>
    <p:extLst>
      <p:ext uri="{BB962C8B-B14F-4D97-AF65-F5344CB8AC3E}">
        <p14:creationId xmlns:p14="http://schemas.microsoft.com/office/powerpoint/2010/main" val="15950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12"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52400"/>
            <a:ext cx="11277599" cy="1066800"/>
          </a:xfrm>
        </p:spPr>
        <p:txBody>
          <a:bodyPr/>
          <a:lstStyle/>
          <a:p>
            <a:r>
              <a:rPr lang="en-US" b="1" dirty="0">
                <a:latin typeface="+mj-lt"/>
              </a:rPr>
              <a:t>The Spatial Language: Design Parameters</a:t>
            </a:r>
          </a:p>
        </p:txBody>
      </p:sp>
      <p:sp>
        <p:nvSpPr>
          <p:cNvPr id="3" name="Content Placeholder 2"/>
          <p:cNvSpPr>
            <a:spLocks noGrp="1"/>
          </p:cNvSpPr>
          <p:nvPr>
            <p:ph idx="1"/>
          </p:nvPr>
        </p:nvSpPr>
        <p:spPr>
          <a:xfrm>
            <a:off x="487219" y="1215308"/>
            <a:ext cx="11607799" cy="4571999"/>
          </a:xfrm>
        </p:spPr>
        <p:txBody>
          <a:bodyPr/>
          <a:lstStyle/>
          <a:p>
            <a:pPr marL="0" indent="0">
              <a:buNone/>
            </a:pPr>
            <a:r>
              <a:rPr lang="en-US" sz="3200" dirty="0">
                <a:latin typeface="+mj-lt"/>
              </a:rPr>
              <a:t>Spatial templates capture a variety of design parameters:</a:t>
            </a:r>
          </a:p>
          <a:p>
            <a:pPr lvl="1"/>
            <a:endParaRPr lang="en-US" sz="3200" dirty="0">
              <a:latin typeface="+mj-lt"/>
            </a:endParaRPr>
          </a:p>
          <a:p>
            <a:pPr lvl="1"/>
            <a:endParaRPr lang="en-US" sz="3200" dirty="0">
              <a:latin typeface="+mj-lt"/>
            </a:endParaRPr>
          </a:p>
        </p:txBody>
      </p:sp>
      <p:sp>
        <p:nvSpPr>
          <p:cNvPr id="5" name="Rectangle 4"/>
          <p:cNvSpPr/>
          <p:nvPr/>
        </p:nvSpPr>
        <p:spPr bwMode="auto">
          <a:xfrm>
            <a:off x="1066800" y="3048000"/>
            <a:ext cx="10058400" cy="906616"/>
          </a:xfrm>
          <a:prstGeom prst="rect">
            <a:avLst/>
          </a:prstGeom>
          <a:solidFill>
            <a:srgbClr val="CFE2F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charset="0"/>
              <a:ea typeface="ＭＳ Ｐゴシック" pitchFamily="34" charset="-128"/>
            </a:endParaRPr>
          </a:p>
        </p:txBody>
      </p:sp>
      <p:sp>
        <p:nvSpPr>
          <p:cNvPr id="6" name="TextBox 5"/>
          <p:cNvSpPr txBox="1"/>
          <p:nvPr/>
        </p:nvSpPr>
        <p:spPr>
          <a:xfrm>
            <a:off x="6959599" y="3915287"/>
            <a:ext cx="4064000" cy="1847038"/>
          </a:xfrm>
          <a:prstGeom prst="rect">
            <a:avLst/>
          </a:prstGeom>
          <a:noFill/>
        </p:spPr>
        <p:txBody>
          <a:bodyPr wrap="square" lIns="121915" tIns="60957" rIns="121915" bIns="60957" rtlCol="0">
            <a:spAutoFit/>
          </a:bodyPr>
          <a:lstStyle/>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a:t>
            </a:r>
            <a:r>
              <a:rPr lang="en-US" sz="1867" b="1" dirty="0">
                <a:solidFill>
                  <a:schemeClr val="tx2">
                    <a:lumMod val="60000"/>
                    <a:lumOff val="40000"/>
                  </a:schemeClr>
                </a:solidFill>
                <a:latin typeface="Consolas" pitchFamily="49" charset="0"/>
                <a:cs typeface="Courier New" pitchFamily="49" charset="0"/>
              </a:rPr>
              <a:t>B</a:t>
            </a:r>
            <a:r>
              <a:rPr lang="en-US" sz="1867" dirty="0">
                <a:solidFill>
                  <a:srgbClr val="000000"/>
                </a:solidFill>
                <a:latin typeface="Consolas" pitchFamily="49" charset="0"/>
                <a:cs typeface="Courier New" pitchFamily="49" charset="0"/>
              </a:rPr>
              <a:t> = 64 (64 → 1024)</a:t>
            </a:r>
            <a:endParaRPr lang="en-US" sz="1867" b="1" dirty="0">
              <a:solidFill>
                <a:srgbClr val="002060"/>
              </a:solidFill>
              <a:latin typeface="Consolas" pitchFamily="49" charset="0"/>
              <a:cs typeface="Courier New" pitchFamily="49" charset="0"/>
            </a:endParaRPr>
          </a:p>
          <a:p>
            <a:pPr defTabSz="1219119"/>
            <a:r>
              <a:rPr lang="en-US" sz="1867" dirty="0" err="1">
                <a:solidFill>
                  <a:srgbClr val="002060"/>
                </a:solidFill>
                <a:latin typeface="Consolas" pitchFamily="49" charset="0"/>
                <a:cs typeface="Courier New" pitchFamily="49" charset="0"/>
              </a:rPr>
              <a:t>val</a:t>
            </a:r>
            <a:r>
              <a:rPr lang="en-US" sz="1867" dirty="0">
                <a:solidFill>
                  <a:srgbClr val="000000"/>
                </a:solidFill>
                <a:latin typeface="Consolas" pitchFamily="49" charset="0"/>
                <a:cs typeface="Courier New" pitchFamily="49" charset="0"/>
              </a:rPr>
              <a:t> buffer = </a:t>
            </a:r>
            <a:r>
              <a:rPr lang="en-US" sz="1867" b="1" dirty="0">
                <a:solidFill>
                  <a:srgbClr val="008000"/>
                </a:solidFill>
                <a:latin typeface="Consolas" pitchFamily="49" charset="0"/>
                <a:cs typeface="Courier New" pitchFamily="49" charset="0"/>
              </a:rPr>
              <a:t>SRAM</a:t>
            </a:r>
            <a:r>
              <a:rPr lang="en-US" sz="1867" dirty="0">
                <a:solidFill>
                  <a:srgbClr val="000000"/>
                </a:solidFill>
                <a:latin typeface="Consolas" pitchFamily="49" charset="0"/>
                <a:cs typeface="Courier New" pitchFamily="49" charset="0"/>
              </a:rPr>
              <a:t>[</a:t>
            </a:r>
            <a:r>
              <a:rPr lang="en-US" sz="1867" b="1" dirty="0">
                <a:solidFill>
                  <a:srgbClr val="0072A4">
                    <a:lumMod val="75000"/>
                  </a:srgbClr>
                </a:solidFill>
                <a:latin typeface="Consolas" pitchFamily="49" charset="0"/>
                <a:cs typeface="Courier New" pitchFamily="49" charset="0"/>
              </a:rPr>
              <a:t>Float</a:t>
            </a:r>
            <a:r>
              <a:rPr lang="en-US" sz="1867" dirty="0">
                <a:solidFill>
                  <a:srgbClr val="000000"/>
                </a:solidFill>
                <a:latin typeface="Consolas" pitchFamily="49" charset="0"/>
                <a:cs typeface="Courier New" pitchFamily="49" charset="0"/>
              </a:rPr>
              <a:t>](</a:t>
            </a:r>
            <a:r>
              <a:rPr lang="en-US" sz="1867" b="1" dirty="0">
                <a:solidFill>
                  <a:schemeClr val="tx2">
                    <a:lumMod val="60000"/>
                    <a:lumOff val="40000"/>
                  </a:schemeClr>
                </a:solidFill>
                <a:latin typeface="Consolas" pitchFamily="49" charset="0"/>
                <a:cs typeface="Courier New" pitchFamily="49" charset="0"/>
              </a:rPr>
              <a:t>B</a:t>
            </a:r>
            <a:r>
              <a:rPr lang="en-US" sz="1867" dirty="0">
                <a:solidFill>
                  <a:srgbClr val="000000"/>
                </a:solidFill>
                <a:latin typeface="Consolas" pitchFamily="49" charset="0"/>
                <a:cs typeface="Courier New" pitchFamily="49" charset="0"/>
              </a:rPr>
              <a:t>)</a:t>
            </a:r>
          </a:p>
          <a:p>
            <a:pPr defTabSz="1219119"/>
            <a:r>
              <a:rPr lang="en-US" sz="1867" b="1" dirty="0" err="1">
                <a:solidFill>
                  <a:srgbClr val="008000"/>
                </a:solidFill>
                <a:latin typeface="Consolas" pitchFamily="49" charset="0"/>
                <a:cs typeface="Courier New" pitchFamily="49" charset="0"/>
              </a:rPr>
              <a:t>Foreach</a:t>
            </a:r>
            <a:r>
              <a:rPr lang="en-US" sz="1867" dirty="0">
                <a:solidFill>
                  <a:srgbClr val="000000"/>
                </a:solidFill>
                <a:latin typeface="Consolas" pitchFamily="49" charset="0"/>
                <a:cs typeface="Courier New" pitchFamily="49" charset="0"/>
              </a:rPr>
              <a:t>(N by B){</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 =&gt; </a:t>
            </a:r>
          </a:p>
          <a:p>
            <a:pPr defTabSz="1219119"/>
            <a:r>
              <a:rPr lang="en-US" sz="1867" dirty="0">
                <a:solidFill>
                  <a:srgbClr val="000000"/>
                </a:solidFill>
                <a:latin typeface="Consolas" pitchFamily="49" charset="0"/>
                <a:cs typeface="Courier New" pitchFamily="49" charset="0"/>
              </a:rPr>
              <a:t>  …</a:t>
            </a:r>
          </a:p>
          <a:p>
            <a:pPr defTabSz="1219119"/>
            <a:r>
              <a:rPr lang="en-US" sz="1867" dirty="0">
                <a:solidFill>
                  <a:srgbClr val="000000"/>
                </a:solidFill>
                <a:latin typeface="Consolas" pitchFamily="49" charset="0"/>
                <a:cs typeface="Courier New" pitchFamily="49" charset="0"/>
              </a:rPr>
              <a:t>}</a:t>
            </a:r>
          </a:p>
          <a:p>
            <a:pPr defTabSz="1219119"/>
            <a:endParaRPr lang="en-US" sz="1867" dirty="0">
              <a:solidFill>
                <a:srgbClr val="000000"/>
              </a:solidFill>
              <a:latin typeface="Consolas" pitchFamily="49" charset="0"/>
              <a:cs typeface="Courier New" pitchFamily="49" charset="0"/>
            </a:endParaRPr>
          </a:p>
        </p:txBody>
      </p:sp>
      <p:sp>
        <p:nvSpPr>
          <p:cNvPr id="7" name="TextBox 6"/>
          <p:cNvSpPr txBox="1"/>
          <p:nvPr/>
        </p:nvSpPr>
        <p:spPr>
          <a:xfrm>
            <a:off x="6959599" y="1809298"/>
            <a:ext cx="4267200" cy="1272394"/>
          </a:xfrm>
          <a:prstGeom prst="rect">
            <a:avLst/>
          </a:prstGeom>
          <a:noFill/>
        </p:spPr>
        <p:txBody>
          <a:bodyPr wrap="square" lIns="121915" tIns="60957" rIns="121915" bIns="60957" rtlCol="0">
            <a:spAutoFit/>
          </a:bodyPr>
          <a:lstStyle/>
          <a:p>
            <a:pPr defTabSz="1219119"/>
            <a:r>
              <a:rPr lang="en-US" sz="1867" i="1" dirty="0" err="1">
                <a:solidFill>
                  <a:srgbClr val="002060"/>
                </a:solidFill>
                <a:latin typeface="Consolas" pitchFamily="49" charset="0"/>
                <a:cs typeface="Courier New" pitchFamily="49" charset="0"/>
              </a:rPr>
              <a:t>val</a:t>
            </a:r>
            <a:r>
              <a:rPr lang="en-US" sz="1867" i="1" dirty="0">
                <a:solidFill>
                  <a:srgbClr val="000000"/>
                </a:solidFill>
                <a:latin typeface="Consolas" pitchFamily="49" charset="0"/>
                <a:cs typeface="Courier New" pitchFamily="49" charset="0"/>
              </a:rPr>
              <a:t> P = 16 (1 → 32)</a:t>
            </a:r>
            <a:endParaRPr lang="en-US" sz="1867" b="1" i="1" dirty="0">
              <a:solidFill>
                <a:srgbClr val="008000"/>
              </a:solidFill>
              <a:latin typeface="Consolas" pitchFamily="49" charset="0"/>
              <a:cs typeface="Courier New" pitchFamily="49" charset="0"/>
            </a:endParaRPr>
          </a:p>
          <a:p>
            <a:pPr defTabSz="1219119"/>
            <a:r>
              <a:rPr lang="en-US" sz="1867" b="1" dirty="0">
                <a:solidFill>
                  <a:srgbClr val="008000"/>
                </a:solidFill>
                <a:latin typeface="Consolas" pitchFamily="49" charset="0"/>
                <a:cs typeface="Courier New" pitchFamily="49" charset="0"/>
              </a:rPr>
              <a:t>Reduce</a:t>
            </a:r>
            <a:r>
              <a:rPr lang="en-US" sz="1867" dirty="0">
                <a:solidFill>
                  <a:srgbClr val="000000"/>
                </a:solidFill>
                <a:latin typeface="Consolas" pitchFamily="49" charset="0"/>
                <a:cs typeface="Courier New" pitchFamily="49" charset="0"/>
              </a:rPr>
              <a:t>(0)(N by 1 </a:t>
            </a:r>
            <a:r>
              <a:rPr lang="en-US" sz="1867" b="1" i="1" dirty="0">
                <a:solidFill>
                  <a:schemeClr val="tx2">
                    <a:lumMod val="60000"/>
                    <a:lumOff val="40000"/>
                  </a:schemeClr>
                </a:solidFill>
                <a:latin typeface="Consolas" pitchFamily="49" charset="0"/>
                <a:cs typeface="Courier New" pitchFamily="49" charset="0"/>
              </a:rPr>
              <a:t>par P</a:t>
            </a:r>
            <a:r>
              <a:rPr lang="en-US" sz="1867" dirty="0">
                <a:solidFill>
                  <a:srgbClr val="000000"/>
                </a:solidFill>
                <a:latin typeface="Consolas" pitchFamily="49" charset="0"/>
                <a:cs typeface="Courier New" pitchFamily="49" charset="0"/>
              </a:rPr>
              <a:t>){</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 =&gt;</a:t>
            </a:r>
          </a:p>
          <a:p>
            <a:pPr defTabSz="1219119"/>
            <a:r>
              <a:rPr lang="en-US" sz="1867" dirty="0">
                <a:solidFill>
                  <a:srgbClr val="000000"/>
                </a:solidFill>
                <a:latin typeface="Consolas" pitchFamily="49" charset="0"/>
                <a:cs typeface="Courier New" pitchFamily="49" charset="0"/>
              </a:rPr>
              <a:t>  data(</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a:t>
            </a:r>
          </a:p>
          <a:p>
            <a:pPr defTabSz="1219119"/>
            <a:r>
              <a:rPr lang="en-US" sz="1867" dirty="0">
                <a:solidFill>
                  <a:srgbClr val="000000"/>
                </a:solidFill>
                <a:latin typeface="Consolas" pitchFamily="49" charset="0"/>
                <a:cs typeface="Courier New" pitchFamily="49" charset="0"/>
              </a:rPr>
              <a:t>}{(</a:t>
            </a:r>
            <a:r>
              <a:rPr lang="en-US" sz="1867" dirty="0" err="1">
                <a:solidFill>
                  <a:srgbClr val="000000"/>
                </a:solidFill>
                <a:latin typeface="Consolas" pitchFamily="49" charset="0"/>
                <a:cs typeface="Courier New" pitchFamily="49" charset="0"/>
              </a:rPr>
              <a:t>a,b</a:t>
            </a:r>
            <a:r>
              <a:rPr lang="en-US" sz="1867" dirty="0">
                <a:solidFill>
                  <a:srgbClr val="000000"/>
                </a:solidFill>
                <a:latin typeface="Consolas" pitchFamily="49" charset="0"/>
                <a:cs typeface="Courier New" pitchFamily="49" charset="0"/>
              </a:rPr>
              <a:t>) =&gt; a + b}</a:t>
            </a:r>
          </a:p>
        </p:txBody>
      </p:sp>
      <p:sp>
        <p:nvSpPr>
          <p:cNvPr id="8" name="TextBox 7"/>
          <p:cNvSpPr txBox="1"/>
          <p:nvPr/>
        </p:nvSpPr>
        <p:spPr>
          <a:xfrm>
            <a:off x="6959599" y="2995166"/>
            <a:ext cx="4267200" cy="985072"/>
          </a:xfrm>
          <a:prstGeom prst="rect">
            <a:avLst/>
          </a:prstGeom>
          <a:noFill/>
        </p:spPr>
        <p:txBody>
          <a:bodyPr wrap="square" lIns="121915" tIns="60957" rIns="121915" bIns="60957" rtlCol="0">
            <a:spAutoFit/>
          </a:bodyPr>
          <a:lstStyle/>
          <a:p>
            <a:pPr defTabSz="1219119"/>
            <a:r>
              <a:rPr lang="en-US" sz="1867" b="1" i="1" dirty="0" err="1">
                <a:solidFill>
                  <a:schemeClr val="tx2">
                    <a:lumMod val="60000"/>
                    <a:lumOff val="40000"/>
                  </a:schemeClr>
                </a:solidFill>
                <a:latin typeface="Consolas" pitchFamily="49" charset="0"/>
                <a:cs typeface="Courier New" pitchFamily="49" charset="0"/>
              </a:rPr>
              <a:t>Stream</a:t>
            </a:r>
            <a:r>
              <a:rPr lang="en-US" sz="1867" i="1" dirty="0" err="1">
                <a:solidFill>
                  <a:srgbClr val="000000"/>
                </a:solidFill>
                <a:latin typeface="Consolas" pitchFamily="49" charset="0"/>
                <a:cs typeface="Courier New" pitchFamily="49" charset="0"/>
              </a:rPr>
              <a:t>.</a:t>
            </a:r>
            <a:r>
              <a:rPr lang="en-US" sz="1867" b="1" dirty="0" err="1">
                <a:solidFill>
                  <a:srgbClr val="008000"/>
                </a:solidFill>
                <a:latin typeface="Consolas" pitchFamily="49" charset="0"/>
                <a:cs typeface="Courier New" pitchFamily="49" charset="0"/>
              </a:rPr>
              <a:t>Foreach</a:t>
            </a:r>
            <a:r>
              <a:rPr lang="en-US" sz="1867" dirty="0">
                <a:solidFill>
                  <a:srgbClr val="000000"/>
                </a:solidFill>
                <a:latin typeface="Consolas" pitchFamily="49" charset="0"/>
                <a:cs typeface="Courier New" pitchFamily="49" charset="0"/>
              </a:rPr>
              <a:t>(0 until N){</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 =&gt; </a:t>
            </a:r>
          </a:p>
          <a:p>
            <a:pPr defTabSz="1219119"/>
            <a:r>
              <a:rPr lang="en-US" sz="1867" dirty="0">
                <a:solidFill>
                  <a:srgbClr val="000000"/>
                </a:solidFill>
                <a:latin typeface="Consolas" pitchFamily="49" charset="0"/>
                <a:cs typeface="Courier New" pitchFamily="49" charset="0"/>
              </a:rPr>
              <a:t>  …</a:t>
            </a:r>
          </a:p>
          <a:p>
            <a:pPr defTabSz="1219119"/>
            <a:r>
              <a:rPr lang="en-US" sz="1867" dirty="0">
                <a:solidFill>
                  <a:srgbClr val="000000"/>
                </a:solidFill>
                <a:latin typeface="Consolas" pitchFamily="49" charset="0"/>
                <a:cs typeface="Courier New" pitchFamily="49" charset="0"/>
              </a:rPr>
              <a:t>}</a:t>
            </a:r>
          </a:p>
        </p:txBody>
      </p:sp>
      <p:sp>
        <p:nvSpPr>
          <p:cNvPr id="9" name="TextBox 8"/>
          <p:cNvSpPr txBox="1"/>
          <p:nvPr/>
        </p:nvSpPr>
        <p:spPr>
          <a:xfrm>
            <a:off x="1066799" y="2014558"/>
            <a:ext cx="5486400" cy="533538"/>
          </a:xfrm>
          <a:prstGeom prst="rect">
            <a:avLst/>
          </a:prstGeom>
          <a:noFill/>
        </p:spPr>
        <p:txBody>
          <a:bodyPr wrap="square" lIns="121915" tIns="60957" rIns="121915" bIns="60957" rtlCol="0">
            <a:spAutoFit/>
          </a:bodyPr>
          <a:lstStyle/>
          <a:p>
            <a:pPr defTabSz="1219119"/>
            <a:r>
              <a:rPr lang="en-US" sz="2667" b="1" dirty="0">
                <a:solidFill>
                  <a:srgbClr val="000000"/>
                </a:solidFill>
              </a:rPr>
              <a:t>Implicit/Explicit </a:t>
            </a:r>
            <a:r>
              <a:rPr lang="en-US" sz="2667" dirty="0">
                <a:solidFill>
                  <a:srgbClr val="000000"/>
                </a:solidFill>
              </a:rPr>
              <a:t>parallelization factors</a:t>
            </a:r>
          </a:p>
        </p:txBody>
      </p:sp>
      <p:sp>
        <p:nvSpPr>
          <p:cNvPr id="10" name="Rectangle 9"/>
          <p:cNvSpPr/>
          <p:nvPr/>
        </p:nvSpPr>
        <p:spPr>
          <a:xfrm>
            <a:off x="1066805" y="4218251"/>
            <a:ext cx="4852537" cy="943970"/>
          </a:xfrm>
          <a:prstGeom prst="rect">
            <a:avLst/>
          </a:prstGeom>
        </p:spPr>
        <p:txBody>
          <a:bodyPr wrap="none" lIns="121915" tIns="60957" rIns="121915" bIns="60957">
            <a:spAutoFit/>
          </a:bodyPr>
          <a:lstStyle/>
          <a:p>
            <a:pPr defTabSz="1219119"/>
            <a:r>
              <a:rPr lang="en-US" sz="2667" b="1" dirty="0">
                <a:solidFill>
                  <a:srgbClr val="000000"/>
                </a:solidFill>
              </a:rPr>
              <a:t>Explicit </a:t>
            </a:r>
            <a:r>
              <a:rPr lang="en-US" sz="2667" dirty="0">
                <a:solidFill>
                  <a:srgbClr val="000000"/>
                </a:solidFill>
              </a:rPr>
              <a:t>size parameters for stride</a:t>
            </a:r>
          </a:p>
          <a:p>
            <a:pPr defTabSz="1219119"/>
            <a:r>
              <a:rPr lang="en-US" sz="2667" dirty="0">
                <a:solidFill>
                  <a:srgbClr val="000000"/>
                </a:solidFill>
              </a:rPr>
              <a:t>and buffer sizes</a:t>
            </a:r>
          </a:p>
        </p:txBody>
      </p:sp>
      <p:sp>
        <p:nvSpPr>
          <p:cNvPr id="11" name="Rectangle 10"/>
          <p:cNvSpPr/>
          <p:nvPr/>
        </p:nvSpPr>
        <p:spPr>
          <a:xfrm>
            <a:off x="1066800" y="3212015"/>
            <a:ext cx="4817912" cy="533538"/>
          </a:xfrm>
          <a:prstGeom prst="rect">
            <a:avLst/>
          </a:prstGeom>
        </p:spPr>
        <p:txBody>
          <a:bodyPr wrap="none" lIns="121915" tIns="60957" rIns="121915" bIns="60957">
            <a:spAutoFit/>
          </a:bodyPr>
          <a:lstStyle/>
          <a:p>
            <a:pPr marL="0" lvl="1" defTabSz="1219119"/>
            <a:r>
              <a:rPr lang="en-US" sz="2667" b="1" dirty="0">
                <a:solidFill>
                  <a:srgbClr val="000000"/>
                </a:solidFill>
              </a:rPr>
              <a:t>Implicit/Explicit </a:t>
            </a:r>
            <a:r>
              <a:rPr lang="en-US" sz="2667" dirty="0">
                <a:solidFill>
                  <a:srgbClr val="000000"/>
                </a:solidFill>
              </a:rPr>
              <a:t>control schemes</a:t>
            </a:r>
          </a:p>
        </p:txBody>
      </p:sp>
      <p:sp>
        <p:nvSpPr>
          <p:cNvPr id="14" name="Rectangle 13"/>
          <p:cNvSpPr/>
          <p:nvPr/>
        </p:nvSpPr>
        <p:spPr bwMode="auto">
          <a:xfrm>
            <a:off x="1066800" y="5474677"/>
            <a:ext cx="10058400" cy="906616"/>
          </a:xfrm>
          <a:prstGeom prst="rect">
            <a:avLst/>
          </a:prstGeom>
          <a:solidFill>
            <a:srgbClr val="CFE2F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charset="0"/>
              <a:ea typeface="ＭＳ Ｐゴシック" pitchFamily="34" charset="-128"/>
            </a:endParaRPr>
          </a:p>
        </p:txBody>
      </p:sp>
      <p:sp>
        <p:nvSpPr>
          <p:cNvPr id="15" name="TextBox 14"/>
          <p:cNvSpPr txBox="1"/>
          <p:nvPr/>
        </p:nvSpPr>
        <p:spPr>
          <a:xfrm>
            <a:off x="6959599" y="5425673"/>
            <a:ext cx="4267200" cy="985072"/>
          </a:xfrm>
          <a:prstGeom prst="rect">
            <a:avLst/>
          </a:prstGeom>
          <a:noFill/>
        </p:spPr>
        <p:txBody>
          <a:bodyPr wrap="square" lIns="121915" tIns="60957" rIns="121915" bIns="60957" rtlCol="0">
            <a:spAutoFit/>
          </a:bodyPr>
          <a:lstStyle/>
          <a:p>
            <a:pPr defTabSz="1219119"/>
            <a:r>
              <a:rPr lang="en-US" sz="1867" b="1" dirty="0" err="1">
                <a:solidFill>
                  <a:srgbClr val="008000"/>
                </a:solidFill>
                <a:latin typeface="Consolas" pitchFamily="49" charset="0"/>
                <a:cs typeface="Courier New" pitchFamily="49" charset="0"/>
              </a:rPr>
              <a:t>Foreach</a:t>
            </a:r>
            <a:r>
              <a:rPr lang="en-US" sz="1867" dirty="0">
                <a:solidFill>
                  <a:srgbClr val="000000"/>
                </a:solidFill>
                <a:latin typeface="Consolas" pitchFamily="49" charset="0"/>
                <a:cs typeface="Courier New" pitchFamily="49" charset="0"/>
              </a:rPr>
              <a:t>(64 </a:t>
            </a:r>
            <a:r>
              <a:rPr lang="en-US" sz="1867" i="1" dirty="0">
                <a:latin typeface="Consolas" pitchFamily="49" charset="0"/>
                <a:cs typeface="Courier New" pitchFamily="49" charset="0"/>
              </a:rPr>
              <a:t>par 16</a:t>
            </a:r>
            <a:r>
              <a:rPr lang="en-US" sz="1867" dirty="0">
                <a:solidFill>
                  <a:srgbClr val="000000"/>
                </a:solidFill>
                <a:latin typeface="Consolas" pitchFamily="49" charset="0"/>
                <a:cs typeface="Courier New" pitchFamily="49" charset="0"/>
              </a:rPr>
              <a:t>){</a:t>
            </a:r>
            <a:r>
              <a:rPr lang="en-US" sz="1867" dirty="0" err="1">
                <a:solidFill>
                  <a:srgbClr val="000000"/>
                </a:solidFill>
                <a:latin typeface="Consolas" pitchFamily="49" charset="0"/>
                <a:cs typeface="Courier New" pitchFamily="49" charset="0"/>
              </a:rPr>
              <a:t>i</a:t>
            </a:r>
            <a:r>
              <a:rPr lang="en-US" sz="1867" dirty="0">
                <a:solidFill>
                  <a:srgbClr val="000000"/>
                </a:solidFill>
                <a:latin typeface="Consolas" pitchFamily="49" charset="0"/>
                <a:cs typeface="Courier New" pitchFamily="49" charset="0"/>
              </a:rPr>
              <a:t> =&gt; </a:t>
            </a:r>
          </a:p>
          <a:p>
            <a:pPr defTabSz="1219119"/>
            <a:r>
              <a:rPr lang="en-US" sz="1867" dirty="0">
                <a:solidFill>
                  <a:srgbClr val="000000"/>
                </a:solidFill>
                <a:latin typeface="Consolas" pitchFamily="49" charset="0"/>
                <a:cs typeface="Courier New" pitchFamily="49" charset="0"/>
              </a:rPr>
              <a:t>  </a:t>
            </a:r>
            <a:r>
              <a:rPr lang="en-US" sz="1867" b="1" dirty="0">
                <a:solidFill>
                  <a:schemeClr val="tx2">
                    <a:lumMod val="60000"/>
                    <a:lumOff val="40000"/>
                  </a:schemeClr>
                </a:solidFill>
                <a:latin typeface="Consolas" pitchFamily="49" charset="0"/>
                <a:cs typeface="Courier New" pitchFamily="49" charset="0"/>
              </a:rPr>
              <a:t>buffer(</a:t>
            </a:r>
            <a:r>
              <a:rPr lang="en-US" sz="1867" b="1" dirty="0" err="1">
                <a:solidFill>
                  <a:schemeClr val="tx2">
                    <a:lumMod val="60000"/>
                    <a:lumOff val="40000"/>
                  </a:schemeClr>
                </a:solidFill>
                <a:latin typeface="Consolas" pitchFamily="49" charset="0"/>
                <a:cs typeface="Courier New" pitchFamily="49" charset="0"/>
              </a:rPr>
              <a:t>i</a:t>
            </a:r>
            <a:r>
              <a:rPr lang="en-US" sz="1867" b="1" dirty="0">
                <a:solidFill>
                  <a:schemeClr val="tx2">
                    <a:lumMod val="60000"/>
                    <a:lumOff val="40000"/>
                  </a:schemeClr>
                </a:solidFill>
                <a:latin typeface="Consolas" pitchFamily="49" charset="0"/>
                <a:cs typeface="Courier New" pitchFamily="49" charset="0"/>
              </a:rPr>
              <a:t>) // Parallel read</a:t>
            </a:r>
          </a:p>
          <a:p>
            <a:pPr defTabSz="1219119"/>
            <a:r>
              <a:rPr lang="en-US" sz="1867" dirty="0">
                <a:solidFill>
                  <a:srgbClr val="000000"/>
                </a:solidFill>
                <a:latin typeface="Consolas" pitchFamily="49" charset="0"/>
                <a:cs typeface="Courier New" pitchFamily="49" charset="0"/>
              </a:rPr>
              <a:t>}</a:t>
            </a:r>
          </a:p>
        </p:txBody>
      </p:sp>
      <p:sp>
        <p:nvSpPr>
          <p:cNvPr id="16" name="Rectangle 15"/>
          <p:cNvSpPr/>
          <p:nvPr/>
        </p:nvSpPr>
        <p:spPr>
          <a:xfrm>
            <a:off x="1066799" y="5498015"/>
            <a:ext cx="5689600" cy="943970"/>
          </a:xfrm>
          <a:prstGeom prst="rect">
            <a:avLst/>
          </a:prstGeom>
        </p:spPr>
        <p:txBody>
          <a:bodyPr wrap="square" lIns="121915" tIns="60957" rIns="121915" bIns="60957">
            <a:spAutoFit/>
          </a:bodyPr>
          <a:lstStyle/>
          <a:p>
            <a:pPr marL="0" lvl="1" defTabSz="1219119"/>
            <a:r>
              <a:rPr lang="en-US" sz="2667" b="1" dirty="0">
                <a:solidFill>
                  <a:srgbClr val="000000"/>
                </a:solidFill>
              </a:rPr>
              <a:t>Implicit </a:t>
            </a:r>
            <a:r>
              <a:rPr lang="en-US" sz="2667" dirty="0">
                <a:solidFill>
                  <a:srgbClr val="000000"/>
                </a:solidFill>
              </a:rPr>
              <a:t>memory banking and buffering schemes for parallelized access</a:t>
            </a:r>
          </a:p>
        </p:txBody>
      </p:sp>
    </p:spTree>
    <p:extLst>
      <p:ext uri="{BB962C8B-B14F-4D97-AF65-F5344CB8AC3E}">
        <p14:creationId xmlns:p14="http://schemas.microsoft.com/office/powerpoint/2010/main" val="1413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4" grpId="0"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4" y="-76200"/>
            <a:ext cx="11345948" cy="1066800"/>
          </a:xfrm>
        </p:spPr>
        <p:txBody>
          <a:bodyPr/>
          <a:lstStyle/>
          <a:p>
            <a:r>
              <a:rPr lang="en-US" dirty="0">
                <a:effectLst/>
                <a:latin typeface="Calibri" panose="020F0502020204030204" pitchFamily="34" charset="0"/>
                <a:cs typeface="Calibri" panose="020F0502020204030204" pitchFamily="34" charset="0"/>
              </a:rPr>
              <a:t>Spatial Resources</a:t>
            </a:r>
          </a:p>
        </p:txBody>
      </p:sp>
      <p:sp>
        <p:nvSpPr>
          <p:cNvPr id="3" name="Content Placeholder 2"/>
          <p:cNvSpPr>
            <a:spLocks noGrp="1"/>
          </p:cNvSpPr>
          <p:nvPr>
            <p:ph idx="1"/>
          </p:nvPr>
        </p:nvSpPr>
        <p:spPr>
          <a:xfrm>
            <a:off x="457200" y="1371600"/>
            <a:ext cx="10515600" cy="4648200"/>
          </a:xfrm>
        </p:spPr>
        <p:txBody>
          <a:bodyPr/>
          <a:lstStyle/>
          <a:p>
            <a:r>
              <a:rPr lang="en-US" sz="3200" dirty="0">
                <a:latin typeface="calibri"/>
              </a:rPr>
              <a:t>Language documentation and tutorials: </a:t>
            </a:r>
          </a:p>
          <a:p>
            <a:pPr lvl="1"/>
            <a:r>
              <a:rPr lang="en-US" sz="2700" dirty="0">
                <a:solidFill>
                  <a:schemeClr val="accent1"/>
                </a:solidFill>
                <a:latin typeface="calibri"/>
                <a:hlinkClick r:id="rId4"/>
              </a:rPr>
              <a:t>spatial.stanford.edu</a:t>
            </a:r>
            <a:endParaRPr lang="en-US" sz="2700" dirty="0">
              <a:solidFill>
                <a:schemeClr val="accent1"/>
              </a:solidFill>
              <a:latin typeface="calibri"/>
            </a:endParaRPr>
          </a:p>
          <a:p>
            <a:r>
              <a:rPr lang="en-US" sz="3200" dirty="0">
                <a:latin typeface="calibri"/>
              </a:rPr>
              <a:t>Spatial Google Group: </a:t>
            </a:r>
          </a:p>
          <a:p>
            <a:pPr lvl="1"/>
            <a:r>
              <a:rPr lang="en-US" sz="2700" dirty="0">
                <a:latin typeface="calibri"/>
                <a:hlinkClick r:id="rId5"/>
              </a:rPr>
              <a:t>groups.google.com/forum/#!forum/spatial-</a:t>
            </a:r>
            <a:r>
              <a:rPr lang="en-US" sz="2700" dirty="0" err="1">
                <a:latin typeface="calibri"/>
                <a:hlinkClick r:id="rId5"/>
              </a:rPr>
              <a:t>lang</a:t>
            </a:r>
            <a:r>
              <a:rPr lang="en-US" sz="2700" dirty="0">
                <a:latin typeface="calibri"/>
                <a:hlinkClick r:id="rId5"/>
              </a:rPr>
              <a:t>-users</a:t>
            </a:r>
            <a:endParaRPr lang="en-US" sz="2700" dirty="0">
              <a:latin typeface="calibri"/>
            </a:endParaRPr>
          </a:p>
          <a:p>
            <a:r>
              <a:rPr lang="en-US" sz="3200" dirty="0">
                <a:latin typeface="calibri"/>
              </a:rPr>
              <a:t>Spatial </a:t>
            </a:r>
            <a:r>
              <a:rPr lang="en-US" sz="3200" dirty="0" err="1">
                <a:latin typeface="calibri"/>
              </a:rPr>
              <a:t>Github</a:t>
            </a:r>
            <a:r>
              <a:rPr lang="en-US" sz="3200" dirty="0">
                <a:latin typeface="calibri"/>
              </a:rPr>
              <a:t> Repo:</a:t>
            </a:r>
          </a:p>
          <a:p>
            <a:pPr lvl="1"/>
            <a:r>
              <a:rPr lang="en-US" sz="2700" dirty="0">
                <a:latin typeface="calibri"/>
                <a:hlinkClick r:id="rId6"/>
              </a:rPr>
              <a:t>github.com/</a:t>
            </a:r>
            <a:r>
              <a:rPr lang="en-US" sz="2700" dirty="0" err="1">
                <a:latin typeface="calibri"/>
                <a:hlinkClick r:id="rId6"/>
              </a:rPr>
              <a:t>stanford-ppl</a:t>
            </a:r>
            <a:r>
              <a:rPr lang="en-US" sz="2700" dirty="0">
                <a:latin typeface="calibri"/>
                <a:hlinkClick r:id="rId6"/>
              </a:rPr>
              <a:t>/spatial-</a:t>
            </a:r>
            <a:r>
              <a:rPr lang="en-US" sz="2700" dirty="0" err="1">
                <a:latin typeface="calibri"/>
                <a:hlinkClick r:id="rId6"/>
              </a:rPr>
              <a:t>lang</a:t>
            </a:r>
            <a:endParaRPr lang="en-US" sz="2700" dirty="0">
              <a:latin typeface="calibri"/>
            </a:endParaRPr>
          </a:p>
        </p:txBody>
      </p:sp>
    </p:spTree>
    <p:custDataLst>
      <p:tags r:id="rId1"/>
    </p:custDataLst>
    <p:extLst>
      <p:ext uri="{BB962C8B-B14F-4D97-AF65-F5344CB8AC3E}">
        <p14:creationId xmlns:p14="http://schemas.microsoft.com/office/powerpoint/2010/main" val="671653011"/>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11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2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095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505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422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728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79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7" end="1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10" end="1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55" grpId="0" animBg="1"/>
      <p:bldP spid="6" grpId="0" uiExpand="1" build="p"/>
      <p:bldP spid="21" grpId="0" animBg="1"/>
      <p:bldP spid="22" grpId="0" animBg="1"/>
      <p:bldP spid="23" grpId="0" animBg="1"/>
      <p:bldP spid="25" grpId="0" animBg="1"/>
      <p:bldP spid="26" grpId="0" animBg="1"/>
      <p:bldP spid="29" grpId="0" animBg="1"/>
      <p:bldP spid="37" grpId="0" animBg="1"/>
      <p:bldP spid="41" grpId="0" animBg="1"/>
      <p:bldP spid="42" grpId="0" animBg="1"/>
      <p:bldP spid="44" grpId="0" animBg="1"/>
      <p:bldP spid="45" grpId="0" animBg="1"/>
      <p:bldP spid="51" grpId="0" animBg="1"/>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07D187D-C53E-4C12-A515-0C0EDF334448}"/>
              </a:ext>
            </a:extLst>
          </p:cNvPr>
          <p:cNvSpPr/>
          <p:nvPr/>
        </p:nvSpPr>
        <p:spPr>
          <a:xfrm>
            <a:off x="6858000" y="2666999"/>
            <a:ext cx="5257800" cy="3657601"/>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sp>
        <p:nvSpPr>
          <p:cNvPr id="75" name="Rectangle 74">
            <a:extLst>
              <a:ext uri="{FF2B5EF4-FFF2-40B4-BE49-F238E27FC236}">
                <a16:creationId xmlns:a16="http://schemas.microsoft.com/office/drawing/2014/main" id="{39C9A887-655A-4906-A5CC-526E698BAFC8}"/>
              </a:ext>
            </a:extLst>
          </p:cNvPr>
          <p:cNvSpPr/>
          <p:nvPr/>
        </p:nvSpPr>
        <p:spPr>
          <a:xfrm>
            <a:off x="6934199" y="2697616"/>
            <a:ext cx="5075385" cy="3169783"/>
          </a:xfrm>
          <a:prstGeom prst="rect">
            <a:avLst/>
          </a:prstGeom>
          <a:solidFill>
            <a:srgbClr val="CFE2F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defTabSz="1219119"/>
            <a:r>
              <a:rPr lang="en-US" sz="2133" dirty="0">
                <a:solidFill>
                  <a:schemeClr val="tx1"/>
                </a:solidFill>
              </a:rPr>
              <a:t>Outer Reduce</a:t>
            </a:r>
          </a:p>
        </p:txBody>
      </p:sp>
      <p:sp>
        <p:nvSpPr>
          <p:cNvPr id="55" name="Rectangle 54">
            <a:extLst>
              <a:ext uri="{FF2B5EF4-FFF2-40B4-BE49-F238E27FC236}">
                <a16:creationId xmlns:a16="http://schemas.microsoft.com/office/drawing/2014/main" id="{FBE06FB2-D8E1-4F99-9408-D165040B4EC8}"/>
              </a:ext>
            </a:extLst>
          </p:cNvPr>
          <p:cNvSpPr/>
          <p:nvPr/>
        </p:nvSpPr>
        <p:spPr bwMode="auto">
          <a:xfrm>
            <a:off x="8849769" y="4800600"/>
            <a:ext cx="2351631" cy="646471"/>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3</a:t>
            </a:r>
          </a:p>
        </p:txBody>
      </p:sp>
      <p:sp>
        <p:nvSpPr>
          <p:cNvPr id="2" name="Title 1"/>
          <p:cNvSpPr>
            <a:spLocks noGrp="1"/>
          </p:cNvSpPr>
          <p:nvPr>
            <p:ph type="title"/>
          </p:nvPr>
        </p:nvSpPr>
        <p:spPr>
          <a:xfrm>
            <a:off x="570754" y="-152400"/>
            <a:ext cx="11277599" cy="1066800"/>
          </a:xfrm>
        </p:spPr>
        <p:txBody>
          <a:bodyPr/>
          <a:lstStyle/>
          <a:p>
            <a:r>
              <a:rPr lang="en-US" b="1" dirty="0">
                <a:latin typeface="+mj-lt"/>
              </a:rPr>
              <a:t>Dot Product in Spatial</a:t>
            </a:r>
          </a:p>
        </p:txBody>
      </p:sp>
      <p:sp>
        <p:nvSpPr>
          <p:cNvPr id="6" name="TextBox 5"/>
          <p:cNvSpPr txBox="1"/>
          <p:nvPr/>
        </p:nvSpPr>
        <p:spPr>
          <a:xfrm>
            <a:off x="76200" y="990600"/>
            <a:ext cx="5080000" cy="5663083"/>
          </a:xfrm>
          <a:prstGeom prst="rect">
            <a:avLst/>
          </a:prstGeom>
          <a:solidFill>
            <a:schemeClr val="bg1">
              <a:lumMod val="95000"/>
            </a:schemeClr>
          </a:solidFill>
        </p:spPr>
        <p:txBody>
          <a:bodyPr wrap="square" lIns="121915" tIns="60957" rIns="121915" bIns="60957" rtlCol="0">
            <a:spAutoFit/>
          </a:bodyPr>
          <a:lstStyle/>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output  = </a:t>
            </a:r>
            <a:r>
              <a:rPr lang="en-US" sz="2000" b="1" dirty="0" err="1">
                <a:solidFill>
                  <a:srgbClr val="008000"/>
                </a:solidFill>
                <a:latin typeface="Consolas" pitchFamily="49" charset="0"/>
                <a:cs typeface="Courier New" pitchFamily="49" charset="0"/>
              </a:rPr>
              <a:t>ArgOut</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endParaRPr lang="en-US" sz="2000" b="1" dirty="0">
              <a:solidFill>
                <a:srgbClr val="002060"/>
              </a:solidFill>
              <a:latin typeface="Consolas" pitchFamily="49" charset="0"/>
              <a:cs typeface="Courier New" pitchFamily="49" charset="0"/>
            </a:endParaRP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DRAM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](N)</a:t>
            </a:r>
          </a:p>
          <a:p>
            <a:pPr defTabSz="1219119"/>
            <a:endParaRPr lang="en-US" sz="2000" dirty="0">
              <a:solidFill>
                <a:srgbClr val="000000"/>
              </a:solidFill>
              <a:latin typeface="Consolas" pitchFamily="49" charset="0"/>
              <a:cs typeface="Courier New" pitchFamily="49" charset="0"/>
            </a:endParaRPr>
          </a:p>
          <a:p>
            <a:pPr defTabSz="1219119"/>
            <a:r>
              <a:rPr lang="en-US" sz="2000" b="1" dirty="0">
                <a:solidFill>
                  <a:srgbClr val="008000"/>
                </a:solidFill>
                <a:latin typeface="Consolas" pitchFamily="49" charset="0"/>
                <a:cs typeface="Courier New" pitchFamily="49" charset="0"/>
              </a:rPr>
              <a:t>Accel </a:t>
            </a:r>
            <a:r>
              <a:rPr lang="en-US" sz="2000" dirty="0">
                <a:solidFill>
                  <a:srgbClr val="000000"/>
                </a:solidFill>
                <a:latin typeface="Consolas" pitchFamily="49" charset="0"/>
                <a:cs typeface="Courier New" pitchFamily="49" charset="0"/>
              </a:rPr>
              <a:t>{</a:t>
            </a:r>
          </a:p>
          <a:p>
            <a:pPr defTabSz="1219119"/>
            <a:r>
              <a:rPr lang="en-US" sz="2000" b="1" dirty="0">
                <a:solidFill>
                  <a:srgbClr val="008000"/>
                </a:solidFill>
                <a:latin typeface="Consolas" pitchFamily="49" charset="0"/>
                <a:cs typeface="Courier New" pitchFamily="49" charset="0"/>
              </a:rPr>
              <a:t>   Reduce</a:t>
            </a:r>
            <a:r>
              <a:rPr lang="en-US" sz="2000" dirty="0">
                <a:solidFill>
                  <a:srgbClr val="000000"/>
                </a:solidFill>
                <a:latin typeface="Consolas" pitchFamily="49" charset="0"/>
                <a:cs typeface="Courier New" pitchFamily="49" charset="0"/>
              </a:rPr>
              <a:t>(output)(N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B){ </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=&gt;</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 </a:t>
            </a:r>
            <a:r>
              <a:rPr lang="en-US" sz="2000" b="1" dirty="0">
                <a:solidFill>
                  <a:srgbClr val="008000"/>
                </a:solidFill>
                <a:latin typeface="Consolas" pitchFamily="49" charset="0"/>
                <a:cs typeface="Courier New" pitchFamily="49" charset="0"/>
              </a:rPr>
              <a:t>SRAM</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](B)</a:t>
            </a:r>
          </a:p>
          <a:p>
            <a:pPr defTabSz="1219119"/>
            <a:r>
              <a:rPr lang="en-US" sz="2000" dirty="0">
                <a:solidFill>
                  <a:srgbClr val="000000"/>
                </a:solidFill>
                <a:latin typeface="Consolas" pitchFamily="49" charset="0"/>
                <a:cs typeface="Courier New" pitchFamily="49" charset="0"/>
              </a:rPr>
              <a:t>      </a:t>
            </a:r>
            <a:r>
              <a:rPr lang="en-US" sz="2000" dirty="0" err="1">
                <a:solidFill>
                  <a:srgbClr val="002060"/>
                </a:solidFill>
                <a:latin typeface="Consolas" pitchFamily="49" charset="0"/>
                <a:cs typeface="Courier New" pitchFamily="49" charset="0"/>
              </a:rPr>
              <a:t>val</a:t>
            </a:r>
            <a:r>
              <a:rPr lang="en-US" sz="2000" b="1" dirty="0">
                <a:solidFill>
                  <a:srgbClr val="002060"/>
                </a:solidFill>
                <a:latin typeface="Consolas" pitchFamily="49" charset="0"/>
                <a:cs typeface="Courier New" pitchFamily="49" charset="0"/>
              </a:rPr>
              <a:t> </a:t>
            </a:r>
            <a:r>
              <a:rPr lang="en-US" sz="2000" dirty="0">
                <a:solidFill>
                  <a:srgbClr val="000000"/>
                </a:solidFill>
                <a:latin typeface="Consolas" pitchFamily="49" charset="0"/>
                <a:cs typeface="Courier New" pitchFamily="49" charset="0"/>
              </a:rPr>
              <a:t>acc   = </a:t>
            </a:r>
            <a:r>
              <a:rPr lang="en-US" sz="2000" b="1" dirty="0">
                <a:solidFill>
                  <a:srgbClr val="008000"/>
                </a:solidFill>
                <a:latin typeface="Consolas" pitchFamily="49" charset="0"/>
                <a:cs typeface="Courier New" pitchFamily="49" charset="0"/>
              </a:rPr>
              <a:t>Reg</a:t>
            </a:r>
            <a:r>
              <a:rPr lang="en-US" sz="2000" dirty="0">
                <a:solidFill>
                  <a:srgbClr val="000000"/>
                </a:solidFill>
                <a:latin typeface="Consolas" pitchFamily="49" charset="0"/>
                <a:cs typeface="Courier New" pitchFamily="49" charset="0"/>
              </a:rPr>
              <a:t>[</a:t>
            </a:r>
            <a:r>
              <a:rPr lang="en-US" sz="2000" b="1" dirty="0">
                <a:solidFill>
                  <a:srgbClr val="0072A4">
                    <a:lumMod val="75000"/>
                  </a:srgbClr>
                </a:solidFill>
                <a:latin typeface="Consolas" pitchFamily="49" charset="0"/>
                <a:cs typeface="Courier New" pitchFamily="49" charset="0"/>
              </a:rPr>
              <a:t>Float</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vectorA</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 </a:t>
            </a:r>
            <a:r>
              <a:rPr lang="en-US" sz="2000" b="1" dirty="0">
                <a:solidFill>
                  <a:srgbClr val="53284F">
                    <a:lumMod val="50000"/>
                  </a:srgbClr>
                </a:solidFill>
                <a:latin typeface="Consolas" pitchFamily="49" charset="0"/>
                <a:cs typeface="Courier New" pitchFamily="49" charset="0"/>
              </a:rPr>
              <a:t>load</a:t>
            </a:r>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vectorB</a:t>
            </a:r>
            <a:r>
              <a:rPr lang="en-US" sz="2000" dirty="0">
                <a:solidFill>
                  <a:srgbClr val="000000"/>
                </a:solidFill>
                <a:latin typeface="Consolas" pitchFamily="49" charset="0"/>
                <a:cs typeface="Courier New" pitchFamily="49" charset="0"/>
              </a:rPr>
              <a:t>(</a:t>
            </a:r>
            <a:r>
              <a:rPr lang="en-US" sz="2000" dirty="0" err="1">
                <a:solidFill>
                  <a:srgbClr val="000000"/>
                </a:solidFill>
                <a:latin typeface="Consolas" pitchFamily="49" charset="0"/>
                <a:cs typeface="Courier New" pitchFamily="49" charset="0"/>
              </a:rPr>
              <a:t>i</a:t>
            </a:r>
            <a:r>
              <a:rPr lang="en-US" sz="2000" dirty="0">
                <a:solidFill>
                  <a:srgbClr val="000000"/>
                </a:solidFill>
                <a:latin typeface="Consolas" pitchFamily="49" charset="0"/>
                <a:cs typeface="Courier New" pitchFamily="49" charset="0"/>
              </a:rPr>
              <a:t> :: </a:t>
            </a:r>
            <a:r>
              <a:rPr lang="en-US" sz="2000" dirty="0" err="1">
                <a:solidFill>
                  <a:srgbClr val="000000"/>
                </a:solidFill>
                <a:latin typeface="Consolas" pitchFamily="49" charset="0"/>
                <a:cs typeface="Courier New" pitchFamily="49" charset="0"/>
              </a:rPr>
              <a:t>i+B</a:t>
            </a:r>
            <a:r>
              <a:rPr lang="en-US" sz="2000" dirty="0">
                <a:solidFill>
                  <a:srgbClr val="000000"/>
                </a:solidFill>
                <a:latin typeface="Consolas" pitchFamily="49" charset="0"/>
                <a:cs typeface="Courier New" pitchFamily="49" charset="0"/>
              </a:rPr>
              <a:t>)</a:t>
            </a:r>
          </a:p>
          <a:p>
            <a:pPr defTabSz="1219119"/>
            <a:endParaRPr lang="en-US" sz="2000" dirty="0">
              <a:solidFill>
                <a:srgbClr val="000000"/>
              </a:solidFill>
              <a:latin typeface="Consolas" pitchFamily="49" charset="0"/>
              <a:cs typeface="Courier New" pitchFamily="49" charset="0"/>
            </a:endParaRPr>
          </a:p>
          <a:p>
            <a:pPr defTabSz="1219119"/>
            <a:r>
              <a:rPr lang="en-US" sz="2000" dirty="0">
                <a:solidFill>
                  <a:srgbClr val="000000"/>
                </a:solidFill>
                <a:latin typeface="Consolas" pitchFamily="49" charset="0"/>
                <a:cs typeface="Courier New" pitchFamily="49" charset="0"/>
              </a:rPr>
              <a:t>      </a:t>
            </a:r>
            <a:r>
              <a:rPr lang="en-US" sz="2000" b="1" dirty="0">
                <a:solidFill>
                  <a:srgbClr val="008000"/>
                </a:solidFill>
                <a:latin typeface="Consolas" pitchFamily="49" charset="0"/>
                <a:cs typeface="Courier New" pitchFamily="49" charset="0"/>
              </a:rPr>
              <a:t>Reduce</a:t>
            </a:r>
            <a:r>
              <a:rPr lang="en-US" sz="2000" dirty="0">
                <a:solidFill>
                  <a:srgbClr val="000000"/>
                </a:solidFill>
                <a:latin typeface="Consolas" pitchFamily="49" charset="0"/>
                <a:cs typeface="Courier New" pitchFamily="49" charset="0"/>
              </a:rPr>
              <a:t>(acc)(B </a:t>
            </a:r>
            <a:r>
              <a:rPr lang="en-US" sz="2000" b="1" dirty="0">
                <a:solidFill>
                  <a:srgbClr val="53284F">
                    <a:lumMod val="50000"/>
                  </a:srgbClr>
                </a:solidFill>
                <a:latin typeface="Consolas" pitchFamily="49" charset="0"/>
                <a:cs typeface="Courier New" pitchFamily="49" charset="0"/>
              </a:rPr>
              <a:t>by</a:t>
            </a:r>
            <a:r>
              <a:rPr lang="en-US" sz="2000" dirty="0">
                <a:solidFill>
                  <a:srgbClr val="000000"/>
                </a:solidFill>
                <a:latin typeface="Consolas" pitchFamily="49" charset="0"/>
                <a:cs typeface="Courier New" pitchFamily="49" charset="0"/>
              </a:rPr>
              <a:t> 1){ j =&gt; </a:t>
            </a:r>
          </a:p>
          <a:p>
            <a:pPr defTabSz="1219119"/>
            <a:r>
              <a:rPr lang="en-US" sz="2000" dirty="0">
                <a:solidFill>
                  <a:srgbClr val="000000"/>
                </a:solidFill>
                <a:latin typeface="Consolas" pitchFamily="49" charset="0"/>
                <a:cs typeface="Courier New" pitchFamily="49" charset="0"/>
              </a:rPr>
              <a:t>         </a:t>
            </a:r>
            <a:r>
              <a:rPr lang="en-US" sz="2000" dirty="0" err="1">
                <a:solidFill>
                  <a:srgbClr val="000000"/>
                </a:solidFill>
                <a:latin typeface="Consolas" pitchFamily="49" charset="0"/>
                <a:cs typeface="Courier New" pitchFamily="49" charset="0"/>
              </a:rPr>
              <a:t>tileA</a:t>
            </a:r>
            <a:r>
              <a:rPr lang="en-US" sz="2000" dirty="0">
                <a:solidFill>
                  <a:srgbClr val="000000"/>
                </a:solidFill>
                <a:latin typeface="Consolas" pitchFamily="49" charset="0"/>
                <a:cs typeface="Courier New" pitchFamily="49" charset="0"/>
              </a:rPr>
              <a:t>(j) * </a:t>
            </a:r>
            <a:r>
              <a:rPr lang="en-US" sz="2000" dirty="0" err="1">
                <a:solidFill>
                  <a:srgbClr val="000000"/>
                </a:solidFill>
                <a:latin typeface="Consolas" pitchFamily="49" charset="0"/>
                <a:cs typeface="Courier New" pitchFamily="49" charset="0"/>
              </a:rPr>
              <a:t>tileB</a:t>
            </a:r>
            <a:r>
              <a:rPr lang="en-US" sz="2000" dirty="0">
                <a:solidFill>
                  <a:srgbClr val="000000"/>
                </a:solidFill>
                <a:latin typeface="Consolas" pitchFamily="49" charset="0"/>
                <a:cs typeface="Courier New" pitchFamily="49" charset="0"/>
              </a:rPr>
              <a:t>(j)</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   }{a, b =&gt; a + b}</a:t>
            </a:r>
          </a:p>
          <a:p>
            <a:pPr defTabSz="1219119"/>
            <a:r>
              <a:rPr lang="en-US" sz="2000" dirty="0">
                <a:solidFill>
                  <a:srgbClr val="000000"/>
                </a:solidFill>
                <a:latin typeface="Consolas" pitchFamily="49" charset="0"/>
                <a:cs typeface="Courier New" pitchFamily="49" charset="0"/>
              </a:rPr>
              <a:t>}</a:t>
            </a:r>
          </a:p>
        </p:txBody>
      </p:sp>
      <p:sp>
        <p:nvSpPr>
          <p:cNvPr id="21" name="Rectangle 20">
            <a:extLst>
              <a:ext uri="{FF2B5EF4-FFF2-40B4-BE49-F238E27FC236}">
                <a16:creationId xmlns:a16="http://schemas.microsoft.com/office/drawing/2014/main" id="{51CCE387-A04F-478B-8AC3-03240CCDFBC4}"/>
              </a:ext>
            </a:extLst>
          </p:cNvPr>
          <p:cNvSpPr/>
          <p:nvPr/>
        </p:nvSpPr>
        <p:spPr>
          <a:xfrm>
            <a:off x="5295894" y="2286000"/>
            <a:ext cx="1324575" cy="3352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667" dirty="0"/>
              <a:t>DRAM</a:t>
            </a:r>
          </a:p>
        </p:txBody>
      </p:sp>
      <p:sp>
        <p:nvSpPr>
          <p:cNvPr id="22" name="Rectangle 21">
            <a:extLst>
              <a:ext uri="{FF2B5EF4-FFF2-40B4-BE49-F238E27FC236}">
                <a16:creationId xmlns:a16="http://schemas.microsoft.com/office/drawing/2014/main" id="{78339E18-DC20-48F0-A3EB-186AFB5940CA}"/>
              </a:ext>
            </a:extLst>
          </p:cNvPr>
          <p:cNvSpPr/>
          <p:nvPr/>
        </p:nvSpPr>
        <p:spPr>
          <a:xfrm>
            <a:off x="5432353" y="2752725"/>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23" name="Rectangle 22">
            <a:extLst>
              <a:ext uri="{FF2B5EF4-FFF2-40B4-BE49-F238E27FC236}">
                <a16:creationId xmlns:a16="http://schemas.microsoft.com/office/drawing/2014/main" id="{A25AF913-20A5-4799-B2DA-3DAA03FD6E8A}"/>
              </a:ext>
            </a:extLst>
          </p:cNvPr>
          <p:cNvSpPr/>
          <p:nvPr/>
        </p:nvSpPr>
        <p:spPr>
          <a:xfrm>
            <a:off x="5432353" y="3810000"/>
            <a:ext cx="1009698"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5" name="Rectangle 24">
            <a:extLst>
              <a:ext uri="{FF2B5EF4-FFF2-40B4-BE49-F238E27FC236}">
                <a16:creationId xmlns:a16="http://schemas.microsoft.com/office/drawing/2014/main" id="{1F3C40F2-1E47-446E-87DC-7896359D4A92}"/>
              </a:ext>
            </a:extLst>
          </p:cNvPr>
          <p:cNvSpPr/>
          <p:nvPr/>
        </p:nvSpPr>
        <p:spPr bwMode="auto">
          <a:xfrm>
            <a:off x="8861450" y="2743200"/>
            <a:ext cx="2946400" cy="17526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2: Inner Reduce</a:t>
            </a:r>
          </a:p>
        </p:txBody>
      </p:sp>
      <p:sp>
        <p:nvSpPr>
          <p:cNvPr id="26" name="Rectangle 25">
            <a:extLst>
              <a:ext uri="{FF2B5EF4-FFF2-40B4-BE49-F238E27FC236}">
                <a16:creationId xmlns:a16="http://schemas.microsoft.com/office/drawing/2014/main" id="{FC6E8F49-9064-48C1-81C3-445F6C14D46F}"/>
              </a:ext>
            </a:extLst>
          </p:cNvPr>
          <p:cNvSpPr/>
          <p:nvPr/>
        </p:nvSpPr>
        <p:spPr bwMode="auto">
          <a:xfrm>
            <a:off x="7061195" y="2743200"/>
            <a:ext cx="1304913" cy="2438400"/>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b" anchorCtr="0" compatLnSpc="1">
            <a:prstTxWarp prst="textNoShape">
              <a:avLst/>
            </a:prstTxWarp>
          </a:bodyPr>
          <a:lstStyle/>
          <a:p>
            <a:pPr algn="r" defTabSz="609559" eaLnBrk="0" fontAlgn="base" hangingPunct="0">
              <a:lnSpc>
                <a:spcPct val="93000"/>
              </a:lnSpc>
              <a:spcBef>
                <a:spcPct val="0"/>
              </a:spcBef>
              <a:spcAft>
                <a:spcPct val="0"/>
              </a:spcAft>
              <a:buClr>
                <a:srgbClr val="000000"/>
              </a:buClr>
              <a:buSzPct val="100000"/>
            </a:pPr>
            <a:r>
              <a:rPr lang="en-US" sz="2000" dirty="0">
                <a:solidFill>
                  <a:schemeClr val="bg1"/>
                </a:solidFill>
                <a:latin typeface="Arial" charset="0"/>
                <a:ea typeface="ＭＳ Ｐゴシック" pitchFamily="34" charset="-128"/>
              </a:rPr>
              <a:t>Stage 1</a:t>
            </a:r>
          </a:p>
        </p:txBody>
      </p:sp>
      <p:cxnSp>
        <p:nvCxnSpPr>
          <p:cNvPr id="27" name="Straight Arrow Connector 26">
            <a:extLst>
              <a:ext uri="{FF2B5EF4-FFF2-40B4-BE49-F238E27FC236}">
                <a16:creationId xmlns:a16="http://schemas.microsoft.com/office/drawing/2014/main" id="{FB6CD35B-C3B8-439C-83F0-8E4D779D2F22}"/>
              </a:ext>
            </a:extLst>
          </p:cNvPr>
          <p:cNvCxnSpPr/>
          <p:nvPr/>
        </p:nvCxnSpPr>
        <p:spPr>
          <a:xfrm>
            <a:off x="6451594" y="31242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274231-EC32-499E-A8DA-0E5CA04CDA31}"/>
              </a:ext>
            </a:extLst>
          </p:cNvPr>
          <p:cNvCxnSpPr>
            <a:cxnSpLocks/>
            <a:endCxn id="41" idx="1"/>
          </p:cNvCxnSpPr>
          <p:nvPr/>
        </p:nvCxnSpPr>
        <p:spPr>
          <a:xfrm>
            <a:off x="6451594" y="4114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A1A040C-CF2F-48CA-A052-A25736A05522}"/>
              </a:ext>
            </a:extLst>
          </p:cNvPr>
          <p:cNvSpPr/>
          <p:nvPr/>
        </p:nvSpPr>
        <p:spPr>
          <a:xfrm>
            <a:off x="9921906" y="32337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0" name="Straight Arrow Connector 29">
            <a:extLst>
              <a:ext uri="{FF2B5EF4-FFF2-40B4-BE49-F238E27FC236}">
                <a16:creationId xmlns:a16="http://schemas.microsoft.com/office/drawing/2014/main" id="{1AE87057-8132-47E6-8E8C-6A915525FFC7}"/>
              </a:ext>
            </a:extLst>
          </p:cNvPr>
          <p:cNvCxnSpPr/>
          <p:nvPr/>
        </p:nvCxnSpPr>
        <p:spPr>
          <a:xfrm>
            <a:off x="8251855" y="458105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178322-E9CC-4104-ACAA-D9F4CC4AF0A0}"/>
              </a:ext>
            </a:extLst>
          </p:cNvPr>
          <p:cNvCxnSpPr>
            <a:cxnSpLocks/>
            <a:stCxn id="44" idx="3"/>
          </p:cNvCxnSpPr>
          <p:nvPr/>
        </p:nvCxnSpPr>
        <p:spPr>
          <a:xfrm>
            <a:off x="8238483" y="3505200"/>
            <a:ext cx="7245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91EEF7-984C-4855-9C7A-32C8E8F602D4}"/>
              </a:ext>
            </a:extLst>
          </p:cNvPr>
          <p:cNvCxnSpPr/>
          <p:nvPr/>
        </p:nvCxnSpPr>
        <p:spPr>
          <a:xfrm>
            <a:off x="8586720" y="37924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77A6CC-7227-4CBD-ACF5-CDC4920E8768}"/>
              </a:ext>
            </a:extLst>
          </p:cNvPr>
          <p:cNvCxnSpPr/>
          <p:nvPr/>
        </p:nvCxnSpPr>
        <p:spPr>
          <a:xfrm flipV="1">
            <a:off x="8603639" y="3799377"/>
            <a:ext cx="3552" cy="7916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FCD7BE-7914-44A1-B5FC-08D2FF908005}"/>
              </a:ext>
            </a:extLst>
          </p:cNvPr>
          <p:cNvCxnSpPr/>
          <p:nvPr/>
        </p:nvCxnSpPr>
        <p:spPr>
          <a:xfrm flipV="1">
            <a:off x="9498982" y="29289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315274-AD8D-452C-809D-C7C3A7ED2204}"/>
              </a:ext>
            </a:extLst>
          </p:cNvPr>
          <p:cNvCxnSpPr/>
          <p:nvPr/>
        </p:nvCxnSpPr>
        <p:spPr>
          <a:xfrm>
            <a:off x="9477403" y="33147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0E3646-512E-4123-9CAC-FC51AA7537A2}"/>
              </a:ext>
            </a:extLst>
          </p:cNvPr>
          <p:cNvCxnSpPr/>
          <p:nvPr/>
        </p:nvCxnSpPr>
        <p:spPr>
          <a:xfrm>
            <a:off x="9407550" y="36576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558E6A-EF98-42C2-8FFA-F4716BA416E1}"/>
              </a:ext>
            </a:extLst>
          </p:cNvPr>
          <p:cNvSpPr/>
          <p:nvPr/>
        </p:nvSpPr>
        <p:spPr>
          <a:xfrm>
            <a:off x="8963049" y="34290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8" name="Straight Arrow Connector 37">
            <a:extLst>
              <a:ext uri="{FF2B5EF4-FFF2-40B4-BE49-F238E27FC236}">
                <a16:creationId xmlns:a16="http://schemas.microsoft.com/office/drawing/2014/main" id="{5DE1B116-89CD-4CA4-B726-261002F6F539}"/>
              </a:ext>
            </a:extLst>
          </p:cNvPr>
          <p:cNvCxnSpPr/>
          <p:nvPr/>
        </p:nvCxnSpPr>
        <p:spPr>
          <a:xfrm flipV="1">
            <a:off x="11945650" y="2933703"/>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3C3224-42DE-4D53-8F8D-91D2003C7455}"/>
              </a:ext>
            </a:extLst>
          </p:cNvPr>
          <p:cNvCxnSpPr/>
          <p:nvPr/>
        </p:nvCxnSpPr>
        <p:spPr>
          <a:xfrm>
            <a:off x="9490106" y="2933700"/>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1106BA5-1F50-41AF-A820-FE1F27C4D9DE}"/>
              </a:ext>
            </a:extLst>
          </p:cNvPr>
          <p:cNvSpPr/>
          <p:nvPr/>
        </p:nvSpPr>
        <p:spPr>
          <a:xfrm>
            <a:off x="7162794" y="38862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tileB</a:t>
            </a:r>
            <a:endParaRPr lang="en-US" sz="2400" dirty="0">
              <a:solidFill>
                <a:sysClr val="windowText" lastClr="000000"/>
              </a:solidFill>
            </a:endParaRPr>
          </a:p>
        </p:txBody>
      </p:sp>
      <p:sp>
        <p:nvSpPr>
          <p:cNvPr id="42" name="Rectangle 41">
            <a:extLst>
              <a:ext uri="{FF2B5EF4-FFF2-40B4-BE49-F238E27FC236}">
                <a16:creationId xmlns:a16="http://schemas.microsoft.com/office/drawing/2014/main" id="{96E8D250-2EB5-4F4C-9726-F0154D86B92E}"/>
              </a:ext>
            </a:extLst>
          </p:cNvPr>
          <p:cNvSpPr/>
          <p:nvPr/>
        </p:nvSpPr>
        <p:spPr>
          <a:xfrm>
            <a:off x="7162794" y="2819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err="1">
                <a:solidFill>
                  <a:sysClr val="windowText" lastClr="000000"/>
                </a:solidFill>
              </a:rPr>
              <a:t>tileA</a:t>
            </a:r>
            <a:endParaRPr lang="en-US" sz="2400" dirty="0">
              <a:solidFill>
                <a:sysClr val="windowText" lastClr="000000"/>
              </a:solidFill>
            </a:endParaRPr>
          </a:p>
        </p:txBody>
      </p:sp>
      <p:cxnSp>
        <p:nvCxnSpPr>
          <p:cNvPr id="43" name="Straight Arrow Connector 42">
            <a:extLst>
              <a:ext uri="{FF2B5EF4-FFF2-40B4-BE49-F238E27FC236}">
                <a16:creationId xmlns:a16="http://schemas.microsoft.com/office/drawing/2014/main" id="{2683610E-0D52-413C-92FF-3272EDCDCD82}"/>
              </a:ext>
            </a:extLst>
          </p:cNvPr>
          <p:cNvCxnSpPr/>
          <p:nvPr/>
        </p:nvCxnSpPr>
        <p:spPr>
          <a:xfrm>
            <a:off x="10385455" y="35052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39C800D-B351-4E56-8389-60478867EF69}"/>
              </a:ext>
            </a:extLst>
          </p:cNvPr>
          <p:cNvSpPr/>
          <p:nvPr/>
        </p:nvSpPr>
        <p:spPr>
          <a:xfrm>
            <a:off x="7162794" y="32766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sp>
        <p:nvSpPr>
          <p:cNvPr id="45" name="Rectangle 44">
            <a:extLst>
              <a:ext uri="{FF2B5EF4-FFF2-40B4-BE49-F238E27FC236}">
                <a16:creationId xmlns:a16="http://schemas.microsoft.com/office/drawing/2014/main" id="{02BC5DCD-157A-4F00-80A2-D82D3C8F9ACB}"/>
              </a:ext>
            </a:extLst>
          </p:cNvPr>
          <p:cNvSpPr/>
          <p:nvPr/>
        </p:nvSpPr>
        <p:spPr>
          <a:xfrm>
            <a:off x="7162794" y="4343400"/>
            <a:ext cx="1075689"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3200" dirty="0">
              <a:solidFill>
                <a:sysClr val="windowText" lastClr="000000"/>
              </a:solidFill>
            </a:endParaRPr>
          </a:p>
        </p:txBody>
      </p:sp>
      <p:grpSp>
        <p:nvGrpSpPr>
          <p:cNvPr id="46" name="Group 47">
            <a:extLst>
              <a:ext uri="{FF2B5EF4-FFF2-40B4-BE49-F238E27FC236}">
                <a16:creationId xmlns:a16="http://schemas.microsoft.com/office/drawing/2014/main" id="{E360176E-3065-4A00-82C2-381A306C04C7}"/>
              </a:ext>
            </a:extLst>
          </p:cNvPr>
          <p:cNvGrpSpPr/>
          <p:nvPr/>
        </p:nvGrpSpPr>
        <p:grpSpPr>
          <a:xfrm>
            <a:off x="10851575" y="3200400"/>
            <a:ext cx="844549" cy="685800"/>
            <a:chOff x="5462588" y="2590800"/>
            <a:chExt cx="633412" cy="685800"/>
          </a:xfrm>
          <a:solidFill>
            <a:srgbClr val="FFFF00"/>
          </a:solidFill>
        </p:grpSpPr>
        <p:sp>
          <p:nvSpPr>
            <p:cNvPr id="47" name="Rectangle 46">
              <a:extLst>
                <a:ext uri="{FF2B5EF4-FFF2-40B4-BE49-F238E27FC236}">
                  <a16:creationId xmlns:a16="http://schemas.microsoft.com/office/drawing/2014/main" id="{62D517DB-A8A8-483A-8B30-BF25650F5668}"/>
                </a:ext>
              </a:extLst>
            </p:cNvPr>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48" name="Straight Arrow Connector 47">
              <a:extLst>
                <a:ext uri="{FF2B5EF4-FFF2-40B4-BE49-F238E27FC236}">
                  <a16:creationId xmlns:a16="http://schemas.microsoft.com/office/drawing/2014/main" id="{AEFDB41A-ECE4-4198-87C3-54A8DFC6878A}"/>
                </a:ext>
              </a:extLst>
            </p:cNvPr>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43F6CF-26DB-4D18-9046-3017BFCBFB7D}"/>
                </a:ext>
              </a:extLst>
            </p:cNvPr>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4D4D47DD-B80B-44E4-A7D7-7681F6D3A1CD}"/>
              </a:ext>
            </a:extLst>
          </p:cNvPr>
          <p:cNvSpPr/>
          <p:nvPr/>
        </p:nvSpPr>
        <p:spPr>
          <a:xfrm>
            <a:off x="5393731" y="4991099"/>
            <a:ext cx="1169325" cy="533400"/>
          </a:xfrm>
          <a:prstGeom prst="rect">
            <a:avLst/>
          </a:prstGeom>
          <a:solidFill>
            <a:srgbClr val="26262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b="1" dirty="0">
                <a:solidFill>
                  <a:schemeClr val="bg1"/>
                </a:solidFill>
              </a:rPr>
              <a:t>output</a:t>
            </a:r>
          </a:p>
        </p:txBody>
      </p:sp>
      <p:sp>
        <p:nvSpPr>
          <p:cNvPr id="54" name="Rectangle 53">
            <a:extLst>
              <a:ext uri="{FF2B5EF4-FFF2-40B4-BE49-F238E27FC236}">
                <a16:creationId xmlns:a16="http://schemas.microsoft.com/office/drawing/2014/main" id="{36DF4F2B-5072-44C0-BB55-E054D1DD4546}"/>
              </a:ext>
            </a:extLst>
          </p:cNvPr>
          <p:cNvSpPr/>
          <p:nvPr/>
        </p:nvSpPr>
        <p:spPr>
          <a:xfrm>
            <a:off x="8886031" y="4876801"/>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56" name="Straight Arrow Connector 55">
            <a:extLst>
              <a:ext uri="{FF2B5EF4-FFF2-40B4-BE49-F238E27FC236}">
                <a16:creationId xmlns:a16="http://schemas.microsoft.com/office/drawing/2014/main" id="{906DFA91-E7B5-4BC2-B552-7EF321BCB554}"/>
              </a:ext>
            </a:extLst>
          </p:cNvPr>
          <p:cNvCxnSpPr>
            <a:cxnSpLocks/>
          </p:cNvCxnSpPr>
          <p:nvPr/>
        </p:nvCxnSpPr>
        <p:spPr>
          <a:xfrm>
            <a:off x="11696124" y="3505200"/>
            <a:ext cx="24952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139B8E-35F0-4EA5-903E-6BF8E5F459E9}"/>
              </a:ext>
            </a:extLst>
          </p:cNvPr>
          <p:cNvCxnSpPr>
            <a:cxnSpLocks/>
          </p:cNvCxnSpPr>
          <p:nvPr/>
        </p:nvCxnSpPr>
        <p:spPr>
          <a:xfrm flipV="1">
            <a:off x="11945651" y="3500440"/>
            <a:ext cx="0" cy="15140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CB72AC-28C4-462D-AAC0-042918A00AC3}"/>
              </a:ext>
            </a:extLst>
          </p:cNvPr>
          <p:cNvCxnSpPr>
            <a:cxnSpLocks/>
          </p:cNvCxnSpPr>
          <p:nvPr/>
        </p:nvCxnSpPr>
        <p:spPr>
          <a:xfrm flipH="1">
            <a:off x="9346100" y="5014452"/>
            <a:ext cx="261067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D350FC5-D9B3-4597-935A-FE53E953048F}"/>
              </a:ext>
            </a:extLst>
          </p:cNvPr>
          <p:cNvCxnSpPr>
            <a:cxnSpLocks/>
          </p:cNvCxnSpPr>
          <p:nvPr/>
        </p:nvCxnSpPr>
        <p:spPr>
          <a:xfrm flipH="1">
            <a:off x="6587183" y="5143501"/>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8F2BC3-189C-496E-8B4D-1E9DA25E2C73}"/>
              </a:ext>
            </a:extLst>
          </p:cNvPr>
          <p:cNvCxnSpPr>
            <a:cxnSpLocks/>
          </p:cNvCxnSpPr>
          <p:nvPr/>
        </p:nvCxnSpPr>
        <p:spPr>
          <a:xfrm>
            <a:off x="6587183" y="5373330"/>
            <a:ext cx="22988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ular Callout 53">
            <a:extLst>
              <a:ext uri="{FF2B5EF4-FFF2-40B4-BE49-F238E27FC236}">
                <a16:creationId xmlns:a16="http://schemas.microsoft.com/office/drawing/2014/main" id="{9D4F9B5E-B897-406C-A04A-48C2F8D989C4}"/>
              </a:ext>
            </a:extLst>
          </p:cNvPr>
          <p:cNvSpPr/>
          <p:nvPr/>
        </p:nvSpPr>
        <p:spPr>
          <a:xfrm>
            <a:off x="5191456" y="1466050"/>
            <a:ext cx="2743200" cy="446521"/>
          </a:xfrm>
          <a:prstGeom prst="wedgeRoundRectCallout">
            <a:avLst>
              <a:gd name="adj1" fmla="val 32861"/>
              <a:gd name="adj2" fmla="val 247970"/>
              <a:gd name="adj3" fmla="val 16667"/>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defTabSz="1219119"/>
            <a:r>
              <a:rPr lang="en-US" sz="2667" i="1" dirty="0">
                <a:solidFill>
                  <a:srgbClr val="000000"/>
                </a:solidFill>
              </a:rPr>
              <a:t>Tile Size </a:t>
            </a:r>
            <a:r>
              <a:rPr lang="en-US" sz="2667" dirty="0">
                <a:solidFill>
                  <a:srgbClr val="000000"/>
                </a:solidFill>
              </a:rPr>
              <a:t>(B)</a:t>
            </a:r>
          </a:p>
        </p:txBody>
      </p:sp>
      <p:sp>
        <p:nvSpPr>
          <p:cNvPr id="52" name="Rounded Rectangular Callout 53">
            <a:extLst>
              <a:ext uri="{FF2B5EF4-FFF2-40B4-BE49-F238E27FC236}">
                <a16:creationId xmlns:a16="http://schemas.microsoft.com/office/drawing/2014/main" id="{29583238-900A-41FA-8033-90E81D7CDBC3}"/>
              </a:ext>
            </a:extLst>
          </p:cNvPr>
          <p:cNvSpPr/>
          <p:nvPr/>
        </p:nvSpPr>
        <p:spPr>
          <a:xfrm>
            <a:off x="8035950" y="1450032"/>
            <a:ext cx="2743200" cy="457200"/>
          </a:xfrm>
          <a:prstGeom prst="wedgeRoundRectCallout">
            <a:avLst>
              <a:gd name="adj1" fmla="val -59702"/>
              <a:gd name="adj2" fmla="val 248217"/>
              <a:gd name="adj3" fmla="val 16667"/>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defTabSz="1219119"/>
            <a:r>
              <a:rPr lang="en-US" sz="2667" i="1" dirty="0">
                <a:solidFill>
                  <a:srgbClr val="000000"/>
                </a:solidFill>
              </a:rPr>
              <a:t>Banking strategy</a:t>
            </a:r>
            <a:endParaRPr lang="en-US" sz="2667" dirty="0">
              <a:solidFill>
                <a:srgbClr val="000000"/>
              </a:solidFill>
            </a:endParaRPr>
          </a:p>
        </p:txBody>
      </p:sp>
      <p:sp>
        <p:nvSpPr>
          <p:cNvPr id="53" name="Rounded Rectangular Callout 52">
            <a:extLst>
              <a:ext uri="{FF2B5EF4-FFF2-40B4-BE49-F238E27FC236}">
                <a16:creationId xmlns:a16="http://schemas.microsoft.com/office/drawing/2014/main" id="{DD4A46F9-E502-467F-9B4D-F145476591CA}"/>
              </a:ext>
            </a:extLst>
          </p:cNvPr>
          <p:cNvSpPr/>
          <p:nvPr/>
        </p:nvSpPr>
        <p:spPr>
          <a:xfrm>
            <a:off x="7315200" y="5938838"/>
            <a:ext cx="3343958" cy="838200"/>
          </a:xfrm>
          <a:prstGeom prst="wedgeRoundRectCallout">
            <a:avLst>
              <a:gd name="adj1" fmla="val 25263"/>
              <a:gd name="adj2" fmla="val -83245"/>
              <a:gd name="adj3" fmla="val 16667"/>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defTabSz="1219119"/>
            <a:r>
              <a:rPr lang="en-US" sz="2667" i="1" dirty="0">
                <a:solidFill>
                  <a:srgbClr val="000000"/>
                </a:solidFill>
              </a:rPr>
              <a:t>Parallelism factor #1</a:t>
            </a:r>
          </a:p>
          <a:p>
            <a:pPr algn="ctr" defTabSz="1219119"/>
            <a:r>
              <a:rPr lang="en-US" sz="2667" i="1" dirty="0">
                <a:solidFill>
                  <a:srgbClr val="000000"/>
                </a:solidFill>
              </a:rPr>
              <a:t>Pipelining toggle</a:t>
            </a:r>
          </a:p>
        </p:txBody>
      </p:sp>
      <p:sp>
        <p:nvSpPr>
          <p:cNvPr id="57" name="Rounded Rectangular Callout 55">
            <a:extLst>
              <a:ext uri="{FF2B5EF4-FFF2-40B4-BE49-F238E27FC236}">
                <a16:creationId xmlns:a16="http://schemas.microsoft.com/office/drawing/2014/main" id="{25723AF6-0DB9-41CF-A72C-E7B40FA26CFC}"/>
              </a:ext>
            </a:extLst>
          </p:cNvPr>
          <p:cNvSpPr/>
          <p:nvPr/>
        </p:nvSpPr>
        <p:spPr>
          <a:xfrm>
            <a:off x="8861450" y="2148347"/>
            <a:ext cx="3213676" cy="457200"/>
          </a:xfrm>
          <a:prstGeom prst="wedgeRoundRectCallout">
            <a:avLst>
              <a:gd name="adj1" fmla="val -14614"/>
              <a:gd name="adj2" fmla="val 185962"/>
              <a:gd name="adj3" fmla="val 16667"/>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defTabSz="1219119"/>
            <a:r>
              <a:rPr lang="en-US" sz="2667" i="1" dirty="0">
                <a:solidFill>
                  <a:srgbClr val="000000"/>
                </a:solidFill>
              </a:rPr>
              <a:t>Parallelism factor #3</a:t>
            </a:r>
          </a:p>
        </p:txBody>
      </p:sp>
      <p:sp>
        <p:nvSpPr>
          <p:cNvPr id="58" name="Rounded Rectangular Callout 54">
            <a:extLst>
              <a:ext uri="{FF2B5EF4-FFF2-40B4-BE49-F238E27FC236}">
                <a16:creationId xmlns:a16="http://schemas.microsoft.com/office/drawing/2014/main" id="{92F23307-F675-4FB5-8FB1-1CC6DD80862F}"/>
              </a:ext>
            </a:extLst>
          </p:cNvPr>
          <p:cNvSpPr/>
          <p:nvPr/>
        </p:nvSpPr>
        <p:spPr>
          <a:xfrm>
            <a:off x="4943446" y="5142159"/>
            <a:ext cx="2219348" cy="807376"/>
          </a:xfrm>
          <a:prstGeom prst="wedgeRoundRectCallout">
            <a:avLst>
              <a:gd name="adj1" fmla="val 32280"/>
              <a:gd name="adj2" fmla="val -170168"/>
              <a:gd name="adj3" fmla="val 16667"/>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defTabSz="1219119"/>
            <a:r>
              <a:rPr lang="en-US" sz="2667" i="1" dirty="0">
                <a:solidFill>
                  <a:srgbClr val="000000"/>
                </a:solidFill>
              </a:rPr>
              <a:t>Parallelism factor #2</a:t>
            </a:r>
          </a:p>
        </p:txBody>
      </p:sp>
    </p:spTree>
    <p:extLst>
      <p:ext uri="{BB962C8B-B14F-4D97-AF65-F5344CB8AC3E}">
        <p14:creationId xmlns:p14="http://schemas.microsoft.com/office/powerpoint/2010/main" val="13350348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70202600"/>
              </p:ext>
            </p:extLst>
          </p:nvPr>
        </p:nvGraphicFramePr>
        <p:xfrm>
          <a:off x="457200" y="1600200"/>
          <a:ext cx="11232789" cy="3197016"/>
        </p:xfrm>
        <a:graphic>
          <a:graphicData uri="http://schemas.openxmlformats.org/drawingml/2006/table">
            <a:tbl>
              <a:tblPr firstRow="1" bandRow="1">
                <a:tableStyleId>{6E25E649-3F16-4E02-A733-19D2CDBF48F0}</a:tableStyleId>
              </a:tblPr>
              <a:tblGrid>
                <a:gridCol w="4135760">
                  <a:extLst>
                    <a:ext uri="{9D8B030D-6E8A-4147-A177-3AD203B41FA5}">
                      <a16:colId xmlns:a16="http://schemas.microsoft.com/office/drawing/2014/main" val="20000"/>
                    </a:ext>
                  </a:extLst>
                </a:gridCol>
                <a:gridCol w="2601637">
                  <a:extLst>
                    <a:ext uri="{9D8B030D-6E8A-4147-A177-3AD203B41FA5}">
                      <a16:colId xmlns:a16="http://schemas.microsoft.com/office/drawing/2014/main" val="20001"/>
                    </a:ext>
                  </a:extLst>
                </a:gridCol>
                <a:gridCol w="4495392">
                  <a:extLst>
                    <a:ext uri="{9D8B030D-6E8A-4147-A177-3AD203B41FA5}">
                      <a16:colId xmlns:a16="http://schemas.microsoft.com/office/drawing/2014/main" val="20002"/>
                    </a:ext>
                  </a:extLst>
                </a:gridCol>
              </a:tblGrid>
              <a:tr h="399627">
                <a:tc>
                  <a:txBody>
                    <a:bodyPr/>
                    <a:lstStyle/>
                    <a:p>
                      <a:r>
                        <a:rPr lang="en-US" sz="2000" dirty="0">
                          <a:latin typeface="+mn-lt"/>
                        </a:rPr>
                        <a:t>Benchmark</a:t>
                      </a:r>
                    </a:p>
                  </a:txBody>
                  <a:tcPr marL="128693" marR="128693" marT="47413" marB="47413"/>
                </a:tc>
                <a:tc>
                  <a:txBody>
                    <a:bodyPr/>
                    <a:lstStyle/>
                    <a:p>
                      <a:pPr algn="ctr"/>
                      <a:r>
                        <a:rPr lang="en-US" sz="2000" baseline="0" dirty="0">
                          <a:latin typeface="+mn-lt"/>
                        </a:rPr>
                        <a:t>Designs</a:t>
                      </a:r>
                      <a:endParaRPr lang="en-US" sz="2000" dirty="0">
                        <a:latin typeface="+mn-lt"/>
                      </a:endParaRPr>
                    </a:p>
                  </a:txBody>
                  <a:tcPr marL="128693" marR="128693" marT="47413" marB="47413"/>
                </a:tc>
                <a:tc>
                  <a:txBody>
                    <a:bodyPr/>
                    <a:lstStyle/>
                    <a:p>
                      <a:pPr algn="ctr"/>
                      <a:r>
                        <a:rPr lang="en-US" sz="2000" dirty="0">
                          <a:latin typeface="+mn-lt"/>
                        </a:rPr>
                        <a:t>Search</a:t>
                      </a:r>
                      <a:r>
                        <a:rPr lang="en-US" sz="2000" baseline="0" dirty="0">
                          <a:latin typeface="+mn-lt"/>
                        </a:rPr>
                        <a:t> Time</a:t>
                      </a:r>
                      <a:endParaRPr lang="en-US" sz="2000" dirty="0">
                        <a:latin typeface="+mn-lt"/>
                      </a:endParaRPr>
                    </a:p>
                  </a:txBody>
                  <a:tcPr marL="128693" marR="128693" marT="47413" marB="47413"/>
                </a:tc>
                <a:extLst>
                  <a:ext uri="{0D108BD9-81ED-4DB2-BD59-A6C34878D82A}">
                    <a16:rowId xmlns:a16="http://schemas.microsoft.com/office/drawing/2014/main" val="10000"/>
                  </a:ext>
                </a:extLst>
              </a:tr>
              <a:tr h="399627">
                <a:tc>
                  <a:txBody>
                    <a:bodyPr/>
                    <a:lstStyle/>
                    <a:p>
                      <a:r>
                        <a:rPr lang="en-US" sz="2000" dirty="0">
                          <a:latin typeface="+mn-lt"/>
                        </a:rPr>
                        <a:t>Dot </a:t>
                      </a:r>
                      <a:r>
                        <a:rPr lang="en-US" sz="2000" baseline="0" dirty="0">
                          <a:latin typeface="+mn-lt"/>
                        </a:rPr>
                        <a:t>Product</a:t>
                      </a:r>
                      <a:endParaRPr lang="en-US" sz="2000" dirty="0">
                        <a:latin typeface="+mn-lt"/>
                      </a:endParaRPr>
                    </a:p>
                  </a:txBody>
                  <a:tcPr marL="128693" marR="128693" marT="47413" marB="47413"/>
                </a:tc>
                <a:tc>
                  <a:txBody>
                    <a:bodyPr/>
                    <a:lstStyle/>
                    <a:p>
                      <a:pPr algn="ctr"/>
                      <a:r>
                        <a:rPr lang="en-US" sz="2000" dirty="0">
                          <a:latin typeface="+mn-lt"/>
                        </a:rPr>
                        <a:t>5,426</a:t>
                      </a:r>
                    </a:p>
                  </a:txBody>
                  <a:tcPr marL="128693" marR="128693" marT="47413" marB="47413"/>
                </a:tc>
                <a:tc>
                  <a:txBody>
                    <a:bodyPr/>
                    <a:lstStyle/>
                    <a:p>
                      <a:pPr algn="ctr"/>
                      <a:r>
                        <a:rPr lang="en-US" sz="2000" b="1" dirty="0">
                          <a:latin typeface="+mn-lt"/>
                        </a:rPr>
                        <a:t>5.3 ms / design</a:t>
                      </a:r>
                    </a:p>
                  </a:txBody>
                  <a:tcPr marL="128693" marR="128693" marT="47413" marB="47413"/>
                </a:tc>
                <a:extLst>
                  <a:ext uri="{0D108BD9-81ED-4DB2-BD59-A6C34878D82A}">
                    <a16:rowId xmlns:a16="http://schemas.microsoft.com/office/drawing/2014/main" val="10001"/>
                  </a:ext>
                </a:extLst>
              </a:tr>
              <a:tr h="399627">
                <a:tc>
                  <a:txBody>
                    <a:bodyPr/>
                    <a:lstStyle/>
                    <a:p>
                      <a:r>
                        <a:rPr lang="en-US" sz="2000" dirty="0">
                          <a:latin typeface="+mn-lt"/>
                        </a:rPr>
                        <a:t>Outer</a:t>
                      </a:r>
                      <a:r>
                        <a:rPr lang="en-US" sz="2000" baseline="0" dirty="0">
                          <a:latin typeface="+mn-lt"/>
                        </a:rPr>
                        <a:t> Product</a:t>
                      </a:r>
                      <a:endParaRPr lang="en-US" sz="2000" dirty="0">
                        <a:latin typeface="+mn-lt"/>
                      </a:endParaRPr>
                    </a:p>
                  </a:txBody>
                  <a:tcPr marL="128693" marR="128693" marT="47413" marB="47413"/>
                </a:tc>
                <a:tc>
                  <a:txBody>
                    <a:bodyPr/>
                    <a:lstStyle/>
                    <a:p>
                      <a:pPr algn="ctr"/>
                      <a:r>
                        <a:rPr lang="en-US" sz="2000" dirty="0">
                          <a:latin typeface="+mn-lt"/>
                        </a:rPr>
                        <a:t>1,702</a:t>
                      </a:r>
                    </a:p>
                  </a:txBody>
                  <a:tcPr marL="128693" marR="128693" marT="47413" marB="47413"/>
                </a:tc>
                <a:tc>
                  <a:txBody>
                    <a:bodyPr/>
                    <a:lstStyle/>
                    <a:p>
                      <a:pPr algn="ctr"/>
                      <a:r>
                        <a:rPr lang="en-US" sz="2000" b="1" dirty="0">
                          <a:latin typeface="+mn-lt"/>
                        </a:rPr>
                        <a:t>30 ms / design</a:t>
                      </a:r>
                    </a:p>
                  </a:txBody>
                  <a:tcPr marL="128693" marR="128693" marT="47413" marB="47413"/>
                </a:tc>
                <a:extLst>
                  <a:ext uri="{0D108BD9-81ED-4DB2-BD59-A6C34878D82A}">
                    <a16:rowId xmlns:a16="http://schemas.microsoft.com/office/drawing/2014/main" val="10002"/>
                  </a:ext>
                </a:extLst>
              </a:tr>
              <a:tr h="399627">
                <a:tc>
                  <a:txBody>
                    <a:bodyPr/>
                    <a:lstStyle/>
                    <a:p>
                      <a:r>
                        <a:rPr lang="en-US" sz="2000" dirty="0">
                          <a:latin typeface="+mn-lt"/>
                        </a:rPr>
                        <a:t>TPCHQ6</a:t>
                      </a:r>
                    </a:p>
                  </a:txBody>
                  <a:tcPr marL="128693" marR="128693" marT="47413" marB="47413"/>
                </a:tc>
                <a:tc>
                  <a:txBody>
                    <a:bodyPr/>
                    <a:lstStyle/>
                    <a:p>
                      <a:pPr algn="ctr"/>
                      <a:r>
                        <a:rPr lang="en-US" sz="2000" dirty="0">
                          <a:latin typeface="+mn-lt"/>
                        </a:rPr>
                        <a:t>5,426</a:t>
                      </a:r>
                    </a:p>
                  </a:txBody>
                  <a:tcPr marL="128693" marR="128693" marT="47413" marB="47413"/>
                </a:tc>
                <a:tc>
                  <a:txBody>
                    <a:bodyPr/>
                    <a:lstStyle/>
                    <a:p>
                      <a:pPr algn="ctr"/>
                      <a:r>
                        <a:rPr lang="en-US" sz="2000" b="1" dirty="0">
                          <a:latin typeface="+mn-lt"/>
                        </a:rPr>
                        <a:t>8.2 ms</a:t>
                      </a:r>
                      <a:r>
                        <a:rPr lang="en-US" sz="2000" b="1" baseline="0" dirty="0">
                          <a:latin typeface="+mn-lt"/>
                        </a:rPr>
                        <a:t> / design</a:t>
                      </a:r>
                      <a:endParaRPr lang="en-US" sz="2000" b="1" dirty="0">
                        <a:latin typeface="+mn-lt"/>
                      </a:endParaRPr>
                    </a:p>
                  </a:txBody>
                  <a:tcPr marL="128693" marR="128693" marT="47413" marB="47413"/>
                </a:tc>
                <a:extLst>
                  <a:ext uri="{0D108BD9-81ED-4DB2-BD59-A6C34878D82A}">
                    <a16:rowId xmlns:a16="http://schemas.microsoft.com/office/drawing/2014/main" val="10003"/>
                  </a:ext>
                </a:extLst>
              </a:tr>
              <a:tr h="399627">
                <a:tc>
                  <a:txBody>
                    <a:bodyPr/>
                    <a:lstStyle/>
                    <a:p>
                      <a:r>
                        <a:rPr lang="en-US" sz="2000" dirty="0" err="1">
                          <a:latin typeface="+mn-lt"/>
                        </a:rPr>
                        <a:t>Blackscholes</a:t>
                      </a:r>
                      <a:endParaRPr lang="en-US" sz="2000" dirty="0">
                        <a:latin typeface="+mn-lt"/>
                      </a:endParaRPr>
                    </a:p>
                  </a:txBody>
                  <a:tcPr marL="128693" marR="128693" marT="47413" marB="47413"/>
                </a:tc>
                <a:tc>
                  <a:txBody>
                    <a:bodyPr/>
                    <a:lstStyle/>
                    <a:p>
                      <a:pPr algn="ctr"/>
                      <a:r>
                        <a:rPr lang="en-US" sz="2000" dirty="0">
                          <a:latin typeface="+mn-lt"/>
                        </a:rPr>
                        <a:t>572</a:t>
                      </a:r>
                    </a:p>
                  </a:txBody>
                  <a:tcPr marL="128693" marR="128693" marT="47413" marB="47413"/>
                </a:tc>
                <a:tc>
                  <a:txBody>
                    <a:bodyPr/>
                    <a:lstStyle/>
                    <a:p>
                      <a:pPr algn="ctr"/>
                      <a:r>
                        <a:rPr lang="en-US" sz="2000" b="1" dirty="0">
                          <a:latin typeface="+mn-lt"/>
                        </a:rPr>
                        <a:t>27 ms</a:t>
                      </a:r>
                      <a:r>
                        <a:rPr lang="en-US" sz="2000" b="1" baseline="0" dirty="0">
                          <a:latin typeface="+mn-lt"/>
                        </a:rPr>
                        <a:t> / design</a:t>
                      </a:r>
                      <a:endParaRPr lang="en-US" sz="2000" b="1" dirty="0">
                        <a:latin typeface="+mn-lt"/>
                      </a:endParaRPr>
                    </a:p>
                  </a:txBody>
                  <a:tcPr marL="128693" marR="128693" marT="47413" marB="47413"/>
                </a:tc>
                <a:extLst>
                  <a:ext uri="{0D108BD9-81ED-4DB2-BD59-A6C34878D82A}">
                    <a16:rowId xmlns:a16="http://schemas.microsoft.com/office/drawing/2014/main" val="10004"/>
                  </a:ext>
                </a:extLst>
              </a:tr>
              <a:tr h="399627">
                <a:tc>
                  <a:txBody>
                    <a:bodyPr/>
                    <a:lstStyle/>
                    <a:p>
                      <a:r>
                        <a:rPr lang="en-US" sz="2000" dirty="0">
                          <a:latin typeface="+mn-lt"/>
                        </a:rPr>
                        <a:t>Matrix</a:t>
                      </a:r>
                      <a:r>
                        <a:rPr lang="en-US" sz="2000" baseline="0" dirty="0">
                          <a:latin typeface="+mn-lt"/>
                        </a:rPr>
                        <a:t> Multiply</a:t>
                      </a:r>
                      <a:endParaRPr lang="en-US" sz="2000" dirty="0">
                        <a:latin typeface="+mn-lt"/>
                      </a:endParaRPr>
                    </a:p>
                  </a:txBody>
                  <a:tcPr marL="128693" marR="128693" marT="47413" marB="47413"/>
                </a:tc>
                <a:tc>
                  <a:txBody>
                    <a:bodyPr/>
                    <a:lstStyle/>
                    <a:p>
                      <a:pPr algn="ctr"/>
                      <a:r>
                        <a:rPr lang="en-US" sz="2000" dirty="0">
                          <a:latin typeface="+mn-lt"/>
                        </a:rPr>
                        <a:t>70,740</a:t>
                      </a:r>
                    </a:p>
                  </a:txBody>
                  <a:tcPr marL="128693" marR="128693" marT="47413" marB="47413"/>
                </a:tc>
                <a:tc>
                  <a:txBody>
                    <a:bodyPr/>
                    <a:lstStyle/>
                    <a:p>
                      <a:pPr algn="ctr"/>
                      <a:r>
                        <a:rPr lang="en-US" sz="2000" b="1" dirty="0">
                          <a:latin typeface="+mn-lt"/>
                        </a:rPr>
                        <a:t>11 ms</a:t>
                      </a:r>
                      <a:r>
                        <a:rPr lang="en-US" sz="2000" b="1" baseline="0" dirty="0">
                          <a:latin typeface="+mn-lt"/>
                        </a:rPr>
                        <a:t> / design</a:t>
                      </a:r>
                      <a:endParaRPr lang="en-US" sz="2000" b="1" dirty="0">
                        <a:latin typeface="+mn-lt"/>
                      </a:endParaRPr>
                    </a:p>
                  </a:txBody>
                  <a:tcPr marL="128693" marR="128693" marT="47413" marB="47413"/>
                </a:tc>
                <a:extLst>
                  <a:ext uri="{0D108BD9-81ED-4DB2-BD59-A6C34878D82A}">
                    <a16:rowId xmlns:a16="http://schemas.microsoft.com/office/drawing/2014/main" val="10005"/>
                  </a:ext>
                </a:extLst>
              </a:tr>
              <a:tr h="399627">
                <a:tc>
                  <a:txBody>
                    <a:bodyPr/>
                    <a:lstStyle/>
                    <a:p>
                      <a:r>
                        <a:rPr lang="en-US" sz="2000" dirty="0">
                          <a:latin typeface="+mn-lt"/>
                        </a:rPr>
                        <a:t>K-Means</a:t>
                      </a:r>
                    </a:p>
                  </a:txBody>
                  <a:tcPr marL="128693" marR="128693" marT="47413" marB="47413"/>
                </a:tc>
                <a:tc>
                  <a:txBody>
                    <a:bodyPr/>
                    <a:lstStyle/>
                    <a:p>
                      <a:pPr algn="ctr"/>
                      <a:r>
                        <a:rPr lang="en-US" sz="2000" dirty="0">
                          <a:latin typeface="+mn-lt"/>
                        </a:rPr>
                        <a:t>75,200</a:t>
                      </a:r>
                    </a:p>
                  </a:txBody>
                  <a:tcPr marL="128693" marR="128693" marT="47413" marB="47413"/>
                </a:tc>
                <a:tc>
                  <a:txBody>
                    <a:bodyPr/>
                    <a:lstStyle/>
                    <a:p>
                      <a:pPr algn="ctr"/>
                      <a:r>
                        <a:rPr lang="en-US" sz="2000" b="1" dirty="0">
                          <a:latin typeface="+mn-lt"/>
                        </a:rPr>
                        <a:t>20 ms / design</a:t>
                      </a:r>
                    </a:p>
                  </a:txBody>
                  <a:tcPr marL="128693" marR="128693" marT="47413" marB="47413"/>
                </a:tc>
                <a:extLst>
                  <a:ext uri="{0D108BD9-81ED-4DB2-BD59-A6C34878D82A}">
                    <a16:rowId xmlns:a16="http://schemas.microsoft.com/office/drawing/2014/main" val="10006"/>
                  </a:ext>
                </a:extLst>
              </a:tr>
              <a:tr h="399627">
                <a:tc>
                  <a:txBody>
                    <a:bodyPr/>
                    <a:lstStyle/>
                    <a:p>
                      <a:r>
                        <a:rPr lang="en-US" sz="2000" dirty="0">
                          <a:latin typeface="+mn-lt"/>
                        </a:rPr>
                        <a:t>GDA</a:t>
                      </a:r>
                    </a:p>
                  </a:txBody>
                  <a:tcPr marL="128693" marR="128693" marT="47413" marB="47413"/>
                </a:tc>
                <a:tc>
                  <a:txBody>
                    <a:bodyPr/>
                    <a:lstStyle/>
                    <a:p>
                      <a:pPr algn="ctr"/>
                      <a:r>
                        <a:rPr lang="en-US" sz="2000" dirty="0">
                          <a:latin typeface="+mn-lt"/>
                        </a:rPr>
                        <a:t>42,800</a:t>
                      </a:r>
                    </a:p>
                  </a:txBody>
                  <a:tcPr marL="128693" marR="128693" marT="47413" marB="47413"/>
                </a:tc>
                <a:tc>
                  <a:txBody>
                    <a:bodyPr/>
                    <a:lstStyle/>
                    <a:p>
                      <a:pPr algn="ctr"/>
                      <a:r>
                        <a:rPr lang="en-US" sz="2000" b="1" dirty="0">
                          <a:latin typeface="+mn-lt"/>
                        </a:rPr>
                        <a:t>17 ms /</a:t>
                      </a:r>
                      <a:r>
                        <a:rPr lang="en-US" sz="2000" b="1" baseline="0" dirty="0">
                          <a:latin typeface="+mn-lt"/>
                        </a:rPr>
                        <a:t> design</a:t>
                      </a:r>
                      <a:endParaRPr lang="en-US" sz="2000" b="1" dirty="0">
                        <a:latin typeface="+mn-lt"/>
                      </a:endParaRPr>
                    </a:p>
                  </a:txBody>
                  <a:tcPr marL="128693" marR="128693" marT="47413" marB="4741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4817057"/>
              </p:ext>
            </p:extLst>
          </p:nvPr>
        </p:nvGraphicFramePr>
        <p:xfrm>
          <a:off x="412391" y="5323040"/>
          <a:ext cx="11234905" cy="772960"/>
        </p:xfrm>
        <a:graphic>
          <a:graphicData uri="http://schemas.openxmlformats.org/drawingml/2006/table">
            <a:tbl>
              <a:tblPr firstRow="1" bandRow="1">
                <a:tableStyleId>{6E25E649-3F16-4E02-A733-19D2CDBF48F0}</a:tableStyleId>
              </a:tblPr>
              <a:tblGrid>
                <a:gridCol w="4139445">
                  <a:extLst>
                    <a:ext uri="{9D8B030D-6E8A-4147-A177-3AD203B41FA5}">
                      <a16:colId xmlns:a16="http://schemas.microsoft.com/office/drawing/2014/main" val="20000"/>
                    </a:ext>
                  </a:extLst>
                </a:gridCol>
                <a:gridCol w="2655684">
                  <a:extLst>
                    <a:ext uri="{9D8B030D-6E8A-4147-A177-3AD203B41FA5}">
                      <a16:colId xmlns:a16="http://schemas.microsoft.com/office/drawing/2014/main" val="20001"/>
                    </a:ext>
                  </a:extLst>
                </a:gridCol>
                <a:gridCol w="4439776">
                  <a:extLst>
                    <a:ext uri="{9D8B030D-6E8A-4147-A177-3AD203B41FA5}">
                      <a16:colId xmlns:a16="http://schemas.microsoft.com/office/drawing/2014/main" val="20002"/>
                    </a:ext>
                  </a:extLst>
                </a:gridCol>
              </a:tblGrid>
              <a:tr h="386480">
                <a:tc>
                  <a:txBody>
                    <a:bodyPr/>
                    <a:lstStyle/>
                    <a:p>
                      <a:pPr algn="ctr"/>
                      <a:endParaRPr lang="en-US" sz="2000" b="1" dirty="0">
                        <a:latin typeface="+mj-lt"/>
                      </a:endParaRPr>
                    </a:p>
                  </a:txBody>
                  <a:tcPr marL="110852" marR="110852" marT="40840" marB="40840"/>
                </a:tc>
                <a:tc>
                  <a:txBody>
                    <a:bodyPr/>
                    <a:lstStyle/>
                    <a:p>
                      <a:pPr algn="ctr"/>
                      <a:r>
                        <a:rPr lang="en-US" sz="2000" b="1" baseline="0" dirty="0">
                          <a:latin typeface="+mj-lt"/>
                        </a:rPr>
                        <a:t>Designs</a:t>
                      </a:r>
                      <a:endParaRPr lang="en-US" sz="2000" b="1" dirty="0">
                        <a:latin typeface="+mj-lt"/>
                      </a:endParaRPr>
                    </a:p>
                  </a:txBody>
                  <a:tcPr marL="110852" marR="110852" marT="40840" marB="40840"/>
                </a:tc>
                <a:tc>
                  <a:txBody>
                    <a:bodyPr/>
                    <a:lstStyle/>
                    <a:p>
                      <a:pPr algn="ctr"/>
                      <a:r>
                        <a:rPr lang="en-US" sz="2000" b="1" dirty="0">
                          <a:latin typeface="+mj-lt"/>
                        </a:rPr>
                        <a:t>Search</a:t>
                      </a:r>
                      <a:r>
                        <a:rPr lang="en-US" sz="2000" b="1" baseline="0" dirty="0">
                          <a:latin typeface="+mj-lt"/>
                        </a:rPr>
                        <a:t> Time</a:t>
                      </a:r>
                      <a:endParaRPr lang="en-US" sz="2000" b="1" dirty="0">
                        <a:latin typeface="+mj-lt"/>
                      </a:endParaRPr>
                    </a:p>
                  </a:txBody>
                  <a:tcPr marL="110852" marR="110852" marT="40840" marB="40840"/>
                </a:tc>
                <a:extLst>
                  <a:ext uri="{0D108BD9-81ED-4DB2-BD59-A6C34878D82A}">
                    <a16:rowId xmlns:a16="http://schemas.microsoft.com/office/drawing/2014/main" val="10000"/>
                  </a:ext>
                </a:extLst>
              </a:tr>
              <a:tr h="386480">
                <a:tc>
                  <a:txBody>
                    <a:bodyPr/>
                    <a:lstStyle/>
                    <a:p>
                      <a:pPr algn="l"/>
                      <a:r>
                        <a:rPr lang="en-US" sz="2000" dirty="0">
                          <a:latin typeface="+mj-lt"/>
                        </a:rPr>
                        <a:t>GDA</a:t>
                      </a:r>
                    </a:p>
                  </a:txBody>
                  <a:tcPr marL="110852" marR="110852" marT="40840" marB="40840"/>
                </a:tc>
                <a:tc>
                  <a:txBody>
                    <a:bodyPr/>
                    <a:lstStyle/>
                    <a:p>
                      <a:pPr algn="ctr"/>
                      <a:r>
                        <a:rPr lang="en-US" sz="2000" dirty="0">
                          <a:latin typeface="+mj-lt"/>
                        </a:rPr>
                        <a:t>250</a:t>
                      </a:r>
                    </a:p>
                  </a:txBody>
                  <a:tcPr marL="110852" marR="110852" marT="40840" marB="40840"/>
                </a:tc>
                <a:tc>
                  <a:txBody>
                    <a:bodyPr/>
                    <a:lstStyle/>
                    <a:p>
                      <a:pPr algn="ctr"/>
                      <a:r>
                        <a:rPr lang="en-US" sz="2000" b="1" dirty="0">
                          <a:solidFill>
                            <a:srgbClr val="FF0000"/>
                          </a:solidFill>
                          <a:latin typeface="+mj-lt"/>
                        </a:rPr>
                        <a:t>1.85 min / design</a:t>
                      </a:r>
                    </a:p>
                  </a:txBody>
                  <a:tcPr marL="110852" marR="110852" marT="40840" marB="40840"/>
                </a:tc>
                <a:extLst>
                  <a:ext uri="{0D108BD9-81ED-4DB2-BD59-A6C34878D82A}">
                    <a16:rowId xmlns:a16="http://schemas.microsoft.com/office/drawing/2014/main" val="10001"/>
                  </a:ext>
                </a:extLst>
              </a:tr>
            </a:tbl>
          </a:graphicData>
        </a:graphic>
      </p:graphicFrame>
      <p:sp>
        <p:nvSpPr>
          <p:cNvPr id="8" name="TextBox 7"/>
          <p:cNvSpPr txBox="1"/>
          <p:nvPr/>
        </p:nvSpPr>
        <p:spPr>
          <a:xfrm>
            <a:off x="487887" y="4826001"/>
            <a:ext cx="11303705" cy="574447"/>
          </a:xfrm>
          <a:prstGeom prst="rect">
            <a:avLst/>
          </a:prstGeom>
          <a:noFill/>
        </p:spPr>
        <p:txBody>
          <a:bodyPr wrap="square" lIns="121915" tIns="60957" rIns="121915" bIns="60957" rtlCol="0">
            <a:spAutoFit/>
          </a:bodyPr>
          <a:lstStyle/>
          <a:p>
            <a:r>
              <a:rPr lang="en-US" sz="2933" b="1" dirty="0" err="1">
                <a:latin typeface="+mj-lt"/>
              </a:rPr>
              <a:t>Vivado</a:t>
            </a:r>
            <a:r>
              <a:rPr lang="en-US" sz="2933" b="1" dirty="0">
                <a:latin typeface="+mj-lt"/>
              </a:rPr>
              <a:t> HLS:</a:t>
            </a:r>
          </a:p>
        </p:txBody>
      </p:sp>
      <p:sp>
        <p:nvSpPr>
          <p:cNvPr id="7" name="Rectangle 6"/>
          <p:cNvSpPr/>
          <p:nvPr/>
        </p:nvSpPr>
        <p:spPr bwMode="auto">
          <a:xfrm>
            <a:off x="3155589" y="2971800"/>
            <a:ext cx="5588000" cy="1066800"/>
          </a:xfrm>
          <a:prstGeom prst="rect">
            <a:avLst/>
          </a:prstGeom>
          <a:solidFill>
            <a:srgbClr val="92D050"/>
          </a:solidFill>
          <a:ln>
            <a:solidFill>
              <a:srgbClr val="008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b="1" dirty="0">
                <a:solidFill>
                  <a:schemeClr val="tx1"/>
                </a:solidFill>
                <a:latin typeface="Arial" charset="0"/>
                <a:ea typeface="ＭＳ Ｐゴシック" pitchFamily="34" charset="-128"/>
              </a:rPr>
              <a:t>6500x</a:t>
            </a:r>
            <a:r>
              <a:rPr lang="en-US" sz="3200" dirty="0">
                <a:solidFill>
                  <a:schemeClr val="tx1"/>
                </a:solidFill>
                <a:latin typeface="Arial" charset="0"/>
                <a:ea typeface="ＭＳ Ｐゴシック" pitchFamily="34" charset="-128"/>
              </a:rPr>
              <a:t> Speedup Over HLS!</a:t>
            </a:r>
          </a:p>
        </p:txBody>
      </p:sp>
      <p:sp>
        <p:nvSpPr>
          <p:cNvPr id="9" name="TextBox 8"/>
          <p:cNvSpPr txBox="1"/>
          <p:nvPr/>
        </p:nvSpPr>
        <p:spPr>
          <a:xfrm>
            <a:off x="487887" y="1101885"/>
            <a:ext cx="11303705" cy="574447"/>
          </a:xfrm>
          <a:prstGeom prst="rect">
            <a:avLst/>
          </a:prstGeom>
          <a:noFill/>
        </p:spPr>
        <p:txBody>
          <a:bodyPr wrap="square" lIns="121915" tIns="60957" rIns="121915" bIns="60957" rtlCol="0">
            <a:spAutoFit/>
          </a:bodyPr>
          <a:lstStyle/>
          <a:p>
            <a:r>
              <a:rPr lang="en-US" sz="2933" b="1" dirty="0">
                <a:latin typeface="+mj-lt"/>
              </a:rPr>
              <a:t>Spatial:</a:t>
            </a:r>
          </a:p>
        </p:txBody>
      </p:sp>
      <p:sp>
        <p:nvSpPr>
          <p:cNvPr id="3" name="Title 2"/>
          <p:cNvSpPr>
            <a:spLocks noGrp="1"/>
          </p:cNvSpPr>
          <p:nvPr>
            <p:ph type="title"/>
          </p:nvPr>
        </p:nvSpPr>
        <p:spPr>
          <a:xfrm>
            <a:off x="609600" y="304800"/>
            <a:ext cx="7507817" cy="609600"/>
          </a:xfrm>
        </p:spPr>
        <p:txBody>
          <a:bodyPr/>
          <a:lstStyle/>
          <a:p>
            <a:r>
              <a:rPr lang="en-US" b="1" dirty="0">
                <a:latin typeface="+mj-lt"/>
              </a:rPr>
              <a:t>Design Tuning Performance</a:t>
            </a:r>
          </a:p>
        </p:txBody>
      </p:sp>
    </p:spTree>
    <p:extLst>
      <p:ext uri="{BB962C8B-B14F-4D97-AF65-F5344CB8AC3E}">
        <p14:creationId xmlns:p14="http://schemas.microsoft.com/office/powerpoint/2010/main" val="188466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cstate="print"/>
          <a:srcRect l="7923" t="51351" b="2703"/>
          <a:stretch>
            <a:fillRect/>
          </a:stretch>
        </p:blipFill>
        <p:spPr bwMode="auto">
          <a:xfrm>
            <a:off x="1727204" y="2390224"/>
            <a:ext cx="9347197" cy="1524000"/>
          </a:xfrm>
          <a:prstGeom prst="rect">
            <a:avLst/>
          </a:prstGeom>
          <a:noFill/>
          <a:ln w="9525">
            <a:noFill/>
            <a:miter lim="800000"/>
            <a:headEnd/>
            <a:tailEnd/>
          </a:ln>
        </p:spPr>
      </p:pic>
      <p:sp>
        <p:nvSpPr>
          <p:cNvPr id="39" name="Rectangle 38"/>
          <p:cNvSpPr/>
          <p:nvPr/>
        </p:nvSpPr>
        <p:spPr>
          <a:xfrm>
            <a:off x="1698848" y="3838323"/>
            <a:ext cx="11074400" cy="448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133" dirty="0">
                <a:solidFill>
                  <a:schemeClr val="tx1"/>
                </a:solidFill>
              </a:rPr>
              <a:t>     20%       60%      100%              20%       60%       100%            20%        60%       100%</a:t>
            </a:r>
          </a:p>
          <a:p>
            <a:r>
              <a:rPr lang="en-US" sz="2133" b="1" dirty="0">
                <a:solidFill>
                  <a:schemeClr val="tx1"/>
                </a:solidFill>
              </a:rPr>
              <a:t>                   LUTs                                            DSPs                                         BRAMs</a:t>
            </a:r>
          </a:p>
          <a:p>
            <a:r>
              <a:rPr lang="en-US" sz="2133" b="1" dirty="0">
                <a:solidFill>
                  <a:schemeClr val="tx1"/>
                </a:solidFill>
              </a:rPr>
              <a:t>		          Resource Usage (% of maximum)</a:t>
            </a:r>
          </a:p>
        </p:txBody>
      </p:sp>
      <p:sp>
        <p:nvSpPr>
          <p:cNvPr id="41" name="Rectangle 40"/>
          <p:cNvSpPr/>
          <p:nvPr/>
        </p:nvSpPr>
        <p:spPr>
          <a:xfrm>
            <a:off x="7416800" y="2551800"/>
            <a:ext cx="304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2400"/>
          </a:p>
        </p:txBody>
      </p:sp>
      <p:sp>
        <p:nvSpPr>
          <p:cNvPr id="48" name="Rectangle 47"/>
          <p:cNvSpPr/>
          <p:nvPr/>
        </p:nvSpPr>
        <p:spPr>
          <a:xfrm>
            <a:off x="8717991" y="4459908"/>
            <a:ext cx="169333" cy="112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2400"/>
          </a:p>
        </p:txBody>
      </p:sp>
      <p:sp>
        <p:nvSpPr>
          <p:cNvPr id="52" name="Rectangle 51"/>
          <p:cNvSpPr/>
          <p:nvPr/>
        </p:nvSpPr>
        <p:spPr>
          <a:xfrm rot="16200000">
            <a:off x="-612595" y="3019604"/>
            <a:ext cx="3155592" cy="50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121915" tIns="60957" rIns="121915" bIns="60957" rtlCol="0" anchor="t"/>
          <a:lstStyle/>
          <a:p>
            <a:pPr algn="ctr"/>
            <a:r>
              <a:rPr lang="en-US" sz="2400" b="1" dirty="0">
                <a:solidFill>
                  <a:schemeClr val="tx1"/>
                </a:solidFill>
              </a:rPr>
              <a:t>Cycles (Log Scale)</a:t>
            </a:r>
            <a:r>
              <a:rPr lang="en-US" sz="2133" b="1" dirty="0">
                <a:solidFill>
                  <a:schemeClr val="tx1"/>
                </a:solidFill>
              </a:rPr>
              <a:t>  </a:t>
            </a:r>
          </a:p>
          <a:p>
            <a:pPr algn="ctr"/>
            <a:r>
              <a:rPr lang="en-US" sz="533" b="1" dirty="0">
                <a:solidFill>
                  <a:schemeClr val="tx1"/>
                </a:solidFill>
              </a:rPr>
              <a:t> </a:t>
            </a:r>
          </a:p>
          <a:p>
            <a:r>
              <a:rPr lang="en-US" sz="2133" b="1" dirty="0">
                <a:solidFill>
                  <a:schemeClr val="tx1"/>
                </a:solidFill>
              </a:rPr>
              <a:t>                     </a:t>
            </a:r>
          </a:p>
        </p:txBody>
      </p:sp>
      <p:sp>
        <p:nvSpPr>
          <p:cNvPr id="64" name="Rectangle 63"/>
          <p:cNvSpPr/>
          <p:nvPr/>
        </p:nvSpPr>
        <p:spPr>
          <a:xfrm>
            <a:off x="4165600" y="2460253"/>
            <a:ext cx="406400" cy="246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2400"/>
          </a:p>
        </p:txBody>
      </p:sp>
      <p:sp>
        <p:nvSpPr>
          <p:cNvPr id="35" name="Rectangle 34"/>
          <p:cNvSpPr/>
          <p:nvPr/>
        </p:nvSpPr>
        <p:spPr>
          <a:xfrm>
            <a:off x="10594752" y="2542349"/>
            <a:ext cx="304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2400"/>
          </a:p>
        </p:txBody>
      </p:sp>
      <p:sp>
        <p:nvSpPr>
          <p:cNvPr id="21" name="Rectangle 20"/>
          <p:cNvSpPr/>
          <p:nvPr/>
        </p:nvSpPr>
        <p:spPr>
          <a:xfrm>
            <a:off x="101601" y="2092200"/>
            <a:ext cx="1749777" cy="2194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pPr algn="r"/>
            <a:endParaRPr lang="en-US" sz="2133" dirty="0">
              <a:solidFill>
                <a:schemeClr val="tx1"/>
              </a:solidFill>
            </a:endParaRPr>
          </a:p>
          <a:p>
            <a:pPr algn="r"/>
            <a:r>
              <a:rPr lang="en-US" sz="2133" dirty="0">
                <a:solidFill>
                  <a:schemeClr val="tx1"/>
                </a:solidFill>
              </a:rPr>
              <a:t>10</a:t>
            </a:r>
            <a:r>
              <a:rPr lang="en-US" sz="2133" baseline="30000" dirty="0">
                <a:solidFill>
                  <a:schemeClr val="tx1"/>
                </a:solidFill>
              </a:rPr>
              <a:t>10</a:t>
            </a:r>
            <a:endParaRPr lang="en-US" sz="133" dirty="0">
              <a:solidFill>
                <a:schemeClr val="tx1"/>
              </a:solidFill>
              <a:effectLst>
                <a:outerShdw blurRad="38100" dist="38100" dir="2700000" algn="tl">
                  <a:srgbClr val="000000">
                    <a:alpha val="43137"/>
                  </a:srgbClr>
                </a:outerShdw>
              </a:effectLst>
            </a:endParaRPr>
          </a:p>
          <a:p>
            <a:pPr algn="r"/>
            <a:r>
              <a:rPr lang="en-US" sz="2133" dirty="0">
                <a:solidFill>
                  <a:schemeClr val="tx1"/>
                </a:solidFill>
              </a:rPr>
              <a:t>10</a:t>
            </a:r>
            <a:r>
              <a:rPr lang="en-US" sz="2133" baseline="30000" dirty="0">
                <a:solidFill>
                  <a:schemeClr val="tx1"/>
                </a:solidFill>
              </a:rPr>
              <a:t>9</a:t>
            </a:r>
            <a:endParaRPr lang="en-US" sz="933" dirty="0">
              <a:solidFill>
                <a:schemeClr val="tx1"/>
              </a:solidFill>
              <a:effectLst>
                <a:outerShdw blurRad="38100" dist="38100" dir="2700000" algn="tl">
                  <a:srgbClr val="000000">
                    <a:alpha val="43137"/>
                  </a:srgbClr>
                </a:outerShdw>
              </a:effectLst>
            </a:endParaRPr>
          </a:p>
          <a:p>
            <a:pPr algn="r"/>
            <a:r>
              <a:rPr lang="en-US" sz="2133" dirty="0">
                <a:solidFill>
                  <a:schemeClr val="tx1"/>
                </a:solidFill>
              </a:rPr>
              <a:t>10</a:t>
            </a:r>
            <a:r>
              <a:rPr lang="en-US" sz="2133" baseline="30000" dirty="0">
                <a:solidFill>
                  <a:schemeClr val="tx1"/>
                </a:solidFill>
              </a:rPr>
              <a:t>8</a:t>
            </a:r>
          </a:p>
          <a:p>
            <a:pPr algn="r"/>
            <a:r>
              <a:rPr lang="en-US" sz="2133" dirty="0">
                <a:solidFill>
                  <a:schemeClr val="tx1"/>
                </a:solidFill>
              </a:rPr>
              <a:t>10</a:t>
            </a:r>
            <a:r>
              <a:rPr lang="en-US" sz="2133" baseline="30000" dirty="0">
                <a:solidFill>
                  <a:schemeClr val="tx1"/>
                </a:solidFill>
              </a:rPr>
              <a:t>7</a:t>
            </a:r>
          </a:p>
        </p:txBody>
      </p:sp>
      <p:sp>
        <p:nvSpPr>
          <p:cNvPr id="22" name="Rectangle 21"/>
          <p:cNvSpPr/>
          <p:nvPr/>
        </p:nvSpPr>
        <p:spPr>
          <a:xfrm>
            <a:off x="4368800" y="57150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endParaRPr lang="en-US" sz="2400"/>
          </a:p>
        </p:txBody>
      </p:sp>
      <p:grpSp>
        <p:nvGrpSpPr>
          <p:cNvPr id="3" name="Group 59"/>
          <p:cNvGrpSpPr/>
          <p:nvPr/>
        </p:nvGrpSpPr>
        <p:grpSpPr>
          <a:xfrm>
            <a:off x="1320800" y="5495091"/>
            <a:ext cx="9550400" cy="871905"/>
            <a:chOff x="1447799" y="1781142"/>
            <a:chExt cx="6496493" cy="871903"/>
          </a:xfrm>
        </p:grpSpPr>
        <p:grpSp>
          <p:nvGrpSpPr>
            <p:cNvPr id="5" name="Group 52"/>
            <p:cNvGrpSpPr/>
            <p:nvPr/>
          </p:nvGrpSpPr>
          <p:grpSpPr>
            <a:xfrm>
              <a:off x="1447799" y="1781142"/>
              <a:ext cx="6496493" cy="871903"/>
              <a:chOff x="13715999" y="7137734"/>
              <a:chExt cx="6895402" cy="979735"/>
            </a:xfrm>
          </p:grpSpPr>
          <p:sp>
            <p:nvSpPr>
              <p:cNvPr id="27" name="TextBox 26"/>
              <p:cNvSpPr txBox="1"/>
              <p:nvPr/>
            </p:nvSpPr>
            <p:spPr>
              <a:xfrm>
                <a:off x="13715999" y="7137734"/>
                <a:ext cx="6895402" cy="979735"/>
              </a:xfrm>
              <a:prstGeom prst="rect">
                <a:avLst/>
              </a:prstGeom>
              <a:noFill/>
              <a:ln>
                <a:solidFill>
                  <a:schemeClr val="tx1"/>
                </a:solidFill>
              </a:ln>
            </p:spPr>
            <p:txBody>
              <a:bodyPr wrap="square" rtlCol="0">
                <a:spAutoFit/>
              </a:bodyPr>
              <a:lstStyle/>
              <a:p>
                <a:r>
                  <a:rPr lang="en-US" sz="2533" dirty="0"/>
                  <a:t>      Valid design point	            Pareto-optimal (ALMs/cycles) design</a:t>
                </a:r>
              </a:p>
              <a:p>
                <a:r>
                  <a:rPr lang="en-US" sz="2533" dirty="0"/>
                  <a:t>      Invalid design point	            Synthesized </a:t>
                </a:r>
                <a:r>
                  <a:rPr lang="en-US" sz="2533" dirty="0" err="1"/>
                  <a:t>pareto</a:t>
                </a:r>
                <a:r>
                  <a:rPr lang="en-US" sz="2533" dirty="0"/>
                  <a:t> design point</a:t>
                </a:r>
              </a:p>
            </p:txBody>
          </p:sp>
          <p:sp>
            <p:nvSpPr>
              <p:cNvPr id="28" name="Oval 27"/>
              <p:cNvSpPr>
                <a:spLocks noChangeAspect="1"/>
              </p:cNvSpPr>
              <p:nvPr/>
            </p:nvSpPr>
            <p:spPr>
              <a:xfrm>
                <a:off x="13789354" y="7266234"/>
                <a:ext cx="215693" cy="340300"/>
              </a:xfrm>
              <a:prstGeom prst="ellipse">
                <a:avLst/>
              </a:prstGeom>
              <a:solidFill>
                <a:srgbClr val="F6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C000"/>
                  </a:solidFill>
                </a:endParaRPr>
              </a:p>
            </p:txBody>
          </p:sp>
          <p:sp>
            <p:nvSpPr>
              <p:cNvPr id="29" name="5-Point Star 28"/>
              <p:cNvSpPr/>
              <p:nvPr/>
            </p:nvSpPr>
            <p:spPr>
              <a:xfrm>
                <a:off x="16723568" y="7670994"/>
                <a:ext cx="244445" cy="341752"/>
              </a:xfrm>
              <a:prstGeom prst="star5">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5" name="5-Point Star 24"/>
            <p:cNvSpPr/>
            <p:nvPr/>
          </p:nvSpPr>
          <p:spPr>
            <a:xfrm>
              <a:off x="4281376" y="1848652"/>
              <a:ext cx="234130" cy="304801"/>
            </a:xfrm>
            <a:prstGeom prst="star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Oval 25"/>
            <p:cNvSpPr>
              <a:spLocks noChangeAspect="1"/>
            </p:cNvSpPr>
            <p:nvPr/>
          </p:nvSpPr>
          <p:spPr>
            <a:xfrm>
              <a:off x="1533674" y="2273952"/>
              <a:ext cx="190571" cy="292607"/>
            </a:xfrm>
            <a:prstGeom prst="ellipse">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C000"/>
                </a:solidFill>
              </a:endParaRPr>
            </a:p>
          </p:txBody>
        </p:sp>
      </p:grpSp>
      <p:cxnSp>
        <p:nvCxnSpPr>
          <p:cNvPr id="31" name="Straight Connector 30"/>
          <p:cNvCxnSpPr/>
          <p:nvPr/>
        </p:nvCxnSpPr>
        <p:spPr bwMode="auto">
          <a:xfrm>
            <a:off x="10972800" y="2413000"/>
            <a:ext cx="0" cy="1559459"/>
          </a:xfrm>
          <a:prstGeom prst="line">
            <a:avLst/>
          </a:prstGeom>
          <a:solidFill>
            <a:srgbClr val="FFFF99"/>
          </a:solidFill>
          <a:ln w="57150" cap="flat" cmpd="sng" algn="ctr">
            <a:solidFill>
              <a:srgbClr val="FF0000"/>
            </a:solidFill>
            <a:prstDash val="solid"/>
            <a:round/>
            <a:headEnd type="none" w="med" len="med"/>
            <a:tailEnd type="none" w="med" len="med"/>
          </a:ln>
          <a:effectLst/>
        </p:spPr>
      </p:cxnSp>
      <p:sp>
        <p:nvSpPr>
          <p:cNvPr id="33" name="TextBox 32"/>
          <p:cNvSpPr txBox="1"/>
          <p:nvPr/>
        </p:nvSpPr>
        <p:spPr>
          <a:xfrm>
            <a:off x="8331200" y="1600200"/>
            <a:ext cx="2946400" cy="861768"/>
          </a:xfrm>
          <a:prstGeom prst="rect">
            <a:avLst/>
          </a:prstGeom>
          <a:noFill/>
        </p:spPr>
        <p:txBody>
          <a:bodyPr wrap="square" lIns="121915" tIns="60957" rIns="121915" bIns="60957" rtlCol="0">
            <a:spAutoFit/>
          </a:bodyPr>
          <a:lstStyle/>
          <a:p>
            <a:r>
              <a:rPr lang="en-US" sz="2400" dirty="0">
                <a:solidFill>
                  <a:srgbClr val="FF0000"/>
                </a:solidFill>
              </a:rPr>
              <a:t>Performance limited by available BRAMs</a:t>
            </a:r>
          </a:p>
        </p:txBody>
      </p:sp>
      <p:cxnSp>
        <p:nvCxnSpPr>
          <p:cNvPr id="34" name="Straight Connector 33"/>
          <p:cNvCxnSpPr/>
          <p:nvPr/>
        </p:nvCxnSpPr>
        <p:spPr bwMode="auto">
          <a:xfrm flipH="1">
            <a:off x="8636000" y="2413000"/>
            <a:ext cx="2336800" cy="0"/>
          </a:xfrm>
          <a:prstGeom prst="line">
            <a:avLst/>
          </a:prstGeom>
          <a:solidFill>
            <a:srgbClr val="FFFF99"/>
          </a:solidFill>
          <a:ln w="19050" cap="flat" cmpd="sng" algn="ctr">
            <a:solidFill>
              <a:srgbClr val="FF0000"/>
            </a:solidFill>
            <a:prstDash val="solid"/>
            <a:round/>
            <a:headEnd type="none" w="med" len="med"/>
            <a:tailEnd type="none" w="med" len="med"/>
          </a:ln>
          <a:effectLst/>
        </p:spPr>
      </p:cxnSp>
      <p:sp>
        <p:nvSpPr>
          <p:cNvPr id="40" name="Oval 39"/>
          <p:cNvSpPr/>
          <p:nvPr/>
        </p:nvSpPr>
        <p:spPr bwMode="auto">
          <a:xfrm>
            <a:off x="1117600" y="2209800"/>
            <a:ext cx="914400" cy="1828800"/>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42" name="TextBox 41"/>
          <p:cNvSpPr txBox="1"/>
          <p:nvPr/>
        </p:nvSpPr>
        <p:spPr>
          <a:xfrm>
            <a:off x="508001" y="4445001"/>
            <a:ext cx="3726844" cy="943970"/>
          </a:xfrm>
          <a:prstGeom prst="rect">
            <a:avLst/>
          </a:prstGeom>
          <a:noFill/>
        </p:spPr>
        <p:txBody>
          <a:bodyPr wrap="none" lIns="121915" tIns="60957" rIns="121915" bIns="60957" rtlCol="0">
            <a:spAutoFit/>
          </a:bodyPr>
          <a:lstStyle/>
          <a:p>
            <a:r>
              <a:rPr lang="en-US" sz="2667" dirty="0">
                <a:solidFill>
                  <a:srgbClr val="FF0000"/>
                </a:solidFill>
              </a:rPr>
              <a:t>Space for GDA spans </a:t>
            </a:r>
          </a:p>
          <a:p>
            <a:r>
              <a:rPr lang="en-US" sz="2667" dirty="0">
                <a:solidFill>
                  <a:srgbClr val="FF0000"/>
                </a:solidFill>
              </a:rPr>
              <a:t>four orders of magnitude</a:t>
            </a:r>
          </a:p>
        </p:txBody>
      </p:sp>
      <p:sp>
        <p:nvSpPr>
          <p:cNvPr id="6" name="Title 5"/>
          <p:cNvSpPr>
            <a:spLocks noGrp="1"/>
          </p:cNvSpPr>
          <p:nvPr>
            <p:ph type="title"/>
          </p:nvPr>
        </p:nvSpPr>
        <p:spPr>
          <a:xfrm>
            <a:off x="609600" y="304800"/>
            <a:ext cx="7507817" cy="609600"/>
          </a:xfrm>
        </p:spPr>
        <p:txBody>
          <a:bodyPr/>
          <a:lstStyle/>
          <a:p>
            <a:r>
              <a:rPr lang="en-US" b="1" dirty="0">
                <a:latin typeface="+mj-lt"/>
              </a:rPr>
              <a:t>GDA Design Space</a:t>
            </a:r>
          </a:p>
        </p:txBody>
      </p:sp>
    </p:spTree>
    <p:extLst>
      <p:ext uri="{BB962C8B-B14F-4D97-AF65-F5344CB8AC3E}">
        <p14:creationId xmlns:p14="http://schemas.microsoft.com/office/powerpoint/2010/main" val="200879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4" y="-76200"/>
            <a:ext cx="11345948" cy="1066800"/>
          </a:xfrm>
        </p:spPr>
        <p:txBody>
          <a:bodyPr/>
          <a:lstStyle/>
          <a:p>
            <a:r>
              <a:rPr lang="en-US" dirty="0">
                <a:effectLst/>
                <a:latin typeface="Calibri" panose="020F0502020204030204" pitchFamily="34" charset="0"/>
                <a:cs typeface="Calibri" panose="020F0502020204030204" pitchFamily="34" charset="0"/>
              </a:rPr>
              <a:t>Increasing Demand for Reconfigurability</a:t>
            </a:r>
          </a:p>
        </p:txBody>
      </p:sp>
      <p:sp>
        <p:nvSpPr>
          <p:cNvPr id="3" name="Content Placeholder 2"/>
          <p:cNvSpPr>
            <a:spLocks noGrp="1"/>
          </p:cNvSpPr>
          <p:nvPr>
            <p:ph idx="1"/>
          </p:nvPr>
        </p:nvSpPr>
        <p:spPr>
          <a:xfrm>
            <a:off x="1981200" y="2067714"/>
            <a:ext cx="8077200" cy="1272203"/>
          </a:xfrm>
        </p:spPr>
        <p:txBody>
          <a:bodyPr/>
          <a:lstStyle/>
          <a:p>
            <a:pPr marL="0" indent="0" algn="ctr">
              <a:buNone/>
            </a:pPr>
            <a:r>
              <a:rPr lang="en-US" sz="3467" dirty="0">
                <a:latin typeface="Gill Sans MT" panose="020B0502020104020203" pitchFamily="34" charset="0"/>
              </a:rPr>
              <a:t>There is growing demand for </a:t>
            </a:r>
            <a:r>
              <a:rPr lang="en-US" sz="3467" b="1" dirty="0">
                <a:latin typeface="Gill Sans MT" panose="020B0502020104020203" pitchFamily="34" charset="0"/>
              </a:rPr>
              <a:t>reconfigurable architectures </a:t>
            </a:r>
            <a:r>
              <a:rPr lang="en-US" sz="3467" dirty="0">
                <a:latin typeface="Gill Sans MT" panose="020B0502020104020203" pitchFamily="34" charset="0"/>
              </a:rPr>
              <a:t>as </a:t>
            </a:r>
            <a:r>
              <a:rPr lang="en-US" sz="3467" b="1" dirty="0">
                <a:latin typeface="Gill Sans MT" panose="020B0502020104020203" pitchFamily="34" charset="0"/>
              </a:rPr>
              <a:t>application accelerators </a:t>
            </a:r>
            <a:r>
              <a:rPr lang="en-US" sz="3467" dirty="0">
                <a:latin typeface="Gill Sans MT" panose="020B0502020104020203" pitchFamily="34" charset="0"/>
              </a:rPr>
              <a:t>in data centers for performance and energy efficiency</a:t>
            </a:r>
            <a:endParaRPr lang="en-US" dirty="0">
              <a:latin typeface="Gill Sans MT" panose="020B0502020104020203" pitchFamily="34" charset="0"/>
            </a:endParaRPr>
          </a:p>
        </p:txBody>
      </p:sp>
    </p:spTree>
    <p:custDataLst>
      <p:tags r:id="rId1"/>
    </p:custDataLst>
    <p:extLst>
      <p:ext uri="{BB962C8B-B14F-4D97-AF65-F5344CB8AC3E}">
        <p14:creationId xmlns:p14="http://schemas.microsoft.com/office/powerpoint/2010/main" val="986610425"/>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a:extLst>
              <a:ext uri="{FF2B5EF4-FFF2-40B4-BE49-F238E27FC236}">
                <a16:creationId xmlns:a16="http://schemas.microsoft.com/office/drawing/2014/main" id="{5BB4B2F1-558E-4818-85A7-70AA8E0661DA}"/>
              </a:ext>
            </a:extLst>
          </p:cNvPr>
          <p:cNvSpPr/>
          <p:nvPr/>
        </p:nvSpPr>
        <p:spPr>
          <a:xfrm>
            <a:off x="8029060" y="3048000"/>
            <a:ext cx="3858140" cy="2196168"/>
          </a:xfrm>
          <a:prstGeom prst="rect">
            <a:avLst/>
          </a:prstGeom>
          <a:solidFill>
            <a:srgbClr val="9FC5E8"/>
          </a:solidFill>
          <a:ln w="12700" cap="flat" cmpd="sng" algn="ctr">
            <a:solidFill>
              <a:srgbClr val="4472C4">
                <a:shade val="50000"/>
              </a:srgbClr>
            </a:solidFill>
            <a:prstDash val="solid"/>
            <a:miter lim="800000"/>
          </a:ln>
          <a:effectLst/>
        </p:spPr>
        <p:txBody>
          <a:bodyPr vert="vert" rtlCol="0" anchor="t"/>
          <a:lstStyle/>
          <a:p>
            <a:pPr algn="ctr">
              <a:defRPr/>
            </a:pPr>
            <a:endParaRPr lang="en-US" sz="2400" kern="0" dirty="0">
              <a:solidFill>
                <a:srgbClr val="000000"/>
              </a:solidFill>
              <a:latin typeface="Calibri"/>
              <a:cs typeface="Helvetica" panose="020B0604020202020204" pitchFamily="34" charset="0"/>
            </a:endParaRPr>
          </a:p>
        </p:txBody>
      </p:sp>
      <p:sp>
        <p:nvSpPr>
          <p:cNvPr id="187" name="Shape 31">
            <a:extLst>
              <a:ext uri="{FF2B5EF4-FFF2-40B4-BE49-F238E27FC236}">
                <a16:creationId xmlns:a16="http://schemas.microsoft.com/office/drawing/2014/main" id="{35297254-3BDE-4DAA-B0B1-4E7D3561DB04}"/>
              </a:ext>
            </a:extLst>
          </p:cNvPr>
          <p:cNvSpPr/>
          <p:nvPr/>
        </p:nvSpPr>
        <p:spPr>
          <a:xfrm>
            <a:off x="8219923" y="5295881"/>
            <a:ext cx="2809875" cy="478845"/>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Chisel</a:t>
            </a:r>
            <a:endParaRPr lang="en" sz="2600" dirty="0">
              <a:solidFill>
                <a:srgbClr val="FFFFFF"/>
              </a:solidFill>
              <a:latin typeface="Calibri"/>
            </a:endParaRPr>
          </a:p>
        </p:txBody>
      </p:sp>
      <p:sp>
        <p:nvSpPr>
          <p:cNvPr id="188" name="Shape 31">
            <a:extLst>
              <a:ext uri="{FF2B5EF4-FFF2-40B4-BE49-F238E27FC236}">
                <a16:creationId xmlns:a16="http://schemas.microsoft.com/office/drawing/2014/main" id="{F606FBAA-CCF1-4D02-9882-45069D29730D}"/>
              </a:ext>
            </a:extLst>
          </p:cNvPr>
          <p:cNvSpPr/>
          <p:nvPr/>
        </p:nvSpPr>
        <p:spPr>
          <a:xfrm>
            <a:off x="8194836" y="6330146"/>
            <a:ext cx="2809875" cy="429832"/>
          </a:xfrm>
          <a:prstGeom prst="roundRect">
            <a:avLst>
              <a:gd name="adj" fmla="val 15910"/>
            </a:avLst>
          </a:prstGeom>
          <a:solidFill>
            <a:srgbClr val="000000">
              <a:lumMod val="65000"/>
              <a:lumOff val="3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FFFFFF"/>
                </a:solidFill>
                <a:effectLst/>
                <a:uLnTx/>
                <a:uFillTx/>
                <a:latin typeface="Calibri"/>
              </a:rPr>
              <a:t>Bitstream</a:t>
            </a:r>
            <a:endParaRPr kumimoji="0" lang="en" sz="2600" b="0" i="0" u="none" strike="noStrike" kern="0" cap="none" spc="0" normalizeH="0" baseline="0" noProof="0" dirty="0">
              <a:ln>
                <a:noFill/>
              </a:ln>
              <a:solidFill>
                <a:srgbClr val="FFFFFF"/>
              </a:solidFill>
              <a:effectLst/>
              <a:uLnTx/>
              <a:uFillTx/>
              <a:latin typeface="Calibri"/>
            </a:endParaRPr>
          </a:p>
        </p:txBody>
      </p:sp>
      <p:sp>
        <p:nvSpPr>
          <p:cNvPr id="194" name="Title 1">
            <a:extLst>
              <a:ext uri="{FF2B5EF4-FFF2-40B4-BE49-F238E27FC236}">
                <a16:creationId xmlns:a16="http://schemas.microsoft.com/office/drawing/2014/main" id="{625AF9B9-F123-4CF6-8326-1E57703ED6EF}"/>
              </a:ext>
            </a:extLst>
          </p:cNvPr>
          <p:cNvSpPr txBox="1">
            <a:spLocks/>
          </p:cNvSpPr>
          <p:nvPr/>
        </p:nvSpPr>
        <p:spPr bwMode="auto">
          <a:xfrm>
            <a:off x="434483" y="0"/>
            <a:ext cx="11176000" cy="8985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0000"/>
              </a:lnSpc>
              <a:spcBef>
                <a:spcPct val="0"/>
              </a:spcBef>
              <a:spcAft>
                <a:spcPct val="0"/>
              </a:spcAft>
              <a:defRPr sz="3600" b="1">
                <a:solidFill>
                  <a:srgbClr val="8F0000"/>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80000"/>
              </a:lnSpc>
              <a:spcBef>
                <a:spcPct val="0"/>
              </a:spcBef>
              <a:spcAft>
                <a:spcPct val="0"/>
              </a:spcAft>
              <a:defRPr sz="4000">
                <a:solidFill>
                  <a:srgbClr val="8F0000"/>
                </a:solidFill>
                <a:latin typeface="Arial Rounded MT Bold" pitchFamily="34" charset="0"/>
              </a:defRPr>
            </a:lvl2pPr>
            <a:lvl3pPr algn="l" rtl="0" eaLnBrk="0" fontAlgn="base" hangingPunct="0">
              <a:lnSpc>
                <a:spcPct val="80000"/>
              </a:lnSpc>
              <a:spcBef>
                <a:spcPct val="0"/>
              </a:spcBef>
              <a:spcAft>
                <a:spcPct val="0"/>
              </a:spcAft>
              <a:defRPr sz="4000">
                <a:solidFill>
                  <a:srgbClr val="8F0000"/>
                </a:solidFill>
                <a:latin typeface="Arial Rounded MT Bold" pitchFamily="34" charset="0"/>
              </a:defRPr>
            </a:lvl3pPr>
            <a:lvl4pPr algn="l" rtl="0" eaLnBrk="0" fontAlgn="base" hangingPunct="0">
              <a:lnSpc>
                <a:spcPct val="80000"/>
              </a:lnSpc>
              <a:spcBef>
                <a:spcPct val="0"/>
              </a:spcBef>
              <a:spcAft>
                <a:spcPct val="0"/>
              </a:spcAft>
              <a:defRPr sz="4000">
                <a:solidFill>
                  <a:srgbClr val="8F0000"/>
                </a:solidFill>
                <a:latin typeface="Arial Rounded MT Bold" pitchFamily="34" charset="0"/>
              </a:defRPr>
            </a:lvl4pPr>
            <a:lvl5pPr algn="l" rtl="0" eaLnBrk="0" fontAlgn="base" hangingPunct="0">
              <a:lnSpc>
                <a:spcPct val="80000"/>
              </a:lnSpc>
              <a:spcBef>
                <a:spcPct val="0"/>
              </a:spcBef>
              <a:spcAft>
                <a:spcPct val="0"/>
              </a:spcAft>
              <a:defRPr sz="4000">
                <a:solidFill>
                  <a:srgbClr val="8F0000"/>
                </a:solidFill>
                <a:latin typeface="Arial Rounded MT Bold" pitchFamily="34" charset="0"/>
              </a:defRPr>
            </a:lvl5pPr>
            <a:lvl6pPr marL="457200" algn="l" rtl="0" fontAlgn="base">
              <a:lnSpc>
                <a:spcPct val="80000"/>
              </a:lnSpc>
              <a:spcBef>
                <a:spcPct val="0"/>
              </a:spcBef>
              <a:spcAft>
                <a:spcPct val="0"/>
              </a:spcAft>
              <a:defRPr sz="4000">
                <a:solidFill>
                  <a:srgbClr val="FFFFCC"/>
                </a:solidFill>
                <a:latin typeface="Arial Rounded MT Bold" pitchFamily="34" charset="0"/>
              </a:defRPr>
            </a:lvl6pPr>
            <a:lvl7pPr marL="914400" algn="l" rtl="0" fontAlgn="base">
              <a:lnSpc>
                <a:spcPct val="80000"/>
              </a:lnSpc>
              <a:spcBef>
                <a:spcPct val="0"/>
              </a:spcBef>
              <a:spcAft>
                <a:spcPct val="0"/>
              </a:spcAft>
              <a:defRPr sz="4000">
                <a:solidFill>
                  <a:srgbClr val="FFFFCC"/>
                </a:solidFill>
                <a:latin typeface="Arial Rounded MT Bold" pitchFamily="34" charset="0"/>
              </a:defRPr>
            </a:lvl7pPr>
            <a:lvl8pPr marL="1371600" algn="l" rtl="0" fontAlgn="base">
              <a:lnSpc>
                <a:spcPct val="80000"/>
              </a:lnSpc>
              <a:spcBef>
                <a:spcPct val="0"/>
              </a:spcBef>
              <a:spcAft>
                <a:spcPct val="0"/>
              </a:spcAft>
              <a:defRPr sz="4000">
                <a:solidFill>
                  <a:srgbClr val="FFFFCC"/>
                </a:solidFill>
                <a:latin typeface="Arial Rounded MT Bold" pitchFamily="34" charset="0"/>
              </a:defRPr>
            </a:lvl8pPr>
            <a:lvl9pPr marL="1828800" algn="l" rtl="0" fontAlgn="base">
              <a:lnSpc>
                <a:spcPct val="80000"/>
              </a:lnSpc>
              <a:spcBef>
                <a:spcPct val="0"/>
              </a:spcBef>
              <a:spcAft>
                <a:spcPct val="0"/>
              </a:spcAft>
              <a:defRPr sz="4000">
                <a:solidFill>
                  <a:srgbClr val="FFFFCC"/>
                </a:solidFill>
                <a:latin typeface="Arial Rounded MT Bold" pitchFamily="34"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8F0000"/>
                </a:solidFill>
                <a:effectLst/>
                <a:uLnTx/>
                <a:uFillTx/>
                <a:latin typeface="Calibri"/>
                <a:ea typeface="+mj-ea"/>
                <a:cs typeface="+mj-cs"/>
              </a:rPr>
              <a:t>Preview: </a:t>
            </a:r>
            <a:r>
              <a:rPr kumimoji="0" lang="en-US" sz="3600" b="1" i="0" u="none" strike="noStrike" kern="0" cap="none" spc="0" normalizeH="0" baseline="0" noProof="0" dirty="0" err="1">
                <a:ln>
                  <a:noFill/>
                </a:ln>
                <a:solidFill>
                  <a:srgbClr val="8F0000"/>
                </a:solidFill>
                <a:effectLst/>
                <a:uLnTx/>
                <a:uFillTx/>
                <a:latin typeface="Calibri"/>
                <a:ea typeface="+mj-ea"/>
                <a:cs typeface="+mj-cs"/>
              </a:rPr>
              <a:t>TensorFlow</a:t>
            </a:r>
            <a:r>
              <a:rPr kumimoji="0" lang="en-US" sz="3600" b="1" i="0" u="none" strike="noStrike" kern="0" cap="none" spc="0" normalizeH="0" baseline="0" noProof="0" dirty="0">
                <a:ln>
                  <a:noFill/>
                </a:ln>
                <a:solidFill>
                  <a:srgbClr val="8F0000"/>
                </a:solidFill>
                <a:effectLst/>
                <a:uLnTx/>
                <a:uFillTx/>
                <a:latin typeface="Calibri"/>
                <a:ea typeface="+mj-ea"/>
                <a:cs typeface="+mj-cs"/>
              </a:rPr>
              <a:t> to Spatial</a:t>
            </a:r>
          </a:p>
        </p:txBody>
      </p:sp>
      <p:sp>
        <p:nvSpPr>
          <p:cNvPr id="195" name="Rectangle: Rounded Corners 194">
            <a:extLst>
              <a:ext uri="{FF2B5EF4-FFF2-40B4-BE49-F238E27FC236}">
                <a16:creationId xmlns:a16="http://schemas.microsoft.com/office/drawing/2014/main" id="{234F2F22-CA14-4B6A-B989-3828B7B24FD9}"/>
              </a:ext>
            </a:extLst>
          </p:cNvPr>
          <p:cNvSpPr/>
          <p:nvPr/>
        </p:nvSpPr>
        <p:spPr>
          <a:xfrm>
            <a:off x="7527369" y="22980857"/>
            <a:ext cx="12397333" cy="9079898"/>
          </a:xfrm>
          <a:prstGeom prst="roundRect">
            <a:avLst>
              <a:gd name="adj" fmla="val 6501"/>
            </a:avLst>
          </a:prstGeom>
          <a:noFill/>
          <a:ln w="76200" cap="flat" cmpd="sng" algn="ctr">
            <a:solidFill>
              <a:srgbClr val="0072A4">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96" name="TextBox 195">
            <a:extLst>
              <a:ext uri="{FF2B5EF4-FFF2-40B4-BE49-F238E27FC236}">
                <a16:creationId xmlns:a16="http://schemas.microsoft.com/office/drawing/2014/main" id="{1A765128-728E-483C-9611-EFCF3629E3F1}"/>
              </a:ext>
            </a:extLst>
          </p:cNvPr>
          <p:cNvSpPr txBox="1"/>
          <p:nvPr/>
        </p:nvSpPr>
        <p:spPr>
          <a:xfrm>
            <a:off x="7666609" y="23104457"/>
            <a:ext cx="12400769" cy="8956298"/>
          </a:xfrm>
          <a:prstGeom prst="rect">
            <a:avLst/>
          </a:prstGeom>
          <a:noFill/>
        </p:spPr>
        <p:txBody>
          <a:bodyPr wrap="square" rtlCol="0">
            <a:spAutoFit/>
          </a:bodyPr>
          <a:lstStyle/>
          <a:p>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data = </a:t>
            </a:r>
            <a:r>
              <a:rPr lang="en-US" sz="3600" b="1" dirty="0" err="1">
                <a:solidFill>
                  <a:srgbClr val="4D4F53">
                    <a:lumMod val="75000"/>
                  </a:srgbClr>
                </a:solidFill>
                <a:latin typeface="Courier New" panose="02070309020205020404" pitchFamily="49" charset="0"/>
                <a:cs typeface="Courier New" panose="02070309020205020404" pitchFamily="49" charset="0"/>
              </a:rPr>
              <a:t>LineBuffer</a:t>
            </a:r>
            <a:r>
              <a:rPr lang="en-US" sz="3600" dirty="0">
                <a:solidFill>
                  <a:srgbClr val="000000"/>
                </a:solidFill>
                <a:latin typeface="Courier New" panose="02070309020205020404" pitchFamily="49" charset="0"/>
                <a:cs typeface="Courier New" panose="02070309020205020404" pitchFamily="49" charset="0"/>
              </a:rPr>
              <a:t>[T](K, </a:t>
            </a:r>
            <a:r>
              <a:rPr lang="en-US" sz="3600" dirty="0" err="1">
                <a:solidFill>
                  <a:srgbClr val="000000"/>
                </a:solidFill>
                <a:latin typeface="Courier New" panose="02070309020205020404" pitchFamily="49" charset="0"/>
                <a:cs typeface="Courier New" panose="02070309020205020404" pitchFamily="49" charset="0"/>
              </a:rPr>
              <a:t>in_c</a:t>
            </a:r>
            <a:r>
              <a:rPr lang="en-US" sz="3600" dirty="0">
                <a:solidFill>
                  <a:srgbClr val="000000"/>
                </a:solidFill>
                <a:latin typeface="Courier New" panose="02070309020205020404" pitchFamily="49" charset="0"/>
                <a:cs typeface="Courier New" panose="02070309020205020404" pitchFamily="49" charset="0"/>
              </a:rPr>
              <a:t>)</a:t>
            </a:r>
          </a:p>
          <a:p>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row = </a:t>
            </a:r>
            <a:r>
              <a:rPr lang="en-US" sz="3600" b="1" dirty="0" err="1">
                <a:solidFill>
                  <a:srgbClr val="4D4F53">
                    <a:lumMod val="75000"/>
                  </a:srgbClr>
                </a:solidFill>
                <a:latin typeface="Courier New" panose="02070309020205020404" pitchFamily="49" charset="0"/>
                <a:cs typeface="Courier New" panose="02070309020205020404" pitchFamily="49" charset="0"/>
              </a:rPr>
              <a:t>RegFile</a:t>
            </a:r>
            <a:r>
              <a:rPr lang="en-US" sz="3600" dirty="0">
                <a:solidFill>
                  <a:srgbClr val="000000"/>
                </a:solidFill>
                <a:latin typeface="Courier New" panose="02070309020205020404" pitchFamily="49" charset="0"/>
                <a:cs typeface="Courier New" panose="02070309020205020404" pitchFamily="49" charset="0"/>
              </a:rPr>
              <a:t>[T](K, K)</a:t>
            </a:r>
          </a:p>
          <a:p>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weight_RF</a:t>
            </a:r>
            <a:r>
              <a:rPr lang="en-US" sz="3600" dirty="0">
                <a:solidFill>
                  <a:srgbClr val="000000"/>
                </a:solidFill>
                <a:latin typeface="Courier New" panose="02070309020205020404" pitchFamily="49" charset="0"/>
                <a:cs typeface="Courier New" panose="02070309020205020404" pitchFamily="49" charset="0"/>
              </a:rPr>
              <a:t> = </a:t>
            </a:r>
            <a:r>
              <a:rPr lang="en-US" sz="3600" b="1" dirty="0" err="1">
                <a:solidFill>
                  <a:srgbClr val="4D4F53">
                    <a:lumMod val="75000"/>
                  </a:srgbClr>
                </a:solidFill>
                <a:latin typeface="Courier New" panose="02070309020205020404" pitchFamily="49" charset="0"/>
                <a:cs typeface="Courier New" panose="02070309020205020404" pitchFamily="49" charset="0"/>
              </a:rPr>
              <a:t>RegFile</a:t>
            </a:r>
            <a:r>
              <a:rPr lang="en-US" sz="3600" dirty="0">
                <a:solidFill>
                  <a:srgbClr val="000000"/>
                </a:solidFill>
                <a:latin typeface="Courier New" panose="02070309020205020404" pitchFamily="49" charset="0"/>
                <a:cs typeface="Courier New" panose="02070309020205020404" pitchFamily="49" charset="0"/>
              </a:rPr>
              <a:t>[T](K, K)</a:t>
            </a:r>
          </a:p>
          <a:p>
            <a:r>
              <a:rPr lang="en-US" sz="3600" dirty="0" err="1">
                <a:solidFill>
                  <a:srgbClr val="000000"/>
                </a:solidFill>
                <a:latin typeface="Courier New" panose="02070309020205020404" pitchFamily="49" charset="0"/>
                <a:cs typeface="Courier New" panose="02070309020205020404" pitchFamily="49" charset="0"/>
              </a:rPr>
              <a:t>weight_RF</a:t>
            </a:r>
            <a:r>
              <a:rPr lang="en-US" sz="3600" dirty="0">
                <a:solidFill>
                  <a:srgbClr val="000000"/>
                </a:solidFill>
                <a:latin typeface="Courier New" panose="02070309020205020404" pitchFamily="49" charset="0"/>
                <a:cs typeface="Courier New" panose="02070309020205020404" pitchFamily="49" charset="0"/>
              </a:rPr>
              <a:t> </a:t>
            </a:r>
            <a:r>
              <a:rPr lang="en-US" sz="3600" b="1" dirty="0">
                <a:solidFill>
                  <a:srgbClr val="AA9606"/>
                </a:solidFill>
                <a:latin typeface="Courier New" panose="02070309020205020404" pitchFamily="49" charset="0"/>
                <a:cs typeface="Courier New" panose="02070309020205020404" pitchFamily="49" charset="0"/>
              </a:rPr>
              <a:t>load</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w_DRAM</a:t>
            </a:r>
            <a:r>
              <a:rPr lang="en-US" sz="3600" dirty="0">
                <a:solidFill>
                  <a:srgbClr val="000000"/>
                </a:solidFill>
                <a:latin typeface="Courier New" panose="02070309020205020404" pitchFamily="49" charset="0"/>
                <a:cs typeface="Courier New" panose="02070309020205020404" pitchFamily="49" charset="0"/>
              </a:rPr>
              <a:t>(channel, 0::K, 0::K)</a:t>
            </a:r>
          </a:p>
          <a:p>
            <a:r>
              <a:rPr lang="en-US" sz="3600" b="1" dirty="0" err="1">
                <a:solidFill>
                  <a:srgbClr val="0070C0"/>
                </a:solidFill>
                <a:latin typeface="Courier New" panose="02070309020205020404" pitchFamily="49" charset="0"/>
                <a:cs typeface="Courier New" panose="02070309020205020404" pitchFamily="49" charset="0"/>
              </a:rPr>
              <a:t>Foreach</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in_r</a:t>
            </a:r>
            <a:r>
              <a:rPr lang="en-US" sz="3600" dirty="0">
                <a:solidFill>
                  <a:srgbClr val="000000"/>
                </a:solidFill>
                <a:latin typeface="Courier New" panose="02070309020205020404" pitchFamily="49" charset="0"/>
                <a:cs typeface="Courier New" panose="02070309020205020404" pitchFamily="49" charset="0"/>
              </a:rPr>
              <a:t>) { r =&gt;</a:t>
            </a:r>
          </a:p>
          <a:p>
            <a:r>
              <a:rPr lang="en-US" sz="3600" dirty="0">
                <a:solidFill>
                  <a:srgbClr val="000000"/>
                </a:solidFill>
                <a:latin typeface="Courier New" panose="02070309020205020404" pitchFamily="49" charset="0"/>
                <a:cs typeface="Courier New" panose="02070309020205020404" pitchFamily="49" charset="0"/>
              </a:rPr>
              <a:t> data </a:t>
            </a:r>
            <a:r>
              <a:rPr lang="en-US" sz="3600" b="1" dirty="0">
                <a:solidFill>
                  <a:srgbClr val="AA9606"/>
                </a:solidFill>
                <a:latin typeface="Courier New" panose="02070309020205020404" pitchFamily="49" charset="0"/>
                <a:cs typeface="Courier New" panose="02070309020205020404" pitchFamily="49" charset="0"/>
              </a:rPr>
              <a:t>load</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i0_DRAM(channel, r, 0::</a:t>
            </a:r>
            <a:r>
              <a:rPr lang="en-US" sz="3600" dirty="0" err="1">
                <a:solidFill>
                  <a:srgbClr val="000000"/>
                </a:solidFill>
                <a:latin typeface="Courier New" panose="02070309020205020404" pitchFamily="49" charset="0"/>
                <a:cs typeface="Courier New" panose="02070309020205020404" pitchFamily="49" charset="0"/>
              </a:rPr>
              <a:t>in_c</a:t>
            </a:r>
            <a:r>
              <a:rPr lang="en-US" sz="3600" dirty="0">
                <a:solidFill>
                  <a:srgbClr val="000000"/>
                </a:solidFill>
                <a:latin typeface="Courier New" panose="02070309020205020404" pitchFamily="49" charset="0"/>
                <a:cs typeface="Courier New" panose="02070309020205020404" pitchFamily="49" charset="0"/>
              </a:rPr>
              <a:t>)</a:t>
            </a:r>
          </a:p>
          <a:p>
            <a:r>
              <a:rPr lang="en-US" sz="3600" dirty="0">
                <a:solidFill>
                  <a:srgbClr val="000000"/>
                </a:solidFill>
                <a:latin typeface="Courier New" panose="02070309020205020404" pitchFamily="49" charset="0"/>
                <a:cs typeface="Courier New" panose="02070309020205020404" pitchFamily="49" charset="0"/>
              </a:rPr>
              <a:t> </a:t>
            </a:r>
            <a:r>
              <a:rPr lang="en-US" sz="3600" b="1" dirty="0" err="1">
                <a:solidFill>
                  <a:srgbClr val="0070C0"/>
                </a:solidFill>
                <a:latin typeface="Courier New" panose="02070309020205020404" pitchFamily="49" charset="0"/>
                <a:cs typeface="Courier New" panose="02070309020205020404" pitchFamily="49" charset="0"/>
              </a:rPr>
              <a:t>Foreach</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in_c</a:t>
            </a:r>
            <a:r>
              <a:rPr lang="en-US" sz="3600" dirty="0">
                <a:solidFill>
                  <a:srgbClr val="000000"/>
                </a:solidFill>
                <a:latin typeface="Courier New" panose="02070309020205020404" pitchFamily="49" charset="0"/>
                <a:cs typeface="Courier New" panose="02070309020205020404" pitchFamily="49" charset="0"/>
              </a:rPr>
              <a:t>) { c =&gt;</a:t>
            </a:r>
          </a:p>
          <a:p>
            <a:r>
              <a:rPr lang="en-US" sz="3600" dirty="0">
                <a:solidFill>
                  <a:srgbClr val="000000"/>
                </a:solidFill>
                <a:latin typeface="Courier New" panose="02070309020205020404" pitchFamily="49" charset="0"/>
                <a:cs typeface="Courier New" panose="02070309020205020404" pitchFamily="49" charset="0"/>
              </a:rPr>
              <a:t>  </a:t>
            </a:r>
            <a:r>
              <a:rPr lang="en-US" sz="3600" b="1" dirty="0" err="1">
                <a:solidFill>
                  <a:srgbClr val="0070C0"/>
                </a:solidFill>
                <a:latin typeface="Courier New" panose="02070309020205020404" pitchFamily="49" charset="0"/>
                <a:cs typeface="Courier New" panose="02070309020205020404" pitchFamily="49" charset="0"/>
              </a:rPr>
              <a:t>Foreach</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K){</a:t>
            </a:r>
          </a:p>
          <a:p>
            <a:r>
              <a:rPr lang="en-US" sz="3600"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a:t>
            </a:r>
            <a:r>
              <a:rPr lang="en-US" sz="3600" dirty="0">
                <a:solidFill>
                  <a:srgbClr val="000000"/>
                </a:solidFill>
                <a:latin typeface="Courier New" panose="02070309020205020404" pitchFamily="49" charset="0"/>
                <a:cs typeface="Courier New" panose="02070309020205020404" pitchFamily="49" charset="0"/>
              </a:rPr>
              <a:t> =&gt; row(</a:t>
            </a:r>
            <a:r>
              <a:rPr lang="en-US" sz="3600" dirty="0" err="1">
                <a:solidFill>
                  <a:srgbClr val="000000"/>
                </a:solidFill>
                <a:latin typeface="Courier New" panose="02070309020205020404" pitchFamily="49" charset="0"/>
                <a:cs typeface="Courier New" panose="02070309020205020404" pitchFamily="49" charset="0"/>
              </a:rPr>
              <a:t>i</a:t>
            </a:r>
            <a:r>
              <a:rPr lang="en-US" sz="3600" dirty="0">
                <a:solidFill>
                  <a:srgbClr val="000000"/>
                </a:solidFill>
                <a:latin typeface="Courier New" panose="02070309020205020404" pitchFamily="49" charset="0"/>
                <a:cs typeface="Courier New" panose="02070309020205020404" pitchFamily="49" charset="0"/>
              </a:rPr>
              <a:t>, *) &lt;&lt;= data(</a:t>
            </a:r>
            <a:r>
              <a:rPr lang="en-US" sz="3600" dirty="0" err="1">
                <a:solidFill>
                  <a:srgbClr val="000000"/>
                </a:solidFill>
                <a:latin typeface="Courier New" panose="02070309020205020404" pitchFamily="49" charset="0"/>
                <a:cs typeface="Courier New" panose="02070309020205020404" pitchFamily="49" charset="0"/>
              </a:rPr>
              <a:t>i</a:t>
            </a:r>
            <a:r>
              <a:rPr lang="en-US" sz="3600" dirty="0">
                <a:solidFill>
                  <a:srgbClr val="000000"/>
                </a:solidFill>
                <a:latin typeface="Courier New" panose="02070309020205020404" pitchFamily="49" charset="0"/>
                <a:cs typeface="Courier New" panose="02070309020205020404" pitchFamily="49" charset="0"/>
              </a:rPr>
              <a:t>, c)</a:t>
            </a:r>
          </a:p>
          <a:p>
            <a:r>
              <a:rPr lang="en-US" sz="3600" dirty="0">
                <a:solidFill>
                  <a:srgbClr val="000000"/>
                </a:solidFill>
                <a:latin typeface="Courier New" panose="02070309020205020404" pitchFamily="49" charset="0"/>
                <a:cs typeface="Courier New" panose="02070309020205020404" pitchFamily="49" charset="0"/>
              </a:rPr>
              <a:t>  }</a:t>
            </a:r>
          </a:p>
          <a:p>
            <a:r>
              <a:rPr lang="en-US" sz="3600" dirty="0">
                <a:solidFill>
                  <a:srgbClr val="000000"/>
                </a:solidFill>
                <a:latin typeface="Courier New" panose="02070309020205020404" pitchFamily="49" charset="0"/>
                <a:cs typeface="Courier New" panose="02070309020205020404" pitchFamily="49" charset="0"/>
              </a:rPr>
              <a:t>  </a:t>
            </a:r>
            <a:r>
              <a:rPr lang="en-US" sz="3600" b="1" dirty="0" err="1">
                <a:solidFill>
                  <a:srgbClr val="C00000"/>
                </a:solidFill>
                <a:latin typeface="Courier New" panose="02070309020205020404" pitchFamily="49" charset="0"/>
                <a:cs typeface="Courier New" panose="02070309020205020404" pitchFamily="49" charset="0"/>
              </a:rPr>
              <a:t>val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window = </a:t>
            </a:r>
            <a:r>
              <a:rPr lang="en-US" sz="3600" b="1" dirty="0">
                <a:solidFill>
                  <a:srgbClr val="0070C0"/>
                </a:solidFill>
                <a:latin typeface="Courier New" panose="02070309020205020404" pitchFamily="49" charset="0"/>
                <a:cs typeface="Courier New" panose="02070309020205020404" pitchFamily="49" charset="0"/>
              </a:rPr>
              <a:t>Reduce</a:t>
            </a:r>
            <a:r>
              <a:rPr lang="en-US" sz="3600" dirty="0">
                <a:solidFill>
                  <a:srgbClr val="000000"/>
                </a:solidFill>
                <a:latin typeface="Courier New" panose="02070309020205020404" pitchFamily="49" charset="0"/>
                <a:cs typeface="Courier New" panose="02070309020205020404" pitchFamily="49" charset="0"/>
              </a:rPr>
              <a:t>(0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K, 0 </a:t>
            </a:r>
            <a:r>
              <a:rPr lang="en-US" sz="3600" b="1" dirty="0">
                <a:solidFill>
                  <a:srgbClr val="C00000"/>
                </a:solidFill>
                <a:latin typeface="Courier New" panose="02070309020205020404" pitchFamily="49" charset="0"/>
                <a:cs typeface="Courier New" panose="02070309020205020404" pitchFamily="49" charset="0"/>
              </a:rPr>
              <a:t>until</a:t>
            </a:r>
            <a:r>
              <a:rPr lang="en-US" sz="3600" b="1" dirty="0">
                <a:solidFill>
                  <a:srgbClr val="000000"/>
                </a:solidFill>
                <a:latin typeface="Courier New" panose="02070309020205020404" pitchFamily="49" charset="0"/>
                <a:cs typeface="Courier New" panose="02070309020205020404" pitchFamily="49" charset="0"/>
              </a:rPr>
              <a:t> </a:t>
            </a:r>
            <a:r>
              <a:rPr lang="en-US" sz="3600" dirty="0">
                <a:solidFill>
                  <a:srgbClr val="000000"/>
                </a:solidFill>
                <a:latin typeface="Courier New" panose="02070309020205020404" pitchFamily="49" charset="0"/>
                <a:cs typeface="Courier New" panose="02070309020205020404" pitchFamily="49" charset="0"/>
              </a:rPr>
              <a:t>K){</a:t>
            </a:r>
          </a:p>
          <a:p>
            <a:r>
              <a:rPr lang="en-US" sz="3600"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i,j</a:t>
            </a:r>
            <a:r>
              <a:rPr lang="en-US" sz="3600" dirty="0">
                <a:solidFill>
                  <a:srgbClr val="000000"/>
                </a:solidFill>
                <a:latin typeface="Courier New" panose="02070309020205020404" pitchFamily="49" charset="0"/>
                <a:cs typeface="Courier New" panose="02070309020205020404" pitchFamily="49" charset="0"/>
              </a:rPr>
              <a:t>) =&gt; row(</a:t>
            </a:r>
            <a:r>
              <a:rPr lang="en-US" sz="3600" dirty="0" err="1">
                <a:solidFill>
                  <a:srgbClr val="000000"/>
                </a:solidFill>
                <a:latin typeface="Courier New" panose="02070309020205020404" pitchFamily="49" charset="0"/>
                <a:cs typeface="Courier New" panose="02070309020205020404" pitchFamily="49" charset="0"/>
              </a:rPr>
              <a:t>i,j</a:t>
            </a:r>
            <a:r>
              <a:rPr lang="en-US" sz="3600" dirty="0">
                <a:solidFill>
                  <a:srgbClr val="000000"/>
                </a:solidFill>
                <a:latin typeface="Courier New" panose="02070309020205020404" pitchFamily="49" charset="0"/>
                <a:cs typeface="Courier New" panose="02070309020205020404" pitchFamily="49" charset="0"/>
              </a:rPr>
              <a:t>) * </a:t>
            </a:r>
            <a:r>
              <a:rPr lang="en-US" sz="3600" dirty="0" err="1">
                <a:solidFill>
                  <a:srgbClr val="000000"/>
                </a:solidFill>
                <a:latin typeface="Courier New" panose="02070309020205020404" pitchFamily="49" charset="0"/>
                <a:cs typeface="Courier New" panose="02070309020205020404" pitchFamily="49" charset="0"/>
              </a:rPr>
              <a:t>weight_RF</a:t>
            </a:r>
            <a:r>
              <a:rPr lang="en-US" sz="3600" dirty="0">
                <a:solidFill>
                  <a:srgbClr val="000000"/>
                </a:solidFill>
                <a:latin typeface="Courier New" panose="02070309020205020404" pitchFamily="49" charset="0"/>
                <a:cs typeface="Courier New" panose="02070309020205020404" pitchFamily="49" charset="0"/>
              </a:rPr>
              <a:t>(</a:t>
            </a:r>
            <a:r>
              <a:rPr lang="en-US" sz="3600" dirty="0" err="1">
                <a:solidFill>
                  <a:srgbClr val="000000"/>
                </a:solidFill>
                <a:latin typeface="Courier New" panose="02070309020205020404" pitchFamily="49" charset="0"/>
                <a:cs typeface="Courier New" panose="02070309020205020404" pitchFamily="49" charset="0"/>
              </a:rPr>
              <a:t>i,j</a:t>
            </a:r>
            <a:r>
              <a:rPr lang="en-US" sz="3600" dirty="0">
                <a:solidFill>
                  <a:srgbClr val="000000"/>
                </a:solidFill>
                <a:latin typeface="Courier New" panose="02070309020205020404" pitchFamily="49" charset="0"/>
                <a:cs typeface="Courier New" panose="02070309020205020404" pitchFamily="49" charset="0"/>
              </a:rPr>
              <a:t>)</a:t>
            </a:r>
          </a:p>
          <a:p>
            <a:r>
              <a:rPr lang="en-US" sz="3600" dirty="0">
                <a:solidFill>
                  <a:srgbClr val="000000"/>
                </a:solidFill>
                <a:latin typeface="Courier New" panose="02070309020205020404" pitchFamily="49" charset="0"/>
                <a:cs typeface="Courier New" panose="02070309020205020404" pitchFamily="49" charset="0"/>
              </a:rPr>
              <a:t>  }{_+_}</a:t>
            </a:r>
          </a:p>
          <a:p>
            <a:r>
              <a:rPr lang="en-US" sz="3600" dirty="0">
                <a:solidFill>
                  <a:srgbClr val="000000"/>
                </a:solidFill>
                <a:latin typeface="Courier New" panose="02070309020205020404" pitchFamily="49" charset="0"/>
                <a:cs typeface="Courier New" panose="02070309020205020404" pitchFamily="49" charset="0"/>
              </a:rPr>
              <a:t>  </a:t>
            </a:r>
            <a:r>
              <a:rPr lang="en-US" sz="3600" dirty="0" err="1">
                <a:solidFill>
                  <a:srgbClr val="000000"/>
                </a:solidFill>
                <a:latin typeface="Courier New" panose="02070309020205020404" pitchFamily="49" charset="0"/>
                <a:cs typeface="Courier New" panose="02070309020205020404" pitchFamily="49" charset="0"/>
              </a:rPr>
              <a:t>conv_out</a:t>
            </a:r>
            <a:r>
              <a:rPr lang="en-US" sz="3600" dirty="0">
                <a:solidFill>
                  <a:srgbClr val="000000"/>
                </a:solidFill>
                <a:latin typeface="Courier New" panose="02070309020205020404" pitchFamily="49" charset="0"/>
                <a:cs typeface="Courier New" panose="02070309020205020404" pitchFamily="49" charset="0"/>
              </a:rPr>
              <a:t>(r, c) = </a:t>
            </a:r>
            <a:r>
              <a:rPr lang="en-US" sz="3600" dirty="0" err="1">
                <a:solidFill>
                  <a:srgbClr val="000000"/>
                </a:solidFill>
                <a:latin typeface="Courier New" panose="02070309020205020404" pitchFamily="49" charset="0"/>
                <a:cs typeface="Courier New" panose="02070309020205020404" pitchFamily="49" charset="0"/>
              </a:rPr>
              <a:t>window.value</a:t>
            </a:r>
            <a:endParaRPr lang="en-US" sz="3600" dirty="0">
              <a:solidFill>
                <a:srgbClr val="000000"/>
              </a:solidFill>
              <a:latin typeface="Courier New" panose="02070309020205020404" pitchFamily="49" charset="0"/>
              <a:cs typeface="Courier New" panose="02070309020205020404" pitchFamily="49" charset="0"/>
            </a:endParaRPr>
          </a:p>
          <a:p>
            <a:r>
              <a:rPr lang="en-US" sz="3600" dirty="0">
                <a:solidFill>
                  <a:srgbClr val="000000"/>
                </a:solidFill>
                <a:latin typeface="Courier New" panose="02070309020205020404" pitchFamily="49" charset="0"/>
                <a:cs typeface="Courier New" panose="02070309020205020404" pitchFamily="49" charset="0"/>
              </a:rPr>
              <a:t> }</a:t>
            </a:r>
          </a:p>
          <a:p>
            <a:r>
              <a:rPr lang="en-US" sz="3600" dirty="0">
                <a:solidFill>
                  <a:srgbClr val="000000"/>
                </a:solidFill>
                <a:latin typeface="Courier New" panose="02070309020205020404" pitchFamily="49" charset="0"/>
                <a:cs typeface="Courier New" panose="02070309020205020404" pitchFamily="49" charset="0"/>
              </a:rPr>
              <a:t>}</a:t>
            </a:r>
          </a:p>
        </p:txBody>
      </p:sp>
      <p:sp>
        <p:nvSpPr>
          <p:cNvPr id="197" name="TextBox 196">
            <a:extLst>
              <a:ext uri="{FF2B5EF4-FFF2-40B4-BE49-F238E27FC236}">
                <a16:creationId xmlns:a16="http://schemas.microsoft.com/office/drawing/2014/main" id="{4318CF7F-AE0A-450B-885A-02BD8F3FC42D}"/>
              </a:ext>
            </a:extLst>
          </p:cNvPr>
          <p:cNvSpPr txBox="1"/>
          <p:nvPr/>
        </p:nvSpPr>
        <p:spPr>
          <a:xfrm>
            <a:off x="1256507" y="21033594"/>
            <a:ext cx="19180750" cy="984885"/>
          </a:xfrm>
          <a:prstGeom prst="rect">
            <a:avLst/>
          </a:prstGeom>
          <a:noFill/>
        </p:spPr>
        <p:txBody>
          <a:bodyPr wrap="square" rtlCol="0">
            <a:spAutoFit/>
          </a:bodyPr>
          <a:lstStyle/>
          <a:p>
            <a:r>
              <a:rPr lang="en-US" sz="5800" b="1" dirty="0">
                <a:solidFill>
                  <a:srgbClr val="0072A4"/>
                </a:solidFill>
                <a:latin typeface="Calibri"/>
              </a:rPr>
              <a:t>Data-flow graphs converted to spatial hardware architectures</a:t>
            </a:r>
          </a:p>
        </p:txBody>
      </p:sp>
      <p:grpSp>
        <p:nvGrpSpPr>
          <p:cNvPr id="198" name="Group 197">
            <a:extLst>
              <a:ext uri="{FF2B5EF4-FFF2-40B4-BE49-F238E27FC236}">
                <a16:creationId xmlns:a16="http://schemas.microsoft.com/office/drawing/2014/main" id="{50DC48FC-EE8D-492A-9993-0C87808266DD}"/>
              </a:ext>
            </a:extLst>
          </p:cNvPr>
          <p:cNvGrpSpPr/>
          <p:nvPr/>
        </p:nvGrpSpPr>
        <p:grpSpPr>
          <a:xfrm>
            <a:off x="20403384" y="23103391"/>
            <a:ext cx="7118692" cy="8241147"/>
            <a:chOff x="12889770" y="13053242"/>
            <a:chExt cx="4636231" cy="5861844"/>
          </a:xfrm>
        </p:grpSpPr>
        <p:sp>
          <p:nvSpPr>
            <p:cNvPr id="199" name="TextBox 198">
              <a:extLst>
                <a:ext uri="{FF2B5EF4-FFF2-40B4-BE49-F238E27FC236}">
                  <a16:creationId xmlns:a16="http://schemas.microsoft.com/office/drawing/2014/main" id="{A905FBF9-8469-441E-BE00-40DC4DEEB9A9}"/>
                </a:ext>
              </a:extLst>
            </p:cNvPr>
            <p:cNvSpPr txBox="1"/>
            <p:nvPr/>
          </p:nvSpPr>
          <p:spPr>
            <a:xfrm>
              <a:off x="13102465" y="13754082"/>
              <a:ext cx="4307596" cy="547296"/>
            </a:xfrm>
            <a:prstGeom prst="rect">
              <a:avLst/>
            </a:prstGeom>
            <a:solidFill>
              <a:srgbClr val="FFFFFF">
                <a:lumMod val="95000"/>
              </a:srgbClr>
            </a:solidFill>
            <a:ln>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FPGA DRAM</a:t>
              </a:r>
            </a:p>
          </p:txBody>
        </p:sp>
        <p:sp>
          <p:nvSpPr>
            <p:cNvPr id="200" name="Rectangle 199">
              <a:extLst>
                <a:ext uri="{FF2B5EF4-FFF2-40B4-BE49-F238E27FC236}">
                  <a16:creationId xmlns:a16="http://schemas.microsoft.com/office/drawing/2014/main" id="{A0F794F7-0503-4253-8F2D-AF0D3CC315BA}"/>
                </a:ext>
              </a:extLst>
            </p:cNvPr>
            <p:cNvSpPr/>
            <p:nvPr/>
          </p:nvSpPr>
          <p:spPr>
            <a:xfrm>
              <a:off x="14783443" y="14959814"/>
              <a:ext cx="981956" cy="14403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01" name="Rectangle 200">
              <a:extLst>
                <a:ext uri="{FF2B5EF4-FFF2-40B4-BE49-F238E27FC236}">
                  <a16:creationId xmlns:a16="http://schemas.microsoft.com/office/drawing/2014/main" id="{FDE87454-2541-4204-B785-AF6AB5E68F8B}"/>
                </a:ext>
              </a:extLst>
            </p:cNvPr>
            <p:cNvSpPr/>
            <p:nvPr/>
          </p:nvSpPr>
          <p:spPr>
            <a:xfrm>
              <a:off x="14783443" y="15475024"/>
              <a:ext cx="981956" cy="14403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02" name="Rectangle 201">
              <a:extLst>
                <a:ext uri="{FF2B5EF4-FFF2-40B4-BE49-F238E27FC236}">
                  <a16:creationId xmlns:a16="http://schemas.microsoft.com/office/drawing/2014/main" id="{0AC36848-9687-4FF1-8835-ACE54614AF08}"/>
                </a:ext>
              </a:extLst>
            </p:cNvPr>
            <p:cNvSpPr/>
            <p:nvPr/>
          </p:nvSpPr>
          <p:spPr>
            <a:xfrm>
              <a:off x="14783443" y="16002455"/>
              <a:ext cx="981956" cy="14403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03" name="Rectangle 202">
              <a:extLst>
                <a:ext uri="{FF2B5EF4-FFF2-40B4-BE49-F238E27FC236}">
                  <a16:creationId xmlns:a16="http://schemas.microsoft.com/office/drawing/2014/main" id="{6ECCA8FE-2889-47C4-A5D1-CB76D48F5084}"/>
                </a:ext>
              </a:extLst>
            </p:cNvPr>
            <p:cNvSpPr/>
            <p:nvPr/>
          </p:nvSpPr>
          <p:spPr>
            <a:xfrm>
              <a:off x="16748759" y="14871708"/>
              <a:ext cx="594361" cy="1401257"/>
            </a:xfrm>
            <a:prstGeom prst="rect">
              <a:avLst/>
            </a:prstGeom>
            <a:solidFill>
              <a:srgbClr val="8D3C1E">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04" name="Rectangle 203">
              <a:extLst>
                <a:ext uri="{FF2B5EF4-FFF2-40B4-BE49-F238E27FC236}">
                  <a16:creationId xmlns:a16="http://schemas.microsoft.com/office/drawing/2014/main" id="{C9A1CCD8-90D6-4EFE-B9D6-35662B1AB6F0}"/>
                </a:ext>
              </a:extLst>
            </p:cNvPr>
            <p:cNvSpPr/>
            <p:nvPr/>
          </p:nvSpPr>
          <p:spPr>
            <a:xfrm>
              <a:off x="13169892" y="14875954"/>
              <a:ext cx="1215455" cy="879994"/>
            </a:xfrm>
            <a:prstGeom prst="rect">
              <a:avLst/>
            </a:prstGeom>
            <a:solidFill>
              <a:srgbClr val="B26F0C">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05" name="Trapezoid 204">
              <a:extLst>
                <a:ext uri="{FF2B5EF4-FFF2-40B4-BE49-F238E27FC236}">
                  <a16:creationId xmlns:a16="http://schemas.microsoft.com/office/drawing/2014/main" id="{F2A77035-14E1-4EE2-A85B-4FD4B1B5A692}"/>
                </a:ext>
              </a:extLst>
            </p:cNvPr>
            <p:cNvSpPr/>
            <p:nvPr/>
          </p:nvSpPr>
          <p:spPr>
            <a:xfrm rot="5400000">
              <a:off x="13709442" y="15436082"/>
              <a:ext cx="1749906" cy="244408"/>
            </a:xfrm>
            <a:prstGeom prst="trapezoid">
              <a:avLst>
                <a:gd name="adj" fmla="val 69294"/>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206" name="Straight Connector 205">
              <a:extLst>
                <a:ext uri="{FF2B5EF4-FFF2-40B4-BE49-F238E27FC236}">
                  <a16:creationId xmlns:a16="http://schemas.microsoft.com/office/drawing/2014/main" id="{D5E18255-392E-449E-8690-C8660F2B6758}"/>
                </a:ext>
              </a:extLst>
            </p:cNvPr>
            <p:cNvCxnSpPr/>
            <p:nvPr/>
          </p:nvCxnSpPr>
          <p:spPr>
            <a:xfrm>
              <a:off x="13456920" y="14277302"/>
              <a:ext cx="0" cy="578389"/>
            </a:xfrm>
            <a:prstGeom prst="line">
              <a:avLst/>
            </a:prstGeom>
            <a:noFill/>
            <a:ln w="9525" cap="flat" cmpd="sng" algn="ctr">
              <a:solidFill>
                <a:srgbClr val="000000"/>
              </a:solidFill>
              <a:prstDash val="solid"/>
            </a:ln>
            <a:effectLst/>
          </p:spPr>
        </p:cxnSp>
        <p:cxnSp>
          <p:nvCxnSpPr>
            <p:cNvPr id="207" name="Straight Connector 206">
              <a:extLst>
                <a:ext uri="{FF2B5EF4-FFF2-40B4-BE49-F238E27FC236}">
                  <a16:creationId xmlns:a16="http://schemas.microsoft.com/office/drawing/2014/main" id="{EE68090B-101F-4FBF-8F90-AB700A245391}"/>
                </a:ext>
              </a:extLst>
            </p:cNvPr>
            <p:cNvCxnSpPr/>
            <p:nvPr/>
          </p:nvCxnSpPr>
          <p:spPr>
            <a:xfrm>
              <a:off x="13609320" y="14284922"/>
              <a:ext cx="0" cy="578389"/>
            </a:xfrm>
            <a:prstGeom prst="line">
              <a:avLst/>
            </a:prstGeom>
            <a:noFill/>
            <a:ln w="9525" cap="flat" cmpd="sng" algn="ctr">
              <a:solidFill>
                <a:srgbClr val="000000"/>
              </a:solidFill>
              <a:prstDash val="solid"/>
            </a:ln>
            <a:effectLst/>
          </p:spPr>
        </p:cxnSp>
        <p:cxnSp>
          <p:nvCxnSpPr>
            <p:cNvPr id="208" name="Straight Connector 207">
              <a:extLst>
                <a:ext uri="{FF2B5EF4-FFF2-40B4-BE49-F238E27FC236}">
                  <a16:creationId xmlns:a16="http://schemas.microsoft.com/office/drawing/2014/main" id="{45B5BEE7-5E10-4AA8-903B-4061D2240211}"/>
                </a:ext>
              </a:extLst>
            </p:cNvPr>
            <p:cNvCxnSpPr/>
            <p:nvPr/>
          </p:nvCxnSpPr>
          <p:spPr>
            <a:xfrm>
              <a:off x="13761720" y="14292542"/>
              <a:ext cx="0" cy="578389"/>
            </a:xfrm>
            <a:prstGeom prst="line">
              <a:avLst/>
            </a:prstGeom>
            <a:noFill/>
            <a:ln w="9525" cap="flat" cmpd="sng" algn="ctr">
              <a:solidFill>
                <a:srgbClr val="000000"/>
              </a:solidFill>
              <a:prstDash val="solid"/>
            </a:ln>
            <a:effectLst/>
          </p:spPr>
        </p:cxnSp>
        <p:cxnSp>
          <p:nvCxnSpPr>
            <p:cNvPr id="209" name="Straight Connector 208">
              <a:extLst>
                <a:ext uri="{FF2B5EF4-FFF2-40B4-BE49-F238E27FC236}">
                  <a16:creationId xmlns:a16="http://schemas.microsoft.com/office/drawing/2014/main" id="{B246D697-F050-4ABC-A9D8-BEB4D53704F7}"/>
                </a:ext>
              </a:extLst>
            </p:cNvPr>
            <p:cNvCxnSpPr/>
            <p:nvPr/>
          </p:nvCxnSpPr>
          <p:spPr>
            <a:xfrm>
              <a:off x="13914120" y="14284922"/>
              <a:ext cx="0" cy="578389"/>
            </a:xfrm>
            <a:prstGeom prst="line">
              <a:avLst/>
            </a:prstGeom>
            <a:noFill/>
            <a:ln w="9525" cap="flat" cmpd="sng" algn="ctr">
              <a:solidFill>
                <a:srgbClr val="000000"/>
              </a:solidFill>
              <a:prstDash val="solid"/>
            </a:ln>
            <a:effectLst/>
          </p:spPr>
        </p:cxnSp>
        <p:cxnSp>
          <p:nvCxnSpPr>
            <p:cNvPr id="210" name="Straight Connector 209">
              <a:extLst>
                <a:ext uri="{FF2B5EF4-FFF2-40B4-BE49-F238E27FC236}">
                  <a16:creationId xmlns:a16="http://schemas.microsoft.com/office/drawing/2014/main" id="{E5D62712-245D-4538-AFD8-CAA9DED63336}"/>
                </a:ext>
              </a:extLst>
            </p:cNvPr>
            <p:cNvCxnSpPr/>
            <p:nvPr/>
          </p:nvCxnSpPr>
          <p:spPr>
            <a:xfrm>
              <a:off x="16817340" y="14277302"/>
              <a:ext cx="0" cy="578389"/>
            </a:xfrm>
            <a:prstGeom prst="line">
              <a:avLst/>
            </a:prstGeom>
            <a:noFill/>
            <a:ln w="9525" cap="flat" cmpd="sng" algn="ctr">
              <a:solidFill>
                <a:srgbClr val="000000"/>
              </a:solidFill>
              <a:prstDash val="solid"/>
            </a:ln>
            <a:effectLst/>
          </p:spPr>
        </p:cxnSp>
        <p:cxnSp>
          <p:nvCxnSpPr>
            <p:cNvPr id="211" name="Straight Connector 210">
              <a:extLst>
                <a:ext uri="{FF2B5EF4-FFF2-40B4-BE49-F238E27FC236}">
                  <a16:creationId xmlns:a16="http://schemas.microsoft.com/office/drawing/2014/main" id="{C0EA3E31-1B52-4EF5-A753-67662AC23F96}"/>
                </a:ext>
              </a:extLst>
            </p:cNvPr>
            <p:cNvCxnSpPr/>
            <p:nvPr/>
          </p:nvCxnSpPr>
          <p:spPr>
            <a:xfrm>
              <a:off x="16969740" y="14284922"/>
              <a:ext cx="0" cy="578389"/>
            </a:xfrm>
            <a:prstGeom prst="line">
              <a:avLst/>
            </a:prstGeom>
            <a:noFill/>
            <a:ln w="9525" cap="flat" cmpd="sng" algn="ctr">
              <a:solidFill>
                <a:srgbClr val="000000"/>
              </a:solidFill>
              <a:prstDash val="solid"/>
            </a:ln>
            <a:effectLst/>
          </p:spPr>
        </p:cxnSp>
        <p:cxnSp>
          <p:nvCxnSpPr>
            <p:cNvPr id="212" name="Straight Connector 211">
              <a:extLst>
                <a:ext uri="{FF2B5EF4-FFF2-40B4-BE49-F238E27FC236}">
                  <a16:creationId xmlns:a16="http://schemas.microsoft.com/office/drawing/2014/main" id="{B09327DE-DEAC-4E25-9C90-6C7B54C8D015}"/>
                </a:ext>
              </a:extLst>
            </p:cNvPr>
            <p:cNvCxnSpPr/>
            <p:nvPr/>
          </p:nvCxnSpPr>
          <p:spPr>
            <a:xfrm>
              <a:off x="17122140" y="14292542"/>
              <a:ext cx="0" cy="578389"/>
            </a:xfrm>
            <a:prstGeom prst="line">
              <a:avLst/>
            </a:prstGeom>
            <a:noFill/>
            <a:ln w="9525" cap="flat" cmpd="sng" algn="ctr">
              <a:solidFill>
                <a:srgbClr val="000000"/>
              </a:solidFill>
              <a:prstDash val="solid"/>
            </a:ln>
            <a:effectLst/>
          </p:spPr>
        </p:cxnSp>
        <p:cxnSp>
          <p:nvCxnSpPr>
            <p:cNvPr id="213" name="Straight Connector 212">
              <a:extLst>
                <a:ext uri="{FF2B5EF4-FFF2-40B4-BE49-F238E27FC236}">
                  <a16:creationId xmlns:a16="http://schemas.microsoft.com/office/drawing/2014/main" id="{23F77763-C082-4E60-9B07-49788213E2E5}"/>
                </a:ext>
              </a:extLst>
            </p:cNvPr>
            <p:cNvCxnSpPr/>
            <p:nvPr/>
          </p:nvCxnSpPr>
          <p:spPr>
            <a:xfrm>
              <a:off x="17274540" y="14284922"/>
              <a:ext cx="0" cy="578389"/>
            </a:xfrm>
            <a:prstGeom prst="line">
              <a:avLst/>
            </a:prstGeom>
            <a:noFill/>
            <a:ln w="9525" cap="flat" cmpd="sng" algn="ctr">
              <a:solidFill>
                <a:srgbClr val="000000"/>
              </a:solidFill>
              <a:prstDash val="solid"/>
            </a:ln>
            <a:effectLst/>
          </p:spPr>
        </p:cxnSp>
        <p:cxnSp>
          <p:nvCxnSpPr>
            <p:cNvPr id="214" name="Straight Connector 213">
              <a:extLst>
                <a:ext uri="{FF2B5EF4-FFF2-40B4-BE49-F238E27FC236}">
                  <a16:creationId xmlns:a16="http://schemas.microsoft.com/office/drawing/2014/main" id="{B14DB305-DFB9-41BF-8E0E-7100552D76C4}"/>
                </a:ext>
              </a:extLst>
            </p:cNvPr>
            <p:cNvCxnSpPr>
              <a:cxnSpLocks/>
            </p:cNvCxnSpPr>
            <p:nvPr/>
          </p:nvCxnSpPr>
          <p:spPr>
            <a:xfrm>
              <a:off x="15453360" y="15103845"/>
              <a:ext cx="548640" cy="303795"/>
            </a:xfrm>
            <a:prstGeom prst="line">
              <a:avLst/>
            </a:prstGeom>
            <a:noFill/>
            <a:ln w="9525" cap="flat" cmpd="sng" algn="ctr">
              <a:solidFill>
                <a:srgbClr val="000000"/>
              </a:solidFill>
              <a:prstDash val="solid"/>
            </a:ln>
            <a:effectLst/>
          </p:spPr>
        </p:cxnSp>
        <p:cxnSp>
          <p:nvCxnSpPr>
            <p:cNvPr id="215" name="Straight Connector 214">
              <a:extLst>
                <a:ext uri="{FF2B5EF4-FFF2-40B4-BE49-F238E27FC236}">
                  <a16:creationId xmlns:a16="http://schemas.microsoft.com/office/drawing/2014/main" id="{314ECE3F-335D-4647-BCEC-2B2D4E769F59}"/>
                </a:ext>
              </a:extLst>
            </p:cNvPr>
            <p:cNvCxnSpPr>
              <a:cxnSpLocks/>
            </p:cNvCxnSpPr>
            <p:nvPr/>
          </p:nvCxnSpPr>
          <p:spPr>
            <a:xfrm flipH="1">
              <a:off x="16337280" y="15217140"/>
              <a:ext cx="411479" cy="190500"/>
            </a:xfrm>
            <a:prstGeom prst="line">
              <a:avLst/>
            </a:prstGeom>
            <a:noFill/>
            <a:ln w="9525" cap="flat" cmpd="sng" algn="ctr">
              <a:solidFill>
                <a:srgbClr val="000000"/>
              </a:solidFill>
              <a:prstDash val="solid"/>
            </a:ln>
            <a:effectLst/>
          </p:spPr>
        </p:cxnSp>
        <p:cxnSp>
          <p:nvCxnSpPr>
            <p:cNvPr id="216" name="Straight Connector 215">
              <a:extLst>
                <a:ext uri="{FF2B5EF4-FFF2-40B4-BE49-F238E27FC236}">
                  <a16:creationId xmlns:a16="http://schemas.microsoft.com/office/drawing/2014/main" id="{3A6833F4-D257-40B3-8DF2-CB43A1542125}"/>
                </a:ext>
              </a:extLst>
            </p:cNvPr>
            <p:cNvCxnSpPr>
              <a:cxnSpLocks/>
            </p:cNvCxnSpPr>
            <p:nvPr/>
          </p:nvCxnSpPr>
          <p:spPr>
            <a:xfrm>
              <a:off x="15438120" y="15622005"/>
              <a:ext cx="548640" cy="303795"/>
            </a:xfrm>
            <a:prstGeom prst="line">
              <a:avLst/>
            </a:prstGeom>
            <a:noFill/>
            <a:ln w="9525" cap="flat" cmpd="sng" algn="ctr">
              <a:solidFill>
                <a:srgbClr val="000000"/>
              </a:solidFill>
              <a:prstDash val="solid"/>
            </a:ln>
            <a:effectLst/>
          </p:spPr>
        </p:cxnSp>
        <p:cxnSp>
          <p:nvCxnSpPr>
            <p:cNvPr id="217" name="Straight Connector 216">
              <a:extLst>
                <a:ext uri="{FF2B5EF4-FFF2-40B4-BE49-F238E27FC236}">
                  <a16:creationId xmlns:a16="http://schemas.microsoft.com/office/drawing/2014/main" id="{E8B414EA-C2E4-4C07-85E2-DD416DEF2BF5}"/>
                </a:ext>
              </a:extLst>
            </p:cNvPr>
            <p:cNvCxnSpPr>
              <a:cxnSpLocks/>
            </p:cNvCxnSpPr>
            <p:nvPr/>
          </p:nvCxnSpPr>
          <p:spPr>
            <a:xfrm flipH="1">
              <a:off x="16322040" y="15735300"/>
              <a:ext cx="411479" cy="190500"/>
            </a:xfrm>
            <a:prstGeom prst="line">
              <a:avLst/>
            </a:prstGeom>
            <a:noFill/>
            <a:ln w="9525" cap="flat" cmpd="sng" algn="ctr">
              <a:solidFill>
                <a:srgbClr val="000000"/>
              </a:solidFill>
              <a:prstDash val="solid"/>
            </a:ln>
            <a:effectLst/>
          </p:spPr>
        </p:cxnSp>
        <p:cxnSp>
          <p:nvCxnSpPr>
            <p:cNvPr id="218" name="Straight Connector 217">
              <a:extLst>
                <a:ext uri="{FF2B5EF4-FFF2-40B4-BE49-F238E27FC236}">
                  <a16:creationId xmlns:a16="http://schemas.microsoft.com/office/drawing/2014/main" id="{86F94363-88E4-4B18-BDEC-AADC0EA8F023}"/>
                </a:ext>
              </a:extLst>
            </p:cNvPr>
            <p:cNvCxnSpPr>
              <a:cxnSpLocks/>
            </p:cNvCxnSpPr>
            <p:nvPr/>
          </p:nvCxnSpPr>
          <p:spPr>
            <a:xfrm>
              <a:off x="15445740" y="16140165"/>
              <a:ext cx="548640" cy="303795"/>
            </a:xfrm>
            <a:prstGeom prst="line">
              <a:avLst/>
            </a:prstGeom>
            <a:noFill/>
            <a:ln w="9525" cap="flat" cmpd="sng" algn="ctr">
              <a:solidFill>
                <a:srgbClr val="000000"/>
              </a:solidFill>
              <a:prstDash val="solid"/>
            </a:ln>
            <a:effectLst/>
          </p:spPr>
        </p:cxnSp>
        <p:cxnSp>
          <p:nvCxnSpPr>
            <p:cNvPr id="219" name="Straight Connector 218">
              <a:extLst>
                <a:ext uri="{FF2B5EF4-FFF2-40B4-BE49-F238E27FC236}">
                  <a16:creationId xmlns:a16="http://schemas.microsoft.com/office/drawing/2014/main" id="{3443F6DF-6EF9-4700-91B7-204DAD0A7BBD}"/>
                </a:ext>
              </a:extLst>
            </p:cNvPr>
            <p:cNvCxnSpPr>
              <a:cxnSpLocks/>
            </p:cNvCxnSpPr>
            <p:nvPr/>
          </p:nvCxnSpPr>
          <p:spPr>
            <a:xfrm flipH="1">
              <a:off x="16329660" y="16253460"/>
              <a:ext cx="411479" cy="190500"/>
            </a:xfrm>
            <a:prstGeom prst="line">
              <a:avLst/>
            </a:prstGeom>
            <a:noFill/>
            <a:ln w="9525" cap="flat" cmpd="sng" algn="ctr">
              <a:solidFill>
                <a:srgbClr val="000000"/>
              </a:solidFill>
              <a:prstDash val="solid"/>
            </a:ln>
            <a:effectLst/>
          </p:spPr>
        </p:cxnSp>
        <p:sp>
          <p:nvSpPr>
            <p:cNvPr id="220" name="Oval 219">
              <a:extLst>
                <a:ext uri="{FF2B5EF4-FFF2-40B4-BE49-F238E27FC236}">
                  <a16:creationId xmlns:a16="http://schemas.microsoft.com/office/drawing/2014/main" id="{A8C879DA-0C65-43D2-BFC6-2CBFEBC58F44}"/>
                </a:ext>
              </a:extLst>
            </p:cNvPr>
            <p:cNvSpPr/>
            <p:nvPr/>
          </p:nvSpPr>
          <p:spPr>
            <a:xfrm>
              <a:off x="16002000" y="15316200"/>
              <a:ext cx="396240" cy="419100"/>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21" name="Oval 220">
              <a:extLst>
                <a:ext uri="{FF2B5EF4-FFF2-40B4-BE49-F238E27FC236}">
                  <a16:creationId xmlns:a16="http://schemas.microsoft.com/office/drawing/2014/main" id="{6455E0A0-F7C1-4E44-9EA4-8E0818194E2A}"/>
                </a:ext>
              </a:extLst>
            </p:cNvPr>
            <p:cNvSpPr/>
            <p:nvPr/>
          </p:nvSpPr>
          <p:spPr>
            <a:xfrm>
              <a:off x="15979140" y="15842229"/>
              <a:ext cx="396240" cy="419100"/>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22" name="Oval 221">
              <a:extLst>
                <a:ext uri="{FF2B5EF4-FFF2-40B4-BE49-F238E27FC236}">
                  <a16:creationId xmlns:a16="http://schemas.microsoft.com/office/drawing/2014/main" id="{2E98A53B-8803-4139-977F-A1D0E880FAD1}"/>
                </a:ext>
              </a:extLst>
            </p:cNvPr>
            <p:cNvSpPr/>
            <p:nvPr/>
          </p:nvSpPr>
          <p:spPr>
            <a:xfrm>
              <a:off x="15979140" y="16328474"/>
              <a:ext cx="396240" cy="419100"/>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FFFFFF"/>
                </a:solidFill>
                <a:effectLst/>
                <a:uLnTx/>
                <a:uFillTx/>
                <a:latin typeface="Calibri"/>
                <a:ea typeface="+mn-ea"/>
                <a:cs typeface="+mn-cs"/>
              </a:endParaRPr>
            </a:p>
          </p:txBody>
        </p:sp>
        <p:sp>
          <p:nvSpPr>
            <p:cNvPr id="223" name="TextBox 222">
              <a:extLst>
                <a:ext uri="{FF2B5EF4-FFF2-40B4-BE49-F238E27FC236}">
                  <a16:creationId xmlns:a16="http://schemas.microsoft.com/office/drawing/2014/main" id="{6CB2F9A8-8C82-4D53-8F9F-1BD9E34EA090}"/>
                </a:ext>
              </a:extLst>
            </p:cNvPr>
            <p:cNvSpPr txBox="1"/>
            <p:nvPr/>
          </p:nvSpPr>
          <p:spPr>
            <a:xfrm>
              <a:off x="15973800" y="15213289"/>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x</a:t>
              </a:r>
            </a:p>
          </p:txBody>
        </p:sp>
        <p:sp>
          <p:nvSpPr>
            <p:cNvPr id="224" name="TextBox 223">
              <a:extLst>
                <a:ext uri="{FF2B5EF4-FFF2-40B4-BE49-F238E27FC236}">
                  <a16:creationId xmlns:a16="http://schemas.microsoft.com/office/drawing/2014/main" id="{25954D3B-9554-4FAD-A802-E67BDF47B58B}"/>
                </a:ext>
              </a:extLst>
            </p:cNvPr>
            <p:cNvSpPr txBox="1"/>
            <p:nvPr/>
          </p:nvSpPr>
          <p:spPr>
            <a:xfrm>
              <a:off x="15966180" y="15755948"/>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x</a:t>
              </a:r>
            </a:p>
          </p:txBody>
        </p:sp>
        <p:sp>
          <p:nvSpPr>
            <p:cNvPr id="225" name="TextBox 224">
              <a:extLst>
                <a:ext uri="{FF2B5EF4-FFF2-40B4-BE49-F238E27FC236}">
                  <a16:creationId xmlns:a16="http://schemas.microsoft.com/office/drawing/2014/main" id="{B6C46B24-05C6-498A-9A17-2B89651AEC50}"/>
                </a:ext>
              </a:extLst>
            </p:cNvPr>
            <p:cNvSpPr txBox="1"/>
            <p:nvPr/>
          </p:nvSpPr>
          <p:spPr>
            <a:xfrm>
              <a:off x="15958561" y="16244865"/>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x</a:t>
              </a:r>
            </a:p>
          </p:txBody>
        </p:sp>
        <p:sp>
          <p:nvSpPr>
            <p:cNvPr id="226" name="Trapezoid 225">
              <a:extLst>
                <a:ext uri="{FF2B5EF4-FFF2-40B4-BE49-F238E27FC236}">
                  <a16:creationId xmlns:a16="http://schemas.microsoft.com/office/drawing/2014/main" id="{F4CD36B3-73C6-4C38-B748-33A2A66F3297}"/>
                </a:ext>
              </a:extLst>
            </p:cNvPr>
            <p:cNvSpPr/>
            <p:nvPr/>
          </p:nvSpPr>
          <p:spPr>
            <a:xfrm rot="10800000">
              <a:off x="15699039" y="16846596"/>
              <a:ext cx="1034479" cy="420918"/>
            </a:xfrm>
            <a:prstGeom prst="trapezoid">
              <a:avLst>
                <a:gd name="adj" fmla="val 0"/>
              </a:avLst>
            </a:prstGeom>
            <a:solidFill>
              <a:srgbClr val="0072A4">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27" name="TextBox 226">
              <a:extLst>
                <a:ext uri="{FF2B5EF4-FFF2-40B4-BE49-F238E27FC236}">
                  <a16:creationId xmlns:a16="http://schemas.microsoft.com/office/drawing/2014/main" id="{61EFDC2D-3857-46E6-AAB3-F00368A53BD4}"/>
                </a:ext>
              </a:extLst>
            </p:cNvPr>
            <p:cNvSpPr txBox="1"/>
            <p:nvPr/>
          </p:nvSpPr>
          <p:spPr>
            <a:xfrm>
              <a:off x="15995520" y="16770851"/>
              <a:ext cx="43967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a:t>
              </a:r>
            </a:p>
          </p:txBody>
        </p:sp>
        <p:sp>
          <p:nvSpPr>
            <p:cNvPr id="228" name="Rectangle 227">
              <a:extLst>
                <a:ext uri="{FF2B5EF4-FFF2-40B4-BE49-F238E27FC236}">
                  <a16:creationId xmlns:a16="http://schemas.microsoft.com/office/drawing/2014/main" id="{1B1E8715-A53D-4565-BC60-BAF503E6B6D3}"/>
                </a:ext>
              </a:extLst>
            </p:cNvPr>
            <p:cNvSpPr/>
            <p:nvPr/>
          </p:nvSpPr>
          <p:spPr>
            <a:xfrm>
              <a:off x="15699040" y="17353388"/>
              <a:ext cx="1063958" cy="1043989"/>
            </a:xfrm>
            <a:prstGeom prst="rect">
              <a:avLst/>
            </a:prstGeom>
            <a:solidFill>
              <a:srgbClr val="B26F0C">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29" name="TextBox 228">
              <a:extLst>
                <a:ext uri="{FF2B5EF4-FFF2-40B4-BE49-F238E27FC236}">
                  <a16:creationId xmlns:a16="http://schemas.microsoft.com/office/drawing/2014/main" id="{93DC22B5-3CB2-44E2-89EC-2E818168E3F0}"/>
                </a:ext>
              </a:extLst>
            </p:cNvPr>
            <p:cNvSpPr txBox="1"/>
            <p:nvPr/>
          </p:nvSpPr>
          <p:spPr>
            <a:xfrm>
              <a:off x="13072650" y="14838855"/>
              <a:ext cx="1392389" cy="102891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Line Buffer</a:t>
              </a:r>
            </a:p>
          </p:txBody>
        </p:sp>
        <p:sp>
          <p:nvSpPr>
            <p:cNvPr id="230" name="TextBox 229">
              <a:extLst>
                <a:ext uri="{FF2B5EF4-FFF2-40B4-BE49-F238E27FC236}">
                  <a16:creationId xmlns:a16="http://schemas.microsoft.com/office/drawing/2014/main" id="{BFDB2D5D-D16D-4265-9B41-11C43840C910}"/>
                </a:ext>
              </a:extLst>
            </p:cNvPr>
            <p:cNvSpPr txBox="1"/>
            <p:nvPr/>
          </p:nvSpPr>
          <p:spPr>
            <a:xfrm>
              <a:off x="15519164" y="17625642"/>
              <a:ext cx="1392389"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SRAM</a:t>
              </a:r>
            </a:p>
          </p:txBody>
        </p:sp>
        <p:sp>
          <p:nvSpPr>
            <p:cNvPr id="231" name="TextBox 230">
              <a:extLst>
                <a:ext uri="{FF2B5EF4-FFF2-40B4-BE49-F238E27FC236}">
                  <a16:creationId xmlns:a16="http://schemas.microsoft.com/office/drawing/2014/main" id="{D26A402A-2B5E-42BC-A99F-E85A374208FB}"/>
                </a:ext>
              </a:extLst>
            </p:cNvPr>
            <p:cNvSpPr txBox="1"/>
            <p:nvPr/>
          </p:nvSpPr>
          <p:spPr>
            <a:xfrm>
              <a:off x="16546867" y="15127335"/>
              <a:ext cx="979134" cy="102891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Reg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File</a:t>
              </a:r>
            </a:p>
          </p:txBody>
        </p:sp>
        <p:sp>
          <p:nvSpPr>
            <p:cNvPr id="232" name="TextBox 231">
              <a:extLst>
                <a:ext uri="{FF2B5EF4-FFF2-40B4-BE49-F238E27FC236}">
                  <a16:creationId xmlns:a16="http://schemas.microsoft.com/office/drawing/2014/main" id="{D77D9668-785D-431E-9C40-4E5DB3CD8B9B}"/>
                </a:ext>
              </a:extLst>
            </p:cNvPr>
            <p:cNvSpPr txBox="1"/>
            <p:nvPr/>
          </p:nvSpPr>
          <p:spPr>
            <a:xfrm>
              <a:off x="14518733" y="14425453"/>
              <a:ext cx="1647134" cy="54729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Shift Reg</a:t>
              </a:r>
            </a:p>
          </p:txBody>
        </p:sp>
        <p:sp>
          <p:nvSpPr>
            <p:cNvPr id="233" name="TextBox 232">
              <a:extLst>
                <a:ext uri="{FF2B5EF4-FFF2-40B4-BE49-F238E27FC236}">
                  <a16:creationId xmlns:a16="http://schemas.microsoft.com/office/drawing/2014/main" id="{143722D2-F68C-4FFC-85C6-B09013F400AA}"/>
                </a:ext>
              </a:extLst>
            </p:cNvPr>
            <p:cNvSpPr txBox="1"/>
            <p:nvPr/>
          </p:nvSpPr>
          <p:spPr>
            <a:xfrm>
              <a:off x="12889770" y="16527995"/>
              <a:ext cx="2662636" cy="1028916"/>
            </a:xfrm>
            <a:prstGeom prst="rect">
              <a:avLst/>
            </a:prstGeom>
            <a:noFill/>
            <a:ln>
              <a:noFill/>
            </a:ln>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Sliding Window</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Computation</a:t>
              </a:r>
            </a:p>
          </p:txBody>
        </p:sp>
        <p:sp>
          <p:nvSpPr>
            <p:cNvPr id="234" name="TextBox 233">
              <a:extLst>
                <a:ext uri="{FF2B5EF4-FFF2-40B4-BE49-F238E27FC236}">
                  <a16:creationId xmlns:a16="http://schemas.microsoft.com/office/drawing/2014/main" id="{1D6FA6AE-1BE2-41B9-9B7F-B8DA87CF775A}"/>
                </a:ext>
              </a:extLst>
            </p:cNvPr>
            <p:cNvSpPr txBox="1"/>
            <p:nvPr/>
          </p:nvSpPr>
          <p:spPr>
            <a:xfrm>
              <a:off x="13140724" y="17805655"/>
              <a:ext cx="2405916" cy="1028916"/>
            </a:xfrm>
            <a:prstGeom prst="rect">
              <a:avLst/>
            </a:prstGeom>
            <a:noFill/>
            <a:ln>
              <a:noFill/>
            </a:ln>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Calibri"/>
                </a:rPr>
                <a:t>Output feeds into next layer</a:t>
              </a:r>
            </a:p>
          </p:txBody>
        </p:sp>
        <p:cxnSp>
          <p:nvCxnSpPr>
            <p:cNvPr id="235" name="Straight Arrow Connector 234">
              <a:extLst>
                <a:ext uri="{FF2B5EF4-FFF2-40B4-BE49-F238E27FC236}">
                  <a16:creationId xmlns:a16="http://schemas.microsoft.com/office/drawing/2014/main" id="{B51BE031-16D4-442B-ADF0-ADD97A83D359}"/>
                </a:ext>
              </a:extLst>
            </p:cNvPr>
            <p:cNvCxnSpPr>
              <a:cxnSpLocks/>
              <a:stCxn id="228" idx="2"/>
            </p:cNvCxnSpPr>
            <p:nvPr/>
          </p:nvCxnSpPr>
          <p:spPr>
            <a:xfrm>
              <a:off x="16231019" y="18397377"/>
              <a:ext cx="0" cy="517709"/>
            </a:xfrm>
            <a:prstGeom prst="straightConnector1">
              <a:avLst/>
            </a:prstGeom>
            <a:noFill/>
            <a:ln w="69850" cap="flat" cmpd="sng" algn="ctr">
              <a:solidFill>
                <a:srgbClr val="B26F0C">
                  <a:lumMod val="40000"/>
                  <a:lumOff val="60000"/>
                </a:srgbClr>
              </a:solidFill>
              <a:prstDash val="solid"/>
              <a:headEnd w="lg" len="lg"/>
              <a:tailEnd type="triangle" w="med" len="sm"/>
            </a:ln>
            <a:effectLst/>
          </p:spPr>
        </p:cxnSp>
        <p:cxnSp>
          <p:nvCxnSpPr>
            <p:cNvPr id="236" name="Straight Arrow Connector 235">
              <a:extLst>
                <a:ext uri="{FF2B5EF4-FFF2-40B4-BE49-F238E27FC236}">
                  <a16:creationId xmlns:a16="http://schemas.microsoft.com/office/drawing/2014/main" id="{039F2B17-578B-4565-BD5F-B7CFC5FFAE51}"/>
                </a:ext>
              </a:extLst>
            </p:cNvPr>
            <p:cNvCxnSpPr>
              <a:cxnSpLocks/>
            </p:cNvCxnSpPr>
            <p:nvPr/>
          </p:nvCxnSpPr>
          <p:spPr>
            <a:xfrm>
              <a:off x="13609320" y="13289280"/>
              <a:ext cx="0" cy="464802"/>
            </a:xfrm>
            <a:prstGeom prst="straightConnector1">
              <a:avLst/>
            </a:prstGeom>
            <a:noFill/>
            <a:ln w="69850" cap="flat" cmpd="sng" algn="ctr">
              <a:solidFill>
                <a:srgbClr val="B6B1A9">
                  <a:lumMod val="75000"/>
                </a:srgbClr>
              </a:solidFill>
              <a:prstDash val="solid"/>
              <a:headEnd w="lg" len="lg"/>
              <a:tailEnd type="triangle" w="med" len="sm"/>
            </a:ln>
            <a:effectLst/>
          </p:spPr>
        </p:cxnSp>
        <p:sp>
          <p:nvSpPr>
            <p:cNvPr id="237" name="TextBox 236">
              <a:extLst>
                <a:ext uri="{FF2B5EF4-FFF2-40B4-BE49-F238E27FC236}">
                  <a16:creationId xmlns:a16="http://schemas.microsoft.com/office/drawing/2014/main" id="{2E7DC82D-0336-49C7-A8A9-4BBE4281DE74}"/>
                </a:ext>
              </a:extLst>
            </p:cNvPr>
            <p:cNvSpPr txBox="1"/>
            <p:nvPr/>
          </p:nvSpPr>
          <p:spPr>
            <a:xfrm>
              <a:off x="13713463" y="13053242"/>
              <a:ext cx="3803277" cy="547296"/>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000000">
                      <a:lumMod val="75000"/>
                      <a:lumOff val="25000"/>
                    </a:srgbClr>
                  </a:solidFill>
                  <a:effectLst/>
                  <a:uLnTx/>
                  <a:uFillTx/>
                  <a:latin typeface="Calibri"/>
                </a:rPr>
                <a:t>From host DRAM</a:t>
              </a:r>
            </a:p>
          </p:txBody>
        </p:sp>
      </p:grpSp>
      <p:sp>
        <p:nvSpPr>
          <p:cNvPr id="238" name="Rectangle: Rounded Corners 237">
            <a:extLst>
              <a:ext uri="{FF2B5EF4-FFF2-40B4-BE49-F238E27FC236}">
                <a16:creationId xmlns:a16="http://schemas.microsoft.com/office/drawing/2014/main" id="{9C0EE314-889B-4355-9D8E-588853024D2E}"/>
              </a:ext>
            </a:extLst>
          </p:cNvPr>
          <p:cNvSpPr/>
          <p:nvPr/>
        </p:nvSpPr>
        <p:spPr>
          <a:xfrm>
            <a:off x="20249527" y="23016390"/>
            <a:ext cx="7527913" cy="8628720"/>
          </a:xfrm>
          <a:prstGeom prst="roundRect">
            <a:avLst>
              <a:gd name="adj" fmla="val 6501"/>
            </a:avLst>
          </a:prstGeom>
          <a:noFill/>
          <a:ln w="76200" cap="flat" cmpd="sng" algn="ctr">
            <a:solidFill>
              <a:srgbClr val="8D3C1E">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id="{0B60FF4E-31F0-4152-ACAA-A4203D14743E}"/>
              </a:ext>
            </a:extLst>
          </p:cNvPr>
          <p:cNvSpPr/>
          <p:nvPr/>
        </p:nvSpPr>
        <p:spPr>
          <a:xfrm>
            <a:off x="989816" y="20768612"/>
            <a:ext cx="27081124" cy="11732494"/>
          </a:xfrm>
          <a:prstGeom prst="rect">
            <a:avLst/>
          </a:prstGeom>
          <a:noFill/>
          <a:ln w="76200" cap="flat" cmpd="sng" algn="ctr">
            <a:solidFill>
              <a:srgbClr val="0072A4">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69" name="Rectangle 268">
            <a:extLst>
              <a:ext uri="{FF2B5EF4-FFF2-40B4-BE49-F238E27FC236}">
                <a16:creationId xmlns:a16="http://schemas.microsoft.com/office/drawing/2014/main" id="{5C43D717-034A-4F56-964E-F00613400718}"/>
              </a:ext>
            </a:extLst>
          </p:cNvPr>
          <p:cNvSpPr/>
          <p:nvPr/>
        </p:nvSpPr>
        <p:spPr>
          <a:xfrm>
            <a:off x="8166324" y="1344672"/>
            <a:ext cx="2819400" cy="1264202"/>
          </a:xfrm>
          <a:prstGeom prst="rect">
            <a:avLst/>
          </a:prstGeom>
          <a:solidFill>
            <a:srgbClr val="E7E6E6"/>
          </a:solidFill>
          <a:ln w="12700" cap="flat" cmpd="sng" algn="ctr">
            <a:solidFill>
              <a:srgbClr val="E7E6E6">
                <a:lumMod val="75000"/>
              </a:srgbClr>
            </a:solidFill>
            <a:prstDash val="solid"/>
            <a:miter lim="800000"/>
          </a:ln>
          <a:effectLst/>
        </p:spPr>
        <p:txBody>
          <a:bodyPr rtlCol="0" anchor="ctr"/>
          <a:lstStyle/>
          <a:p>
            <a:pPr algn="ctr">
              <a:defRPr/>
            </a:pPr>
            <a:endParaRPr lang="en-US" sz="3200" kern="0" dirty="0">
              <a:solidFill>
                <a:srgbClr val="000000"/>
              </a:solidFill>
              <a:latin typeface="Calibri"/>
              <a:ea typeface="Helvetica" charset="0"/>
              <a:cs typeface="Helvetica" charset="0"/>
            </a:endParaRPr>
          </a:p>
        </p:txBody>
      </p:sp>
      <p:sp>
        <p:nvSpPr>
          <p:cNvPr id="270" name="Shape 31">
            <a:extLst>
              <a:ext uri="{FF2B5EF4-FFF2-40B4-BE49-F238E27FC236}">
                <a16:creationId xmlns:a16="http://schemas.microsoft.com/office/drawing/2014/main" id="{58560994-9D2C-4A00-8B18-4A55E4D64AF8}"/>
              </a:ext>
            </a:extLst>
          </p:cNvPr>
          <p:cNvSpPr/>
          <p:nvPr/>
        </p:nvSpPr>
        <p:spPr>
          <a:xfrm>
            <a:off x="8527389" y="1364826"/>
            <a:ext cx="2098621" cy="492703"/>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Application</a:t>
            </a:r>
            <a:endParaRPr lang="en" sz="2600" dirty="0">
              <a:solidFill>
                <a:srgbClr val="FFFFFF"/>
              </a:solidFill>
              <a:latin typeface="Calibri"/>
            </a:endParaRPr>
          </a:p>
        </p:txBody>
      </p:sp>
      <p:sp>
        <p:nvSpPr>
          <p:cNvPr id="284" name="Rectangle 283">
            <a:extLst>
              <a:ext uri="{FF2B5EF4-FFF2-40B4-BE49-F238E27FC236}">
                <a16:creationId xmlns:a16="http://schemas.microsoft.com/office/drawing/2014/main" id="{55CC338E-508A-4EE4-B64C-0B5F935EE848}"/>
              </a:ext>
            </a:extLst>
          </p:cNvPr>
          <p:cNvSpPr/>
          <p:nvPr/>
        </p:nvSpPr>
        <p:spPr>
          <a:xfrm>
            <a:off x="5341143" y="3243230"/>
            <a:ext cx="2659767" cy="1354217"/>
          </a:xfrm>
          <a:prstGeom prst="rect">
            <a:avLst/>
          </a:prstGeom>
        </p:spPr>
        <p:txBody>
          <a:bodyPr wrap="none">
            <a:spAutoFit/>
          </a:bodyPr>
          <a:lstStyle/>
          <a:p>
            <a:pPr algn="r">
              <a:defRPr/>
            </a:pPr>
            <a:r>
              <a:rPr lang="en-US" sz="2000" kern="0" dirty="0">
                <a:solidFill>
                  <a:srgbClr val="000000"/>
                </a:solidFill>
                <a:latin typeface="Calibri"/>
                <a:ea typeface="Helvetica" charset="0"/>
                <a:cs typeface="Helvetica" charset="0"/>
              </a:rPr>
              <a:t>Hierarchical dataflow</a:t>
            </a:r>
          </a:p>
          <a:p>
            <a:pPr algn="r">
              <a:defRPr/>
            </a:pPr>
            <a:r>
              <a:rPr lang="en-US" sz="2000" kern="0" dirty="0">
                <a:solidFill>
                  <a:srgbClr val="000000"/>
                </a:solidFill>
                <a:latin typeface="Calibri"/>
                <a:ea typeface="Helvetica" charset="0"/>
                <a:cs typeface="Helvetica" charset="0"/>
              </a:rPr>
              <a:t>graph of </a:t>
            </a:r>
            <a:r>
              <a:rPr lang="en-US" sz="2000" b="1" kern="0" dirty="0">
                <a:solidFill>
                  <a:srgbClr val="000000"/>
                </a:solidFill>
                <a:latin typeface="Calibri"/>
                <a:ea typeface="Helvetica" charset="0"/>
                <a:cs typeface="Helvetica" charset="0"/>
              </a:rPr>
              <a:t>tiled</a:t>
            </a:r>
            <a:r>
              <a:rPr lang="en-US" sz="2000" kern="0" dirty="0">
                <a:solidFill>
                  <a:srgbClr val="000000"/>
                </a:solidFill>
                <a:latin typeface="Calibri"/>
                <a:ea typeface="Helvetica" charset="0"/>
                <a:cs typeface="Helvetica" charset="0"/>
              </a:rPr>
              <a:t> </a:t>
            </a:r>
            <a:r>
              <a:rPr lang="en-US" sz="2000" b="1" kern="0" dirty="0">
                <a:solidFill>
                  <a:srgbClr val="000000"/>
                </a:solidFill>
                <a:latin typeface="Calibri"/>
                <a:ea typeface="Helvetica" charset="0"/>
                <a:cs typeface="Helvetica" charset="0"/>
              </a:rPr>
              <a:t>pipelines</a:t>
            </a:r>
          </a:p>
          <a:p>
            <a:pPr algn="r">
              <a:defRPr/>
            </a:pPr>
            <a:endParaRPr lang="en-US" sz="200" kern="0" dirty="0">
              <a:solidFill>
                <a:srgbClr val="000000"/>
              </a:solidFill>
              <a:latin typeface="Calibri"/>
              <a:ea typeface="Helvetica" charset="0"/>
              <a:cs typeface="Helvetica" charset="0"/>
            </a:endParaRPr>
          </a:p>
          <a:p>
            <a:pPr algn="r">
              <a:defRPr/>
            </a:pPr>
            <a:r>
              <a:rPr lang="en-US" sz="2000" kern="0" dirty="0">
                <a:solidFill>
                  <a:srgbClr val="000000"/>
                </a:solidFill>
                <a:latin typeface="Calibri"/>
                <a:ea typeface="Helvetica" charset="0"/>
                <a:cs typeface="Helvetica" charset="0"/>
              </a:rPr>
              <a:t>with memory hierarchy</a:t>
            </a:r>
          </a:p>
          <a:p>
            <a:pPr algn="r">
              <a:defRPr/>
            </a:pPr>
            <a:endParaRPr lang="en-US" sz="2000" kern="0" dirty="0">
              <a:solidFill>
                <a:srgbClr val="000000"/>
              </a:solidFill>
              <a:latin typeface="Calibri"/>
              <a:ea typeface="Helvetica" charset="0"/>
              <a:cs typeface="Helvetica" charset="0"/>
            </a:endParaRPr>
          </a:p>
        </p:txBody>
      </p:sp>
      <p:sp>
        <p:nvSpPr>
          <p:cNvPr id="285" name="Shape 31">
            <a:extLst>
              <a:ext uri="{FF2B5EF4-FFF2-40B4-BE49-F238E27FC236}">
                <a16:creationId xmlns:a16="http://schemas.microsoft.com/office/drawing/2014/main" id="{5C4B6057-75CA-445A-9431-91E9392A0A5F}"/>
              </a:ext>
            </a:extLst>
          </p:cNvPr>
          <p:cNvSpPr/>
          <p:nvPr/>
        </p:nvSpPr>
        <p:spPr>
          <a:xfrm>
            <a:off x="8213886" y="3750482"/>
            <a:ext cx="2809875" cy="552687"/>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Spatial IR</a:t>
            </a:r>
            <a:endParaRPr lang="en" sz="2600" dirty="0">
              <a:solidFill>
                <a:srgbClr val="FFFFFF"/>
              </a:solidFill>
              <a:latin typeface="Calibri"/>
            </a:endParaRPr>
          </a:p>
        </p:txBody>
      </p:sp>
      <p:sp>
        <p:nvSpPr>
          <p:cNvPr id="287" name="Shape 30">
            <a:extLst>
              <a:ext uri="{FF2B5EF4-FFF2-40B4-BE49-F238E27FC236}">
                <a16:creationId xmlns:a16="http://schemas.microsoft.com/office/drawing/2014/main" id="{D3BA009F-1961-4492-8917-0844C2AFF19E}"/>
              </a:ext>
            </a:extLst>
          </p:cNvPr>
          <p:cNvSpPr/>
          <p:nvPr/>
        </p:nvSpPr>
        <p:spPr>
          <a:xfrm>
            <a:off x="8396084" y="5774427"/>
            <a:ext cx="2445481" cy="595009"/>
          </a:xfrm>
          <a:prstGeom prst="downArrow">
            <a:avLst>
              <a:gd name="adj1" fmla="val 84834"/>
              <a:gd name="adj2" fmla="val 36102"/>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Calibri"/>
              </a:rPr>
              <a:t>Synthesis Tools</a:t>
            </a:r>
            <a:endParaRPr kumimoji="0" lang="en" sz="2000" b="0" i="0" u="none" strike="noStrike" kern="0" cap="none" spc="0" normalizeH="0" baseline="0" noProof="0" dirty="0">
              <a:ln>
                <a:noFill/>
              </a:ln>
              <a:solidFill>
                <a:srgbClr val="FFFFFF"/>
              </a:solidFill>
              <a:effectLst/>
              <a:uLnTx/>
              <a:uFillTx/>
              <a:latin typeface="Calibri"/>
            </a:endParaRPr>
          </a:p>
        </p:txBody>
      </p:sp>
      <p:sp>
        <p:nvSpPr>
          <p:cNvPr id="288" name="Rectangle 287">
            <a:extLst>
              <a:ext uri="{FF2B5EF4-FFF2-40B4-BE49-F238E27FC236}">
                <a16:creationId xmlns:a16="http://schemas.microsoft.com/office/drawing/2014/main" id="{83C31DE3-EF6C-4B11-9479-3CD9469000A3}"/>
              </a:ext>
            </a:extLst>
          </p:cNvPr>
          <p:cNvSpPr/>
          <p:nvPr/>
        </p:nvSpPr>
        <p:spPr>
          <a:xfrm>
            <a:off x="6022483" y="5390822"/>
            <a:ext cx="1927131" cy="707886"/>
          </a:xfrm>
          <a:prstGeom prst="rect">
            <a:avLst/>
          </a:prstGeom>
        </p:spPr>
        <p:txBody>
          <a:bodyPr wrap="none">
            <a:spAutoFit/>
          </a:bodyPr>
          <a:lstStyle/>
          <a:p>
            <a:pPr algn="r">
              <a:defRPr/>
            </a:pPr>
            <a:r>
              <a:rPr lang="en-US" sz="2000" kern="0" dirty="0">
                <a:solidFill>
                  <a:srgbClr val="000000"/>
                </a:solidFill>
                <a:latin typeface="Calibri"/>
                <a:ea typeface="Helvetica" charset="0"/>
                <a:cs typeface="Helvetica" charset="0"/>
              </a:rPr>
              <a:t>Synthesizable</a:t>
            </a:r>
          </a:p>
          <a:p>
            <a:pPr algn="r">
              <a:defRPr/>
            </a:pPr>
            <a:r>
              <a:rPr lang="en-US" sz="2000" kern="0" dirty="0">
                <a:solidFill>
                  <a:srgbClr val="000000"/>
                </a:solidFill>
                <a:latin typeface="Calibri"/>
                <a:ea typeface="Helvetica" charset="0"/>
                <a:cs typeface="Helvetica" charset="0"/>
              </a:rPr>
              <a:t>hardware design</a:t>
            </a:r>
          </a:p>
        </p:txBody>
      </p:sp>
      <p:grpSp>
        <p:nvGrpSpPr>
          <p:cNvPr id="2" name="Group 1">
            <a:extLst>
              <a:ext uri="{FF2B5EF4-FFF2-40B4-BE49-F238E27FC236}">
                <a16:creationId xmlns:a16="http://schemas.microsoft.com/office/drawing/2014/main" id="{A55062D1-DB24-44DD-AAC7-A0AE244E899F}"/>
              </a:ext>
            </a:extLst>
          </p:cNvPr>
          <p:cNvGrpSpPr/>
          <p:nvPr/>
        </p:nvGrpSpPr>
        <p:grpSpPr>
          <a:xfrm>
            <a:off x="400332" y="1043320"/>
            <a:ext cx="7424124" cy="1313390"/>
            <a:chOff x="400332" y="1043320"/>
            <a:chExt cx="7424124" cy="1313390"/>
          </a:xfrm>
        </p:grpSpPr>
        <p:sp>
          <p:nvSpPr>
            <p:cNvPr id="189" name="Rectangle: Rounded Corners 188">
              <a:extLst>
                <a:ext uri="{FF2B5EF4-FFF2-40B4-BE49-F238E27FC236}">
                  <a16:creationId xmlns:a16="http://schemas.microsoft.com/office/drawing/2014/main" id="{696942B3-09E6-4074-87B7-1FC95C109943}"/>
                </a:ext>
              </a:extLst>
            </p:cNvPr>
            <p:cNvSpPr/>
            <p:nvPr/>
          </p:nvSpPr>
          <p:spPr>
            <a:xfrm>
              <a:off x="400332" y="1061369"/>
              <a:ext cx="2635169" cy="1232808"/>
            </a:xfrm>
            <a:prstGeom prst="roundRect">
              <a:avLst>
                <a:gd name="adj" fmla="val 16667"/>
              </a:avLst>
            </a:prstGeom>
            <a:solidFill>
              <a:srgbClr val="FFFFFF">
                <a:lumMod val="95000"/>
              </a:srgbClr>
            </a:solidFill>
            <a:ln w="1905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190" name="Straight Arrow Connector 189">
              <a:extLst>
                <a:ext uri="{FF2B5EF4-FFF2-40B4-BE49-F238E27FC236}">
                  <a16:creationId xmlns:a16="http://schemas.microsoft.com/office/drawing/2014/main" id="{F2935913-AC89-49A3-90D0-C0E54A47B394}"/>
                </a:ext>
              </a:extLst>
            </p:cNvPr>
            <p:cNvCxnSpPr>
              <a:cxnSpLocks/>
              <a:stCxn id="253" idx="2"/>
            </p:cNvCxnSpPr>
            <p:nvPr/>
          </p:nvCxnSpPr>
          <p:spPr>
            <a:xfrm flipH="1">
              <a:off x="3740134" y="2173990"/>
              <a:ext cx="590" cy="182720"/>
            </a:xfrm>
            <a:prstGeom prst="straightConnector1">
              <a:avLst/>
            </a:prstGeom>
            <a:noFill/>
            <a:ln w="28575" cap="flat" cmpd="sng" algn="ctr">
              <a:solidFill>
                <a:srgbClr val="000000"/>
              </a:solidFill>
              <a:prstDash val="solid"/>
              <a:headEnd type="none" w="med" len="med"/>
              <a:tailEnd type="none" w="med" len="med"/>
            </a:ln>
            <a:effectLst/>
          </p:spPr>
        </p:cxnSp>
        <p:cxnSp>
          <p:nvCxnSpPr>
            <p:cNvPr id="191" name="Straight Arrow Connector 190">
              <a:extLst>
                <a:ext uri="{FF2B5EF4-FFF2-40B4-BE49-F238E27FC236}">
                  <a16:creationId xmlns:a16="http://schemas.microsoft.com/office/drawing/2014/main" id="{AE39914A-CB60-45DF-91EA-1A01683923DB}"/>
                </a:ext>
              </a:extLst>
            </p:cNvPr>
            <p:cNvCxnSpPr>
              <a:cxnSpLocks/>
              <a:endCxn id="250" idx="1"/>
            </p:cNvCxnSpPr>
            <p:nvPr/>
          </p:nvCxnSpPr>
          <p:spPr>
            <a:xfrm>
              <a:off x="6469091" y="1955076"/>
              <a:ext cx="403873" cy="15805"/>
            </a:xfrm>
            <a:prstGeom prst="straightConnector1">
              <a:avLst/>
            </a:prstGeom>
            <a:noFill/>
            <a:ln w="28575" cap="flat" cmpd="sng" algn="ctr">
              <a:solidFill>
                <a:srgbClr val="000000"/>
              </a:solidFill>
              <a:prstDash val="solid"/>
              <a:headEnd type="none" w="med" len="med"/>
              <a:tailEnd type="arrow" w="med" len="lg"/>
            </a:ln>
            <a:effectLst/>
          </p:spPr>
        </p:cxnSp>
        <p:cxnSp>
          <p:nvCxnSpPr>
            <p:cNvPr id="192" name="Straight Arrow Connector 191">
              <a:extLst>
                <a:ext uri="{FF2B5EF4-FFF2-40B4-BE49-F238E27FC236}">
                  <a16:creationId xmlns:a16="http://schemas.microsoft.com/office/drawing/2014/main" id="{84A73758-4DF2-43BF-869F-FE83445477CC}"/>
                </a:ext>
              </a:extLst>
            </p:cNvPr>
            <p:cNvCxnSpPr>
              <a:cxnSpLocks/>
            </p:cNvCxnSpPr>
            <p:nvPr/>
          </p:nvCxnSpPr>
          <p:spPr>
            <a:xfrm>
              <a:off x="4066822" y="1335945"/>
              <a:ext cx="501187" cy="460026"/>
            </a:xfrm>
            <a:prstGeom prst="straightConnector1">
              <a:avLst/>
            </a:prstGeom>
            <a:noFill/>
            <a:ln w="28575" cap="flat" cmpd="sng" algn="ctr">
              <a:solidFill>
                <a:srgbClr val="000000"/>
              </a:solidFill>
              <a:prstDash val="solid"/>
              <a:headEnd type="none" w="med" len="med"/>
              <a:tailEnd type="arrow" w="med" len="lg"/>
            </a:ln>
            <a:effectLst/>
          </p:spPr>
        </p:cxnSp>
        <p:cxnSp>
          <p:nvCxnSpPr>
            <p:cNvPr id="193" name="Straight Arrow Connector 192">
              <a:extLst>
                <a:ext uri="{FF2B5EF4-FFF2-40B4-BE49-F238E27FC236}">
                  <a16:creationId xmlns:a16="http://schemas.microsoft.com/office/drawing/2014/main" id="{8B8489CE-603E-4C5D-A3D0-0A33F6B11D3D}"/>
                </a:ext>
              </a:extLst>
            </p:cNvPr>
            <p:cNvCxnSpPr>
              <a:cxnSpLocks/>
            </p:cNvCxnSpPr>
            <p:nvPr/>
          </p:nvCxnSpPr>
          <p:spPr>
            <a:xfrm>
              <a:off x="1625833" y="1335945"/>
              <a:ext cx="552473" cy="460026"/>
            </a:xfrm>
            <a:prstGeom prst="straightConnector1">
              <a:avLst/>
            </a:prstGeom>
            <a:noFill/>
            <a:ln w="28575" cap="flat" cmpd="sng" algn="ctr">
              <a:solidFill>
                <a:srgbClr val="000000"/>
              </a:solidFill>
              <a:prstDash val="solid"/>
              <a:headEnd type="none" w="med" len="med"/>
              <a:tailEnd type="arrow" w="med" len="lg"/>
            </a:ln>
            <a:effectLst/>
          </p:spPr>
        </p:cxnSp>
        <p:grpSp>
          <p:nvGrpSpPr>
            <p:cNvPr id="240" name="Group 239">
              <a:extLst>
                <a:ext uri="{FF2B5EF4-FFF2-40B4-BE49-F238E27FC236}">
                  <a16:creationId xmlns:a16="http://schemas.microsoft.com/office/drawing/2014/main" id="{06AAB7A3-6D0E-4360-B604-276899D0A0B5}"/>
                </a:ext>
              </a:extLst>
            </p:cNvPr>
            <p:cNvGrpSpPr/>
            <p:nvPr/>
          </p:nvGrpSpPr>
          <p:grpSpPr>
            <a:xfrm>
              <a:off x="456358" y="1736055"/>
              <a:ext cx="1380510" cy="408890"/>
              <a:chOff x="1882664" y="1208313"/>
              <a:chExt cx="1380510" cy="976023"/>
            </a:xfrm>
            <a:solidFill>
              <a:srgbClr val="E7A78F"/>
            </a:solidFill>
          </p:grpSpPr>
          <p:sp>
            <p:nvSpPr>
              <p:cNvPr id="241" name="Rectangle: Rounded Corners 240">
                <a:extLst>
                  <a:ext uri="{FF2B5EF4-FFF2-40B4-BE49-F238E27FC236}">
                    <a16:creationId xmlns:a16="http://schemas.microsoft.com/office/drawing/2014/main" id="{DCC94F9D-51B8-441B-967B-799F1465813B}"/>
                  </a:ext>
                </a:extLst>
              </p:cNvPr>
              <p:cNvSpPr/>
              <p:nvPr/>
            </p:nvSpPr>
            <p:spPr>
              <a:xfrm>
                <a:off x="1882664" y="1208313"/>
                <a:ext cx="1308243" cy="976023"/>
              </a:xfrm>
              <a:prstGeom prst="roundRect">
                <a:avLst>
                  <a:gd name="adj" fmla="val 29445"/>
                </a:avLst>
              </a:prstGeom>
              <a:grpFill/>
              <a:ln w="57150" cap="flat" cmpd="sng" algn="ctr">
                <a:solidFill>
                  <a:srgbClr val="6A2D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42" name="TextBox 241">
                <a:extLst>
                  <a:ext uri="{FF2B5EF4-FFF2-40B4-BE49-F238E27FC236}">
                    <a16:creationId xmlns:a16="http://schemas.microsoft.com/office/drawing/2014/main" id="{E0E030B8-A451-486F-89F9-8E22E2EB2E69}"/>
                  </a:ext>
                </a:extLst>
              </p:cNvPr>
              <p:cNvSpPr txBox="1"/>
              <p:nvPr/>
            </p:nvSpPr>
            <p:spPr>
              <a:xfrm>
                <a:off x="1899586" y="1208313"/>
                <a:ext cx="1363588" cy="40011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Input Data</a:t>
                </a:r>
              </a:p>
            </p:txBody>
          </p:sp>
        </p:grpSp>
        <p:grpSp>
          <p:nvGrpSpPr>
            <p:cNvPr id="243" name="Group 242">
              <a:extLst>
                <a:ext uri="{FF2B5EF4-FFF2-40B4-BE49-F238E27FC236}">
                  <a16:creationId xmlns:a16="http://schemas.microsoft.com/office/drawing/2014/main" id="{69642B08-450F-441F-A0E1-BC30238221A6}"/>
                </a:ext>
              </a:extLst>
            </p:cNvPr>
            <p:cNvGrpSpPr/>
            <p:nvPr/>
          </p:nvGrpSpPr>
          <p:grpSpPr>
            <a:xfrm>
              <a:off x="2084328" y="1731200"/>
              <a:ext cx="903540" cy="431720"/>
              <a:chOff x="1715274" y="3431711"/>
              <a:chExt cx="903540" cy="431720"/>
            </a:xfrm>
          </p:grpSpPr>
          <p:sp>
            <p:nvSpPr>
              <p:cNvPr id="244" name="Rectangle: Rounded Corners 243">
                <a:extLst>
                  <a:ext uri="{FF2B5EF4-FFF2-40B4-BE49-F238E27FC236}">
                    <a16:creationId xmlns:a16="http://schemas.microsoft.com/office/drawing/2014/main" id="{E14D86EF-2EB7-46E2-BF8B-AE999EA21E45}"/>
                  </a:ext>
                </a:extLst>
              </p:cNvPr>
              <p:cNvSpPr/>
              <p:nvPr/>
            </p:nvSpPr>
            <p:spPr>
              <a:xfrm>
                <a:off x="1715274" y="3431711"/>
                <a:ext cx="903540" cy="431720"/>
              </a:xfrm>
              <a:prstGeom prst="roundRect">
                <a:avLst>
                  <a:gd name="adj" fmla="val 50000"/>
                </a:avLst>
              </a:prstGeom>
              <a:solidFill>
                <a:srgbClr val="B26F0C">
                  <a:lumMod val="40000"/>
                  <a:lumOff val="60000"/>
                </a:srgbClr>
              </a:solidFill>
              <a:ln w="57150" cap="flat" cmpd="sng" algn="ctr">
                <a:solidFill>
                  <a:srgbClr val="B26F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45" name="TextBox 244">
                <a:extLst>
                  <a:ext uri="{FF2B5EF4-FFF2-40B4-BE49-F238E27FC236}">
                    <a16:creationId xmlns:a16="http://schemas.microsoft.com/office/drawing/2014/main" id="{62BFE719-F784-4F6A-B54A-9D360F4A3240}"/>
                  </a:ext>
                </a:extLst>
              </p:cNvPr>
              <p:cNvSpPr txBox="1"/>
              <p:nvPr/>
            </p:nvSpPr>
            <p:spPr>
              <a:xfrm>
                <a:off x="1819474" y="3447516"/>
                <a:ext cx="7713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Conv</a:t>
                </a:r>
              </a:p>
            </p:txBody>
          </p:sp>
        </p:grpSp>
        <p:grpSp>
          <p:nvGrpSpPr>
            <p:cNvPr id="246" name="Group 245">
              <a:extLst>
                <a:ext uri="{FF2B5EF4-FFF2-40B4-BE49-F238E27FC236}">
                  <a16:creationId xmlns:a16="http://schemas.microsoft.com/office/drawing/2014/main" id="{0CD6514F-F98B-4A88-A50D-487584BD9E08}"/>
                </a:ext>
              </a:extLst>
            </p:cNvPr>
            <p:cNvGrpSpPr/>
            <p:nvPr/>
          </p:nvGrpSpPr>
          <p:grpSpPr>
            <a:xfrm>
              <a:off x="597731" y="1148966"/>
              <a:ext cx="1154763" cy="440521"/>
              <a:chOff x="515396" y="2487497"/>
              <a:chExt cx="1154763" cy="440521"/>
            </a:xfrm>
          </p:grpSpPr>
          <p:sp>
            <p:nvSpPr>
              <p:cNvPr id="247" name="Rectangle: Rounded Corners 246">
                <a:extLst>
                  <a:ext uri="{FF2B5EF4-FFF2-40B4-BE49-F238E27FC236}">
                    <a16:creationId xmlns:a16="http://schemas.microsoft.com/office/drawing/2014/main" id="{C05CDF84-8FA5-4490-B6C2-19B1111B0B98}"/>
                  </a:ext>
                </a:extLst>
              </p:cNvPr>
              <p:cNvSpPr/>
              <p:nvPr/>
            </p:nvSpPr>
            <p:spPr>
              <a:xfrm>
                <a:off x="515396" y="2487497"/>
                <a:ext cx="1097765" cy="431720"/>
              </a:xfrm>
              <a:prstGeom prst="roundRect">
                <a:avLst>
                  <a:gd name="adj" fmla="val 50000"/>
                </a:avLst>
              </a:prstGeom>
              <a:solidFill>
                <a:srgbClr val="8D3C1E">
                  <a:lumMod val="40000"/>
                  <a:lumOff val="60000"/>
                </a:srgbClr>
              </a:solidFill>
              <a:ln w="57150" cap="flat" cmpd="sng" algn="ctr">
                <a:solidFill>
                  <a:srgbClr val="8D3C1E">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48" name="TextBox 247">
                <a:extLst>
                  <a:ext uri="{FF2B5EF4-FFF2-40B4-BE49-F238E27FC236}">
                    <a16:creationId xmlns:a16="http://schemas.microsoft.com/office/drawing/2014/main" id="{FE51F89F-E806-4210-AB98-4F7CA936C67D}"/>
                  </a:ext>
                </a:extLst>
              </p:cNvPr>
              <p:cNvSpPr txBox="1"/>
              <p:nvPr/>
            </p:nvSpPr>
            <p:spPr>
              <a:xfrm>
                <a:off x="624369" y="2527908"/>
                <a:ext cx="104579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Weight</a:t>
                </a:r>
              </a:p>
            </p:txBody>
          </p:sp>
        </p:grpSp>
        <p:grpSp>
          <p:nvGrpSpPr>
            <p:cNvPr id="249" name="Group 248">
              <a:extLst>
                <a:ext uri="{FF2B5EF4-FFF2-40B4-BE49-F238E27FC236}">
                  <a16:creationId xmlns:a16="http://schemas.microsoft.com/office/drawing/2014/main" id="{BE97A185-D1AF-493E-B809-416337704EFF}"/>
                </a:ext>
              </a:extLst>
            </p:cNvPr>
            <p:cNvGrpSpPr/>
            <p:nvPr/>
          </p:nvGrpSpPr>
          <p:grpSpPr>
            <a:xfrm>
              <a:off x="6872964" y="1755021"/>
              <a:ext cx="903540" cy="431720"/>
              <a:chOff x="6691431" y="2722238"/>
              <a:chExt cx="903540" cy="431720"/>
            </a:xfrm>
          </p:grpSpPr>
          <p:sp>
            <p:nvSpPr>
              <p:cNvPr id="250" name="Rectangle: Rounded Corners 249">
                <a:extLst>
                  <a:ext uri="{FF2B5EF4-FFF2-40B4-BE49-F238E27FC236}">
                    <a16:creationId xmlns:a16="http://schemas.microsoft.com/office/drawing/2014/main" id="{82795455-F0BC-4003-B82F-4A504BEAEA8F}"/>
                  </a:ext>
                </a:extLst>
              </p:cNvPr>
              <p:cNvSpPr/>
              <p:nvPr/>
            </p:nvSpPr>
            <p:spPr>
              <a:xfrm>
                <a:off x="6691431" y="2722238"/>
                <a:ext cx="903540" cy="431720"/>
              </a:xfrm>
              <a:prstGeom prst="roundRect">
                <a:avLst>
                  <a:gd name="adj" fmla="val 50000"/>
                </a:avLst>
              </a:prstGeom>
              <a:solidFill>
                <a:srgbClr val="B26F0C">
                  <a:lumMod val="40000"/>
                  <a:lumOff val="60000"/>
                </a:srgbClr>
              </a:solidFill>
              <a:ln w="57150" cap="flat" cmpd="sng" algn="ctr">
                <a:solidFill>
                  <a:srgbClr val="B26F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51" name="TextBox 250">
                <a:extLst>
                  <a:ext uri="{FF2B5EF4-FFF2-40B4-BE49-F238E27FC236}">
                    <a16:creationId xmlns:a16="http://schemas.microsoft.com/office/drawing/2014/main" id="{F3FB53A0-76DC-488F-A10B-F5BC3648D451}"/>
                  </a:ext>
                </a:extLst>
              </p:cNvPr>
              <p:cNvSpPr txBox="1"/>
              <p:nvPr/>
            </p:nvSpPr>
            <p:spPr>
              <a:xfrm>
                <a:off x="6854479" y="2738043"/>
                <a:ext cx="6948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Sum</a:t>
                </a:r>
              </a:p>
            </p:txBody>
          </p:sp>
        </p:grpSp>
        <p:grpSp>
          <p:nvGrpSpPr>
            <p:cNvPr id="252" name="Group 251">
              <a:extLst>
                <a:ext uri="{FF2B5EF4-FFF2-40B4-BE49-F238E27FC236}">
                  <a16:creationId xmlns:a16="http://schemas.microsoft.com/office/drawing/2014/main" id="{A26DBF50-50C0-4080-9E23-90DCAC09CFD6}"/>
                </a:ext>
              </a:extLst>
            </p:cNvPr>
            <p:cNvGrpSpPr/>
            <p:nvPr/>
          </p:nvGrpSpPr>
          <p:grpSpPr>
            <a:xfrm>
              <a:off x="3288954" y="1742270"/>
              <a:ext cx="903540" cy="431720"/>
              <a:chOff x="1661784" y="4498497"/>
              <a:chExt cx="903540" cy="431720"/>
            </a:xfrm>
          </p:grpSpPr>
          <p:sp>
            <p:nvSpPr>
              <p:cNvPr id="253" name="Rectangle: Rounded Corners 252">
                <a:extLst>
                  <a:ext uri="{FF2B5EF4-FFF2-40B4-BE49-F238E27FC236}">
                    <a16:creationId xmlns:a16="http://schemas.microsoft.com/office/drawing/2014/main" id="{96670727-2E9A-4CD3-907B-C79D74D5088B}"/>
                  </a:ext>
                </a:extLst>
              </p:cNvPr>
              <p:cNvSpPr/>
              <p:nvPr/>
            </p:nvSpPr>
            <p:spPr>
              <a:xfrm>
                <a:off x="1661784" y="4498497"/>
                <a:ext cx="903540" cy="431720"/>
              </a:xfrm>
              <a:prstGeom prst="roundRect">
                <a:avLst>
                  <a:gd name="adj" fmla="val 50000"/>
                </a:avLst>
              </a:prstGeom>
              <a:solidFill>
                <a:srgbClr val="B26F0C">
                  <a:lumMod val="40000"/>
                  <a:lumOff val="60000"/>
                </a:srgbClr>
              </a:solidFill>
              <a:ln w="57150" cap="flat" cmpd="sng" algn="ctr">
                <a:solidFill>
                  <a:srgbClr val="B26F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54" name="TextBox 253">
                <a:extLst>
                  <a:ext uri="{FF2B5EF4-FFF2-40B4-BE49-F238E27FC236}">
                    <a16:creationId xmlns:a16="http://schemas.microsoft.com/office/drawing/2014/main" id="{5D40DD50-EC7A-47F8-95C7-574A6ECFEC21}"/>
                  </a:ext>
                </a:extLst>
              </p:cNvPr>
              <p:cNvSpPr txBox="1"/>
              <p:nvPr/>
            </p:nvSpPr>
            <p:spPr>
              <a:xfrm>
                <a:off x="1793940" y="4511248"/>
                <a:ext cx="7713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Pool</a:t>
                </a:r>
              </a:p>
            </p:txBody>
          </p:sp>
        </p:grpSp>
        <p:grpSp>
          <p:nvGrpSpPr>
            <p:cNvPr id="255" name="Group 254">
              <a:extLst>
                <a:ext uri="{FF2B5EF4-FFF2-40B4-BE49-F238E27FC236}">
                  <a16:creationId xmlns:a16="http://schemas.microsoft.com/office/drawing/2014/main" id="{F77B60E6-8D7D-42FE-BE5D-FBDEBAAC17D4}"/>
                </a:ext>
              </a:extLst>
            </p:cNvPr>
            <p:cNvGrpSpPr/>
            <p:nvPr/>
          </p:nvGrpSpPr>
          <p:grpSpPr>
            <a:xfrm>
              <a:off x="5720492" y="1741643"/>
              <a:ext cx="903540" cy="431720"/>
              <a:chOff x="3067601" y="6502250"/>
              <a:chExt cx="903540" cy="431720"/>
            </a:xfrm>
          </p:grpSpPr>
          <p:sp>
            <p:nvSpPr>
              <p:cNvPr id="256" name="Rectangle: Rounded Corners 255">
                <a:extLst>
                  <a:ext uri="{FF2B5EF4-FFF2-40B4-BE49-F238E27FC236}">
                    <a16:creationId xmlns:a16="http://schemas.microsoft.com/office/drawing/2014/main" id="{F9B3C4B9-1544-4207-AC98-6719DB31D044}"/>
                  </a:ext>
                </a:extLst>
              </p:cNvPr>
              <p:cNvSpPr/>
              <p:nvPr/>
            </p:nvSpPr>
            <p:spPr>
              <a:xfrm>
                <a:off x="3067601" y="6502250"/>
                <a:ext cx="903540" cy="431720"/>
              </a:xfrm>
              <a:prstGeom prst="roundRect">
                <a:avLst>
                  <a:gd name="adj" fmla="val 50000"/>
                </a:avLst>
              </a:prstGeom>
              <a:solidFill>
                <a:srgbClr val="B26F0C">
                  <a:lumMod val="40000"/>
                  <a:lumOff val="60000"/>
                </a:srgbClr>
              </a:solidFill>
              <a:ln w="57150" cap="flat" cmpd="sng" algn="ctr">
                <a:solidFill>
                  <a:srgbClr val="B26F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57" name="TextBox 256">
                <a:extLst>
                  <a:ext uri="{FF2B5EF4-FFF2-40B4-BE49-F238E27FC236}">
                    <a16:creationId xmlns:a16="http://schemas.microsoft.com/office/drawing/2014/main" id="{EF9FF91D-5C5D-48A1-BF4A-D5E18B2C3EC1}"/>
                  </a:ext>
                </a:extLst>
              </p:cNvPr>
              <p:cNvSpPr txBox="1"/>
              <p:nvPr/>
            </p:nvSpPr>
            <p:spPr>
              <a:xfrm>
                <a:off x="3143802" y="6525609"/>
                <a:ext cx="82733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Norm</a:t>
                </a:r>
              </a:p>
            </p:txBody>
          </p:sp>
        </p:grpSp>
        <p:grpSp>
          <p:nvGrpSpPr>
            <p:cNvPr id="258" name="Group 257">
              <a:extLst>
                <a:ext uri="{FF2B5EF4-FFF2-40B4-BE49-F238E27FC236}">
                  <a16:creationId xmlns:a16="http://schemas.microsoft.com/office/drawing/2014/main" id="{ADC2FB00-5F77-4FFB-871F-58F506BF6C0A}"/>
                </a:ext>
              </a:extLst>
            </p:cNvPr>
            <p:cNvGrpSpPr/>
            <p:nvPr/>
          </p:nvGrpSpPr>
          <p:grpSpPr>
            <a:xfrm>
              <a:off x="3081120" y="1136022"/>
              <a:ext cx="1127834" cy="431720"/>
              <a:chOff x="3772869" y="4138728"/>
              <a:chExt cx="1127834" cy="431720"/>
            </a:xfrm>
          </p:grpSpPr>
          <p:sp>
            <p:nvSpPr>
              <p:cNvPr id="259" name="Rectangle: Rounded Corners 258">
                <a:extLst>
                  <a:ext uri="{FF2B5EF4-FFF2-40B4-BE49-F238E27FC236}">
                    <a16:creationId xmlns:a16="http://schemas.microsoft.com/office/drawing/2014/main" id="{9D412857-A15A-4688-816B-2C04BACA9860}"/>
                  </a:ext>
                </a:extLst>
              </p:cNvPr>
              <p:cNvSpPr/>
              <p:nvPr/>
            </p:nvSpPr>
            <p:spPr>
              <a:xfrm>
                <a:off x="3772869" y="4138728"/>
                <a:ext cx="1097765" cy="431720"/>
              </a:xfrm>
              <a:prstGeom prst="roundRect">
                <a:avLst>
                  <a:gd name="adj" fmla="val 50000"/>
                </a:avLst>
              </a:prstGeom>
              <a:solidFill>
                <a:srgbClr val="8D3C1E">
                  <a:lumMod val="40000"/>
                  <a:lumOff val="60000"/>
                </a:srgbClr>
              </a:solidFill>
              <a:ln w="57150" cap="flat" cmpd="sng" algn="ctr">
                <a:solidFill>
                  <a:srgbClr val="8D3C1E">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60" name="TextBox 259">
                <a:extLst>
                  <a:ext uri="{FF2B5EF4-FFF2-40B4-BE49-F238E27FC236}">
                    <a16:creationId xmlns:a16="http://schemas.microsoft.com/office/drawing/2014/main" id="{25531443-730B-4D74-B3CA-2A3A2246F451}"/>
                  </a:ext>
                </a:extLst>
              </p:cNvPr>
              <p:cNvSpPr txBox="1"/>
              <p:nvPr/>
            </p:nvSpPr>
            <p:spPr>
              <a:xfrm>
                <a:off x="3854913" y="4152863"/>
                <a:ext cx="104579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Weight</a:t>
                </a:r>
              </a:p>
            </p:txBody>
          </p:sp>
        </p:grpSp>
        <p:cxnSp>
          <p:nvCxnSpPr>
            <p:cNvPr id="261" name="Straight Arrow Connector 260">
              <a:extLst>
                <a:ext uri="{FF2B5EF4-FFF2-40B4-BE49-F238E27FC236}">
                  <a16:creationId xmlns:a16="http://schemas.microsoft.com/office/drawing/2014/main" id="{1BDC5EB4-13EA-4D57-9959-4C9257B05354}"/>
                </a:ext>
              </a:extLst>
            </p:cNvPr>
            <p:cNvCxnSpPr>
              <a:cxnSpLocks/>
              <a:stCxn id="241" idx="3"/>
              <a:endCxn id="244" idx="1"/>
            </p:cNvCxnSpPr>
            <p:nvPr/>
          </p:nvCxnSpPr>
          <p:spPr>
            <a:xfrm>
              <a:off x="1764601" y="1940500"/>
              <a:ext cx="319727" cy="6560"/>
            </a:xfrm>
            <a:prstGeom prst="straightConnector1">
              <a:avLst/>
            </a:prstGeom>
            <a:noFill/>
            <a:ln w="28575" cap="flat" cmpd="sng" algn="ctr">
              <a:solidFill>
                <a:srgbClr val="000000"/>
              </a:solidFill>
              <a:prstDash val="solid"/>
              <a:headEnd type="none" w="med" len="med"/>
              <a:tailEnd type="arrow" w="med" len="lg"/>
            </a:ln>
            <a:effectLst/>
          </p:spPr>
        </p:cxnSp>
        <p:cxnSp>
          <p:nvCxnSpPr>
            <p:cNvPr id="262" name="Straight Arrow Connector 261">
              <a:extLst>
                <a:ext uri="{FF2B5EF4-FFF2-40B4-BE49-F238E27FC236}">
                  <a16:creationId xmlns:a16="http://schemas.microsoft.com/office/drawing/2014/main" id="{D17C52AE-9922-4046-AEB4-D714700DEDB2}"/>
                </a:ext>
              </a:extLst>
            </p:cNvPr>
            <p:cNvCxnSpPr>
              <a:cxnSpLocks/>
              <a:stCxn id="254" idx="3"/>
              <a:endCxn id="266" idx="1"/>
            </p:cNvCxnSpPr>
            <p:nvPr/>
          </p:nvCxnSpPr>
          <p:spPr>
            <a:xfrm>
              <a:off x="4192494" y="1955076"/>
              <a:ext cx="299271" cy="2121"/>
            </a:xfrm>
            <a:prstGeom prst="straightConnector1">
              <a:avLst/>
            </a:prstGeom>
            <a:noFill/>
            <a:ln w="28575" cap="flat" cmpd="sng" algn="ctr">
              <a:solidFill>
                <a:srgbClr val="000000"/>
              </a:solidFill>
              <a:prstDash val="solid"/>
              <a:headEnd type="none" w="med" len="med"/>
              <a:tailEnd type="arrow" w="med" len="lg"/>
            </a:ln>
            <a:effectLst/>
          </p:spPr>
        </p:cxnSp>
        <p:cxnSp>
          <p:nvCxnSpPr>
            <p:cNvPr id="263" name="Straight Arrow Connector 262">
              <a:extLst>
                <a:ext uri="{FF2B5EF4-FFF2-40B4-BE49-F238E27FC236}">
                  <a16:creationId xmlns:a16="http://schemas.microsoft.com/office/drawing/2014/main" id="{2E2D02CF-BF52-4541-8EA6-631330AE03F5}"/>
                </a:ext>
              </a:extLst>
            </p:cNvPr>
            <p:cNvCxnSpPr>
              <a:cxnSpLocks/>
              <a:stCxn id="244" idx="3"/>
              <a:endCxn id="253" idx="1"/>
            </p:cNvCxnSpPr>
            <p:nvPr/>
          </p:nvCxnSpPr>
          <p:spPr>
            <a:xfrm>
              <a:off x="2987868" y="1947060"/>
              <a:ext cx="301086" cy="11070"/>
            </a:xfrm>
            <a:prstGeom prst="straightConnector1">
              <a:avLst/>
            </a:prstGeom>
            <a:noFill/>
            <a:ln w="28575" cap="flat" cmpd="sng" algn="ctr">
              <a:solidFill>
                <a:srgbClr val="000000"/>
              </a:solidFill>
              <a:prstDash val="solid"/>
              <a:headEnd type="none" w="med" len="med"/>
              <a:tailEnd type="arrow" w="med" len="lg"/>
            </a:ln>
            <a:effectLst/>
          </p:spPr>
        </p:cxnSp>
        <p:cxnSp>
          <p:nvCxnSpPr>
            <p:cNvPr id="264" name="Straight Arrow Connector 263">
              <a:extLst>
                <a:ext uri="{FF2B5EF4-FFF2-40B4-BE49-F238E27FC236}">
                  <a16:creationId xmlns:a16="http://schemas.microsoft.com/office/drawing/2014/main" id="{59895C80-399B-4B38-80F6-EF4D3F3BCCD3}"/>
                </a:ext>
              </a:extLst>
            </p:cNvPr>
            <p:cNvCxnSpPr>
              <a:cxnSpLocks/>
              <a:stCxn id="266" idx="3"/>
              <a:endCxn id="256" idx="1"/>
            </p:cNvCxnSpPr>
            <p:nvPr/>
          </p:nvCxnSpPr>
          <p:spPr>
            <a:xfrm>
              <a:off x="5395305" y="1957197"/>
              <a:ext cx="325187" cy="306"/>
            </a:xfrm>
            <a:prstGeom prst="straightConnector1">
              <a:avLst/>
            </a:prstGeom>
            <a:noFill/>
            <a:ln w="28575" cap="flat" cmpd="sng" algn="ctr">
              <a:solidFill>
                <a:srgbClr val="000000"/>
              </a:solidFill>
              <a:prstDash val="solid"/>
              <a:headEnd type="none" w="med" len="med"/>
              <a:tailEnd type="arrow" w="med" len="lg"/>
            </a:ln>
            <a:effectLst/>
          </p:spPr>
        </p:cxnSp>
        <p:grpSp>
          <p:nvGrpSpPr>
            <p:cNvPr id="265" name="Group 264">
              <a:extLst>
                <a:ext uri="{FF2B5EF4-FFF2-40B4-BE49-F238E27FC236}">
                  <a16:creationId xmlns:a16="http://schemas.microsoft.com/office/drawing/2014/main" id="{E5619687-0879-47AB-AE60-C34904FC9181}"/>
                </a:ext>
              </a:extLst>
            </p:cNvPr>
            <p:cNvGrpSpPr/>
            <p:nvPr/>
          </p:nvGrpSpPr>
          <p:grpSpPr>
            <a:xfrm>
              <a:off x="4491765" y="1741337"/>
              <a:ext cx="903540" cy="431720"/>
              <a:chOff x="1715274" y="3431711"/>
              <a:chExt cx="903540" cy="431720"/>
            </a:xfrm>
          </p:grpSpPr>
          <p:sp>
            <p:nvSpPr>
              <p:cNvPr id="266" name="Rectangle: Rounded Corners 265">
                <a:extLst>
                  <a:ext uri="{FF2B5EF4-FFF2-40B4-BE49-F238E27FC236}">
                    <a16:creationId xmlns:a16="http://schemas.microsoft.com/office/drawing/2014/main" id="{C45B309A-83F9-4739-A60A-242233FB5718}"/>
                  </a:ext>
                </a:extLst>
              </p:cNvPr>
              <p:cNvSpPr/>
              <p:nvPr/>
            </p:nvSpPr>
            <p:spPr>
              <a:xfrm>
                <a:off x="1715274" y="3431711"/>
                <a:ext cx="903540" cy="431720"/>
              </a:xfrm>
              <a:prstGeom prst="roundRect">
                <a:avLst>
                  <a:gd name="adj" fmla="val 50000"/>
                </a:avLst>
              </a:prstGeom>
              <a:solidFill>
                <a:srgbClr val="B26F0C">
                  <a:lumMod val="40000"/>
                  <a:lumOff val="60000"/>
                </a:srgbClr>
              </a:solidFill>
              <a:ln w="57150" cap="flat" cmpd="sng" algn="ctr">
                <a:solidFill>
                  <a:srgbClr val="B26F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67" name="TextBox 266">
                <a:extLst>
                  <a:ext uri="{FF2B5EF4-FFF2-40B4-BE49-F238E27FC236}">
                    <a16:creationId xmlns:a16="http://schemas.microsoft.com/office/drawing/2014/main" id="{B5F89306-C3ED-4F9A-AC2F-C5B29059AD3B}"/>
                  </a:ext>
                </a:extLst>
              </p:cNvPr>
              <p:cNvSpPr txBox="1"/>
              <p:nvPr/>
            </p:nvSpPr>
            <p:spPr>
              <a:xfrm>
                <a:off x="1819474" y="3447516"/>
                <a:ext cx="7713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Conv</a:t>
                </a:r>
              </a:p>
            </p:txBody>
          </p:sp>
        </p:grpSp>
        <p:cxnSp>
          <p:nvCxnSpPr>
            <p:cNvPr id="268" name="Straight Arrow Connector 267">
              <a:extLst>
                <a:ext uri="{FF2B5EF4-FFF2-40B4-BE49-F238E27FC236}">
                  <a16:creationId xmlns:a16="http://schemas.microsoft.com/office/drawing/2014/main" id="{8BB35285-EC73-48F4-A8B6-93CA0292F385}"/>
                </a:ext>
              </a:extLst>
            </p:cNvPr>
            <p:cNvCxnSpPr>
              <a:cxnSpLocks/>
            </p:cNvCxnSpPr>
            <p:nvPr/>
          </p:nvCxnSpPr>
          <p:spPr>
            <a:xfrm>
              <a:off x="3740135" y="2341203"/>
              <a:ext cx="3584599" cy="0"/>
            </a:xfrm>
            <a:prstGeom prst="straightConnector1">
              <a:avLst/>
            </a:prstGeom>
            <a:noFill/>
            <a:ln w="28575" cap="flat" cmpd="sng" algn="ctr">
              <a:solidFill>
                <a:srgbClr val="000000"/>
              </a:solidFill>
              <a:prstDash val="solid"/>
              <a:headEnd type="none" w="med" len="med"/>
              <a:tailEnd type="none" w="med" len="med"/>
            </a:ln>
            <a:effectLst/>
          </p:spPr>
        </p:cxnSp>
        <p:sp>
          <p:nvSpPr>
            <p:cNvPr id="271" name="Rectangle 270">
              <a:extLst>
                <a:ext uri="{FF2B5EF4-FFF2-40B4-BE49-F238E27FC236}">
                  <a16:creationId xmlns:a16="http://schemas.microsoft.com/office/drawing/2014/main" id="{0C945272-1452-4F36-9B3E-FA71BA2024FC}"/>
                </a:ext>
              </a:extLst>
            </p:cNvPr>
            <p:cNvSpPr/>
            <p:nvPr/>
          </p:nvSpPr>
          <p:spPr>
            <a:xfrm>
              <a:off x="4909876" y="1043320"/>
              <a:ext cx="2914580" cy="707886"/>
            </a:xfrm>
            <a:prstGeom prst="rect">
              <a:avLst/>
            </a:prstGeom>
          </p:spPr>
          <p:txBody>
            <a:bodyPr wrap="none">
              <a:spAutoFit/>
            </a:bodyPr>
            <a:lstStyle/>
            <a:p>
              <a:pPr algn="r">
                <a:defRPr/>
              </a:pPr>
              <a:r>
                <a:rPr lang="en-US" sz="2000" kern="0" dirty="0">
                  <a:solidFill>
                    <a:srgbClr val="000000"/>
                  </a:solidFill>
                  <a:latin typeface="Calibri"/>
                  <a:ea typeface="Helvetica" charset="0"/>
                  <a:cs typeface="Helvetica" charset="0"/>
                </a:rPr>
                <a:t>Dataflow graph of </a:t>
              </a:r>
            </a:p>
            <a:p>
              <a:pPr algn="r">
                <a:defRPr/>
              </a:pPr>
              <a:r>
                <a:rPr lang="en-US" sz="2000" kern="0" dirty="0">
                  <a:solidFill>
                    <a:srgbClr val="000000"/>
                  </a:solidFill>
                  <a:latin typeface="Calibri"/>
                  <a:ea typeface="Helvetica" charset="0"/>
                  <a:cs typeface="Helvetica" charset="0"/>
                </a:rPr>
                <a:t>domain-specific operators</a:t>
              </a:r>
            </a:p>
          </p:txBody>
        </p:sp>
        <p:cxnSp>
          <p:nvCxnSpPr>
            <p:cNvPr id="337" name="Straight Arrow Connector 336">
              <a:extLst>
                <a:ext uri="{FF2B5EF4-FFF2-40B4-BE49-F238E27FC236}">
                  <a16:creationId xmlns:a16="http://schemas.microsoft.com/office/drawing/2014/main" id="{27609471-9531-4BA1-9311-5CD26E62780B}"/>
                </a:ext>
              </a:extLst>
            </p:cNvPr>
            <p:cNvCxnSpPr>
              <a:cxnSpLocks/>
              <a:stCxn id="250" idx="2"/>
            </p:cNvCxnSpPr>
            <p:nvPr/>
          </p:nvCxnSpPr>
          <p:spPr>
            <a:xfrm>
              <a:off x="7324734" y="2186741"/>
              <a:ext cx="0" cy="154462"/>
            </a:xfrm>
            <a:prstGeom prst="straightConnector1">
              <a:avLst/>
            </a:prstGeom>
            <a:noFill/>
            <a:ln w="28575" cap="flat" cmpd="sng" algn="ctr">
              <a:solidFill>
                <a:srgbClr val="000000"/>
              </a:solidFill>
              <a:prstDash val="solid"/>
              <a:headEnd type="arrow" w="med" len="med"/>
              <a:tailEnd type="none" w="med" len="med"/>
            </a:ln>
            <a:effectLst/>
          </p:spPr>
        </p:cxnSp>
      </p:grpSp>
      <p:sp>
        <p:nvSpPr>
          <p:cNvPr id="347" name="Shape 30">
            <a:extLst>
              <a:ext uri="{FF2B5EF4-FFF2-40B4-BE49-F238E27FC236}">
                <a16:creationId xmlns:a16="http://schemas.microsoft.com/office/drawing/2014/main" id="{07E4DBC1-C033-4884-99F5-E29AF5ACE94D}"/>
              </a:ext>
            </a:extLst>
          </p:cNvPr>
          <p:cNvSpPr/>
          <p:nvPr/>
        </p:nvSpPr>
        <p:spPr>
          <a:xfrm>
            <a:off x="8374629" y="2620930"/>
            <a:ext cx="2445481" cy="1118489"/>
          </a:xfrm>
          <a:prstGeom prst="downArrow">
            <a:avLst>
              <a:gd name="adj1" fmla="val 84834"/>
              <a:gd name="adj2" fmla="val 18098"/>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Calibri"/>
              </a:rPr>
              <a:t>Scripted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Calibri"/>
              </a:rPr>
              <a:t>Optimizations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Calibri"/>
              </a:rPr>
              <a:t>+ Translation</a:t>
            </a:r>
            <a:endParaRPr kumimoji="0" lang="en" sz="2000" b="0" i="0" u="none" strike="noStrike" kern="0" cap="none" spc="0" normalizeH="0" baseline="0" noProof="0" dirty="0">
              <a:ln>
                <a:noFill/>
              </a:ln>
              <a:solidFill>
                <a:srgbClr val="FFFFFF"/>
              </a:solidFill>
              <a:effectLst/>
              <a:uLnTx/>
              <a:uFillTx/>
              <a:latin typeface="Calibri"/>
            </a:endParaRPr>
          </a:p>
        </p:txBody>
      </p:sp>
      <p:pic>
        <p:nvPicPr>
          <p:cNvPr id="348" name="Picture 347">
            <a:extLst>
              <a:ext uri="{FF2B5EF4-FFF2-40B4-BE49-F238E27FC236}">
                <a16:creationId xmlns:a16="http://schemas.microsoft.com/office/drawing/2014/main" id="{248B1D76-0DE4-4B9A-94B6-A80BCD197FB5}"/>
              </a:ext>
            </a:extLst>
          </p:cNvPr>
          <p:cNvPicPr>
            <a:picLocks noChangeAspect="1"/>
          </p:cNvPicPr>
          <p:nvPr/>
        </p:nvPicPr>
        <p:blipFill rotWithShape="1">
          <a:blip r:embed="rId2"/>
          <a:srcRect t="29808"/>
          <a:stretch/>
        </p:blipFill>
        <p:spPr>
          <a:xfrm>
            <a:off x="8534400" y="1927169"/>
            <a:ext cx="2150869" cy="571875"/>
          </a:xfrm>
          <a:prstGeom prst="rect">
            <a:avLst/>
          </a:prstGeom>
        </p:spPr>
      </p:pic>
      <p:grpSp>
        <p:nvGrpSpPr>
          <p:cNvPr id="3" name="Group 2">
            <a:extLst>
              <a:ext uri="{FF2B5EF4-FFF2-40B4-BE49-F238E27FC236}">
                <a16:creationId xmlns:a16="http://schemas.microsoft.com/office/drawing/2014/main" id="{3EA661D8-C7E4-4A0C-A16E-728869FC19AE}"/>
              </a:ext>
            </a:extLst>
          </p:cNvPr>
          <p:cNvGrpSpPr/>
          <p:nvPr/>
        </p:nvGrpSpPr>
        <p:grpSpPr>
          <a:xfrm>
            <a:off x="338220" y="2213953"/>
            <a:ext cx="4401336" cy="3002736"/>
            <a:chOff x="338220" y="2213953"/>
            <a:chExt cx="4401336" cy="3002736"/>
          </a:xfrm>
        </p:grpSpPr>
        <p:sp>
          <p:nvSpPr>
            <p:cNvPr id="356" name="Rectangle: Rounded Corners 355">
              <a:extLst>
                <a:ext uri="{FF2B5EF4-FFF2-40B4-BE49-F238E27FC236}">
                  <a16:creationId xmlns:a16="http://schemas.microsoft.com/office/drawing/2014/main" id="{B4BB61B9-A16B-44B6-9429-7DD7D896A90A}"/>
                </a:ext>
              </a:extLst>
            </p:cNvPr>
            <p:cNvSpPr/>
            <p:nvPr/>
          </p:nvSpPr>
          <p:spPr>
            <a:xfrm>
              <a:off x="338220" y="2587068"/>
              <a:ext cx="4342576" cy="2629621"/>
            </a:xfrm>
            <a:prstGeom prst="roundRect">
              <a:avLst>
                <a:gd name="adj" fmla="val 6501"/>
              </a:avLst>
            </a:prstGeom>
            <a:solidFill>
              <a:schemeClr val="bg1">
                <a:lumMod val="95000"/>
              </a:schemeClr>
            </a:solidFill>
            <a:ln w="76200" cap="flat" cmpd="sng" algn="ctr">
              <a:solidFill>
                <a:srgbClr val="4472C4">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7" name="TextBox 356">
              <a:extLst>
                <a:ext uri="{FF2B5EF4-FFF2-40B4-BE49-F238E27FC236}">
                  <a16:creationId xmlns:a16="http://schemas.microsoft.com/office/drawing/2014/main" id="{81A4AD4E-E391-4726-BC90-F56B2069CE4C}"/>
                </a:ext>
              </a:extLst>
            </p:cNvPr>
            <p:cNvSpPr txBox="1"/>
            <p:nvPr/>
          </p:nvSpPr>
          <p:spPr>
            <a:xfrm>
              <a:off x="445942" y="2631257"/>
              <a:ext cx="4234853" cy="2492990"/>
            </a:xfrm>
            <a:prstGeom prst="rect">
              <a:avLst/>
            </a:prstGeom>
            <a:noFill/>
          </p:spPr>
          <p:txBody>
            <a:bodyPr wrap="square" rtlCol="0">
              <a:spAutoFit/>
            </a:bodyPr>
            <a:lstStyle/>
            <a:p>
              <a:r>
                <a:rPr lang="en-US" sz="1200" b="1" dirty="0" err="1">
                  <a:solidFill>
                    <a:srgbClr val="C00000"/>
                  </a:solidFill>
                  <a:latin typeface="Courier New" panose="02070309020205020404" pitchFamily="49" charset="0"/>
                  <a:cs typeface="Courier New" panose="02070309020205020404" pitchFamily="49" charset="0"/>
                </a:rPr>
                <a:t>val</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data = </a:t>
              </a:r>
              <a:r>
                <a:rPr lang="en-US" sz="1200" b="1" dirty="0" err="1">
                  <a:solidFill>
                    <a:srgbClr val="70AD47">
                      <a:lumMod val="75000"/>
                    </a:srgbClr>
                  </a:solidFill>
                  <a:latin typeface="Courier New" panose="02070309020205020404" pitchFamily="49" charset="0"/>
                  <a:cs typeface="Courier New" panose="02070309020205020404" pitchFamily="49" charset="0"/>
                </a:rPr>
                <a:t>LineBuffer</a:t>
              </a:r>
              <a:r>
                <a:rPr lang="en-US" sz="1200" dirty="0">
                  <a:solidFill>
                    <a:prstClr val="black"/>
                  </a:solidFill>
                  <a:latin typeface="Courier New" panose="02070309020205020404" pitchFamily="49" charset="0"/>
                  <a:cs typeface="Courier New" panose="02070309020205020404" pitchFamily="49" charset="0"/>
                </a:rPr>
                <a:t>[T](K, </a:t>
              </a:r>
              <a:r>
                <a:rPr lang="en-US" sz="1200" dirty="0" err="1">
                  <a:solidFill>
                    <a:prstClr val="black"/>
                  </a:solidFill>
                  <a:latin typeface="Courier New" panose="02070309020205020404" pitchFamily="49" charset="0"/>
                  <a:cs typeface="Courier New" panose="02070309020205020404" pitchFamily="49" charset="0"/>
                </a:rPr>
                <a:t>in_c</a:t>
              </a:r>
              <a:r>
                <a:rPr lang="en-US" sz="1200" dirty="0">
                  <a:solidFill>
                    <a:prstClr val="black"/>
                  </a:solidFill>
                  <a:latin typeface="Courier New" panose="02070309020205020404" pitchFamily="49" charset="0"/>
                  <a:cs typeface="Courier New" panose="02070309020205020404" pitchFamily="49" charset="0"/>
                </a:rPr>
                <a:t>)</a:t>
              </a:r>
            </a:p>
            <a:p>
              <a:r>
                <a:rPr lang="en-US" sz="1200" b="1" dirty="0" err="1">
                  <a:solidFill>
                    <a:srgbClr val="C00000"/>
                  </a:solidFill>
                  <a:latin typeface="Courier New" panose="02070309020205020404" pitchFamily="49" charset="0"/>
                  <a:cs typeface="Courier New" panose="02070309020205020404" pitchFamily="49" charset="0"/>
                </a:rPr>
                <a:t>val</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row = </a:t>
              </a:r>
              <a:r>
                <a:rPr lang="en-US" sz="1200" b="1" dirty="0" err="1">
                  <a:solidFill>
                    <a:srgbClr val="70AD47">
                      <a:lumMod val="75000"/>
                    </a:srgbClr>
                  </a:solidFill>
                  <a:latin typeface="Courier New" panose="02070309020205020404" pitchFamily="49" charset="0"/>
                  <a:cs typeface="Courier New" panose="02070309020205020404" pitchFamily="49" charset="0"/>
                </a:rPr>
                <a:t>RegFile</a:t>
              </a:r>
              <a:r>
                <a:rPr lang="en-US" sz="1200" dirty="0">
                  <a:solidFill>
                    <a:prstClr val="black"/>
                  </a:solidFill>
                  <a:latin typeface="Courier New" panose="02070309020205020404" pitchFamily="49" charset="0"/>
                  <a:cs typeface="Courier New" panose="02070309020205020404" pitchFamily="49" charset="0"/>
                </a:rPr>
                <a:t>[T](K, K)</a:t>
              </a:r>
            </a:p>
            <a:p>
              <a:r>
                <a:rPr lang="en-US" sz="1200" b="1" dirty="0" err="1">
                  <a:solidFill>
                    <a:srgbClr val="C00000"/>
                  </a:solidFill>
                  <a:latin typeface="Courier New" panose="02070309020205020404" pitchFamily="49" charset="0"/>
                  <a:cs typeface="Courier New" panose="02070309020205020404" pitchFamily="49" charset="0"/>
                </a:rPr>
                <a:t>val</a:t>
              </a:r>
              <a:r>
                <a:rPr lang="en-US" sz="1200" b="1"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weight_RF</a:t>
              </a:r>
              <a:r>
                <a:rPr lang="en-US" sz="1200" dirty="0">
                  <a:solidFill>
                    <a:prstClr val="black"/>
                  </a:solidFill>
                  <a:latin typeface="Courier New" panose="02070309020205020404" pitchFamily="49" charset="0"/>
                  <a:cs typeface="Courier New" panose="02070309020205020404" pitchFamily="49" charset="0"/>
                </a:rPr>
                <a:t> = </a:t>
              </a:r>
              <a:r>
                <a:rPr lang="en-US" sz="1200" b="1" dirty="0" err="1">
                  <a:solidFill>
                    <a:srgbClr val="70AD47">
                      <a:lumMod val="75000"/>
                    </a:srgbClr>
                  </a:solidFill>
                  <a:latin typeface="Courier New" panose="02070309020205020404" pitchFamily="49" charset="0"/>
                  <a:cs typeface="Courier New" panose="02070309020205020404" pitchFamily="49" charset="0"/>
                </a:rPr>
                <a:t>RegFile</a:t>
              </a:r>
              <a:r>
                <a:rPr lang="en-US" sz="1200" dirty="0">
                  <a:solidFill>
                    <a:prstClr val="black"/>
                  </a:solidFill>
                  <a:latin typeface="Courier New" panose="02070309020205020404" pitchFamily="49" charset="0"/>
                  <a:cs typeface="Courier New" panose="02070309020205020404" pitchFamily="49" charset="0"/>
                </a:rPr>
                <a:t>[T](K, K)</a:t>
              </a:r>
            </a:p>
            <a:p>
              <a:r>
                <a:rPr lang="en-US" sz="1200" dirty="0" err="1">
                  <a:solidFill>
                    <a:prstClr val="black"/>
                  </a:solidFill>
                  <a:latin typeface="Courier New" panose="02070309020205020404" pitchFamily="49" charset="0"/>
                  <a:cs typeface="Courier New" panose="02070309020205020404" pitchFamily="49" charset="0"/>
                </a:rPr>
                <a:t>weight_RF</a:t>
              </a:r>
              <a:r>
                <a:rPr lang="en-US" sz="1200" dirty="0">
                  <a:solidFill>
                    <a:prstClr val="black"/>
                  </a:solidFill>
                  <a:latin typeface="Courier New" panose="02070309020205020404" pitchFamily="49" charset="0"/>
                  <a:cs typeface="Courier New" panose="02070309020205020404" pitchFamily="49" charset="0"/>
                </a:rPr>
                <a:t> </a:t>
              </a:r>
              <a:r>
                <a:rPr lang="en-US" sz="1200" b="1" dirty="0">
                  <a:solidFill>
                    <a:srgbClr val="AA9606"/>
                  </a:solidFill>
                  <a:latin typeface="Courier New" panose="02070309020205020404" pitchFamily="49" charset="0"/>
                  <a:cs typeface="Courier New" panose="02070309020205020404" pitchFamily="49" charset="0"/>
                </a:rPr>
                <a:t>load</a:t>
              </a:r>
              <a:r>
                <a:rPr lang="en-US" sz="1200" b="1"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w_DRAM</a:t>
              </a:r>
              <a:r>
                <a:rPr lang="en-US" sz="1200" dirty="0">
                  <a:solidFill>
                    <a:prstClr val="black"/>
                  </a:solidFill>
                  <a:latin typeface="Courier New" panose="02070309020205020404" pitchFamily="49" charset="0"/>
                  <a:cs typeface="Courier New" panose="02070309020205020404" pitchFamily="49" charset="0"/>
                </a:rPr>
                <a:t>(channel, 0::K, 0::K)</a:t>
              </a:r>
            </a:p>
            <a:p>
              <a:r>
                <a:rPr lang="en-US" sz="1200" b="1" dirty="0" err="1">
                  <a:solidFill>
                    <a:srgbClr val="0070C0"/>
                  </a:solidFill>
                  <a:latin typeface="Courier New" panose="02070309020205020404" pitchFamily="49" charset="0"/>
                  <a:cs typeface="Courier New" panose="02070309020205020404" pitchFamily="49" charset="0"/>
                </a:rPr>
                <a:t>Foreach</a:t>
              </a:r>
              <a:r>
                <a:rPr lang="en-US" sz="1200" dirty="0">
                  <a:solidFill>
                    <a:prstClr val="black"/>
                  </a:solidFill>
                  <a:latin typeface="Courier New" panose="02070309020205020404" pitchFamily="49" charset="0"/>
                  <a:cs typeface="Courier New" panose="02070309020205020404" pitchFamily="49" charset="0"/>
                </a:rPr>
                <a:t>(0 </a:t>
              </a:r>
              <a:r>
                <a:rPr lang="en-US" sz="1200" b="1" dirty="0">
                  <a:solidFill>
                    <a:srgbClr val="C00000"/>
                  </a:solidFill>
                  <a:latin typeface="Courier New" panose="02070309020205020404" pitchFamily="49" charset="0"/>
                  <a:cs typeface="Courier New" panose="02070309020205020404" pitchFamily="49" charset="0"/>
                </a:rPr>
                <a:t>until</a:t>
              </a:r>
              <a:r>
                <a:rPr lang="en-US" sz="1200" b="1"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in_r</a:t>
              </a:r>
              <a:r>
                <a:rPr lang="en-US" sz="1200" dirty="0">
                  <a:solidFill>
                    <a:prstClr val="black"/>
                  </a:solidFill>
                  <a:latin typeface="Courier New" panose="02070309020205020404" pitchFamily="49" charset="0"/>
                  <a:cs typeface="Courier New" panose="02070309020205020404" pitchFamily="49" charset="0"/>
                </a:rPr>
                <a:t>) { r =&gt;</a:t>
              </a:r>
            </a:p>
            <a:p>
              <a:r>
                <a:rPr lang="en-US" sz="1200" dirty="0">
                  <a:solidFill>
                    <a:prstClr val="black"/>
                  </a:solidFill>
                  <a:latin typeface="Courier New" panose="02070309020205020404" pitchFamily="49" charset="0"/>
                  <a:cs typeface="Courier New" panose="02070309020205020404" pitchFamily="49" charset="0"/>
                </a:rPr>
                <a:t> data </a:t>
              </a:r>
              <a:r>
                <a:rPr lang="en-US" sz="1200" b="1" dirty="0">
                  <a:solidFill>
                    <a:srgbClr val="AA9606"/>
                  </a:solidFill>
                  <a:latin typeface="Courier New" panose="02070309020205020404" pitchFamily="49" charset="0"/>
                  <a:cs typeface="Courier New" panose="02070309020205020404" pitchFamily="49" charset="0"/>
                </a:rPr>
                <a:t>load</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i0_DRAM(channel, r, 0::</a:t>
              </a:r>
              <a:r>
                <a:rPr lang="en-US" sz="1200" dirty="0" err="1">
                  <a:solidFill>
                    <a:prstClr val="black"/>
                  </a:solidFill>
                  <a:latin typeface="Courier New" panose="02070309020205020404" pitchFamily="49" charset="0"/>
                  <a:cs typeface="Courier New" panose="02070309020205020404" pitchFamily="49" charset="0"/>
                </a:rPr>
                <a:t>in_c</a:t>
              </a:r>
              <a:r>
                <a:rPr lang="en-US" sz="1200" dirty="0">
                  <a:solidFill>
                    <a:prstClr val="black"/>
                  </a:solidFill>
                  <a:latin typeface="Courier New" panose="02070309020205020404" pitchFamily="49" charset="0"/>
                  <a:cs typeface="Courier New" panose="02070309020205020404" pitchFamily="49" charset="0"/>
                </a:rPr>
                <a:t>)</a:t>
              </a:r>
            </a:p>
            <a:p>
              <a:r>
                <a:rPr lang="en-US" sz="1200" dirty="0">
                  <a:solidFill>
                    <a:prstClr val="black"/>
                  </a:solidFill>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Foreach</a:t>
              </a:r>
              <a:r>
                <a:rPr lang="en-US" sz="1200" dirty="0">
                  <a:solidFill>
                    <a:prstClr val="black"/>
                  </a:solidFill>
                  <a:latin typeface="Courier New" panose="02070309020205020404" pitchFamily="49" charset="0"/>
                  <a:cs typeface="Courier New" panose="02070309020205020404" pitchFamily="49" charset="0"/>
                </a:rPr>
                <a:t>(0 </a:t>
              </a:r>
              <a:r>
                <a:rPr lang="en-US" sz="1200" b="1" dirty="0">
                  <a:solidFill>
                    <a:srgbClr val="C00000"/>
                  </a:solidFill>
                  <a:latin typeface="Courier New" panose="02070309020205020404" pitchFamily="49" charset="0"/>
                  <a:cs typeface="Courier New" panose="02070309020205020404" pitchFamily="49" charset="0"/>
                </a:rPr>
                <a:t>until</a:t>
              </a:r>
              <a:r>
                <a:rPr lang="en-US" sz="1200" b="1"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in_c</a:t>
              </a:r>
              <a:r>
                <a:rPr lang="en-US" sz="1200" dirty="0">
                  <a:solidFill>
                    <a:prstClr val="black"/>
                  </a:solidFill>
                  <a:latin typeface="Courier New" panose="02070309020205020404" pitchFamily="49" charset="0"/>
                  <a:cs typeface="Courier New" panose="02070309020205020404" pitchFamily="49" charset="0"/>
                </a:rPr>
                <a:t>) { c =&gt;</a:t>
              </a:r>
            </a:p>
            <a:p>
              <a:r>
                <a:rPr lang="en-US" sz="1200" dirty="0">
                  <a:solidFill>
                    <a:prstClr val="black"/>
                  </a:solidFill>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Foreach</a:t>
              </a:r>
              <a:r>
                <a:rPr lang="en-US" sz="1200" dirty="0">
                  <a:solidFill>
                    <a:prstClr val="black"/>
                  </a:solidFill>
                  <a:latin typeface="Courier New" panose="02070309020205020404" pitchFamily="49" charset="0"/>
                  <a:cs typeface="Courier New" panose="02070309020205020404" pitchFamily="49" charset="0"/>
                </a:rPr>
                <a:t>(0 </a:t>
              </a:r>
              <a:r>
                <a:rPr lang="en-US" sz="1200" b="1" dirty="0">
                  <a:solidFill>
                    <a:srgbClr val="C00000"/>
                  </a:solidFill>
                  <a:latin typeface="Courier New" panose="02070309020205020404" pitchFamily="49" charset="0"/>
                  <a:cs typeface="Courier New" panose="02070309020205020404" pitchFamily="49" charset="0"/>
                </a:rPr>
                <a:t>until</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K){</a:t>
              </a:r>
            </a:p>
            <a:p>
              <a:r>
                <a:rPr lang="en-US" sz="1200"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i</a:t>
              </a:r>
              <a:r>
                <a:rPr lang="en-US" sz="1200" dirty="0">
                  <a:solidFill>
                    <a:prstClr val="black"/>
                  </a:solidFill>
                  <a:latin typeface="Courier New" panose="02070309020205020404" pitchFamily="49" charset="0"/>
                  <a:cs typeface="Courier New" panose="02070309020205020404" pitchFamily="49" charset="0"/>
                </a:rPr>
                <a:t> =&gt; row(</a:t>
              </a:r>
              <a:r>
                <a:rPr lang="en-US" sz="1200" dirty="0" err="1">
                  <a:solidFill>
                    <a:prstClr val="black"/>
                  </a:solidFill>
                  <a:latin typeface="Courier New" panose="02070309020205020404" pitchFamily="49" charset="0"/>
                  <a:cs typeface="Courier New" panose="02070309020205020404" pitchFamily="49" charset="0"/>
                </a:rPr>
                <a:t>i</a:t>
              </a:r>
              <a:r>
                <a:rPr lang="en-US" sz="1200" dirty="0">
                  <a:solidFill>
                    <a:prstClr val="black"/>
                  </a:solidFill>
                  <a:latin typeface="Courier New" panose="02070309020205020404" pitchFamily="49" charset="0"/>
                  <a:cs typeface="Courier New" panose="02070309020205020404" pitchFamily="49" charset="0"/>
                </a:rPr>
                <a:t>, *) &lt;&lt;= data(</a:t>
              </a:r>
              <a:r>
                <a:rPr lang="en-US" sz="1200" dirty="0" err="1">
                  <a:solidFill>
                    <a:prstClr val="black"/>
                  </a:solidFill>
                  <a:latin typeface="Courier New" panose="02070309020205020404" pitchFamily="49" charset="0"/>
                  <a:cs typeface="Courier New" panose="02070309020205020404" pitchFamily="49" charset="0"/>
                </a:rPr>
                <a:t>i</a:t>
              </a:r>
              <a:r>
                <a:rPr lang="en-US" sz="1200" dirty="0">
                  <a:solidFill>
                    <a:prstClr val="black"/>
                  </a:solidFill>
                  <a:latin typeface="Courier New" panose="02070309020205020404" pitchFamily="49" charset="0"/>
                  <a:cs typeface="Courier New" panose="02070309020205020404" pitchFamily="49" charset="0"/>
                </a:rPr>
                <a:t>, c)</a:t>
              </a:r>
            </a:p>
            <a:p>
              <a:r>
                <a:rPr lang="en-US" sz="1200" dirty="0">
                  <a:solidFill>
                    <a:prstClr val="black"/>
                  </a:solidFill>
                  <a:latin typeface="Courier New" panose="02070309020205020404" pitchFamily="49" charset="0"/>
                  <a:cs typeface="Courier New" panose="02070309020205020404" pitchFamily="49" charset="0"/>
                </a:rPr>
                <a:t>  }</a:t>
              </a:r>
            </a:p>
            <a:p>
              <a:r>
                <a:rPr lang="en-US" sz="1200"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val</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window = </a:t>
              </a:r>
              <a:r>
                <a:rPr lang="en-US" sz="1200" b="1" dirty="0">
                  <a:solidFill>
                    <a:srgbClr val="0070C0"/>
                  </a:solidFill>
                  <a:latin typeface="Courier New" panose="02070309020205020404" pitchFamily="49" charset="0"/>
                  <a:cs typeface="Courier New" panose="02070309020205020404" pitchFamily="49" charset="0"/>
                </a:rPr>
                <a:t>Reduce</a:t>
              </a:r>
              <a:r>
                <a:rPr lang="en-US" sz="1200" dirty="0">
                  <a:solidFill>
                    <a:prstClr val="black"/>
                  </a:solidFill>
                  <a:latin typeface="Courier New" panose="02070309020205020404" pitchFamily="49" charset="0"/>
                  <a:cs typeface="Courier New" panose="02070309020205020404" pitchFamily="49" charset="0"/>
                </a:rPr>
                <a:t>(0 </a:t>
              </a:r>
              <a:r>
                <a:rPr lang="en-US" sz="1200" b="1" dirty="0">
                  <a:solidFill>
                    <a:srgbClr val="C00000"/>
                  </a:solidFill>
                  <a:latin typeface="Courier New" panose="02070309020205020404" pitchFamily="49" charset="0"/>
                  <a:cs typeface="Courier New" panose="02070309020205020404" pitchFamily="49" charset="0"/>
                </a:rPr>
                <a:t>until</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K, 0 </a:t>
              </a:r>
              <a:r>
                <a:rPr lang="en-US" sz="1200" b="1" dirty="0">
                  <a:solidFill>
                    <a:srgbClr val="C00000"/>
                  </a:solidFill>
                  <a:latin typeface="Courier New" panose="02070309020205020404" pitchFamily="49" charset="0"/>
                  <a:cs typeface="Courier New" panose="02070309020205020404" pitchFamily="49" charset="0"/>
                </a:rPr>
                <a:t>until</a:t>
              </a:r>
              <a:r>
                <a:rPr lang="en-US" sz="1200" b="1" dirty="0">
                  <a:solidFill>
                    <a:prstClr val="black"/>
                  </a:solidFill>
                  <a:latin typeface="Courier New" panose="02070309020205020404" pitchFamily="49" charset="0"/>
                  <a:cs typeface="Courier New" panose="02070309020205020404" pitchFamily="49" charset="0"/>
                </a:rPr>
                <a:t> </a:t>
              </a:r>
              <a:r>
                <a:rPr lang="en-US" sz="1200" dirty="0">
                  <a:solidFill>
                    <a:prstClr val="black"/>
                  </a:solidFill>
                  <a:latin typeface="Courier New" panose="02070309020205020404" pitchFamily="49" charset="0"/>
                  <a:cs typeface="Courier New" panose="02070309020205020404" pitchFamily="49" charset="0"/>
                </a:rPr>
                <a:t>K){</a:t>
              </a:r>
            </a:p>
            <a:p>
              <a:r>
                <a:rPr lang="en-US" sz="1200"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i,j</a:t>
              </a:r>
              <a:r>
                <a:rPr lang="en-US" sz="1200" dirty="0">
                  <a:solidFill>
                    <a:prstClr val="black"/>
                  </a:solidFill>
                  <a:latin typeface="Courier New" panose="02070309020205020404" pitchFamily="49" charset="0"/>
                  <a:cs typeface="Courier New" panose="02070309020205020404" pitchFamily="49" charset="0"/>
                </a:rPr>
                <a:t>) =&gt; row(</a:t>
              </a:r>
              <a:r>
                <a:rPr lang="en-US" sz="1200" dirty="0" err="1">
                  <a:solidFill>
                    <a:prstClr val="black"/>
                  </a:solidFill>
                  <a:latin typeface="Courier New" panose="02070309020205020404" pitchFamily="49" charset="0"/>
                  <a:cs typeface="Courier New" panose="02070309020205020404" pitchFamily="49" charset="0"/>
                </a:rPr>
                <a:t>i,j</a:t>
              </a:r>
              <a:r>
                <a:rPr lang="en-US" sz="1200" dirty="0">
                  <a:solidFill>
                    <a:prstClr val="black"/>
                  </a:solidFill>
                  <a:latin typeface="Courier New" panose="02070309020205020404" pitchFamily="49" charset="0"/>
                  <a:cs typeface="Courier New" panose="02070309020205020404" pitchFamily="49" charset="0"/>
                </a:rPr>
                <a:t>) * </a:t>
              </a:r>
              <a:r>
                <a:rPr lang="en-US" sz="1200" dirty="0" err="1">
                  <a:solidFill>
                    <a:prstClr val="black"/>
                  </a:solidFill>
                  <a:latin typeface="Courier New" panose="02070309020205020404" pitchFamily="49" charset="0"/>
                  <a:cs typeface="Courier New" panose="02070309020205020404" pitchFamily="49" charset="0"/>
                </a:rPr>
                <a:t>weight_RF</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i,j</a:t>
              </a:r>
              <a:r>
                <a:rPr lang="en-US" sz="1200" dirty="0">
                  <a:solidFill>
                    <a:prstClr val="black"/>
                  </a:solidFill>
                  <a:latin typeface="Courier New" panose="02070309020205020404" pitchFamily="49" charset="0"/>
                  <a:cs typeface="Courier New" panose="02070309020205020404" pitchFamily="49" charset="0"/>
                </a:rPr>
                <a:t>)</a:t>
              </a:r>
            </a:p>
            <a:p>
              <a:r>
                <a:rPr lang="en-US" sz="1200" dirty="0">
                  <a:solidFill>
                    <a:prstClr val="black"/>
                  </a:solidFill>
                  <a:latin typeface="Courier New" panose="02070309020205020404" pitchFamily="49" charset="0"/>
                  <a:cs typeface="Courier New" panose="02070309020205020404" pitchFamily="49" charset="0"/>
                </a:rPr>
                <a:t>  }{_+_}…</a:t>
              </a:r>
            </a:p>
          </p:txBody>
        </p:sp>
        <p:sp>
          <p:nvSpPr>
            <p:cNvPr id="358" name="TextBox 357">
              <a:extLst>
                <a:ext uri="{FF2B5EF4-FFF2-40B4-BE49-F238E27FC236}">
                  <a16:creationId xmlns:a16="http://schemas.microsoft.com/office/drawing/2014/main" id="{91EA1084-31C4-4F69-9F4E-336530B76868}"/>
                </a:ext>
              </a:extLst>
            </p:cNvPr>
            <p:cNvSpPr txBox="1"/>
            <p:nvPr/>
          </p:nvSpPr>
          <p:spPr>
            <a:xfrm>
              <a:off x="3806802" y="2528747"/>
              <a:ext cx="932754" cy="400110"/>
            </a:xfrm>
            <a:prstGeom prst="rect">
              <a:avLst/>
            </a:prstGeom>
            <a:solidFill>
              <a:srgbClr val="5B9BD5"/>
            </a:solidFill>
            <a:ln w="57150">
              <a:solidFill>
                <a:srgbClr val="5B9BD5"/>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rPr>
                <a:t>Spatial</a:t>
              </a:r>
            </a:p>
          </p:txBody>
        </p:sp>
        <p:sp>
          <p:nvSpPr>
            <p:cNvPr id="342" name="Shape 30">
              <a:extLst>
                <a:ext uri="{FF2B5EF4-FFF2-40B4-BE49-F238E27FC236}">
                  <a16:creationId xmlns:a16="http://schemas.microsoft.com/office/drawing/2014/main" id="{31C7CD06-A5B8-4674-B636-476F55D10548}"/>
                </a:ext>
              </a:extLst>
            </p:cNvPr>
            <p:cNvSpPr/>
            <p:nvPr/>
          </p:nvSpPr>
          <p:spPr>
            <a:xfrm rot="21185871">
              <a:off x="1840836" y="2213953"/>
              <a:ext cx="486984" cy="342734"/>
            </a:xfrm>
            <a:prstGeom prst="downArrow">
              <a:avLst>
                <a:gd name="adj1" fmla="val 65275"/>
                <a:gd name="adj2" fmla="val 44643"/>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 sz="2000" b="0" i="0" u="none" strike="noStrike" kern="0" cap="none" spc="0" normalizeH="0" baseline="0" noProof="0" dirty="0">
                <a:ln>
                  <a:noFill/>
                </a:ln>
                <a:solidFill>
                  <a:srgbClr val="FFFFFF"/>
                </a:solidFill>
                <a:effectLst/>
                <a:uLnTx/>
                <a:uFillTx/>
                <a:latin typeface="Calibri"/>
              </a:endParaRPr>
            </a:p>
          </p:txBody>
        </p:sp>
      </p:grpSp>
      <p:grpSp>
        <p:nvGrpSpPr>
          <p:cNvPr id="4" name="Group 3">
            <a:extLst>
              <a:ext uri="{FF2B5EF4-FFF2-40B4-BE49-F238E27FC236}">
                <a16:creationId xmlns:a16="http://schemas.microsoft.com/office/drawing/2014/main" id="{190D63BB-373F-475E-A66F-47A746E16C00}"/>
              </a:ext>
            </a:extLst>
          </p:cNvPr>
          <p:cNvGrpSpPr/>
          <p:nvPr/>
        </p:nvGrpSpPr>
        <p:grpSpPr>
          <a:xfrm>
            <a:off x="357652" y="5034322"/>
            <a:ext cx="4973222" cy="1709224"/>
            <a:chOff x="357652" y="5034322"/>
            <a:chExt cx="4973222" cy="1709224"/>
          </a:xfrm>
        </p:grpSpPr>
        <p:sp>
          <p:nvSpPr>
            <p:cNvPr id="177" name="Rectangle: Rounded Corners 176">
              <a:extLst>
                <a:ext uri="{FF2B5EF4-FFF2-40B4-BE49-F238E27FC236}">
                  <a16:creationId xmlns:a16="http://schemas.microsoft.com/office/drawing/2014/main" id="{C8F99381-4FD3-43C4-9D32-12A1DB90DEFB}"/>
                </a:ext>
              </a:extLst>
            </p:cNvPr>
            <p:cNvSpPr/>
            <p:nvPr/>
          </p:nvSpPr>
          <p:spPr>
            <a:xfrm>
              <a:off x="357652" y="5301592"/>
              <a:ext cx="4973221" cy="1441954"/>
            </a:xfrm>
            <a:prstGeom prst="roundRect">
              <a:avLst>
                <a:gd name="adj" fmla="val 16667"/>
              </a:avLst>
            </a:prstGeom>
            <a:solidFill>
              <a:srgbClr val="FFFFFF">
                <a:lumMod val="95000"/>
              </a:srgbClr>
            </a:solidFill>
            <a:ln w="1905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rgbClr val="FFFFFF"/>
                </a:solidFill>
                <a:effectLst/>
                <a:uLnTx/>
                <a:uFillTx/>
                <a:latin typeface="Calibri"/>
                <a:ea typeface="+mn-ea"/>
                <a:cs typeface="+mn-cs"/>
              </a:endParaRPr>
            </a:p>
          </p:txBody>
        </p:sp>
        <p:sp>
          <p:nvSpPr>
            <p:cNvPr id="179" name="Rectangle: Rounded Corners 178">
              <a:extLst>
                <a:ext uri="{FF2B5EF4-FFF2-40B4-BE49-F238E27FC236}">
                  <a16:creationId xmlns:a16="http://schemas.microsoft.com/office/drawing/2014/main" id="{7A033CCA-1298-4AA1-8B91-625ED6C320CE}"/>
                </a:ext>
              </a:extLst>
            </p:cNvPr>
            <p:cNvSpPr/>
            <p:nvPr/>
          </p:nvSpPr>
          <p:spPr>
            <a:xfrm>
              <a:off x="873310" y="5419647"/>
              <a:ext cx="3654858" cy="1224148"/>
            </a:xfrm>
            <a:prstGeom prst="roundRect">
              <a:avLst>
                <a:gd name="adj" fmla="val 13030"/>
              </a:avLst>
            </a:prstGeom>
            <a:solidFill>
              <a:srgbClr val="B26F0C">
                <a:lumMod val="40000"/>
                <a:lumOff val="60000"/>
              </a:srgbClr>
            </a:solidFill>
            <a:ln w="57150" cap="flat" cmpd="sng" algn="ctr">
              <a:solidFill>
                <a:srgbClr val="008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n-ea"/>
                <a:cs typeface="+mn-cs"/>
              </a:endParaRPr>
            </a:p>
          </p:txBody>
        </p:sp>
        <p:sp>
          <p:nvSpPr>
            <p:cNvPr id="180" name="Rectangle: Rounded Corners 179">
              <a:extLst>
                <a:ext uri="{FF2B5EF4-FFF2-40B4-BE49-F238E27FC236}">
                  <a16:creationId xmlns:a16="http://schemas.microsoft.com/office/drawing/2014/main" id="{1D2CA891-AC40-4F42-9AA7-9D17A8F122FC}"/>
                </a:ext>
              </a:extLst>
            </p:cNvPr>
            <p:cNvSpPr/>
            <p:nvPr/>
          </p:nvSpPr>
          <p:spPr>
            <a:xfrm>
              <a:off x="1109191" y="6097159"/>
              <a:ext cx="867560" cy="437149"/>
            </a:xfrm>
            <a:prstGeom prst="roundRect">
              <a:avLst>
                <a:gd name="adj" fmla="val 13030"/>
              </a:avLst>
            </a:prstGeom>
            <a:solidFill>
              <a:srgbClr val="B26F0C">
                <a:lumMod val="40000"/>
                <a:lumOff val="60000"/>
              </a:srgbClr>
            </a:solidFill>
            <a:ln w="57150" cap="flat" cmpd="sng" algn="ctr">
              <a:solidFill>
                <a:srgbClr val="008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n-ea"/>
                <a:cs typeface="+mn-cs"/>
              </a:endParaRPr>
            </a:p>
          </p:txBody>
        </p:sp>
        <p:sp>
          <p:nvSpPr>
            <p:cNvPr id="181" name="Rectangle: Rounded Corners 180">
              <a:extLst>
                <a:ext uri="{FF2B5EF4-FFF2-40B4-BE49-F238E27FC236}">
                  <a16:creationId xmlns:a16="http://schemas.microsoft.com/office/drawing/2014/main" id="{D8B8E7F6-DE96-4C47-B557-745DC6C8D5F3}"/>
                </a:ext>
              </a:extLst>
            </p:cNvPr>
            <p:cNvSpPr/>
            <p:nvPr/>
          </p:nvSpPr>
          <p:spPr>
            <a:xfrm>
              <a:off x="1109191" y="5555461"/>
              <a:ext cx="848028" cy="467355"/>
            </a:xfrm>
            <a:prstGeom prst="roundRect">
              <a:avLst>
                <a:gd name="adj" fmla="val 13030"/>
              </a:avLst>
            </a:prstGeom>
            <a:solidFill>
              <a:srgbClr val="B26F0C">
                <a:lumMod val="40000"/>
                <a:lumOff val="60000"/>
              </a:srgbClr>
            </a:solidFill>
            <a:ln w="57150" cap="flat" cmpd="sng" algn="ctr">
              <a:solidFill>
                <a:srgbClr val="008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n-ea"/>
                <a:cs typeface="+mn-cs"/>
              </a:endParaRPr>
            </a:p>
          </p:txBody>
        </p:sp>
        <p:sp>
          <p:nvSpPr>
            <p:cNvPr id="182" name="Rectangle: Rounded Corners 181">
              <a:extLst>
                <a:ext uri="{FF2B5EF4-FFF2-40B4-BE49-F238E27FC236}">
                  <a16:creationId xmlns:a16="http://schemas.microsoft.com/office/drawing/2014/main" id="{EF0C1502-604C-49B8-9E74-49A07E629466}"/>
                </a:ext>
              </a:extLst>
            </p:cNvPr>
            <p:cNvSpPr/>
            <p:nvPr/>
          </p:nvSpPr>
          <p:spPr>
            <a:xfrm>
              <a:off x="3762630" y="5539080"/>
              <a:ext cx="733606" cy="883068"/>
            </a:xfrm>
            <a:prstGeom prst="roundRect">
              <a:avLst>
                <a:gd name="adj" fmla="val 30651"/>
              </a:avLst>
            </a:prstGeom>
            <a:solidFill>
              <a:srgbClr val="B26F0C">
                <a:lumMod val="40000"/>
                <a:lumOff val="60000"/>
              </a:srgbClr>
            </a:solidFill>
            <a:ln w="5715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289" name="TextBox 288">
              <a:extLst>
                <a:ext uri="{FF2B5EF4-FFF2-40B4-BE49-F238E27FC236}">
                  <a16:creationId xmlns:a16="http://schemas.microsoft.com/office/drawing/2014/main" id="{EC83DCE6-4893-4986-8630-9C76D4ABFDC4}"/>
                </a:ext>
              </a:extLst>
            </p:cNvPr>
            <p:cNvSpPr txBox="1"/>
            <p:nvPr/>
          </p:nvSpPr>
          <p:spPr>
            <a:xfrm>
              <a:off x="370476" y="5644510"/>
              <a:ext cx="847700" cy="699428"/>
            </a:xfrm>
            <a:prstGeom prst="rect">
              <a:avLst/>
            </a:prstGeom>
            <a:solidFill>
              <a:srgbClr val="6A2D16"/>
            </a:solidFill>
            <a:ln w="19050">
              <a:solidFill>
                <a:srgbClr val="6A2D16"/>
              </a:solidFill>
            </a:ln>
          </p:spPr>
          <p:txBody>
            <a:bodyPr wrap="square" rtlCol="0" anchor="ctr">
              <a:noAutofit/>
            </a:bodyPr>
            <a:lstStyle/>
            <a:p>
              <a:pPr algn="ctr"/>
              <a:r>
                <a:rPr lang="en-US" sz="2000" dirty="0">
                  <a:solidFill>
                    <a:srgbClr val="FFFFFF">
                      <a:lumMod val="95000"/>
                    </a:srgbClr>
                  </a:solidFill>
                  <a:latin typeface="Calibri"/>
                </a:rPr>
                <a:t>DRAM</a:t>
              </a:r>
            </a:p>
          </p:txBody>
        </p:sp>
        <p:sp>
          <p:nvSpPr>
            <p:cNvPr id="290" name="Rectangle 289">
              <a:extLst>
                <a:ext uri="{FF2B5EF4-FFF2-40B4-BE49-F238E27FC236}">
                  <a16:creationId xmlns:a16="http://schemas.microsoft.com/office/drawing/2014/main" id="{2EDA3531-1B40-4FBC-BBB1-D5047D603FCD}"/>
                </a:ext>
              </a:extLst>
            </p:cNvPr>
            <p:cNvSpPr/>
            <p:nvPr/>
          </p:nvSpPr>
          <p:spPr>
            <a:xfrm>
              <a:off x="2913615" y="5548118"/>
              <a:ext cx="963676" cy="120505"/>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Calibri"/>
                <a:ea typeface="+mn-ea"/>
                <a:cs typeface="+mn-cs"/>
              </a:endParaRPr>
            </a:p>
          </p:txBody>
        </p:sp>
        <p:sp>
          <p:nvSpPr>
            <p:cNvPr id="291" name="Rectangle 290">
              <a:extLst>
                <a:ext uri="{FF2B5EF4-FFF2-40B4-BE49-F238E27FC236}">
                  <a16:creationId xmlns:a16="http://schemas.microsoft.com/office/drawing/2014/main" id="{7FE8D4CA-94A4-44B9-A2FE-01DB6B9BF80D}"/>
                </a:ext>
              </a:extLst>
            </p:cNvPr>
            <p:cNvSpPr/>
            <p:nvPr/>
          </p:nvSpPr>
          <p:spPr>
            <a:xfrm>
              <a:off x="2836991" y="5758276"/>
              <a:ext cx="1040300" cy="136391"/>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Calibri"/>
                <a:ea typeface="+mn-ea"/>
                <a:cs typeface="+mn-cs"/>
              </a:endParaRPr>
            </a:p>
          </p:txBody>
        </p:sp>
        <p:sp>
          <p:nvSpPr>
            <p:cNvPr id="292" name="Rectangle 291">
              <a:extLst>
                <a:ext uri="{FF2B5EF4-FFF2-40B4-BE49-F238E27FC236}">
                  <a16:creationId xmlns:a16="http://schemas.microsoft.com/office/drawing/2014/main" id="{67ED7404-6D34-4C69-B85C-93FF1F8AFE9F}"/>
                </a:ext>
              </a:extLst>
            </p:cNvPr>
            <p:cNvSpPr/>
            <p:nvPr/>
          </p:nvSpPr>
          <p:spPr>
            <a:xfrm>
              <a:off x="2913615" y="5975803"/>
              <a:ext cx="963676" cy="95957"/>
            </a:xfrm>
            <a:prstGeom prst="rect">
              <a:avLst/>
            </a:prstGeom>
            <a:solidFill>
              <a:srgbClr val="000000">
                <a:lumMod val="50000"/>
                <a:lumOff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Calibri"/>
                <a:ea typeface="+mn-ea"/>
                <a:cs typeface="+mn-cs"/>
              </a:endParaRPr>
            </a:p>
          </p:txBody>
        </p:sp>
        <p:sp>
          <p:nvSpPr>
            <p:cNvPr id="293" name="Trapezoid 292">
              <a:extLst>
                <a:ext uri="{FF2B5EF4-FFF2-40B4-BE49-F238E27FC236}">
                  <a16:creationId xmlns:a16="http://schemas.microsoft.com/office/drawing/2014/main" id="{E95927A6-B602-4C14-8B76-AC592F008A44}"/>
                </a:ext>
              </a:extLst>
            </p:cNvPr>
            <p:cNvSpPr/>
            <p:nvPr/>
          </p:nvSpPr>
          <p:spPr>
            <a:xfrm rot="5400000">
              <a:off x="2504990" y="5659246"/>
              <a:ext cx="580741" cy="258930"/>
            </a:xfrm>
            <a:prstGeom prst="trapezoid">
              <a:avLst>
                <a:gd name="adj" fmla="val 50901"/>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294" name="TextBox 293">
              <a:extLst>
                <a:ext uri="{FF2B5EF4-FFF2-40B4-BE49-F238E27FC236}">
                  <a16:creationId xmlns:a16="http://schemas.microsoft.com/office/drawing/2014/main" id="{34A44934-AFC5-4D9D-86AD-91D19C43569B}"/>
                </a:ext>
              </a:extLst>
            </p:cNvPr>
            <p:cNvSpPr txBox="1"/>
            <p:nvPr/>
          </p:nvSpPr>
          <p:spPr>
            <a:xfrm>
              <a:off x="2694845" y="6006306"/>
              <a:ext cx="1272775" cy="369332"/>
            </a:xfrm>
            <a:prstGeom prst="rect">
              <a:avLst/>
            </a:prstGeom>
            <a:noFill/>
            <a:ln>
              <a:noFill/>
            </a:ln>
          </p:spPr>
          <p:txBody>
            <a:bodyPr wrap="square" rtlCol="0">
              <a:spAutoFit/>
            </a:bodyPr>
            <a:lstStyle/>
            <a:p>
              <a:pPr algn="ctr"/>
              <a:r>
                <a:rPr lang="en-US" dirty="0">
                  <a:solidFill>
                    <a:srgbClr val="000000"/>
                  </a:solidFill>
                  <a:latin typeface="Calibri"/>
                </a:rPr>
                <a:t>Shift Reg</a:t>
              </a:r>
            </a:p>
          </p:txBody>
        </p:sp>
        <p:sp>
          <p:nvSpPr>
            <p:cNvPr id="295" name="Rectangle 294">
              <a:extLst>
                <a:ext uri="{FF2B5EF4-FFF2-40B4-BE49-F238E27FC236}">
                  <a16:creationId xmlns:a16="http://schemas.microsoft.com/office/drawing/2014/main" id="{610BBC5E-C688-46BE-835D-FC981AD864E6}"/>
                </a:ext>
              </a:extLst>
            </p:cNvPr>
            <p:cNvSpPr/>
            <p:nvPr/>
          </p:nvSpPr>
          <p:spPr>
            <a:xfrm>
              <a:off x="1332708" y="5577041"/>
              <a:ext cx="1287673" cy="399225"/>
            </a:xfrm>
            <a:prstGeom prst="rect">
              <a:avLst/>
            </a:prstGeom>
            <a:solidFill>
              <a:srgbClr val="E7A78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sp>
          <p:nvSpPr>
            <p:cNvPr id="296" name="TextBox 295">
              <a:extLst>
                <a:ext uri="{FF2B5EF4-FFF2-40B4-BE49-F238E27FC236}">
                  <a16:creationId xmlns:a16="http://schemas.microsoft.com/office/drawing/2014/main" id="{A72CBCD7-9C76-405D-84BD-2C76DD092015}"/>
                </a:ext>
              </a:extLst>
            </p:cNvPr>
            <p:cNvSpPr txBox="1"/>
            <p:nvPr/>
          </p:nvSpPr>
          <p:spPr>
            <a:xfrm>
              <a:off x="1255426" y="5555368"/>
              <a:ext cx="1475120" cy="400110"/>
            </a:xfrm>
            <a:prstGeom prst="rect">
              <a:avLst/>
            </a:prstGeom>
            <a:noFill/>
            <a:ln>
              <a:noFill/>
            </a:ln>
          </p:spPr>
          <p:txBody>
            <a:bodyPr wrap="square" rtlCol="0">
              <a:spAutoFit/>
            </a:bodyPr>
            <a:lstStyle/>
            <a:p>
              <a:pPr algn="ctr"/>
              <a:r>
                <a:rPr lang="en-US" sz="2000" dirty="0">
                  <a:solidFill>
                    <a:srgbClr val="000000"/>
                  </a:solidFill>
                  <a:latin typeface="Calibri"/>
                </a:rPr>
                <a:t>Line Buffer</a:t>
              </a:r>
            </a:p>
          </p:txBody>
        </p:sp>
        <p:sp>
          <p:nvSpPr>
            <p:cNvPr id="297" name="Rectangle 296">
              <a:extLst>
                <a:ext uri="{FF2B5EF4-FFF2-40B4-BE49-F238E27FC236}">
                  <a16:creationId xmlns:a16="http://schemas.microsoft.com/office/drawing/2014/main" id="{5BEE6E98-A63C-4444-8CDA-6339B7C6B235}"/>
                </a:ext>
              </a:extLst>
            </p:cNvPr>
            <p:cNvSpPr/>
            <p:nvPr/>
          </p:nvSpPr>
          <p:spPr>
            <a:xfrm>
              <a:off x="1325871" y="6106779"/>
              <a:ext cx="1287673" cy="399225"/>
            </a:xfrm>
            <a:prstGeom prst="rect">
              <a:avLst/>
            </a:prstGeom>
            <a:solidFill>
              <a:srgbClr val="E7A78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298" name="TextBox 297">
              <a:extLst>
                <a:ext uri="{FF2B5EF4-FFF2-40B4-BE49-F238E27FC236}">
                  <a16:creationId xmlns:a16="http://schemas.microsoft.com/office/drawing/2014/main" id="{C89156BA-4C31-4EBB-8C25-570C8D3F4F56}"/>
                </a:ext>
              </a:extLst>
            </p:cNvPr>
            <p:cNvSpPr txBox="1"/>
            <p:nvPr/>
          </p:nvSpPr>
          <p:spPr>
            <a:xfrm>
              <a:off x="1433487" y="6098460"/>
              <a:ext cx="1109787" cy="400110"/>
            </a:xfrm>
            <a:prstGeom prst="rect">
              <a:avLst/>
            </a:prstGeom>
            <a:noFill/>
            <a:ln>
              <a:noFill/>
            </a:ln>
          </p:spPr>
          <p:txBody>
            <a:bodyPr wrap="square" rtlCol="0">
              <a:spAutoFit/>
            </a:bodyPr>
            <a:lstStyle/>
            <a:p>
              <a:pPr algn="ctr"/>
              <a:r>
                <a:rPr lang="en-US" sz="2000" dirty="0">
                  <a:solidFill>
                    <a:srgbClr val="000000"/>
                  </a:solidFill>
                  <a:latin typeface="Calibri"/>
                </a:rPr>
                <a:t>Reg File</a:t>
              </a:r>
            </a:p>
          </p:txBody>
        </p:sp>
        <p:sp>
          <p:nvSpPr>
            <p:cNvPr id="299" name="Trapezoid 298">
              <a:extLst>
                <a:ext uri="{FF2B5EF4-FFF2-40B4-BE49-F238E27FC236}">
                  <a16:creationId xmlns:a16="http://schemas.microsoft.com/office/drawing/2014/main" id="{03328C2B-7797-406A-93C2-2A12A9088DF2}"/>
                </a:ext>
              </a:extLst>
            </p:cNvPr>
            <p:cNvSpPr/>
            <p:nvPr/>
          </p:nvSpPr>
          <p:spPr>
            <a:xfrm rot="5400000">
              <a:off x="4055376" y="5846257"/>
              <a:ext cx="500410" cy="308920"/>
            </a:xfrm>
            <a:prstGeom prst="trapezoid">
              <a:avLst>
                <a:gd name="adj" fmla="val 0"/>
              </a:avLst>
            </a:prstGeom>
            <a:solidFill>
              <a:srgbClr val="0072A4">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a:ea typeface="+mn-ea"/>
                  <a:cs typeface="+mn-cs"/>
                </a:rPr>
                <a:t>+</a:t>
              </a:r>
            </a:p>
          </p:txBody>
        </p:sp>
        <p:sp>
          <p:nvSpPr>
            <p:cNvPr id="300" name="Rectangle 299">
              <a:extLst>
                <a:ext uri="{FF2B5EF4-FFF2-40B4-BE49-F238E27FC236}">
                  <a16:creationId xmlns:a16="http://schemas.microsoft.com/office/drawing/2014/main" id="{5B848031-C6C9-481A-B481-F3368035698D}"/>
                </a:ext>
              </a:extLst>
            </p:cNvPr>
            <p:cNvSpPr/>
            <p:nvPr/>
          </p:nvSpPr>
          <p:spPr>
            <a:xfrm>
              <a:off x="4479407" y="5772713"/>
              <a:ext cx="786387" cy="469425"/>
            </a:xfrm>
            <a:prstGeom prst="rect">
              <a:avLst/>
            </a:prstGeom>
            <a:solidFill>
              <a:srgbClr val="E7A78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301" name="TextBox 300">
              <a:extLst>
                <a:ext uri="{FF2B5EF4-FFF2-40B4-BE49-F238E27FC236}">
                  <a16:creationId xmlns:a16="http://schemas.microsoft.com/office/drawing/2014/main" id="{1A011CD6-D37D-4377-BBB1-1EF4A70B25F3}"/>
                </a:ext>
              </a:extLst>
            </p:cNvPr>
            <p:cNvSpPr txBox="1"/>
            <p:nvPr/>
          </p:nvSpPr>
          <p:spPr>
            <a:xfrm>
              <a:off x="4418736" y="5801849"/>
              <a:ext cx="912138" cy="400110"/>
            </a:xfrm>
            <a:prstGeom prst="rect">
              <a:avLst/>
            </a:prstGeom>
            <a:noFill/>
            <a:ln>
              <a:noFill/>
            </a:ln>
          </p:spPr>
          <p:txBody>
            <a:bodyPr wrap="square" rtlCol="0">
              <a:spAutoFit/>
            </a:bodyPr>
            <a:lstStyle/>
            <a:p>
              <a:pPr algn="ctr"/>
              <a:r>
                <a:rPr lang="en-US" sz="2000" dirty="0">
                  <a:solidFill>
                    <a:srgbClr val="000000"/>
                  </a:solidFill>
                  <a:latin typeface="Calibri"/>
                </a:rPr>
                <a:t>SRAM</a:t>
              </a:r>
            </a:p>
          </p:txBody>
        </p:sp>
        <p:grpSp>
          <p:nvGrpSpPr>
            <p:cNvPr id="302" name="Group 301">
              <a:extLst>
                <a:ext uri="{FF2B5EF4-FFF2-40B4-BE49-F238E27FC236}">
                  <a16:creationId xmlns:a16="http://schemas.microsoft.com/office/drawing/2014/main" id="{919D3B59-A372-44D0-A5BA-DE63D544D2AE}"/>
                </a:ext>
              </a:extLst>
            </p:cNvPr>
            <p:cNvGrpSpPr/>
            <p:nvPr/>
          </p:nvGrpSpPr>
          <p:grpSpPr>
            <a:xfrm>
              <a:off x="3854383" y="5987300"/>
              <a:ext cx="366229" cy="342055"/>
              <a:chOff x="791511" y="5296325"/>
              <a:chExt cx="465803" cy="478546"/>
            </a:xfrm>
          </p:grpSpPr>
          <p:sp>
            <p:nvSpPr>
              <p:cNvPr id="303" name="Oval 302">
                <a:extLst>
                  <a:ext uri="{FF2B5EF4-FFF2-40B4-BE49-F238E27FC236}">
                    <a16:creationId xmlns:a16="http://schemas.microsoft.com/office/drawing/2014/main" id="{3CF12401-BF57-4258-BCB0-6097A28DA4A2}"/>
                  </a:ext>
                </a:extLst>
              </p:cNvPr>
              <p:cNvSpPr/>
              <p:nvPr/>
            </p:nvSpPr>
            <p:spPr>
              <a:xfrm>
                <a:off x="855060" y="5406234"/>
                <a:ext cx="330773" cy="368637"/>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304" name="TextBox 303">
                <a:extLst>
                  <a:ext uri="{FF2B5EF4-FFF2-40B4-BE49-F238E27FC236}">
                    <a16:creationId xmlns:a16="http://schemas.microsoft.com/office/drawing/2014/main" id="{B4A81D43-B327-4818-874F-9E902B91A6D5}"/>
                  </a:ext>
                </a:extLst>
              </p:cNvPr>
              <p:cNvSpPr txBox="1"/>
              <p:nvPr/>
            </p:nvSpPr>
            <p:spPr>
              <a:xfrm>
                <a:off x="791511" y="5296325"/>
                <a:ext cx="465803" cy="400110"/>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x</a:t>
                </a:r>
              </a:p>
            </p:txBody>
          </p:sp>
        </p:grpSp>
        <p:grpSp>
          <p:nvGrpSpPr>
            <p:cNvPr id="305" name="Group 304">
              <a:extLst>
                <a:ext uri="{FF2B5EF4-FFF2-40B4-BE49-F238E27FC236}">
                  <a16:creationId xmlns:a16="http://schemas.microsoft.com/office/drawing/2014/main" id="{956B5FB6-DC68-4453-8C44-0CC06FFEF7BB}"/>
                </a:ext>
              </a:extLst>
            </p:cNvPr>
            <p:cNvGrpSpPr/>
            <p:nvPr/>
          </p:nvGrpSpPr>
          <p:grpSpPr>
            <a:xfrm>
              <a:off x="3850991" y="5767084"/>
              <a:ext cx="366229" cy="342055"/>
              <a:chOff x="791511" y="5296325"/>
              <a:chExt cx="465803" cy="478546"/>
            </a:xfrm>
          </p:grpSpPr>
          <p:sp>
            <p:nvSpPr>
              <p:cNvPr id="306" name="Oval 305">
                <a:extLst>
                  <a:ext uri="{FF2B5EF4-FFF2-40B4-BE49-F238E27FC236}">
                    <a16:creationId xmlns:a16="http://schemas.microsoft.com/office/drawing/2014/main" id="{5DC779CE-B33E-4C7C-9762-CFDB7329DFDC}"/>
                  </a:ext>
                </a:extLst>
              </p:cNvPr>
              <p:cNvSpPr/>
              <p:nvPr/>
            </p:nvSpPr>
            <p:spPr>
              <a:xfrm>
                <a:off x="855060" y="5406234"/>
                <a:ext cx="330773" cy="368637"/>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307" name="TextBox 306">
                <a:extLst>
                  <a:ext uri="{FF2B5EF4-FFF2-40B4-BE49-F238E27FC236}">
                    <a16:creationId xmlns:a16="http://schemas.microsoft.com/office/drawing/2014/main" id="{19DD1772-C3C8-492E-A28F-CB27ECA6E966}"/>
                  </a:ext>
                </a:extLst>
              </p:cNvPr>
              <p:cNvSpPr txBox="1"/>
              <p:nvPr/>
            </p:nvSpPr>
            <p:spPr>
              <a:xfrm>
                <a:off x="791511" y="5296325"/>
                <a:ext cx="465803" cy="400110"/>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x</a:t>
                </a:r>
              </a:p>
            </p:txBody>
          </p:sp>
        </p:grpSp>
        <p:grpSp>
          <p:nvGrpSpPr>
            <p:cNvPr id="308" name="Group 307">
              <a:extLst>
                <a:ext uri="{FF2B5EF4-FFF2-40B4-BE49-F238E27FC236}">
                  <a16:creationId xmlns:a16="http://schemas.microsoft.com/office/drawing/2014/main" id="{55569E60-3A1D-4F32-AF0E-2C89B386E287}"/>
                </a:ext>
              </a:extLst>
            </p:cNvPr>
            <p:cNvGrpSpPr/>
            <p:nvPr/>
          </p:nvGrpSpPr>
          <p:grpSpPr>
            <a:xfrm>
              <a:off x="3854384" y="5539080"/>
              <a:ext cx="366229" cy="342900"/>
              <a:chOff x="791511" y="5294125"/>
              <a:chExt cx="465803" cy="480746"/>
            </a:xfrm>
          </p:grpSpPr>
          <p:sp>
            <p:nvSpPr>
              <p:cNvPr id="309" name="Oval 308">
                <a:extLst>
                  <a:ext uri="{FF2B5EF4-FFF2-40B4-BE49-F238E27FC236}">
                    <a16:creationId xmlns:a16="http://schemas.microsoft.com/office/drawing/2014/main" id="{46856A11-102E-4712-B2C3-35E45A41E189}"/>
                  </a:ext>
                </a:extLst>
              </p:cNvPr>
              <p:cNvSpPr/>
              <p:nvPr/>
            </p:nvSpPr>
            <p:spPr>
              <a:xfrm>
                <a:off x="855060" y="5406234"/>
                <a:ext cx="330773" cy="368637"/>
              </a:xfrm>
              <a:prstGeom prst="ellipse">
                <a:avLst/>
              </a:prstGeom>
              <a:solidFill>
                <a:srgbClr val="0072A4">
                  <a:lumMod val="40000"/>
                  <a:lumOff val="60000"/>
                </a:srgbClr>
              </a:solidFill>
              <a:ln w="25400" cap="flat" cmpd="sng" algn="ctr">
                <a:solidFill>
                  <a:srgbClr val="0072A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a typeface="+mn-ea"/>
                  <a:cs typeface="+mn-cs"/>
                </a:endParaRPr>
              </a:p>
            </p:txBody>
          </p:sp>
          <p:sp>
            <p:nvSpPr>
              <p:cNvPr id="310" name="TextBox 309">
                <a:extLst>
                  <a:ext uri="{FF2B5EF4-FFF2-40B4-BE49-F238E27FC236}">
                    <a16:creationId xmlns:a16="http://schemas.microsoft.com/office/drawing/2014/main" id="{1C4CCDC1-CFA0-4CD4-88ED-24135CEED006}"/>
                  </a:ext>
                </a:extLst>
              </p:cNvPr>
              <p:cNvSpPr txBox="1"/>
              <p:nvPr/>
            </p:nvSpPr>
            <p:spPr>
              <a:xfrm>
                <a:off x="791511" y="5294125"/>
                <a:ext cx="465803" cy="467872"/>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rPr>
                  <a:t>x</a:t>
                </a:r>
              </a:p>
            </p:txBody>
          </p:sp>
        </p:grpSp>
        <p:cxnSp>
          <p:nvCxnSpPr>
            <p:cNvPr id="311" name="Straight Connector 310">
              <a:extLst>
                <a:ext uri="{FF2B5EF4-FFF2-40B4-BE49-F238E27FC236}">
                  <a16:creationId xmlns:a16="http://schemas.microsoft.com/office/drawing/2014/main" id="{19779AB5-0241-4408-826E-E49129AAA269}"/>
                </a:ext>
              </a:extLst>
            </p:cNvPr>
            <p:cNvCxnSpPr>
              <a:cxnSpLocks/>
              <a:endCxn id="290" idx="3"/>
            </p:cNvCxnSpPr>
            <p:nvPr/>
          </p:nvCxnSpPr>
          <p:spPr>
            <a:xfrm flipH="1" flipV="1">
              <a:off x="3877291" y="5608371"/>
              <a:ext cx="50088" cy="105800"/>
            </a:xfrm>
            <a:prstGeom prst="line">
              <a:avLst/>
            </a:prstGeom>
            <a:noFill/>
            <a:ln w="9525" cap="flat" cmpd="sng" algn="ctr">
              <a:solidFill>
                <a:srgbClr val="000000"/>
              </a:solidFill>
              <a:prstDash val="solid"/>
            </a:ln>
            <a:effectLst/>
          </p:spPr>
        </p:cxnSp>
        <p:cxnSp>
          <p:nvCxnSpPr>
            <p:cNvPr id="312" name="Straight Connector 311">
              <a:extLst>
                <a:ext uri="{FF2B5EF4-FFF2-40B4-BE49-F238E27FC236}">
                  <a16:creationId xmlns:a16="http://schemas.microsoft.com/office/drawing/2014/main" id="{F2C3D3E7-2802-4EE0-8C99-68246C6A7669}"/>
                </a:ext>
              </a:extLst>
            </p:cNvPr>
            <p:cNvCxnSpPr>
              <a:cxnSpLocks/>
            </p:cNvCxnSpPr>
            <p:nvPr/>
          </p:nvCxnSpPr>
          <p:spPr>
            <a:xfrm flipH="1" flipV="1">
              <a:off x="3859798" y="5824129"/>
              <a:ext cx="93199" cy="92629"/>
            </a:xfrm>
            <a:prstGeom prst="line">
              <a:avLst/>
            </a:prstGeom>
            <a:noFill/>
            <a:ln w="9525" cap="flat" cmpd="sng" algn="ctr">
              <a:solidFill>
                <a:srgbClr val="000000"/>
              </a:solidFill>
              <a:prstDash val="solid"/>
            </a:ln>
            <a:effectLst/>
          </p:spPr>
        </p:cxnSp>
        <p:cxnSp>
          <p:nvCxnSpPr>
            <p:cNvPr id="313" name="Straight Connector 312">
              <a:extLst>
                <a:ext uri="{FF2B5EF4-FFF2-40B4-BE49-F238E27FC236}">
                  <a16:creationId xmlns:a16="http://schemas.microsoft.com/office/drawing/2014/main" id="{56ED936B-CF38-4B89-BBAD-0C201BCB0012}"/>
                </a:ext>
              </a:extLst>
            </p:cNvPr>
            <p:cNvCxnSpPr>
              <a:cxnSpLocks/>
              <a:endCxn id="292" idx="3"/>
            </p:cNvCxnSpPr>
            <p:nvPr/>
          </p:nvCxnSpPr>
          <p:spPr>
            <a:xfrm flipH="1" flipV="1">
              <a:off x="3877291" y="6023782"/>
              <a:ext cx="36088" cy="92148"/>
            </a:xfrm>
            <a:prstGeom prst="line">
              <a:avLst/>
            </a:prstGeom>
            <a:noFill/>
            <a:ln w="9525" cap="flat" cmpd="sng" algn="ctr">
              <a:solidFill>
                <a:srgbClr val="000000"/>
              </a:solidFill>
              <a:prstDash val="solid"/>
            </a:ln>
            <a:effectLst/>
          </p:spPr>
        </p:cxnSp>
        <p:cxnSp>
          <p:nvCxnSpPr>
            <p:cNvPr id="340" name="Straight Arrow Connector 339">
              <a:extLst>
                <a:ext uri="{FF2B5EF4-FFF2-40B4-BE49-F238E27FC236}">
                  <a16:creationId xmlns:a16="http://schemas.microsoft.com/office/drawing/2014/main" id="{F9200F30-BBCA-46EE-9E9D-D5DC81F482DD}"/>
                </a:ext>
              </a:extLst>
            </p:cNvPr>
            <p:cNvCxnSpPr>
              <a:cxnSpLocks/>
            </p:cNvCxnSpPr>
            <p:nvPr/>
          </p:nvCxnSpPr>
          <p:spPr>
            <a:xfrm>
              <a:off x="1156258" y="5776591"/>
              <a:ext cx="248251" cy="0"/>
            </a:xfrm>
            <a:prstGeom prst="straightConnector1">
              <a:avLst/>
            </a:prstGeom>
            <a:noFill/>
            <a:ln w="28575" cap="flat" cmpd="sng" algn="ctr">
              <a:solidFill>
                <a:srgbClr val="000000"/>
              </a:solidFill>
              <a:prstDash val="solid"/>
              <a:headEnd type="none" w="med" len="med"/>
              <a:tailEnd type="arrow" w="med" len="lg"/>
            </a:ln>
            <a:effectLst/>
          </p:spPr>
        </p:cxnSp>
        <p:cxnSp>
          <p:nvCxnSpPr>
            <p:cNvPr id="341" name="Straight Arrow Connector 340">
              <a:extLst>
                <a:ext uri="{FF2B5EF4-FFF2-40B4-BE49-F238E27FC236}">
                  <a16:creationId xmlns:a16="http://schemas.microsoft.com/office/drawing/2014/main" id="{AFABBFE8-142B-4B18-BB22-106784E48C36}"/>
                </a:ext>
              </a:extLst>
            </p:cNvPr>
            <p:cNvCxnSpPr>
              <a:cxnSpLocks/>
            </p:cNvCxnSpPr>
            <p:nvPr/>
          </p:nvCxnSpPr>
          <p:spPr>
            <a:xfrm>
              <a:off x="1156258" y="6253356"/>
              <a:ext cx="248251" cy="0"/>
            </a:xfrm>
            <a:prstGeom prst="straightConnector1">
              <a:avLst/>
            </a:prstGeom>
            <a:noFill/>
            <a:ln w="28575" cap="flat" cmpd="sng" algn="ctr">
              <a:solidFill>
                <a:srgbClr val="000000"/>
              </a:solidFill>
              <a:prstDash val="solid"/>
              <a:headEnd type="none" w="med" len="med"/>
              <a:tailEnd type="arrow" w="med" len="lg"/>
            </a:ln>
            <a:effectLst/>
          </p:spPr>
        </p:cxnSp>
        <p:sp>
          <p:nvSpPr>
            <p:cNvPr id="344" name="Shape 30">
              <a:extLst>
                <a:ext uri="{FF2B5EF4-FFF2-40B4-BE49-F238E27FC236}">
                  <a16:creationId xmlns:a16="http://schemas.microsoft.com/office/drawing/2014/main" id="{F12073BA-CA79-4593-A5B3-B0640EFE26F8}"/>
                </a:ext>
              </a:extLst>
            </p:cNvPr>
            <p:cNvSpPr/>
            <p:nvPr/>
          </p:nvSpPr>
          <p:spPr>
            <a:xfrm rot="21185871">
              <a:off x="2257054" y="5034322"/>
              <a:ext cx="486984" cy="336496"/>
            </a:xfrm>
            <a:prstGeom prst="downArrow">
              <a:avLst>
                <a:gd name="adj1" fmla="val 65275"/>
                <a:gd name="adj2" fmla="val 44643"/>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 sz="2000" b="0" i="0" u="none" strike="noStrike" kern="0" cap="none" spc="0" normalizeH="0" baseline="0" noProof="0" dirty="0">
                <a:ln>
                  <a:noFill/>
                </a:ln>
                <a:solidFill>
                  <a:srgbClr val="FFFFFF"/>
                </a:solidFill>
                <a:effectLst/>
                <a:uLnTx/>
                <a:uFillTx/>
                <a:latin typeface="Calibri"/>
              </a:endParaRPr>
            </a:p>
          </p:txBody>
        </p:sp>
      </p:grpSp>
      <p:sp>
        <p:nvSpPr>
          <p:cNvPr id="359" name="TextBox 358">
            <a:extLst>
              <a:ext uri="{FF2B5EF4-FFF2-40B4-BE49-F238E27FC236}">
                <a16:creationId xmlns:a16="http://schemas.microsoft.com/office/drawing/2014/main" id="{98521FF9-FF7F-4D61-8356-2FFAEEABF002}"/>
              </a:ext>
            </a:extLst>
          </p:cNvPr>
          <p:cNvSpPr txBox="1"/>
          <p:nvPr/>
        </p:nvSpPr>
        <p:spPr>
          <a:xfrm>
            <a:off x="10982596" y="3073237"/>
            <a:ext cx="932754" cy="400110"/>
          </a:xfrm>
          <a:prstGeom prst="rect">
            <a:avLst/>
          </a:prstGeom>
          <a:noFill/>
          <a:ln w="571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262626"/>
                </a:solidFill>
                <a:effectLst/>
                <a:uLnTx/>
                <a:uFillTx/>
                <a:latin typeface="Calibri" panose="020F0502020204030204"/>
              </a:rPr>
              <a:t>Delite</a:t>
            </a:r>
            <a:endParaRPr kumimoji="0" lang="en-US" sz="2000" b="0" i="0" u="none" strike="noStrike" kern="0" cap="none" spc="0" normalizeH="0" baseline="0" noProof="0" dirty="0">
              <a:ln>
                <a:noFill/>
              </a:ln>
              <a:solidFill>
                <a:srgbClr val="262626"/>
              </a:solidFill>
              <a:effectLst/>
              <a:uLnTx/>
              <a:uFillTx/>
              <a:latin typeface="Calibri" panose="020F0502020204030204"/>
            </a:endParaRPr>
          </a:p>
        </p:txBody>
      </p:sp>
      <p:sp>
        <p:nvSpPr>
          <p:cNvPr id="286" name="Shape 30">
            <a:extLst>
              <a:ext uri="{FF2B5EF4-FFF2-40B4-BE49-F238E27FC236}">
                <a16:creationId xmlns:a16="http://schemas.microsoft.com/office/drawing/2014/main" id="{B6ED79D5-0062-4F03-BF03-98537AB7174B}"/>
              </a:ext>
            </a:extLst>
          </p:cNvPr>
          <p:cNvSpPr/>
          <p:nvPr/>
        </p:nvSpPr>
        <p:spPr>
          <a:xfrm>
            <a:off x="8396084" y="4304871"/>
            <a:ext cx="2445481" cy="991009"/>
          </a:xfrm>
          <a:prstGeom prst="downArrow">
            <a:avLst>
              <a:gd name="adj1" fmla="val 84834"/>
              <a:gd name="adj2" fmla="val 17229"/>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Calibri"/>
              </a:rPr>
              <a:t>Spatial Compiler</a:t>
            </a:r>
            <a:endParaRPr kumimoji="0" lang="en" sz="2000" b="0" i="0" u="none" strike="noStrike" kern="0" cap="none" spc="0" normalizeH="0" baseline="0" noProof="0" dirty="0">
              <a:ln>
                <a:noFill/>
              </a:ln>
              <a:solidFill>
                <a:srgbClr val="FFFFFF"/>
              </a:solidFill>
              <a:effectLst/>
              <a:uLnTx/>
              <a:uFillTx/>
              <a:latin typeface="Calibri"/>
            </a:endParaRPr>
          </a:p>
        </p:txBody>
      </p:sp>
      <p:sp>
        <p:nvSpPr>
          <p:cNvPr id="137" name="TextBox 136">
            <a:extLst>
              <a:ext uri="{FF2B5EF4-FFF2-40B4-BE49-F238E27FC236}">
                <a16:creationId xmlns:a16="http://schemas.microsoft.com/office/drawing/2014/main" id="{87098EF6-1C35-4A40-835F-9114524ED81B}"/>
              </a:ext>
            </a:extLst>
          </p:cNvPr>
          <p:cNvSpPr txBox="1"/>
          <p:nvPr/>
        </p:nvSpPr>
        <p:spPr>
          <a:xfrm>
            <a:off x="4473554" y="1747005"/>
            <a:ext cx="3571818" cy="1200329"/>
          </a:xfrm>
          <a:prstGeom prst="rect">
            <a:avLst/>
          </a:prstGeom>
          <a:solidFill>
            <a:schemeClr val="accent2">
              <a:lumMod val="20000"/>
              <a:lumOff val="80000"/>
            </a:schemeClr>
          </a:solidFill>
          <a:ln w="57150">
            <a:solidFill>
              <a:schemeClr val="accent2"/>
            </a:solidFill>
          </a:ln>
        </p:spPr>
        <p:txBody>
          <a:bodyPr wrap="square" rtlCol="0">
            <a:spAutoFit/>
          </a:bodyPr>
          <a:lstStyle/>
          <a:p>
            <a:pPr algn="ctr"/>
            <a:r>
              <a:rPr lang="en-US" sz="2400" dirty="0"/>
              <a:t>Each node in the DFG has a corresponding optimized Spatial template</a:t>
            </a:r>
          </a:p>
        </p:txBody>
      </p:sp>
      <p:sp>
        <p:nvSpPr>
          <p:cNvPr id="138" name="TextBox 137">
            <a:extLst>
              <a:ext uri="{FF2B5EF4-FFF2-40B4-BE49-F238E27FC236}">
                <a16:creationId xmlns:a16="http://schemas.microsoft.com/office/drawing/2014/main" id="{71ACAECA-2F7C-4871-B01C-EE6E87845B02}"/>
              </a:ext>
            </a:extLst>
          </p:cNvPr>
          <p:cNvSpPr txBox="1"/>
          <p:nvPr/>
        </p:nvSpPr>
        <p:spPr>
          <a:xfrm>
            <a:off x="2742296" y="4209871"/>
            <a:ext cx="3651425" cy="1200329"/>
          </a:xfrm>
          <a:prstGeom prst="rect">
            <a:avLst/>
          </a:prstGeom>
          <a:solidFill>
            <a:schemeClr val="accent2">
              <a:lumMod val="20000"/>
              <a:lumOff val="80000"/>
            </a:schemeClr>
          </a:solidFill>
          <a:ln w="57150">
            <a:solidFill>
              <a:schemeClr val="accent2"/>
            </a:solidFill>
          </a:ln>
        </p:spPr>
        <p:txBody>
          <a:bodyPr wrap="square" rtlCol="0">
            <a:spAutoFit/>
          </a:bodyPr>
          <a:lstStyle/>
          <a:p>
            <a:r>
              <a:rPr lang="en-US" sz="2400" dirty="0"/>
              <a:t>Cross-node communication uses SRAM and registers to minimize DRAM bandwidth</a:t>
            </a:r>
          </a:p>
        </p:txBody>
      </p:sp>
      <p:cxnSp>
        <p:nvCxnSpPr>
          <p:cNvPr id="139" name="Straight Arrow Connector 138">
            <a:extLst>
              <a:ext uri="{FF2B5EF4-FFF2-40B4-BE49-F238E27FC236}">
                <a16:creationId xmlns:a16="http://schemas.microsoft.com/office/drawing/2014/main" id="{A3DA7A2E-9108-4302-95DC-050D30B506CA}"/>
              </a:ext>
            </a:extLst>
          </p:cNvPr>
          <p:cNvCxnSpPr>
            <a:cxnSpLocks/>
          </p:cNvCxnSpPr>
          <p:nvPr/>
        </p:nvCxnSpPr>
        <p:spPr>
          <a:xfrm flipH="1" flipV="1">
            <a:off x="2497328" y="3155578"/>
            <a:ext cx="265165" cy="1025989"/>
          </a:xfrm>
          <a:prstGeom prst="straightConnector1">
            <a:avLst/>
          </a:prstGeom>
          <a:ln w="57150">
            <a:solidFill>
              <a:schemeClr val="accent2"/>
            </a:solidFill>
            <a:headEnd w="lg" len="lg"/>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12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3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284" grpId="0"/>
      <p:bldP spid="285" grpId="0" animBg="1"/>
      <p:bldP spid="287" grpId="0" animBg="1"/>
      <p:bldP spid="288" grpId="0"/>
      <p:bldP spid="347" grpId="0" animBg="1"/>
      <p:bldP spid="359" grpId="0"/>
      <p:bldP spid="286" grpId="0" animBg="1"/>
      <p:bldP spid="137" grpId="0" animBg="1"/>
      <p:bldP spid="137" grpId="1" animBg="1"/>
      <p:bldP spid="138" grpId="0" animBg="1"/>
      <p:bldP spid="13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11506200" cy="5159375"/>
          </a:xfrm>
        </p:spPr>
        <p:txBody>
          <a:bodyPr>
            <a:normAutofit/>
          </a:bodyPr>
          <a:lstStyle/>
          <a:p>
            <a:r>
              <a:rPr lang="en-US" sz="2800" dirty="0"/>
              <a:t>Benefits</a:t>
            </a:r>
          </a:p>
          <a:p>
            <a:pPr lvl="1"/>
            <a:r>
              <a:rPr lang="en-US" sz="2400" dirty="0"/>
              <a:t>Makes Spatial easier to program</a:t>
            </a:r>
          </a:p>
          <a:p>
            <a:pPr lvl="1"/>
            <a:r>
              <a:rPr lang="en-US" sz="2400" dirty="0"/>
              <a:t>Automatically benefit from </a:t>
            </a:r>
            <a:r>
              <a:rPr lang="en-US" sz="2400" dirty="0" err="1"/>
              <a:t>TensorFlow</a:t>
            </a:r>
            <a:r>
              <a:rPr lang="en-US" sz="2400" dirty="0"/>
              <a:t> optimizations </a:t>
            </a:r>
            <a:br>
              <a:rPr lang="en-US" sz="2400" dirty="0"/>
            </a:br>
            <a:r>
              <a:rPr lang="en-US" sz="2400" dirty="0"/>
              <a:t>(e.g. constant folding, fusion, quantization for low precision)</a:t>
            </a:r>
          </a:p>
          <a:p>
            <a:r>
              <a:rPr lang="en-US" sz="2800" dirty="0"/>
              <a:t>Current support:</a:t>
            </a:r>
          </a:p>
          <a:p>
            <a:pPr lvl="1"/>
            <a:r>
              <a:rPr lang="en-US" sz="2400" dirty="0"/>
              <a:t>Convolutional Neural Networks</a:t>
            </a:r>
          </a:p>
          <a:p>
            <a:pPr lvl="1"/>
            <a:r>
              <a:rPr lang="en-US" sz="2400" dirty="0"/>
              <a:t>Recurrent Neural Networks (GRU, LSTM)</a:t>
            </a:r>
          </a:p>
          <a:p>
            <a:pPr lvl="1"/>
            <a:r>
              <a:rPr lang="en-US" sz="2400" dirty="0"/>
              <a:t>General matrix algebra computations</a:t>
            </a:r>
          </a:p>
          <a:p>
            <a:r>
              <a:rPr lang="en-US" sz="2800" dirty="0"/>
              <a:t>Same DFG mapping can be applied to other front-ends</a:t>
            </a:r>
          </a:p>
          <a:p>
            <a:pPr lvl="1"/>
            <a:r>
              <a:rPr lang="en-US" sz="2400" dirty="0"/>
              <a:t>Not specific to </a:t>
            </a:r>
            <a:r>
              <a:rPr lang="en-US" sz="2400" dirty="0" err="1"/>
              <a:t>TensorFlow</a:t>
            </a:r>
            <a:endParaRPr lang="en-US" sz="2400" dirty="0"/>
          </a:p>
        </p:txBody>
      </p:sp>
      <p:sp>
        <p:nvSpPr>
          <p:cNvPr id="6" name="Title 1">
            <a:extLst>
              <a:ext uri="{FF2B5EF4-FFF2-40B4-BE49-F238E27FC236}">
                <a16:creationId xmlns:a16="http://schemas.microsoft.com/office/drawing/2014/main" id="{C279B1A4-4D71-4110-9C32-5F107FBC543B}"/>
              </a:ext>
            </a:extLst>
          </p:cNvPr>
          <p:cNvSpPr>
            <a:spLocks noGrp="1"/>
          </p:cNvSpPr>
          <p:nvPr>
            <p:ph type="title"/>
          </p:nvPr>
        </p:nvSpPr>
        <p:spPr>
          <a:xfrm>
            <a:off x="381000" y="-411163"/>
            <a:ext cx="10515600" cy="1325563"/>
          </a:xfrm>
        </p:spPr>
        <p:txBody>
          <a:bodyPr>
            <a:normAutofit/>
          </a:bodyPr>
          <a:lstStyle/>
          <a:p>
            <a:r>
              <a:rPr lang="en-US" b="1" dirty="0">
                <a:effectLst/>
                <a:latin typeface="Calibri" panose="020F0502020204030204" pitchFamily="34" charset="0"/>
                <a:cs typeface="Calibri" panose="020F0502020204030204" pitchFamily="34" charset="0"/>
              </a:rPr>
              <a:t>Preview: </a:t>
            </a:r>
            <a:r>
              <a:rPr lang="en-US" b="1" dirty="0" err="1">
                <a:effectLst/>
                <a:latin typeface="Calibri" panose="020F0502020204030204" pitchFamily="34" charset="0"/>
                <a:cs typeface="Calibri" panose="020F0502020204030204" pitchFamily="34" charset="0"/>
              </a:rPr>
              <a:t>TensorFlow</a:t>
            </a:r>
            <a:r>
              <a:rPr lang="en-US" b="1" dirty="0">
                <a:effectLst/>
                <a:latin typeface="Calibri" panose="020F0502020204030204" pitchFamily="34" charset="0"/>
                <a:cs typeface="Calibri" panose="020F0502020204030204" pitchFamily="34" charset="0"/>
              </a:rPr>
              <a:t> to Spatial</a:t>
            </a:r>
          </a:p>
        </p:txBody>
      </p:sp>
    </p:spTree>
    <p:extLst>
      <p:ext uri="{BB962C8B-B14F-4D97-AF65-F5344CB8AC3E}">
        <p14:creationId xmlns:p14="http://schemas.microsoft.com/office/powerpoint/2010/main" val="90533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63"/>
            <a:ext cx="10515600" cy="1325563"/>
          </a:xfrm>
        </p:spPr>
        <p:txBody>
          <a:bodyPr>
            <a:normAutofit/>
          </a:bodyPr>
          <a:lstStyle/>
          <a:p>
            <a:r>
              <a:rPr lang="en-US" b="1" dirty="0" err="1">
                <a:effectLst/>
                <a:latin typeface="Calibri" panose="020F0502020204030204" pitchFamily="34" charset="0"/>
                <a:cs typeface="Calibri" panose="020F0502020204030204" pitchFamily="34" charset="0"/>
              </a:rPr>
              <a:t>Spatial’s</a:t>
            </a:r>
            <a:r>
              <a:rPr lang="en-US" b="1" dirty="0">
                <a:effectLst/>
                <a:latin typeface="Calibri" panose="020F0502020204030204" pitchFamily="34" charset="0"/>
                <a:cs typeface="Calibri" panose="020F0502020204030204" pitchFamily="34" charset="0"/>
              </a:rPr>
              <a:t> Advantages</a:t>
            </a:r>
          </a:p>
        </p:txBody>
      </p:sp>
      <p:sp>
        <p:nvSpPr>
          <p:cNvPr id="3" name="Content Placeholder 2"/>
          <p:cNvSpPr>
            <a:spLocks noGrp="1"/>
          </p:cNvSpPr>
          <p:nvPr>
            <p:ph idx="1"/>
          </p:nvPr>
        </p:nvSpPr>
        <p:spPr>
          <a:xfrm>
            <a:off x="457200" y="1143000"/>
            <a:ext cx="11734800" cy="5715000"/>
          </a:xfrm>
        </p:spPr>
        <p:txBody>
          <a:bodyPr>
            <a:normAutofit/>
          </a:bodyPr>
          <a:lstStyle/>
          <a:p>
            <a:r>
              <a:rPr lang="en-US" sz="2800" dirty="0"/>
              <a:t>Automatic Design-Space Exploration</a:t>
            </a:r>
          </a:p>
          <a:p>
            <a:pPr lvl="1"/>
            <a:r>
              <a:rPr lang="en-US" sz="2400" dirty="0"/>
              <a:t>Parallelization selection to balance pipelines</a:t>
            </a:r>
          </a:p>
          <a:p>
            <a:pPr lvl="1"/>
            <a:r>
              <a:rPr lang="en-US" sz="2400" dirty="0"/>
              <a:t>Tile size selection to balance on-chip memory, bandwidth</a:t>
            </a:r>
          </a:p>
          <a:p>
            <a:endParaRPr lang="en-US" sz="1000" dirty="0"/>
          </a:p>
          <a:p>
            <a:r>
              <a:rPr lang="en-US" sz="2800" dirty="0"/>
              <a:t>Automatic memory banking</a:t>
            </a:r>
          </a:p>
          <a:p>
            <a:endParaRPr lang="en-US" sz="1000" dirty="0"/>
          </a:p>
          <a:p>
            <a:r>
              <a:rPr lang="en-US" sz="2800" dirty="0"/>
              <a:t>Agnostic to hardware vendor, Cloud/Embedded, FPGA/CGRA</a:t>
            </a:r>
          </a:p>
          <a:p>
            <a:endParaRPr lang="en-US" sz="1000" dirty="0"/>
          </a:p>
          <a:p>
            <a:r>
              <a:rPr lang="en-US" sz="2800" dirty="0"/>
              <a:t>Preliminary results: within 20% of </a:t>
            </a:r>
            <a:r>
              <a:rPr lang="en-US" sz="2800" dirty="0" err="1"/>
              <a:t>DNNWeaver</a:t>
            </a:r>
            <a:r>
              <a:rPr lang="en-US" sz="2800" dirty="0"/>
              <a:t> (DNN hardware library)</a:t>
            </a:r>
          </a:p>
          <a:p>
            <a:pPr lvl="1"/>
            <a:r>
              <a:rPr lang="en-US" sz="2400" dirty="0"/>
              <a:t>For inferences/s of a small network (</a:t>
            </a:r>
            <a:r>
              <a:rPr lang="en-US" sz="2400" dirty="0" err="1"/>
              <a:t>LeNet</a:t>
            </a:r>
            <a:r>
              <a:rPr lang="en-US" sz="2400" dirty="0"/>
              <a:t>) on the </a:t>
            </a:r>
            <a:r>
              <a:rPr lang="en-US" sz="2400" dirty="0" err="1"/>
              <a:t>Zynq</a:t>
            </a:r>
            <a:r>
              <a:rPr lang="en-US" sz="2400" dirty="0"/>
              <a:t> ZC702</a:t>
            </a:r>
          </a:p>
          <a:p>
            <a:pPr lvl="1"/>
            <a:r>
              <a:rPr lang="en-US" sz="2400" dirty="0"/>
              <a:t>Ongoing work to close 20% gap by further optimizing templates</a:t>
            </a:r>
          </a:p>
          <a:p>
            <a:pPr lvl="1"/>
            <a:endParaRPr lang="en-US" sz="2400" dirty="0"/>
          </a:p>
          <a:p>
            <a:pPr marL="457200" lvl="1" indent="0">
              <a:buNone/>
            </a:pPr>
            <a:endParaRPr lang="en-US" sz="2400" dirty="0"/>
          </a:p>
        </p:txBody>
      </p:sp>
    </p:spTree>
    <p:extLst>
      <p:ext uri="{BB962C8B-B14F-4D97-AF65-F5344CB8AC3E}">
        <p14:creationId xmlns:p14="http://schemas.microsoft.com/office/powerpoint/2010/main" val="42887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07817" cy="609600"/>
          </a:xfrm>
        </p:spPr>
        <p:txBody>
          <a:bodyPr/>
          <a:lstStyle/>
          <a:p>
            <a:r>
              <a:rPr lang="en-US" b="1" dirty="0">
                <a:latin typeface="+mj-lt"/>
              </a:rPr>
              <a:t>Future Work</a:t>
            </a:r>
          </a:p>
        </p:txBody>
      </p:sp>
      <p:sp>
        <p:nvSpPr>
          <p:cNvPr id="52" name="Content Placeholder 2">
            <a:extLst>
              <a:ext uri="{FF2B5EF4-FFF2-40B4-BE49-F238E27FC236}">
                <a16:creationId xmlns:a16="http://schemas.microsoft.com/office/drawing/2014/main" id="{6C07C7C3-D366-44E4-B745-8984E7AC6ADA}"/>
              </a:ext>
            </a:extLst>
          </p:cNvPr>
          <p:cNvSpPr txBox="1">
            <a:spLocks/>
          </p:cNvSpPr>
          <p:nvPr/>
        </p:nvSpPr>
        <p:spPr bwMode="auto">
          <a:xfrm>
            <a:off x="323305" y="2133600"/>
            <a:ext cx="5343718" cy="94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normAutofit/>
          </a:bodyPr>
          <a:lst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4000">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3467">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a:lstStyle>
          <a:p>
            <a:r>
              <a:rPr lang="en-US" sz="2800" kern="0" dirty="0"/>
              <a:t>Unify and support more frontends above Spatial</a:t>
            </a:r>
          </a:p>
        </p:txBody>
      </p:sp>
      <p:sp>
        <p:nvSpPr>
          <p:cNvPr id="53" name="Content Placeholder 2">
            <a:extLst>
              <a:ext uri="{FF2B5EF4-FFF2-40B4-BE49-F238E27FC236}">
                <a16:creationId xmlns:a16="http://schemas.microsoft.com/office/drawing/2014/main" id="{469C26B8-BAEB-4C47-8E1E-665784DA02E4}"/>
              </a:ext>
            </a:extLst>
          </p:cNvPr>
          <p:cNvSpPr txBox="1">
            <a:spLocks/>
          </p:cNvSpPr>
          <p:nvPr/>
        </p:nvSpPr>
        <p:spPr bwMode="auto">
          <a:xfrm>
            <a:off x="323305" y="3124200"/>
            <a:ext cx="4934495" cy="9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normAutofit lnSpcReduction="10000"/>
          </a:bodyPr>
          <a:lst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4000">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3467">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a:lstStyle>
          <a:p>
            <a:r>
              <a:rPr lang="en-US" sz="2800" kern="0" dirty="0"/>
              <a:t>Expand set of optimizations done by Spatial compiler</a:t>
            </a:r>
          </a:p>
        </p:txBody>
      </p:sp>
      <p:sp>
        <p:nvSpPr>
          <p:cNvPr id="59" name="Content Placeholder 2">
            <a:extLst>
              <a:ext uri="{FF2B5EF4-FFF2-40B4-BE49-F238E27FC236}">
                <a16:creationId xmlns:a16="http://schemas.microsoft.com/office/drawing/2014/main" id="{696566EC-E962-4D39-BE09-DE38F6438BB4}"/>
              </a:ext>
            </a:extLst>
          </p:cNvPr>
          <p:cNvSpPr txBox="1">
            <a:spLocks/>
          </p:cNvSpPr>
          <p:nvPr/>
        </p:nvSpPr>
        <p:spPr bwMode="auto">
          <a:xfrm>
            <a:off x="334944" y="4027699"/>
            <a:ext cx="4189458" cy="125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normAutofit/>
          </a:bodyPr>
          <a:lst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4000">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3467">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a:lstStyle>
          <a:p>
            <a:r>
              <a:rPr lang="en-US" sz="2800" kern="0" dirty="0"/>
              <a:t>Expand backends supported by Spatial</a:t>
            </a:r>
          </a:p>
        </p:txBody>
      </p:sp>
      <p:sp>
        <p:nvSpPr>
          <p:cNvPr id="45" name="Content Placeholder 2">
            <a:extLst>
              <a:ext uri="{FF2B5EF4-FFF2-40B4-BE49-F238E27FC236}">
                <a16:creationId xmlns:a16="http://schemas.microsoft.com/office/drawing/2014/main" id="{76878CF4-79CB-4CD9-B7DD-1FAECB299722}"/>
              </a:ext>
            </a:extLst>
          </p:cNvPr>
          <p:cNvSpPr txBox="1">
            <a:spLocks/>
          </p:cNvSpPr>
          <p:nvPr/>
        </p:nvSpPr>
        <p:spPr bwMode="auto">
          <a:xfrm>
            <a:off x="315618" y="958378"/>
            <a:ext cx="4835720" cy="94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996" tIns="46798" rIns="89996" bIns="46798" numCol="1" anchor="t" anchorCtr="0" compatLnSpc="1">
            <a:prstTxWarp prst="textNoShape">
              <a:avLst/>
            </a:prstTxWarp>
            <a:noAutofit/>
          </a:bodyPr>
          <a:lstStyle>
            <a:lvl1pPr marL="455054" marR="0" indent="-455054" algn="l" defTabSz="609559" rtl="0" eaLnBrk="1" fontAlgn="base" latinLnBrk="0" hangingPunct="1">
              <a:lnSpc>
                <a:spcPct val="98000"/>
              </a:lnSpc>
              <a:spcBef>
                <a:spcPts val="1033"/>
              </a:spcBef>
              <a:spcAft>
                <a:spcPct val="0"/>
              </a:spcAft>
              <a:buClr>
                <a:srgbClr val="0072A4"/>
              </a:buClr>
              <a:buSzPct val="75000"/>
              <a:buFont typeface="Wingdings" pitchFamily="2" charset="2"/>
              <a:buChar char=""/>
              <a:tabLst/>
              <a:defRPr sz="4000">
                <a:solidFill>
                  <a:schemeClr val="tx1"/>
                </a:solidFill>
                <a:latin typeface="Gill Sans MT" panose="020B0502020104020203" pitchFamily="34" charset="0"/>
                <a:ea typeface="+mn-ea"/>
                <a:cs typeface="+mn-cs"/>
              </a:defRPr>
            </a:lvl1pPr>
            <a:lvl2pPr marL="988418" marR="0" indent="-378859" algn="l" defTabSz="609559" rtl="0" eaLnBrk="1" fontAlgn="base" latinLnBrk="0" hangingPunct="1">
              <a:lnSpc>
                <a:spcPct val="98000"/>
              </a:lnSpc>
              <a:spcBef>
                <a:spcPts val="867"/>
              </a:spcBef>
              <a:spcAft>
                <a:spcPct val="0"/>
              </a:spcAft>
              <a:buClr>
                <a:srgbClr val="B26F0C"/>
              </a:buClr>
              <a:buSzPct val="65000"/>
              <a:buFont typeface="Wingdings" pitchFamily="2" charset="2"/>
              <a:buChar char=""/>
              <a:tabLst/>
              <a:defRPr sz="3467">
                <a:solidFill>
                  <a:srgbClr val="000000"/>
                </a:solidFill>
                <a:latin typeface="Gill Sans MT" panose="020B0502020104020203" pitchFamily="34" charset="0"/>
                <a:ea typeface="+mn-ea"/>
              </a:defRPr>
            </a:lvl2pPr>
            <a:lvl3pPr marL="1523898" marR="0" indent="-304780" algn="l" defTabSz="609559" rtl="0" eaLnBrk="1" fontAlgn="base" latinLnBrk="0" hangingPunct="1">
              <a:lnSpc>
                <a:spcPct val="98000"/>
              </a:lnSpc>
              <a:spcBef>
                <a:spcPts val="800"/>
              </a:spcBef>
              <a:spcAft>
                <a:spcPct val="0"/>
              </a:spcAft>
              <a:buClr>
                <a:srgbClr val="53284F"/>
              </a:buClr>
              <a:buSzPct val="55000"/>
              <a:buFont typeface="Wingdings" pitchFamily="2" charset="2"/>
              <a:buChar char=""/>
              <a:tabLst/>
              <a:defRPr sz="3200" baseline="0">
                <a:solidFill>
                  <a:srgbClr val="000000"/>
                </a:solidFill>
                <a:latin typeface="Gill Sans MT" panose="020B0502020104020203" pitchFamily="34" charset="0"/>
                <a:ea typeface="+mn-ea"/>
              </a:defRPr>
            </a:lvl3pPr>
            <a:lvl4pPr marL="2133459" marR="0" indent="-304780" algn="l" defTabSz="609559" rtl="0" eaLnBrk="1" fontAlgn="base" latinLnBrk="0" hangingPunct="1">
              <a:lnSpc>
                <a:spcPct val="98000"/>
              </a:lnSpc>
              <a:spcBef>
                <a:spcPts val="667"/>
              </a:spcBef>
              <a:spcAft>
                <a:spcPct val="0"/>
              </a:spcAft>
              <a:buClr>
                <a:srgbClr val="8D3C1E"/>
              </a:buClr>
              <a:buSzPct val="100000"/>
              <a:buFont typeface="Wingdings" pitchFamily="2" charset="2"/>
              <a:buChar char=""/>
              <a:tabLst/>
              <a:defRPr sz="2933">
                <a:solidFill>
                  <a:schemeClr val="bg1">
                    <a:lumMod val="65000"/>
                  </a:schemeClr>
                </a:solidFill>
                <a:latin typeface="Gill Sans MT" panose="020B0502020104020203" pitchFamily="34" charset="0"/>
                <a:ea typeface="+mn-ea"/>
              </a:defRPr>
            </a:lvl4pPr>
            <a:lvl5pPr marL="2743017" marR="0" indent="-304780" algn="l" defTabSz="609559" rtl="0" eaLnBrk="1" fontAlgn="base" latinLnBrk="0" hangingPunct="1">
              <a:lnSpc>
                <a:spcPct val="98000"/>
              </a:lnSpc>
              <a:spcBef>
                <a:spcPts val="667"/>
              </a:spcBef>
              <a:spcAft>
                <a:spcPct val="0"/>
              </a:spcAft>
              <a:buClr>
                <a:srgbClr val="175E54"/>
              </a:buClr>
              <a:buSzPct val="85000"/>
              <a:buFont typeface="Wingdings" pitchFamily="2" charset="2"/>
              <a:buChar char=""/>
              <a:tabLst/>
              <a:defRPr sz="2667">
                <a:solidFill>
                  <a:schemeClr val="bg1">
                    <a:lumMod val="65000"/>
                  </a:schemeClr>
                </a:solidFill>
                <a:latin typeface="Gill Sans MT" panose="020B0502020104020203" pitchFamily="34" charset="0"/>
                <a:ea typeface="+mn-ea"/>
              </a:defRPr>
            </a:lvl5pPr>
            <a:lvl6pPr marL="335257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6pPr>
            <a:lvl7pPr marL="3962136"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7pPr>
            <a:lvl8pPr marL="4571695"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8pPr>
            <a:lvl9pPr marL="5181254" indent="-304780" algn="l" defTabSz="609559" rtl="0" eaLnBrk="1" fontAlgn="base" hangingPunct="1">
              <a:lnSpc>
                <a:spcPct val="98000"/>
              </a:lnSpc>
              <a:spcBef>
                <a:spcPts val="667"/>
              </a:spcBef>
              <a:spcAft>
                <a:spcPct val="0"/>
              </a:spcAft>
              <a:buClr>
                <a:srgbClr val="666699"/>
              </a:buClr>
              <a:buSzPct val="85000"/>
              <a:buFont typeface="Wingdings" pitchFamily="2" charset="2"/>
              <a:buChar char=""/>
              <a:defRPr sz="2667">
                <a:solidFill>
                  <a:srgbClr val="B2B2B2"/>
                </a:solidFill>
                <a:latin typeface="+mn-lt"/>
                <a:ea typeface="+mn-ea"/>
              </a:defRPr>
            </a:lvl9pPr>
          </a:lstStyle>
          <a:p>
            <a:r>
              <a:rPr lang="en-US" sz="2800" kern="0" dirty="0"/>
              <a:t>Low precision DNN training</a:t>
            </a:r>
          </a:p>
          <a:p>
            <a:r>
              <a:rPr lang="en-US" sz="2800" dirty="0"/>
              <a:t>Residual Networks</a:t>
            </a:r>
          </a:p>
          <a:p>
            <a:endParaRPr lang="en-US" sz="2800" kern="0" dirty="0"/>
          </a:p>
        </p:txBody>
      </p:sp>
      <p:sp>
        <p:nvSpPr>
          <p:cNvPr id="58" name="Rectangle 57">
            <a:extLst>
              <a:ext uri="{FF2B5EF4-FFF2-40B4-BE49-F238E27FC236}">
                <a16:creationId xmlns:a16="http://schemas.microsoft.com/office/drawing/2014/main" id="{1519F72C-E979-472A-A22A-6C51228E6347}"/>
              </a:ext>
            </a:extLst>
          </p:cNvPr>
          <p:cNvSpPr/>
          <p:nvPr/>
        </p:nvSpPr>
        <p:spPr>
          <a:xfrm>
            <a:off x="6062056" y="2438400"/>
            <a:ext cx="4934494" cy="1981200"/>
          </a:xfrm>
          <a:prstGeom prst="rect">
            <a:avLst/>
          </a:prstGeom>
          <a:solidFill>
            <a:srgbClr val="9FC5E8"/>
          </a:solidFill>
          <a:ln w="12700" cap="flat" cmpd="sng" algn="ctr">
            <a:solidFill>
              <a:srgbClr val="4472C4">
                <a:shade val="50000"/>
              </a:srgbClr>
            </a:solidFill>
            <a:prstDash val="solid"/>
            <a:miter lim="800000"/>
          </a:ln>
          <a:effectLst/>
        </p:spPr>
        <p:txBody>
          <a:bodyPr vert="vert" rtlCol="0" anchor="t"/>
          <a:lstStyle/>
          <a:p>
            <a:pPr algn="ctr">
              <a:defRPr/>
            </a:pPr>
            <a:endParaRPr lang="en-US" sz="2400" kern="0" dirty="0">
              <a:solidFill>
                <a:srgbClr val="000000"/>
              </a:solidFill>
              <a:latin typeface="Calibri"/>
              <a:cs typeface="Helvetica" panose="020B0604020202020204" pitchFamily="34" charset="0"/>
            </a:endParaRPr>
          </a:p>
        </p:txBody>
      </p:sp>
      <p:sp>
        <p:nvSpPr>
          <p:cNvPr id="60" name="Rectangle 59">
            <a:extLst>
              <a:ext uri="{FF2B5EF4-FFF2-40B4-BE49-F238E27FC236}">
                <a16:creationId xmlns:a16="http://schemas.microsoft.com/office/drawing/2014/main" id="{19F86AE0-1A25-42EF-9BFA-62ED584807FE}"/>
              </a:ext>
            </a:extLst>
          </p:cNvPr>
          <p:cNvSpPr/>
          <p:nvPr/>
        </p:nvSpPr>
        <p:spPr>
          <a:xfrm>
            <a:off x="5169354" y="964236"/>
            <a:ext cx="6918387" cy="1264202"/>
          </a:xfrm>
          <a:prstGeom prst="rect">
            <a:avLst/>
          </a:prstGeom>
          <a:solidFill>
            <a:srgbClr val="E7E6E6"/>
          </a:solidFill>
          <a:ln w="12700" cap="flat" cmpd="sng" algn="ctr">
            <a:solidFill>
              <a:srgbClr val="E7E6E6">
                <a:lumMod val="75000"/>
              </a:srgbClr>
            </a:solidFill>
            <a:prstDash val="solid"/>
            <a:miter lim="800000"/>
          </a:ln>
          <a:effectLst/>
        </p:spPr>
        <p:txBody>
          <a:bodyPr rtlCol="0" anchor="ctr"/>
          <a:lstStyle/>
          <a:p>
            <a:pPr algn="ctr">
              <a:defRPr/>
            </a:pPr>
            <a:endParaRPr lang="en-US" sz="3200" kern="0" dirty="0">
              <a:solidFill>
                <a:srgbClr val="000000"/>
              </a:solidFill>
              <a:latin typeface="Calibri"/>
              <a:ea typeface="Helvetica" charset="0"/>
              <a:cs typeface="Helvetica" charset="0"/>
            </a:endParaRPr>
          </a:p>
        </p:txBody>
      </p:sp>
      <p:sp>
        <p:nvSpPr>
          <p:cNvPr id="62" name="Shape 31">
            <a:extLst>
              <a:ext uri="{FF2B5EF4-FFF2-40B4-BE49-F238E27FC236}">
                <a16:creationId xmlns:a16="http://schemas.microsoft.com/office/drawing/2014/main" id="{9EF30A7B-A069-41B2-8907-17DDDA9A6EAD}"/>
              </a:ext>
            </a:extLst>
          </p:cNvPr>
          <p:cNvSpPr/>
          <p:nvPr/>
        </p:nvSpPr>
        <p:spPr>
          <a:xfrm>
            <a:off x="5382141" y="1060027"/>
            <a:ext cx="6509590" cy="422410"/>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Applications</a:t>
            </a:r>
            <a:endParaRPr lang="en" sz="2600" dirty="0">
              <a:solidFill>
                <a:srgbClr val="FFFFFF"/>
              </a:solidFill>
              <a:latin typeface="Calibri"/>
            </a:endParaRPr>
          </a:p>
        </p:txBody>
      </p:sp>
      <p:sp>
        <p:nvSpPr>
          <p:cNvPr id="75" name="Shape 31">
            <a:extLst>
              <a:ext uri="{FF2B5EF4-FFF2-40B4-BE49-F238E27FC236}">
                <a16:creationId xmlns:a16="http://schemas.microsoft.com/office/drawing/2014/main" id="{8F28A81D-F1A6-48B6-BE74-07B02412B844}"/>
              </a:ext>
            </a:extLst>
          </p:cNvPr>
          <p:cNvSpPr/>
          <p:nvPr/>
        </p:nvSpPr>
        <p:spPr>
          <a:xfrm>
            <a:off x="7382507" y="3120992"/>
            <a:ext cx="2554432" cy="552687"/>
          </a:xfrm>
          <a:prstGeom prst="roundRect">
            <a:avLst>
              <a:gd name="adj" fmla="val 15910"/>
            </a:avLst>
          </a:prstGeom>
          <a:solidFill>
            <a:srgbClr val="4472C4"/>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lIns="121895" tIns="121895" rIns="121895" bIns="121895" anchor="ctr" anchorCtr="0">
            <a:noAutofit/>
          </a:bodyPr>
          <a:lstStyle/>
          <a:p>
            <a:pPr algn="ctr">
              <a:defRPr/>
            </a:pPr>
            <a:r>
              <a:rPr lang="en-US" sz="2600" dirty="0">
                <a:solidFill>
                  <a:srgbClr val="FFFFFF"/>
                </a:solidFill>
                <a:latin typeface="Calibri"/>
              </a:rPr>
              <a:t>Spatial IR</a:t>
            </a:r>
            <a:endParaRPr lang="en" sz="2600" dirty="0">
              <a:solidFill>
                <a:srgbClr val="FFFFFF"/>
              </a:solidFill>
              <a:latin typeface="Calibri"/>
            </a:endParaRPr>
          </a:p>
        </p:txBody>
      </p:sp>
      <p:sp>
        <p:nvSpPr>
          <p:cNvPr id="76" name="Shape 30">
            <a:extLst>
              <a:ext uri="{FF2B5EF4-FFF2-40B4-BE49-F238E27FC236}">
                <a16:creationId xmlns:a16="http://schemas.microsoft.com/office/drawing/2014/main" id="{AE238F1F-B18F-4BA1-BC23-71EB857E9893}"/>
              </a:ext>
            </a:extLst>
          </p:cNvPr>
          <p:cNvSpPr/>
          <p:nvPr/>
        </p:nvSpPr>
        <p:spPr>
          <a:xfrm>
            <a:off x="7436983" y="2227796"/>
            <a:ext cx="2438485" cy="912329"/>
          </a:xfrm>
          <a:prstGeom prst="downArrow">
            <a:avLst>
              <a:gd name="adj1" fmla="val 84834"/>
              <a:gd name="adj2" fmla="val 18098"/>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Calibri"/>
              </a:rPr>
              <a:t>Optimization/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Calibri"/>
              </a:rPr>
              <a:t>Translation</a:t>
            </a:r>
            <a:endParaRPr kumimoji="0" lang="en" sz="2000" b="0" i="0" u="none" strike="noStrike" kern="0" cap="none" spc="0" normalizeH="0" baseline="0" noProof="0" dirty="0">
              <a:ln>
                <a:noFill/>
              </a:ln>
              <a:solidFill>
                <a:srgbClr val="FFFFFF"/>
              </a:solidFill>
              <a:effectLst/>
              <a:uLnTx/>
              <a:uFillTx/>
              <a:latin typeface="Calibri"/>
            </a:endParaRPr>
          </a:p>
        </p:txBody>
      </p:sp>
      <p:sp>
        <p:nvSpPr>
          <p:cNvPr id="77" name="TextBox 76">
            <a:extLst>
              <a:ext uri="{FF2B5EF4-FFF2-40B4-BE49-F238E27FC236}">
                <a16:creationId xmlns:a16="http://schemas.microsoft.com/office/drawing/2014/main" id="{4815299C-4196-45E9-8FA9-565181B8D55C}"/>
              </a:ext>
            </a:extLst>
          </p:cNvPr>
          <p:cNvSpPr txBox="1"/>
          <p:nvPr/>
        </p:nvSpPr>
        <p:spPr>
          <a:xfrm>
            <a:off x="10094531" y="2433070"/>
            <a:ext cx="932754" cy="400110"/>
          </a:xfrm>
          <a:prstGeom prst="rect">
            <a:avLst/>
          </a:prstGeom>
          <a:noFill/>
          <a:ln w="57150">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262626"/>
                </a:solidFill>
                <a:effectLst/>
                <a:uLnTx/>
                <a:uFillTx/>
                <a:latin typeface="Calibri" panose="020F0502020204030204"/>
              </a:rPr>
              <a:t>Delite</a:t>
            </a:r>
            <a:endParaRPr kumimoji="0" lang="en-US" sz="2000" b="0" i="0" u="none" strike="noStrike" kern="0" cap="none" spc="0" normalizeH="0" baseline="0" noProof="0" dirty="0">
              <a:ln>
                <a:noFill/>
              </a:ln>
              <a:solidFill>
                <a:srgbClr val="262626"/>
              </a:solidFill>
              <a:effectLst/>
              <a:uLnTx/>
              <a:uFillTx/>
              <a:latin typeface="Calibri" panose="020F0502020204030204"/>
            </a:endParaRPr>
          </a:p>
        </p:txBody>
      </p:sp>
      <p:pic>
        <p:nvPicPr>
          <p:cNvPr id="78" name="Picture 8" descr="Image result for tensorflow">
            <a:extLst>
              <a:ext uri="{FF2B5EF4-FFF2-40B4-BE49-F238E27FC236}">
                <a16:creationId xmlns:a16="http://schemas.microsoft.com/office/drawing/2014/main" id="{327EC771-A1A6-4C9E-89E0-09AEA3BCEB6E}"/>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4488" b="25321"/>
          <a:stretch/>
        </p:blipFill>
        <p:spPr bwMode="auto">
          <a:xfrm>
            <a:off x="5270616" y="1606600"/>
            <a:ext cx="2083408" cy="48728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2" descr="Image result for pytorch">
            <a:extLst>
              <a:ext uri="{FF2B5EF4-FFF2-40B4-BE49-F238E27FC236}">
                <a16:creationId xmlns:a16="http://schemas.microsoft.com/office/drawing/2014/main" id="{849CF9F0-A519-4974-BBE5-660CE12BEE3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3369" y="1649467"/>
            <a:ext cx="1706372" cy="46498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4" descr="https://yt3.ggpht.com/-PNuVeIKkBPs/AAAAAAAAAAI/AAAAAAAAAAA/qv0jGeP9wNI/s288-c-k-no-mo-rj-c0xffffff/photo.jpg">
            <a:extLst>
              <a:ext uri="{FF2B5EF4-FFF2-40B4-BE49-F238E27FC236}">
                <a16:creationId xmlns:a16="http://schemas.microsoft.com/office/drawing/2014/main" id="{187F8963-8DFF-431B-93A8-8C2C82C95BE3}"/>
              </a:ext>
            </a:extLst>
          </p:cNvPr>
          <p:cNvPicPr>
            <a:picLocks noChangeAspect="1" noChangeArrowheads="1"/>
          </p:cNvPicPr>
          <p:nvPr/>
        </p:nvPicPr>
        <p:blipFill>
          <a:blip r:embed="rId5" cstate="print">
            <a:clrChange>
              <a:clrFrom>
                <a:srgbClr val="1A1A1A"/>
              </a:clrFrom>
              <a:clrTo>
                <a:srgbClr val="1A1A1A">
                  <a:alpha val="0"/>
                </a:srgbClr>
              </a:clrTo>
            </a:clrChange>
            <a:extLst>
              <a:ext uri="{28A0092B-C50C-407E-A947-70E740481C1C}">
                <a14:useLocalDpi xmlns:a14="http://schemas.microsoft.com/office/drawing/2010/main" val="0"/>
              </a:ext>
            </a:extLst>
          </a:blip>
          <a:srcRect/>
          <a:stretch>
            <a:fillRect/>
          </a:stretch>
        </p:blipFill>
        <p:spPr bwMode="auto">
          <a:xfrm>
            <a:off x="9425467" y="1556865"/>
            <a:ext cx="608951" cy="608951"/>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6" descr="Image result for Spark Sql">
            <a:extLst>
              <a:ext uri="{FF2B5EF4-FFF2-40B4-BE49-F238E27FC236}">
                <a16:creationId xmlns:a16="http://schemas.microsoft.com/office/drawing/2014/main" id="{E5D1041C-5102-4639-BA81-D1A1F2ECF143}"/>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7463" b="6390"/>
          <a:stretch/>
        </p:blipFill>
        <p:spPr bwMode="auto">
          <a:xfrm>
            <a:off x="10514786" y="1558160"/>
            <a:ext cx="1376945" cy="52181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74A1C363-202B-470D-B277-4462E9F59E40}"/>
              </a:ext>
            </a:extLst>
          </p:cNvPr>
          <p:cNvSpPr/>
          <p:nvPr/>
        </p:nvSpPr>
        <p:spPr>
          <a:xfrm>
            <a:off x="5169354" y="4674512"/>
            <a:ext cx="6918387" cy="1823188"/>
          </a:xfrm>
          <a:prstGeom prst="rect">
            <a:avLst/>
          </a:prstGeom>
          <a:gradFill flip="none" rotWithShape="1">
            <a:gsLst>
              <a:gs pos="0">
                <a:srgbClr val="E7E6E6">
                  <a:shade val="30000"/>
                  <a:satMod val="115000"/>
                </a:srgbClr>
              </a:gs>
              <a:gs pos="50000">
                <a:srgbClr val="E7E6E6">
                  <a:shade val="67500"/>
                  <a:satMod val="115000"/>
                </a:srgbClr>
              </a:gs>
              <a:gs pos="100000">
                <a:srgbClr val="E7E6E6">
                  <a:shade val="100000"/>
                  <a:satMod val="115000"/>
                </a:srgbClr>
              </a:gs>
            </a:gsLst>
            <a:lin ang="0" scaled="1"/>
            <a:tileRect/>
          </a:gradFill>
          <a:ln w="12700" cap="flat" cmpd="sng" algn="ctr">
            <a:solidFill>
              <a:srgbClr val="E7E6E6">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latin typeface="+mj-lt"/>
              <a:ea typeface="Helvetica" charset="0"/>
              <a:cs typeface="Helvetica" charset="0"/>
            </a:endParaRPr>
          </a:p>
        </p:txBody>
      </p:sp>
      <p:pic>
        <p:nvPicPr>
          <p:cNvPr id="83" name="Picture 6" descr="Image result for fpga">
            <a:extLst>
              <a:ext uri="{FF2B5EF4-FFF2-40B4-BE49-F238E27FC236}">
                <a16:creationId xmlns:a16="http://schemas.microsoft.com/office/drawing/2014/main" id="{5283DB65-27E8-40A4-B716-EB17BB67199D}"/>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367644">
            <a:off x="9362343" y="5174112"/>
            <a:ext cx="1528695" cy="133656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Image result for FPGA DE1">
            <a:extLst>
              <a:ext uri="{FF2B5EF4-FFF2-40B4-BE49-F238E27FC236}">
                <a16:creationId xmlns:a16="http://schemas.microsoft.com/office/drawing/2014/main" id="{588F3747-CD25-4F9E-9C00-3143A5246735}"/>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5006" y="5352712"/>
            <a:ext cx="1315144" cy="92060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CB2CE95D-1C98-4A6D-A7C0-0647967507DE}"/>
              </a:ext>
            </a:extLst>
          </p:cNvPr>
          <p:cNvSpPr/>
          <p:nvPr/>
        </p:nvSpPr>
        <p:spPr bwMode="auto">
          <a:xfrm>
            <a:off x="5365521" y="4693150"/>
            <a:ext cx="1828800" cy="1174249"/>
          </a:xfrm>
          <a:prstGeom prst="rect">
            <a:avLst/>
          </a:prstGeom>
          <a:solidFill>
            <a:srgbClr val="9FC5E8"/>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b" anchorCtr="0" compatLnSpc="1">
            <a:prstTxWarp prst="textNoShape">
              <a:avLst/>
            </a:prstTxWarp>
          </a:bodyPr>
          <a:lstStyle/>
          <a:p>
            <a:pPr marL="0" marR="0" lvl="0" indent="0" algn="ctr" defTabSz="609585" rtl="0" eaLnBrk="0" fontAlgn="base" latinLnBrk="0" hangingPunct="0">
              <a:lnSpc>
                <a:spcPct val="93000"/>
              </a:lnSpc>
              <a:spcBef>
                <a:spcPct val="0"/>
              </a:spcBef>
              <a:spcAft>
                <a:spcPct val="0"/>
              </a:spcAft>
              <a:buClr>
                <a:srgbClr val="000000"/>
              </a:buClr>
              <a:buSzPct val="100000"/>
              <a:buFontTx/>
              <a:buNone/>
              <a:tabLst/>
              <a:defRPr/>
            </a:pPr>
            <a:endParaRPr kumimoji="0" lang="en-US" b="0" i="0" u="none" strike="noStrike" kern="1200" cap="none" spc="0" normalizeH="0" baseline="0" noProof="0" dirty="0">
              <a:ln>
                <a:noFill/>
              </a:ln>
              <a:solidFill>
                <a:schemeClr val="tx1"/>
              </a:solidFill>
              <a:effectLst/>
              <a:uLnTx/>
              <a:uFillTx/>
              <a:latin typeface="+mj-lt"/>
              <a:ea typeface="ＭＳ Ｐゴシック" pitchFamily="34" charset="-128"/>
              <a:cs typeface="+mn-cs"/>
            </a:endParaRPr>
          </a:p>
        </p:txBody>
      </p:sp>
      <p:pic>
        <p:nvPicPr>
          <p:cNvPr id="86" name="Picture 4" descr="Image result for FPGA UltraScale+">
            <a:extLst>
              <a:ext uri="{FF2B5EF4-FFF2-40B4-BE49-F238E27FC236}">
                <a16:creationId xmlns:a16="http://schemas.microsoft.com/office/drawing/2014/main" id="{F7ED759C-DA64-4181-9C87-0513AB7F036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12066">
            <a:off x="9542426" y="4881972"/>
            <a:ext cx="1393783" cy="622556"/>
          </a:xfrm>
          <a:prstGeom prst="rect">
            <a:avLst/>
          </a:prstGeom>
          <a:noFill/>
          <a:extLst>
            <a:ext uri="{909E8E84-426E-40DD-AFC4-6F175D3DCCD1}">
              <a14:hiddenFill xmlns:a14="http://schemas.microsoft.com/office/drawing/2010/main">
                <a:solidFill>
                  <a:srgbClr val="FFFFFF"/>
                </a:solidFill>
              </a14:hiddenFill>
            </a:ext>
          </a:extLst>
        </p:spPr>
      </p:pic>
      <p:pic>
        <p:nvPicPr>
          <p:cNvPr id="87" name="Content Placeholder 6">
            <a:extLst>
              <a:ext uri="{FF2B5EF4-FFF2-40B4-BE49-F238E27FC236}">
                <a16:creationId xmlns:a16="http://schemas.microsoft.com/office/drawing/2014/main" id="{052941F1-95D8-4A40-8D81-6BD595624AFC}"/>
              </a:ext>
            </a:extLst>
          </p:cNvPr>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b="18094"/>
          <a:stretch/>
        </p:blipFill>
        <p:spPr>
          <a:xfrm>
            <a:off x="5462098" y="4707368"/>
            <a:ext cx="1598718" cy="894844"/>
          </a:xfrm>
          <a:prstGeom prst="rect">
            <a:avLst/>
          </a:prstGeom>
        </p:spPr>
      </p:pic>
      <p:sp>
        <p:nvSpPr>
          <p:cNvPr id="88" name="TextBox 87">
            <a:extLst>
              <a:ext uri="{FF2B5EF4-FFF2-40B4-BE49-F238E27FC236}">
                <a16:creationId xmlns:a16="http://schemas.microsoft.com/office/drawing/2014/main" id="{71FBF081-8883-4636-A84B-AE32FC5D9D10}"/>
              </a:ext>
            </a:extLst>
          </p:cNvPr>
          <p:cNvSpPr txBox="1"/>
          <p:nvPr/>
        </p:nvSpPr>
        <p:spPr>
          <a:xfrm>
            <a:off x="5777764" y="6118316"/>
            <a:ext cx="1223412" cy="461665"/>
          </a:xfrm>
          <a:prstGeom prst="rect">
            <a:avLst/>
          </a:prstGeom>
          <a:noFill/>
        </p:spPr>
        <p:txBody>
          <a:bodyPr wrap="none" rtlCol="0">
            <a:spAutoFit/>
          </a:bodyPr>
          <a:lstStyle/>
          <a:p>
            <a:r>
              <a:rPr lang="en-US" sz="2400" dirty="0">
                <a:solidFill>
                  <a:srgbClr val="262626"/>
                </a:solidFill>
              </a:rPr>
              <a:t>CGRAs</a:t>
            </a:r>
          </a:p>
        </p:txBody>
      </p:sp>
      <p:sp>
        <p:nvSpPr>
          <p:cNvPr id="89" name="TextBox 88">
            <a:extLst>
              <a:ext uri="{FF2B5EF4-FFF2-40B4-BE49-F238E27FC236}">
                <a16:creationId xmlns:a16="http://schemas.microsoft.com/office/drawing/2014/main" id="{4E283B59-0E62-4D38-8B19-1F94B97AE0B5}"/>
              </a:ext>
            </a:extLst>
          </p:cNvPr>
          <p:cNvSpPr txBox="1"/>
          <p:nvPr/>
        </p:nvSpPr>
        <p:spPr>
          <a:xfrm>
            <a:off x="10307144" y="6062813"/>
            <a:ext cx="1156086" cy="461665"/>
          </a:xfrm>
          <a:prstGeom prst="rect">
            <a:avLst/>
          </a:prstGeom>
          <a:noFill/>
        </p:spPr>
        <p:txBody>
          <a:bodyPr wrap="none" rtlCol="0">
            <a:spAutoFit/>
          </a:bodyPr>
          <a:lstStyle/>
          <a:p>
            <a:r>
              <a:rPr lang="en-US" sz="2400" dirty="0">
                <a:solidFill>
                  <a:srgbClr val="262626"/>
                </a:solidFill>
              </a:rPr>
              <a:t>FPGAs</a:t>
            </a:r>
          </a:p>
        </p:txBody>
      </p:sp>
      <p:pic>
        <p:nvPicPr>
          <p:cNvPr id="90" name="Picture 6" descr="Image result for FPGA ZC706">
            <a:extLst>
              <a:ext uri="{FF2B5EF4-FFF2-40B4-BE49-F238E27FC236}">
                <a16:creationId xmlns:a16="http://schemas.microsoft.com/office/drawing/2014/main" id="{00165803-761C-49E4-A586-FA31418B202D}"/>
              </a:ext>
            </a:extLst>
          </p:cNvPr>
          <p:cNvPicPr>
            <a:picLocks noChangeAspect="1" noChangeArrowheads="1"/>
          </p:cNvPicPr>
          <p:nvPr/>
        </p:nvPicPr>
        <p:blipFill>
          <a:blip r:embed="rId11"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577349" y="5303112"/>
            <a:ext cx="1531608" cy="957255"/>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7D10E5F1-4C53-45DC-8A0B-96DC9124FDC7}"/>
              </a:ext>
            </a:extLst>
          </p:cNvPr>
          <p:cNvPicPr>
            <a:picLocks noChangeAspect="1"/>
          </p:cNvPicPr>
          <p:nvPr/>
        </p:nvPicPr>
        <p:blipFill>
          <a:blip r:embed="rId12"/>
          <a:stretch>
            <a:fillRect/>
          </a:stretch>
        </p:blipFill>
        <p:spPr>
          <a:xfrm>
            <a:off x="8104740" y="4939462"/>
            <a:ext cx="649854" cy="588381"/>
          </a:xfrm>
          <a:prstGeom prst="rect">
            <a:avLst/>
          </a:prstGeom>
        </p:spPr>
      </p:pic>
      <p:pic>
        <p:nvPicPr>
          <p:cNvPr id="92" name="Picture 91">
            <a:extLst>
              <a:ext uri="{FF2B5EF4-FFF2-40B4-BE49-F238E27FC236}">
                <a16:creationId xmlns:a16="http://schemas.microsoft.com/office/drawing/2014/main" id="{D2A1BCBF-7628-4EF9-8D18-AA1A1E28E2FF}"/>
              </a:ext>
            </a:extLst>
          </p:cNvPr>
          <p:cNvPicPr>
            <a:picLocks noChangeAspect="1"/>
          </p:cNvPicPr>
          <p:nvPr/>
        </p:nvPicPr>
        <p:blipFill>
          <a:blip r:embed="rId12"/>
          <a:stretch>
            <a:fillRect/>
          </a:stretch>
        </p:blipFill>
        <p:spPr>
          <a:xfrm>
            <a:off x="8179803" y="4948894"/>
            <a:ext cx="706623" cy="639780"/>
          </a:xfrm>
          <a:prstGeom prst="rect">
            <a:avLst/>
          </a:prstGeom>
        </p:spPr>
      </p:pic>
      <p:pic>
        <p:nvPicPr>
          <p:cNvPr id="93" name="Picture 92">
            <a:extLst>
              <a:ext uri="{FF2B5EF4-FFF2-40B4-BE49-F238E27FC236}">
                <a16:creationId xmlns:a16="http://schemas.microsoft.com/office/drawing/2014/main" id="{A997FD22-DAF1-4758-9208-E18CD3FA2423}"/>
              </a:ext>
            </a:extLst>
          </p:cNvPr>
          <p:cNvPicPr>
            <a:picLocks noChangeAspect="1"/>
          </p:cNvPicPr>
          <p:nvPr/>
        </p:nvPicPr>
        <p:blipFill>
          <a:blip r:embed="rId12"/>
          <a:stretch>
            <a:fillRect/>
          </a:stretch>
        </p:blipFill>
        <p:spPr>
          <a:xfrm>
            <a:off x="8245378" y="4941132"/>
            <a:ext cx="810010" cy="733387"/>
          </a:xfrm>
          <a:prstGeom prst="rect">
            <a:avLst/>
          </a:prstGeom>
        </p:spPr>
      </p:pic>
      <p:pic>
        <p:nvPicPr>
          <p:cNvPr id="94" name="Picture 4" descr="Image result for fpga">
            <a:extLst>
              <a:ext uri="{FF2B5EF4-FFF2-40B4-BE49-F238E27FC236}">
                <a16:creationId xmlns:a16="http://schemas.microsoft.com/office/drawing/2014/main" id="{2565D5A8-9005-4274-8E6A-B480BF79EC84}"/>
              </a:ext>
            </a:extLst>
          </p:cNvPr>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8150" y="4674512"/>
            <a:ext cx="707699" cy="574092"/>
          </a:xfrm>
          <a:prstGeom prst="rect">
            <a:avLst/>
          </a:prstGeom>
          <a:noFill/>
          <a:extLst>
            <a:ext uri="{909E8E84-426E-40DD-AFC4-6F175D3DCCD1}">
              <a14:hiddenFill xmlns:a14="http://schemas.microsoft.com/office/drawing/2010/main">
                <a:solidFill>
                  <a:srgbClr val="FFFFFF"/>
                </a:solidFill>
              </a14:hiddenFill>
            </a:ext>
          </a:extLst>
        </p:spPr>
      </p:pic>
      <p:sp>
        <p:nvSpPr>
          <p:cNvPr id="95" name="Shape 30">
            <a:extLst>
              <a:ext uri="{FF2B5EF4-FFF2-40B4-BE49-F238E27FC236}">
                <a16:creationId xmlns:a16="http://schemas.microsoft.com/office/drawing/2014/main" id="{616CC1A6-6123-4FED-86A1-700205FB78BA}"/>
              </a:ext>
            </a:extLst>
          </p:cNvPr>
          <p:cNvSpPr/>
          <p:nvPr/>
        </p:nvSpPr>
        <p:spPr>
          <a:xfrm>
            <a:off x="7436983" y="3692319"/>
            <a:ext cx="2445481" cy="1108200"/>
          </a:xfrm>
          <a:prstGeom prst="downArrow">
            <a:avLst>
              <a:gd name="adj1" fmla="val 84834"/>
              <a:gd name="adj2" fmla="val 17229"/>
            </a:avLst>
          </a:prstGeom>
          <a:solidFill>
            <a:srgbClr val="0072A4">
              <a:lumMod val="75000"/>
            </a:srgbClr>
          </a:solidFill>
          <a:ln w="19050" cap="flat" cmpd="sng">
            <a:solidFill>
              <a:srgbClr val="191919"/>
            </a:solidFill>
            <a:prstDash val="solid"/>
            <a:round/>
            <a:headEnd type="none" w="med" len="med"/>
            <a:tailEnd type="none" w="med" len="med"/>
          </a:ln>
          <a:effectLst>
            <a:outerShdw blurRad="50800" dist="38100" dir="2700000" algn="tl" rotWithShape="0">
              <a:prstClr val="black">
                <a:alpha val="40000"/>
              </a:prstClr>
            </a:outerShdw>
          </a:effectLst>
        </p:spPr>
        <p:txBody>
          <a:bodyPr vert="horz" lIns="121895" tIns="121895" rIns="121895" bIns="12189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Calibri"/>
              </a:rPr>
              <a:t>Spatial Compiler</a:t>
            </a:r>
            <a:endParaRPr kumimoji="0" lang="en" sz="2000" b="0" i="0" u="none" strike="noStrike" kern="0" cap="none" spc="0" normalizeH="0" baseline="0" noProof="0" dirty="0">
              <a:ln>
                <a:noFill/>
              </a:ln>
              <a:solidFill>
                <a:srgbClr val="FFFFFF"/>
              </a:solidFill>
              <a:effectLst/>
              <a:uLnTx/>
              <a:uFillTx/>
              <a:latin typeface="Calibri"/>
            </a:endParaRPr>
          </a:p>
        </p:txBody>
      </p:sp>
      <p:sp>
        <p:nvSpPr>
          <p:cNvPr id="96" name="Rectangle 95">
            <a:extLst>
              <a:ext uri="{FF2B5EF4-FFF2-40B4-BE49-F238E27FC236}">
                <a16:creationId xmlns:a16="http://schemas.microsoft.com/office/drawing/2014/main" id="{3074C118-A53D-45A5-A34E-CFA79BB74CD4}"/>
              </a:ext>
            </a:extLst>
          </p:cNvPr>
          <p:cNvSpPr/>
          <p:nvPr/>
        </p:nvSpPr>
        <p:spPr>
          <a:xfrm>
            <a:off x="5595740" y="5540936"/>
            <a:ext cx="1269898" cy="349968"/>
          </a:xfrm>
          <a:prstGeom prst="rect">
            <a:avLst/>
          </a:prstGeom>
        </p:spPr>
        <p:txBody>
          <a:bodyPr wrap="none">
            <a:spAutoFit/>
          </a:bodyPr>
          <a:lstStyle/>
          <a:p>
            <a:pPr lvl="0" algn="ctr" defTabSz="609585" eaLnBrk="0" fontAlgn="base" hangingPunct="0">
              <a:lnSpc>
                <a:spcPct val="93000"/>
              </a:lnSpc>
              <a:spcBef>
                <a:spcPct val="0"/>
              </a:spcBef>
              <a:spcAft>
                <a:spcPct val="0"/>
              </a:spcAft>
              <a:buClr>
                <a:srgbClr val="000000"/>
              </a:buClr>
              <a:buSzPct val="100000"/>
              <a:defRPr/>
            </a:pPr>
            <a:r>
              <a:rPr lang="en-US" dirty="0">
                <a:ea typeface="ＭＳ Ｐゴシック" pitchFamily="34" charset="-128"/>
              </a:rPr>
              <a:t>Plasticine</a:t>
            </a:r>
          </a:p>
        </p:txBody>
      </p:sp>
      <p:sp>
        <p:nvSpPr>
          <p:cNvPr id="5" name="Arrow: Down 4">
            <a:extLst>
              <a:ext uri="{FF2B5EF4-FFF2-40B4-BE49-F238E27FC236}">
                <a16:creationId xmlns:a16="http://schemas.microsoft.com/office/drawing/2014/main" id="{4F5A7377-3D55-4BD6-843B-DD832A3DE5B8}"/>
              </a:ext>
            </a:extLst>
          </p:cNvPr>
          <p:cNvSpPr/>
          <p:nvPr/>
        </p:nvSpPr>
        <p:spPr bwMode="auto">
          <a:xfrm rot="19555135">
            <a:off x="7225161" y="1974060"/>
            <a:ext cx="304800" cy="1167769"/>
          </a:xfrm>
          <a:prstGeom prst="downArrow">
            <a:avLst/>
          </a:prstGeom>
          <a:solidFill>
            <a:schemeClr val="accent1">
              <a:lumMod val="40000"/>
              <a:lumOff val="6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pPr>
            <a:endParaRPr kumimoji="0" lang="en-US" sz="2400" b="0" i="0" u="none" strike="noStrike" cap="none" normalizeH="0" baseline="0">
              <a:ln>
                <a:noFill/>
              </a:ln>
              <a:solidFill>
                <a:schemeClr val="bg1"/>
              </a:solidFill>
              <a:effectLst/>
              <a:latin typeface="Arial" charset="0"/>
              <a:ea typeface="ＭＳ Ｐゴシック" pitchFamily="34" charset="-128"/>
            </a:endParaRPr>
          </a:p>
        </p:txBody>
      </p:sp>
      <p:sp>
        <p:nvSpPr>
          <p:cNvPr id="97" name="Arrow: Down 96">
            <a:extLst>
              <a:ext uri="{FF2B5EF4-FFF2-40B4-BE49-F238E27FC236}">
                <a16:creationId xmlns:a16="http://schemas.microsoft.com/office/drawing/2014/main" id="{AFAA1C35-391C-4018-ABF9-0D4C16B5867E}"/>
              </a:ext>
            </a:extLst>
          </p:cNvPr>
          <p:cNvSpPr/>
          <p:nvPr/>
        </p:nvSpPr>
        <p:spPr bwMode="auto">
          <a:xfrm rot="1927850">
            <a:off x="9251060" y="2012796"/>
            <a:ext cx="304800" cy="1167769"/>
          </a:xfrm>
          <a:prstGeom prst="downArrow">
            <a:avLst/>
          </a:prstGeom>
          <a:solidFill>
            <a:schemeClr val="accent1">
              <a:lumMod val="40000"/>
              <a:lumOff val="6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pPr>
            <a:endParaRPr kumimoji="0" lang="en-US" sz="2400" b="0" i="0" u="none" strike="noStrike" cap="none" normalizeH="0" baseline="0">
              <a:ln>
                <a:noFill/>
              </a:ln>
              <a:solidFill>
                <a:schemeClr val="bg1"/>
              </a:solidFill>
              <a:effectLst/>
              <a:latin typeface="Arial" charset="0"/>
              <a:ea typeface="ＭＳ Ｐゴシック" pitchFamily="34" charset="-128"/>
            </a:endParaRPr>
          </a:p>
        </p:txBody>
      </p:sp>
      <p:sp>
        <p:nvSpPr>
          <p:cNvPr id="98" name="Rectangle 97">
            <a:extLst>
              <a:ext uri="{FF2B5EF4-FFF2-40B4-BE49-F238E27FC236}">
                <a16:creationId xmlns:a16="http://schemas.microsoft.com/office/drawing/2014/main" id="{7F656B08-A9EF-4876-ABC2-F899008AC6B8}"/>
              </a:ext>
            </a:extLst>
          </p:cNvPr>
          <p:cNvSpPr/>
          <p:nvPr/>
        </p:nvSpPr>
        <p:spPr bwMode="auto">
          <a:xfrm>
            <a:off x="9692355" y="3803432"/>
            <a:ext cx="852951" cy="517962"/>
          </a:xfrm>
          <a:prstGeom prst="rect">
            <a:avLst/>
          </a:prstGeom>
          <a:solidFill>
            <a:srgbClr val="0070C0"/>
          </a:solidFill>
          <a:ln>
            <a:solidFill>
              <a:srgbClr val="00206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ctr" defTabSz="457200" rtl="0" eaLnBrk="0" fontAlgn="base" latinLnBrk="0" hangingPunct="0">
              <a:lnSpc>
                <a:spcPct val="93000"/>
              </a:lnSpc>
              <a:spcBef>
                <a:spcPct val="0"/>
              </a:spcBef>
              <a:spcAft>
                <a:spcPct val="0"/>
              </a:spcAft>
              <a:buClr>
                <a:srgbClr val="000000"/>
              </a:buClr>
              <a:buSzPct val="100000"/>
              <a:buFont typeface="Arial" charset="0"/>
              <a:buNone/>
              <a:tabLst/>
            </a:pPr>
            <a:r>
              <a:rPr kumimoji="0" lang="en-US" sz="2000" b="0" i="0" u="none" strike="noStrike" cap="none" normalizeH="0" baseline="0" dirty="0">
                <a:ln>
                  <a:noFill/>
                </a:ln>
                <a:solidFill>
                  <a:schemeClr val="bg1"/>
                </a:solidFill>
                <a:effectLst/>
                <a:latin typeface="Arial" charset="0"/>
                <a:ea typeface="ＭＳ Ｐゴシック" pitchFamily="34" charset="-128"/>
              </a:rPr>
              <a:t>DSE</a:t>
            </a:r>
          </a:p>
        </p:txBody>
      </p:sp>
      <p:sp>
        <p:nvSpPr>
          <p:cNvPr id="99" name="Rectangle 98">
            <a:extLst>
              <a:ext uri="{FF2B5EF4-FFF2-40B4-BE49-F238E27FC236}">
                <a16:creationId xmlns:a16="http://schemas.microsoft.com/office/drawing/2014/main" id="{11D3E42C-6A63-4DDD-A12A-7D87938B1EA8}"/>
              </a:ext>
            </a:extLst>
          </p:cNvPr>
          <p:cNvSpPr/>
          <p:nvPr/>
        </p:nvSpPr>
        <p:spPr bwMode="auto">
          <a:xfrm>
            <a:off x="6222441" y="3808735"/>
            <a:ext cx="1386585" cy="51796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ctr" defTabSz="457200" rtl="0" eaLnBrk="0" fontAlgn="base" latinLnBrk="0" hangingPunct="0">
              <a:lnSpc>
                <a:spcPct val="93000"/>
              </a:lnSpc>
              <a:spcBef>
                <a:spcPct val="0"/>
              </a:spcBef>
              <a:spcAft>
                <a:spcPct val="0"/>
              </a:spcAft>
              <a:buClr>
                <a:srgbClr val="000000"/>
              </a:buClr>
              <a:buSzPct val="100000"/>
              <a:buFont typeface="Arial" charset="0"/>
              <a:buNone/>
              <a:tabLst/>
            </a:pPr>
            <a:r>
              <a:rPr kumimoji="0" lang="en-US" sz="2000" b="0" i="0" u="none" strike="noStrike" cap="none" normalizeH="0" baseline="0" dirty="0">
                <a:ln>
                  <a:noFill/>
                </a:ln>
                <a:solidFill>
                  <a:schemeClr val="bg1"/>
                </a:solidFill>
                <a:effectLst/>
                <a:latin typeface="Arial" charset="0"/>
                <a:ea typeface="ＭＳ Ｐゴシック" pitchFamily="34" charset="-128"/>
              </a:rPr>
              <a:t>Optimizer</a:t>
            </a:r>
          </a:p>
        </p:txBody>
      </p:sp>
    </p:spTree>
    <p:extLst>
      <p:ext uri="{BB962C8B-B14F-4D97-AF65-F5344CB8AC3E}">
        <p14:creationId xmlns:p14="http://schemas.microsoft.com/office/powerpoint/2010/main" val="105079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9" grpId="0"/>
      <p:bldP spid="45" grpId="0"/>
      <p:bldP spid="5" grpId="0" animBg="1"/>
      <p:bldP spid="97" grpId="0" animBg="1"/>
      <p:bldP spid="98" grpId="0" animBg="1"/>
      <p:bldP spid="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D39835-A951-4007-990D-DCE7C2AA7AB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861" t="14859" r="24064" b="20488"/>
          <a:stretch/>
        </p:blipFill>
        <p:spPr>
          <a:xfrm rot="18000000">
            <a:off x="8198394" y="3407543"/>
            <a:ext cx="2170833" cy="1981374"/>
          </a:xfrm>
          <a:prstGeom prst="rect">
            <a:avLst/>
          </a:prstGeom>
        </p:spPr>
      </p:pic>
      <p:sp>
        <p:nvSpPr>
          <p:cNvPr id="2" name="Title 1"/>
          <p:cNvSpPr>
            <a:spLocks noGrp="1"/>
          </p:cNvSpPr>
          <p:nvPr>
            <p:ph type="title"/>
          </p:nvPr>
        </p:nvSpPr>
        <p:spPr>
          <a:xfrm>
            <a:off x="609600" y="304800"/>
            <a:ext cx="7507817" cy="609600"/>
          </a:xfrm>
        </p:spPr>
        <p:txBody>
          <a:bodyPr/>
          <a:lstStyle/>
          <a:p>
            <a:r>
              <a:rPr lang="en-US" b="1" dirty="0">
                <a:latin typeface="+mj-lt"/>
              </a:rPr>
              <a:t>Conclusion</a:t>
            </a:r>
          </a:p>
        </p:txBody>
      </p:sp>
      <p:sp>
        <p:nvSpPr>
          <p:cNvPr id="3" name="Content Placeholder 2"/>
          <p:cNvSpPr>
            <a:spLocks noGrp="1"/>
          </p:cNvSpPr>
          <p:nvPr>
            <p:ph idx="1"/>
          </p:nvPr>
        </p:nvSpPr>
        <p:spPr>
          <a:xfrm>
            <a:off x="533399" y="990600"/>
            <a:ext cx="6324601" cy="4648200"/>
          </a:xfrm>
        </p:spPr>
        <p:txBody>
          <a:bodyPr>
            <a:normAutofit fontScale="62500" lnSpcReduction="20000"/>
          </a:bodyPr>
          <a:lstStyle/>
          <a:p>
            <a:pPr>
              <a:lnSpc>
                <a:spcPct val="120000"/>
              </a:lnSpc>
            </a:pPr>
            <a:r>
              <a:rPr lang="en-US" sz="3500" b="1" dirty="0"/>
              <a:t>Orders of magnitude improvements</a:t>
            </a:r>
            <a:r>
              <a:rPr lang="en-US" sz="3500" dirty="0"/>
              <a:t> in performance and energy efficiency are possible with reconfigurable architectures</a:t>
            </a:r>
          </a:p>
          <a:p>
            <a:pPr>
              <a:lnSpc>
                <a:spcPct val="120000"/>
              </a:lnSpc>
            </a:pPr>
            <a:r>
              <a:rPr lang="en-US" sz="3500" dirty="0" err="1"/>
              <a:t>Spatial’s</a:t>
            </a:r>
            <a:r>
              <a:rPr lang="en-US" sz="3500" dirty="0"/>
              <a:t> </a:t>
            </a:r>
            <a:r>
              <a:rPr lang="en-US" sz="3500" b="1" dirty="0"/>
              <a:t>intermediate representation</a:t>
            </a:r>
            <a:r>
              <a:rPr lang="en-US" sz="3500" dirty="0"/>
              <a:t> can be used as a bridge to reconfigurable architectures</a:t>
            </a:r>
          </a:p>
          <a:p>
            <a:pPr>
              <a:lnSpc>
                <a:spcPct val="120000"/>
              </a:lnSpc>
            </a:pPr>
            <a:r>
              <a:rPr lang="en-US" sz="3500" dirty="0"/>
              <a:t>The Spatial </a:t>
            </a:r>
            <a:r>
              <a:rPr lang="en-US" sz="3500" b="1" dirty="0"/>
              <a:t>language </a:t>
            </a:r>
            <a:r>
              <a:rPr lang="en-US" sz="3500" dirty="0"/>
              <a:t>includes abstractions for</a:t>
            </a:r>
            <a:r>
              <a:rPr lang="en-US" sz="3500" b="1" dirty="0"/>
              <a:t> performance, productivity, and portability</a:t>
            </a:r>
            <a:endParaRPr lang="en-US" sz="3500" dirty="0"/>
          </a:p>
          <a:p>
            <a:pPr>
              <a:lnSpc>
                <a:spcPct val="120000"/>
              </a:lnSpc>
            </a:pPr>
            <a:r>
              <a:rPr lang="en-US" sz="3500" dirty="0" err="1"/>
              <a:t>Spatial’s</a:t>
            </a:r>
            <a:r>
              <a:rPr lang="en-US" sz="3500" dirty="0"/>
              <a:t> design tuning is </a:t>
            </a:r>
            <a:r>
              <a:rPr lang="en-US" sz="3500" b="1" dirty="0"/>
              <a:t>~6500x </a:t>
            </a:r>
            <a:r>
              <a:rPr lang="en-US" sz="3500" dirty="0"/>
              <a:t>faster than that possible with </a:t>
            </a:r>
            <a:r>
              <a:rPr lang="en-US" sz="3500" dirty="0" err="1"/>
              <a:t>Vivado</a:t>
            </a:r>
            <a:r>
              <a:rPr lang="en-US" sz="3500" dirty="0"/>
              <a:t> HLS</a:t>
            </a:r>
          </a:p>
          <a:p>
            <a:pPr>
              <a:lnSpc>
                <a:spcPct val="120000"/>
              </a:lnSpc>
            </a:pPr>
            <a:r>
              <a:rPr lang="en-US" sz="3500" dirty="0"/>
              <a:t>Preliminary results </a:t>
            </a:r>
            <a:r>
              <a:rPr lang="en-US" sz="3500" b="1" dirty="0"/>
              <a:t>within 20% of manual HDL</a:t>
            </a:r>
            <a:r>
              <a:rPr lang="en-US" sz="3500" dirty="0"/>
              <a:t> on CNN implementations</a:t>
            </a:r>
          </a:p>
          <a:p>
            <a:pPr marL="0" indent="0">
              <a:lnSpc>
                <a:spcPct val="120000"/>
              </a:lnSpc>
              <a:buNone/>
            </a:pPr>
            <a:endParaRPr lang="en-US" sz="2800" dirty="0"/>
          </a:p>
        </p:txBody>
      </p:sp>
      <p:sp>
        <p:nvSpPr>
          <p:cNvPr id="16" name="TextBox 15">
            <a:extLst>
              <a:ext uri="{FF2B5EF4-FFF2-40B4-BE49-F238E27FC236}">
                <a16:creationId xmlns:a16="http://schemas.microsoft.com/office/drawing/2014/main" id="{5BE66E87-E1F6-4896-93E7-BE92D5A0E66B}"/>
              </a:ext>
            </a:extLst>
          </p:cNvPr>
          <p:cNvSpPr txBox="1"/>
          <p:nvPr/>
        </p:nvSpPr>
        <p:spPr>
          <a:xfrm>
            <a:off x="10457000" y="3578110"/>
            <a:ext cx="1430200" cy="400110"/>
          </a:xfrm>
          <a:prstGeom prst="rect">
            <a:avLst/>
          </a:prstGeom>
          <a:noFill/>
        </p:spPr>
        <p:txBody>
          <a:bodyPr wrap="none" rtlCol="0">
            <a:spAutoFit/>
          </a:bodyPr>
          <a:lstStyle/>
          <a:p>
            <a:pPr algn="r"/>
            <a:r>
              <a:rPr lang="en-US" sz="2000" dirty="0">
                <a:solidFill>
                  <a:srgbClr val="00B050"/>
                </a:solidFill>
                <a:latin typeface="Gill Sans MT" panose="020B0502020104020203" pitchFamily="34" charset="0"/>
              </a:rPr>
              <a:t>Productivity</a:t>
            </a:r>
          </a:p>
        </p:txBody>
      </p:sp>
      <p:sp>
        <p:nvSpPr>
          <p:cNvPr id="17" name="TextBox 16">
            <a:extLst>
              <a:ext uri="{FF2B5EF4-FFF2-40B4-BE49-F238E27FC236}">
                <a16:creationId xmlns:a16="http://schemas.microsoft.com/office/drawing/2014/main" id="{A1E22734-4B78-4D80-8232-D36634F5BE14}"/>
              </a:ext>
            </a:extLst>
          </p:cNvPr>
          <p:cNvSpPr txBox="1"/>
          <p:nvPr/>
        </p:nvSpPr>
        <p:spPr>
          <a:xfrm>
            <a:off x="8193638" y="5695890"/>
            <a:ext cx="2452146" cy="400110"/>
          </a:xfrm>
          <a:prstGeom prst="rect">
            <a:avLst/>
          </a:prstGeom>
          <a:noFill/>
        </p:spPr>
        <p:txBody>
          <a:bodyPr wrap="square" rtlCol="0">
            <a:spAutoFit/>
          </a:bodyPr>
          <a:lstStyle/>
          <a:p>
            <a:pPr algn="ctr"/>
            <a:r>
              <a:rPr lang="en-US" sz="2000" dirty="0">
                <a:solidFill>
                  <a:srgbClr val="00B050"/>
                </a:solidFill>
                <a:latin typeface="Gill Sans MT" panose="020B0502020104020203" pitchFamily="34" charset="0"/>
              </a:rPr>
              <a:t>Portability</a:t>
            </a:r>
          </a:p>
        </p:txBody>
      </p:sp>
      <p:sp>
        <p:nvSpPr>
          <p:cNvPr id="19" name="TextBox 18">
            <a:extLst>
              <a:ext uri="{FF2B5EF4-FFF2-40B4-BE49-F238E27FC236}">
                <a16:creationId xmlns:a16="http://schemas.microsoft.com/office/drawing/2014/main" id="{87B7B642-7295-477C-852D-543CB13F2DFD}"/>
              </a:ext>
            </a:extLst>
          </p:cNvPr>
          <p:cNvSpPr txBox="1"/>
          <p:nvPr/>
        </p:nvSpPr>
        <p:spPr>
          <a:xfrm>
            <a:off x="6968742" y="3565957"/>
            <a:ext cx="1507849" cy="400110"/>
          </a:xfrm>
          <a:prstGeom prst="rect">
            <a:avLst/>
          </a:prstGeom>
          <a:noFill/>
        </p:spPr>
        <p:txBody>
          <a:bodyPr wrap="none" rtlCol="0">
            <a:spAutoFit/>
          </a:bodyPr>
          <a:lstStyle/>
          <a:p>
            <a:pPr algn="r"/>
            <a:r>
              <a:rPr lang="en-US" sz="2000" dirty="0">
                <a:solidFill>
                  <a:srgbClr val="CC3300">
                    <a:lumMod val="60000"/>
                    <a:lumOff val="40000"/>
                  </a:srgbClr>
                </a:solidFill>
                <a:latin typeface="Gill Sans MT" panose="020B0502020104020203" pitchFamily="34" charset="0"/>
              </a:rPr>
              <a:t>Performance</a:t>
            </a:r>
          </a:p>
        </p:txBody>
      </p:sp>
      <p:pic>
        <p:nvPicPr>
          <p:cNvPr id="1026" name="Picture 2" descr="https://scontent-lax3-1.xx.fbcdn.net/v/t35.0-12/23482863_10155125744293519_1414569975_o.png?oh=1563df86fb2c24f9bdf3bac32aeecad9&amp;oe=5A0C767E">
            <a:extLst>
              <a:ext uri="{FF2B5EF4-FFF2-40B4-BE49-F238E27FC236}">
                <a16:creationId xmlns:a16="http://schemas.microsoft.com/office/drawing/2014/main" id="{F90D4E55-A770-436A-B35D-10C64B615B2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9493"/>
          <a:stretch/>
        </p:blipFill>
        <p:spPr bwMode="auto">
          <a:xfrm>
            <a:off x="6968742" y="1113353"/>
            <a:ext cx="4894154" cy="2216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D1D8C3E-9381-48C9-AE32-300566B01D79}"/>
              </a:ext>
            </a:extLst>
          </p:cNvPr>
          <p:cNvSpPr/>
          <p:nvPr/>
        </p:nvSpPr>
        <p:spPr>
          <a:xfrm>
            <a:off x="762000" y="5410200"/>
            <a:ext cx="7814697" cy="1052596"/>
          </a:xfrm>
          <a:prstGeom prst="rect">
            <a:avLst/>
          </a:prstGeom>
        </p:spPr>
        <p:txBody>
          <a:bodyPr wrap="square">
            <a:spAutoFit/>
          </a:bodyPr>
          <a:lstStyle/>
          <a:p>
            <a:pPr>
              <a:lnSpc>
                <a:spcPct val="120000"/>
              </a:lnSpc>
            </a:pPr>
            <a:r>
              <a:rPr lang="en-US" sz="2600" dirty="0"/>
              <a:t>We’re always looking for new users and feedback!</a:t>
            </a:r>
          </a:p>
          <a:p>
            <a:pPr>
              <a:lnSpc>
                <a:spcPct val="120000"/>
              </a:lnSpc>
            </a:pPr>
            <a:r>
              <a:rPr lang="en-US" sz="2600" dirty="0"/>
              <a:t>Open source at: </a:t>
            </a:r>
            <a:r>
              <a:rPr lang="en-US" sz="2600" b="1" u="sng" dirty="0">
                <a:solidFill>
                  <a:schemeClr val="accent1"/>
                </a:solidFill>
              </a:rPr>
              <a:t>spatial.stanford.edu</a:t>
            </a:r>
          </a:p>
        </p:txBody>
      </p:sp>
    </p:spTree>
    <p:extLst>
      <p:ext uri="{BB962C8B-B14F-4D97-AF65-F5344CB8AC3E}">
        <p14:creationId xmlns:p14="http://schemas.microsoft.com/office/powerpoint/2010/main" val="900732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E16A-11FB-473B-9799-79613044269A}"/>
              </a:ext>
            </a:extLst>
          </p:cNvPr>
          <p:cNvSpPr>
            <a:spLocks noGrp="1"/>
          </p:cNvSpPr>
          <p:nvPr>
            <p:ph type="title"/>
          </p:nvPr>
        </p:nvSpPr>
        <p:spPr>
          <a:xfrm>
            <a:off x="609600" y="152400"/>
            <a:ext cx="10287000" cy="609600"/>
          </a:xfrm>
        </p:spPr>
        <p:txBody>
          <a:bodyPr/>
          <a:lstStyle/>
          <a:p>
            <a:r>
              <a:rPr lang="en-US" dirty="0"/>
              <a:t>Nuts and Bolts of a Full Spatial Application</a:t>
            </a:r>
          </a:p>
        </p:txBody>
      </p:sp>
      <p:sp>
        <p:nvSpPr>
          <p:cNvPr id="3" name="Content Placeholder 2">
            <a:extLst>
              <a:ext uri="{FF2B5EF4-FFF2-40B4-BE49-F238E27FC236}">
                <a16:creationId xmlns:a16="http://schemas.microsoft.com/office/drawing/2014/main" id="{F3B4906B-6180-48AD-B6D7-792F60FB8B1E}"/>
              </a:ext>
            </a:extLst>
          </p:cNvPr>
          <p:cNvSpPr>
            <a:spLocks noGrp="1"/>
          </p:cNvSpPr>
          <p:nvPr>
            <p:ph idx="1"/>
          </p:nvPr>
        </p:nvSpPr>
        <p:spPr/>
        <p:txBody>
          <a:bodyPr/>
          <a:lstStyle/>
          <a:p>
            <a:r>
              <a:rPr lang="en-US" dirty="0"/>
              <a:t>Continue to see the bird’s eye view of how to write a full application</a:t>
            </a:r>
          </a:p>
          <a:p>
            <a:r>
              <a:rPr lang="en-US" dirty="0"/>
              <a:t>Visit the website tutorial for more detailed examples: </a:t>
            </a:r>
          </a:p>
          <a:p>
            <a:pPr lvl="1"/>
            <a:r>
              <a:rPr lang="en-US" dirty="0">
                <a:hlinkClick r:id="rId2"/>
              </a:rPr>
              <a:t>http://spatial-lang.readthedocs.io/en/latest/tutorial/starting.html</a:t>
            </a:r>
            <a:r>
              <a:rPr lang="en-US" dirty="0"/>
              <a:t> </a:t>
            </a:r>
          </a:p>
        </p:txBody>
      </p:sp>
    </p:spTree>
    <p:extLst>
      <p:ext uri="{BB962C8B-B14F-4D97-AF65-F5344CB8AC3E}">
        <p14:creationId xmlns:p14="http://schemas.microsoft.com/office/powerpoint/2010/main" val="39652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Spatial App Template</a:t>
            </a:r>
          </a:p>
        </p:txBody>
      </p:sp>
      <p:sp>
        <p:nvSpPr>
          <p:cNvPr id="5" name="Slide Number Placeholder 4"/>
          <p:cNvSpPr>
            <a:spLocks noGrp="1"/>
          </p:cNvSpPr>
          <p:nvPr>
            <p:ph type="sldNum" sz="quarter" idx="10"/>
          </p:nvPr>
        </p:nvSpPr>
        <p:spPr/>
        <p:txBody>
          <a:bodyPr/>
          <a:lstStyle/>
          <a:p>
            <a:fld id="{13F38114-DD43-4DC6-A87E-B049ED3F2E32}" type="slidenum">
              <a:rPr lang="en-US" smtClean="0"/>
              <a:pPr/>
              <a:t>36</a:t>
            </a:fld>
            <a:endParaRPr lang="en-US"/>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4215123" y="2250831"/>
            <a:ext cx="1571388" cy="393896"/>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2133" dirty="0" err="1">
                <a:solidFill>
                  <a:schemeClr val="tx1"/>
                </a:solidFill>
                <a:latin typeface="Consolas" panose="020B0609020204030204" pitchFamily="49" charset="0"/>
                <a:ea typeface="ＭＳ Ｐゴシック" pitchFamily="34" charset="-128"/>
              </a:rPr>
              <a:t>AppName</a:t>
            </a:r>
            <a:endParaRPr lang="en-US" sz="2133" dirty="0">
              <a:solidFill>
                <a:schemeClr val="tx1"/>
              </a:solidFill>
              <a:latin typeface="Consolas" panose="020B0609020204030204" pitchFamily="49" charset="0"/>
              <a:ea typeface="ＭＳ Ｐゴシック" pitchFamily="34" charset="-128"/>
            </a:endParaRPr>
          </a:p>
        </p:txBody>
      </p:sp>
      <p:sp>
        <p:nvSpPr>
          <p:cNvPr id="10" name="Rectangle: Rounded Corners 9"/>
          <p:cNvSpPr/>
          <p:nvPr/>
        </p:nvSpPr>
        <p:spPr bwMode="auto">
          <a:xfrm>
            <a:off x="3727262" y="3480287"/>
            <a:ext cx="3662967" cy="116293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2133" dirty="0">
                <a:solidFill>
                  <a:schemeClr val="tx1"/>
                </a:solidFill>
                <a:latin typeface="Consolas" panose="020B0609020204030204" pitchFamily="49" charset="0"/>
                <a:ea typeface="ＭＳ Ｐゴシック" pitchFamily="34" charset="-128"/>
              </a:rPr>
              <a:t>ARM Host Code (setup)</a:t>
            </a:r>
          </a:p>
        </p:txBody>
      </p:sp>
      <p:sp>
        <p:nvSpPr>
          <p:cNvPr id="11" name="Rectangle: Rounded Corners 10"/>
          <p:cNvSpPr/>
          <p:nvPr/>
        </p:nvSpPr>
        <p:spPr bwMode="auto">
          <a:xfrm>
            <a:off x="3955027" y="4924572"/>
            <a:ext cx="3662967" cy="34712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2133" dirty="0">
                <a:solidFill>
                  <a:schemeClr val="tx1"/>
                </a:solidFill>
                <a:latin typeface="Consolas" panose="020B0609020204030204" pitchFamily="49" charset="0"/>
                <a:ea typeface="ＭＳ Ｐゴシック" pitchFamily="34" charset="-128"/>
              </a:rPr>
              <a:t>FPGA Code</a:t>
            </a:r>
          </a:p>
        </p:txBody>
      </p:sp>
      <p:sp>
        <p:nvSpPr>
          <p:cNvPr id="12" name="Rectangle: Rounded Corners 11"/>
          <p:cNvSpPr/>
          <p:nvPr/>
        </p:nvSpPr>
        <p:spPr bwMode="auto">
          <a:xfrm>
            <a:off x="3820604" y="5509225"/>
            <a:ext cx="4301145" cy="34712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2133" dirty="0">
                <a:solidFill>
                  <a:schemeClr val="tx1"/>
                </a:solidFill>
                <a:latin typeface="Consolas" panose="020B0609020204030204" pitchFamily="49" charset="0"/>
                <a:ea typeface="ＭＳ Ｐゴシック" pitchFamily="34" charset="-128"/>
              </a:rPr>
              <a:t>ARM Host Code (teardown)</a:t>
            </a:r>
          </a:p>
        </p:txBody>
      </p:sp>
    </p:spTree>
    <p:custDataLst>
      <p:tags r:id="rId1"/>
    </p:custDataLst>
    <p:extLst>
      <p:ext uri="{BB962C8B-B14F-4D97-AF65-F5344CB8AC3E}">
        <p14:creationId xmlns:p14="http://schemas.microsoft.com/office/powerpoint/2010/main" val="2052935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Spatial App Template</a:t>
            </a:r>
          </a:p>
        </p:txBody>
      </p:sp>
      <p:sp>
        <p:nvSpPr>
          <p:cNvPr id="5" name="Slide Number Placeholder 4"/>
          <p:cNvSpPr>
            <a:spLocks noGrp="1"/>
          </p:cNvSpPr>
          <p:nvPr>
            <p:ph type="sldNum" sz="quarter" idx="10"/>
          </p:nvPr>
        </p:nvSpPr>
        <p:spPr/>
        <p:txBody>
          <a:bodyPr/>
          <a:lstStyle/>
          <a:p>
            <a:fld id="{13F38114-DD43-4DC6-A87E-B049ED3F2E32}" type="slidenum">
              <a:rPr lang="en-US" smtClean="0"/>
              <a:pPr/>
              <a:t>37</a:t>
            </a:fld>
            <a:endParaRPr lang="en-US"/>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4215123" y="2250831"/>
            <a:ext cx="1571388" cy="393896"/>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2133" dirty="0" err="1">
                <a:solidFill>
                  <a:schemeClr val="tx1"/>
                </a:solidFill>
                <a:latin typeface="Consolas" panose="020B0609020204030204" pitchFamily="49" charset="0"/>
                <a:ea typeface="ＭＳ Ｐゴシック" pitchFamily="34" charset="-128"/>
              </a:rPr>
              <a:t>AppName</a:t>
            </a:r>
            <a:endParaRPr lang="en-US" sz="2133" dirty="0">
              <a:solidFill>
                <a:schemeClr val="tx1"/>
              </a:solidFill>
              <a:latin typeface="Consolas" panose="020B0609020204030204" pitchFamily="49" charset="0"/>
              <a:ea typeface="ＭＳ Ｐゴシック" pitchFamily="34" charset="-128"/>
            </a:endParaRPr>
          </a:p>
        </p:txBody>
      </p:sp>
      <p:sp>
        <p:nvSpPr>
          <p:cNvPr id="10" name="Rectangle: Rounded Corners 9"/>
          <p:cNvSpPr/>
          <p:nvPr/>
        </p:nvSpPr>
        <p:spPr bwMode="auto">
          <a:xfrm>
            <a:off x="3727261" y="3480287"/>
            <a:ext cx="4714775" cy="116293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marL="380990" indent="-380990" defTabSz="609585" eaLnBrk="0" fontAlgn="base" hangingPunct="0">
              <a:lnSpc>
                <a:spcPct val="93000"/>
              </a:lnSpc>
              <a:spcBef>
                <a:spcPct val="0"/>
              </a:spcBef>
              <a:spcAft>
                <a:spcPct val="0"/>
              </a:spcAft>
              <a:buClr>
                <a:srgbClr val="000000"/>
              </a:buClr>
              <a:buSzPct val="100000"/>
              <a:buFontTx/>
              <a:buChar char="-"/>
            </a:pPr>
            <a:r>
              <a:rPr lang="en-US" sz="2133" dirty="0">
                <a:solidFill>
                  <a:schemeClr val="tx1"/>
                </a:solidFill>
                <a:latin typeface="Consolas" panose="020B0609020204030204" pitchFamily="49" charset="0"/>
                <a:ea typeface="ＭＳ Ｐゴシック" pitchFamily="34" charset="-128"/>
              </a:rPr>
              <a:t>Define FPGA peripherals</a:t>
            </a:r>
          </a:p>
          <a:p>
            <a:pPr marL="380990" indent="-380990" defTabSz="609585" eaLnBrk="0" fontAlgn="base" hangingPunct="0">
              <a:lnSpc>
                <a:spcPct val="93000"/>
              </a:lnSpc>
              <a:spcBef>
                <a:spcPct val="0"/>
              </a:spcBef>
              <a:spcAft>
                <a:spcPct val="0"/>
              </a:spcAft>
              <a:buClr>
                <a:srgbClr val="000000"/>
              </a:buClr>
              <a:buSzPct val="100000"/>
              <a:buFontTx/>
              <a:buChar char="-"/>
            </a:pPr>
            <a:r>
              <a:rPr lang="en-US" sz="2133" dirty="0">
                <a:solidFill>
                  <a:schemeClr val="tx1"/>
                </a:solidFill>
                <a:latin typeface="Consolas" panose="020B0609020204030204" pitchFamily="49" charset="0"/>
                <a:ea typeface="ＭＳ Ｐゴシック" pitchFamily="34" charset="-128"/>
              </a:rPr>
              <a:t>Send data from ARM to FPGA</a:t>
            </a:r>
          </a:p>
        </p:txBody>
      </p:sp>
      <p:sp>
        <p:nvSpPr>
          <p:cNvPr id="11" name="Rectangle: Rounded Corners 10"/>
          <p:cNvSpPr/>
          <p:nvPr/>
        </p:nvSpPr>
        <p:spPr bwMode="auto">
          <a:xfrm>
            <a:off x="3955027" y="4924572"/>
            <a:ext cx="4487008" cy="34712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tx1"/>
                </a:solidFill>
                <a:latin typeface="Consolas" panose="020B0609020204030204" pitchFamily="49" charset="0"/>
                <a:ea typeface="ＭＳ Ｐゴシック" pitchFamily="34" charset="-128"/>
              </a:rPr>
              <a:t>- Define FPGA operations</a:t>
            </a:r>
          </a:p>
        </p:txBody>
      </p:sp>
      <p:sp>
        <p:nvSpPr>
          <p:cNvPr id="12" name="Rectangle: Rounded Corners 11"/>
          <p:cNvSpPr/>
          <p:nvPr/>
        </p:nvSpPr>
        <p:spPr bwMode="auto">
          <a:xfrm>
            <a:off x="3820603" y="5509225"/>
            <a:ext cx="4621432" cy="34712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tx1"/>
                </a:solidFill>
                <a:latin typeface="Consolas" panose="020B0609020204030204" pitchFamily="49" charset="0"/>
                <a:ea typeface="ＭＳ Ｐゴシック" pitchFamily="34" charset="-128"/>
              </a:rPr>
              <a:t>- Get data from the FPGA</a:t>
            </a:r>
          </a:p>
        </p:txBody>
      </p:sp>
    </p:spTree>
    <p:custDataLst>
      <p:tags r:id="rId1"/>
    </p:custDataLst>
    <p:extLst>
      <p:ext uri="{BB962C8B-B14F-4D97-AF65-F5344CB8AC3E}">
        <p14:creationId xmlns:p14="http://schemas.microsoft.com/office/powerpoint/2010/main" val="3782603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a:latin typeface="+mj-lt"/>
              </a:rPr>
              <a:t>Hello Spatial!</a:t>
            </a:r>
          </a:p>
        </p:txBody>
      </p:sp>
      <p:sp>
        <p:nvSpPr>
          <p:cNvPr id="5" name="Slide Number Placeholder 4"/>
          <p:cNvSpPr>
            <a:spLocks noGrp="1"/>
          </p:cNvSpPr>
          <p:nvPr>
            <p:ph type="sldNum" sz="quarter" idx="10"/>
          </p:nvPr>
        </p:nvSpPr>
        <p:spPr/>
        <p:txBody>
          <a:bodyPr/>
          <a:lstStyle/>
          <a:p>
            <a:fld id="{13F38114-DD43-4DC6-A87E-B049ED3F2E32}" type="slidenum">
              <a:rPr lang="en-US" smtClean="0"/>
              <a:pPr/>
              <a:t>38</a:t>
            </a:fld>
            <a:endParaRPr lang="en-US"/>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871551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b="1" dirty="0">
                <a:latin typeface="+mj-lt"/>
              </a:rPr>
              <a:t>Spatial</a:t>
            </a:r>
            <a:r>
              <a:rPr lang="en-US" dirty="0">
                <a:latin typeface="+mj-lt"/>
              </a:rPr>
              <a:t> is Embedded in </a:t>
            </a:r>
            <a:r>
              <a:rPr lang="en-US" b="1" dirty="0">
                <a:latin typeface="+mj-lt"/>
              </a:rPr>
              <a:t>Scala</a:t>
            </a:r>
          </a:p>
        </p:txBody>
      </p:sp>
      <p:sp>
        <p:nvSpPr>
          <p:cNvPr id="5" name="Slide Number Placeholder 4"/>
          <p:cNvSpPr>
            <a:spLocks noGrp="1"/>
          </p:cNvSpPr>
          <p:nvPr>
            <p:ph type="sldNum" sz="quarter" idx="10"/>
          </p:nvPr>
        </p:nvSpPr>
        <p:spPr/>
        <p:txBody>
          <a:bodyPr/>
          <a:lstStyle/>
          <a:p>
            <a:fld id="{13F38114-DD43-4DC6-A87E-B049ED3F2E32}" type="slidenum">
              <a:rPr lang="en-US" smtClean="0"/>
              <a:pPr/>
              <a:t>39</a:t>
            </a:fld>
            <a:endParaRPr lang="en-US"/>
          </a:p>
        </p:txBody>
      </p:sp>
      <p:sp>
        <p:nvSpPr>
          <p:cNvPr id="6" name="Content Placeholder 2"/>
          <p:cNvSpPr>
            <a:spLocks noGrp="1"/>
          </p:cNvSpPr>
          <p:nvPr>
            <p:ph idx="1"/>
          </p:nvPr>
        </p:nvSpPr>
        <p:spPr>
          <a:xfrm>
            <a:off x="406400" y="1524001"/>
            <a:ext cx="11379200" cy="2209800"/>
          </a:xfrm>
        </p:spPr>
        <p:txBody>
          <a:bodyPr/>
          <a:lstStyle/>
          <a:p>
            <a:pPr marL="1219118" lvl="2" indent="0">
              <a:buNone/>
            </a:pPr>
            <a:br>
              <a:rPr lang="en-US" sz="2133">
                <a:solidFill>
                  <a:schemeClr val="tx1"/>
                </a:solidFill>
              </a:rPr>
            </a:br>
            <a:br>
              <a:rPr lang="en-US" sz="2133">
                <a:solidFill>
                  <a:schemeClr val="tx1"/>
                </a:solidFill>
              </a:rPr>
            </a:br>
            <a:br>
              <a:rPr lang="en-US" sz="2133">
                <a:solidFill>
                  <a:schemeClr val="tx1"/>
                </a:solidFill>
              </a:rPr>
            </a:br>
            <a:r>
              <a:rPr lang="en-US">
                <a:latin typeface="+mj-lt"/>
              </a:rPr>
              <a:t>	</a:t>
            </a:r>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9" name="Rectangle: Rounded Corners 8"/>
          <p:cNvSpPr/>
          <p:nvPr/>
        </p:nvSpPr>
        <p:spPr bwMode="auto">
          <a:xfrm>
            <a:off x="7793007" y="2973516"/>
            <a:ext cx="3789395" cy="944435"/>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Spatial can be thought of as a </a:t>
            </a:r>
            <a:r>
              <a:rPr lang="en-US" sz="2667" b="1" dirty="0">
                <a:solidFill>
                  <a:schemeClr val="tx1"/>
                </a:solidFill>
                <a:latin typeface="Arial" charset="0"/>
                <a:ea typeface="ＭＳ Ｐゴシック" pitchFamily="34" charset="-128"/>
              </a:rPr>
              <a:t>Scala</a:t>
            </a:r>
            <a:r>
              <a:rPr lang="en-US" sz="2667" dirty="0">
                <a:solidFill>
                  <a:schemeClr val="tx1"/>
                </a:solidFill>
                <a:latin typeface="Arial" charset="0"/>
                <a:ea typeface="ＭＳ Ｐゴシック" pitchFamily="34" charset="-128"/>
              </a:rPr>
              <a:t> library</a:t>
            </a:r>
          </a:p>
        </p:txBody>
      </p:sp>
      <p:sp>
        <p:nvSpPr>
          <p:cNvPr id="29" name="TextBox 28"/>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30" name="Straight Connector 29"/>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79896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2EE5B-601E-4781-A28C-2B19C623F682}"/>
              </a:ext>
            </a:extLst>
          </p:cNvPr>
          <p:cNvSpPr/>
          <p:nvPr/>
        </p:nvSpPr>
        <p:spPr bwMode="auto">
          <a:xfrm>
            <a:off x="252911" y="1127508"/>
            <a:ext cx="11686178" cy="1738582"/>
          </a:xfrm>
          <a:prstGeom prst="rect">
            <a:avLst/>
          </a:prstGeom>
          <a:solidFill>
            <a:srgbClr val="E0ED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8" eaLnBrk="0" fontAlgn="base" hangingPunct="0">
              <a:spcBef>
                <a:spcPct val="0"/>
              </a:spcBef>
              <a:spcAft>
                <a:spcPct val="0"/>
              </a:spcAft>
            </a:pPr>
            <a:r>
              <a:rPr lang="en-US" sz="2000" dirty="0">
                <a:latin typeface="Gill Sans MT" panose="020B0502020104020203" pitchFamily="34" charset="0"/>
              </a:rPr>
              <a:t>			        </a:t>
            </a:r>
            <a:r>
              <a:rPr lang="en-US" sz="2000" b="1" dirty="0">
                <a:latin typeface="Gill Sans MT" panose="020B0502020104020203" pitchFamily="34" charset="0"/>
              </a:rPr>
              <a:t>Software Defined Accelerators for DNNs</a:t>
            </a:r>
          </a:p>
          <a:p>
            <a:pPr marL="0" lvl="8" eaLnBrk="0" fontAlgn="base" hangingPunct="0">
              <a:spcBef>
                <a:spcPct val="0"/>
              </a:spcBef>
              <a:spcAft>
                <a:spcPct val="0"/>
              </a:spcAft>
            </a:pPr>
            <a:r>
              <a:rPr lang="en-US" sz="2000" b="1" dirty="0">
                <a:latin typeface="Gill Sans MT" panose="020B0502020104020203" pitchFamily="34" charset="0"/>
              </a:rPr>
              <a:t>			        </a:t>
            </a:r>
            <a:r>
              <a:rPr lang="en-US" sz="2000" dirty="0">
                <a:latin typeface="Gill Sans MT" panose="020B0502020104020203" pitchFamily="34" charset="0"/>
              </a:rPr>
              <a:t>Distributed real-time deep learning on FPGAs</a:t>
            </a:r>
          </a:p>
          <a:p>
            <a:pPr marL="0" lvl="8" eaLnBrk="0" fontAlgn="base" hangingPunct="0">
              <a:spcBef>
                <a:spcPct val="0"/>
              </a:spcBef>
              <a:spcAft>
                <a:spcPct val="0"/>
              </a:spcAft>
            </a:pPr>
            <a:r>
              <a:rPr kumimoji="0" lang="en-US" sz="2000" b="1" i="0" u="none" strike="noStrike" cap="none" normalizeH="0" baseline="0" dirty="0">
                <a:ln>
                  <a:noFill/>
                </a:ln>
                <a:solidFill>
                  <a:schemeClr val="tx1"/>
                </a:solidFill>
                <a:effectLst/>
                <a:latin typeface="Gill Sans MT" panose="020B0502020104020203" pitchFamily="34" charset="0"/>
              </a:rPr>
              <a:t>			</a:t>
            </a:r>
            <a:r>
              <a:rPr lang="en-US" sz="2000" b="1" dirty="0">
                <a:latin typeface="Gill Sans MT" panose="020B0502020104020203" pitchFamily="34" charset="0"/>
              </a:rPr>
              <a:t>        </a:t>
            </a:r>
            <a:r>
              <a:rPr lang="en-US" sz="2000" dirty="0">
                <a:latin typeface="Gill Sans MT" panose="020B0502020104020203" pitchFamily="34" charset="0"/>
              </a:rPr>
              <a:t>[</a:t>
            </a:r>
            <a:r>
              <a:rPr lang="en-US" sz="2000" dirty="0" err="1">
                <a:latin typeface="Gill Sans MT" panose="020B0502020104020203" pitchFamily="34" charset="0"/>
              </a:rPr>
              <a:t>HotChips</a:t>
            </a:r>
            <a:r>
              <a:rPr lang="en-US" sz="2000" dirty="0">
                <a:latin typeface="Gill Sans MT" panose="020B0502020104020203" pitchFamily="34" charset="0"/>
              </a:rPr>
              <a:t> ‘14]</a:t>
            </a:r>
          </a:p>
          <a:p>
            <a:pPr marL="0" lvl="8" eaLnBrk="0" fontAlgn="base" hangingPunct="0">
              <a:spcBef>
                <a:spcPct val="0"/>
              </a:spcBef>
              <a:spcAft>
                <a:spcPct val="0"/>
              </a:spcAft>
            </a:pPr>
            <a:r>
              <a:rPr kumimoji="0" lang="en-US" sz="1000" i="0" u="none" strike="noStrike" cap="none" normalizeH="0" baseline="0" dirty="0">
                <a:ln>
                  <a:noFill/>
                </a:ln>
                <a:solidFill>
                  <a:schemeClr val="tx1"/>
                </a:solidFill>
                <a:effectLst/>
                <a:latin typeface="Gill Sans MT" panose="020B0502020104020203" pitchFamily="34" charset="0"/>
              </a:rPr>
              <a:t>			    </a:t>
            </a:r>
          </a:p>
          <a:p>
            <a:pPr marL="0" lvl="8" eaLnBrk="0" fontAlgn="base" hangingPunct="0">
              <a:spcBef>
                <a:spcPct val="0"/>
              </a:spcBef>
              <a:spcAft>
                <a:spcPct val="0"/>
              </a:spcAft>
            </a:pPr>
            <a:r>
              <a:rPr lang="en-US" sz="2000" dirty="0">
                <a:latin typeface="Gill Sans MT" panose="020B0502020104020203" pitchFamily="34" charset="0"/>
              </a:rPr>
              <a:t>                                               </a:t>
            </a:r>
            <a:r>
              <a:rPr lang="en-US" sz="2000" b="1" dirty="0">
                <a:latin typeface="Gill Sans MT" panose="020B0502020104020203" pitchFamily="34" charset="0"/>
              </a:rPr>
              <a:t>XPU: Programmable FPGA Accelerator </a:t>
            </a:r>
          </a:p>
          <a:p>
            <a:pPr marL="0" lvl="8" eaLnBrk="0" fontAlgn="base" hangingPunct="0">
              <a:spcBef>
                <a:spcPct val="0"/>
              </a:spcBef>
              <a:spcAft>
                <a:spcPct val="0"/>
              </a:spcAft>
            </a:pPr>
            <a:r>
              <a:rPr lang="en-US" sz="2000" b="1" dirty="0">
                <a:latin typeface="Gill Sans MT" panose="020B0502020104020203" pitchFamily="34" charset="0"/>
              </a:rPr>
              <a:t>			       </a:t>
            </a:r>
            <a:r>
              <a:rPr lang="en-US" sz="2000" dirty="0">
                <a:latin typeface="Gill Sans MT" panose="020B0502020104020203" pitchFamily="34" charset="0"/>
              </a:rPr>
              <a:t>[</a:t>
            </a:r>
            <a:r>
              <a:rPr lang="en-US" sz="2000" dirty="0" err="1">
                <a:latin typeface="Gill Sans MT" panose="020B0502020104020203" pitchFamily="34" charset="0"/>
              </a:rPr>
              <a:t>HotChips</a:t>
            </a:r>
            <a:r>
              <a:rPr lang="en-US" sz="2000" dirty="0">
                <a:latin typeface="Gill Sans MT" panose="020B0502020104020203" pitchFamily="34" charset="0"/>
              </a:rPr>
              <a:t> ‘17]</a:t>
            </a:r>
            <a:endParaRPr kumimoji="0" lang="en-US" sz="2000" b="1" i="0" u="none" strike="noStrike" cap="none" normalizeH="0" baseline="0" dirty="0">
              <a:ln>
                <a:noFill/>
              </a:ln>
              <a:solidFill>
                <a:schemeClr val="tx1"/>
              </a:solidFill>
              <a:effectLst/>
              <a:latin typeface="Gill Sans MT" panose="020B0502020104020203" pitchFamily="34" charset="0"/>
            </a:endParaRPr>
          </a:p>
          <a:p>
            <a:pPr marL="0" lvl="8" eaLnBrk="0" fontAlgn="base" hangingPunct="0">
              <a:spcBef>
                <a:spcPct val="0"/>
              </a:spcBef>
              <a:spcAft>
                <a:spcPct val="0"/>
              </a:spcAft>
            </a:pPr>
            <a:r>
              <a:rPr lang="en-US" sz="2000" dirty="0">
                <a:latin typeface="Gill Sans MT" panose="020B0502020104020203" pitchFamily="34" charset="0"/>
              </a:rPr>
              <a:t>			        </a:t>
            </a:r>
            <a:endParaRPr kumimoji="0" lang="en-US" sz="2000" i="0" u="none" strike="noStrike" cap="none" normalizeH="0" baseline="0" dirty="0">
              <a:ln>
                <a:noFill/>
              </a:ln>
              <a:solidFill>
                <a:schemeClr val="tx1"/>
              </a:solidFill>
              <a:effectLst/>
              <a:latin typeface="Gill Sans MT" panose="020B0502020104020203" pitchFamily="34" charset="0"/>
            </a:endParaRPr>
          </a:p>
        </p:txBody>
      </p:sp>
      <p:sp>
        <p:nvSpPr>
          <p:cNvPr id="13" name="Rectangle 12">
            <a:extLst>
              <a:ext uri="{FF2B5EF4-FFF2-40B4-BE49-F238E27FC236}">
                <a16:creationId xmlns:a16="http://schemas.microsoft.com/office/drawing/2014/main" id="{3460994F-967B-4514-B4EC-DF86A0B35439}"/>
              </a:ext>
            </a:extLst>
          </p:cNvPr>
          <p:cNvSpPr/>
          <p:nvPr/>
        </p:nvSpPr>
        <p:spPr bwMode="auto">
          <a:xfrm>
            <a:off x="228600" y="4240338"/>
            <a:ext cx="11686178" cy="1165418"/>
          </a:xfrm>
          <a:prstGeom prst="rect">
            <a:avLst/>
          </a:prstGeom>
          <a:solidFill>
            <a:srgbClr val="E0ED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8" eaLnBrk="0" fontAlgn="base" hangingPunct="0">
              <a:spcBef>
                <a:spcPct val="0"/>
              </a:spcBef>
              <a:spcAft>
                <a:spcPct val="0"/>
              </a:spcAft>
            </a:pPr>
            <a:endParaRPr kumimoji="0" lang="en-US" sz="1100" b="0" i="0" u="none" strike="noStrike" cap="none" normalizeH="0" baseline="0" dirty="0">
              <a:ln>
                <a:noFill/>
              </a:ln>
              <a:solidFill>
                <a:schemeClr val="tx1"/>
              </a:solidFill>
              <a:effectLst/>
              <a:latin typeface="Gill Sans MT" panose="020B0502020104020203" pitchFamily="34" charset="0"/>
            </a:endParaRPr>
          </a:p>
          <a:p>
            <a:pPr marL="0" lvl="8" eaLnBrk="0" fontAlgn="base" hangingPunct="0">
              <a:spcBef>
                <a:spcPct val="0"/>
              </a:spcBef>
              <a:spcAft>
                <a:spcPct val="0"/>
              </a:spcAft>
            </a:pPr>
            <a:r>
              <a:rPr lang="en-US" sz="2000" dirty="0">
                <a:latin typeface="Gill Sans MT" panose="020B0502020104020203" pitchFamily="34" charset="0"/>
              </a:rPr>
              <a:t>			        </a:t>
            </a:r>
            <a:r>
              <a:rPr lang="en-US" sz="2000" b="1" dirty="0">
                <a:latin typeface="Gill Sans MT" panose="020B0502020104020203" pitchFamily="34" charset="0"/>
              </a:rPr>
              <a:t>Project Brainwave</a:t>
            </a:r>
          </a:p>
          <a:p>
            <a:pPr marL="0" lvl="8" eaLnBrk="0" fontAlgn="base" hangingPunct="0">
              <a:spcBef>
                <a:spcPct val="0"/>
              </a:spcBef>
              <a:spcAft>
                <a:spcPct val="0"/>
              </a:spcAft>
            </a:pPr>
            <a:r>
              <a:rPr lang="en-US" sz="2000" b="1" dirty="0">
                <a:latin typeface="Gill Sans MT" panose="020B0502020104020203" pitchFamily="34" charset="0"/>
              </a:rPr>
              <a:t>			        </a:t>
            </a:r>
            <a:r>
              <a:rPr lang="en-US" sz="2000" dirty="0">
                <a:latin typeface="Gill Sans MT" panose="020B0502020104020203" pitchFamily="34" charset="0"/>
              </a:rPr>
              <a:t>Distributed real-time deep learning on FPGAs</a:t>
            </a:r>
          </a:p>
          <a:p>
            <a:pPr marL="0" lvl="8" eaLnBrk="0" fontAlgn="base" hangingPunct="0">
              <a:spcBef>
                <a:spcPct val="0"/>
              </a:spcBef>
              <a:spcAft>
                <a:spcPct val="0"/>
              </a:spcAft>
            </a:pPr>
            <a:r>
              <a:rPr kumimoji="0" lang="en-US" sz="2000" b="1" i="0" u="none" strike="noStrike" cap="none" normalizeH="0" baseline="0" dirty="0">
                <a:ln>
                  <a:noFill/>
                </a:ln>
                <a:solidFill>
                  <a:schemeClr val="tx1"/>
                </a:solidFill>
                <a:effectLst/>
                <a:latin typeface="Gill Sans MT" panose="020B0502020104020203" pitchFamily="34" charset="0"/>
              </a:rPr>
              <a:t>			</a:t>
            </a:r>
            <a:r>
              <a:rPr lang="en-US" sz="2000" b="1" dirty="0">
                <a:latin typeface="Gill Sans MT" panose="020B0502020104020203" pitchFamily="34" charset="0"/>
              </a:rPr>
              <a:t>        </a:t>
            </a:r>
            <a:r>
              <a:rPr lang="en-US" sz="2000" dirty="0">
                <a:latin typeface="Gill Sans MT" panose="020B0502020104020203" pitchFamily="34" charset="0"/>
              </a:rPr>
              <a:t>[</a:t>
            </a:r>
            <a:r>
              <a:rPr lang="en-US" sz="2000" dirty="0" err="1">
                <a:latin typeface="Gill Sans MT" panose="020B0502020104020203" pitchFamily="34" charset="0"/>
              </a:rPr>
              <a:t>HotChips</a:t>
            </a:r>
            <a:r>
              <a:rPr lang="en-US" sz="2000" dirty="0">
                <a:latin typeface="Gill Sans MT" panose="020B0502020104020203" pitchFamily="34" charset="0"/>
              </a:rPr>
              <a:t> ‘17]</a:t>
            </a:r>
            <a:endParaRPr kumimoji="0" lang="en-US" sz="2000" i="0" u="none" strike="noStrike" cap="none" normalizeH="0" baseline="0" dirty="0">
              <a:ln>
                <a:noFill/>
              </a:ln>
              <a:solidFill>
                <a:schemeClr val="tx1"/>
              </a:solidFill>
              <a:effectLst/>
              <a:latin typeface="Gill Sans MT" panose="020B0502020104020203" pitchFamily="34" charset="0"/>
            </a:endParaRPr>
          </a:p>
        </p:txBody>
      </p:sp>
      <p:sp>
        <p:nvSpPr>
          <p:cNvPr id="2" name="Title 1">
            <a:extLst>
              <a:ext uri="{FF2B5EF4-FFF2-40B4-BE49-F238E27FC236}">
                <a16:creationId xmlns:a16="http://schemas.microsoft.com/office/drawing/2014/main" id="{D53A54C8-1880-4D09-8C11-A8442D630B8A}"/>
              </a:ext>
            </a:extLst>
          </p:cNvPr>
          <p:cNvSpPr>
            <a:spLocks noGrp="1"/>
          </p:cNvSpPr>
          <p:nvPr>
            <p:ph type="title"/>
          </p:nvPr>
        </p:nvSpPr>
        <p:spPr>
          <a:xfrm>
            <a:off x="508000" y="76200"/>
            <a:ext cx="11176000" cy="898525"/>
          </a:xfrm>
        </p:spPr>
        <p:txBody>
          <a:bodyPr/>
          <a:lstStyle/>
          <a:p>
            <a:r>
              <a:rPr lang="en-US" dirty="0">
                <a:effectLst/>
                <a:latin typeface="Calibri" panose="020F0502020204030204" pitchFamily="34" charset="0"/>
                <a:cs typeface="Calibri" panose="020F0502020204030204" pitchFamily="34" charset="0"/>
              </a:rPr>
              <a:t>Improvements in Performance, Energy Efficiency</a:t>
            </a:r>
          </a:p>
        </p:txBody>
      </p:sp>
      <p:sp>
        <p:nvSpPr>
          <p:cNvPr id="4" name="Rectangle 3">
            <a:extLst>
              <a:ext uri="{FF2B5EF4-FFF2-40B4-BE49-F238E27FC236}">
                <a16:creationId xmlns:a16="http://schemas.microsoft.com/office/drawing/2014/main" id="{43C3227C-633F-4987-AFC5-BF54815642A3}"/>
              </a:ext>
            </a:extLst>
          </p:cNvPr>
          <p:cNvSpPr/>
          <p:nvPr/>
        </p:nvSpPr>
        <p:spPr bwMode="auto">
          <a:xfrm>
            <a:off x="228600" y="2996072"/>
            <a:ext cx="11686178" cy="1268676"/>
          </a:xfrm>
          <a:prstGeom prst="rect">
            <a:avLst/>
          </a:prstGeom>
          <a:solidFill>
            <a:srgbClr val="E0ED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8"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Arial" charset="0"/>
              </a:rPr>
              <a:t>			</a:t>
            </a:r>
            <a:r>
              <a:rPr kumimoji="0" lang="en-US" sz="2000" b="0" i="0" u="none" strike="noStrike" cap="none" normalizeH="0" baseline="0" dirty="0">
                <a:ln>
                  <a:noFill/>
                </a:ln>
                <a:solidFill>
                  <a:schemeClr val="tx1"/>
                </a:solidFill>
                <a:effectLst/>
                <a:latin typeface="Gill Sans MT" panose="020B0502020104020203" pitchFamily="34" charset="0"/>
              </a:rPr>
              <a:t>        </a:t>
            </a:r>
            <a:r>
              <a:rPr kumimoji="0" lang="en-US" sz="2000" b="1" i="0" u="none" strike="noStrike" cap="none" normalizeH="0" baseline="0" dirty="0">
                <a:ln>
                  <a:noFill/>
                </a:ln>
                <a:solidFill>
                  <a:schemeClr val="tx1"/>
                </a:solidFill>
                <a:effectLst/>
                <a:latin typeface="Gill Sans MT" panose="020B0502020104020203" pitchFamily="34" charset="0"/>
              </a:rPr>
              <a:t>Catapult  “Configurable Clou</a:t>
            </a:r>
            <a:r>
              <a:rPr lang="en-US" sz="2000" b="1" dirty="0">
                <a:latin typeface="Gill Sans MT" panose="020B0502020104020203" pitchFamily="34" charset="0"/>
              </a:rPr>
              <a:t>d” </a:t>
            </a:r>
          </a:p>
          <a:p>
            <a:pPr marL="0" lvl="8" eaLnBrk="0" fontAlgn="base" hangingPunct="0">
              <a:spcBef>
                <a:spcPct val="0"/>
              </a:spcBef>
              <a:spcAft>
                <a:spcPct val="0"/>
              </a:spcAft>
            </a:pPr>
            <a:r>
              <a:rPr lang="en-US" sz="2000" dirty="0">
                <a:latin typeface="Gill Sans MT" panose="020B0502020104020203" pitchFamily="34" charset="0"/>
              </a:rPr>
              <a:t>  			        Distributed application and network acceleration </a:t>
            </a:r>
          </a:p>
          <a:p>
            <a:pPr marL="0" lvl="8" eaLnBrk="0" fontAlgn="base" hangingPunct="0">
              <a:spcBef>
                <a:spcPct val="0"/>
              </a:spcBef>
              <a:spcAft>
                <a:spcPct val="0"/>
              </a:spcAft>
            </a:pPr>
            <a:r>
              <a:rPr lang="en-US" sz="2000" dirty="0">
                <a:latin typeface="Gill Sans MT" panose="020B0502020104020203" pitchFamily="34" charset="0"/>
              </a:rPr>
              <a:t>			        </a:t>
            </a:r>
            <a:r>
              <a:rPr lang="en-US" sz="2000" i="1" dirty="0">
                <a:latin typeface="Gill Sans MT" panose="020B0502020104020203" pitchFamily="34" charset="0"/>
              </a:rPr>
              <a:t>“…already been deployed at </a:t>
            </a:r>
            <a:r>
              <a:rPr lang="en-US" sz="2000" b="1" i="1" dirty="0">
                <a:latin typeface="Gill Sans MT" panose="020B0502020104020203" pitchFamily="34" charset="0"/>
              </a:rPr>
              <a:t>hyperscale</a:t>
            </a:r>
            <a:r>
              <a:rPr lang="en-US" sz="2000" i="1" dirty="0">
                <a:latin typeface="Gill Sans MT" panose="020B0502020104020203" pitchFamily="34" charset="0"/>
              </a:rPr>
              <a:t> and is how </a:t>
            </a:r>
          </a:p>
          <a:p>
            <a:pPr marL="0" lvl="8" eaLnBrk="0" fontAlgn="base" hangingPunct="0">
              <a:spcBef>
                <a:spcPct val="0"/>
              </a:spcBef>
              <a:spcAft>
                <a:spcPct val="0"/>
              </a:spcAft>
            </a:pPr>
            <a:r>
              <a:rPr lang="en-US" sz="2000" i="1" dirty="0">
                <a:latin typeface="Gill Sans MT" panose="020B0502020104020203" pitchFamily="34" charset="0"/>
              </a:rPr>
              <a:t>			         most new Microsoft data center servers are configured.” </a:t>
            </a:r>
            <a:r>
              <a:rPr lang="en-US" sz="2000" dirty="0">
                <a:latin typeface="Gill Sans MT" panose="020B0502020104020203" pitchFamily="34" charset="0"/>
              </a:rPr>
              <a:t>[Caulfield et. al. Micro ’16]</a:t>
            </a:r>
          </a:p>
        </p:txBody>
      </p:sp>
      <p:pic>
        <p:nvPicPr>
          <p:cNvPr id="6" name="Picture 5">
            <a:extLst>
              <a:ext uri="{FF2B5EF4-FFF2-40B4-BE49-F238E27FC236}">
                <a16:creationId xmlns:a16="http://schemas.microsoft.com/office/drawing/2014/main" id="{C979A5B4-4984-422E-A731-947491C533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826" y="1298164"/>
            <a:ext cx="2868735" cy="736235"/>
          </a:xfrm>
          <a:prstGeom prst="rect">
            <a:avLst/>
          </a:prstGeom>
        </p:spPr>
      </p:pic>
      <p:pic>
        <p:nvPicPr>
          <p:cNvPr id="10" name="Picture 2" descr="https://assets.onestore.ms/cdnfiles/external/uhf/long/9a49a7e9d8e881327e81b9eb43dabc01de70a9bb/images/microsoft-gray.png">
            <a:extLst>
              <a:ext uri="{FF2B5EF4-FFF2-40B4-BE49-F238E27FC236}">
                <a16:creationId xmlns:a16="http://schemas.microsoft.com/office/drawing/2014/main" id="{A5D091C0-C402-41AA-8329-25FB82EF9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80" y="3184936"/>
            <a:ext cx="2992112" cy="6372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84E1454-5685-42B8-9DE1-2FE0543630D7}"/>
              </a:ext>
            </a:extLst>
          </p:cNvPr>
          <p:cNvSpPr/>
          <p:nvPr/>
        </p:nvSpPr>
        <p:spPr bwMode="auto">
          <a:xfrm>
            <a:off x="9361990" y="3020860"/>
            <a:ext cx="2552788" cy="778681"/>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8" eaLnBrk="0" fontAlgn="base" hangingPunct="0">
              <a:spcBef>
                <a:spcPct val="0"/>
              </a:spcBef>
              <a:spcAft>
                <a:spcPct val="0"/>
              </a:spcAft>
            </a:pPr>
            <a:r>
              <a:rPr lang="en-US" sz="2000" dirty="0">
                <a:latin typeface="Arial" charset="0"/>
              </a:rPr>
              <a:t>~</a:t>
            </a:r>
            <a:r>
              <a:rPr kumimoji="0" lang="en-US" sz="2000" b="1" i="0" u="none" strike="noStrike" cap="none" normalizeH="0" baseline="0" dirty="0">
                <a:ln>
                  <a:noFill/>
                </a:ln>
                <a:solidFill>
                  <a:schemeClr val="tx1"/>
                </a:solidFill>
                <a:effectLst/>
                <a:latin typeface="Arial" charset="0"/>
              </a:rPr>
              <a:t>10x perf</a:t>
            </a:r>
            <a:r>
              <a:rPr kumimoji="0" lang="en-US" sz="2000" b="0" i="0" u="none" strike="noStrike" cap="none" normalizeH="0" baseline="0" dirty="0">
                <a:ln>
                  <a:noFill/>
                </a:ln>
                <a:solidFill>
                  <a:schemeClr val="tx1"/>
                </a:solidFill>
                <a:effectLst/>
                <a:latin typeface="Arial" charset="0"/>
              </a:rPr>
              <a:t> v</a:t>
            </a:r>
            <a:r>
              <a:rPr lang="en-US" sz="2000" dirty="0">
                <a:latin typeface="Arial" charset="0"/>
              </a:rPr>
              <a:t>s.</a:t>
            </a:r>
            <a:r>
              <a:rPr kumimoji="0" lang="en-US" sz="2000" b="0" i="0" u="none" strike="noStrike" cap="none" normalizeH="0" baseline="0" dirty="0">
                <a:ln>
                  <a:noFill/>
                </a:ln>
                <a:solidFill>
                  <a:schemeClr val="tx1"/>
                </a:solidFill>
                <a:effectLst/>
                <a:latin typeface="Arial" charset="0"/>
              </a:rPr>
              <a:t> CPU</a:t>
            </a:r>
          </a:p>
          <a:p>
            <a:pPr marL="0" lvl="8" eaLnBrk="0" fontAlgn="base" hangingPunct="0">
              <a:spcBef>
                <a:spcPct val="0"/>
              </a:spcBef>
              <a:spcAft>
                <a:spcPct val="0"/>
              </a:spcAft>
            </a:pPr>
            <a:r>
              <a:rPr lang="en-US" sz="2000" dirty="0">
                <a:latin typeface="Arial" charset="0"/>
              </a:rPr>
              <a:t>~ </a:t>
            </a:r>
            <a:r>
              <a:rPr lang="en-US" sz="2000" b="1" dirty="0">
                <a:latin typeface="Arial" charset="0"/>
              </a:rPr>
              <a:t>9x perf/W</a:t>
            </a:r>
            <a:r>
              <a:rPr lang="en-US" sz="2000" dirty="0">
                <a:latin typeface="Arial" charset="0"/>
              </a:rPr>
              <a:t> vs. CPU</a:t>
            </a:r>
            <a:endParaRPr kumimoji="0" lang="en-US" sz="2000" b="0" i="0" u="none" strike="noStrike" cap="none" normalizeH="0" baseline="0" dirty="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212CC8F7-53AA-4709-9BAC-676CE8B27286}"/>
              </a:ext>
            </a:extLst>
          </p:cNvPr>
          <p:cNvSpPr/>
          <p:nvPr/>
        </p:nvSpPr>
        <p:spPr bwMode="auto">
          <a:xfrm>
            <a:off x="8558711" y="1143000"/>
            <a:ext cx="3380378" cy="704655"/>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8" eaLnBrk="0" fontAlgn="base" hangingPunct="0">
              <a:spcBef>
                <a:spcPct val="0"/>
              </a:spcBef>
              <a:spcAft>
                <a:spcPct val="0"/>
              </a:spcAft>
            </a:pPr>
            <a:r>
              <a:rPr lang="en-US" sz="2000" b="1" dirty="0">
                <a:latin typeface="Arial" charset="0"/>
              </a:rPr>
              <a:t>2 – 4x perf </a:t>
            </a:r>
            <a:r>
              <a:rPr lang="en-US" sz="2000" dirty="0">
                <a:latin typeface="Arial" charset="0"/>
              </a:rPr>
              <a:t>vs. CPU/GPU</a:t>
            </a:r>
          </a:p>
          <a:p>
            <a:pPr marL="0" lvl="8" eaLnBrk="0" fontAlgn="base" hangingPunct="0">
              <a:spcBef>
                <a:spcPct val="0"/>
              </a:spcBef>
              <a:spcAft>
                <a:spcPct val="0"/>
              </a:spcAft>
            </a:pPr>
            <a:r>
              <a:rPr kumimoji="0" lang="en-US" sz="2000" b="1" i="0" u="none" strike="noStrike" cap="none" normalizeH="0" baseline="0" dirty="0">
                <a:ln>
                  <a:noFill/>
                </a:ln>
                <a:solidFill>
                  <a:schemeClr val="tx1"/>
                </a:solidFill>
                <a:effectLst/>
                <a:latin typeface="Arial" charset="0"/>
              </a:rPr>
              <a:t>2 – 3x perf/W </a:t>
            </a:r>
            <a:r>
              <a:rPr kumimoji="0" lang="en-US" sz="2000" i="0" u="none" strike="noStrike" cap="none" normalizeH="0" baseline="0" dirty="0">
                <a:ln>
                  <a:noFill/>
                </a:ln>
                <a:solidFill>
                  <a:schemeClr val="tx1"/>
                </a:solidFill>
                <a:effectLst/>
                <a:latin typeface="Arial" charset="0"/>
              </a:rPr>
              <a:t>vs. CPU/GPU</a:t>
            </a:r>
          </a:p>
        </p:txBody>
      </p:sp>
      <p:sp>
        <p:nvSpPr>
          <p:cNvPr id="17" name="Rectangle 16">
            <a:extLst>
              <a:ext uri="{FF2B5EF4-FFF2-40B4-BE49-F238E27FC236}">
                <a16:creationId xmlns:a16="http://schemas.microsoft.com/office/drawing/2014/main" id="{22F1DB5D-6B96-4F79-8492-491C493C9716}"/>
              </a:ext>
            </a:extLst>
          </p:cNvPr>
          <p:cNvSpPr/>
          <p:nvPr/>
        </p:nvSpPr>
        <p:spPr bwMode="auto">
          <a:xfrm>
            <a:off x="252911" y="5540182"/>
            <a:ext cx="11686178" cy="1165418"/>
          </a:xfrm>
          <a:prstGeom prst="rect">
            <a:avLst/>
          </a:prstGeom>
          <a:solidFill>
            <a:srgbClr val="E0ED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8" eaLnBrk="0" fontAlgn="base" hangingPunct="0">
              <a:spcBef>
                <a:spcPct val="0"/>
              </a:spcBef>
              <a:spcAft>
                <a:spcPct val="0"/>
              </a:spcAft>
            </a:pPr>
            <a:endParaRPr kumimoji="0" lang="en-US" sz="1100" b="0" i="0" u="none" strike="noStrike" cap="none" normalizeH="0" baseline="0" dirty="0">
              <a:ln>
                <a:noFill/>
              </a:ln>
              <a:solidFill>
                <a:schemeClr val="tx1"/>
              </a:solidFill>
              <a:effectLst/>
              <a:latin typeface="Gill Sans MT" panose="020B0502020104020203" pitchFamily="34" charset="0"/>
            </a:endParaRPr>
          </a:p>
          <a:p>
            <a:pPr marL="0" lvl="8" eaLnBrk="0" fontAlgn="base" hangingPunct="0">
              <a:spcBef>
                <a:spcPct val="0"/>
              </a:spcBef>
              <a:spcAft>
                <a:spcPct val="0"/>
              </a:spcAft>
            </a:pPr>
            <a:r>
              <a:rPr lang="en-US" sz="2000" dirty="0">
                <a:latin typeface="Gill Sans MT" panose="020B0502020104020203" pitchFamily="34" charset="0"/>
              </a:rPr>
              <a:t>			        </a:t>
            </a:r>
            <a:r>
              <a:rPr lang="en-US" sz="2000" b="1" dirty="0">
                <a:latin typeface="Gill Sans MT" panose="020B0502020104020203" pitchFamily="34" charset="0"/>
              </a:rPr>
              <a:t>CGRA for Parallel Patterns</a:t>
            </a:r>
          </a:p>
          <a:p>
            <a:pPr marL="0" lvl="8" eaLnBrk="0" fontAlgn="base" hangingPunct="0">
              <a:spcBef>
                <a:spcPct val="0"/>
              </a:spcBef>
              <a:spcAft>
                <a:spcPct val="0"/>
              </a:spcAft>
            </a:pPr>
            <a:r>
              <a:rPr lang="en-US" sz="2000" b="1" dirty="0">
                <a:latin typeface="Gill Sans MT" panose="020B0502020104020203" pitchFamily="34" charset="0"/>
              </a:rPr>
              <a:t>			        </a:t>
            </a:r>
            <a:r>
              <a:rPr lang="en-US" sz="2000" dirty="0">
                <a:latin typeface="Gill Sans MT" panose="020B0502020104020203" pitchFamily="34" charset="0"/>
              </a:rPr>
              <a:t>[ISCA ‘17]</a:t>
            </a:r>
            <a:endParaRPr kumimoji="0" lang="en-US" sz="2000" i="0" u="none" strike="noStrike" cap="none" normalizeH="0" baseline="0" dirty="0">
              <a:ln>
                <a:noFill/>
              </a:ln>
              <a:solidFill>
                <a:schemeClr val="tx1"/>
              </a:solidFill>
              <a:effectLst/>
              <a:latin typeface="Gill Sans MT" panose="020B0502020104020203" pitchFamily="34" charset="0"/>
            </a:endParaRPr>
          </a:p>
        </p:txBody>
      </p:sp>
      <p:grpSp>
        <p:nvGrpSpPr>
          <p:cNvPr id="30" name="Group 29">
            <a:extLst>
              <a:ext uri="{FF2B5EF4-FFF2-40B4-BE49-F238E27FC236}">
                <a16:creationId xmlns:a16="http://schemas.microsoft.com/office/drawing/2014/main" id="{C8A87B48-E405-4CC7-A124-404F43BA0857}"/>
              </a:ext>
            </a:extLst>
          </p:cNvPr>
          <p:cNvGrpSpPr/>
          <p:nvPr/>
        </p:nvGrpSpPr>
        <p:grpSpPr>
          <a:xfrm>
            <a:off x="454567" y="5889782"/>
            <a:ext cx="2619602" cy="521815"/>
            <a:chOff x="454567" y="5484880"/>
            <a:chExt cx="2619602" cy="521815"/>
          </a:xfrm>
        </p:grpSpPr>
        <p:pic>
          <p:nvPicPr>
            <p:cNvPr id="19" name="Content Placeholder 4">
              <a:extLst>
                <a:ext uri="{FF2B5EF4-FFF2-40B4-BE49-F238E27FC236}">
                  <a16:creationId xmlns:a16="http://schemas.microsoft.com/office/drawing/2014/main" id="{40508D42-454A-4A79-9194-0FB2D4B24B11}"/>
                </a:ext>
              </a:extLst>
            </p:cNvPr>
            <p:cNvPicPr>
              <a:picLocks noChangeAspect="1"/>
            </p:cNvPicPr>
            <p:nvPr/>
          </p:nvPicPr>
          <p:blipFill>
            <a:blip r:embed="rId5"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590287" y="5525304"/>
              <a:ext cx="249049" cy="351831"/>
            </a:xfrm>
            <a:prstGeom prst="rect">
              <a:avLst/>
            </a:prstGeom>
            <a:ln>
              <a:noFill/>
            </a:ln>
            <a:effectLst>
              <a:outerShdw blurRad="57785" dist="33020" dir="3180000" algn="ctr">
                <a:srgbClr val="000000">
                  <a:alpha val="30000"/>
                </a:srgbClr>
              </a:outerShdw>
            </a:effectLst>
          </p:spPr>
        </p:pic>
        <p:pic>
          <p:nvPicPr>
            <p:cNvPr id="20" name="Picture 19">
              <a:extLst>
                <a:ext uri="{FF2B5EF4-FFF2-40B4-BE49-F238E27FC236}">
                  <a16:creationId xmlns:a16="http://schemas.microsoft.com/office/drawing/2014/main" id="{5DD963A7-1D31-4496-82B1-A5CEABD5D151}"/>
                </a:ext>
              </a:extLst>
            </p:cNvPr>
            <p:cNvPicPr>
              <a:picLocks noChangeAspect="1"/>
            </p:cNvPicPr>
            <p:nvPr/>
          </p:nvPicPr>
          <p:blipFill>
            <a:blip r:embed="rId6"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010615" y="5491472"/>
              <a:ext cx="290888" cy="373998"/>
            </a:xfrm>
            <a:prstGeom prst="rect">
              <a:avLst/>
            </a:prstGeom>
            <a:ln>
              <a:noFill/>
            </a:ln>
            <a:effectLst>
              <a:outerShdw blurRad="57785" dist="33020" dir="3180000" algn="ctr">
                <a:srgbClr val="000000">
                  <a:alpha val="30000"/>
                </a:srgbClr>
              </a:outerShdw>
            </a:effectLst>
          </p:spPr>
        </p:pic>
        <p:pic>
          <p:nvPicPr>
            <p:cNvPr id="21" name="Picture 20">
              <a:extLst>
                <a:ext uri="{FF2B5EF4-FFF2-40B4-BE49-F238E27FC236}">
                  <a16:creationId xmlns:a16="http://schemas.microsoft.com/office/drawing/2014/main" id="{8B45C115-83C5-49D7-9EE6-8150E511BBAE}"/>
                </a:ext>
              </a:extLst>
            </p:cNvPr>
            <p:cNvPicPr>
              <a:picLocks noChangeAspect="1"/>
            </p:cNvPicPr>
            <p:nvPr/>
          </p:nvPicPr>
          <p:blipFill>
            <a:blip r:embed="rId7"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2034936" y="5520277"/>
              <a:ext cx="279608" cy="336598"/>
            </a:xfrm>
            <a:prstGeom prst="rect">
              <a:avLst/>
            </a:prstGeom>
            <a:ln>
              <a:noFill/>
            </a:ln>
            <a:effectLst>
              <a:outerShdw blurRad="57785" dist="33020" dir="3180000" algn="ctr">
                <a:srgbClr val="000000">
                  <a:alpha val="30000"/>
                </a:srgbClr>
              </a:outerShdw>
            </a:effectLst>
          </p:spPr>
        </p:pic>
        <p:pic>
          <p:nvPicPr>
            <p:cNvPr id="22" name="Picture 21">
              <a:extLst>
                <a:ext uri="{FF2B5EF4-FFF2-40B4-BE49-F238E27FC236}">
                  <a16:creationId xmlns:a16="http://schemas.microsoft.com/office/drawing/2014/main" id="{A5C6C2D5-CF87-4D21-BDCE-AAFF1753EB72}"/>
                </a:ext>
              </a:extLst>
            </p:cNvPr>
            <p:cNvPicPr>
              <a:picLocks noChangeAspect="1"/>
            </p:cNvPicPr>
            <p:nvPr/>
          </p:nvPicPr>
          <p:blipFill>
            <a:blip r:embed="rId8"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2834564" y="5648737"/>
              <a:ext cx="239605" cy="306834"/>
            </a:xfrm>
            <a:prstGeom prst="rect">
              <a:avLst/>
            </a:prstGeom>
            <a:ln>
              <a:noFill/>
            </a:ln>
            <a:effectLst>
              <a:outerShdw blurRad="57785" dist="33020" dir="3180000" algn="ctr">
                <a:srgbClr val="000000">
                  <a:alpha val="30000"/>
                </a:srgbClr>
              </a:outerShdw>
            </a:effectLst>
          </p:spPr>
        </p:pic>
        <p:pic>
          <p:nvPicPr>
            <p:cNvPr id="23" name="Picture 22">
              <a:extLst>
                <a:ext uri="{FF2B5EF4-FFF2-40B4-BE49-F238E27FC236}">
                  <a16:creationId xmlns:a16="http://schemas.microsoft.com/office/drawing/2014/main" id="{ACE65B6D-E49D-4F00-A541-61E4D0BB9575}"/>
                </a:ext>
              </a:extLst>
            </p:cNvPr>
            <p:cNvPicPr>
              <a:picLocks noChangeAspect="1"/>
            </p:cNvPicPr>
            <p:nvPr/>
          </p:nvPicPr>
          <p:blipFill>
            <a:blip r:embed="rId9"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874772" y="5646945"/>
              <a:ext cx="144256" cy="324131"/>
            </a:xfrm>
            <a:prstGeom prst="rect">
              <a:avLst/>
            </a:prstGeom>
            <a:ln>
              <a:noFill/>
            </a:ln>
            <a:effectLst>
              <a:outerShdw blurRad="57785" dist="33020" dir="3180000" algn="ctr">
                <a:srgbClr val="000000">
                  <a:alpha val="30000"/>
                </a:srgbClr>
              </a:outerShdw>
            </a:effectLst>
          </p:spPr>
        </p:pic>
        <p:pic>
          <p:nvPicPr>
            <p:cNvPr id="24" name="Picture 23">
              <a:extLst>
                <a:ext uri="{FF2B5EF4-FFF2-40B4-BE49-F238E27FC236}">
                  <a16:creationId xmlns:a16="http://schemas.microsoft.com/office/drawing/2014/main" id="{25E3DBB4-4A20-401C-976B-9E9AB427A062}"/>
                </a:ext>
              </a:extLst>
            </p:cNvPr>
            <p:cNvPicPr>
              <a:picLocks noChangeAspect="1"/>
            </p:cNvPicPr>
            <p:nvPr/>
          </p:nvPicPr>
          <p:blipFill>
            <a:blip r:embed="rId10"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750597" y="5604508"/>
              <a:ext cx="260018" cy="336598"/>
            </a:xfrm>
            <a:prstGeom prst="rect">
              <a:avLst/>
            </a:prstGeom>
            <a:ln>
              <a:noFill/>
            </a:ln>
            <a:effectLst>
              <a:outerShdw blurRad="57785" dist="33020" dir="3180000" algn="ctr">
                <a:srgbClr val="000000">
                  <a:alpha val="30000"/>
                </a:srgbClr>
              </a:outerShdw>
            </a:effectLst>
          </p:spPr>
        </p:pic>
        <p:pic>
          <p:nvPicPr>
            <p:cNvPr id="25" name="Picture 24">
              <a:extLst>
                <a:ext uri="{FF2B5EF4-FFF2-40B4-BE49-F238E27FC236}">
                  <a16:creationId xmlns:a16="http://schemas.microsoft.com/office/drawing/2014/main" id="{9D039290-DECE-4227-BA04-919EAC24A5E8}"/>
                </a:ext>
              </a:extLst>
            </p:cNvPr>
            <p:cNvPicPr>
              <a:picLocks noChangeAspect="1"/>
            </p:cNvPicPr>
            <p:nvPr/>
          </p:nvPicPr>
          <p:blipFill>
            <a:blip r:embed="rId11"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2510144" y="5490222"/>
              <a:ext cx="272484" cy="356188"/>
            </a:xfrm>
            <a:prstGeom prst="rect">
              <a:avLst/>
            </a:prstGeom>
            <a:ln>
              <a:noFill/>
            </a:ln>
            <a:effectLst>
              <a:outerShdw blurRad="57785" dist="33020" dir="3180000" algn="ctr">
                <a:srgbClr val="000000">
                  <a:alpha val="30000"/>
                </a:srgbClr>
              </a:outerShdw>
            </a:effectLst>
          </p:spPr>
        </p:pic>
        <p:pic>
          <p:nvPicPr>
            <p:cNvPr id="26" name="Picture 25">
              <a:extLst>
                <a:ext uri="{FF2B5EF4-FFF2-40B4-BE49-F238E27FC236}">
                  <a16:creationId xmlns:a16="http://schemas.microsoft.com/office/drawing/2014/main" id="{61866D0A-F6DA-427E-BD75-24CD1819DE87}"/>
                </a:ext>
              </a:extLst>
            </p:cNvPr>
            <p:cNvPicPr>
              <a:picLocks noChangeAspect="1"/>
            </p:cNvPicPr>
            <p:nvPr/>
          </p:nvPicPr>
          <p:blipFill>
            <a:blip r:embed="rId12"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454567" y="5484880"/>
              <a:ext cx="274265" cy="366873"/>
            </a:xfrm>
            <a:prstGeom prst="rect">
              <a:avLst/>
            </a:prstGeom>
            <a:ln>
              <a:noFill/>
            </a:ln>
            <a:effectLst>
              <a:outerShdw blurRad="57785" dist="33020" dir="3180000" algn="ctr">
                <a:srgbClr val="000000">
                  <a:alpha val="30000"/>
                </a:srgbClr>
              </a:outerShdw>
            </a:effectLst>
          </p:spPr>
        </p:pic>
        <p:pic>
          <p:nvPicPr>
            <p:cNvPr id="27" name="Picture 26">
              <a:extLst>
                <a:ext uri="{FF2B5EF4-FFF2-40B4-BE49-F238E27FC236}">
                  <a16:creationId xmlns:a16="http://schemas.microsoft.com/office/drawing/2014/main" id="{1846E8D5-5A02-4728-B287-E0951557FFAB}"/>
                </a:ext>
              </a:extLst>
            </p:cNvPr>
            <p:cNvPicPr>
              <a:picLocks noChangeAspect="1"/>
            </p:cNvPicPr>
            <p:nvPr/>
          </p:nvPicPr>
          <p:blipFill>
            <a:blip r:embed="rId13"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323964" y="5611327"/>
              <a:ext cx="249331" cy="395368"/>
            </a:xfrm>
            <a:prstGeom prst="rect">
              <a:avLst/>
            </a:prstGeom>
            <a:ln>
              <a:noFill/>
            </a:ln>
            <a:effectLst>
              <a:outerShdw blurRad="57785" dist="33020" dir="3180000" algn="ctr">
                <a:srgbClr val="000000">
                  <a:alpha val="30000"/>
                </a:srgbClr>
              </a:outerShdw>
            </a:effectLst>
          </p:spPr>
        </p:pic>
        <p:pic>
          <p:nvPicPr>
            <p:cNvPr id="28" name="Picture 27">
              <a:extLst>
                <a:ext uri="{FF2B5EF4-FFF2-40B4-BE49-F238E27FC236}">
                  <a16:creationId xmlns:a16="http://schemas.microsoft.com/office/drawing/2014/main" id="{A5492E4E-1765-4553-B08A-C1D204CA984F}"/>
                </a:ext>
              </a:extLst>
            </p:cNvPr>
            <p:cNvPicPr>
              <a:picLocks noChangeAspect="1"/>
            </p:cNvPicPr>
            <p:nvPr/>
          </p:nvPicPr>
          <p:blipFill>
            <a:blip r:embed="rId9"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2365888" y="5613305"/>
              <a:ext cx="144256" cy="324131"/>
            </a:xfrm>
            <a:prstGeom prst="rect">
              <a:avLst/>
            </a:prstGeom>
            <a:ln>
              <a:noFill/>
            </a:ln>
            <a:effectLst>
              <a:outerShdw blurRad="57785" dist="33020" dir="3180000" algn="ctr">
                <a:srgbClr val="000000">
                  <a:alpha val="30000"/>
                </a:srgbClr>
              </a:outerShdw>
            </a:effectLst>
          </p:spPr>
        </p:pic>
      </p:grpSp>
      <p:sp>
        <p:nvSpPr>
          <p:cNvPr id="29" name="Rectangle 28">
            <a:extLst>
              <a:ext uri="{FF2B5EF4-FFF2-40B4-BE49-F238E27FC236}">
                <a16:creationId xmlns:a16="http://schemas.microsoft.com/office/drawing/2014/main" id="{E9E57A8D-082D-4DF1-A669-FEC2A875CBB6}"/>
              </a:ext>
            </a:extLst>
          </p:cNvPr>
          <p:cNvSpPr/>
          <p:nvPr/>
        </p:nvSpPr>
        <p:spPr bwMode="auto">
          <a:xfrm>
            <a:off x="8530390" y="5683877"/>
            <a:ext cx="3408700" cy="778681"/>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8" eaLnBrk="0" fontAlgn="base" hangingPunct="0">
              <a:spcBef>
                <a:spcPct val="0"/>
              </a:spcBef>
              <a:spcAft>
                <a:spcPct val="0"/>
              </a:spcAft>
            </a:pPr>
            <a:r>
              <a:rPr kumimoji="0" lang="en-US" sz="2000" b="1" i="0" u="none" strike="noStrike" cap="none" normalizeH="0" baseline="0" dirty="0">
                <a:ln>
                  <a:noFill/>
                </a:ln>
                <a:solidFill>
                  <a:schemeClr val="tx1"/>
                </a:solidFill>
                <a:effectLst/>
                <a:latin typeface="Arial" charset="0"/>
              </a:rPr>
              <a:t>Up to</a:t>
            </a:r>
            <a:r>
              <a:rPr lang="en-US" sz="2000" b="1" dirty="0">
                <a:latin typeface="Arial" charset="0"/>
              </a:rPr>
              <a:t> 95x</a:t>
            </a:r>
            <a:r>
              <a:rPr kumimoji="0" lang="en-US" sz="2000" b="1" i="0" u="none" strike="noStrike" cap="none" normalizeH="0" baseline="0" dirty="0">
                <a:ln>
                  <a:noFill/>
                </a:ln>
                <a:solidFill>
                  <a:schemeClr val="tx1"/>
                </a:solidFill>
                <a:effectLst/>
                <a:latin typeface="Arial" charset="0"/>
              </a:rPr>
              <a:t> perf</a:t>
            </a:r>
            <a:r>
              <a:rPr kumimoji="0" lang="en-US" sz="2000" b="0" i="0" u="none" strike="noStrike" cap="none" normalizeH="0" baseline="0" dirty="0">
                <a:ln>
                  <a:noFill/>
                </a:ln>
                <a:solidFill>
                  <a:schemeClr val="tx1"/>
                </a:solidFill>
                <a:effectLst/>
                <a:latin typeface="Arial" charset="0"/>
              </a:rPr>
              <a:t> v</a:t>
            </a:r>
            <a:r>
              <a:rPr lang="en-US" sz="2000" dirty="0">
                <a:latin typeface="Arial" charset="0"/>
              </a:rPr>
              <a:t>s.</a:t>
            </a:r>
            <a:r>
              <a:rPr kumimoji="0" lang="en-US" sz="2000" b="0" i="0" u="none" strike="noStrike" cap="none" normalizeH="0" baseline="0" dirty="0">
                <a:ln>
                  <a:noFill/>
                </a:ln>
                <a:solidFill>
                  <a:schemeClr val="tx1"/>
                </a:solidFill>
                <a:effectLst/>
                <a:latin typeface="Arial" charset="0"/>
              </a:rPr>
              <a:t> FPGA</a:t>
            </a:r>
          </a:p>
          <a:p>
            <a:pPr marL="0" lvl="8" eaLnBrk="0" fontAlgn="base" hangingPunct="0">
              <a:spcBef>
                <a:spcPct val="0"/>
              </a:spcBef>
              <a:spcAft>
                <a:spcPct val="0"/>
              </a:spcAft>
            </a:pPr>
            <a:r>
              <a:rPr lang="en-US" sz="2000" b="1" dirty="0">
                <a:latin typeface="Arial" charset="0"/>
              </a:rPr>
              <a:t>Up to 75x perf/W</a:t>
            </a:r>
            <a:r>
              <a:rPr lang="en-US" sz="2000" dirty="0">
                <a:latin typeface="Arial" charset="0"/>
              </a:rPr>
              <a:t> vs. FPGA</a:t>
            </a:r>
            <a:endParaRPr kumimoji="0" lang="en-US" sz="2000" b="0" i="0" u="none" strike="noStrike" cap="none" normalizeH="0" baseline="0" dirty="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65615727-FBFF-4D2D-BB66-5ADDFB2109F6}"/>
              </a:ext>
            </a:extLst>
          </p:cNvPr>
          <p:cNvSpPr/>
          <p:nvPr/>
        </p:nvSpPr>
        <p:spPr bwMode="auto">
          <a:xfrm>
            <a:off x="9361990" y="2138604"/>
            <a:ext cx="2566489" cy="704655"/>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8" eaLnBrk="0" fontAlgn="base" hangingPunct="0">
              <a:spcBef>
                <a:spcPct val="0"/>
              </a:spcBef>
              <a:spcAft>
                <a:spcPct val="0"/>
              </a:spcAft>
            </a:pPr>
            <a:r>
              <a:rPr lang="en-US" sz="2000" b="1" dirty="0">
                <a:latin typeface="Arial" charset="0"/>
              </a:rPr>
              <a:t>64x perf </a:t>
            </a:r>
            <a:r>
              <a:rPr lang="en-US" sz="2000" dirty="0">
                <a:latin typeface="Arial" charset="0"/>
              </a:rPr>
              <a:t>vs. CPU</a:t>
            </a:r>
          </a:p>
          <a:p>
            <a:pPr marL="0" lvl="8" eaLnBrk="0" fontAlgn="base" hangingPunct="0">
              <a:spcBef>
                <a:spcPct val="0"/>
              </a:spcBef>
              <a:spcAft>
                <a:spcPct val="0"/>
              </a:spcAft>
            </a:pPr>
            <a:r>
              <a:rPr lang="en-US" sz="2000" b="1" dirty="0">
                <a:latin typeface="Arial" charset="0"/>
              </a:rPr>
              <a:t>25</a:t>
            </a:r>
            <a:r>
              <a:rPr kumimoji="0" lang="en-US" sz="2000" b="1" i="0" u="none" strike="noStrike" cap="none" normalizeH="0" baseline="0" dirty="0">
                <a:ln>
                  <a:noFill/>
                </a:ln>
                <a:solidFill>
                  <a:schemeClr val="tx1"/>
                </a:solidFill>
                <a:effectLst/>
                <a:latin typeface="Arial" charset="0"/>
              </a:rPr>
              <a:t>x perf/W </a:t>
            </a:r>
            <a:r>
              <a:rPr kumimoji="0" lang="en-US" sz="2000" i="0" u="none" strike="noStrike" cap="none" normalizeH="0" baseline="0" dirty="0">
                <a:ln>
                  <a:noFill/>
                </a:ln>
                <a:solidFill>
                  <a:schemeClr val="tx1"/>
                </a:solidFill>
                <a:effectLst/>
                <a:latin typeface="Arial" charset="0"/>
              </a:rPr>
              <a:t>vs. CPU</a:t>
            </a:r>
          </a:p>
        </p:txBody>
      </p:sp>
    </p:spTree>
    <p:extLst>
      <p:ext uri="{BB962C8B-B14F-4D97-AF65-F5344CB8AC3E}">
        <p14:creationId xmlns:p14="http://schemas.microsoft.com/office/powerpoint/2010/main" val="9971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4" grpId="0" animBg="1"/>
      <p:bldP spid="11" grpId="0" animBg="1"/>
      <p:bldP spid="16" grpId="0" animBg="1"/>
      <p:bldP spid="17" grpId="0" animBg="1"/>
      <p:bldP spid="17" grpId="1" animBg="1"/>
      <p:bldP spid="29" grpId="0" animBg="1"/>
      <p:bldP spid="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b="1" dirty="0">
                <a:latin typeface="+mj-lt"/>
              </a:rPr>
              <a:t>Spatial</a:t>
            </a:r>
            <a:r>
              <a:rPr lang="en-US" dirty="0">
                <a:latin typeface="+mj-lt"/>
              </a:rPr>
              <a:t> is Embedded in </a:t>
            </a:r>
            <a:r>
              <a:rPr lang="en-US" b="1" dirty="0">
                <a:latin typeface="+mj-lt"/>
              </a:rPr>
              <a:t>Scala</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40</a:t>
            </a:fld>
            <a:endParaRPr lang="en-US"/>
          </a:p>
        </p:txBody>
      </p:sp>
      <p:sp>
        <p:nvSpPr>
          <p:cNvPr id="6" name="Content Placeholder 2"/>
          <p:cNvSpPr>
            <a:spLocks noGrp="1"/>
          </p:cNvSpPr>
          <p:nvPr>
            <p:ph idx="1"/>
          </p:nvPr>
        </p:nvSpPr>
        <p:spPr>
          <a:xfrm>
            <a:off x="406400" y="1524001"/>
            <a:ext cx="11379200" cy="2209800"/>
          </a:xfrm>
        </p:spPr>
        <p:txBody>
          <a:bodyPr/>
          <a:lstStyle/>
          <a:p>
            <a:pPr marL="1219118" lvl="2" indent="0">
              <a:buNone/>
            </a:pPr>
            <a:br>
              <a:rPr lang="en-US" sz="2133">
                <a:solidFill>
                  <a:schemeClr val="tx1"/>
                </a:solidFill>
              </a:rPr>
            </a:br>
            <a:br>
              <a:rPr lang="en-US" sz="2133">
                <a:solidFill>
                  <a:schemeClr val="tx1"/>
                </a:solidFill>
              </a:rPr>
            </a:br>
            <a:br>
              <a:rPr lang="en-US" sz="2133">
                <a:solidFill>
                  <a:schemeClr val="tx1"/>
                </a:solidFill>
              </a:rPr>
            </a:br>
            <a:r>
              <a:rPr lang="en-US">
                <a:latin typeface="+mj-lt"/>
              </a:rPr>
              <a:t>	</a:t>
            </a:r>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cxnSp>
        <p:nvCxnSpPr>
          <p:cNvPr id="8" name="Straight Arrow Connector 7"/>
          <p:cNvCxnSpPr>
            <a:cxnSpLocks/>
          </p:cNvCxnSpPr>
          <p:nvPr/>
        </p:nvCxnSpPr>
        <p:spPr bwMode="auto">
          <a:xfrm flipH="1">
            <a:off x="6604000" y="1948874"/>
            <a:ext cx="563419" cy="1"/>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9" name="Rectangle: Rounded Corners 8"/>
          <p:cNvSpPr/>
          <p:nvPr/>
        </p:nvSpPr>
        <p:spPr bwMode="auto">
          <a:xfrm>
            <a:off x="8097806" y="3666822"/>
            <a:ext cx="3996861" cy="524340"/>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Semicolons are optional</a:t>
            </a:r>
          </a:p>
        </p:txBody>
      </p:sp>
      <p:cxnSp>
        <p:nvCxnSpPr>
          <p:cNvPr id="11" name="Straight Arrow Connector 10"/>
          <p:cNvCxnSpPr>
            <a:cxnSpLocks/>
          </p:cNvCxnSpPr>
          <p:nvPr/>
        </p:nvCxnSpPr>
        <p:spPr bwMode="auto">
          <a:xfrm flipH="1" flipV="1">
            <a:off x="6590146" y="3896949"/>
            <a:ext cx="535709" cy="6121"/>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cxnSp>
        <p:nvCxnSpPr>
          <p:cNvPr id="15" name="Straight Arrow Connector 14"/>
          <p:cNvCxnSpPr>
            <a:cxnSpLocks/>
          </p:cNvCxnSpPr>
          <p:nvPr/>
        </p:nvCxnSpPr>
        <p:spPr bwMode="auto">
          <a:xfrm flipH="1">
            <a:off x="6677893" y="4194737"/>
            <a:ext cx="489527" cy="0"/>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cxnSp>
        <p:nvCxnSpPr>
          <p:cNvPr id="26" name="Straight Arrow Connector 25"/>
          <p:cNvCxnSpPr>
            <a:cxnSpLocks/>
          </p:cNvCxnSpPr>
          <p:nvPr/>
        </p:nvCxnSpPr>
        <p:spPr bwMode="auto">
          <a:xfrm flipH="1" flipV="1">
            <a:off x="7435274" y="3620636"/>
            <a:ext cx="535709" cy="6121"/>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29" name="TextBox 28"/>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30" name="Straight Connector 29"/>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1" name="Straight Arrow Connector 30"/>
          <p:cNvCxnSpPr>
            <a:cxnSpLocks/>
          </p:cNvCxnSpPr>
          <p:nvPr/>
        </p:nvCxnSpPr>
        <p:spPr bwMode="auto">
          <a:xfrm flipH="1">
            <a:off x="5617555" y="1591049"/>
            <a:ext cx="563419" cy="1"/>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cxnSp>
        <p:nvCxnSpPr>
          <p:cNvPr id="32" name="Straight Arrow Connector 31"/>
          <p:cNvCxnSpPr>
            <a:cxnSpLocks/>
          </p:cNvCxnSpPr>
          <p:nvPr/>
        </p:nvCxnSpPr>
        <p:spPr bwMode="auto">
          <a:xfrm flipH="1">
            <a:off x="8211129" y="5608474"/>
            <a:ext cx="563419" cy="1"/>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cxnSp>
        <p:nvCxnSpPr>
          <p:cNvPr id="33" name="Straight Arrow Connector 32"/>
          <p:cNvCxnSpPr>
            <a:cxnSpLocks/>
          </p:cNvCxnSpPr>
          <p:nvPr/>
        </p:nvCxnSpPr>
        <p:spPr bwMode="auto">
          <a:xfrm flipH="1">
            <a:off x="5899264" y="5046877"/>
            <a:ext cx="563419" cy="1"/>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4024052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Import Statements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41</a:t>
            </a:fld>
            <a:endParaRPr lang="en-US"/>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3311589" y="2232604"/>
            <a:ext cx="5370592" cy="438063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0" name="Rectangle 9"/>
          <p:cNvSpPr/>
          <p:nvPr/>
        </p:nvSpPr>
        <p:spPr bwMode="auto">
          <a:xfrm>
            <a:off x="2886718" y="2096655"/>
            <a:ext cx="314031" cy="451658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11" name="Straight Arrow Connector 10"/>
          <p:cNvCxnSpPr>
            <a:cxnSpLocks/>
          </p:cNvCxnSpPr>
          <p:nvPr/>
        </p:nvCxnSpPr>
        <p:spPr bwMode="auto">
          <a:xfrm flipV="1">
            <a:off x="4849091" y="2096655"/>
            <a:ext cx="0" cy="600365"/>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2" name="Rectangle: Rounded Corners 11"/>
          <p:cNvSpPr/>
          <p:nvPr/>
        </p:nvSpPr>
        <p:spPr bwMode="auto">
          <a:xfrm>
            <a:off x="3256169" y="2786784"/>
            <a:ext cx="5698836" cy="141576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Same in every Spatial program</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(Similar idea to </a:t>
            </a:r>
            <a:r>
              <a:rPr lang="en-US" sz="2667" b="1" dirty="0">
                <a:solidFill>
                  <a:schemeClr val="tx1"/>
                </a:solidFill>
                <a:latin typeface="Arial" charset="0"/>
                <a:ea typeface="ＭＳ Ｐゴシック" pitchFamily="34" charset="-128"/>
              </a:rPr>
              <a:t>#include </a:t>
            </a:r>
            <a:r>
              <a:rPr lang="en-US" sz="2667" dirty="0">
                <a:solidFill>
                  <a:schemeClr val="tx1"/>
                </a:solidFill>
                <a:latin typeface="Arial" charset="0"/>
                <a:ea typeface="ＭＳ Ｐゴシック" pitchFamily="34" charset="-128"/>
              </a:rPr>
              <a:t>in C,</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Identical</a:t>
            </a:r>
            <a:r>
              <a:rPr lang="en-US" sz="2667" b="1" dirty="0">
                <a:solidFill>
                  <a:schemeClr val="tx1"/>
                </a:solidFill>
                <a:latin typeface="Arial" charset="0"/>
                <a:ea typeface="ＭＳ Ｐゴシック" pitchFamily="34" charset="-128"/>
              </a:rPr>
              <a:t> </a:t>
            </a:r>
            <a:r>
              <a:rPr lang="en-US" sz="2667" dirty="0">
                <a:solidFill>
                  <a:schemeClr val="tx1"/>
                </a:solidFill>
                <a:latin typeface="Arial" charset="0"/>
                <a:ea typeface="ＭＳ Ｐゴシック" pitchFamily="34" charset="-128"/>
              </a:rPr>
              <a:t>to </a:t>
            </a:r>
            <a:r>
              <a:rPr lang="en-US" sz="2667" b="1" dirty="0">
                <a:solidFill>
                  <a:schemeClr val="tx1"/>
                </a:solidFill>
                <a:latin typeface="Arial" charset="0"/>
                <a:ea typeface="ＭＳ Ｐゴシック" pitchFamily="34" charset="-128"/>
              </a:rPr>
              <a:t>import </a:t>
            </a:r>
            <a:r>
              <a:rPr lang="en-US" sz="2667" dirty="0">
                <a:solidFill>
                  <a:schemeClr val="tx1"/>
                </a:solidFill>
                <a:latin typeface="Arial" charset="0"/>
                <a:ea typeface="ＭＳ Ｐゴシック" pitchFamily="34" charset="-128"/>
              </a:rPr>
              <a:t>in Java, Python)</a:t>
            </a:r>
            <a:endParaRPr lang="en-US" sz="2667" b="1" dirty="0">
              <a:solidFill>
                <a:schemeClr val="tx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3513722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a:latin typeface="+mj-lt"/>
              </a:rPr>
              <a:t>Import Statements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42</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p:txBody>
      </p:sp>
      <p:sp>
        <p:nvSpPr>
          <p:cNvPr id="12" name="Rectangle: Rounded Corners 11"/>
          <p:cNvSpPr/>
          <p:nvPr/>
        </p:nvSpPr>
        <p:spPr bwMode="auto">
          <a:xfrm>
            <a:off x="4106205" y="1850407"/>
            <a:ext cx="4027055" cy="1037072"/>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Spatial-specific classes </a:t>
            </a:r>
          </a:p>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(primarily </a:t>
            </a:r>
            <a:r>
              <a:rPr lang="en-US" sz="2667" b="1" err="1">
                <a:solidFill>
                  <a:schemeClr val="tx1"/>
                </a:solidFill>
                <a:latin typeface="Consolas" panose="020B0609020204030204" pitchFamily="49" charset="0"/>
                <a:ea typeface="ＭＳ Ｐゴシック" pitchFamily="34" charset="-128"/>
              </a:rPr>
              <a:t>SpatialApp</a:t>
            </a:r>
            <a:r>
              <a:rPr lang="en-US" sz="2667">
                <a:solidFill>
                  <a:schemeClr val="tx1"/>
                </a:solidFill>
                <a:latin typeface="Arial" charset="0"/>
                <a:ea typeface="ＭＳ Ｐゴシック" pitchFamily="34" charset="-128"/>
              </a:rPr>
              <a:t>)</a:t>
            </a:r>
          </a:p>
        </p:txBody>
      </p:sp>
      <p:sp>
        <p:nvSpPr>
          <p:cNvPr id="8" name="TextBox 7"/>
          <p:cNvSpPr txBox="1"/>
          <p:nvPr/>
        </p:nvSpPr>
        <p:spPr>
          <a:xfrm>
            <a:off x="2798618" y="1427721"/>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r>
              <a:rPr lang="en-US" sz="1867" dirty="0">
                <a:solidFill>
                  <a:schemeClr val="bg1">
                    <a:lumMod val="85000"/>
                  </a:schemeClr>
                </a:solidFill>
                <a:latin typeface="Consolas" pitchFamily="49" charset="0"/>
                <a:ea typeface="SimSun" pitchFamily="2" charset="-122"/>
              </a:rPr>
              <a:t>2</a:t>
            </a: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endParaRPr lang="en-US" sz="1867" dirty="0">
              <a:solidFill>
                <a:schemeClr val="bg1">
                  <a:lumMod val="85000"/>
                </a:schemeClr>
              </a:solidFill>
              <a:latin typeface="Consolas" pitchFamily="49" charset="0"/>
              <a:ea typeface="SimSun" pitchFamily="2" charset="-122"/>
            </a:endParaRP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p:txBody>
      </p:sp>
      <p:cxnSp>
        <p:nvCxnSpPr>
          <p:cNvPr id="9" name="Straight Connector 8"/>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3" name="Rectangle: Rounded Corners 12"/>
          <p:cNvSpPr/>
          <p:nvPr/>
        </p:nvSpPr>
        <p:spPr bwMode="auto">
          <a:xfrm>
            <a:off x="4224995" y="3544860"/>
            <a:ext cx="3908264" cy="95957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Useful macros for nicer syntax (more later)</a:t>
            </a:r>
          </a:p>
        </p:txBody>
      </p:sp>
      <p:sp>
        <p:nvSpPr>
          <p:cNvPr id="14" name="Rectangle 13"/>
          <p:cNvSpPr/>
          <p:nvPr/>
        </p:nvSpPr>
        <p:spPr bwMode="auto">
          <a:xfrm>
            <a:off x="3311589" y="4782125"/>
            <a:ext cx="5370592" cy="183111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5" name="Rectangle 14"/>
          <p:cNvSpPr/>
          <p:nvPr/>
        </p:nvSpPr>
        <p:spPr bwMode="auto">
          <a:xfrm>
            <a:off x="2814103" y="4890367"/>
            <a:ext cx="419901" cy="183111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2338331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p:txBody>
      </p:sp>
      <p:sp>
        <p:nvSpPr>
          <p:cNvPr id="14" name="Rectangle 13"/>
          <p:cNvSpPr/>
          <p:nvPr/>
        </p:nvSpPr>
        <p:spPr bwMode="auto">
          <a:xfrm>
            <a:off x="3311589" y="2668670"/>
            <a:ext cx="5370592" cy="395380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3" name="TextBox 12"/>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sp>
        <p:nvSpPr>
          <p:cNvPr id="2" name="Title 1"/>
          <p:cNvSpPr>
            <a:spLocks noGrp="1"/>
          </p:cNvSpPr>
          <p:nvPr>
            <p:ph type="title"/>
          </p:nvPr>
        </p:nvSpPr>
        <p:spPr>
          <a:xfrm>
            <a:off x="508002" y="-152400"/>
            <a:ext cx="11345948" cy="1066800"/>
          </a:xfrm>
        </p:spPr>
        <p:txBody>
          <a:bodyPr/>
          <a:lstStyle/>
          <a:p>
            <a:r>
              <a:rPr lang="en-US">
                <a:latin typeface="+mj-lt"/>
              </a:rPr>
              <a:t>Application Object Declaration</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43</a:t>
            </a:fld>
            <a:endParaRPr lang="en-US"/>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9" name="Straight Arrow Connector 8"/>
          <p:cNvCxnSpPr>
            <a:cxnSpLocks/>
          </p:cNvCxnSpPr>
          <p:nvPr/>
        </p:nvCxnSpPr>
        <p:spPr bwMode="auto">
          <a:xfrm flipV="1">
            <a:off x="3745693" y="2715491"/>
            <a:ext cx="0" cy="600365"/>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10"/>
          <p:cNvSpPr/>
          <p:nvPr/>
        </p:nvSpPr>
        <p:spPr bwMode="auto">
          <a:xfrm>
            <a:off x="3311589" y="1496614"/>
            <a:ext cx="5370592" cy="73615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5" name="Rectangle 14"/>
          <p:cNvSpPr/>
          <p:nvPr/>
        </p:nvSpPr>
        <p:spPr bwMode="auto">
          <a:xfrm>
            <a:off x="3020291" y="1514766"/>
            <a:ext cx="195347" cy="83082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6" name="Rectangle 15"/>
          <p:cNvSpPr/>
          <p:nvPr/>
        </p:nvSpPr>
        <p:spPr bwMode="auto">
          <a:xfrm>
            <a:off x="2877485" y="2678545"/>
            <a:ext cx="326683" cy="3943928"/>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0" name="Rectangle: Rounded Corners 9"/>
          <p:cNvSpPr/>
          <p:nvPr/>
        </p:nvSpPr>
        <p:spPr bwMode="auto">
          <a:xfrm>
            <a:off x="2826680" y="3432718"/>
            <a:ext cx="6395833" cy="578877"/>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Spatial applications are always </a:t>
            </a:r>
            <a:r>
              <a:rPr lang="en-US" sz="2667" b="1">
                <a:solidFill>
                  <a:schemeClr val="tx1"/>
                </a:solidFill>
                <a:latin typeface="Consolas" panose="020B0609020204030204" pitchFamily="49" charset="0"/>
                <a:ea typeface="ＭＳ Ｐゴシック" pitchFamily="34" charset="-128"/>
              </a:rPr>
              <a:t>objects</a:t>
            </a:r>
          </a:p>
        </p:txBody>
      </p:sp>
    </p:spTree>
    <p:custDataLst>
      <p:tags r:id="rId1"/>
    </p:custDataLst>
    <p:extLst>
      <p:ext uri="{BB962C8B-B14F-4D97-AF65-F5344CB8AC3E}">
        <p14:creationId xmlns:p14="http://schemas.microsoft.com/office/powerpoint/2010/main" val="1170272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14" name="Rectangle 13"/>
          <p:cNvSpPr/>
          <p:nvPr/>
        </p:nvSpPr>
        <p:spPr bwMode="auto">
          <a:xfrm>
            <a:off x="3311589" y="2668670"/>
            <a:ext cx="5370592" cy="395380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5" name="TextBox 14"/>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16" name="Straight Connector 15"/>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8" name="Rectangle 17"/>
          <p:cNvSpPr/>
          <p:nvPr/>
        </p:nvSpPr>
        <p:spPr bwMode="auto">
          <a:xfrm>
            <a:off x="3311589" y="1496614"/>
            <a:ext cx="5370592" cy="73615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9" name="Rectangle 18"/>
          <p:cNvSpPr/>
          <p:nvPr/>
        </p:nvSpPr>
        <p:spPr bwMode="auto">
          <a:xfrm>
            <a:off x="3020291" y="1514766"/>
            <a:ext cx="195347" cy="83082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0" name="Rectangle 19"/>
          <p:cNvSpPr/>
          <p:nvPr/>
        </p:nvSpPr>
        <p:spPr bwMode="auto">
          <a:xfrm>
            <a:off x="2877485" y="2678545"/>
            <a:ext cx="326683" cy="3943928"/>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a:latin typeface="+mj-lt"/>
              </a:rPr>
              <a:t>Application Object Declaration</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44</a:t>
            </a:fld>
            <a:endParaRPr lang="en-US"/>
          </a:p>
        </p:txBody>
      </p:sp>
      <p:cxnSp>
        <p:nvCxnSpPr>
          <p:cNvPr id="9" name="Straight Arrow Connector 8"/>
          <p:cNvCxnSpPr>
            <a:cxnSpLocks/>
          </p:cNvCxnSpPr>
          <p:nvPr/>
        </p:nvCxnSpPr>
        <p:spPr bwMode="auto">
          <a:xfrm flipV="1">
            <a:off x="4650856" y="2715491"/>
            <a:ext cx="0" cy="600365"/>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0" name="Rectangle: Rounded Corners 9"/>
          <p:cNvSpPr/>
          <p:nvPr/>
        </p:nvSpPr>
        <p:spPr bwMode="auto">
          <a:xfrm>
            <a:off x="2981558" y="3448176"/>
            <a:ext cx="3338596" cy="532696"/>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Name of application</a:t>
            </a:r>
            <a:endParaRPr lang="en-US" sz="2667" b="1">
              <a:solidFill>
                <a:schemeClr val="tx1"/>
              </a:solidFill>
              <a:latin typeface="Consolas" panose="020B0609020204030204" pitchFamily="49" charset="0"/>
              <a:ea typeface="ＭＳ Ｐゴシック" pitchFamily="34" charset="-128"/>
            </a:endParaRPr>
          </a:p>
        </p:txBody>
      </p:sp>
      <p:sp>
        <p:nvSpPr>
          <p:cNvPr id="11" name="Rectangle: Rounded Corners 10"/>
          <p:cNvSpPr/>
          <p:nvPr/>
        </p:nvSpPr>
        <p:spPr bwMode="auto">
          <a:xfrm>
            <a:off x="6840090" y="3327161"/>
            <a:ext cx="4826932" cy="949036"/>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All Spatial applications inherit from (“extends”) </a:t>
            </a:r>
            <a:r>
              <a:rPr lang="en-US" sz="2667" b="1" dirty="0" err="1">
                <a:solidFill>
                  <a:schemeClr val="tx1"/>
                </a:solidFill>
                <a:latin typeface="Arial" charset="0"/>
                <a:ea typeface="ＭＳ Ｐゴシック" pitchFamily="34" charset="-128"/>
              </a:rPr>
              <a:t>SpatialApp</a:t>
            </a:r>
            <a:endParaRPr lang="en-US" sz="2667" b="1" dirty="0">
              <a:solidFill>
                <a:schemeClr val="tx1"/>
              </a:solidFill>
              <a:latin typeface="Consolas" panose="020B0609020204030204" pitchFamily="49" charset="0"/>
              <a:ea typeface="ＭＳ Ｐゴシック" pitchFamily="34" charset="-128"/>
            </a:endParaRPr>
          </a:p>
        </p:txBody>
      </p:sp>
      <p:cxnSp>
        <p:nvCxnSpPr>
          <p:cNvPr id="12" name="Straight Arrow Connector 11"/>
          <p:cNvCxnSpPr>
            <a:cxnSpLocks/>
          </p:cNvCxnSpPr>
          <p:nvPr/>
        </p:nvCxnSpPr>
        <p:spPr bwMode="auto">
          <a:xfrm flipV="1">
            <a:off x="7597256" y="2646218"/>
            <a:ext cx="0" cy="600365"/>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2238234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11" name="Rectangle 10"/>
          <p:cNvSpPr/>
          <p:nvPr/>
        </p:nvSpPr>
        <p:spPr bwMode="auto">
          <a:xfrm>
            <a:off x="3311589" y="3177310"/>
            <a:ext cx="5370592" cy="344516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2" name="TextBox 11"/>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13" name="Straight Connector 12"/>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6" name="Rectangle 15"/>
          <p:cNvSpPr/>
          <p:nvPr/>
        </p:nvSpPr>
        <p:spPr bwMode="auto">
          <a:xfrm>
            <a:off x="3311589" y="1496614"/>
            <a:ext cx="5370592" cy="138825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7" name="Rectangle 16"/>
          <p:cNvSpPr/>
          <p:nvPr/>
        </p:nvSpPr>
        <p:spPr bwMode="auto">
          <a:xfrm>
            <a:off x="2955637" y="1514765"/>
            <a:ext cx="260001" cy="166254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8" name="Rectangle 17"/>
          <p:cNvSpPr/>
          <p:nvPr/>
        </p:nvSpPr>
        <p:spPr bwMode="auto">
          <a:xfrm>
            <a:off x="2877485" y="3749964"/>
            <a:ext cx="326683" cy="287250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a:latin typeface="+mj-lt"/>
              </a:rPr>
              <a:t>“@virtualize” Annotation</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45</a:t>
            </a:fld>
            <a:endParaRPr lang="en-US"/>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9" name="Straight Arrow Connector 8"/>
          <p:cNvCxnSpPr>
            <a:cxnSpLocks/>
          </p:cNvCxnSpPr>
          <p:nvPr/>
        </p:nvCxnSpPr>
        <p:spPr bwMode="auto">
          <a:xfrm>
            <a:off x="4064000" y="2581099"/>
            <a:ext cx="204963" cy="384423"/>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4" name="Rectangle: Rounded Corners 13"/>
          <p:cNvSpPr/>
          <p:nvPr/>
        </p:nvSpPr>
        <p:spPr bwMode="auto">
          <a:xfrm>
            <a:off x="1473540" y="1723778"/>
            <a:ext cx="8594097" cy="936789"/>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All</a:t>
            </a:r>
            <a:r>
              <a:rPr lang="en-US" sz="2667" dirty="0">
                <a:solidFill>
                  <a:schemeClr val="tx1"/>
                </a:solidFill>
                <a:latin typeface="Arial" charset="0"/>
                <a:ea typeface="ＭＳ Ｐゴシック" pitchFamily="34" charset="-128"/>
              </a:rPr>
              <a:t> functions in Spatial should have this annotation</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(Allows overloading Scala constructs like if-then-else)</a:t>
            </a:r>
          </a:p>
        </p:txBody>
      </p:sp>
    </p:spTree>
    <p:custDataLst>
      <p:tags r:id="rId1"/>
    </p:custDataLst>
    <p:extLst>
      <p:ext uri="{BB962C8B-B14F-4D97-AF65-F5344CB8AC3E}">
        <p14:creationId xmlns:p14="http://schemas.microsoft.com/office/powerpoint/2010/main" val="3051874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12" name="Rectangle 11"/>
          <p:cNvSpPr/>
          <p:nvPr/>
        </p:nvSpPr>
        <p:spPr bwMode="auto">
          <a:xfrm>
            <a:off x="3311589" y="3531675"/>
            <a:ext cx="5370592" cy="3090800"/>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3" name="TextBox 12"/>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14" name="Straight Connector 1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6" name="Rectangle 15"/>
          <p:cNvSpPr/>
          <p:nvPr/>
        </p:nvSpPr>
        <p:spPr bwMode="auto">
          <a:xfrm>
            <a:off x="3311589" y="1496614"/>
            <a:ext cx="5370592" cy="171649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7" name="Rectangle 16"/>
          <p:cNvSpPr/>
          <p:nvPr/>
        </p:nvSpPr>
        <p:spPr bwMode="auto">
          <a:xfrm>
            <a:off x="2974109" y="1514765"/>
            <a:ext cx="241528" cy="163483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8" name="Rectangle 17"/>
          <p:cNvSpPr/>
          <p:nvPr/>
        </p:nvSpPr>
        <p:spPr bwMode="auto">
          <a:xfrm>
            <a:off x="2877485" y="3786909"/>
            <a:ext cx="326683" cy="283556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err="1">
                <a:latin typeface="+mj-lt"/>
              </a:rPr>
              <a:t>Spatial’s</a:t>
            </a:r>
            <a:r>
              <a:rPr lang="en-US">
                <a:latin typeface="+mj-lt"/>
              </a:rPr>
              <a:t> Entry Function: “main()”</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46</a:t>
            </a:fld>
            <a:endParaRPr lang="en-US"/>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0" name="Rectangle: Rounded Corners 9"/>
          <p:cNvSpPr/>
          <p:nvPr/>
        </p:nvSpPr>
        <p:spPr bwMode="auto">
          <a:xfrm>
            <a:off x="6869431" y="3036595"/>
            <a:ext cx="3872460" cy="643119"/>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err="1">
                <a:solidFill>
                  <a:schemeClr val="tx1"/>
                </a:solidFill>
                <a:latin typeface="Arial" charset="0"/>
                <a:ea typeface="ＭＳ Ｐゴシック" pitchFamily="34" charset="-128"/>
              </a:rPr>
              <a:t>Spatial’s</a:t>
            </a:r>
            <a:r>
              <a:rPr lang="en-US" sz="2667">
                <a:solidFill>
                  <a:schemeClr val="tx1"/>
                </a:solidFill>
                <a:latin typeface="Arial" charset="0"/>
                <a:ea typeface="ＭＳ Ｐゴシック" pitchFamily="34" charset="-128"/>
              </a:rPr>
              <a:t> entry function</a:t>
            </a:r>
          </a:p>
          <a:p>
            <a:pPr defTabSz="609585" eaLnBrk="0" fontAlgn="base" hangingPunct="0">
              <a:lnSpc>
                <a:spcPct val="93000"/>
              </a:lnSpc>
              <a:spcBef>
                <a:spcPct val="0"/>
              </a:spcBef>
              <a:spcAft>
                <a:spcPct val="0"/>
              </a:spcAft>
              <a:buClr>
                <a:srgbClr val="000000"/>
              </a:buClr>
              <a:buSzPct val="100000"/>
            </a:pPr>
            <a:endParaRPr lang="en-US" sz="2667">
              <a:solidFill>
                <a:schemeClr val="tx1"/>
              </a:solidFill>
              <a:latin typeface="Arial" charset="0"/>
              <a:ea typeface="ＭＳ Ｐゴシック" pitchFamily="34" charset="-128"/>
            </a:endParaRPr>
          </a:p>
        </p:txBody>
      </p:sp>
      <p:cxnSp>
        <p:nvCxnSpPr>
          <p:cNvPr id="11" name="Straight Arrow Connector 10"/>
          <p:cNvCxnSpPr>
            <a:cxnSpLocks/>
          </p:cNvCxnSpPr>
          <p:nvPr/>
        </p:nvCxnSpPr>
        <p:spPr bwMode="auto">
          <a:xfrm flipH="1">
            <a:off x="6258764" y="3345427"/>
            <a:ext cx="511491" cy="0"/>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105094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19066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39" name="Rectangle 38"/>
          <p:cNvSpPr/>
          <p:nvPr/>
        </p:nvSpPr>
        <p:spPr bwMode="auto">
          <a:xfrm>
            <a:off x="3319969" y="3502169"/>
            <a:ext cx="5370592" cy="312030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40" name="TextBox 39"/>
          <p:cNvSpPr txBox="1"/>
          <p:nvPr/>
        </p:nvSpPr>
        <p:spPr>
          <a:xfrm>
            <a:off x="280699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41" name="Straight Connector 40"/>
          <p:cNvCxnSpPr>
            <a:cxnSpLocks/>
          </p:cNvCxnSpPr>
          <p:nvPr/>
        </p:nvCxnSpPr>
        <p:spPr bwMode="auto">
          <a:xfrm>
            <a:off x="326454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42" name="Rectangle 41"/>
          <p:cNvSpPr/>
          <p:nvPr/>
        </p:nvSpPr>
        <p:spPr bwMode="auto">
          <a:xfrm>
            <a:off x="3319969" y="1496613"/>
            <a:ext cx="5370592" cy="1680696"/>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43" name="Rectangle 42"/>
          <p:cNvSpPr/>
          <p:nvPr/>
        </p:nvSpPr>
        <p:spPr bwMode="auto">
          <a:xfrm>
            <a:off x="2964017" y="1514765"/>
            <a:ext cx="260001" cy="1662544"/>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44" name="Rectangle 43"/>
          <p:cNvSpPr/>
          <p:nvPr/>
        </p:nvSpPr>
        <p:spPr bwMode="auto">
          <a:xfrm>
            <a:off x="2885865" y="3749964"/>
            <a:ext cx="326683" cy="287250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45" name="Straight Connector 44"/>
          <p:cNvCxnSpPr>
            <a:cxnSpLocks/>
          </p:cNvCxnSpPr>
          <p:nvPr/>
        </p:nvCxnSpPr>
        <p:spPr bwMode="auto">
          <a:xfrm>
            <a:off x="326454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err="1">
                <a:latin typeface="+mj-lt"/>
              </a:rPr>
              <a:t>Spatial’s</a:t>
            </a:r>
            <a:r>
              <a:rPr lang="en-US">
                <a:latin typeface="+mj-lt"/>
              </a:rPr>
              <a:t> Entry Function: “main()”</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47</a:t>
            </a:fld>
            <a:endParaRPr lang="en-US"/>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0" name="Rectangle: Rounded Corners 9"/>
          <p:cNvSpPr/>
          <p:nvPr/>
        </p:nvSpPr>
        <p:spPr bwMode="auto">
          <a:xfrm>
            <a:off x="2039104" y="4066668"/>
            <a:ext cx="2800749" cy="100552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Starts a function declaration</a:t>
            </a:r>
          </a:p>
        </p:txBody>
      </p:sp>
      <p:cxnSp>
        <p:nvCxnSpPr>
          <p:cNvPr id="11" name="Straight Arrow Connector 10"/>
          <p:cNvCxnSpPr>
            <a:cxnSpLocks/>
          </p:cNvCxnSpPr>
          <p:nvPr/>
        </p:nvCxnSpPr>
        <p:spPr bwMode="auto">
          <a:xfrm flipV="1">
            <a:off x="3639832" y="3450653"/>
            <a:ext cx="79637" cy="551360"/>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2" name="Rectangle: Rounded Corners 11"/>
          <p:cNvSpPr/>
          <p:nvPr/>
        </p:nvSpPr>
        <p:spPr bwMode="auto">
          <a:xfrm>
            <a:off x="5694572" y="4033817"/>
            <a:ext cx="3382643" cy="100552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Function return type</a:t>
            </a:r>
          </a:p>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(Unit: same as void)</a:t>
            </a:r>
          </a:p>
        </p:txBody>
      </p:sp>
      <p:cxnSp>
        <p:nvCxnSpPr>
          <p:cNvPr id="13" name="Straight Arrow Connector 12"/>
          <p:cNvCxnSpPr>
            <a:cxnSpLocks/>
          </p:cNvCxnSpPr>
          <p:nvPr/>
        </p:nvCxnSpPr>
        <p:spPr bwMode="auto">
          <a:xfrm flipH="1" flipV="1">
            <a:off x="5366067" y="3502170"/>
            <a:ext cx="468531" cy="457756"/>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439224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54573"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0" name="Rectangle 19"/>
          <p:cNvSpPr/>
          <p:nvPr/>
        </p:nvSpPr>
        <p:spPr bwMode="auto">
          <a:xfrm>
            <a:off x="3273620" y="3799489"/>
            <a:ext cx="5370592" cy="282298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1" name="TextBox 20"/>
          <p:cNvSpPr txBox="1"/>
          <p:nvPr/>
        </p:nvSpPr>
        <p:spPr>
          <a:xfrm>
            <a:off x="2770910"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2" name="Straight Connector 21"/>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3" name="Rectangle 22"/>
          <p:cNvSpPr/>
          <p:nvPr/>
        </p:nvSpPr>
        <p:spPr bwMode="auto">
          <a:xfrm>
            <a:off x="3283881" y="1496613"/>
            <a:ext cx="5370592" cy="200644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4" name="Rectangle 23"/>
          <p:cNvSpPr/>
          <p:nvPr/>
        </p:nvSpPr>
        <p:spPr bwMode="auto">
          <a:xfrm>
            <a:off x="2927929" y="1514765"/>
            <a:ext cx="260001" cy="223519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5" name="Rectangle 24"/>
          <p:cNvSpPr/>
          <p:nvPr/>
        </p:nvSpPr>
        <p:spPr bwMode="auto">
          <a:xfrm>
            <a:off x="2849777" y="4036290"/>
            <a:ext cx="326683" cy="258618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26" name="Straight Connector 25"/>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dirty="0">
                <a:latin typeface="+mj-lt"/>
              </a:rPr>
              <a:t>Val Definitions</a:t>
            </a:r>
          </a:p>
        </p:txBody>
      </p:sp>
      <p:sp>
        <p:nvSpPr>
          <p:cNvPr id="5" name="Slide Number Placeholder 4"/>
          <p:cNvSpPr>
            <a:spLocks noGrp="1"/>
          </p:cNvSpPr>
          <p:nvPr>
            <p:ph type="sldNum" sz="quarter" idx="10"/>
          </p:nvPr>
        </p:nvSpPr>
        <p:spPr>
          <a:xfrm>
            <a:off x="8737601" y="6356352"/>
            <a:ext cx="2844800" cy="365125"/>
          </a:xfrm>
        </p:spPr>
        <p:txBody>
          <a:bodyPr/>
          <a:lstStyle/>
          <a:p>
            <a:fld id="{13F38114-DD43-4DC6-A87E-B049ED3F2E32}" type="slidenum">
              <a:rPr lang="en-US" smtClean="0"/>
              <a:pPr/>
              <a:t>48</a:t>
            </a:fld>
            <a:endParaRPr lang="en-US"/>
          </a:p>
        </p:txBody>
      </p:sp>
      <p:cxnSp>
        <p:nvCxnSpPr>
          <p:cNvPr id="4" name="Straight Connector 3"/>
          <p:cNvCxnSpPr>
            <a:cxnSpLocks/>
          </p:cNvCxnSpPr>
          <p:nvPr/>
        </p:nvCxnSpPr>
        <p:spPr bwMode="auto">
          <a:xfrm>
            <a:off x="3235996"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2992345" y="1672665"/>
            <a:ext cx="6003636" cy="992920"/>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Declares an </a:t>
            </a:r>
            <a:r>
              <a:rPr lang="en-US" sz="2667" b="1" dirty="0">
                <a:solidFill>
                  <a:schemeClr val="tx1"/>
                </a:solidFill>
                <a:latin typeface="Arial" charset="0"/>
                <a:ea typeface="ＭＳ Ｐゴシック" pitchFamily="34" charset="-128"/>
              </a:rPr>
              <a:t>immutable </a:t>
            </a:r>
            <a:r>
              <a:rPr lang="en-US" sz="2667" dirty="0">
                <a:solidFill>
                  <a:schemeClr val="tx1"/>
                </a:solidFill>
                <a:latin typeface="Arial" charset="0"/>
                <a:ea typeface="ＭＳ Ｐゴシック" pitchFamily="34" charset="-128"/>
              </a:rPr>
              <a:t>value named</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“input” (value can’t be modified later)</a:t>
            </a:r>
          </a:p>
        </p:txBody>
      </p:sp>
      <p:cxnSp>
        <p:nvCxnSpPr>
          <p:cNvPr id="10" name="Straight Arrow Connector 9"/>
          <p:cNvCxnSpPr>
            <a:cxnSpLocks/>
          </p:cNvCxnSpPr>
          <p:nvPr/>
        </p:nvCxnSpPr>
        <p:spPr bwMode="auto">
          <a:xfrm flipH="1">
            <a:off x="4085462" y="2731744"/>
            <a:ext cx="178933" cy="681576"/>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27" name="Rectangle 26"/>
          <p:cNvSpPr/>
          <p:nvPr/>
        </p:nvSpPr>
        <p:spPr bwMode="auto">
          <a:xfrm>
            <a:off x="5244908" y="3799489"/>
            <a:ext cx="2079528" cy="236801"/>
          </a:xfrm>
          <a:prstGeom prst="rect">
            <a:avLst/>
          </a:prstGeom>
          <a:solidFill>
            <a:srgbClr val="2B2B2B">
              <a:alpha val="4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1821465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54573" y="1427721"/>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a:t>
            </a:r>
            <a:r>
              <a:rPr lang="en-US" sz="1867" b="1" dirty="0" err="1">
                <a:solidFill>
                  <a:srgbClr val="93C07D"/>
                </a:solidFill>
                <a:latin typeface="Consolas" pitchFamily="49" charset="0"/>
                <a:ea typeface="SimSun" pitchFamily="2" charset="-122"/>
              </a:rPr>
              <a:t>Int</a:t>
            </a:r>
            <a:r>
              <a:rPr lang="en-US" sz="1867" b="1" dirty="0">
                <a:solidFill>
                  <a:srgbClr val="93C07D"/>
                </a:solidFill>
                <a:latin typeface="Consolas" pitchFamily="49" charset="0"/>
                <a:ea typeface="SimSun" pitchFamily="2" charset="-122"/>
              </a:rPr>
              <a:t> </a:t>
            </a:r>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12" name="Rectangle 11"/>
          <p:cNvSpPr/>
          <p:nvPr/>
        </p:nvSpPr>
        <p:spPr bwMode="auto">
          <a:xfrm>
            <a:off x="3283881" y="3779657"/>
            <a:ext cx="5370592" cy="2842817"/>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3" name="TextBox 12"/>
          <p:cNvSpPr txBox="1"/>
          <p:nvPr/>
        </p:nvSpPr>
        <p:spPr>
          <a:xfrm>
            <a:off x="2770910"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14" name="Straight Connector 13"/>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5" name="Rectangle 14"/>
          <p:cNvSpPr/>
          <p:nvPr/>
        </p:nvSpPr>
        <p:spPr bwMode="auto">
          <a:xfrm>
            <a:off x="3283881" y="1496614"/>
            <a:ext cx="5370592" cy="198926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6" name="Rectangle 15"/>
          <p:cNvSpPr/>
          <p:nvPr/>
        </p:nvSpPr>
        <p:spPr bwMode="auto">
          <a:xfrm>
            <a:off x="2927929" y="1514765"/>
            <a:ext cx="260001" cy="223519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7" name="Rectangle 16"/>
          <p:cNvSpPr/>
          <p:nvPr/>
        </p:nvSpPr>
        <p:spPr bwMode="auto">
          <a:xfrm>
            <a:off x="2849777" y="4036290"/>
            <a:ext cx="326683" cy="258618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18" name="Straight Connector 17"/>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19" name="Straight Connector 18"/>
          <p:cNvCxnSpPr>
            <a:cxnSpLocks/>
          </p:cNvCxnSpPr>
          <p:nvPr/>
        </p:nvCxnSpPr>
        <p:spPr bwMode="auto">
          <a:xfrm>
            <a:off x="3235996"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0" name="Rectangle 19"/>
          <p:cNvSpPr/>
          <p:nvPr/>
        </p:nvSpPr>
        <p:spPr bwMode="auto">
          <a:xfrm>
            <a:off x="5978413" y="3799488"/>
            <a:ext cx="2079528" cy="236801"/>
          </a:xfrm>
          <a:prstGeom prst="rect">
            <a:avLst/>
          </a:prstGeom>
          <a:solidFill>
            <a:srgbClr val="2B2B2B">
              <a:alpha val="4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Val Definitions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49</a:t>
            </a:fld>
            <a:endParaRPr lang="en-US"/>
          </a:p>
        </p:txBody>
      </p:sp>
      <p:sp>
        <p:nvSpPr>
          <p:cNvPr id="9" name="Rectangle: Rounded Corners 8"/>
          <p:cNvSpPr/>
          <p:nvPr/>
        </p:nvSpPr>
        <p:spPr bwMode="auto">
          <a:xfrm>
            <a:off x="2985833" y="2102621"/>
            <a:ext cx="5502387" cy="525425"/>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Value types </a:t>
            </a:r>
            <a:r>
              <a:rPr lang="en-US" sz="2667" dirty="0">
                <a:solidFill>
                  <a:schemeClr val="tx1"/>
                </a:solidFill>
                <a:latin typeface="Arial" charset="0"/>
                <a:ea typeface="ＭＳ Ｐゴシック" pitchFamily="34" charset="-128"/>
              </a:rPr>
              <a:t>are optional in Scala. </a:t>
            </a:r>
            <a:endParaRPr lang="en-US" sz="2667" b="1" dirty="0">
              <a:solidFill>
                <a:schemeClr val="tx1"/>
              </a:solidFill>
              <a:latin typeface="Arial" charset="0"/>
              <a:ea typeface="ＭＳ Ｐゴシック" pitchFamily="34" charset="-128"/>
            </a:endParaRPr>
          </a:p>
        </p:txBody>
      </p:sp>
      <p:cxnSp>
        <p:nvCxnSpPr>
          <p:cNvPr id="10" name="Straight Arrow Connector 9"/>
          <p:cNvCxnSpPr>
            <a:cxnSpLocks/>
          </p:cNvCxnSpPr>
          <p:nvPr/>
        </p:nvCxnSpPr>
        <p:spPr bwMode="auto">
          <a:xfrm flipH="1">
            <a:off x="5421746" y="2760365"/>
            <a:ext cx="178933" cy="681576"/>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5797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5D20FBDE-1D95-4BA7-86F6-6E50B1A16533}"/>
              </a:ext>
            </a:extLst>
          </p:cNvPr>
          <p:cNvPicPr>
            <a:picLocks noChangeAspect="1"/>
          </p:cNvPicPr>
          <p:nvPr/>
        </p:nvPicPr>
        <p:blipFill>
          <a:blip r:embed="rId3"/>
          <a:stretch>
            <a:fillRect/>
          </a:stretch>
        </p:blipFill>
        <p:spPr>
          <a:xfrm>
            <a:off x="7314410" y="1981200"/>
            <a:ext cx="3692179" cy="2472478"/>
          </a:xfrm>
          <a:prstGeom prst="rect">
            <a:avLst/>
          </a:prstGeom>
        </p:spPr>
      </p:pic>
      <p:pic>
        <p:nvPicPr>
          <p:cNvPr id="1030" name="Picture 6" descr="Related image">
            <a:extLst>
              <a:ext uri="{FF2B5EF4-FFF2-40B4-BE49-F238E27FC236}">
                <a16:creationId xmlns:a16="http://schemas.microsoft.com/office/drawing/2014/main" id="{2379545F-3600-456F-B294-1AB5528444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 t="51228" r="3448" b="5153"/>
          <a:stretch/>
        </p:blipFill>
        <p:spPr bwMode="auto">
          <a:xfrm>
            <a:off x="2362200" y="3735736"/>
            <a:ext cx="9829800" cy="31984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Arcade Game Map Symbols Hill clip art">
            <a:extLst>
              <a:ext uri="{FF2B5EF4-FFF2-40B4-BE49-F238E27FC236}">
                <a16:creationId xmlns:a16="http://schemas.microsoft.com/office/drawing/2014/main" id="{DD00F441-6AC3-4B4D-8D6B-5C3214B85AA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615942" y="3171251"/>
            <a:ext cx="7985753" cy="40753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9A978D-0CFC-4F97-B488-A52763867E84}"/>
              </a:ext>
            </a:extLst>
          </p:cNvPr>
          <p:cNvSpPr txBox="1"/>
          <p:nvPr/>
        </p:nvSpPr>
        <p:spPr>
          <a:xfrm>
            <a:off x="417601" y="3645281"/>
            <a:ext cx="2438400" cy="584775"/>
          </a:xfrm>
          <a:prstGeom prst="rect">
            <a:avLst/>
          </a:prstGeom>
          <a:noFill/>
        </p:spPr>
        <p:txBody>
          <a:bodyPr wrap="square" rtlCol="0">
            <a:spAutoFit/>
          </a:bodyPr>
          <a:lstStyle/>
          <a:p>
            <a:pPr algn="ctr"/>
            <a:r>
              <a:rPr lang="en-US" sz="3200" dirty="0">
                <a:solidFill>
                  <a:srgbClr val="9BFFB3"/>
                </a:solidFill>
                <a:latin typeface="Gill Sans MT" panose="020B0502020104020203" pitchFamily="34" charset="0"/>
              </a:rPr>
              <a:t>Applications</a:t>
            </a:r>
          </a:p>
        </p:txBody>
      </p:sp>
      <p:pic>
        <p:nvPicPr>
          <p:cNvPr id="19" name="Picture 24" descr="https://yt3.ggpht.com/-PNuVeIKkBPs/AAAAAAAAAAI/AAAAAAAAAAA/qv0jGeP9wNI/s288-c-k-no-mo-rj-c0xffffff/photo.jpg">
            <a:extLst>
              <a:ext uri="{FF2B5EF4-FFF2-40B4-BE49-F238E27FC236}">
                <a16:creationId xmlns:a16="http://schemas.microsoft.com/office/drawing/2014/main" id="{821399FD-53ED-4190-8BD5-3F1F2B51048D}"/>
              </a:ext>
            </a:extLst>
          </p:cNvPr>
          <p:cNvPicPr>
            <a:picLocks noChangeAspect="1" noChangeArrowheads="1"/>
          </p:cNvPicPr>
          <p:nvPr/>
        </p:nvPicPr>
        <p:blipFill>
          <a:blip r:embed="rId7" cstate="print">
            <a:clrChange>
              <a:clrFrom>
                <a:srgbClr val="1A1A1A"/>
              </a:clrFrom>
              <a:clrTo>
                <a:srgbClr val="1A1A1A">
                  <a:alpha val="0"/>
                </a:srgbClr>
              </a:clrTo>
            </a:clrChange>
            <a:extLst>
              <a:ext uri="{28A0092B-C50C-407E-A947-70E740481C1C}">
                <a14:useLocalDpi xmlns:a14="http://schemas.microsoft.com/office/drawing/2010/main" val="0"/>
              </a:ext>
            </a:extLst>
          </a:blip>
          <a:srcRect/>
          <a:stretch>
            <a:fillRect/>
          </a:stretch>
        </p:blipFill>
        <p:spPr bwMode="auto">
          <a:xfrm>
            <a:off x="270483" y="5569384"/>
            <a:ext cx="1141803" cy="11418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6" descr="Image result for Spark Sql">
            <a:extLst>
              <a:ext uri="{FF2B5EF4-FFF2-40B4-BE49-F238E27FC236}">
                <a16:creationId xmlns:a16="http://schemas.microsoft.com/office/drawing/2014/main" id="{BC016EA8-2CA5-46BC-B1C0-49C5503D8668}"/>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t="27463" b="6390"/>
          <a:stretch/>
        </p:blipFill>
        <p:spPr bwMode="auto">
          <a:xfrm>
            <a:off x="1432392" y="5974340"/>
            <a:ext cx="2474457" cy="9377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C32E73-E6B2-4ECD-A8D2-CA14F259F71D}"/>
              </a:ext>
            </a:extLst>
          </p:cNvPr>
          <p:cNvSpPr>
            <a:spLocks noGrp="1"/>
          </p:cNvSpPr>
          <p:nvPr>
            <p:ph type="title"/>
          </p:nvPr>
        </p:nvSpPr>
        <p:spPr>
          <a:xfrm>
            <a:off x="500312" y="92075"/>
            <a:ext cx="11176000" cy="898525"/>
          </a:xfrm>
        </p:spPr>
        <p:txBody>
          <a:bodyPr/>
          <a:lstStyle/>
          <a:p>
            <a:r>
              <a:rPr lang="en-US" dirty="0">
                <a:effectLst/>
                <a:latin typeface="Calibri" panose="020F0502020204030204" pitchFamily="34" charset="0"/>
                <a:cs typeface="Calibri" panose="020F0502020204030204" pitchFamily="34" charset="0"/>
              </a:rPr>
              <a:t>Accessing Reconfigurable Architectures</a:t>
            </a:r>
          </a:p>
        </p:txBody>
      </p:sp>
      <p:pic>
        <p:nvPicPr>
          <p:cNvPr id="8" name="Picture 4" descr="free vector Arcade Game Map Symbols Hill clip art">
            <a:extLst>
              <a:ext uri="{FF2B5EF4-FFF2-40B4-BE49-F238E27FC236}">
                <a16:creationId xmlns:a16="http://schemas.microsoft.com/office/drawing/2014/main" id="{927380CF-613C-4876-91EE-38143DBEE195}"/>
              </a:ext>
            </a:extLst>
          </p:cNvPr>
          <p:cNvPicPr>
            <a:picLocks noChangeAspect="1" noChangeArrowheads="1"/>
          </p:cNvPicPr>
          <p:nvPr/>
        </p:nvPicPr>
        <p:blipFill>
          <a:blip r:embed="rId9">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656305" y="3171251"/>
            <a:ext cx="6062004" cy="42214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3D7DB2-8BDC-43D6-B3E6-E333740608E9}"/>
              </a:ext>
            </a:extLst>
          </p:cNvPr>
          <p:cNvSpPr txBox="1"/>
          <p:nvPr/>
        </p:nvSpPr>
        <p:spPr>
          <a:xfrm>
            <a:off x="9476184" y="3826930"/>
            <a:ext cx="2933700" cy="1077218"/>
          </a:xfrm>
          <a:prstGeom prst="rect">
            <a:avLst/>
          </a:prstGeom>
          <a:noFill/>
        </p:spPr>
        <p:txBody>
          <a:bodyPr wrap="square" rtlCol="0">
            <a:spAutoFit/>
          </a:bodyPr>
          <a:lstStyle/>
          <a:p>
            <a:pPr algn="ctr"/>
            <a:r>
              <a:rPr lang="en-US" sz="3200" dirty="0">
                <a:solidFill>
                  <a:schemeClr val="bg1">
                    <a:lumMod val="95000"/>
                  </a:schemeClr>
                </a:solidFill>
                <a:latin typeface="Gill Sans MT" panose="020B0502020104020203" pitchFamily="34" charset="0"/>
              </a:rPr>
              <a:t>Reconfigurable</a:t>
            </a:r>
          </a:p>
          <a:p>
            <a:pPr algn="ctr"/>
            <a:r>
              <a:rPr lang="en-US" sz="3200" dirty="0">
                <a:solidFill>
                  <a:schemeClr val="bg1">
                    <a:lumMod val="95000"/>
                  </a:schemeClr>
                </a:solidFill>
                <a:latin typeface="Gill Sans MT" panose="020B0502020104020203" pitchFamily="34" charset="0"/>
              </a:rPr>
              <a:t>Architectures</a:t>
            </a:r>
          </a:p>
        </p:txBody>
      </p:sp>
      <p:pic>
        <p:nvPicPr>
          <p:cNvPr id="11" name="Picture 6" descr="Image result for fpga">
            <a:extLst>
              <a:ext uri="{FF2B5EF4-FFF2-40B4-BE49-F238E27FC236}">
                <a16:creationId xmlns:a16="http://schemas.microsoft.com/office/drawing/2014/main" id="{CB9D6EE0-11FD-42F5-8911-53CFBA7A58D6}"/>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367644">
            <a:off x="9370949" y="5631435"/>
            <a:ext cx="1528695" cy="13365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FPGA DE1">
            <a:extLst>
              <a:ext uri="{FF2B5EF4-FFF2-40B4-BE49-F238E27FC236}">
                <a16:creationId xmlns:a16="http://schemas.microsoft.com/office/drawing/2014/main" id="{2E894D86-F2E5-4C5E-A49A-89BEF7F7BD0C}"/>
              </a:ext>
            </a:extLst>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14930" y="5409005"/>
            <a:ext cx="1315144" cy="9206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FPGA ZC706">
            <a:extLst>
              <a:ext uri="{FF2B5EF4-FFF2-40B4-BE49-F238E27FC236}">
                <a16:creationId xmlns:a16="http://schemas.microsoft.com/office/drawing/2014/main" id="{1AE1BA1C-6655-45DE-B45B-A33156ECB0DA}"/>
              </a:ext>
            </a:extLst>
          </p:cNvPr>
          <p:cNvPicPr>
            <a:picLocks noChangeAspect="1" noChangeArrowheads="1"/>
          </p:cNvPicPr>
          <p:nvPr/>
        </p:nvPicPr>
        <p:blipFill>
          <a:blip r:embed="rId1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865615" y="5869305"/>
            <a:ext cx="1531608" cy="9572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2ED8967-B6F8-4C7C-8904-285BD3EAACEC}"/>
              </a:ext>
            </a:extLst>
          </p:cNvPr>
          <p:cNvPicPr>
            <a:picLocks noChangeAspect="1"/>
          </p:cNvPicPr>
          <p:nvPr/>
        </p:nvPicPr>
        <p:blipFill>
          <a:blip r:embed="rId13"/>
          <a:stretch>
            <a:fillRect/>
          </a:stretch>
        </p:blipFill>
        <p:spPr>
          <a:xfrm>
            <a:off x="8040740" y="5729474"/>
            <a:ext cx="810010" cy="733387"/>
          </a:xfrm>
          <a:prstGeom prst="rect">
            <a:avLst/>
          </a:prstGeom>
        </p:spPr>
      </p:pic>
      <p:pic>
        <p:nvPicPr>
          <p:cNvPr id="16" name="Picture 4" descr="Image result for fpga">
            <a:extLst>
              <a:ext uri="{FF2B5EF4-FFF2-40B4-BE49-F238E27FC236}">
                <a16:creationId xmlns:a16="http://schemas.microsoft.com/office/drawing/2014/main" id="{3733F54D-D5AB-4015-90D7-4C75C553C0A8}"/>
              </a:ext>
            </a:extLst>
          </p:cNvPr>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72768" y="5412493"/>
            <a:ext cx="707699" cy="57409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F11A84B-9220-4D95-8666-CAD29EC8E90E}"/>
              </a:ext>
            </a:extLst>
          </p:cNvPr>
          <p:cNvSpPr txBox="1"/>
          <p:nvPr/>
        </p:nvSpPr>
        <p:spPr>
          <a:xfrm rot="321424">
            <a:off x="8125765" y="2354407"/>
            <a:ext cx="1825686" cy="444909"/>
          </a:xfrm>
          <a:prstGeom prst="rect">
            <a:avLst/>
          </a:prstGeom>
          <a:noFill/>
        </p:spPr>
        <p:txBody>
          <a:bodyPr wrap="square" rtlCol="0">
            <a:prstTxWarp prst="textWave2">
              <a:avLst>
                <a:gd name="adj1" fmla="val 12049"/>
                <a:gd name="adj2" fmla="val -1025"/>
              </a:avLst>
            </a:prstTxWarp>
            <a:spAutoFit/>
          </a:bodyPr>
          <a:lstStyle/>
          <a:p>
            <a:r>
              <a:rPr lang="en-US" sz="2400" dirty="0">
                <a:solidFill>
                  <a:schemeClr val="tx2">
                    <a:lumMod val="10000"/>
                    <a:lumOff val="90000"/>
                  </a:schemeClr>
                </a:solidFill>
                <a:latin typeface="Gill Sans MT" panose="020B0502020104020203" pitchFamily="34" charset="0"/>
              </a:rPr>
              <a:t>Performance</a:t>
            </a:r>
          </a:p>
        </p:txBody>
      </p:sp>
      <p:pic>
        <p:nvPicPr>
          <p:cNvPr id="13" name="Picture 4" descr="Image result for FPGA UltraScale+">
            <a:extLst>
              <a:ext uri="{FF2B5EF4-FFF2-40B4-BE49-F238E27FC236}">
                <a16:creationId xmlns:a16="http://schemas.microsoft.com/office/drawing/2014/main" id="{C742EC8C-497C-428B-BDE1-208442DC03C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12066">
            <a:off x="10068104" y="5129802"/>
            <a:ext cx="1507660" cy="67342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07D9DC2-C29F-4D8D-9BE9-059B61B44EF3}"/>
              </a:ext>
            </a:extLst>
          </p:cNvPr>
          <p:cNvPicPr>
            <a:picLocks noChangeAspect="1"/>
          </p:cNvPicPr>
          <p:nvPr/>
        </p:nvPicPr>
        <p:blipFill rotWithShape="1">
          <a:blip r:embed="rId16"/>
          <a:srcRect t="29808"/>
          <a:stretch/>
        </p:blipFill>
        <p:spPr>
          <a:xfrm rot="21300154">
            <a:off x="-31784" y="4335030"/>
            <a:ext cx="3520745" cy="936099"/>
          </a:xfrm>
          <a:prstGeom prst="rect">
            <a:avLst/>
          </a:prstGeom>
        </p:spPr>
      </p:pic>
      <p:pic>
        <p:nvPicPr>
          <p:cNvPr id="35" name="Picture 34">
            <a:extLst>
              <a:ext uri="{FF2B5EF4-FFF2-40B4-BE49-F238E27FC236}">
                <a16:creationId xmlns:a16="http://schemas.microsoft.com/office/drawing/2014/main" id="{2EED1131-F57C-4DE4-80DE-449FFFF1815B}"/>
              </a:ext>
            </a:extLst>
          </p:cNvPr>
          <p:cNvPicPr>
            <a:picLocks noChangeAspect="1"/>
          </p:cNvPicPr>
          <p:nvPr/>
        </p:nvPicPr>
        <p:blipFill>
          <a:blip r:embed="rId17"/>
          <a:stretch>
            <a:fillRect/>
          </a:stretch>
        </p:blipFill>
        <p:spPr>
          <a:xfrm rot="452078">
            <a:off x="2064222" y="5241486"/>
            <a:ext cx="2806466" cy="560173"/>
          </a:xfrm>
          <a:prstGeom prst="rect">
            <a:avLst/>
          </a:prstGeom>
        </p:spPr>
      </p:pic>
      <p:pic>
        <p:nvPicPr>
          <p:cNvPr id="37" name="Picture 36">
            <a:extLst>
              <a:ext uri="{FF2B5EF4-FFF2-40B4-BE49-F238E27FC236}">
                <a16:creationId xmlns:a16="http://schemas.microsoft.com/office/drawing/2014/main" id="{074EADDE-A3E3-4501-B6C6-E4FAD99D572B}"/>
              </a:ext>
            </a:extLst>
          </p:cNvPr>
          <p:cNvPicPr>
            <a:picLocks noChangeAspect="1"/>
          </p:cNvPicPr>
          <p:nvPr/>
        </p:nvPicPr>
        <p:blipFill>
          <a:blip r:embed="rId18"/>
          <a:stretch>
            <a:fillRect/>
          </a:stretch>
        </p:blipFill>
        <p:spPr>
          <a:xfrm>
            <a:off x="136815" y="1462452"/>
            <a:ext cx="3557072" cy="2331091"/>
          </a:xfrm>
          <a:prstGeom prst="rect">
            <a:avLst/>
          </a:prstGeom>
        </p:spPr>
      </p:pic>
      <p:sp>
        <p:nvSpPr>
          <p:cNvPr id="24" name="TextBox 23">
            <a:extLst>
              <a:ext uri="{FF2B5EF4-FFF2-40B4-BE49-F238E27FC236}">
                <a16:creationId xmlns:a16="http://schemas.microsoft.com/office/drawing/2014/main" id="{0A0C61F6-8223-4652-93AB-477B8D71DF08}"/>
              </a:ext>
            </a:extLst>
          </p:cNvPr>
          <p:cNvSpPr txBox="1"/>
          <p:nvPr/>
        </p:nvSpPr>
        <p:spPr>
          <a:xfrm rot="21226200">
            <a:off x="1194726" y="1809964"/>
            <a:ext cx="1908117" cy="619454"/>
          </a:xfrm>
          <a:prstGeom prst="rect">
            <a:avLst/>
          </a:prstGeom>
          <a:noFill/>
        </p:spPr>
        <p:txBody>
          <a:bodyPr wrap="square" rtlCol="0">
            <a:prstTxWarp prst="textWave1">
              <a:avLst>
                <a:gd name="adj1" fmla="val 9017"/>
                <a:gd name="adj2" fmla="val 1168"/>
              </a:avLst>
            </a:prstTxWarp>
            <a:spAutoFit/>
          </a:bodyPr>
          <a:lstStyle/>
          <a:p>
            <a:r>
              <a:rPr lang="en-US" sz="2400" dirty="0">
                <a:solidFill>
                  <a:srgbClr val="B9FBFD"/>
                </a:solidFill>
                <a:latin typeface="Gill Sans MT" panose="020B0502020104020203" pitchFamily="34" charset="0"/>
              </a:rPr>
              <a:t>Productivity</a:t>
            </a:r>
          </a:p>
        </p:txBody>
      </p:sp>
      <p:pic>
        <p:nvPicPr>
          <p:cNvPr id="44" name="Picture 43">
            <a:extLst>
              <a:ext uri="{FF2B5EF4-FFF2-40B4-BE49-F238E27FC236}">
                <a16:creationId xmlns:a16="http://schemas.microsoft.com/office/drawing/2014/main" id="{F66A2380-35C6-44D9-9997-432670EC6AEB}"/>
              </a:ext>
            </a:extLst>
          </p:cNvPr>
          <p:cNvPicPr>
            <a:picLocks noChangeAspect="1"/>
          </p:cNvPicPr>
          <p:nvPr/>
        </p:nvPicPr>
        <p:blipFill>
          <a:blip r:embed="rId19"/>
          <a:stretch>
            <a:fillRect/>
          </a:stretch>
        </p:blipFill>
        <p:spPr>
          <a:xfrm>
            <a:off x="9832186" y="1752600"/>
            <a:ext cx="2740814" cy="2062486"/>
          </a:xfrm>
          <a:prstGeom prst="rect">
            <a:avLst/>
          </a:prstGeom>
        </p:spPr>
      </p:pic>
      <p:sp>
        <p:nvSpPr>
          <p:cNvPr id="28" name="TextBox 27">
            <a:extLst>
              <a:ext uri="{FF2B5EF4-FFF2-40B4-BE49-F238E27FC236}">
                <a16:creationId xmlns:a16="http://schemas.microsoft.com/office/drawing/2014/main" id="{DE48A606-D0AF-42F0-A6F2-35C2ADC9310F}"/>
              </a:ext>
            </a:extLst>
          </p:cNvPr>
          <p:cNvSpPr txBox="1"/>
          <p:nvPr/>
        </p:nvSpPr>
        <p:spPr>
          <a:xfrm rot="21344642">
            <a:off x="10646155" y="2105977"/>
            <a:ext cx="1419898" cy="367837"/>
          </a:xfrm>
          <a:prstGeom prst="rect">
            <a:avLst/>
          </a:prstGeom>
          <a:noFill/>
        </p:spPr>
        <p:txBody>
          <a:bodyPr wrap="square" rtlCol="0">
            <a:prstTxWarp prst="textWave1">
              <a:avLst/>
            </a:prstTxWarp>
            <a:spAutoFit/>
          </a:bodyPr>
          <a:lstStyle/>
          <a:p>
            <a:r>
              <a:rPr lang="en-US" sz="2400" dirty="0">
                <a:solidFill>
                  <a:srgbClr val="B9FFCF"/>
                </a:solidFill>
                <a:latin typeface="Gill Sans MT" panose="020B0502020104020203" pitchFamily="34" charset="0"/>
              </a:rPr>
              <a:t>Efficiency</a:t>
            </a:r>
          </a:p>
        </p:txBody>
      </p:sp>
    </p:spTree>
    <p:extLst>
      <p:ext uri="{BB962C8B-B14F-4D97-AF65-F5344CB8AC3E}">
        <p14:creationId xmlns:p14="http://schemas.microsoft.com/office/powerpoint/2010/main" val="646264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54573"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12" name="Rectangle 11"/>
          <p:cNvSpPr/>
          <p:nvPr/>
        </p:nvSpPr>
        <p:spPr bwMode="auto">
          <a:xfrm>
            <a:off x="3283881" y="3779657"/>
            <a:ext cx="5370592" cy="2842817"/>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3" name="TextBox 12"/>
          <p:cNvSpPr txBox="1"/>
          <p:nvPr/>
        </p:nvSpPr>
        <p:spPr>
          <a:xfrm>
            <a:off x="2770910"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14" name="Straight Connector 13"/>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5" name="Rectangle 14"/>
          <p:cNvSpPr/>
          <p:nvPr/>
        </p:nvSpPr>
        <p:spPr bwMode="auto">
          <a:xfrm>
            <a:off x="3283881" y="1496613"/>
            <a:ext cx="5370592" cy="1980377"/>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6" name="Rectangle 15"/>
          <p:cNvSpPr/>
          <p:nvPr/>
        </p:nvSpPr>
        <p:spPr bwMode="auto">
          <a:xfrm>
            <a:off x="2927929" y="1514765"/>
            <a:ext cx="260001" cy="223519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7" name="Rectangle 16"/>
          <p:cNvSpPr/>
          <p:nvPr/>
        </p:nvSpPr>
        <p:spPr bwMode="auto">
          <a:xfrm>
            <a:off x="2849777" y="4036290"/>
            <a:ext cx="326683" cy="258618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18" name="Straight Connector 17"/>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19" name="Straight Connector 18"/>
          <p:cNvCxnSpPr>
            <a:cxnSpLocks/>
          </p:cNvCxnSpPr>
          <p:nvPr/>
        </p:nvCxnSpPr>
        <p:spPr bwMode="auto">
          <a:xfrm>
            <a:off x="3235996"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0" name="Rectangle 19"/>
          <p:cNvSpPr/>
          <p:nvPr/>
        </p:nvSpPr>
        <p:spPr bwMode="auto">
          <a:xfrm>
            <a:off x="5244908" y="3799489"/>
            <a:ext cx="2079528" cy="236801"/>
          </a:xfrm>
          <a:prstGeom prst="rect">
            <a:avLst/>
          </a:prstGeom>
          <a:solidFill>
            <a:srgbClr val="2B2B2B">
              <a:alpha val="4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a:latin typeface="+mj-lt"/>
              </a:rPr>
              <a:t>Val Definitions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50</a:t>
            </a:fld>
            <a:endParaRPr lang="en-US"/>
          </a:p>
        </p:txBody>
      </p:sp>
      <p:sp>
        <p:nvSpPr>
          <p:cNvPr id="9" name="Rectangle: Rounded Corners 8"/>
          <p:cNvSpPr/>
          <p:nvPr/>
        </p:nvSpPr>
        <p:spPr bwMode="auto">
          <a:xfrm>
            <a:off x="3022778" y="1436322"/>
            <a:ext cx="6003636" cy="1264335"/>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Scala is statically typed (like C, Java)</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Without the “: </a:t>
            </a:r>
            <a:r>
              <a:rPr lang="en-US" sz="2667" b="1" dirty="0" err="1">
                <a:solidFill>
                  <a:schemeClr val="tx1"/>
                </a:solidFill>
                <a:latin typeface="Arial" charset="0"/>
                <a:ea typeface="ＭＳ Ｐゴシック" pitchFamily="34" charset="-128"/>
              </a:rPr>
              <a:t>Int</a:t>
            </a:r>
            <a:r>
              <a:rPr lang="en-US" sz="2667" dirty="0">
                <a:solidFill>
                  <a:schemeClr val="tx1"/>
                </a:solidFill>
                <a:latin typeface="Arial" charset="0"/>
                <a:ea typeface="ＭＳ Ｐゴシック" pitchFamily="34" charset="-128"/>
              </a:rPr>
              <a:t>”, the type of this value is </a:t>
            </a:r>
            <a:r>
              <a:rPr lang="en-US" sz="2667" b="1" dirty="0">
                <a:solidFill>
                  <a:schemeClr val="tx1"/>
                </a:solidFill>
                <a:latin typeface="Arial" charset="0"/>
                <a:ea typeface="ＭＳ Ｐゴシック" pitchFamily="34" charset="-128"/>
              </a:rPr>
              <a:t>inferred</a:t>
            </a:r>
            <a:r>
              <a:rPr lang="en-US" sz="2667" dirty="0">
                <a:solidFill>
                  <a:schemeClr val="tx1"/>
                </a:solidFill>
                <a:latin typeface="Arial" charset="0"/>
                <a:ea typeface="ＭＳ Ｐゴシック" pitchFamily="34" charset="-128"/>
              </a:rPr>
              <a:t> by the compiler. </a:t>
            </a:r>
            <a:endParaRPr lang="en-US" sz="2667" b="1" dirty="0">
              <a:solidFill>
                <a:schemeClr val="tx1"/>
              </a:solidFill>
              <a:latin typeface="Arial" charset="0"/>
              <a:ea typeface="ＭＳ Ｐゴシック" pitchFamily="34" charset="-128"/>
            </a:endParaRPr>
          </a:p>
        </p:txBody>
      </p:sp>
      <p:cxnSp>
        <p:nvCxnSpPr>
          <p:cNvPr id="10" name="Straight Arrow Connector 9"/>
          <p:cNvCxnSpPr>
            <a:cxnSpLocks/>
          </p:cNvCxnSpPr>
          <p:nvPr/>
        </p:nvCxnSpPr>
        <p:spPr bwMode="auto">
          <a:xfrm flipH="1">
            <a:off x="4645891" y="2795413"/>
            <a:ext cx="178933" cy="681576"/>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123840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54573"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4" name="Rectangle 23"/>
          <p:cNvSpPr/>
          <p:nvPr/>
        </p:nvSpPr>
        <p:spPr bwMode="auto">
          <a:xfrm>
            <a:off x="3283881" y="3800321"/>
            <a:ext cx="5370592" cy="282215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5" name="TextBox 24"/>
          <p:cNvSpPr txBox="1"/>
          <p:nvPr/>
        </p:nvSpPr>
        <p:spPr>
          <a:xfrm>
            <a:off x="2770910"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6" name="Straight Connector 25"/>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7" name="Rectangle 26"/>
          <p:cNvSpPr/>
          <p:nvPr/>
        </p:nvSpPr>
        <p:spPr bwMode="auto">
          <a:xfrm>
            <a:off x="3280461" y="1490842"/>
            <a:ext cx="5370592" cy="202366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8" name="Rectangle 27"/>
          <p:cNvSpPr/>
          <p:nvPr/>
        </p:nvSpPr>
        <p:spPr bwMode="auto">
          <a:xfrm>
            <a:off x="2927929" y="1514765"/>
            <a:ext cx="260001" cy="223519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9" name="Rectangle 28"/>
          <p:cNvSpPr/>
          <p:nvPr/>
        </p:nvSpPr>
        <p:spPr bwMode="auto">
          <a:xfrm>
            <a:off x="2849777" y="4036290"/>
            <a:ext cx="326683" cy="258618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0" name="Straight Connector 29"/>
          <p:cNvCxnSpPr>
            <a:cxnSpLocks/>
          </p:cNvCxnSpPr>
          <p:nvPr/>
        </p:nvCxnSpPr>
        <p:spPr bwMode="auto">
          <a:xfrm>
            <a:off x="3228460"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1" name="Straight Connector 30"/>
          <p:cNvCxnSpPr>
            <a:cxnSpLocks/>
          </p:cNvCxnSpPr>
          <p:nvPr/>
        </p:nvCxnSpPr>
        <p:spPr bwMode="auto">
          <a:xfrm>
            <a:off x="3235996"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dirty="0">
                <a:latin typeface="+mj-lt"/>
              </a:rPr>
              <a:t>Method Calls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51</a:t>
            </a:fld>
            <a:endParaRPr lang="en-US"/>
          </a:p>
        </p:txBody>
      </p:sp>
      <p:cxnSp>
        <p:nvCxnSpPr>
          <p:cNvPr id="10" name="Straight Arrow Connector 9"/>
          <p:cNvCxnSpPr>
            <a:cxnSpLocks/>
          </p:cNvCxnSpPr>
          <p:nvPr/>
        </p:nvCxnSpPr>
        <p:spPr bwMode="auto">
          <a:xfrm>
            <a:off x="5781964" y="2939635"/>
            <a:ext cx="183987" cy="473687"/>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Rounded Corners 10"/>
          <p:cNvSpPr/>
          <p:nvPr/>
        </p:nvSpPr>
        <p:spPr bwMode="auto">
          <a:xfrm>
            <a:off x="2595770" y="1800583"/>
            <a:ext cx="7170407" cy="1105972"/>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Round brackets ( ) </a:t>
            </a:r>
            <a:r>
              <a:rPr lang="en-US" sz="2667" dirty="0">
                <a:solidFill>
                  <a:schemeClr val="tx1"/>
                </a:solidFill>
                <a:latin typeface="Arial" charset="0"/>
                <a:ea typeface="ＭＳ Ｐゴシック" pitchFamily="34" charset="-128"/>
              </a:rPr>
              <a:t>for value parameters</a:t>
            </a:r>
            <a:endParaRPr lang="en-US" sz="2667" b="1" dirty="0">
              <a:solidFill>
                <a:schemeClr val="tx1"/>
              </a:solidFill>
              <a:latin typeface="Arial" charset="0"/>
              <a:ea typeface="ＭＳ Ｐゴシック" pitchFamily="34" charset="-128"/>
            </a:endParaRPr>
          </a:p>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Square brackets [ ] </a:t>
            </a:r>
            <a:r>
              <a:rPr lang="en-US" sz="2667" dirty="0">
                <a:solidFill>
                  <a:schemeClr val="tx1"/>
                </a:solidFill>
                <a:latin typeface="Arial" charset="0"/>
                <a:ea typeface="ＭＳ Ｐゴシック" pitchFamily="34" charset="-128"/>
              </a:rPr>
              <a:t>are for </a:t>
            </a:r>
            <a:r>
              <a:rPr lang="en-US" sz="2667" b="1" dirty="0">
                <a:solidFill>
                  <a:schemeClr val="tx1"/>
                </a:solidFill>
                <a:latin typeface="Arial" charset="0"/>
                <a:ea typeface="ＭＳ Ｐゴシック" pitchFamily="34" charset="-128"/>
              </a:rPr>
              <a:t>type</a:t>
            </a:r>
            <a:r>
              <a:rPr lang="en-US" sz="2667" dirty="0">
                <a:solidFill>
                  <a:schemeClr val="tx1"/>
                </a:solidFill>
                <a:latin typeface="Arial" charset="0"/>
                <a:ea typeface="ＭＳ Ｐゴシック" pitchFamily="34" charset="-128"/>
              </a:rPr>
              <a:t> parameters</a:t>
            </a:r>
          </a:p>
        </p:txBody>
      </p:sp>
      <p:cxnSp>
        <p:nvCxnSpPr>
          <p:cNvPr id="12" name="Straight Arrow Connector 11"/>
          <p:cNvCxnSpPr>
            <a:cxnSpLocks/>
          </p:cNvCxnSpPr>
          <p:nvPr/>
        </p:nvCxnSpPr>
        <p:spPr bwMode="auto">
          <a:xfrm flipH="1">
            <a:off x="7324436" y="2904785"/>
            <a:ext cx="128923" cy="508536"/>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814466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08002" y="1431163"/>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36" name="Rectangle 35"/>
          <p:cNvSpPr/>
          <p:nvPr/>
        </p:nvSpPr>
        <p:spPr bwMode="auto">
          <a:xfrm>
            <a:off x="637311" y="3783100"/>
            <a:ext cx="5370592" cy="2842817"/>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7" name="TextBox 36"/>
          <p:cNvSpPr txBox="1"/>
          <p:nvPr/>
        </p:nvSpPr>
        <p:spPr>
          <a:xfrm>
            <a:off x="124339" y="1431163"/>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38" name="Straight Connector 37"/>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9" name="Rectangle 38"/>
          <p:cNvSpPr/>
          <p:nvPr/>
        </p:nvSpPr>
        <p:spPr bwMode="auto">
          <a:xfrm>
            <a:off x="637311" y="1500055"/>
            <a:ext cx="5370592" cy="198010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40" name="Rectangle 39"/>
          <p:cNvSpPr/>
          <p:nvPr/>
        </p:nvSpPr>
        <p:spPr bwMode="auto">
          <a:xfrm>
            <a:off x="281358" y="1518207"/>
            <a:ext cx="260001" cy="223519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41" name="Rectangle 40"/>
          <p:cNvSpPr/>
          <p:nvPr/>
        </p:nvSpPr>
        <p:spPr bwMode="auto">
          <a:xfrm>
            <a:off x="203207" y="4039733"/>
            <a:ext cx="326683" cy="258618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42" name="Straight Connector 41"/>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a:latin typeface="+mj-lt"/>
              </a:rPr>
              <a:t>Spatial Command-Line Arguments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52</a:t>
            </a:fld>
            <a:endParaRPr lang="en-US" dirty="0"/>
          </a:p>
        </p:txBody>
      </p:sp>
      <p:sp>
        <p:nvSpPr>
          <p:cNvPr id="9" name="Rectangle: Rounded Corners 8"/>
          <p:cNvSpPr/>
          <p:nvPr/>
        </p:nvSpPr>
        <p:spPr bwMode="auto">
          <a:xfrm>
            <a:off x="124339" y="2237614"/>
            <a:ext cx="6217351" cy="599124"/>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Spatial app’s command-line arguments</a:t>
            </a:r>
          </a:p>
        </p:txBody>
      </p:sp>
      <p:cxnSp>
        <p:nvCxnSpPr>
          <p:cNvPr id="10" name="Straight Arrow Connector 9"/>
          <p:cNvCxnSpPr>
            <a:cxnSpLocks/>
          </p:cNvCxnSpPr>
          <p:nvPr/>
        </p:nvCxnSpPr>
        <p:spPr bwMode="auto">
          <a:xfrm flipV="1">
            <a:off x="3827968" y="3840449"/>
            <a:ext cx="79637" cy="551360"/>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Rounded Corners 10"/>
          <p:cNvSpPr/>
          <p:nvPr/>
        </p:nvSpPr>
        <p:spPr bwMode="auto">
          <a:xfrm>
            <a:off x="1331311" y="4524130"/>
            <a:ext cx="4844124" cy="599124"/>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Conversion from </a:t>
            </a:r>
            <a:r>
              <a:rPr lang="en-US" sz="2667" b="1">
                <a:solidFill>
                  <a:schemeClr val="tx1"/>
                </a:solidFill>
                <a:latin typeface="Arial" charset="0"/>
                <a:ea typeface="ＭＳ Ｐゴシック" pitchFamily="34" charset="-128"/>
              </a:rPr>
              <a:t>String</a:t>
            </a:r>
            <a:r>
              <a:rPr lang="en-US" sz="2667">
                <a:solidFill>
                  <a:schemeClr val="tx1"/>
                </a:solidFill>
                <a:latin typeface="Arial" charset="0"/>
                <a:ea typeface="ＭＳ Ｐゴシック" pitchFamily="34" charset="-128"/>
              </a:rPr>
              <a:t> to </a:t>
            </a:r>
            <a:r>
              <a:rPr lang="en-US" sz="2667" b="1" err="1">
                <a:solidFill>
                  <a:schemeClr val="tx1"/>
                </a:solidFill>
                <a:latin typeface="Arial" charset="0"/>
                <a:ea typeface="ＭＳ Ｐゴシック" pitchFamily="34" charset="-128"/>
              </a:rPr>
              <a:t>Int</a:t>
            </a:r>
            <a:endParaRPr lang="en-US" sz="2667" b="1">
              <a:solidFill>
                <a:schemeClr val="tx1"/>
              </a:solidFill>
              <a:latin typeface="Arial" charset="0"/>
              <a:ea typeface="ＭＳ Ｐゴシック" pitchFamily="34" charset="-128"/>
            </a:endParaRPr>
          </a:p>
        </p:txBody>
      </p:sp>
      <p:cxnSp>
        <p:nvCxnSpPr>
          <p:cNvPr id="12" name="Straight Arrow Connector 11"/>
          <p:cNvCxnSpPr>
            <a:cxnSpLocks/>
          </p:cNvCxnSpPr>
          <p:nvPr/>
        </p:nvCxnSpPr>
        <p:spPr bwMode="auto">
          <a:xfrm flipH="1">
            <a:off x="3008465" y="2991753"/>
            <a:ext cx="39343" cy="554753"/>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3" name="TextBox 12"/>
          <p:cNvSpPr txBox="1"/>
          <p:nvPr/>
        </p:nvSpPr>
        <p:spPr>
          <a:xfrm>
            <a:off x="6579278" y="4856879"/>
            <a:ext cx="6576348" cy="2061718"/>
          </a:xfrm>
          <a:prstGeom prst="rect">
            <a:avLst/>
          </a:prstGeom>
        </p:spPr>
        <p:txBody>
          <a:bodyPr rtlCol="0">
            <a:spAutoFit/>
          </a:bodyPr>
          <a:lstStyle/>
          <a:p>
            <a:r>
              <a:rPr lang="en-US" sz="2133" dirty="0" err="1">
                <a:solidFill>
                  <a:schemeClr val="bg1">
                    <a:lumMod val="95000"/>
                  </a:schemeClr>
                </a:solidFill>
                <a:latin typeface="Consolas" panose="020B0609020204030204" pitchFamily="49" charset="0"/>
                <a:cs typeface="Courier New"/>
              </a:rPr>
              <a:t>int</a:t>
            </a:r>
            <a:r>
              <a:rPr lang="en-US" sz="2133" dirty="0">
                <a:solidFill>
                  <a:schemeClr val="bg1">
                    <a:lumMod val="95000"/>
                  </a:schemeClr>
                </a:solidFill>
                <a:latin typeface="Consolas" panose="020B0609020204030204" pitchFamily="49" charset="0"/>
                <a:cs typeface="Courier New"/>
              </a:rPr>
              <a:t> main(</a:t>
            </a:r>
            <a:r>
              <a:rPr lang="en-US" sz="2133" dirty="0" err="1">
                <a:solidFill>
                  <a:schemeClr val="bg1">
                    <a:lumMod val="95000"/>
                  </a:schemeClr>
                </a:solidFill>
                <a:latin typeface="Consolas" panose="020B0609020204030204" pitchFamily="49" charset="0"/>
                <a:cs typeface="Courier New"/>
              </a:rPr>
              <a:t>int</a:t>
            </a:r>
            <a:r>
              <a:rPr lang="en-US" sz="2133" dirty="0">
                <a:solidFill>
                  <a:schemeClr val="bg1">
                    <a:lumMod val="95000"/>
                  </a:schemeClr>
                </a:solidFill>
                <a:latin typeface="Consolas" panose="020B0609020204030204" pitchFamily="49" charset="0"/>
                <a:cs typeface="Courier New"/>
              </a:rPr>
              <a:t> </a:t>
            </a:r>
            <a:r>
              <a:rPr lang="en-US" sz="2133" dirty="0" err="1">
                <a:solidFill>
                  <a:schemeClr val="bg1">
                    <a:lumMod val="95000"/>
                  </a:schemeClr>
                </a:solidFill>
                <a:latin typeface="Consolas" panose="020B0609020204030204" pitchFamily="49" charset="0"/>
                <a:cs typeface="Courier New"/>
              </a:rPr>
              <a:t>argc</a:t>
            </a:r>
            <a:r>
              <a:rPr lang="en-US" sz="2133" dirty="0">
                <a:solidFill>
                  <a:schemeClr val="bg1">
                    <a:lumMod val="95000"/>
                  </a:schemeClr>
                </a:solidFill>
                <a:latin typeface="Consolas" panose="020B0609020204030204" pitchFamily="49" charset="0"/>
                <a:cs typeface="Courier New"/>
              </a:rPr>
              <a:t>, char **</a:t>
            </a:r>
            <a:r>
              <a:rPr lang="en-US" sz="2133" dirty="0" err="1">
                <a:solidFill>
                  <a:schemeClr val="bg1">
                    <a:lumMod val="95000"/>
                  </a:schemeClr>
                </a:solidFill>
                <a:latin typeface="Consolas" panose="020B0609020204030204" pitchFamily="49" charset="0"/>
                <a:cs typeface="Courier New"/>
              </a:rPr>
              <a:t>argv</a:t>
            </a:r>
            <a:r>
              <a:rPr lang="en-US" sz="2133" dirty="0">
                <a:solidFill>
                  <a:schemeClr val="bg1">
                    <a:lumMod val="95000"/>
                  </a:schemeClr>
                </a:solidFill>
                <a:latin typeface="Consolas" panose="020B0609020204030204" pitchFamily="49" charset="0"/>
                <a:cs typeface="Courier New"/>
              </a:rPr>
              <a:t>) {</a:t>
            </a:r>
          </a:p>
          <a:p>
            <a:r>
              <a:rPr lang="en-US" sz="2133" dirty="0">
                <a:solidFill>
                  <a:schemeClr val="bg1">
                    <a:lumMod val="95000"/>
                  </a:schemeClr>
                </a:solidFill>
                <a:latin typeface="Consolas" panose="020B0609020204030204" pitchFamily="49" charset="0"/>
                <a:cs typeface="Courier New"/>
              </a:rPr>
              <a:t>  </a:t>
            </a:r>
            <a:r>
              <a:rPr lang="en-US" sz="2133" dirty="0" err="1">
                <a:latin typeface="Consolas" panose="020B0609020204030204" pitchFamily="49" charset="0"/>
                <a:cs typeface="Courier New"/>
              </a:rPr>
              <a:t>int</a:t>
            </a:r>
            <a:r>
              <a:rPr lang="en-US" sz="2133" dirty="0">
                <a:latin typeface="Consolas" panose="020B0609020204030204" pitchFamily="49" charset="0"/>
                <a:cs typeface="Courier New"/>
              </a:rPr>
              <a:t> in = </a:t>
            </a:r>
            <a:r>
              <a:rPr lang="en-US" sz="2133" dirty="0" err="1">
                <a:latin typeface="Consolas" panose="020B0609020204030204" pitchFamily="49" charset="0"/>
                <a:cs typeface="Courier New"/>
              </a:rPr>
              <a:t>atoi</a:t>
            </a:r>
            <a:r>
              <a:rPr lang="en-US" sz="2133" dirty="0">
                <a:latin typeface="Consolas" panose="020B0609020204030204" pitchFamily="49" charset="0"/>
                <a:cs typeface="Courier New"/>
              </a:rPr>
              <a:t>(</a:t>
            </a:r>
            <a:r>
              <a:rPr lang="en-US" sz="2133" dirty="0" err="1">
                <a:latin typeface="Consolas" panose="020B0609020204030204" pitchFamily="49" charset="0"/>
                <a:cs typeface="Courier New"/>
              </a:rPr>
              <a:t>argv</a:t>
            </a:r>
            <a:r>
              <a:rPr lang="en-US" sz="2133" dirty="0">
                <a:latin typeface="Consolas" panose="020B0609020204030204" pitchFamily="49" charset="0"/>
                <a:cs typeface="Courier New"/>
              </a:rPr>
              <a:t>[1]);</a:t>
            </a:r>
          </a:p>
          <a:p>
            <a:r>
              <a:rPr lang="en-US" sz="2133" dirty="0">
                <a:solidFill>
                  <a:schemeClr val="bg1">
                    <a:lumMod val="95000"/>
                  </a:schemeClr>
                </a:solidFill>
                <a:latin typeface="Consolas" panose="020B0609020204030204" pitchFamily="49" charset="0"/>
                <a:cs typeface="Courier New"/>
              </a:rPr>
              <a:t>  </a:t>
            </a:r>
          </a:p>
          <a:p>
            <a:r>
              <a:rPr lang="en-US" sz="2133" dirty="0">
                <a:solidFill>
                  <a:schemeClr val="bg1">
                    <a:lumMod val="95000"/>
                  </a:schemeClr>
                </a:solidFill>
                <a:latin typeface="Consolas" panose="020B0609020204030204" pitchFamily="49" charset="0"/>
                <a:cs typeface="Courier New"/>
              </a:rPr>
              <a:t>  </a:t>
            </a:r>
            <a:r>
              <a:rPr lang="en-US" sz="2133" dirty="0" err="1">
                <a:solidFill>
                  <a:schemeClr val="bg1">
                    <a:lumMod val="95000"/>
                  </a:schemeClr>
                </a:solidFill>
                <a:latin typeface="Consolas" panose="020B0609020204030204" pitchFamily="49" charset="0"/>
                <a:cs typeface="Courier New"/>
              </a:rPr>
              <a:t>printf</a:t>
            </a:r>
            <a:r>
              <a:rPr lang="en-US" sz="2133" dirty="0">
                <a:solidFill>
                  <a:schemeClr val="bg1">
                    <a:lumMod val="95000"/>
                  </a:schemeClr>
                </a:solidFill>
                <a:latin typeface="Consolas" panose="020B0609020204030204" pitchFamily="49" charset="0"/>
                <a:cs typeface="Courier New"/>
              </a:rPr>
              <a:t>(“Output: %d\n", out);</a:t>
            </a:r>
          </a:p>
          <a:p>
            <a:r>
              <a:rPr lang="en-US" sz="2133" dirty="0">
                <a:solidFill>
                  <a:schemeClr val="bg1">
                    <a:lumMod val="95000"/>
                  </a:schemeClr>
                </a:solidFill>
                <a:latin typeface="Consolas" panose="020B0609020204030204" pitchFamily="49" charset="0"/>
                <a:cs typeface="Courier New"/>
              </a:rPr>
              <a:t>  return 0;</a:t>
            </a:r>
          </a:p>
          <a:p>
            <a:r>
              <a:rPr lang="en-US" sz="2133" dirty="0">
                <a:solidFill>
                  <a:schemeClr val="bg1">
                    <a:lumMod val="95000"/>
                  </a:schemeClr>
                </a:solidFill>
                <a:latin typeface="Consolas" panose="020B0609020204030204" pitchFamily="49" charset="0"/>
                <a:cs typeface="Courier New"/>
              </a:rPr>
              <a:t>}</a:t>
            </a:r>
          </a:p>
        </p:txBody>
      </p:sp>
      <p:sp>
        <p:nvSpPr>
          <p:cNvPr id="25" name="Rectangle 24"/>
          <p:cNvSpPr/>
          <p:nvPr/>
        </p:nvSpPr>
        <p:spPr bwMode="auto">
          <a:xfrm>
            <a:off x="6889053" y="3270559"/>
            <a:ext cx="1562100" cy="1555749"/>
          </a:xfrm>
          <a:prstGeom prst="rect">
            <a:avLst/>
          </a:prstGeom>
          <a:solidFill>
            <a:srgbClr val="B26F0C"/>
          </a:solidFill>
          <a:ln>
            <a:solidFill>
              <a:srgbClr val="82500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26" name="Rectangle 25"/>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27" name="Rectangle 26"/>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28" name="Rectangle 27"/>
          <p:cNvSpPr/>
          <p:nvPr/>
        </p:nvSpPr>
        <p:spPr bwMode="auto">
          <a:xfrm>
            <a:off x="10493591" y="4433548"/>
            <a:ext cx="406400" cy="36945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29" name="Straight Arrow Connector 28"/>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30" name="Connector: Elbow 29"/>
          <p:cNvCxnSpPr>
            <a:cxnSpLocks/>
            <a:stCxn id="27" idx="3"/>
            <a:endCxn id="31" idx="3"/>
          </p:cNvCxnSpPr>
          <p:nvPr/>
        </p:nvCxnSpPr>
        <p:spPr bwMode="auto">
          <a:xfrm flipH="1" flipV="1">
            <a:off x="10613319" y="3942496"/>
            <a:ext cx="879924" cy="320272"/>
          </a:xfrm>
          <a:prstGeom prst="bentConnector3">
            <a:avLst>
              <a:gd name="adj1" fmla="val -15454"/>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31" name="Rectangle 30"/>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32" name="Straight Arrow Connector 31"/>
          <p:cNvCxnSpPr>
            <a:cxnSpLocks/>
            <a:stCxn id="33" idx="3"/>
            <a:endCxn id="27"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33" name="Rectangle 32"/>
          <p:cNvSpPr/>
          <p:nvPr/>
        </p:nvSpPr>
        <p:spPr bwMode="auto">
          <a:xfrm>
            <a:off x="9973815" y="4105936"/>
            <a:ext cx="639507" cy="308128"/>
          </a:xfrm>
          <a:prstGeom prst="rect">
            <a:avLst/>
          </a:prstGeom>
          <a:solidFill>
            <a:srgbClr val="D9D9D9"/>
          </a:solidFill>
          <a:ln>
            <a:solidFill>
              <a:srgbClr val="A6A6A6"/>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34" name="Straight Arrow Connector 33"/>
          <p:cNvCxnSpPr>
            <a:cxnSpLocks/>
            <a:endCxn id="33" idx="1"/>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35" name="Straight Arrow Connector 34"/>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3735088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08002" y="1431163"/>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3" name="Rectangle 22"/>
          <p:cNvSpPr/>
          <p:nvPr/>
        </p:nvSpPr>
        <p:spPr bwMode="auto">
          <a:xfrm>
            <a:off x="637311" y="4078042"/>
            <a:ext cx="5370592" cy="254787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4" name="TextBox 23"/>
          <p:cNvSpPr txBox="1"/>
          <p:nvPr/>
        </p:nvSpPr>
        <p:spPr>
          <a:xfrm>
            <a:off x="124339" y="1431163"/>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5" name="Straight Connector 24"/>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6" name="Rectangle 25"/>
          <p:cNvSpPr/>
          <p:nvPr/>
        </p:nvSpPr>
        <p:spPr bwMode="auto">
          <a:xfrm>
            <a:off x="637311" y="1500055"/>
            <a:ext cx="5370592" cy="228837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7" name="Rectangle 26"/>
          <p:cNvSpPr/>
          <p:nvPr/>
        </p:nvSpPr>
        <p:spPr bwMode="auto">
          <a:xfrm>
            <a:off x="281358" y="1518207"/>
            <a:ext cx="260001" cy="252152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8" name="Rectangle 27"/>
          <p:cNvSpPr/>
          <p:nvPr/>
        </p:nvSpPr>
        <p:spPr bwMode="auto">
          <a:xfrm>
            <a:off x="203207" y="4350327"/>
            <a:ext cx="326683" cy="2275588"/>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29" name="Straight Connector 28"/>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a:latin typeface="+mj-lt"/>
              </a:rPr>
              <a:t>Input Arguments (</a:t>
            </a:r>
            <a:r>
              <a:rPr lang="en-US" err="1">
                <a:latin typeface="+mj-lt"/>
              </a:rPr>
              <a:t>ArgIn</a:t>
            </a:r>
            <a:r>
              <a:rPr lang="en-US">
                <a:latin typeface="+mj-lt"/>
              </a:rPr>
              <a:t>)</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53</a:t>
            </a:fld>
            <a:endParaRPr lang="en-US"/>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655780" y="2181867"/>
            <a:ext cx="5583033" cy="948788"/>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Creates a new register to capture a scalar argument </a:t>
            </a:r>
            <a:r>
              <a:rPr lang="en-US" sz="2667" i="1" dirty="0">
                <a:solidFill>
                  <a:schemeClr val="tx1"/>
                </a:solidFill>
                <a:latin typeface="Arial" charset="0"/>
                <a:ea typeface="ＭＳ Ｐゴシック" pitchFamily="34" charset="-128"/>
              </a:rPr>
              <a:t>from</a:t>
            </a:r>
            <a:r>
              <a:rPr lang="en-US" sz="2667" dirty="0">
                <a:solidFill>
                  <a:schemeClr val="tx1"/>
                </a:solidFill>
                <a:latin typeface="Arial" charset="0"/>
                <a:ea typeface="ＭＳ Ｐゴシック" pitchFamily="34" charset="-128"/>
              </a:rPr>
              <a:t> the ARM</a:t>
            </a:r>
            <a:endParaRPr lang="en-US" sz="2667" b="1" dirty="0">
              <a:solidFill>
                <a:schemeClr val="tx1"/>
              </a:solidFill>
              <a:latin typeface="Arial" charset="0"/>
              <a:ea typeface="ＭＳ Ｐゴシック" pitchFamily="34" charset="-128"/>
            </a:endParaRPr>
          </a:p>
        </p:txBody>
      </p:sp>
      <p:cxnSp>
        <p:nvCxnSpPr>
          <p:cNvPr id="10" name="Straight Arrow Connector 9"/>
          <p:cNvCxnSpPr>
            <a:cxnSpLocks/>
          </p:cNvCxnSpPr>
          <p:nvPr/>
        </p:nvCxnSpPr>
        <p:spPr bwMode="auto">
          <a:xfrm flipH="1">
            <a:off x="3003301" y="3244253"/>
            <a:ext cx="39343" cy="554753"/>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10"/>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2" name="Rectangle 11"/>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3" name="Rectangle 12"/>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4" name="Rectangle 13"/>
          <p:cNvSpPr/>
          <p:nvPr/>
        </p:nvSpPr>
        <p:spPr bwMode="auto">
          <a:xfrm>
            <a:off x="10493591" y="4433548"/>
            <a:ext cx="406400" cy="36945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5" name="Straight Arrow Connector 14"/>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6" name="Connector: Elbow 15"/>
          <p:cNvCxnSpPr>
            <a:cxnSpLocks/>
            <a:stCxn id="13" idx="3"/>
            <a:endCxn id="17" idx="3"/>
          </p:cNvCxnSpPr>
          <p:nvPr/>
        </p:nvCxnSpPr>
        <p:spPr bwMode="auto">
          <a:xfrm flipH="1" flipV="1">
            <a:off x="10613319" y="3942496"/>
            <a:ext cx="879924" cy="320272"/>
          </a:xfrm>
          <a:prstGeom prst="bentConnector3">
            <a:avLst>
              <a:gd name="adj1" fmla="val -15454"/>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7" name="Rectangle 16"/>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8" name="Straight Arrow Connector 17"/>
          <p:cNvCxnSpPr>
            <a:cxnSpLocks/>
            <a:stCxn id="19" idx="3"/>
            <a:endCxn id="13"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9" name="Rectangle 18"/>
          <p:cNvSpPr/>
          <p:nvPr/>
        </p:nvSpPr>
        <p:spPr bwMode="auto">
          <a:xfrm>
            <a:off x="9973815" y="4105936"/>
            <a:ext cx="639507" cy="30812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20" name="Straight Arrow Connector 19"/>
          <p:cNvCxnSpPr>
            <a:cxnSpLocks/>
            <a:endCxn id="19" idx="1"/>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21" name="Straight Arrow Connector 20"/>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3320141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08002" y="1431163"/>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5" name="Rectangle 24"/>
          <p:cNvSpPr/>
          <p:nvPr/>
        </p:nvSpPr>
        <p:spPr bwMode="auto">
          <a:xfrm>
            <a:off x="637311" y="4331855"/>
            <a:ext cx="5370592" cy="229406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6" name="TextBox 25"/>
          <p:cNvSpPr txBox="1"/>
          <p:nvPr/>
        </p:nvSpPr>
        <p:spPr>
          <a:xfrm>
            <a:off x="124339" y="1431163"/>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7" name="Straight Connector 26"/>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8" name="Rectangle 27"/>
          <p:cNvSpPr/>
          <p:nvPr/>
        </p:nvSpPr>
        <p:spPr bwMode="auto">
          <a:xfrm>
            <a:off x="637311" y="1500055"/>
            <a:ext cx="5370592" cy="256277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9" name="Rectangle 28"/>
          <p:cNvSpPr/>
          <p:nvPr/>
        </p:nvSpPr>
        <p:spPr bwMode="auto">
          <a:xfrm>
            <a:off x="230912" y="1518207"/>
            <a:ext cx="310448" cy="2813648"/>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0" name="Rectangle 29"/>
          <p:cNvSpPr/>
          <p:nvPr/>
        </p:nvSpPr>
        <p:spPr bwMode="auto">
          <a:xfrm>
            <a:off x="203207" y="4664365"/>
            <a:ext cx="326683" cy="196155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1" name="Straight Connector 30"/>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a:latin typeface="+mj-lt"/>
              </a:rPr>
              <a:t>Output Arguments (</a:t>
            </a:r>
            <a:r>
              <a:rPr lang="en-US" err="1">
                <a:latin typeface="+mj-lt"/>
              </a:rPr>
              <a:t>ArgOut</a:t>
            </a:r>
            <a:r>
              <a:rPr lang="en-US">
                <a:latin typeface="+mj-lt"/>
              </a:rPr>
              <a:t>)</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54</a:t>
            </a:fld>
            <a:endParaRPr lang="en-US"/>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615249" y="2471261"/>
            <a:ext cx="5583033" cy="968932"/>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Creates a new scalar argument </a:t>
            </a:r>
            <a:r>
              <a:rPr lang="en-US" sz="2667" i="1" dirty="0">
                <a:solidFill>
                  <a:schemeClr val="tx1"/>
                </a:solidFill>
                <a:latin typeface="Arial" charset="0"/>
                <a:ea typeface="ＭＳ Ｐゴシック" pitchFamily="34" charset="-128"/>
              </a:rPr>
              <a:t>to</a:t>
            </a:r>
            <a:r>
              <a:rPr lang="en-US" sz="2667" dirty="0">
                <a:solidFill>
                  <a:schemeClr val="tx1"/>
                </a:solidFill>
                <a:latin typeface="Arial" charset="0"/>
                <a:ea typeface="ＭＳ Ｐゴシック" pitchFamily="34" charset="-128"/>
              </a:rPr>
              <a:t> the ARM </a:t>
            </a:r>
            <a:r>
              <a:rPr lang="en-US" sz="2667" i="1" dirty="0">
                <a:solidFill>
                  <a:schemeClr val="tx1"/>
                </a:solidFill>
                <a:latin typeface="Arial" charset="0"/>
                <a:ea typeface="ＭＳ Ｐゴシック" pitchFamily="34" charset="-128"/>
              </a:rPr>
              <a:t>from</a:t>
            </a:r>
            <a:r>
              <a:rPr lang="en-US" sz="2667" dirty="0">
                <a:solidFill>
                  <a:schemeClr val="tx1"/>
                </a:solidFill>
                <a:latin typeface="Arial" charset="0"/>
                <a:ea typeface="ＭＳ Ｐゴシック" pitchFamily="34" charset="-128"/>
              </a:rPr>
              <a:t> the FPGA</a:t>
            </a:r>
            <a:endParaRPr lang="en-US" sz="2667" b="1" dirty="0">
              <a:solidFill>
                <a:schemeClr val="tx1"/>
              </a:solidFill>
              <a:latin typeface="Arial" charset="0"/>
              <a:ea typeface="ＭＳ Ｐゴシック" pitchFamily="34" charset="-128"/>
            </a:endParaRPr>
          </a:p>
        </p:txBody>
      </p:sp>
      <p:cxnSp>
        <p:nvCxnSpPr>
          <p:cNvPr id="10" name="Straight Arrow Connector 9"/>
          <p:cNvCxnSpPr>
            <a:cxnSpLocks/>
          </p:cNvCxnSpPr>
          <p:nvPr/>
        </p:nvCxnSpPr>
        <p:spPr bwMode="auto">
          <a:xfrm flipH="1">
            <a:off x="3049486" y="3508074"/>
            <a:ext cx="39343" cy="554753"/>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10"/>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2" name="Rectangle 11"/>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3" name="Rectangle 12"/>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4" name="Rectangle 13"/>
          <p:cNvSpPr/>
          <p:nvPr/>
        </p:nvSpPr>
        <p:spPr bwMode="auto">
          <a:xfrm>
            <a:off x="10493591" y="4433548"/>
            <a:ext cx="406400" cy="36945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5" name="Straight Arrow Connector 14"/>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6" name="Connector: Elbow 15"/>
          <p:cNvCxnSpPr>
            <a:cxnSpLocks/>
            <a:stCxn id="13" idx="3"/>
            <a:endCxn id="17" idx="3"/>
          </p:cNvCxnSpPr>
          <p:nvPr/>
        </p:nvCxnSpPr>
        <p:spPr bwMode="auto">
          <a:xfrm flipH="1" flipV="1">
            <a:off x="10613319" y="3942496"/>
            <a:ext cx="879924" cy="320272"/>
          </a:xfrm>
          <a:prstGeom prst="bentConnector3">
            <a:avLst>
              <a:gd name="adj1" fmla="val -16520"/>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7" name="Rectangle 16"/>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8" name="Straight Arrow Connector 17"/>
          <p:cNvCxnSpPr>
            <a:cxnSpLocks/>
            <a:endCxn id="13"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20" name="Straight Arrow Connector 19"/>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21" name="Straight Arrow Connector 20"/>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2" name="Rectangle 21"/>
          <p:cNvSpPr/>
          <p:nvPr/>
        </p:nvSpPr>
        <p:spPr bwMode="auto">
          <a:xfrm>
            <a:off x="9967096" y="3794504"/>
            <a:ext cx="639507" cy="30812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sp>
        <p:nvSpPr>
          <p:cNvPr id="23" name="Rectangle 22"/>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spTree>
    <p:custDataLst>
      <p:tags r:id="rId1"/>
    </p:custDataLst>
    <p:extLst>
      <p:ext uri="{BB962C8B-B14F-4D97-AF65-F5344CB8AC3E}">
        <p14:creationId xmlns:p14="http://schemas.microsoft.com/office/powerpoint/2010/main" val="1381735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08002" y="1431163"/>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3" name="Rectangle 22"/>
          <p:cNvSpPr/>
          <p:nvPr/>
        </p:nvSpPr>
        <p:spPr bwMode="auto">
          <a:xfrm>
            <a:off x="637311" y="4667887"/>
            <a:ext cx="5370592" cy="195802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5" name="TextBox 24"/>
          <p:cNvSpPr txBox="1"/>
          <p:nvPr/>
        </p:nvSpPr>
        <p:spPr>
          <a:xfrm>
            <a:off x="124339" y="1431163"/>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6" name="Straight Connector 25"/>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7" name="Rectangle 26"/>
          <p:cNvSpPr/>
          <p:nvPr/>
        </p:nvSpPr>
        <p:spPr bwMode="auto">
          <a:xfrm>
            <a:off x="637311" y="1500056"/>
            <a:ext cx="5370592" cy="285283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8" name="Rectangle 27"/>
          <p:cNvSpPr/>
          <p:nvPr/>
        </p:nvSpPr>
        <p:spPr bwMode="auto">
          <a:xfrm>
            <a:off x="281358" y="1518207"/>
            <a:ext cx="260001" cy="223519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9" name="Rectangle 28"/>
          <p:cNvSpPr/>
          <p:nvPr/>
        </p:nvSpPr>
        <p:spPr bwMode="auto">
          <a:xfrm>
            <a:off x="203207" y="4899762"/>
            <a:ext cx="326683" cy="172615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0" name="Straight Connector 29"/>
          <p:cNvCxnSpPr>
            <a:cxnSpLocks/>
          </p:cNvCxnSpPr>
          <p:nvPr/>
        </p:nvCxnSpPr>
        <p:spPr bwMode="auto">
          <a:xfrm>
            <a:off x="581889" y="1431163"/>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a:latin typeface="+mj-lt"/>
              </a:rPr>
              <a:t>Scalar Transfers (ARM → FPGA)</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55</a:t>
            </a:fld>
            <a:endParaRPr lang="en-US"/>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655780" y="4946005"/>
            <a:ext cx="5583033" cy="968932"/>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a:solidFill>
                  <a:schemeClr val="tx1"/>
                </a:solidFill>
                <a:latin typeface="Arial" charset="0"/>
                <a:ea typeface="ＭＳ Ｐゴシック" pitchFamily="34" charset="-128"/>
              </a:rPr>
              <a:t>Tells the host ARM to write </a:t>
            </a:r>
            <a:r>
              <a:rPr lang="en-US" sz="2667" b="1">
                <a:solidFill>
                  <a:schemeClr val="tx1"/>
                </a:solidFill>
                <a:latin typeface="Arial" charset="0"/>
                <a:ea typeface="ＭＳ Ｐゴシック" pitchFamily="34" charset="-128"/>
              </a:rPr>
              <a:t>input</a:t>
            </a:r>
            <a:r>
              <a:rPr lang="en-US" sz="2667">
                <a:solidFill>
                  <a:schemeClr val="tx1"/>
                </a:solidFill>
                <a:latin typeface="Arial" charset="0"/>
                <a:ea typeface="ＭＳ Ｐゴシック" pitchFamily="34" charset="-128"/>
              </a:rPr>
              <a:t> to scalar argument </a:t>
            </a:r>
            <a:r>
              <a:rPr lang="en-US" sz="2667" b="1">
                <a:solidFill>
                  <a:schemeClr val="tx1"/>
                </a:solidFill>
                <a:latin typeface="Arial" charset="0"/>
                <a:ea typeface="ＭＳ Ｐゴシック" pitchFamily="34" charset="-128"/>
              </a:rPr>
              <a:t>in </a:t>
            </a:r>
            <a:r>
              <a:rPr lang="en-US" sz="2667">
                <a:solidFill>
                  <a:schemeClr val="tx1"/>
                </a:solidFill>
                <a:latin typeface="Arial" charset="0"/>
                <a:ea typeface="ＭＳ Ｐゴシック" pitchFamily="34" charset="-128"/>
              </a:rPr>
              <a:t>on the FPGA</a:t>
            </a:r>
            <a:endParaRPr lang="en-US" sz="2667" b="1">
              <a:solidFill>
                <a:schemeClr val="tx1"/>
              </a:solidFill>
              <a:latin typeface="Arial" charset="0"/>
              <a:ea typeface="ＭＳ Ｐゴシック" pitchFamily="34" charset="-128"/>
            </a:endParaRPr>
          </a:p>
        </p:txBody>
      </p:sp>
      <p:cxnSp>
        <p:nvCxnSpPr>
          <p:cNvPr id="10" name="Straight Arrow Connector 9"/>
          <p:cNvCxnSpPr>
            <a:cxnSpLocks/>
          </p:cNvCxnSpPr>
          <p:nvPr/>
        </p:nvCxnSpPr>
        <p:spPr bwMode="auto">
          <a:xfrm flipH="1" flipV="1">
            <a:off x="2362478" y="4590668"/>
            <a:ext cx="468117" cy="223017"/>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10"/>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2" name="Rectangle 11"/>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3" name="Rectangle 12"/>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4" name="Rectangle 13"/>
          <p:cNvSpPr/>
          <p:nvPr/>
        </p:nvSpPr>
        <p:spPr bwMode="auto">
          <a:xfrm>
            <a:off x="10493591" y="4433548"/>
            <a:ext cx="406400" cy="36945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5" name="Straight Arrow Connector 14"/>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6" name="Connector: Elbow 15"/>
          <p:cNvCxnSpPr>
            <a:cxnSpLocks/>
            <a:stCxn id="13" idx="3"/>
            <a:endCxn id="17" idx="3"/>
          </p:cNvCxnSpPr>
          <p:nvPr/>
        </p:nvCxnSpPr>
        <p:spPr bwMode="auto">
          <a:xfrm flipH="1" flipV="1">
            <a:off x="10613319" y="3942496"/>
            <a:ext cx="879924" cy="320272"/>
          </a:xfrm>
          <a:prstGeom prst="bentConnector3">
            <a:avLst>
              <a:gd name="adj1" fmla="val -16520"/>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7" name="Rectangle 16"/>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8" name="Straight Arrow Connector 17"/>
          <p:cNvCxnSpPr>
            <a:cxnSpLocks/>
            <a:endCxn id="13"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9" name="Straight Arrow Connector 18"/>
          <p:cNvCxnSpPr>
            <a:cxnSpLocks/>
          </p:cNvCxnSpPr>
          <p:nvPr/>
        </p:nvCxnSpPr>
        <p:spPr bwMode="auto">
          <a:xfrm>
            <a:off x="8451153" y="4260000"/>
            <a:ext cx="1522663" cy="0"/>
          </a:xfrm>
          <a:prstGeom prst="straightConnector1">
            <a:avLst/>
          </a:prstGeom>
          <a:solidFill>
            <a:srgbClr val="FFFF99"/>
          </a:solidFill>
          <a:ln w="57150" cap="flat" cmpd="sng" algn="ctr">
            <a:solidFill>
              <a:schemeClr val="accent2"/>
            </a:solidFill>
            <a:prstDash val="solid"/>
            <a:round/>
            <a:headEnd type="none" w="med" len="med"/>
            <a:tailEnd type="triangle"/>
          </a:ln>
          <a:effectLst/>
        </p:spPr>
      </p:cxnSp>
      <p:cxnSp>
        <p:nvCxnSpPr>
          <p:cNvPr id="20" name="Straight Arrow Connector 19"/>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2" name="Rectangle 21"/>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sp>
        <p:nvSpPr>
          <p:cNvPr id="24" name="TextBox 23"/>
          <p:cNvSpPr txBox="1"/>
          <p:nvPr/>
        </p:nvSpPr>
        <p:spPr>
          <a:xfrm>
            <a:off x="8664721" y="4253658"/>
            <a:ext cx="843501" cy="461665"/>
          </a:xfrm>
          <a:prstGeom prst="rect">
            <a:avLst/>
          </a:prstGeom>
          <a:noFill/>
        </p:spPr>
        <p:txBody>
          <a:bodyPr wrap="none" rtlCol="0">
            <a:spAutoFit/>
          </a:bodyPr>
          <a:lstStyle/>
          <a:p>
            <a:r>
              <a:rPr lang="en-US" sz="2400" dirty="0"/>
              <a:t>input</a:t>
            </a:r>
          </a:p>
        </p:txBody>
      </p:sp>
      <p:sp>
        <p:nvSpPr>
          <p:cNvPr id="31" name="Rectangle 30"/>
          <p:cNvSpPr/>
          <p:nvPr/>
        </p:nvSpPr>
        <p:spPr bwMode="auto">
          <a:xfrm>
            <a:off x="835227" y="3783099"/>
            <a:ext cx="5370592" cy="294943"/>
          </a:xfrm>
          <a:prstGeom prst="rect">
            <a:avLst/>
          </a:prstGeom>
          <a:solidFill>
            <a:srgbClr val="2B2B2B">
              <a:alpha val="3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4" name="Rectangle 33"/>
          <p:cNvSpPr/>
          <p:nvPr/>
        </p:nvSpPr>
        <p:spPr bwMode="auto">
          <a:xfrm>
            <a:off x="226646" y="4352888"/>
            <a:ext cx="310804" cy="23289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3962203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5" name="Rectangle 24"/>
          <p:cNvSpPr/>
          <p:nvPr/>
        </p:nvSpPr>
        <p:spPr bwMode="auto">
          <a:xfrm>
            <a:off x="637311" y="5745019"/>
            <a:ext cx="5370592" cy="87745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6" name="TextBox 25"/>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7" name="Straight Connector 26"/>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8" name="Rectangle 27"/>
          <p:cNvSpPr/>
          <p:nvPr/>
        </p:nvSpPr>
        <p:spPr bwMode="auto">
          <a:xfrm>
            <a:off x="637311" y="1496613"/>
            <a:ext cx="5370592" cy="318061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9" name="Rectangle 28"/>
          <p:cNvSpPr/>
          <p:nvPr/>
        </p:nvSpPr>
        <p:spPr bwMode="auto">
          <a:xfrm>
            <a:off x="230912" y="1514763"/>
            <a:ext cx="310448" cy="3345020"/>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0" name="Rectangle 29"/>
          <p:cNvSpPr/>
          <p:nvPr/>
        </p:nvSpPr>
        <p:spPr bwMode="auto">
          <a:xfrm>
            <a:off x="203207" y="5202970"/>
            <a:ext cx="326683" cy="141950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1" name="Straight Connector 30"/>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2" name="Straight Connector 31"/>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2" name="Rectangle 21"/>
          <p:cNvSpPr/>
          <p:nvPr/>
        </p:nvSpPr>
        <p:spPr bwMode="auto">
          <a:xfrm>
            <a:off x="9819434" y="3305118"/>
            <a:ext cx="1894265" cy="159981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Accel Block</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56</a:t>
            </a:fld>
            <a:endParaRPr lang="en-US"/>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1" name="Rectangle 10"/>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2" name="Rectangle 11"/>
          <p:cNvSpPr/>
          <p:nvPr/>
        </p:nvSpPr>
        <p:spPr bwMode="auto">
          <a:xfrm>
            <a:off x="10493591" y="4433548"/>
            <a:ext cx="406400" cy="36945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3" name="Straight Arrow Connector 12"/>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4" name="Connector: Elbow 13"/>
          <p:cNvCxnSpPr>
            <a:cxnSpLocks/>
            <a:stCxn id="11" idx="3"/>
            <a:endCxn id="15" idx="3"/>
          </p:cNvCxnSpPr>
          <p:nvPr/>
        </p:nvCxnSpPr>
        <p:spPr bwMode="auto">
          <a:xfrm flipH="1" flipV="1">
            <a:off x="10607511" y="3942496"/>
            <a:ext cx="885732" cy="320272"/>
          </a:xfrm>
          <a:prstGeom prst="bentConnector3">
            <a:avLst>
              <a:gd name="adj1" fmla="val -14294"/>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5" name="Rectangle 14"/>
          <p:cNvSpPr/>
          <p:nvPr/>
        </p:nvSpPr>
        <p:spPr bwMode="auto">
          <a:xfrm>
            <a:off x="9973815" y="3788432"/>
            <a:ext cx="633696"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6" name="Straight Arrow Connector 15"/>
          <p:cNvCxnSpPr>
            <a:cxnSpLocks/>
            <a:endCxn id="11"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7" name="Straight Arrow Connector 16"/>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18" name="Straight Arrow Connector 17"/>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0" name="Rectangle 19"/>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sp>
        <p:nvSpPr>
          <p:cNvPr id="23" name="Rectangle: Rounded Corners 22"/>
          <p:cNvSpPr/>
          <p:nvPr/>
        </p:nvSpPr>
        <p:spPr bwMode="auto">
          <a:xfrm>
            <a:off x="252159" y="3097671"/>
            <a:ext cx="6003197" cy="968932"/>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Defines an FPGA computation scope. Everything in here goes on the FPGA</a:t>
            </a:r>
            <a:endParaRPr lang="en-US" sz="2667" b="1" dirty="0">
              <a:solidFill>
                <a:schemeClr val="tx1"/>
              </a:solidFill>
              <a:latin typeface="Arial" charset="0"/>
              <a:ea typeface="ＭＳ Ｐゴシック" pitchFamily="34" charset="-128"/>
            </a:endParaRPr>
          </a:p>
        </p:txBody>
      </p:sp>
      <p:cxnSp>
        <p:nvCxnSpPr>
          <p:cNvPr id="24" name="Straight Arrow Connector 23"/>
          <p:cNvCxnSpPr>
            <a:cxnSpLocks/>
          </p:cNvCxnSpPr>
          <p:nvPr/>
        </p:nvCxnSpPr>
        <p:spPr bwMode="auto">
          <a:xfrm flipH="1">
            <a:off x="1519359" y="4132763"/>
            <a:ext cx="357276" cy="452269"/>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33" name="Rectangle 32"/>
          <p:cNvSpPr/>
          <p:nvPr/>
        </p:nvSpPr>
        <p:spPr bwMode="auto">
          <a:xfrm>
            <a:off x="785732" y="4945487"/>
            <a:ext cx="5370592" cy="28110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4" name="Rectangle 33">
            <a:extLst>
              <a:ext uri="{FF2B5EF4-FFF2-40B4-BE49-F238E27FC236}">
                <a16:creationId xmlns:a16="http://schemas.microsoft.com/office/drawing/2014/main" id="{69472029-F1EE-4286-9BBE-78027AC75B58}"/>
              </a:ext>
            </a:extLst>
          </p:cNvPr>
          <p:cNvSpPr/>
          <p:nvPr/>
        </p:nvSpPr>
        <p:spPr bwMode="auto">
          <a:xfrm>
            <a:off x="977484" y="5509299"/>
            <a:ext cx="5370592" cy="28110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1715753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5" name="Rectangle 24"/>
          <p:cNvSpPr/>
          <p:nvPr/>
        </p:nvSpPr>
        <p:spPr bwMode="auto">
          <a:xfrm>
            <a:off x="637311" y="5745019"/>
            <a:ext cx="5370592" cy="87745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6" name="TextBox 25"/>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7" name="Straight Connector 26"/>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8" name="Rectangle 27"/>
          <p:cNvSpPr/>
          <p:nvPr/>
        </p:nvSpPr>
        <p:spPr bwMode="auto">
          <a:xfrm>
            <a:off x="637311" y="1496612"/>
            <a:ext cx="5370592" cy="340832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9" name="Rectangle 28"/>
          <p:cNvSpPr/>
          <p:nvPr/>
        </p:nvSpPr>
        <p:spPr bwMode="auto">
          <a:xfrm>
            <a:off x="230912" y="1514763"/>
            <a:ext cx="310448" cy="3345020"/>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0" name="Rectangle 29"/>
          <p:cNvSpPr/>
          <p:nvPr/>
        </p:nvSpPr>
        <p:spPr bwMode="auto">
          <a:xfrm>
            <a:off x="203207" y="5202970"/>
            <a:ext cx="326683" cy="141950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1" name="Straight Connector 30"/>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2" name="Straight Connector 31"/>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3" name="Straight Connector 32"/>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4" name="Rectangle 33"/>
          <p:cNvSpPr/>
          <p:nvPr/>
        </p:nvSpPr>
        <p:spPr bwMode="auto">
          <a:xfrm>
            <a:off x="785732" y="5202969"/>
            <a:ext cx="5370592" cy="65798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2" name="Rectangle 21"/>
          <p:cNvSpPr/>
          <p:nvPr/>
        </p:nvSpPr>
        <p:spPr bwMode="auto">
          <a:xfrm>
            <a:off x="9819434" y="3305118"/>
            <a:ext cx="1894265" cy="159981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Accel Block</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57</a:t>
            </a:fld>
            <a:endParaRPr lang="en-US"/>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1" name="Rectangle 10"/>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2" name="Rectangle 11"/>
          <p:cNvSpPr/>
          <p:nvPr/>
        </p:nvSpPr>
        <p:spPr bwMode="auto">
          <a:xfrm>
            <a:off x="10493591" y="4433548"/>
            <a:ext cx="406400" cy="36945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3" name="Straight Arrow Connector 12"/>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4" name="Connector: Elbow 13"/>
          <p:cNvCxnSpPr>
            <a:cxnSpLocks/>
            <a:stCxn id="11" idx="3"/>
            <a:endCxn id="15" idx="3"/>
          </p:cNvCxnSpPr>
          <p:nvPr/>
        </p:nvCxnSpPr>
        <p:spPr bwMode="auto">
          <a:xfrm flipH="1" flipV="1">
            <a:off x="10607511" y="3942496"/>
            <a:ext cx="885732" cy="320272"/>
          </a:xfrm>
          <a:prstGeom prst="bentConnector3">
            <a:avLst>
              <a:gd name="adj1" fmla="val -14294"/>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5" name="Rectangle 14"/>
          <p:cNvSpPr/>
          <p:nvPr/>
        </p:nvSpPr>
        <p:spPr bwMode="auto">
          <a:xfrm>
            <a:off x="9973815" y="3788432"/>
            <a:ext cx="633696"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6" name="Straight Arrow Connector 15"/>
          <p:cNvCxnSpPr>
            <a:cxnSpLocks/>
            <a:endCxn id="11"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7" name="Straight Arrow Connector 16"/>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18" name="Straight Arrow Connector 17"/>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0" name="Rectangle 19"/>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sp>
        <p:nvSpPr>
          <p:cNvPr id="23" name="Rectangle: Rounded Corners 22"/>
          <p:cNvSpPr/>
          <p:nvPr/>
        </p:nvSpPr>
        <p:spPr bwMode="auto">
          <a:xfrm>
            <a:off x="587701" y="2929048"/>
            <a:ext cx="5268611" cy="1430579"/>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The types of operations that can be done in this scope are limited to </a:t>
            </a:r>
            <a:r>
              <a:rPr lang="en-US" sz="2667" b="1" dirty="0">
                <a:solidFill>
                  <a:schemeClr val="tx1"/>
                </a:solidFill>
                <a:latin typeface="Arial" charset="0"/>
                <a:ea typeface="ＭＳ Ｐゴシック" pitchFamily="34" charset="-128"/>
              </a:rPr>
              <a:t>synthesizable </a:t>
            </a:r>
            <a:r>
              <a:rPr lang="en-US" sz="2667" dirty="0">
                <a:solidFill>
                  <a:schemeClr val="tx1"/>
                </a:solidFill>
                <a:latin typeface="Arial" charset="0"/>
                <a:ea typeface="ＭＳ Ｐゴシック" pitchFamily="34" charset="-128"/>
              </a:rPr>
              <a:t>Spatial</a:t>
            </a:r>
          </a:p>
        </p:txBody>
      </p:sp>
      <p:cxnSp>
        <p:nvCxnSpPr>
          <p:cNvPr id="24" name="Straight Arrow Connector 23"/>
          <p:cNvCxnSpPr>
            <a:cxnSpLocks/>
          </p:cNvCxnSpPr>
          <p:nvPr/>
        </p:nvCxnSpPr>
        <p:spPr bwMode="auto">
          <a:xfrm flipH="1">
            <a:off x="2004574" y="4443355"/>
            <a:ext cx="468679" cy="368253"/>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2361496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01DC044E-C558-4E22-82DE-CBA5E1740018}"/>
              </a:ext>
            </a:extLst>
          </p:cNvPr>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8" name="Rectangle 27"/>
          <p:cNvSpPr/>
          <p:nvPr/>
        </p:nvSpPr>
        <p:spPr bwMode="auto">
          <a:xfrm>
            <a:off x="637311" y="5745019"/>
            <a:ext cx="5370592" cy="87745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9" name="TextBox 28"/>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30" name="Straight Connector 29"/>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1" name="Rectangle 30"/>
          <p:cNvSpPr/>
          <p:nvPr/>
        </p:nvSpPr>
        <p:spPr bwMode="auto">
          <a:xfrm>
            <a:off x="637311" y="1496613"/>
            <a:ext cx="5370592" cy="312166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2" name="Rectangle 31"/>
          <p:cNvSpPr/>
          <p:nvPr/>
        </p:nvSpPr>
        <p:spPr bwMode="auto">
          <a:xfrm>
            <a:off x="230912" y="1514763"/>
            <a:ext cx="310448" cy="3345020"/>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3" name="Rectangle 32"/>
          <p:cNvSpPr/>
          <p:nvPr/>
        </p:nvSpPr>
        <p:spPr bwMode="auto">
          <a:xfrm>
            <a:off x="203207" y="5202970"/>
            <a:ext cx="326683" cy="141950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4" name="Straight Connector 3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5" name="Straight Connector 34"/>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6" name="Straight Connector 35"/>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7" name="Rectangle 36"/>
          <p:cNvSpPr/>
          <p:nvPr/>
        </p:nvSpPr>
        <p:spPr bwMode="auto">
          <a:xfrm>
            <a:off x="785732" y="4904935"/>
            <a:ext cx="5370592" cy="24089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2" name="Rectangle 21"/>
          <p:cNvSpPr/>
          <p:nvPr/>
        </p:nvSpPr>
        <p:spPr bwMode="auto">
          <a:xfrm>
            <a:off x="9819434" y="3305118"/>
            <a:ext cx="1894265" cy="159981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Accel Block</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58</a:t>
            </a:fld>
            <a:endParaRPr lang="en-US" dirty="0"/>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1" name="Rectangle 10"/>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2" name="Rectangle 11"/>
          <p:cNvSpPr/>
          <p:nvPr/>
        </p:nvSpPr>
        <p:spPr bwMode="auto">
          <a:xfrm>
            <a:off x="10493591" y="4433548"/>
            <a:ext cx="406400" cy="36945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3" name="Straight Arrow Connector 12"/>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4" name="Connector: Elbow 13"/>
          <p:cNvCxnSpPr>
            <a:cxnSpLocks/>
            <a:stCxn id="11" idx="3"/>
            <a:endCxn id="15" idx="3"/>
          </p:cNvCxnSpPr>
          <p:nvPr/>
        </p:nvCxnSpPr>
        <p:spPr bwMode="auto">
          <a:xfrm flipH="1" flipV="1">
            <a:off x="10607511" y="3942496"/>
            <a:ext cx="885732" cy="320272"/>
          </a:xfrm>
          <a:prstGeom prst="bentConnector3">
            <a:avLst>
              <a:gd name="adj1" fmla="val -14294"/>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5" name="Rectangle 14"/>
          <p:cNvSpPr/>
          <p:nvPr/>
        </p:nvSpPr>
        <p:spPr bwMode="auto">
          <a:xfrm>
            <a:off x="9973815" y="3788432"/>
            <a:ext cx="633696"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6" name="Straight Arrow Connector 15"/>
          <p:cNvCxnSpPr>
            <a:cxnSpLocks/>
            <a:endCxn id="11"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7" name="Straight Arrow Connector 16"/>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18" name="Straight Arrow Connector 17"/>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0" name="Rectangle 19"/>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sp>
        <p:nvSpPr>
          <p:cNvPr id="23" name="Rectangle: Rounded Corners 22"/>
          <p:cNvSpPr/>
          <p:nvPr/>
        </p:nvSpPr>
        <p:spPr bwMode="auto">
          <a:xfrm>
            <a:off x="314008" y="2720799"/>
            <a:ext cx="6095713" cy="1741895"/>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Accel</a:t>
            </a:r>
            <a:r>
              <a:rPr lang="en-US" sz="2667" dirty="0">
                <a:solidFill>
                  <a:schemeClr val="tx1"/>
                </a:solidFill>
                <a:latin typeface="Arial" charset="0"/>
                <a:ea typeface="ＭＳ Ｐゴシック" pitchFamily="34" charset="-128"/>
              </a:rPr>
              <a:t> handles control signals for you. </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It implicitly creates:</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 a </a:t>
            </a:r>
            <a:r>
              <a:rPr lang="en-US" sz="2667" b="1" dirty="0">
                <a:solidFill>
                  <a:schemeClr val="tx1"/>
                </a:solidFill>
                <a:latin typeface="Arial" charset="0"/>
                <a:ea typeface="ＭＳ Ｐゴシック" pitchFamily="34" charset="-128"/>
              </a:rPr>
              <a:t>start signal </a:t>
            </a:r>
            <a:r>
              <a:rPr lang="en-US" sz="2667" dirty="0">
                <a:solidFill>
                  <a:schemeClr val="tx1"/>
                </a:solidFill>
                <a:latin typeface="Arial" charset="0"/>
                <a:ea typeface="ＭＳ Ｐゴシック" pitchFamily="34" charset="-128"/>
              </a:rPr>
              <a:t>(ARM → FPGA)</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 a </a:t>
            </a:r>
            <a:r>
              <a:rPr lang="en-US" sz="2667" b="1" dirty="0">
                <a:solidFill>
                  <a:schemeClr val="tx1"/>
                </a:solidFill>
                <a:latin typeface="Arial" charset="0"/>
                <a:ea typeface="ＭＳ Ｐゴシック" pitchFamily="34" charset="-128"/>
              </a:rPr>
              <a:t>done signal </a:t>
            </a:r>
            <a:r>
              <a:rPr lang="en-US" sz="2667" dirty="0">
                <a:solidFill>
                  <a:schemeClr val="tx1"/>
                </a:solidFill>
                <a:latin typeface="Arial" charset="0"/>
                <a:ea typeface="ＭＳ Ｐゴシック" pitchFamily="34" charset="-128"/>
              </a:rPr>
              <a:t>(FPGA → ARM)</a:t>
            </a:r>
          </a:p>
        </p:txBody>
      </p:sp>
      <p:cxnSp>
        <p:nvCxnSpPr>
          <p:cNvPr id="21" name="Straight Arrow Connector 20"/>
          <p:cNvCxnSpPr>
            <a:cxnSpLocks/>
          </p:cNvCxnSpPr>
          <p:nvPr/>
        </p:nvCxnSpPr>
        <p:spPr bwMode="auto">
          <a:xfrm flipH="1">
            <a:off x="8445345" y="3536096"/>
            <a:ext cx="1374089" cy="0"/>
          </a:xfrm>
          <a:prstGeom prst="straightConnector1">
            <a:avLst/>
          </a:prstGeom>
          <a:solidFill>
            <a:srgbClr val="FFFF99"/>
          </a:solidFill>
          <a:ln w="57150" cap="flat" cmpd="sng" algn="ctr">
            <a:solidFill>
              <a:schemeClr val="accent2"/>
            </a:solidFill>
            <a:prstDash val="sysDot"/>
            <a:round/>
            <a:headEnd type="none" w="med" len="med"/>
            <a:tailEnd type="triangle"/>
          </a:ln>
          <a:effectLst/>
        </p:spPr>
      </p:cxnSp>
      <p:cxnSp>
        <p:nvCxnSpPr>
          <p:cNvPr id="25" name="Straight Arrow Connector 24"/>
          <p:cNvCxnSpPr>
            <a:cxnSpLocks/>
          </p:cNvCxnSpPr>
          <p:nvPr/>
        </p:nvCxnSpPr>
        <p:spPr bwMode="auto">
          <a:xfrm>
            <a:off x="8451151" y="4618275"/>
            <a:ext cx="1368283" cy="0"/>
          </a:xfrm>
          <a:prstGeom prst="straightConnector1">
            <a:avLst/>
          </a:prstGeom>
          <a:solidFill>
            <a:srgbClr val="FFFF99"/>
          </a:solidFill>
          <a:ln w="57150" cap="flat" cmpd="sng" algn="ctr">
            <a:solidFill>
              <a:schemeClr val="accent2"/>
            </a:solidFill>
            <a:prstDash val="sysDot"/>
            <a:round/>
            <a:headEnd type="none" w="med" len="med"/>
            <a:tailEnd type="triangle"/>
          </a:ln>
          <a:effectLst/>
        </p:spPr>
      </p:cxnSp>
      <p:sp>
        <p:nvSpPr>
          <p:cNvPr id="26" name="TextBox 25"/>
          <p:cNvSpPr txBox="1"/>
          <p:nvPr/>
        </p:nvSpPr>
        <p:spPr>
          <a:xfrm>
            <a:off x="8716180" y="4580088"/>
            <a:ext cx="757708" cy="461665"/>
          </a:xfrm>
          <a:prstGeom prst="rect">
            <a:avLst/>
          </a:prstGeom>
          <a:noFill/>
        </p:spPr>
        <p:txBody>
          <a:bodyPr wrap="none" rtlCol="0">
            <a:spAutoFit/>
          </a:bodyPr>
          <a:lstStyle/>
          <a:p>
            <a:r>
              <a:rPr lang="en-US" sz="2400" dirty="0"/>
              <a:t>start</a:t>
            </a:r>
          </a:p>
        </p:txBody>
      </p:sp>
      <p:sp>
        <p:nvSpPr>
          <p:cNvPr id="27" name="TextBox 26"/>
          <p:cNvSpPr txBox="1"/>
          <p:nvPr/>
        </p:nvSpPr>
        <p:spPr>
          <a:xfrm>
            <a:off x="8758066" y="3095037"/>
            <a:ext cx="824265" cy="461665"/>
          </a:xfrm>
          <a:prstGeom prst="rect">
            <a:avLst/>
          </a:prstGeom>
          <a:noFill/>
        </p:spPr>
        <p:txBody>
          <a:bodyPr wrap="none" rtlCol="0">
            <a:spAutoFit/>
          </a:bodyPr>
          <a:lstStyle/>
          <a:p>
            <a:r>
              <a:rPr lang="en-US" sz="2400" dirty="0"/>
              <a:t>done</a:t>
            </a:r>
          </a:p>
        </p:txBody>
      </p:sp>
      <p:sp>
        <p:nvSpPr>
          <p:cNvPr id="39" name="Rectangle 38">
            <a:extLst>
              <a:ext uri="{FF2B5EF4-FFF2-40B4-BE49-F238E27FC236}">
                <a16:creationId xmlns:a16="http://schemas.microsoft.com/office/drawing/2014/main" id="{0AD2EF4A-FD65-4BA7-BE86-77B8749A4C2E}"/>
              </a:ext>
            </a:extLst>
          </p:cNvPr>
          <p:cNvSpPr/>
          <p:nvPr/>
        </p:nvSpPr>
        <p:spPr bwMode="auto">
          <a:xfrm>
            <a:off x="637311" y="5509061"/>
            <a:ext cx="5370592" cy="240891"/>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85211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10A0267C-3B19-422C-ADC6-8F6FBC3FE2DF}"/>
              </a:ext>
            </a:extLst>
          </p:cNvPr>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7" name="Rectangle 26"/>
          <p:cNvSpPr/>
          <p:nvPr/>
        </p:nvSpPr>
        <p:spPr bwMode="auto">
          <a:xfrm>
            <a:off x="637311" y="5197698"/>
            <a:ext cx="5370592" cy="1424777"/>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0" name="TextBox 29"/>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31" name="Straight Connector 30"/>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2" name="Rectangle 31"/>
          <p:cNvSpPr/>
          <p:nvPr/>
        </p:nvSpPr>
        <p:spPr bwMode="auto">
          <a:xfrm>
            <a:off x="637311" y="1496612"/>
            <a:ext cx="5370592" cy="3420256"/>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3" name="Rectangle 32"/>
          <p:cNvSpPr/>
          <p:nvPr/>
        </p:nvSpPr>
        <p:spPr bwMode="auto">
          <a:xfrm>
            <a:off x="230912" y="1514763"/>
            <a:ext cx="310448" cy="368293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4" name="Rectangle 33"/>
          <p:cNvSpPr/>
          <p:nvPr/>
        </p:nvSpPr>
        <p:spPr bwMode="auto">
          <a:xfrm>
            <a:off x="203207" y="5486401"/>
            <a:ext cx="326683" cy="113607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5" name="Straight Connector 34"/>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6" name="Straight Connector 35"/>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7" name="Straight Connector 36"/>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dirty="0">
                <a:latin typeface="+mj-lt"/>
              </a:rPr>
              <a:t>Implicit Register Reads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59</a:t>
            </a:fld>
            <a:endParaRPr lang="en-US"/>
          </a:p>
        </p:txBody>
      </p:sp>
      <p:sp>
        <p:nvSpPr>
          <p:cNvPr id="11" name="Rectangle 10"/>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2" name="Rectangle 11"/>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3" name="Rectangle 12"/>
          <p:cNvSpPr/>
          <p:nvPr/>
        </p:nvSpPr>
        <p:spPr bwMode="auto">
          <a:xfrm>
            <a:off x="11086843" y="4078042"/>
            <a:ext cx="406400" cy="369453"/>
          </a:xfrm>
          <a:prstGeom prst="rect">
            <a:avLst/>
          </a:prstGeom>
          <a:solidFill>
            <a:schemeClr val="accent2"/>
          </a:solidFill>
          <a:ln>
            <a:solidFill>
              <a:srgbClr val="82500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4" name="Rectangle 13"/>
          <p:cNvSpPr/>
          <p:nvPr/>
        </p:nvSpPr>
        <p:spPr bwMode="auto">
          <a:xfrm>
            <a:off x="10493591" y="4433548"/>
            <a:ext cx="406400" cy="36945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tx1">
                    <a:lumMod val="85000"/>
                    <a:lumOff val="15000"/>
                  </a:schemeClr>
                </a:solidFill>
                <a:latin typeface="Arial" charset="0"/>
                <a:ea typeface="ＭＳ Ｐゴシック" pitchFamily="34" charset="-128"/>
              </a:rPr>
              <a:t>4</a:t>
            </a:r>
          </a:p>
        </p:txBody>
      </p:sp>
      <p:cxnSp>
        <p:nvCxnSpPr>
          <p:cNvPr id="15" name="Straight Arrow Connector 14"/>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accent2"/>
            </a:solidFill>
            <a:prstDash val="solid"/>
            <a:round/>
            <a:headEnd type="none" w="med" len="med"/>
            <a:tailEnd type="triangle"/>
          </a:ln>
          <a:effectLst/>
        </p:spPr>
      </p:cxnSp>
      <p:cxnSp>
        <p:nvCxnSpPr>
          <p:cNvPr id="16" name="Connector: Elbow 15"/>
          <p:cNvCxnSpPr>
            <a:cxnSpLocks/>
            <a:stCxn id="13" idx="3"/>
            <a:endCxn id="17" idx="3"/>
          </p:cNvCxnSpPr>
          <p:nvPr/>
        </p:nvCxnSpPr>
        <p:spPr bwMode="auto">
          <a:xfrm flipH="1" flipV="1">
            <a:off x="10613319" y="3942496"/>
            <a:ext cx="879924" cy="320272"/>
          </a:xfrm>
          <a:prstGeom prst="bentConnector3">
            <a:avLst>
              <a:gd name="adj1" fmla="val -16520"/>
            </a:avLst>
          </a:prstGeom>
          <a:solidFill>
            <a:srgbClr val="FFFF99"/>
          </a:solidFill>
          <a:ln w="12700" cap="flat" cmpd="sng" algn="ctr">
            <a:solidFill>
              <a:schemeClr val="accent2"/>
            </a:solidFill>
            <a:prstDash val="solid"/>
            <a:round/>
            <a:headEnd type="none" w="med" len="med"/>
            <a:tailEnd type="triangle"/>
          </a:ln>
          <a:effectLst/>
        </p:spPr>
      </p:cxnSp>
      <p:sp>
        <p:nvSpPr>
          <p:cNvPr id="17" name="Rectangle 16"/>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8" name="Straight Arrow Connector 17"/>
          <p:cNvCxnSpPr>
            <a:cxnSpLocks/>
            <a:endCxn id="13" idx="1"/>
          </p:cNvCxnSpPr>
          <p:nvPr/>
        </p:nvCxnSpPr>
        <p:spPr bwMode="auto">
          <a:xfrm>
            <a:off x="10613322" y="4260000"/>
            <a:ext cx="473521" cy="2768"/>
          </a:xfrm>
          <a:prstGeom prst="straightConnector1">
            <a:avLst/>
          </a:prstGeom>
          <a:solidFill>
            <a:srgbClr val="FFFF99"/>
          </a:solidFill>
          <a:ln w="12700" cap="flat" cmpd="sng" algn="ctr">
            <a:solidFill>
              <a:schemeClr val="accent2"/>
            </a:solidFill>
            <a:prstDash val="solid"/>
            <a:round/>
            <a:headEnd type="none" w="med" len="med"/>
            <a:tailEnd type="triangle"/>
          </a:ln>
          <a:effectLst/>
        </p:spPr>
      </p:cxnSp>
      <p:cxnSp>
        <p:nvCxnSpPr>
          <p:cNvPr id="20" name="Straight Arrow Connector 19"/>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2" name="Rectangle 21"/>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26" name="Straight Arrow Connector 25"/>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8" name="Rectangle: Rounded Corners 27"/>
          <p:cNvSpPr/>
          <p:nvPr/>
        </p:nvSpPr>
        <p:spPr bwMode="auto">
          <a:xfrm>
            <a:off x="792960" y="3302811"/>
            <a:ext cx="5268611" cy="90389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Implicitly creates a wire from the register (</a:t>
            </a:r>
            <a:r>
              <a:rPr lang="en-US" sz="2667" dirty="0" err="1">
                <a:solidFill>
                  <a:schemeClr val="tx1"/>
                </a:solidFill>
                <a:latin typeface="Arial" charset="0"/>
                <a:ea typeface="ＭＳ Ｐゴシック" pitchFamily="34" charset="-128"/>
              </a:rPr>
              <a:t>ArgIn</a:t>
            </a:r>
            <a:r>
              <a:rPr lang="en-US" sz="2667" dirty="0">
                <a:solidFill>
                  <a:schemeClr val="tx1"/>
                </a:solidFill>
                <a:latin typeface="Arial" charset="0"/>
                <a:ea typeface="ＭＳ Ｐゴシック" pitchFamily="34" charset="-128"/>
              </a:rPr>
              <a:t>) </a:t>
            </a:r>
            <a:r>
              <a:rPr lang="en-US" sz="2667" b="1" dirty="0">
                <a:solidFill>
                  <a:schemeClr val="tx1"/>
                </a:solidFill>
                <a:latin typeface="Arial" charset="0"/>
                <a:ea typeface="ＭＳ Ｐゴシック" pitchFamily="34" charset="-128"/>
              </a:rPr>
              <a:t>in</a:t>
            </a:r>
          </a:p>
        </p:txBody>
      </p:sp>
      <p:cxnSp>
        <p:nvCxnSpPr>
          <p:cNvPr id="29" name="Straight Arrow Connector 28"/>
          <p:cNvCxnSpPr>
            <a:cxnSpLocks/>
          </p:cNvCxnSpPr>
          <p:nvPr/>
        </p:nvCxnSpPr>
        <p:spPr bwMode="auto">
          <a:xfrm flipH="1">
            <a:off x="2444251" y="4339024"/>
            <a:ext cx="357276" cy="452269"/>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139470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2379545F-3600-456F-B294-1AB5528444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 t="51228" r="3448" b="5153"/>
          <a:stretch/>
        </p:blipFill>
        <p:spPr bwMode="auto">
          <a:xfrm>
            <a:off x="2362200" y="3735736"/>
            <a:ext cx="9829800" cy="319846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DC134817-4759-477B-9442-2E987BDC6BFC}"/>
              </a:ext>
            </a:extLst>
          </p:cNvPr>
          <p:cNvGrpSpPr/>
          <p:nvPr/>
        </p:nvGrpSpPr>
        <p:grpSpPr>
          <a:xfrm>
            <a:off x="3886200" y="3048000"/>
            <a:ext cx="5042139" cy="2734202"/>
            <a:chOff x="3890905" y="3086888"/>
            <a:chExt cx="5042139" cy="2734202"/>
          </a:xfrm>
        </p:grpSpPr>
        <p:pic>
          <p:nvPicPr>
            <p:cNvPr id="27" name="Picture 2" descr="Image result for bridge">
              <a:extLst>
                <a:ext uri="{FF2B5EF4-FFF2-40B4-BE49-F238E27FC236}">
                  <a16:creationId xmlns:a16="http://schemas.microsoft.com/office/drawing/2014/main" id="{066822AC-CE0B-46D4-BE3C-FBD6CC78CC5E}"/>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4675" b="27493"/>
            <a:stretch/>
          </p:blipFill>
          <p:spPr bwMode="auto">
            <a:xfrm>
              <a:off x="3955474" y="3086888"/>
              <a:ext cx="4977570" cy="273420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C1B1D99E-D874-426F-85F6-6C72CB176FFC}"/>
                </a:ext>
              </a:extLst>
            </p:cNvPr>
            <p:cNvSpPr/>
            <p:nvPr/>
          </p:nvSpPr>
          <p:spPr bwMode="auto">
            <a:xfrm>
              <a:off x="3890905" y="4876800"/>
              <a:ext cx="4917422" cy="478459"/>
            </a:xfrm>
            <a:prstGeom prst="rect">
              <a:avLst/>
            </a:prstGeom>
            <a:solidFill>
              <a:srgbClr val="0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9773EB7B-B722-4A41-8738-9025F7595356}"/>
                </a:ext>
              </a:extLst>
            </p:cNvPr>
            <p:cNvSpPr txBox="1"/>
            <p:nvPr/>
          </p:nvSpPr>
          <p:spPr>
            <a:xfrm>
              <a:off x="5096652" y="4770484"/>
              <a:ext cx="2438400" cy="584775"/>
            </a:xfrm>
            <a:prstGeom prst="rect">
              <a:avLst/>
            </a:prstGeom>
            <a:noFill/>
          </p:spPr>
          <p:txBody>
            <a:bodyPr wrap="square" rtlCol="0">
              <a:spAutoFit/>
            </a:bodyPr>
            <a:lstStyle/>
            <a:p>
              <a:pPr algn="ctr"/>
              <a:r>
                <a:rPr lang="en-US" sz="3200" dirty="0">
                  <a:solidFill>
                    <a:schemeClr val="bg1">
                      <a:lumMod val="95000"/>
                    </a:schemeClr>
                  </a:solidFill>
                  <a:latin typeface="Gill Sans MT" panose="020B0502020104020203" pitchFamily="34" charset="0"/>
                </a:rPr>
                <a:t>Spatial</a:t>
              </a:r>
            </a:p>
          </p:txBody>
        </p:sp>
      </p:grpSp>
      <p:pic>
        <p:nvPicPr>
          <p:cNvPr id="43" name="Picture 42">
            <a:extLst>
              <a:ext uri="{FF2B5EF4-FFF2-40B4-BE49-F238E27FC236}">
                <a16:creationId xmlns:a16="http://schemas.microsoft.com/office/drawing/2014/main" id="{5D20FBDE-1D95-4BA7-86F6-6E50B1A16533}"/>
              </a:ext>
            </a:extLst>
          </p:cNvPr>
          <p:cNvPicPr>
            <a:picLocks noChangeAspect="1"/>
          </p:cNvPicPr>
          <p:nvPr/>
        </p:nvPicPr>
        <p:blipFill>
          <a:blip r:embed="rId5"/>
          <a:stretch>
            <a:fillRect/>
          </a:stretch>
        </p:blipFill>
        <p:spPr>
          <a:xfrm>
            <a:off x="7314410" y="1981200"/>
            <a:ext cx="3692179" cy="2472478"/>
          </a:xfrm>
          <a:prstGeom prst="rect">
            <a:avLst/>
          </a:prstGeom>
        </p:spPr>
      </p:pic>
      <p:pic>
        <p:nvPicPr>
          <p:cNvPr id="1028" name="Picture 4" descr="free vector Arcade Game Map Symbols Hill clip art">
            <a:extLst>
              <a:ext uri="{FF2B5EF4-FFF2-40B4-BE49-F238E27FC236}">
                <a16:creationId xmlns:a16="http://schemas.microsoft.com/office/drawing/2014/main" id="{DD00F441-6AC3-4B4D-8D6B-5C3214B85AA3}"/>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615942" y="3171251"/>
            <a:ext cx="7985753" cy="40753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9A978D-0CFC-4F97-B488-A52763867E84}"/>
              </a:ext>
            </a:extLst>
          </p:cNvPr>
          <p:cNvSpPr txBox="1"/>
          <p:nvPr/>
        </p:nvSpPr>
        <p:spPr>
          <a:xfrm>
            <a:off x="417601" y="3645281"/>
            <a:ext cx="2438400" cy="584775"/>
          </a:xfrm>
          <a:prstGeom prst="rect">
            <a:avLst/>
          </a:prstGeom>
          <a:noFill/>
        </p:spPr>
        <p:txBody>
          <a:bodyPr wrap="square" rtlCol="0">
            <a:spAutoFit/>
          </a:bodyPr>
          <a:lstStyle/>
          <a:p>
            <a:pPr algn="ctr"/>
            <a:r>
              <a:rPr lang="en-US" sz="3200" dirty="0">
                <a:solidFill>
                  <a:srgbClr val="9BFFB3"/>
                </a:solidFill>
                <a:latin typeface="Gill Sans MT" panose="020B0502020104020203" pitchFamily="34" charset="0"/>
              </a:rPr>
              <a:t>Applications</a:t>
            </a:r>
          </a:p>
        </p:txBody>
      </p:sp>
      <p:pic>
        <p:nvPicPr>
          <p:cNvPr id="19" name="Picture 24" descr="https://yt3.ggpht.com/-PNuVeIKkBPs/AAAAAAAAAAI/AAAAAAAAAAA/qv0jGeP9wNI/s288-c-k-no-mo-rj-c0xffffff/photo.jpg">
            <a:extLst>
              <a:ext uri="{FF2B5EF4-FFF2-40B4-BE49-F238E27FC236}">
                <a16:creationId xmlns:a16="http://schemas.microsoft.com/office/drawing/2014/main" id="{821399FD-53ED-4190-8BD5-3F1F2B51048D}"/>
              </a:ext>
            </a:extLst>
          </p:cNvPr>
          <p:cNvPicPr>
            <a:picLocks noChangeAspect="1" noChangeArrowheads="1"/>
          </p:cNvPicPr>
          <p:nvPr/>
        </p:nvPicPr>
        <p:blipFill>
          <a:blip r:embed="rId8" cstate="print">
            <a:clrChange>
              <a:clrFrom>
                <a:srgbClr val="1A1A1A"/>
              </a:clrFrom>
              <a:clrTo>
                <a:srgbClr val="1A1A1A">
                  <a:alpha val="0"/>
                </a:srgbClr>
              </a:clrTo>
            </a:clrChange>
            <a:extLst>
              <a:ext uri="{28A0092B-C50C-407E-A947-70E740481C1C}">
                <a14:useLocalDpi xmlns:a14="http://schemas.microsoft.com/office/drawing/2010/main" val="0"/>
              </a:ext>
            </a:extLst>
          </a:blip>
          <a:srcRect/>
          <a:stretch>
            <a:fillRect/>
          </a:stretch>
        </p:blipFill>
        <p:spPr bwMode="auto">
          <a:xfrm>
            <a:off x="270483" y="5569384"/>
            <a:ext cx="1141803" cy="11418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6" descr="Image result for Spark Sql">
            <a:extLst>
              <a:ext uri="{FF2B5EF4-FFF2-40B4-BE49-F238E27FC236}">
                <a16:creationId xmlns:a16="http://schemas.microsoft.com/office/drawing/2014/main" id="{BC016EA8-2CA5-46BC-B1C0-49C5503D8668}"/>
              </a:ext>
            </a:extLst>
          </p:cNvPr>
          <p:cNvPicPr>
            <a:picLocks noChangeAspect="1" noChangeArrowheads="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t="27463" b="6390"/>
          <a:stretch/>
        </p:blipFill>
        <p:spPr bwMode="auto">
          <a:xfrm>
            <a:off x="1432392" y="5974340"/>
            <a:ext cx="2474457" cy="9377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C32E73-E6B2-4ECD-A8D2-CA14F259F71D}"/>
              </a:ext>
            </a:extLst>
          </p:cNvPr>
          <p:cNvSpPr>
            <a:spLocks noGrp="1"/>
          </p:cNvSpPr>
          <p:nvPr>
            <p:ph type="title"/>
          </p:nvPr>
        </p:nvSpPr>
        <p:spPr>
          <a:xfrm>
            <a:off x="496768" y="83233"/>
            <a:ext cx="11176000" cy="898525"/>
          </a:xfrm>
        </p:spPr>
        <p:txBody>
          <a:bodyPr/>
          <a:lstStyle/>
          <a:p>
            <a:r>
              <a:rPr lang="en-US" dirty="0">
                <a:effectLst/>
                <a:latin typeface="Calibri" panose="020F0502020204030204" pitchFamily="34" charset="0"/>
                <a:cs typeface="Calibri" panose="020F0502020204030204" pitchFamily="34" charset="0"/>
              </a:rPr>
              <a:t>Accessing Reconfigurable Architectures</a:t>
            </a:r>
          </a:p>
        </p:txBody>
      </p:sp>
      <p:pic>
        <p:nvPicPr>
          <p:cNvPr id="8" name="Picture 4" descr="free vector Arcade Game Map Symbols Hill clip art">
            <a:extLst>
              <a:ext uri="{FF2B5EF4-FFF2-40B4-BE49-F238E27FC236}">
                <a16:creationId xmlns:a16="http://schemas.microsoft.com/office/drawing/2014/main" id="{927380CF-613C-4876-91EE-38143DBEE195}"/>
              </a:ext>
            </a:extLst>
          </p:cNvPr>
          <p:cNvPicPr>
            <a:picLocks noChangeAspect="1" noChangeArrowheads="1"/>
          </p:cNvPicPr>
          <p:nvPr/>
        </p:nvPicPr>
        <p:blipFill>
          <a:blip r:embed="rId10">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656305" y="3171251"/>
            <a:ext cx="6062004" cy="42214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3D7DB2-8BDC-43D6-B3E6-E333740608E9}"/>
              </a:ext>
            </a:extLst>
          </p:cNvPr>
          <p:cNvSpPr txBox="1"/>
          <p:nvPr/>
        </p:nvSpPr>
        <p:spPr>
          <a:xfrm>
            <a:off x="9476184" y="3826930"/>
            <a:ext cx="2933700" cy="1077218"/>
          </a:xfrm>
          <a:prstGeom prst="rect">
            <a:avLst/>
          </a:prstGeom>
          <a:noFill/>
        </p:spPr>
        <p:txBody>
          <a:bodyPr wrap="square" rtlCol="0">
            <a:spAutoFit/>
          </a:bodyPr>
          <a:lstStyle/>
          <a:p>
            <a:pPr algn="ctr"/>
            <a:r>
              <a:rPr lang="en-US" sz="3200" dirty="0">
                <a:solidFill>
                  <a:schemeClr val="bg1">
                    <a:lumMod val="95000"/>
                  </a:schemeClr>
                </a:solidFill>
                <a:latin typeface="Gill Sans MT" panose="020B0502020104020203" pitchFamily="34" charset="0"/>
              </a:rPr>
              <a:t>Reconfigurable</a:t>
            </a:r>
          </a:p>
          <a:p>
            <a:pPr algn="ctr"/>
            <a:r>
              <a:rPr lang="en-US" sz="3200" dirty="0">
                <a:solidFill>
                  <a:schemeClr val="bg1">
                    <a:lumMod val="95000"/>
                  </a:schemeClr>
                </a:solidFill>
                <a:latin typeface="Gill Sans MT" panose="020B0502020104020203" pitchFamily="34" charset="0"/>
              </a:rPr>
              <a:t>Architectures</a:t>
            </a:r>
          </a:p>
        </p:txBody>
      </p:sp>
      <p:pic>
        <p:nvPicPr>
          <p:cNvPr id="11" name="Picture 6" descr="Image result for fpga">
            <a:extLst>
              <a:ext uri="{FF2B5EF4-FFF2-40B4-BE49-F238E27FC236}">
                <a16:creationId xmlns:a16="http://schemas.microsoft.com/office/drawing/2014/main" id="{CB9D6EE0-11FD-42F5-8911-53CFBA7A58D6}"/>
              </a:ext>
            </a:extLst>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367644">
            <a:off x="9370949" y="5631435"/>
            <a:ext cx="1528695" cy="13365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FPGA DE1">
            <a:extLst>
              <a:ext uri="{FF2B5EF4-FFF2-40B4-BE49-F238E27FC236}">
                <a16:creationId xmlns:a16="http://schemas.microsoft.com/office/drawing/2014/main" id="{2E894D86-F2E5-4C5E-A49A-89BEF7F7BD0C}"/>
              </a:ext>
            </a:extLst>
          </p:cNvPr>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14930" y="5409005"/>
            <a:ext cx="1315144" cy="9206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FPGA ZC706">
            <a:extLst>
              <a:ext uri="{FF2B5EF4-FFF2-40B4-BE49-F238E27FC236}">
                <a16:creationId xmlns:a16="http://schemas.microsoft.com/office/drawing/2014/main" id="{1AE1BA1C-6655-45DE-B45B-A33156ECB0DA}"/>
              </a:ext>
            </a:extLst>
          </p:cNvPr>
          <p:cNvPicPr>
            <a:picLocks noChangeAspect="1" noChangeArrowheads="1"/>
          </p:cNvPicPr>
          <p:nvPr/>
        </p:nvPicPr>
        <p:blipFill>
          <a:blip r:embed="rId1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865615" y="5869305"/>
            <a:ext cx="1531608" cy="9572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2ED8967-B6F8-4C7C-8904-285BD3EAACEC}"/>
              </a:ext>
            </a:extLst>
          </p:cNvPr>
          <p:cNvPicPr>
            <a:picLocks noChangeAspect="1"/>
          </p:cNvPicPr>
          <p:nvPr/>
        </p:nvPicPr>
        <p:blipFill>
          <a:blip r:embed="rId14"/>
          <a:stretch>
            <a:fillRect/>
          </a:stretch>
        </p:blipFill>
        <p:spPr>
          <a:xfrm>
            <a:off x="8040740" y="5729474"/>
            <a:ext cx="810010" cy="733387"/>
          </a:xfrm>
          <a:prstGeom prst="rect">
            <a:avLst/>
          </a:prstGeom>
        </p:spPr>
      </p:pic>
      <p:pic>
        <p:nvPicPr>
          <p:cNvPr id="16" name="Picture 4" descr="Image result for fpga">
            <a:extLst>
              <a:ext uri="{FF2B5EF4-FFF2-40B4-BE49-F238E27FC236}">
                <a16:creationId xmlns:a16="http://schemas.microsoft.com/office/drawing/2014/main" id="{3733F54D-D5AB-4015-90D7-4C75C553C0A8}"/>
              </a:ext>
            </a:extLst>
          </p:cNvPr>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72768" y="5412493"/>
            <a:ext cx="707699" cy="57409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F11A84B-9220-4D95-8666-CAD29EC8E90E}"/>
              </a:ext>
            </a:extLst>
          </p:cNvPr>
          <p:cNvSpPr txBox="1"/>
          <p:nvPr/>
        </p:nvSpPr>
        <p:spPr>
          <a:xfrm rot="321424">
            <a:off x="8125765" y="2354407"/>
            <a:ext cx="1825686" cy="444909"/>
          </a:xfrm>
          <a:prstGeom prst="rect">
            <a:avLst/>
          </a:prstGeom>
          <a:noFill/>
        </p:spPr>
        <p:txBody>
          <a:bodyPr wrap="square" rtlCol="0">
            <a:prstTxWarp prst="textWave2">
              <a:avLst>
                <a:gd name="adj1" fmla="val 12049"/>
                <a:gd name="adj2" fmla="val -1025"/>
              </a:avLst>
            </a:prstTxWarp>
            <a:spAutoFit/>
          </a:bodyPr>
          <a:lstStyle/>
          <a:p>
            <a:r>
              <a:rPr lang="en-US" sz="2400" dirty="0">
                <a:solidFill>
                  <a:schemeClr val="tx2">
                    <a:lumMod val="10000"/>
                    <a:lumOff val="90000"/>
                  </a:schemeClr>
                </a:solidFill>
                <a:latin typeface="Gill Sans MT" panose="020B0502020104020203" pitchFamily="34" charset="0"/>
              </a:rPr>
              <a:t>Performance</a:t>
            </a:r>
          </a:p>
        </p:txBody>
      </p:sp>
      <p:pic>
        <p:nvPicPr>
          <p:cNvPr id="13" name="Picture 4" descr="Image result for FPGA UltraScale+">
            <a:extLst>
              <a:ext uri="{FF2B5EF4-FFF2-40B4-BE49-F238E27FC236}">
                <a16:creationId xmlns:a16="http://schemas.microsoft.com/office/drawing/2014/main" id="{C742EC8C-497C-428B-BDE1-208442DC03C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012066">
            <a:off x="10068104" y="5129802"/>
            <a:ext cx="1507660" cy="67342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07D9DC2-C29F-4D8D-9BE9-059B61B44EF3}"/>
              </a:ext>
            </a:extLst>
          </p:cNvPr>
          <p:cNvPicPr>
            <a:picLocks noChangeAspect="1"/>
          </p:cNvPicPr>
          <p:nvPr/>
        </p:nvPicPr>
        <p:blipFill rotWithShape="1">
          <a:blip r:embed="rId17"/>
          <a:srcRect t="29808"/>
          <a:stretch/>
        </p:blipFill>
        <p:spPr>
          <a:xfrm rot="21300154">
            <a:off x="-31784" y="4335030"/>
            <a:ext cx="3520745" cy="936099"/>
          </a:xfrm>
          <a:prstGeom prst="rect">
            <a:avLst/>
          </a:prstGeom>
        </p:spPr>
      </p:pic>
      <p:pic>
        <p:nvPicPr>
          <p:cNvPr id="35" name="Picture 34">
            <a:extLst>
              <a:ext uri="{FF2B5EF4-FFF2-40B4-BE49-F238E27FC236}">
                <a16:creationId xmlns:a16="http://schemas.microsoft.com/office/drawing/2014/main" id="{2EED1131-F57C-4DE4-80DE-449FFFF1815B}"/>
              </a:ext>
            </a:extLst>
          </p:cNvPr>
          <p:cNvPicPr>
            <a:picLocks noChangeAspect="1"/>
          </p:cNvPicPr>
          <p:nvPr/>
        </p:nvPicPr>
        <p:blipFill>
          <a:blip r:embed="rId18"/>
          <a:stretch>
            <a:fillRect/>
          </a:stretch>
        </p:blipFill>
        <p:spPr>
          <a:xfrm rot="452078">
            <a:off x="2064222" y="5241486"/>
            <a:ext cx="2806466" cy="560173"/>
          </a:xfrm>
          <a:prstGeom prst="rect">
            <a:avLst/>
          </a:prstGeom>
        </p:spPr>
      </p:pic>
      <p:pic>
        <p:nvPicPr>
          <p:cNvPr id="37" name="Picture 36">
            <a:extLst>
              <a:ext uri="{FF2B5EF4-FFF2-40B4-BE49-F238E27FC236}">
                <a16:creationId xmlns:a16="http://schemas.microsoft.com/office/drawing/2014/main" id="{074EADDE-A3E3-4501-B6C6-E4FAD99D572B}"/>
              </a:ext>
            </a:extLst>
          </p:cNvPr>
          <p:cNvPicPr>
            <a:picLocks noChangeAspect="1"/>
          </p:cNvPicPr>
          <p:nvPr/>
        </p:nvPicPr>
        <p:blipFill>
          <a:blip r:embed="rId19"/>
          <a:stretch>
            <a:fillRect/>
          </a:stretch>
        </p:blipFill>
        <p:spPr>
          <a:xfrm>
            <a:off x="136815" y="1462452"/>
            <a:ext cx="3557072" cy="2331091"/>
          </a:xfrm>
          <a:prstGeom prst="rect">
            <a:avLst/>
          </a:prstGeom>
        </p:spPr>
      </p:pic>
      <p:sp>
        <p:nvSpPr>
          <p:cNvPr id="24" name="TextBox 23">
            <a:extLst>
              <a:ext uri="{FF2B5EF4-FFF2-40B4-BE49-F238E27FC236}">
                <a16:creationId xmlns:a16="http://schemas.microsoft.com/office/drawing/2014/main" id="{0A0C61F6-8223-4652-93AB-477B8D71DF08}"/>
              </a:ext>
            </a:extLst>
          </p:cNvPr>
          <p:cNvSpPr txBox="1"/>
          <p:nvPr/>
        </p:nvSpPr>
        <p:spPr>
          <a:xfrm rot="21226200">
            <a:off x="1194726" y="1809964"/>
            <a:ext cx="1908117" cy="619454"/>
          </a:xfrm>
          <a:prstGeom prst="rect">
            <a:avLst/>
          </a:prstGeom>
          <a:noFill/>
        </p:spPr>
        <p:txBody>
          <a:bodyPr wrap="square" rtlCol="0">
            <a:prstTxWarp prst="textWave1">
              <a:avLst>
                <a:gd name="adj1" fmla="val 9017"/>
                <a:gd name="adj2" fmla="val 1168"/>
              </a:avLst>
            </a:prstTxWarp>
            <a:spAutoFit/>
          </a:bodyPr>
          <a:lstStyle/>
          <a:p>
            <a:r>
              <a:rPr lang="en-US" sz="2400" dirty="0">
                <a:solidFill>
                  <a:srgbClr val="B9FBFD"/>
                </a:solidFill>
                <a:latin typeface="Gill Sans MT" panose="020B0502020104020203" pitchFamily="34" charset="0"/>
              </a:rPr>
              <a:t>Productivity</a:t>
            </a:r>
          </a:p>
        </p:txBody>
      </p:sp>
      <p:pic>
        <p:nvPicPr>
          <p:cNvPr id="44" name="Picture 43">
            <a:extLst>
              <a:ext uri="{FF2B5EF4-FFF2-40B4-BE49-F238E27FC236}">
                <a16:creationId xmlns:a16="http://schemas.microsoft.com/office/drawing/2014/main" id="{F66A2380-35C6-44D9-9997-432670EC6AEB}"/>
              </a:ext>
            </a:extLst>
          </p:cNvPr>
          <p:cNvPicPr>
            <a:picLocks noChangeAspect="1"/>
          </p:cNvPicPr>
          <p:nvPr/>
        </p:nvPicPr>
        <p:blipFill>
          <a:blip r:embed="rId20"/>
          <a:stretch>
            <a:fillRect/>
          </a:stretch>
        </p:blipFill>
        <p:spPr>
          <a:xfrm>
            <a:off x="9832186" y="1752600"/>
            <a:ext cx="2740814" cy="2062486"/>
          </a:xfrm>
          <a:prstGeom prst="rect">
            <a:avLst/>
          </a:prstGeom>
        </p:spPr>
      </p:pic>
      <p:sp>
        <p:nvSpPr>
          <p:cNvPr id="28" name="TextBox 27">
            <a:extLst>
              <a:ext uri="{FF2B5EF4-FFF2-40B4-BE49-F238E27FC236}">
                <a16:creationId xmlns:a16="http://schemas.microsoft.com/office/drawing/2014/main" id="{DE48A606-D0AF-42F0-A6F2-35C2ADC9310F}"/>
              </a:ext>
            </a:extLst>
          </p:cNvPr>
          <p:cNvSpPr txBox="1"/>
          <p:nvPr/>
        </p:nvSpPr>
        <p:spPr>
          <a:xfrm rot="21344642">
            <a:off x="10646155" y="2105977"/>
            <a:ext cx="1419898" cy="367837"/>
          </a:xfrm>
          <a:prstGeom prst="rect">
            <a:avLst/>
          </a:prstGeom>
          <a:noFill/>
        </p:spPr>
        <p:txBody>
          <a:bodyPr wrap="square" rtlCol="0">
            <a:prstTxWarp prst="textWave1">
              <a:avLst/>
            </a:prstTxWarp>
            <a:spAutoFit/>
          </a:bodyPr>
          <a:lstStyle/>
          <a:p>
            <a:r>
              <a:rPr lang="en-US" sz="2400" dirty="0">
                <a:solidFill>
                  <a:srgbClr val="B9FFCF"/>
                </a:solidFill>
                <a:latin typeface="Gill Sans MT" panose="020B0502020104020203" pitchFamily="34" charset="0"/>
              </a:rPr>
              <a:t>Efficiency</a:t>
            </a:r>
          </a:p>
        </p:txBody>
      </p:sp>
    </p:spTree>
    <p:extLst>
      <p:ext uri="{BB962C8B-B14F-4D97-AF65-F5344CB8AC3E}">
        <p14:creationId xmlns:p14="http://schemas.microsoft.com/office/powerpoint/2010/main" val="843293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57A89D9E-D0BF-43A6-9D88-2C372A38B544}"/>
              </a:ext>
            </a:extLst>
          </p:cNvPr>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7" name="Rectangle 26"/>
          <p:cNvSpPr/>
          <p:nvPr/>
        </p:nvSpPr>
        <p:spPr bwMode="auto">
          <a:xfrm>
            <a:off x="637311" y="5151550"/>
            <a:ext cx="5370592" cy="147092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0" name="TextBox 29"/>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31" name="Straight Connector 30"/>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2" name="Rectangle 31"/>
          <p:cNvSpPr/>
          <p:nvPr/>
        </p:nvSpPr>
        <p:spPr bwMode="auto">
          <a:xfrm>
            <a:off x="637311" y="1496612"/>
            <a:ext cx="5370592" cy="3397360"/>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3" name="Rectangle 32"/>
          <p:cNvSpPr/>
          <p:nvPr/>
        </p:nvSpPr>
        <p:spPr bwMode="auto">
          <a:xfrm>
            <a:off x="230912" y="1514763"/>
            <a:ext cx="310448" cy="368293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4" name="Rectangle 33"/>
          <p:cNvSpPr/>
          <p:nvPr/>
        </p:nvSpPr>
        <p:spPr bwMode="auto">
          <a:xfrm>
            <a:off x="203207" y="5486401"/>
            <a:ext cx="326683" cy="113607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5" name="Straight Connector 34"/>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6" name="Straight Connector 35"/>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7" name="Straight Connector 36"/>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dirty="0">
                <a:latin typeface="+mj-lt"/>
              </a:rPr>
              <a:t>Register Writes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60</a:t>
            </a:fld>
            <a:endParaRPr lang="en-US"/>
          </a:p>
        </p:txBody>
      </p:sp>
      <p:sp>
        <p:nvSpPr>
          <p:cNvPr id="11" name="Rectangle 10"/>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2" name="Rectangle 11"/>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3" name="Rectangle 12"/>
          <p:cNvSpPr/>
          <p:nvPr/>
        </p:nvSpPr>
        <p:spPr bwMode="auto">
          <a:xfrm>
            <a:off x="11086843" y="4078042"/>
            <a:ext cx="406400" cy="369453"/>
          </a:xfrm>
          <a:prstGeom prst="rect">
            <a:avLst/>
          </a:prstGeom>
          <a:solidFill>
            <a:schemeClr val="accent2"/>
          </a:solidFill>
          <a:ln>
            <a:solidFill>
              <a:srgbClr val="82500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4" name="Rectangle 13"/>
          <p:cNvSpPr/>
          <p:nvPr/>
        </p:nvSpPr>
        <p:spPr bwMode="auto">
          <a:xfrm>
            <a:off x="10493591" y="4433548"/>
            <a:ext cx="406400" cy="36945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tx1">
                    <a:lumMod val="85000"/>
                    <a:lumOff val="15000"/>
                  </a:schemeClr>
                </a:solidFill>
                <a:latin typeface="Arial" charset="0"/>
                <a:ea typeface="ＭＳ Ｐゴシック" pitchFamily="34" charset="-128"/>
              </a:rPr>
              <a:t>4</a:t>
            </a:r>
          </a:p>
        </p:txBody>
      </p:sp>
      <p:cxnSp>
        <p:nvCxnSpPr>
          <p:cNvPr id="15" name="Straight Arrow Connector 14"/>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accent2"/>
            </a:solidFill>
            <a:prstDash val="solid"/>
            <a:round/>
            <a:headEnd type="none" w="med" len="med"/>
            <a:tailEnd type="triangle"/>
          </a:ln>
          <a:effectLst/>
        </p:spPr>
      </p:cxnSp>
      <p:cxnSp>
        <p:nvCxnSpPr>
          <p:cNvPr id="16" name="Connector: Elbow 15"/>
          <p:cNvCxnSpPr>
            <a:cxnSpLocks/>
            <a:stCxn id="13" idx="3"/>
            <a:endCxn id="17" idx="3"/>
          </p:cNvCxnSpPr>
          <p:nvPr/>
        </p:nvCxnSpPr>
        <p:spPr bwMode="auto">
          <a:xfrm flipH="1" flipV="1">
            <a:off x="10613319" y="3942496"/>
            <a:ext cx="879924" cy="320272"/>
          </a:xfrm>
          <a:prstGeom prst="bentConnector3">
            <a:avLst>
              <a:gd name="adj1" fmla="val -16520"/>
            </a:avLst>
          </a:prstGeom>
          <a:solidFill>
            <a:srgbClr val="FFFF99"/>
          </a:solidFill>
          <a:ln w="12700" cap="flat" cmpd="sng" algn="ctr">
            <a:solidFill>
              <a:schemeClr val="accent2"/>
            </a:solidFill>
            <a:prstDash val="solid"/>
            <a:round/>
            <a:headEnd type="none" w="med" len="med"/>
            <a:tailEnd type="triangle"/>
          </a:ln>
          <a:effectLst/>
        </p:spPr>
      </p:cxnSp>
      <p:sp>
        <p:nvSpPr>
          <p:cNvPr id="17" name="Rectangle 16"/>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8" name="Straight Arrow Connector 17"/>
          <p:cNvCxnSpPr>
            <a:cxnSpLocks/>
            <a:endCxn id="13" idx="1"/>
          </p:cNvCxnSpPr>
          <p:nvPr/>
        </p:nvCxnSpPr>
        <p:spPr bwMode="auto">
          <a:xfrm>
            <a:off x="10613322" y="4260000"/>
            <a:ext cx="473521" cy="2768"/>
          </a:xfrm>
          <a:prstGeom prst="straightConnector1">
            <a:avLst/>
          </a:prstGeom>
          <a:solidFill>
            <a:srgbClr val="FFFF99"/>
          </a:solidFill>
          <a:ln w="12700" cap="flat" cmpd="sng" algn="ctr">
            <a:solidFill>
              <a:schemeClr val="accent2"/>
            </a:solidFill>
            <a:prstDash val="solid"/>
            <a:round/>
            <a:headEnd type="none" w="med" len="med"/>
            <a:tailEnd type="triangle"/>
          </a:ln>
          <a:effectLst/>
        </p:spPr>
      </p:cxnSp>
      <p:cxnSp>
        <p:nvCxnSpPr>
          <p:cNvPr id="20" name="Straight Arrow Connector 19"/>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2" name="Rectangle 21"/>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26" name="Straight Arrow Connector 25"/>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8" name="Rectangle: Rounded Corners 27"/>
          <p:cNvSpPr/>
          <p:nvPr/>
        </p:nvSpPr>
        <p:spPr bwMode="auto">
          <a:xfrm>
            <a:off x="792960" y="3405843"/>
            <a:ext cx="5456587" cy="903893"/>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a:t>
            </a:r>
            <a:r>
              <a:rPr lang="en-US" sz="2667" dirty="0">
                <a:solidFill>
                  <a:schemeClr val="tx1"/>
                </a:solidFill>
                <a:latin typeface="Arial" charset="0"/>
                <a:ea typeface="ＭＳ Ｐゴシック" pitchFamily="34" charset="-128"/>
              </a:rPr>
              <a:t> creates a write of the value </a:t>
            </a:r>
          </a:p>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in + 4 </a:t>
            </a:r>
            <a:r>
              <a:rPr lang="en-US" sz="2667" dirty="0">
                <a:solidFill>
                  <a:schemeClr val="tx1"/>
                </a:solidFill>
                <a:latin typeface="Arial" charset="0"/>
                <a:ea typeface="ＭＳ Ｐゴシック" pitchFamily="34" charset="-128"/>
              </a:rPr>
              <a:t>to the register </a:t>
            </a:r>
            <a:r>
              <a:rPr lang="en-US" sz="2667" b="1" dirty="0">
                <a:solidFill>
                  <a:schemeClr val="tx1"/>
                </a:solidFill>
                <a:latin typeface="Arial" charset="0"/>
                <a:ea typeface="ＭＳ Ｐゴシック" pitchFamily="34" charset="-128"/>
              </a:rPr>
              <a:t>out</a:t>
            </a:r>
            <a:endParaRPr lang="en-US" sz="2667" dirty="0">
              <a:solidFill>
                <a:schemeClr val="tx1"/>
              </a:solidFill>
              <a:latin typeface="Arial" charset="0"/>
              <a:ea typeface="ＭＳ Ｐゴシック" pitchFamily="34" charset="-128"/>
            </a:endParaRPr>
          </a:p>
        </p:txBody>
      </p:sp>
      <p:cxnSp>
        <p:nvCxnSpPr>
          <p:cNvPr id="29" name="Straight Arrow Connector 28"/>
          <p:cNvCxnSpPr>
            <a:cxnSpLocks/>
          </p:cNvCxnSpPr>
          <p:nvPr/>
        </p:nvCxnSpPr>
        <p:spPr bwMode="auto">
          <a:xfrm flipH="1">
            <a:off x="2068015" y="4442056"/>
            <a:ext cx="357276" cy="452269"/>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3701471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CEFC4221-7EB5-4422-AB72-B78BD8207A6A}"/>
              </a:ext>
            </a:extLst>
          </p:cNvPr>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32" name="Rectangle 31"/>
          <p:cNvSpPr/>
          <p:nvPr/>
        </p:nvSpPr>
        <p:spPr bwMode="auto">
          <a:xfrm>
            <a:off x="637311" y="5462387"/>
            <a:ext cx="5370592" cy="1160088"/>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3" name="TextBox 32"/>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34" name="Straight Connector 3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5" name="Rectangle 34"/>
          <p:cNvSpPr/>
          <p:nvPr/>
        </p:nvSpPr>
        <p:spPr bwMode="auto">
          <a:xfrm>
            <a:off x="637311" y="1496612"/>
            <a:ext cx="5370592" cy="312895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6" name="Rectangle 35"/>
          <p:cNvSpPr/>
          <p:nvPr/>
        </p:nvSpPr>
        <p:spPr bwMode="auto">
          <a:xfrm>
            <a:off x="230912" y="1514763"/>
            <a:ext cx="310448" cy="342669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7" name="Rectangle 36"/>
          <p:cNvSpPr/>
          <p:nvPr/>
        </p:nvSpPr>
        <p:spPr bwMode="auto">
          <a:xfrm>
            <a:off x="203207" y="5781964"/>
            <a:ext cx="326683" cy="84050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38" name="Straight Connector 37"/>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9" name="Straight Connector 38"/>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40" name="Straight Connector 39"/>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4" name="Rectangle 23"/>
          <p:cNvSpPr/>
          <p:nvPr/>
        </p:nvSpPr>
        <p:spPr bwMode="auto">
          <a:xfrm>
            <a:off x="9819434" y="3305118"/>
            <a:ext cx="1894265" cy="1521191"/>
          </a:xfrm>
          <a:prstGeom prst="rect">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t"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rgbClr val="FFFFFF"/>
              </a:solidFill>
              <a:latin typeface="Arial"/>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Accel Block Scheduling</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61</a:t>
            </a:fld>
            <a:endParaRPr lang="en-US"/>
          </a:p>
        </p:txBody>
      </p:sp>
      <p:sp>
        <p:nvSpPr>
          <p:cNvPr id="11" name="Rectangle 10"/>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3" name="Rectangle 12"/>
          <p:cNvSpPr/>
          <p:nvPr/>
        </p:nvSpPr>
        <p:spPr bwMode="auto">
          <a:xfrm>
            <a:off x="11086843" y="4078042"/>
            <a:ext cx="406400" cy="369453"/>
          </a:xfrm>
          <a:prstGeom prst="rect">
            <a:avLst/>
          </a:prstGeom>
          <a:solidFill>
            <a:schemeClr val="accent2"/>
          </a:solidFill>
          <a:ln>
            <a:solidFill>
              <a:srgbClr val="82500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4" name="Rectangle 13"/>
          <p:cNvSpPr/>
          <p:nvPr/>
        </p:nvSpPr>
        <p:spPr bwMode="auto">
          <a:xfrm>
            <a:off x="10493591" y="4433548"/>
            <a:ext cx="406400" cy="36945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tx1">
                    <a:lumMod val="85000"/>
                    <a:lumOff val="15000"/>
                  </a:schemeClr>
                </a:solidFill>
                <a:latin typeface="Arial" charset="0"/>
                <a:ea typeface="ＭＳ Ｐゴシック" pitchFamily="34" charset="-128"/>
              </a:rPr>
              <a:t>4</a:t>
            </a:r>
          </a:p>
        </p:txBody>
      </p:sp>
      <p:cxnSp>
        <p:nvCxnSpPr>
          <p:cNvPr id="15" name="Straight Arrow Connector 14"/>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accent2"/>
            </a:solidFill>
            <a:prstDash val="solid"/>
            <a:round/>
            <a:headEnd type="none" w="med" len="med"/>
            <a:tailEnd type="triangle"/>
          </a:ln>
          <a:effectLst/>
        </p:spPr>
      </p:cxnSp>
      <p:cxnSp>
        <p:nvCxnSpPr>
          <p:cNvPr id="16" name="Connector: Elbow 15"/>
          <p:cNvCxnSpPr>
            <a:cxnSpLocks/>
            <a:stCxn id="13" idx="3"/>
            <a:endCxn id="17" idx="3"/>
          </p:cNvCxnSpPr>
          <p:nvPr/>
        </p:nvCxnSpPr>
        <p:spPr bwMode="auto">
          <a:xfrm flipH="1" flipV="1">
            <a:off x="10613319" y="3942496"/>
            <a:ext cx="879924" cy="320272"/>
          </a:xfrm>
          <a:prstGeom prst="bentConnector3">
            <a:avLst>
              <a:gd name="adj1" fmla="val -16520"/>
            </a:avLst>
          </a:prstGeom>
          <a:solidFill>
            <a:srgbClr val="FFFF99"/>
          </a:solidFill>
          <a:ln w="12700" cap="flat" cmpd="sng" algn="ctr">
            <a:solidFill>
              <a:schemeClr val="accent2"/>
            </a:solidFill>
            <a:prstDash val="solid"/>
            <a:round/>
            <a:headEnd type="none" w="med" len="med"/>
            <a:tailEnd type="triangle"/>
          </a:ln>
          <a:effectLst/>
        </p:spPr>
      </p:cxnSp>
      <p:sp>
        <p:nvSpPr>
          <p:cNvPr id="17" name="Rectangle 16"/>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8" name="Straight Arrow Connector 17"/>
          <p:cNvCxnSpPr>
            <a:cxnSpLocks/>
            <a:endCxn id="13" idx="1"/>
          </p:cNvCxnSpPr>
          <p:nvPr/>
        </p:nvCxnSpPr>
        <p:spPr bwMode="auto">
          <a:xfrm>
            <a:off x="10613322" y="4260000"/>
            <a:ext cx="473521" cy="2768"/>
          </a:xfrm>
          <a:prstGeom prst="straightConnector1">
            <a:avLst/>
          </a:prstGeom>
          <a:solidFill>
            <a:srgbClr val="FFFF99"/>
          </a:solidFill>
          <a:ln w="12700" cap="flat" cmpd="sng" algn="ctr">
            <a:solidFill>
              <a:schemeClr val="accent2"/>
            </a:solidFill>
            <a:prstDash val="solid"/>
            <a:round/>
            <a:headEnd type="none" w="med" len="med"/>
            <a:tailEnd type="triangle"/>
          </a:ln>
          <a:effectLst/>
        </p:spPr>
      </p:cxnSp>
      <p:cxnSp>
        <p:nvCxnSpPr>
          <p:cNvPr id="20" name="Straight Arrow Connector 19"/>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2" name="Rectangle 21"/>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25" name="Straight Connector 24"/>
          <p:cNvCxnSpPr>
            <a:cxnSpLocks/>
          </p:cNvCxnSpPr>
          <p:nvPr/>
        </p:nvCxnSpPr>
        <p:spPr bwMode="auto">
          <a:xfrm>
            <a:off x="57433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26" name="Straight Arrow Connector 25"/>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28" name="Rectangle: Rounded Corners 27"/>
          <p:cNvSpPr/>
          <p:nvPr/>
        </p:nvSpPr>
        <p:spPr bwMode="auto">
          <a:xfrm>
            <a:off x="770851" y="2782969"/>
            <a:ext cx="5456587" cy="1324169"/>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Accel</a:t>
            </a:r>
            <a:r>
              <a:rPr lang="en-US" sz="2667" dirty="0">
                <a:solidFill>
                  <a:schemeClr val="tx1"/>
                </a:solidFill>
                <a:latin typeface="Arial" charset="0"/>
                <a:ea typeface="ＭＳ Ｐゴシック" pitchFamily="34" charset="-128"/>
              </a:rPr>
              <a:t> guarantees that FPGA execution completes after all operations in this block complete</a:t>
            </a:r>
          </a:p>
        </p:txBody>
      </p:sp>
      <p:cxnSp>
        <p:nvCxnSpPr>
          <p:cNvPr id="29" name="Straight Arrow Connector 28"/>
          <p:cNvCxnSpPr>
            <a:cxnSpLocks/>
          </p:cNvCxnSpPr>
          <p:nvPr/>
        </p:nvCxnSpPr>
        <p:spPr bwMode="auto">
          <a:xfrm flipH="1">
            <a:off x="1392365" y="4173298"/>
            <a:ext cx="357276" cy="452269"/>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cxnSp>
        <p:nvCxnSpPr>
          <p:cNvPr id="27" name="Straight Arrow Connector 26"/>
          <p:cNvCxnSpPr>
            <a:cxnSpLocks/>
          </p:cNvCxnSpPr>
          <p:nvPr/>
        </p:nvCxnSpPr>
        <p:spPr bwMode="auto">
          <a:xfrm flipH="1">
            <a:off x="8445345" y="3536096"/>
            <a:ext cx="1374089" cy="0"/>
          </a:xfrm>
          <a:prstGeom prst="straightConnector1">
            <a:avLst/>
          </a:prstGeom>
          <a:solidFill>
            <a:srgbClr val="FFFF99"/>
          </a:solidFill>
          <a:ln w="57150" cap="flat" cmpd="sng" algn="ctr">
            <a:solidFill>
              <a:schemeClr val="accent2"/>
            </a:solidFill>
            <a:prstDash val="sysDot"/>
            <a:round/>
            <a:headEnd type="none" w="med" len="med"/>
            <a:tailEnd type="triangle"/>
          </a:ln>
          <a:effectLst/>
        </p:spPr>
      </p:cxnSp>
      <p:sp>
        <p:nvSpPr>
          <p:cNvPr id="30" name="TextBox 29"/>
          <p:cNvSpPr txBox="1"/>
          <p:nvPr/>
        </p:nvSpPr>
        <p:spPr>
          <a:xfrm>
            <a:off x="8758066" y="3095037"/>
            <a:ext cx="824265" cy="461665"/>
          </a:xfrm>
          <a:prstGeom prst="rect">
            <a:avLst/>
          </a:prstGeom>
          <a:noFill/>
        </p:spPr>
        <p:txBody>
          <a:bodyPr wrap="none" rtlCol="0">
            <a:spAutoFit/>
          </a:bodyPr>
          <a:lstStyle/>
          <a:p>
            <a:r>
              <a:rPr lang="en-US" sz="2400" dirty="0"/>
              <a:t>done</a:t>
            </a:r>
          </a:p>
        </p:txBody>
      </p:sp>
    </p:spTree>
    <p:custDataLst>
      <p:tags r:id="rId1"/>
    </p:custDataLst>
    <p:extLst>
      <p:ext uri="{BB962C8B-B14F-4D97-AF65-F5344CB8AC3E}">
        <p14:creationId xmlns:p14="http://schemas.microsoft.com/office/powerpoint/2010/main" val="1083332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850A803-9E63-4FB9-9BBA-E6EE6C3B3C11}"/>
              </a:ext>
            </a:extLst>
          </p:cNvPr>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3" name="Rectangle 22"/>
          <p:cNvSpPr/>
          <p:nvPr/>
        </p:nvSpPr>
        <p:spPr bwMode="auto">
          <a:xfrm>
            <a:off x="637311" y="6096000"/>
            <a:ext cx="5370592" cy="52647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4" name="TextBox 23"/>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25" name="Straight Connector 24"/>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6" name="Rectangle 25"/>
          <p:cNvSpPr/>
          <p:nvPr/>
        </p:nvSpPr>
        <p:spPr bwMode="auto">
          <a:xfrm>
            <a:off x="637311" y="1496612"/>
            <a:ext cx="5370592" cy="3964032"/>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7" name="Rectangle 26"/>
          <p:cNvSpPr/>
          <p:nvPr/>
        </p:nvSpPr>
        <p:spPr bwMode="auto">
          <a:xfrm>
            <a:off x="230912" y="1514763"/>
            <a:ext cx="310448" cy="422101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8" name="Rectangle 27"/>
          <p:cNvSpPr/>
          <p:nvPr/>
        </p:nvSpPr>
        <p:spPr bwMode="auto">
          <a:xfrm>
            <a:off x="203207" y="6096000"/>
            <a:ext cx="326683" cy="52647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29" name="Straight Connector 28"/>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0" name="Straight Connector 29"/>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31" name="Straight Connector 30"/>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dirty="0">
                <a:latin typeface="+mj-lt"/>
              </a:rPr>
              <a:t>Scalar Transfers (FPGA → ARM)</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62</a:t>
            </a:fld>
            <a:endParaRPr lang="en-US"/>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6889053" y="3270559"/>
            <a:ext cx="1562100"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10" name="Rectangle 9"/>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11" name="Rectangle 10"/>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12" name="Rectangle 11"/>
          <p:cNvSpPr/>
          <p:nvPr/>
        </p:nvSpPr>
        <p:spPr bwMode="auto">
          <a:xfrm>
            <a:off x="10493591" y="4433548"/>
            <a:ext cx="406400" cy="36945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13" name="Straight Arrow Connector 12"/>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4" name="Connector: Elbow 13"/>
          <p:cNvCxnSpPr>
            <a:cxnSpLocks/>
            <a:stCxn id="11" idx="3"/>
            <a:endCxn id="15" idx="3"/>
          </p:cNvCxnSpPr>
          <p:nvPr/>
        </p:nvCxnSpPr>
        <p:spPr bwMode="auto">
          <a:xfrm flipH="1" flipV="1">
            <a:off x="10613319" y="3942496"/>
            <a:ext cx="879924" cy="320272"/>
          </a:xfrm>
          <a:prstGeom prst="bentConnector3">
            <a:avLst>
              <a:gd name="adj1" fmla="val -16520"/>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15" name="Rectangle 14"/>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16" name="Straight Arrow Connector 15"/>
          <p:cNvCxnSpPr>
            <a:cxnSpLocks/>
            <a:endCxn id="11"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17" name="Straight Arrow Connector 16"/>
          <p:cNvCxnSpPr>
            <a:cxnSpLocks/>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18" name="Straight Arrow Connector 17"/>
          <p:cNvCxnSpPr>
            <a:cxnSpLocks/>
          </p:cNvCxnSpPr>
          <p:nvPr/>
        </p:nvCxnSpPr>
        <p:spPr bwMode="auto">
          <a:xfrm flipH="1">
            <a:off x="8451152" y="3923739"/>
            <a:ext cx="1522661" cy="0"/>
          </a:xfrm>
          <a:prstGeom prst="straightConnector1">
            <a:avLst/>
          </a:prstGeom>
          <a:solidFill>
            <a:srgbClr val="FFFF99"/>
          </a:solidFill>
          <a:ln w="57150" cap="flat" cmpd="sng" algn="ctr">
            <a:solidFill>
              <a:srgbClr val="B26F0C"/>
            </a:solidFill>
            <a:prstDash val="solid"/>
            <a:round/>
            <a:headEnd type="none" w="med" len="med"/>
            <a:tailEnd type="triangle"/>
          </a:ln>
          <a:effectLst/>
        </p:spPr>
      </p:cxnSp>
      <p:sp>
        <p:nvSpPr>
          <p:cNvPr id="19" name="Rectangle 18"/>
          <p:cNvSpPr/>
          <p:nvPr/>
        </p:nvSpPr>
        <p:spPr bwMode="auto">
          <a:xfrm>
            <a:off x="9968006" y="4131100"/>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21" name="Straight Arrow Connector 20"/>
          <p:cNvCxnSpPr>
            <a:cxnSpLocks/>
          </p:cNvCxnSpPr>
          <p:nvPr/>
        </p:nvCxnSpPr>
        <p:spPr bwMode="auto">
          <a:xfrm>
            <a:off x="4117145" y="4932848"/>
            <a:ext cx="257572" cy="489888"/>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22" name="Rectangle: Rounded Corners 21"/>
          <p:cNvSpPr/>
          <p:nvPr/>
        </p:nvSpPr>
        <p:spPr bwMode="auto">
          <a:xfrm>
            <a:off x="778401" y="3851495"/>
            <a:ext cx="5456587" cy="978188"/>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Gets the value of the </a:t>
            </a:r>
            <a:r>
              <a:rPr lang="en-US" sz="2667" dirty="0" err="1">
                <a:solidFill>
                  <a:schemeClr val="tx1"/>
                </a:solidFill>
                <a:latin typeface="Arial" charset="0"/>
                <a:ea typeface="ＭＳ Ｐゴシック" pitchFamily="34" charset="-128"/>
              </a:rPr>
              <a:t>ArgOut</a:t>
            </a:r>
            <a:r>
              <a:rPr lang="en-US" sz="2667" dirty="0">
                <a:solidFill>
                  <a:schemeClr val="tx1"/>
                </a:solidFill>
                <a:latin typeface="Arial" charset="0"/>
                <a:ea typeface="ＭＳ Ｐゴシック" pitchFamily="34" charset="-128"/>
              </a:rPr>
              <a:t> </a:t>
            </a:r>
            <a:r>
              <a:rPr lang="en-US" sz="2667" b="1" dirty="0">
                <a:solidFill>
                  <a:schemeClr val="tx1"/>
                </a:solidFill>
                <a:latin typeface="Arial" charset="0"/>
                <a:ea typeface="ＭＳ Ｐゴシック" pitchFamily="34" charset="-128"/>
              </a:rPr>
              <a:t>out</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from the FPGA back to the ARM</a:t>
            </a:r>
          </a:p>
        </p:txBody>
      </p:sp>
      <p:sp>
        <p:nvSpPr>
          <p:cNvPr id="32" name="Rectangle 31"/>
          <p:cNvSpPr/>
          <p:nvPr/>
        </p:nvSpPr>
        <p:spPr bwMode="auto">
          <a:xfrm>
            <a:off x="810383" y="5789740"/>
            <a:ext cx="2967291" cy="30625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3" name="Rectangle 32"/>
          <p:cNvSpPr/>
          <p:nvPr/>
        </p:nvSpPr>
        <p:spPr bwMode="auto">
          <a:xfrm>
            <a:off x="5326539" y="5762760"/>
            <a:ext cx="381535" cy="30625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2884224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6FEAF1D7-B51F-4050-956A-B3B8FEE8D576}"/>
              </a:ext>
            </a:extLst>
          </p:cNvPr>
          <p:cNvSpPr txBox="1"/>
          <p:nvPr/>
        </p:nvSpPr>
        <p:spPr>
          <a:xfrm>
            <a:off x="508002"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p>
        </p:txBody>
      </p:sp>
      <p:sp>
        <p:nvSpPr>
          <p:cNvPr id="23" name="Rectangle 22"/>
          <p:cNvSpPr/>
          <p:nvPr/>
        </p:nvSpPr>
        <p:spPr bwMode="auto">
          <a:xfrm>
            <a:off x="637311" y="5735782"/>
            <a:ext cx="5370592" cy="89763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4" name="TextBox 23"/>
          <p:cNvSpPr txBox="1"/>
          <p:nvPr/>
        </p:nvSpPr>
        <p:spPr>
          <a:xfrm>
            <a:off x="124339"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bg1">
                    <a:lumMod val="85000"/>
                  </a:schemeClr>
                </a:solidFill>
                <a:latin typeface="Consolas" pitchFamily="49" charset="0"/>
                <a:ea typeface="SimSun" pitchFamily="2" charset="-122"/>
              </a:rPr>
              <a:t>11</a:t>
            </a:r>
          </a:p>
          <a:p>
            <a:pPr algn="r"/>
            <a:r>
              <a:rPr lang="en-US" sz="1867" dirty="0">
                <a:solidFill>
                  <a:schemeClr val="bg1">
                    <a:lumMod val="85000"/>
                  </a:schemeClr>
                </a:solidFill>
                <a:latin typeface="Consolas" pitchFamily="49" charset="0"/>
                <a:ea typeface="SimSun" pitchFamily="2" charset="-122"/>
              </a:rPr>
              <a:t>12</a:t>
            </a:r>
          </a:p>
          <a:p>
            <a:pPr algn="r"/>
            <a:r>
              <a:rPr lang="en-US" sz="1867" dirty="0">
                <a:solidFill>
                  <a:schemeClr val="bg1">
                    <a:lumMod val="85000"/>
                  </a:schemeClr>
                </a:solidFill>
                <a:latin typeface="Consolas" pitchFamily="49" charset="0"/>
                <a:ea typeface="SimSun" pitchFamily="2" charset="-122"/>
              </a:rPr>
              <a:t>13</a:t>
            </a:r>
          </a:p>
          <a:p>
            <a:pPr algn="r"/>
            <a:r>
              <a:rPr lang="en-US" sz="1867" dirty="0">
                <a:solidFill>
                  <a:schemeClr val="bg1">
                    <a:lumMod val="85000"/>
                  </a:schemeClr>
                </a:solidFill>
                <a:latin typeface="Consolas" pitchFamily="49" charset="0"/>
                <a:ea typeface="SimSun" pitchFamily="2" charset="-122"/>
              </a:rPr>
              <a:t>14</a:t>
            </a:r>
          </a:p>
          <a:p>
            <a:pPr algn="r"/>
            <a:r>
              <a:rPr lang="en-US" sz="1867" dirty="0">
                <a:solidFill>
                  <a:schemeClr val="bg1">
                    <a:lumMod val="85000"/>
                  </a:schemeClr>
                </a:solidFill>
                <a:latin typeface="Consolas" pitchFamily="49" charset="0"/>
                <a:ea typeface="SimSun" pitchFamily="2" charset="-122"/>
              </a:rPr>
              <a:t>15</a:t>
            </a:r>
          </a:p>
          <a:p>
            <a:pPr algn="r"/>
            <a:r>
              <a:rPr lang="en-US" sz="1867" dirty="0">
                <a:solidFill>
                  <a:schemeClr val="bg1">
                    <a:lumMod val="85000"/>
                  </a:schemeClr>
                </a:solidFill>
                <a:latin typeface="Consolas" pitchFamily="49" charset="0"/>
                <a:ea typeface="SimSun" pitchFamily="2" charset="-122"/>
              </a:rPr>
              <a:t>16</a:t>
            </a:r>
          </a:p>
          <a:p>
            <a:pPr algn="r"/>
            <a:r>
              <a:rPr lang="en-US" sz="1867" dirty="0">
                <a:solidFill>
                  <a:schemeClr val="bg1">
                    <a:lumMod val="85000"/>
                  </a:schemeClr>
                </a:solidFill>
                <a:latin typeface="Consolas" pitchFamily="49" charset="0"/>
                <a:ea typeface="SimSun" pitchFamily="2" charset="-122"/>
              </a:rPr>
              <a:t>17</a:t>
            </a:r>
          </a:p>
          <a:p>
            <a:pPr algn="r"/>
            <a:r>
              <a:rPr lang="en-US" sz="1867" dirty="0">
                <a:solidFill>
                  <a:schemeClr val="bg1">
                    <a:lumMod val="85000"/>
                  </a:schemeClr>
                </a:solidFill>
                <a:latin typeface="Consolas" pitchFamily="49" charset="0"/>
                <a:ea typeface="SimSun" pitchFamily="2" charset="-122"/>
              </a:rPr>
              <a:t>18</a:t>
            </a:r>
          </a:p>
        </p:txBody>
      </p:sp>
      <p:cxnSp>
        <p:nvCxnSpPr>
          <p:cNvPr id="36" name="Straight Connector 35"/>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37" name="Rectangle 36"/>
          <p:cNvSpPr/>
          <p:nvPr/>
        </p:nvSpPr>
        <p:spPr bwMode="auto">
          <a:xfrm>
            <a:off x="637311" y="1496611"/>
            <a:ext cx="5370592" cy="3965495"/>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8" name="Rectangle 37"/>
          <p:cNvSpPr/>
          <p:nvPr/>
        </p:nvSpPr>
        <p:spPr bwMode="auto">
          <a:xfrm>
            <a:off x="230912" y="1514763"/>
            <a:ext cx="310448" cy="422101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9" name="Rectangle 38"/>
          <p:cNvSpPr/>
          <p:nvPr/>
        </p:nvSpPr>
        <p:spPr bwMode="auto">
          <a:xfrm>
            <a:off x="203207" y="6096000"/>
            <a:ext cx="326683" cy="526473"/>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40" name="Straight Connector 39"/>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41" name="Straight Connector 40"/>
          <p:cNvCxnSpPr>
            <a:cxnSpLocks/>
          </p:cNvCxnSpPr>
          <p:nvPr/>
        </p:nvCxnSpPr>
        <p:spPr bwMode="auto">
          <a:xfrm>
            <a:off x="581889" y="1424278"/>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42" name="Straight Connector 41"/>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43" name="Straight Connector 42"/>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 name="Title 1"/>
          <p:cNvSpPr>
            <a:spLocks noGrp="1"/>
          </p:cNvSpPr>
          <p:nvPr>
            <p:ph type="title"/>
          </p:nvPr>
        </p:nvSpPr>
        <p:spPr>
          <a:xfrm>
            <a:off x="508002" y="-152400"/>
            <a:ext cx="11345948" cy="1066800"/>
          </a:xfrm>
        </p:spPr>
        <p:txBody>
          <a:bodyPr/>
          <a:lstStyle/>
          <a:p>
            <a:r>
              <a:rPr lang="en-US" dirty="0">
                <a:latin typeface="+mj-lt"/>
              </a:rPr>
              <a:t>Printing in Spatial**</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63</a:t>
            </a:fld>
            <a:endParaRPr lang="en-US" dirty="0"/>
          </a:p>
        </p:txBody>
      </p:sp>
      <p:cxnSp>
        <p:nvCxnSpPr>
          <p:cNvPr id="4" name="Straight Connector 3"/>
          <p:cNvCxnSpPr>
            <a:cxnSpLocks/>
          </p:cNvCxnSpPr>
          <p:nvPr/>
        </p:nvCxnSpPr>
        <p:spPr bwMode="auto">
          <a:xfrm>
            <a:off x="581889"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cxnSp>
        <p:nvCxnSpPr>
          <p:cNvPr id="10" name="Straight Arrow Connector 9"/>
          <p:cNvCxnSpPr>
            <a:cxnSpLocks/>
          </p:cNvCxnSpPr>
          <p:nvPr/>
        </p:nvCxnSpPr>
        <p:spPr bwMode="auto">
          <a:xfrm>
            <a:off x="1871579" y="4904487"/>
            <a:ext cx="0" cy="557619"/>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1" name="Rectangle: Rounded Corners 10"/>
          <p:cNvSpPr/>
          <p:nvPr/>
        </p:nvSpPr>
        <p:spPr bwMode="auto">
          <a:xfrm>
            <a:off x="1171004" y="4224105"/>
            <a:ext cx="5022393" cy="599124"/>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Prints the output to the terminal</a:t>
            </a:r>
            <a:endParaRPr lang="en-US" sz="2667" b="1" dirty="0">
              <a:solidFill>
                <a:schemeClr val="tx1"/>
              </a:solidFill>
              <a:latin typeface="Arial" charset="0"/>
              <a:ea typeface="ＭＳ Ｐゴシック" pitchFamily="34" charset="-128"/>
            </a:endParaRPr>
          </a:p>
        </p:txBody>
      </p:sp>
      <p:sp>
        <p:nvSpPr>
          <p:cNvPr id="13" name="TextBox 12"/>
          <p:cNvSpPr txBox="1"/>
          <p:nvPr/>
        </p:nvSpPr>
        <p:spPr>
          <a:xfrm>
            <a:off x="6579278" y="4856879"/>
            <a:ext cx="6576348" cy="2061718"/>
          </a:xfrm>
          <a:prstGeom prst="rect">
            <a:avLst/>
          </a:prstGeom>
        </p:spPr>
        <p:txBody>
          <a:bodyPr rtlCol="0">
            <a:spAutoFit/>
          </a:bodyPr>
          <a:lstStyle/>
          <a:p>
            <a:r>
              <a:rPr lang="en-US" sz="2133" dirty="0" err="1">
                <a:solidFill>
                  <a:schemeClr val="bg1">
                    <a:lumMod val="95000"/>
                  </a:schemeClr>
                </a:solidFill>
                <a:latin typeface="Consolas" panose="020B0609020204030204" pitchFamily="49" charset="0"/>
                <a:cs typeface="Courier New"/>
              </a:rPr>
              <a:t>int</a:t>
            </a:r>
            <a:r>
              <a:rPr lang="en-US" sz="2133" dirty="0">
                <a:solidFill>
                  <a:schemeClr val="bg1">
                    <a:lumMod val="95000"/>
                  </a:schemeClr>
                </a:solidFill>
                <a:latin typeface="Consolas" panose="020B0609020204030204" pitchFamily="49" charset="0"/>
                <a:cs typeface="Courier New"/>
              </a:rPr>
              <a:t> main(</a:t>
            </a:r>
            <a:r>
              <a:rPr lang="en-US" sz="2133" dirty="0" err="1">
                <a:solidFill>
                  <a:schemeClr val="bg1">
                    <a:lumMod val="95000"/>
                  </a:schemeClr>
                </a:solidFill>
                <a:latin typeface="Consolas" panose="020B0609020204030204" pitchFamily="49" charset="0"/>
                <a:cs typeface="Courier New"/>
              </a:rPr>
              <a:t>int</a:t>
            </a:r>
            <a:r>
              <a:rPr lang="en-US" sz="2133" dirty="0">
                <a:solidFill>
                  <a:schemeClr val="bg1">
                    <a:lumMod val="95000"/>
                  </a:schemeClr>
                </a:solidFill>
                <a:latin typeface="Consolas" panose="020B0609020204030204" pitchFamily="49" charset="0"/>
                <a:cs typeface="Courier New"/>
              </a:rPr>
              <a:t> </a:t>
            </a:r>
            <a:r>
              <a:rPr lang="en-US" sz="2133" dirty="0" err="1">
                <a:solidFill>
                  <a:schemeClr val="bg1">
                    <a:lumMod val="95000"/>
                  </a:schemeClr>
                </a:solidFill>
                <a:latin typeface="Consolas" panose="020B0609020204030204" pitchFamily="49" charset="0"/>
                <a:cs typeface="Courier New"/>
              </a:rPr>
              <a:t>argc</a:t>
            </a:r>
            <a:r>
              <a:rPr lang="en-US" sz="2133" dirty="0">
                <a:solidFill>
                  <a:schemeClr val="bg1">
                    <a:lumMod val="95000"/>
                  </a:schemeClr>
                </a:solidFill>
                <a:latin typeface="Consolas" panose="020B0609020204030204" pitchFamily="49" charset="0"/>
                <a:cs typeface="Courier New"/>
              </a:rPr>
              <a:t>, char **</a:t>
            </a:r>
            <a:r>
              <a:rPr lang="en-US" sz="2133" dirty="0" err="1">
                <a:solidFill>
                  <a:schemeClr val="bg1">
                    <a:lumMod val="95000"/>
                  </a:schemeClr>
                </a:solidFill>
                <a:latin typeface="Consolas" panose="020B0609020204030204" pitchFamily="49" charset="0"/>
                <a:cs typeface="Courier New"/>
              </a:rPr>
              <a:t>argv</a:t>
            </a:r>
            <a:r>
              <a:rPr lang="en-US" sz="2133" dirty="0">
                <a:solidFill>
                  <a:schemeClr val="bg1">
                    <a:lumMod val="95000"/>
                  </a:schemeClr>
                </a:solidFill>
                <a:latin typeface="Consolas" panose="020B0609020204030204" pitchFamily="49" charset="0"/>
                <a:cs typeface="Courier New"/>
              </a:rPr>
              <a:t>) {</a:t>
            </a:r>
          </a:p>
          <a:p>
            <a:r>
              <a:rPr lang="en-US" sz="2133" dirty="0">
                <a:solidFill>
                  <a:schemeClr val="bg1">
                    <a:lumMod val="95000"/>
                  </a:schemeClr>
                </a:solidFill>
                <a:latin typeface="Consolas" panose="020B0609020204030204" pitchFamily="49" charset="0"/>
                <a:cs typeface="Courier New"/>
              </a:rPr>
              <a:t>  </a:t>
            </a:r>
            <a:r>
              <a:rPr lang="en-US" sz="2133" dirty="0" err="1">
                <a:solidFill>
                  <a:schemeClr val="bg1">
                    <a:lumMod val="95000"/>
                  </a:schemeClr>
                </a:solidFill>
                <a:latin typeface="Consolas" panose="020B0609020204030204" pitchFamily="49" charset="0"/>
                <a:cs typeface="Courier New"/>
              </a:rPr>
              <a:t>int</a:t>
            </a:r>
            <a:r>
              <a:rPr lang="en-US" sz="2133" dirty="0">
                <a:solidFill>
                  <a:schemeClr val="bg1">
                    <a:lumMod val="95000"/>
                  </a:schemeClr>
                </a:solidFill>
                <a:latin typeface="Consolas" panose="020B0609020204030204" pitchFamily="49" charset="0"/>
                <a:cs typeface="Courier New"/>
              </a:rPr>
              <a:t> in = </a:t>
            </a:r>
            <a:r>
              <a:rPr lang="en-US" sz="2133" dirty="0" err="1">
                <a:solidFill>
                  <a:schemeClr val="bg1">
                    <a:lumMod val="95000"/>
                  </a:schemeClr>
                </a:solidFill>
                <a:latin typeface="Consolas" panose="020B0609020204030204" pitchFamily="49" charset="0"/>
                <a:cs typeface="Courier New"/>
              </a:rPr>
              <a:t>atoi</a:t>
            </a:r>
            <a:r>
              <a:rPr lang="en-US" sz="2133" dirty="0">
                <a:solidFill>
                  <a:schemeClr val="bg1">
                    <a:lumMod val="95000"/>
                  </a:schemeClr>
                </a:solidFill>
                <a:latin typeface="Consolas" panose="020B0609020204030204" pitchFamily="49" charset="0"/>
                <a:cs typeface="Courier New"/>
              </a:rPr>
              <a:t>(</a:t>
            </a:r>
            <a:r>
              <a:rPr lang="en-US" sz="2133" dirty="0" err="1">
                <a:solidFill>
                  <a:schemeClr val="bg1">
                    <a:lumMod val="95000"/>
                  </a:schemeClr>
                </a:solidFill>
                <a:latin typeface="Consolas" panose="020B0609020204030204" pitchFamily="49" charset="0"/>
                <a:cs typeface="Courier New"/>
              </a:rPr>
              <a:t>argv</a:t>
            </a:r>
            <a:r>
              <a:rPr lang="en-US" sz="2133" dirty="0">
                <a:solidFill>
                  <a:schemeClr val="bg1">
                    <a:lumMod val="95000"/>
                  </a:schemeClr>
                </a:solidFill>
                <a:latin typeface="Consolas" panose="020B0609020204030204" pitchFamily="49" charset="0"/>
                <a:cs typeface="Courier New"/>
              </a:rPr>
              <a:t>[1]);</a:t>
            </a:r>
          </a:p>
          <a:p>
            <a:r>
              <a:rPr lang="en-US" sz="2133" dirty="0">
                <a:solidFill>
                  <a:schemeClr val="bg1">
                    <a:lumMod val="95000"/>
                  </a:schemeClr>
                </a:solidFill>
                <a:latin typeface="Consolas" panose="020B0609020204030204" pitchFamily="49" charset="0"/>
                <a:cs typeface="Courier New"/>
              </a:rPr>
              <a:t>  …</a:t>
            </a:r>
          </a:p>
          <a:p>
            <a:r>
              <a:rPr lang="en-US" sz="2133" dirty="0">
                <a:solidFill>
                  <a:schemeClr val="bg1">
                    <a:lumMod val="95000"/>
                  </a:schemeClr>
                </a:solidFill>
                <a:latin typeface="Consolas" panose="020B0609020204030204" pitchFamily="49" charset="0"/>
                <a:cs typeface="Courier New"/>
              </a:rPr>
              <a:t>  </a:t>
            </a:r>
            <a:r>
              <a:rPr lang="en-US" sz="2133" dirty="0" err="1">
                <a:latin typeface="Consolas" panose="020B0609020204030204" pitchFamily="49" charset="0"/>
                <a:cs typeface="Courier New"/>
              </a:rPr>
              <a:t>printf</a:t>
            </a:r>
            <a:r>
              <a:rPr lang="en-US" sz="2133" dirty="0">
                <a:latin typeface="Consolas" panose="020B0609020204030204" pitchFamily="49" charset="0"/>
                <a:cs typeface="Courier New"/>
              </a:rPr>
              <a:t>(“Output: %d\n", out);</a:t>
            </a:r>
          </a:p>
          <a:p>
            <a:r>
              <a:rPr lang="en-US" sz="2133" dirty="0">
                <a:solidFill>
                  <a:schemeClr val="bg1">
                    <a:lumMod val="95000"/>
                  </a:schemeClr>
                </a:solidFill>
                <a:latin typeface="Consolas" panose="020B0609020204030204" pitchFamily="49" charset="0"/>
                <a:cs typeface="Courier New"/>
              </a:rPr>
              <a:t>  return 0;</a:t>
            </a:r>
          </a:p>
          <a:p>
            <a:r>
              <a:rPr lang="en-US" sz="2133" dirty="0">
                <a:solidFill>
                  <a:schemeClr val="bg1">
                    <a:lumMod val="95000"/>
                  </a:schemeClr>
                </a:solidFill>
                <a:latin typeface="Consolas" panose="020B0609020204030204" pitchFamily="49" charset="0"/>
                <a:cs typeface="Courier New"/>
              </a:rPr>
              <a:t>}</a:t>
            </a:r>
          </a:p>
        </p:txBody>
      </p:sp>
      <p:sp>
        <p:nvSpPr>
          <p:cNvPr id="25" name="Rectangle 24"/>
          <p:cNvSpPr/>
          <p:nvPr/>
        </p:nvSpPr>
        <p:spPr bwMode="auto">
          <a:xfrm>
            <a:off x="6889053" y="3270559"/>
            <a:ext cx="1562100" cy="1555749"/>
          </a:xfrm>
          <a:prstGeom prst="rect">
            <a:avLst/>
          </a:prstGeom>
          <a:solidFill>
            <a:srgbClr val="B26F0C"/>
          </a:solidFill>
          <a:ln>
            <a:solidFill>
              <a:srgbClr val="82500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ARM</a:t>
            </a:r>
          </a:p>
        </p:txBody>
      </p:sp>
      <p:sp>
        <p:nvSpPr>
          <p:cNvPr id="26" name="Rectangle 25"/>
          <p:cNvSpPr/>
          <p:nvPr/>
        </p:nvSpPr>
        <p:spPr bwMode="auto">
          <a:xfrm>
            <a:off x="9842464" y="3273286"/>
            <a:ext cx="1884749" cy="1555749"/>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FPGA</a:t>
            </a: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a:p>
            <a:pPr algn="ctr" defTabSz="609585" eaLnBrk="0" fontAlgn="base" hangingPunct="0">
              <a:lnSpc>
                <a:spcPct val="93000"/>
              </a:lnSpc>
              <a:spcBef>
                <a:spcPct val="0"/>
              </a:spcBef>
              <a:spcAft>
                <a:spcPct val="0"/>
              </a:spcAft>
              <a:buClr>
                <a:srgbClr val="000000"/>
              </a:buClr>
              <a:buSzPct val="100000"/>
            </a:pPr>
            <a:endParaRPr lang="en-US" sz="3200" dirty="0">
              <a:solidFill>
                <a:schemeClr val="bg1"/>
              </a:solidFill>
              <a:latin typeface="Arial" charset="0"/>
              <a:ea typeface="ＭＳ Ｐゴシック" pitchFamily="34" charset="-128"/>
            </a:endParaRPr>
          </a:p>
        </p:txBody>
      </p:sp>
      <p:sp>
        <p:nvSpPr>
          <p:cNvPr id="27" name="Rectangle 26"/>
          <p:cNvSpPr/>
          <p:nvPr/>
        </p:nvSpPr>
        <p:spPr bwMode="auto">
          <a:xfrm>
            <a:off x="11086843" y="4078042"/>
            <a:ext cx="406400" cy="369453"/>
          </a:xfrm>
          <a:prstGeom prst="rect">
            <a:avLst/>
          </a:prstGeom>
          <a:solidFill>
            <a:schemeClr val="bg1">
              <a:lumMod val="8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t>
            </a:r>
          </a:p>
        </p:txBody>
      </p:sp>
      <p:sp>
        <p:nvSpPr>
          <p:cNvPr id="28" name="Rectangle 27"/>
          <p:cNvSpPr/>
          <p:nvPr/>
        </p:nvSpPr>
        <p:spPr bwMode="auto">
          <a:xfrm>
            <a:off x="10493591" y="4433548"/>
            <a:ext cx="406400" cy="36945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algn="ctr" defTabSz="609585" eaLnBrk="0" fontAlgn="base" hangingPunct="0">
              <a:lnSpc>
                <a:spcPct val="93000"/>
              </a:lnSpc>
              <a:spcBef>
                <a:spcPct val="0"/>
              </a:spcBef>
              <a:spcAft>
                <a:spcPct val="0"/>
              </a:spcAft>
              <a:buClr>
                <a:srgbClr val="000000"/>
              </a:buClr>
              <a:buSzPct val="100000"/>
            </a:pPr>
            <a:r>
              <a:rPr lang="en-US" sz="3200" dirty="0">
                <a:solidFill>
                  <a:schemeClr val="bg1">
                    <a:lumMod val="65000"/>
                  </a:schemeClr>
                </a:solidFill>
                <a:latin typeface="Arial" charset="0"/>
                <a:ea typeface="ＭＳ Ｐゴシック" pitchFamily="34" charset="-128"/>
              </a:rPr>
              <a:t>4</a:t>
            </a:r>
          </a:p>
        </p:txBody>
      </p:sp>
      <p:cxnSp>
        <p:nvCxnSpPr>
          <p:cNvPr id="29" name="Straight Arrow Connector 28"/>
          <p:cNvCxnSpPr>
            <a:cxnSpLocks/>
          </p:cNvCxnSpPr>
          <p:nvPr/>
        </p:nvCxnSpPr>
        <p:spPr bwMode="auto">
          <a:xfrm flipV="1">
            <a:off x="10826131" y="4407515"/>
            <a:ext cx="267855" cy="18472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cxnSp>
        <p:nvCxnSpPr>
          <p:cNvPr id="30" name="Connector: Elbow 29"/>
          <p:cNvCxnSpPr>
            <a:cxnSpLocks/>
            <a:stCxn id="27" idx="3"/>
            <a:endCxn id="31" idx="3"/>
          </p:cNvCxnSpPr>
          <p:nvPr/>
        </p:nvCxnSpPr>
        <p:spPr bwMode="auto">
          <a:xfrm flipH="1" flipV="1">
            <a:off x="10613319" y="3942496"/>
            <a:ext cx="879924" cy="320272"/>
          </a:xfrm>
          <a:prstGeom prst="bentConnector3">
            <a:avLst>
              <a:gd name="adj1" fmla="val -15454"/>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31" name="Rectangle 30"/>
          <p:cNvSpPr/>
          <p:nvPr/>
        </p:nvSpPr>
        <p:spPr bwMode="auto">
          <a:xfrm>
            <a:off x="9973814" y="3788432"/>
            <a:ext cx="639505" cy="308128"/>
          </a:xfrm>
          <a:prstGeom prst="rect">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out</a:t>
            </a:r>
          </a:p>
        </p:txBody>
      </p:sp>
      <p:cxnSp>
        <p:nvCxnSpPr>
          <p:cNvPr id="32" name="Straight Arrow Connector 31"/>
          <p:cNvCxnSpPr>
            <a:cxnSpLocks/>
            <a:stCxn id="33" idx="3"/>
            <a:endCxn id="27" idx="1"/>
          </p:cNvCxnSpPr>
          <p:nvPr/>
        </p:nvCxnSpPr>
        <p:spPr bwMode="auto">
          <a:xfrm>
            <a:off x="10613322" y="4260000"/>
            <a:ext cx="473521" cy="2768"/>
          </a:xfrm>
          <a:prstGeom prst="straightConnector1">
            <a:avLst/>
          </a:prstGeom>
          <a:solidFill>
            <a:srgbClr val="FFFF99"/>
          </a:solidFill>
          <a:ln w="12700" cap="flat" cmpd="sng" algn="ctr">
            <a:solidFill>
              <a:schemeClr val="bg1">
                <a:lumMod val="75000"/>
              </a:schemeClr>
            </a:solidFill>
            <a:prstDash val="solid"/>
            <a:round/>
            <a:headEnd type="none" w="med" len="med"/>
            <a:tailEnd type="triangle"/>
          </a:ln>
          <a:effectLst/>
        </p:spPr>
      </p:cxnSp>
      <p:sp>
        <p:nvSpPr>
          <p:cNvPr id="33" name="Rectangle 32"/>
          <p:cNvSpPr/>
          <p:nvPr/>
        </p:nvSpPr>
        <p:spPr bwMode="auto">
          <a:xfrm>
            <a:off x="9973815" y="4105936"/>
            <a:ext cx="639507" cy="308128"/>
          </a:xfrm>
          <a:prstGeom prst="rect">
            <a:avLst/>
          </a:prstGeom>
          <a:solidFill>
            <a:srgbClr val="D9D9D9"/>
          </a:solidFill>
          <a:ln>
            <a:solidFill>
              <a:srgbClr val="A6A6A6"/>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133" dirty="0">
                <a:solidFill>
                  <a:schemeClr val="bg1"/>
                </a:solidFill>
                <a:latin typeface="Arial" charset="0"/>
                <a:ea typeface="ＭＳ Ｐゴシック" pitchFamily="34" charset="-128"/>
              </a:rPr>
              <a:t>in</a:t>
            </a:r>
          </a:p>
        </p:txBody>
      </p:sp>
      <p:cxnSp>
        <p:nvCxnSpPr>
          <p:cNvPr id="34" name="Straight Arrow Connector 33"/>
          <p:cNvCxnSpPr>
            <a:cxnSpLocks/>
            <a:endCxn id="33" idx="1"/>
          </p:cNvCxnSpPr>
          <p:nvPr/>
        </p:nvCxnSpPr>
        <p:spPr bwMode="auto">
          <a:xfrm>
            <a:off x="8451153" y="4260000"/>
            <a:ext cx="1522663"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cxnSp>
        <p:nvCxnSpPr>
          <p:cNvPr id="35" name="Straight Arrow Connector 34"/>
          <p:cNvCxnSpPr>
            <a:cxnSpLocks/>
          </p:cNvCxnSpPr>
          <p:nvPr/>
        </p:nvCxnSpPr>
        <p:spPr bwMode="auto">
          <a:xfrm flipH="1">
            <a:off x="8451152" y="3923739"/>
            <a:ext cx="1522661" cy="0"/>
          </a:xfrm>
          <a:prstGeom prst="straightConnector1">
            <a:avLst/>
          </a:prstGeom>
          <a:solidFill>
            <a:srgbClr val="FFFF99"/>
          </a:solidFill>
          <a:ln w="12700" cap="flat" cmpd="sng" algn="ctr">
            <a:solidFill>
              <a:schemeClr val="bg1">
                <a:lumMod val="65000"/>
              </a:schemeClr>
            </a:solidFill>
            <a:prstDash val="solid"/>
            <a:round/>
            <a:headEnd type="none" w="med" len="med"/>
            <a:tailEnd type="triangle"/>
          </a:ln>
          <a:effectLst/>
        </p:spPr>
      </p:cxnSp>
      <p:sp>
        <p:nvSpPr>
          <p:cNvPr id="14" name="TextBox 13"/>
          <p:cNvSpPr txBox="1"/>
          <p:nvPr/>
        </p:nvSpPr>
        <p:spPr>
          <a:xfrm>
            <a:off x="6795387" y="1612905"/>
            <a:ext cx="5165068" cy="1200329"/>
          </a:xfrm>
          <a:prstGeom prst="rect">
            <a:avLst/>
          </a:prstGeom>
          <a:noFill/>
        </p:spPr>
        <p:txBody>
          <a:bodyPr wrap="none" rtlCol="0">
            <a:spAutoFit/>
          </a:bodyPr>
          <a:lstStyle/>
          <a:p>
            <a:r>
              <a:rPr lang="en-US" sz="2400" dirty="0"/>
              <a:t>** Printing in Spatial isn’t synthesizable,</a:t>
            </a:r>
          </a:p>
          <a:p>
            <a:r>
              <a:rPr lang="en-US" sz="2400" dirty="0"/>
              <a:t>but it can be used in </a:t>
            </a:r>
            <a:r>
              <a:rPr lang="en-US" sz="2400" b="1" dirty="0"/>
              <a:t>host code</a:t>
            </a:r>
            <a:r>
              <a:rPr lang="en-US" sz="2400" dirty="0"/>
              <a:t> and in </a:t>
            </a:r>
          </a:p>
          <a:p>
            <a:r>
              <a:rPr lang="en-US" sz="2400" b="1" dirty="0"/>
              <a:t>debugging</a:t>
            </a:r>
            <a:r>
              <a:rPr lang="en-US" sz="2400" dirty="0"/>
              <a:t> (more in future lectures)</a:t>
            </a:r>
          </a:p>
        </p:txBody>
      </p:sp>
    </p:spTree>
    <p:custDataLst>
      <p:tags r:id="rId1"/>
    </p:custDataLst>
    <p:extLst>
      <p:ext uri="{BB962C8B-B14F-4D97-AF65-F5344CB8AC3E}">
        <p14:creationId xmlns:p14="http://schemas.microsoft.com/office/powerpoint/2010/main" val="6378148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a:latin typeface="+mj-lt"/>
              </a:rPr>
              <a:t>Hello Spatial!</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64</a:t>
            </a:fld>
            <a:endParaRPr lang="en-US"/>
          </a:p>
        </p:txBody>
      </p:sp>
      <p:sp>
        <p:nvSpPr>
          <p:cNvPr id="7" name="TextBox 6"/>
          <p:cNvSpPr txBox="1"/>
          <p:nvPr/>
        </p:nvSpPr>
        <p:spPr>
          <a:xfrm>
            <a:off x="3182281" y="1427720"/>
            <a:ext cx="5997388" cy="5264133"/>
          </a:xfrm>
          <a:prstGeom prst="rect">
            <a:avLst/>
          </a:prstGeom>
          <a:solidFill>
            <a:srgbClr val="2B2B2B"/>
          </a:solidFill>
        </p:spPr>
        <p:txBody>
          <a:bodyPr wrap="square" rtlCol="0" anchor="t">
            <a:spAutoFit/>
          </a:bodyPr>
          <a:lstStyle/>
          <a:p>
            <a:r>
              <a:rPr lang="en-US" sz="1867" dirty="0">
                <a:solidFill>
                  <a:srgbClr val="9FC5E8"/>
                </a:solidFill>
                <a:latin typeface="Consolas" pitchFamily="49" charset="0"/>
                <a:ea typeface="SimSun" pitchFamily="2" charset="-122"/>
              </a:rPr>
              <a:t>import</a:t>
            </a:r>
            <a:r>
              <a:rPr lang="en-US" sz="1867" dirty="0">
                <a:solidFill>
                  <a:schemeClr val="bg1"/>
                </a:solidFill>
                <a:latin typeface="Consolas" pitchFamily="49" charset="0"/>
                <a:ea typeface="SimSun" pitchFamily="2" charset="-122"/>
              </a:rPr>
              <a:t> spatial._</a:t>
            </a:r>
          </a:p>
          <a:p>
            <a:r>
              <a:rPr lang="en-US" sz="1867" dirty="0">
                <a:solidFill>
                  <a:srgbClr val="9FC5E8"/>
                </a:solidFill>
                <a:latin typeface="Consolas" pitchFamily="49" charset="0"/>
                <a:ea typeface="SimSun" pitchFamily="2" charset="-122"/>
              </a:rPr>
              <a:t>import </a:t>
            </a:r>
            <a:r>
              <a:rPr lang="en-US" sz="1867" dirty="0" err="1">
                <a:solidFill>
                  <a:schemeClr val="bg1"/>
                </a:solidFill>
                <a:latin typeface="Consolas" pitchFamily="49" charset="0"/>
                <a:ea typeface="SimSun" pitchFamily="2" charset="-122"/>
              </a:rPr>
              <a:t>org.virtualized</a:t>
            </a:r>
            <a:r>
              <a:rPr lang="en-US" sz="1867" dirty="0">
                <a:solidFill>
                  <a:schemeClr val="bg1"/>
                </a:solidFill>
                <a:latin typeface="Consolas" pitchFamily="49" charset="0"/>
                <a:ea typeface="SimSun" pitchFamily="2" charset="-122"/>
              </a:rPr>
              <a:t>._</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object</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HelloSpatial</a:t>
            </a:r>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extends</a:t>
            </a:r>
            <a:r>
              <a:rPr lang="en-US" sz="1867" dirty="0">
                <a:solidFill>
                  <a:srgbClr val="FFFFFF"/>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SpatialApp</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a:solidFill>
                  <a:srgbClr val="FFFF00"/>
                </a:solidFill>
                <a:latin typeface="Consolas" pitchFamily="49" charset="0"/>
                <a:ea typeface="SimSun" pitchFamily="2" charset="-122"/>
              </a:rPr>
              <a:t>@virtualize</a:t>
            </a:r>
            <a:r>
              <a:rPr lang="en-US" sz="1867" dirty="0">
                <a:solidFill>
                  <a:srgbClr val="FFFFFF"/>
                </a:solidFill>
                <a:latin typeface="Consolas" pitchFamily="49" charset="0"/>
                <a:ea typeface="SimSun" pitchFamily="2" charset="-122"/>
              </a:rPr>
              <a:t> </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  </a:t>
            </a:r>
            <a:r>
              <a:rPr lang="en-US" sz="1867" dirty="0">
                <a:solidFill>
                  <a:srgbClr val="9FC5E8"/>
                </a:solidFill>
                <a:latin typeface="Consolas" pitchFamily="49" charset="0"/>
                <a:ea typeface="SimSun" pitchFamily="2" charset="-122"/>
              </a:rPr>
              <a:t>def</a:t>
            </a:r>
            <a:r>
              <a:rPr lang="en-US" sz="1867" dirty="0">
                <a:solidFill>
                  <a:schemeClr val="bg1"/>
                </a:solidFill>
                <a:latin typeface="Consolas" pitchFamily="49" charset="0"/>
                <a:ea typeface="SimSun" pitchFamily="2" charset="-122"/>
              </a:rPr>
              <a:t> main(): </a:t>
            </a:r>
            <a:r>
              <a:rPr lang="en-US" sz="1867" b="1" dirty="0">
                <a:solidFill>
                  <a:srgbClr val="93C07D"/>
                </a:solidFill>
                <a:latin typeface="Consolas" pitchFamily="49" charset="0"/>
                <a:ea typeface="SimSun" pitchFamily="2" charset="-122"/>
              </a:rPr>
              <a:t>Unit</a:t>
            </a:r>
            <a:r>
              <a:rPr lang="en-US" sz="1867" dirty="0">
                <a:solidFill>
                  <a:schemeClr val="bg1"/>
                </a:solidFill>
                <a:latin typeface="Consolas" pitchFamily="49" charset="0"/>
                <a:ea typeface="SimSun" pitchFamily="2" charset="-122"/>
              </a:rPr>
              <a:t> =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rgbClr val="9FC5E8"/>
                </a:solidFill>
                <a:latin typeface="Consolas" pitchFamily="49" charset="0"/>
                <a:ea typeface="SimSun" pitchFamily="2" charset="-122"/>
              </a:rPr>
              <a:t>    </a:t>
            </a:r>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out = </a:t>
            </a:r>
            <a:r>
              <a:rPr lang="en-US" sz="1867" b="1" dirty="0" err="1">
                <a:solidFill>
                  <a:srgbClr val="93C07D"/>
                </a:solidFill>
                <a:latin typeface="Consolas" pitchFamily="49" charset="0"/>
                <a:ea typeface="SimSun" pitchFamily="2" charset="-122"/>
              </a:rPr>
              <a:t>ArgOut</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a:solidFill>
                  <a:srgbClr val="93C07D"/>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a:p>
            <a:r>
              <a:rPr lang="en-US" sz="1867" b="1" dirty="0">
                <a:solidFill>
                  <a:srgbClr val="93C07D"/>
                </a:solidFill>
                <a:latin typeface="Consolas" pitchFamily="49" charset="0"/>
                <a:ea typeface="SimSun" pitchFamily="2" charset="-122"/>
              </a:rPr>
              <a:t>    Accel</a:t>
            </a:r>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out := in + 4    </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println</a:t>
            </a:r>
            <a:r>
              <a:rPr lang="en-US" sz="1867" dirty="0">
                <a:solidFill>
                  <a:schemeClr val="bg1"/>
                </a:solidFill>
                <a:latin typeface="Consolas" pitchFamily="49" charset="0"/>
                <a:ea typeface="SimSun" pitchFamily="2" charset="-122"/>
              </a:rPr>
              <a:t>(“Output: ” + </a:t>
            </a:r>
            <a:r>
              <a:rPr lang="en-US" sz="1867" dirty="0" err="1">
                <a:solidFill>
                  <a:schemeClr val="bg1"/>
                </a:solidFill>
                <a:latin typeface="Consolas" pitchFamily="49" charset="0"/>
                <a:ea typeface="SimSun" pitchFamily="2" charset="-122"/>
              </a:rPr>
              <a:t>getArg</a:t>
            </a:r>
            <a:r>
              <a:rPr lang="en-US" sz="1867" dirty="0">
                <a:solidFill>
                  <a:schemeClr val="bg1"/>
                </a:solidFill>
                <a:latin typeface="Consolas" pitchFamily="49" charset="0"/>
                <a:ea typeface="SimSun" pitchFamily="2" charset="-122"/>
              </a:rPr>
              <a:t>(out))</a:t>
            </a:r>
          </a:p>
          <a:p>
            <a:r>
              <a:rPr lang="en-US" sz="1867" dirty="0">
                <a:solidFill>
                  <a:schemeClr val="bg1"/>
                </a:solidFill>
                <a:latin typeface="Consolas" pitchFamily="49" charset="0"/>
                <a:ea typeface="SimSun" pitchFamily="2" charset="-122"/>
              </a:rPr>
              <a:t>  }</a:t>
            </a:r>
          </a:p>
          <a:p>
            <a:r>
              <a:rPr lang="en-US" sz="1867" dirty="0">
                <a:solidFill>
                  <a:schemeClr val="bg1"/>
                </a:solidFill>
                <a:latin typeface="Consolas" pitchFamily="49" charset="0"/>
                <a:ea typeface="SimSun" pitchFamily="2" charset="-122"/>
              </a:rPr>
              <a:t>} </a:t>
            </a:r>
          </a:p>
          <a:p>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a:solidFill>
                  <a:schemeClr val="bg1">
                    <a:lumMod val="85000"/>
                  </a:schemeClr>
                </a:solidFill>
                <a:latin typeface="Consolas" pitchFamily="49" charset="0"/>
                <a:ea typeface="SimSun" pitchFamily="2" charset="-122"/>
              </a:rPr>
              <a:t>1</a:t>
            </a:r>
          </a:p>
          <a:p>
            <a:pPr algn="r"/>
            <a:r>
              <a:rPr lang="en-US" sz="1867">
                <a:solidFill>
                  <a:schemeClr val="bg1">
                    <a:lumMod val="85000"/>
                  </a:schemeClr>
                </a:solidFill>
                <a:latin typeface="Consolas" pitchFamily="49" charset="0"/>
                <a:ea typeface="SimSun" pitchFamily="2" charset="-122"/>
              </a:rPr>
              <a:t>2</a:t>
            </a:r>
          </a:p>
          <a:p>
            <a:pPr algn="r"/>
            <a:r>
              <a:rPr lang="en-US" sz="1867">
                <a:solidFill>
                  <a:schemeClr val="bg1">
                    <a:lumMod val="85000"/>
                  </a:schemeClr>
                </a:solidFill>
                <a:latin typeface="Consolas" pitchFamily="49" charset="0"/>
                <a:ea typeface="SimSun" pitchFamily="2" charset="-122"/>
              </a:rPr>
              <a:t>3</a:t>
            </a:r>
          </a:p>
          <a:p>
            <a:pPr algn="r"/>
            <a:r>
              <a:rPr lang="en-US" sz="1867">
                <a:solidFill>
                  <a:schemeClr val="bg1">
                    <a:lumMod val="85000"/>
                  </a:schemeClr>
                </a:solidFill>
                <a:latin typeface="Consolas" pitchFamily="49" charset="0"/>
                <a:ea typeface="SimSun" pitchFamily="2" charset="-122"/>
              </a:rPr>
              <a:t>4</a:t>
            </a:r>
          </a:p>
          <a:p>
            <a:pPr algn="r"/>
            <a:r>
              <a:rPr lang="en-US" sz="1867">
                <a:solidFill>
                  <a:schemeClr val="bg1">
                    <a:lumMod val="85000"/>
                  </a:schemeClr>
                </a:solidFill>
                <a:latin typeface="Consolas" pitchFamily="49" charset="0"/>
                <a:ea typeface="SimSun" pitchFamily="2" charset="-122"/>
              </a:rPr>
              <a:t>5</a:t>
            </a:r>
          </a:p>
          <a:p>
            <a:pPr algn="r"/>
            <a:r>
              <a:rPr lang="en-US" sz="1867">
                <a:solidFill>
                  <a:schemeClr val="bg1">
                    <a:lumMod val="85000"/>
                  </a:schemeClr>
                </a:solidFill>
                <a:latin typeface="Consolas" pitchFamily="49" charset="0"/>
                <a:ea typeface="SimSun" pitchFamily="2" charset="-122"/>
              </a:rPr>
              <a:t>6</a:t>
            </a:r>
          </a:p>
          <a:p>
            <a:pPr algn="r"/>
            <a:r>
              <a:rPr lang="en-US" sz="1867">
                <a:solidFill>
                  <a:schemeClr val="bg1">
                    <a:lumMod val="85000"/>
                  </a:schemeClr>
                </a:solidFill>
                <a:latin typeface="Consolas" pitchFamily="49" charset="0"/>
                <a:ea typeface="SimSun" pitchFamily="2" charset="-122"/>
              </a:rPr>
              <a:t>7</a:t>
            </a:r>
          </a:p>
          <a:p>
            <a:pPr algn="r"/>
            <a:r>
              <a:rPr lang="en-US" sz="1867">
                <a:solidFill>
                  <a:schemeClr val="bg1">
                    <a:lumMod val="85000"/>
                  </a:schemeClr>
                </a:solidFill>
                <a:latin typeface="Consolas" pitchFamily="49" charset="0"/>
                <a:ea typeface="SimSun" pitchFamily="2" charset="-122"/>
              </a:rPr>
              <a:t>8</a:t>
            </a:r>
          </a:p>
          <a:p>
            <a:pPr algn="r"/>
            <a:r>
              <a:rPr lang="en-US" sz="1867">
                <a:solidFill>
                  <a:schemeClr val="bg1">
                    <a:lumMod val="85000"/>
                  </a:schemeClr>
                </a:solidFill>
                <a:latin typeface="Consolas" pitchFamily="49" charset="0"/>
                <a:ea typeface="SimSun" pitchFamily="2" charset="-122"/>
              </a:rPr>
              <a:t>9</a:t>
            </a:r>
          </a:p>
          <a:p>
            <a:pPr algn="r"/>
            <a:r>
              <a:rPr lang="en-US" sz="1867">
                <a:solidFill>
                  <a:schemeClr val="bg1">
                    <a:lumMod val="85000"/>
                  </a:schemeClr>
                </a:solidFill>
                <a:latin typeface="Consolas" pitchFamily="49" charset="0"/>
                <a:ea typeface="SimSun" pitchFamily="2" charset="-122"/>
              </a:rPr>
              <a:t>10</a:t>
            </a:r>
          </a:p>
          <a:p>
            <a:pPr algn="r"/>
            <a:r>
              <a:rPr lang="en-US" sz="1867">
                <a:solidFill>
                  <a:schemeClr val="bg1">
                    <a:lumMod val="85000"/>
                  </a:schemeClr>
                </a:solidFill>
                <a:latin typeface="Consolas" pitchFamily="49" charset="0"/>
                <a:ea typeface="SimSun" pitchFamily="2" charset="-122"/>
              </a:rPr>
              <a:t>11</a:t>
            </a:r>
          </a:p>
          <a:p>
            <a:pPr algn="r"/>
            <a:r>
              <a:rPr lang="en-US" sz="1867">
                <a:solidFill>
                  <a:schemeClr val="bg1">
                    <a:lumMod val="85000"/>
                  </a:schemeClr>
                </a:solidFill>
                <a:latin typeface="Consolas" pitchFamily="49" charset="0"/>
                <a:ea typeface="SimSun" pitchFamily="2" charset="-122"/>
              </a:rPr>
              <a:t>12</a:t>
            </a:r>
          </a:p>
          <a:p>
            <a:pPr algn="r"/>
            <a:r>
              <a:rPr lang="en-US" sz="1867">
                <a:solidFill>
                  <a:schemeClr val="bg1">
                    <a:lumMod val="85000"/>
                  </a:schemeClr>
                </a:solidFill>
                <a:latin typeface="Consolas" pitchFamily="49" charset="0"/>
                <a:ea typeface="SimSun" pitchFamily="2" charset="-122"/>
              </a:rPr>
              <a:t>13</a:t>
            </a:r>
          </a:p>
          <a:p>
            <a:pPr algn="r"/>
            <a:r>
              <a:rPr lang="en-US" sz="1867">
                <a:solidFill>
                  <a:schemeClr val="bg1">
                    <a:lumMod val="85000"/>
                  </a:schemeClr>
                </a:solidFill>
                <a:latin typeface="Consolas" pitchFamily="49" charset="0"/>
                <a:ea typeface="SimSun" pitchFamily="2" charset="-122"/>
              </a:rPr>
              <a:t>14</a:t>
            </a:r>
          </a:p>
          <a:p>
            <a:pPr algn="r"/>
            <a:r>
              <a:rPr lang="en-US" sz="1867">
                <a:solidFill>
                  <a:schemeClr val="bg1">
                    <a:lumMod val="85000"/>
                  </a:schemeClr>
                </a:solidFill>
                <a:latin typeface="Consolas" pitchFamily="49" charset="0"/>
                <a:ea typeface="SimSun" pitchFamily="2" charset="-122"/>
              </a:rPr>
              <a:t>15</a:t>
            </a:r>
          </a:p>
          <a:p>
            <a:pPr algn="r"/>
            <a:r>
              <a:rPr lang="en-US" sz="1867">
                <a:solidFill>
                  <a:schemeClr val="bg1">
                    <a:lumMod val="85000"/>
                  </a:schemeClr>
                </a:solidFill>
                <a:latin typeface="Consolas" pitchFamily="49" charset="0"/>
                <a:ea typeface="SimSun" pitchFamily="2" charset="-122"/>
              </a:rPr>
              <a:t>16</a:t>
            </a:r>
          </a:p>
          <a:p>
            <a:pPr algn="r"/>
            <a:r>
              <a:rPr lang="en-US" sz="1867">
                <a:solidFill>
                  <a:schemeClr val="bg1">
                    <a:lumMod val="85000"/>
                  </a:schemeClr>
                </a:solidFill>
                <a:latin typeface="Consolas" pitchFamily="49" charset="0"/>
                <a:ea typeface="SimSun" pitchFamily="2" charset="-122"/>
              </a:rPr>
              <a:t>17</a:t>
            </a:r>
          </a:p>
          <a:p>
            <a:pPr algn="r"/>
            <a:r>
              <a:rPr lang="en-US" sz="1867">
                <a:solidFill>
                  <a:schemeClr val="bg1">
                    <a:lumMod val="8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1765094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52400"/>
            <a:ext cx="10164955" cy="1066800"/>
          </a:xfrm>
        </p:spPr>
        <p:txBody>
          <a:bodyPr/>
          <a:lstStyle/>
          <a:p>
            <a:r>
              <a:rPr lang="en-US" dirty="0">
                <a:latin typeface="calibri"/>
              </a:rPr>
              <a:t>Custom Types in Spatial</a:t>
            </a:r>
          </a:p>
        </p:txBody>
      </p:sp>
      <p:sp>
        <p:nvSpPr>
          <p:cNvPr id="3" name="Content Placeholder 2"/>
          <p:cNvSpPr>
            <a:spLocks noGrp="1"/>
          </p:cNvSpPr>
          <p:nvPr>
            <p:ph idx="1"/>
          </p:nvPr>
        </p:nvSpPr>
        <p:spPr/>
        <p:txBody>
          <a:bodyPr/>
          <a:lstStyle/>
          <a:p>
            <a:r>
              <a:rPr lang="en-US" sz="3467" dirty="0">
                <a:latin typeface="calibri"/>
              </a:rPr>
              <a:t>Now what if we want an </a:t>
            </a:r>
            <a:r>
              <a:rPr lang="en-US" sz="3467" dirty="0" err="1">
                <a:latin typeface="calibri"/>
              </a:rPr>
              <a:t>ArgIn</a:t>
            </a:r>
            <a:r>
              <a:rPr lang="en-US" sz="3467" dirty="0">
                <a:latin typeface="calibri"/>
              </a:rPr>
              <a:t> value that isn’t an </a:t>
            </a:r>
            <a:r>
              <a:rPr lang="en-US" sz="3467" dirty="0" err="1">
                <a:latin typeface="calibri"/>
              </a:rPr>
              <a:t>Int</a:t>
            </a:r>
            <a:r>
              <a:rPr lang="en-US" sz="3467" dirty="0">
                <a:latin typeface="calibri"/>
              </a:rPr>
              <a:t>?</a:t>
            </a:r>
          </a:p>
          <a:p>
            <a:r>
              <a:rPr lang="en-US" sz="3467" dirty="0">
                <a:latin typeface="calibri"/>
              </a:rPr>
              <a:t>Other options:</a:t>
            </a:r>
          </a:p>
          <a:p>
            <a:pPr lvl="1"/>
            <a:r>
              <a:rPr lang="en-US" sz="2933" dirty="0">
                <a:latin typeface="calibri"/>
              </a:rPr>
              <a:t>Custom fixed point types</a:t>
            </a:r>
          </a:p>
          <a:p>
            <a:pPr lvl="1"/>
            <a:r>
              <a:rPr lang="en-US" sz="2933" dirty="0">
                <a:latin typeface="calibri"/>
              </a:rPr>
              <a:t>Custom floating point types</a:t>
            </a:r>
          </a:p>
          <a:p>
            <a:pPr lvl="1"/>
            <a:r>
              <a:rPr lang="en-US" sz="2933" dirty="0">
                <a:latin typeface="calibri"/>
              </a:rPr>
              <a:t>Structs</a:t>
            </a:r>
          </a:p>
          <a:p>
            <a:pPr lvl="1"/>
            <a:r>
              <a:rPr lang="en-US" sz="2933" dirty="0">
                <a:latin typeface="calibri"/>
              </a:rPr>
              <a:t>Vectors</a:t>
            </a:r>
          </a:p>
        </p:txBody>
      </p:sp>
      <p:sp>
        <p:nvSpPr>
          <p:cNvPr id="4" name="Slide Number Placeholder 3"/>
          <p:cNvSpPr>
            <a:spLocks noGrp="1"/>
          </p:cNvSpPr>
          <p:nvPr>
            <p:ph type="sldNum" sz="quarter" idx="10"/>
          </p:nvPr>
        </p:nvSpPr>
        <p:spPr/>
        <p:txBody>
          <a:bodyPr/>
          <a:lstStyle/>
          <a:p>
            <a:fld id="{13F38114-DD43-4DC6-A87E-B049ED3F2E32}" type="slidenum">
              <a:rPr lang="en-US" smtClean="0"/>
              <a:pPr/>
              <a:t>65</a:t>
            </a:fld>
            <a:endParaRPr lang="en-US" dirty="0"/>
          </a:p>
        </p:txBody>
      </p:sp>
    </p:spTree>
    <p:extLst>
      <p:ext uri="{BB962C8B-B14F-4D97-AF65-F5344CB8AC3E}">
        <p14:creationId xmlns:p14="http://schemas.microsoft.com/office/powerpoint/2010/main" val="2153721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Types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66</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endParaRPr lang="en-US" sz="1867" dirty="0">
              <a:solidFill>
                <a:srgbClr val="93C07D"/>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769806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Q8_8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FALSE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endParaRPr lang="en-US" sz="1867" dirty="0">
              <a:solidFill>
                <a:srgbClr val="93C07D"/>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p:txBody>
      </p:sp>
      <p:sp>
        <p:nvSpPr>
          <p:cNvPr id="13" name="Rectangle 12"/>
          <p:cNvSpPr/>
          <p:nvPr/>
        </p:nvSpPr>
        <p:spPr bwMode="auto">
          <a:xfrm>
            <a:off x="3283879" y="2010932"/>
            <a:ext cx="3606451" cy="1209963"/>
          </a:xfrm>
          <a:prstGeom prst="rect">
            <a:avLst/>
          </a:prstGeom>
          <a:solidFill>
            <a:srgbClr val="2B2B2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Custom Fixed Point Types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67</a:t>
            </a:fld>
            <a:endParaRPr lang="en-US"/>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tx1">
                    <a:lumMod val="85000"/>
                    <a:lumOff val="15000"/>
                  </a:schemeClr>
                </a:solidFill>
                <a:latin typeface="Consolas" pitchFamily="49" charset="0"/>
                <a:ea typeface="SimSun" pitchFamily="2" charset="-122"/>
              </a:rPr>
              <a:t>5</a:t>
            </a:r>
          </a:p>
          <a:p>
            <a:pPr algn="r"/>
            <a:r>
              <a:rPr lang="en-US" sz="1867" dirty="0">
                <a:solidFill>
                  <a:schemeClr val="tx1">
                    <a:lumMod val="85000"/>
                    <a:lumOff val="1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1" name="Rectangle 10"/>
          <p:cNvSpPr/>
          <p:nvPr/>
        </p:nvSpPr>
        <p:spPr bwMode="auto">
          <a:xfrm>
            <a:off x="3265404" y="2010932"/>
            <a:ext cx="3606451" cy="1209963"/>
          </a:xfrm>
          <a:prstGeom prst="rect">
            <a:avLst/>
          </a:prstGeom>
          <a:solidFill>
            <a:srgbClr val="2B2B2B">
              <a:alpha val="6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0" name="Rectangle: Rounded Corners 9"/>
          <p:cNvSpPr/>
          <p:nvPr/>
        </p:nvSpPr>
        <p:spPr bwMode="auto">
          <a:xfrm>
            <a:off x="3182280" y="2440454"/>
            <a:ext cx="3490621" cy="91018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TRUE</a:t>
            </a:r>
            <a:r>
              <a:rPr lang="en-US" sz="2667" dirty="0">
                <a:solidFill>
                  <a:schemeClr val="tx1"/>
                </a:solidFill>
                <a:latin typeface="Arial" charset="0"/>
                <a:ea typeface="ＭＳ Ｐゴシック" pitchFamily="34" charset="-128"/>
              </a:rPr>
              <a:t> = Signed</a:t>
            </a:r>
          </a:p>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FALSE</a:t>
            </a:r>
            <a:r>
              <a:rPr lang="en-US" sz="2667" dirty="0">
                <a:solidFill>
                  <a:schemeClr val="tx1"/>
                </a:solidFill>
                <a:latin typeface="Arial" charset="0"/>
                <a:ea typeface="ＭＳ Ｐゴシック" pitchFamily="34" charset="-128"/>
              </a:rPr>
              <a:t> = Unsigned</a:t>
            </a:r>
          </a:p>
        </p:txBody>
      </p:sp>
      <p:cxnSp>
        <p:nvCxnSpPr>
          <p:cNvPr id="9" name="Straight Arrow Connector 8"/>
          <p:cNvCxnSpPr>
            <a:cxnSpLocks/>
          </p:cNvCxnSpPr>
          <p:nvPr/>
        </p:nvCxnSpPr>
        <p:spPr bwMode="auto">
          <a:xfrm flipV="1">
            <a:off x="5892800" y="1753857"/>
            <a:ext cx="262515" cy="559383"/>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4" name="Rectangle: Rounded Corners 13"/>
          <p:cNvSpPr/>
          <p:nvPr/>
        </p:nvSpPr>
        <p:spPr bwMode="auto">
          <a:xfrm>
            <a:off x="6871855" y="2440454"/>
            <a:ext cx="3472872" cy="91018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_N </a:t>
            </a:r>
            <a:r>
              <a:rPr lang="en-US" sz="2667" dirty="0">
                <a:solidFill>
                  <a:schemeClr val="tx1"/>
                </a:solidFill>
                <a:latin typeface="Arial" charset="0"/>
                <a:ea typeface="ＭＳ Ｐゴシック" pitchFamily="34" charset="-128"/>
              </a:rPr>
              <a:t>= # of integer bits</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(N from 1 to 128)</a:t>
            </a:r>
          </a:p>
        </p:txBody>
      </p:sp>
      <p:cxnSp>
        <p:nvCxnSpPr>
          <p:cNvPr id="15" name="Straight Arrow Connector 14"/>
          <p:cNvCxnSpPr>
            <a:cxnSpLocks/>
          </p:cNvCxnSpPr>
          <p:nvPr/>
        </p:nvCxnSpPr>
        <p:spPr bwMode="auto">
          <a:xfrm flipH="1" flipV="1">
            <a:off x="6835691" y="1803856"/>
            <a:ext cx="347268" cy="504277"/>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7" name="Rectangle: Rounded Corners 16"/>
          <p:cNvSpPr/>
          <p:nvPr/>
        </p:nvSpPr>
        <p:spPr bwMode="auto">
          <a:xfrm>
            <a:off x="8432712" y="1432987"/>
            <a:ext cx="3583797" cy="91018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_N </a:t>
            </a:r>
            <a:r>
              <a:rPr lang="en-US" sz="2667" dirty="0">
                <a:solidFill>
                  <a:schemeClr val="tx1"/>
                </a:solidFill>
                <a:latin typeface="Arial" charset="0"/>
                <a:ea typeface="ＭＳ Ｐゴシック" pitchFamily="34" charset="-128"/>
              </a:rPr>
              <a:t>= # of fraction bits</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(N from 0 to 128)</a:t>
            </a:r>
          </a:p>
        </p:txBody>
      </p:sp>
      <p:cxnSp>
        <p:nvCxnSpPr>
          <p:cNvPr id="18" name="Straight Arrow Connector 17"/>
          <p:cNvCxnSpPr>
            <a:cxnSpLocks/>
          </p:cNvCxnSpPr>
          <p:nvPr/>
        </p:nvCxnSpPr>
        <p:spPr bwMode="auto">
          <a:xfrm flipH="1">
            <a:off x="7279265" y="1643673"/>
            <a:ext cx="1033463" cy="0"/>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21" name="TextBox 20"/>
          <p:cNvSpPr txBox="1"/>
          <p:nvPr/>
        </p:nvSpPr>
        <p:spPr>
          <a:xfrm>
            <a:off x="3537527" y="4167653"/>
            <a:ext cx="3953164" cy="461665"/>
          </a:xfrm>
          <a:prstGeom prst="rect">
            <a:avLst/>
          </a:prstGeom>
          <a:noFill/>
        </p:spPr>
        <p:txBody>
          <a:bodyPr wrap="square" rtlCol="0">
            <a:spAutoFit/>
          </a:bodyPr>
          <a:lstStyle/>
          <a:p>
            <a:r>
              <a:rPr lang="en-US" sz="2400" dirty="0">
                <a:solidFill>
                  <a:schemeClr val="bg1"/>
                </a:solidFill>
                <a:latin typeface="Consolas" panose="020B0609020204030204" pitchFamily="49" charset="0"/>
              </a:rPr>
              <a:t>0b00000000.00000000</a:t>
            </a:r>
          </a:p>
        </p:txBody>
      </p:sp>
      <p:sp>
        <p:nvSpPr>
          <p:cNvPr id="23" name="Right Brace 22"/>
          <p:cNvSpPr/>
          <p:nvPr/>
        </p:nvSpPr>
        <p:spPr bwMode="auto">
          <a:xfrm rot="5400000">
            <a:off x="4562252" y="4034523"/>
            <a:ext cx="213635" cy="1302149"/>
          </a:xfrm>
          <a:prstGeom prst="rightBrace">
            <a:avLst/>
          </a:prstGeom>
          <a:noFill/>
          <a:ln w="28575" cap="flat" cmpd="sng" algn="ctr">
            <a:solidFill>
              <a:schemeClr val="bg1">
                <a:lumMod val="85000"/>
              </a:schemeClr>
            </a:solid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4" name="Right Brace 23"/>
          <p:cNvSpPr/>
          <p:nvPr/>
        </p:nvSpPr>
        <p:spPr bwMode="auto">
          <a:xfrm rot="5400000">
            <a:off x="6077799" y="4034523"/>
            <a:ext cx="213635" cy="1302149"/>
          </a:xfrm>
          <a:prstGeom prst="rightBrace">
            <a:avLst/>
          </a:prstGeom>
          <a:noFill/>
          <a:ln w="28575" cap="flat" cmpd="sng" algn="ctr">
            <a:solidFill>
              <a:schemeClr val="bg1">
                <a:lumMod val="85000"/>
              </a:schemeClr>
            </a:solid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5" name="TextBox 24"/>
          <p:cNvSpPr txBox="1"/>
          <p:nvPr/>
        </p:nvSpPr>
        <p:spPr>
          <a:xfrm>
            <a:off x="3838059" y="4728315"/>
            <a:ext cx="1934667" cy="461665"/>
          </a:xfrm>
          <a:prstGeom prst="rect">
            <a:avLst/>
          </a:prstGeom>
          <a:noFill/>
        </p:spPr>
        <p:txBody>
          <a:bodyPr wrap="square" rtlCol="0">
            <a:spAutoFit/>
          </a:bodyPr>
          <a:lstStyle/>
          <a:p>
            <a:r>
              <a:rPr lang="en-US" sz="2400" dirty="0">
                <a:solidFill>
                  <a:schemeClr val="bg1"/>
                </a:solidFill>
              </a:rPr>
              <a:t>Integer bits</a:t>
            </a:r>
          </a:p>
        </p:txBody>
      </p:sp>
      <p:sp>
        <p:nvSpPr>
          <p:cNvPr id="26" name="TextBox 25"/>
          <p:cNvSpPr txBox="1"/>
          <p:nvPr/>
        </p:nvSpPr>
        <p:spPr>
          <a:xfrm>
            <a:off x="5500080" y="4711101"/>
            <a:ext cx="1934667" cy="461665"/>
          </a:xfrm>
          <a:prstGeom prst="rect">
            <a:avLst/>
          </a:prstGeom>
          <a:noFill/>
        </p:spPr>
        <p:txBody>
          <a:bodyPr wrap="square" rtlCol="0">
            <a:spAutoFit/>
          </a:bodyPr>
          <a:lstStyle/>
          <a:p>
            <a:r>
              <a:rPr lang="en-US" sz="2400" dirty="0">
                <a:solidFill>
                  <a:schemeClr val="bg1"/>
                </a:solidFill>
              </a:rPr>
              <a:t>Fraction bits</a:t>
            </a:r>
          </a:p>
        </p:txBody>
      </p:sp>
    </p:spTree>
    <p:custDataLst>
      <p:tags r:id="rId1"/>
    </p:custDataLst>
    <p:extLst>
      <p:ext uri="{BB962C8B-B14F-4D97-AF65-F5344CB8AC3E}">
        <p14:creationId xmlns:p14="http://schemas.microsoft.com/office/powerpoint/2010/main" val="3439940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Q8_8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FALSE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UInt8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FALSE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type </a:t>
            </a:r>
            <a:r>
              <a:rPr lang="en-US" sz="1867" b="1" dirty="0" err="1">
                <a:solidFill>
                  <a:srgbClr val="93C07D"/>
                </a:solidFill>
                <a:latin typeface="Consolas" pitchFamily="49" charset="0"/>
                <a:ea typeface="SimSun" pitchFamily="2" charset="-122"/>
              </a:rPr>
              <a:t>LongLong</a:t>
            </a:r>
            <a:r>
              <a:rPr lang="en-US" sz="1867" b="1" dirty="0">
                <a:solidFill>
                  <a:srgbClr val="93C07D"/>
                </a:solidFill>
                <a:latin typeface="Consolas" pitchFamily="49" charset="0"/>
                <a:ea typeface="SimSun" pitchFamily="2" charset="-122"/>
              </a:rPr>
              <a:t>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TRUE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_128</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Custom Fixed Point Examples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68</a:t>
            </a:fld>
            <a:endParaRPr lang="en-US"/>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 </a:t>
            </a:r>
            <a:endParaRPr lang="en-US" sz="1867" dirty="0">
              <a:solidFill>
                <a:schemeClr val="tx1">
                  <a:lumMod val="85000"/>
                  <a:lumOff val="15000"/>
                </a:schemeClr>
              </a:solidFill>
              <a:latin typeface="Consolas" pitchFamily="49" charset="0"/>
              <a:ea typeface="SimSun" pitchFamily="2" charset="-122"/>
            </a:endParaRPr>
          </a:p>
          <a:p>
            <a:pPr algn="r"/>
            <a:r>
              <a:rPr lang="en-US" sz="1867" dirty="0">
                <a:solidFill>
                  <a:schemeClr val="tx1">
                    <a:lumMod val="85000"/>
                    <a:lumOff val="1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21" name="TextBox 20"/>
          <p:cNvSpPr txBox="1"/>
          <p:nvPr/>
        </p:nvSpPr>
        <p:spPr>
          <a:xfrm>
            <a:off x="3537527" y="4167653"/>
            <a:ext cx="3953164" cy="461665"/>
          </a:xfrm>
          <a:prstGeom prst="rect">
            <a:avLst/>
          </a:prstGeom>
          <a:noFill/>
        </p:spPr>
        <p:txBody>
          <a:bodyPr wrap="square" rtlCol="0">
            <a:spAutoFit/>
          </a:bodyPr>
          <a:lstStyle/>
          <a:p>
            <a:r>
              <a:rPr lang="en-US" sz="2400" dirty="0">
                <a:solidFill>
                  <a:schemeClr val="bg1"/>
                </a:solidFill>
                <a:latin typeface="Consolas" panose="020B0609020204030204" pitchFamily="49" charset="0"/>
              </a:rPr>
              <a:t>0b00000000.00000000</a:t>
            </a:r>
          </a:p>
        </p:txBody>
      </p:sp>
      <p:sp>
        <p:nvSpPr>
          <p:cNvPr id="23" name="Right Brace 22"/>
          <p:cNvSpPr/>
          <p:nvPr/>
        </p:nvSpPr>
        <p:spPr bwMode="auto">
          <a:xfrm rot="5400000">
            <a:off x="4562252" y="4034523"/>
            <a:ext cx="213635" cy="1302149"/>
          </a:xfrm>
          <a:prstGeom prst="rightBrace">
            <a:avLst/>
          </a:prstGeom>
          <a:noFill/>
          <a:ln w="28575" cap="flat" cmpd="sng" algn="ctr">
            <a:solidFill>
              <a:schemeClr val="bg1">
                <a:lumMod val="85000"/>
              </a:schemeClr>
            </a:solid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4" name="Right Brace 23"/>
          <p:cNvSpPr/>
          <p:nvPr/>
        </p:nvSpPr>
        <p:spPr bwMode="auto">
          <a:xfrm rot="5400000">
            <a:off x="6077799" y="4034523"/>
            <a:ext cx="213635" cy="1302149"/>
          </a:xfrm>
          <a:prstGeom prst="rightBrace">
            <a:avLst/>
          </a:prstGeom>
          <a:noFill/>
          <a:ln w="28575" cap="flat" cmpd="sng" algn="ctr">
            <a:solidFill>
              <a:schemeClr val="bg1">
                <a:lumMod val="85000"/>
              </a:schemeClr>
            </a:solid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5" name="TextBox 24"/>
          <p:cNvSpPr txBox="1"/>
          <p:nvPr/>
        </p:nvSpPr>
        <p:spPr>
          <a:xfrm>
            <a:off x="3838059" y="4728315"/>
            <a:ext cx="1934667" cy="461665"/>
          </a:xfrm>
          <a:prstGeom prst="rect">
            <a:avLst/>
          </a:prstGeom>
          <a:noFill/>
        </p:spPr>
        <p:txBody>
          <a:bodyPr wrap="square" rtlCol="0">
            <a:spAutoFit/>
          </a:bodyPr>
          <a:lstStyle/>
          <a:p>
            <a:r>
              <a:rPr lang="en-US" sz="2400" dirty="0">
                <a:solidFill>
                  <a:schemeClr val="bg1"/>
                </a:solidFill>
              </a:rPr>
              <a:t>Integer bits</a:t>
            </a:r>
          </a:p>
        </p:txBody>
      </p:sp>
      <p:sp>
        <p:nvSpPr>
          <p:cNvPr id="26" name="TextBox 25"/>
          <p:cNvSpPr txBox="1"/>
          <p:nvPr/>
        </p:nvSpPr>
        <p:spPr>
          <a:xfrm>
            <a:off x="5500080" y="4711101"/>
            <a:ext cx="1934667" cy="461665"/>
          </a:xfrm>
          <a:prstGeom prst="rect">
            <a:avLst/>
          </a:prstGeom>
          <a:noFill/>
        </p:spPr>
        <p:txBody>
          <a:bodyPr wrap="square" rtlCol="0">
            <a:spAutoFit/>
          </a:bodyPr>
          <a:lstStyle/>
          <a:p>
            <a:r>
              <a:rPr lang="en-US" sz="2400" dirty="0">
                <a:solidFill>
                  <a:schemeClr val="bg1"/>
                </a:solidFill>
              </a:rPr>
              <a:t>Fraction bits</a:t>
            </a:r>
          </a:p>
        </p:txBody>
      </p:sp>
    </p:spTree>
    <p:custDataLst>
      <p:tags r:id="rId1"/>
    </p:custDataLst>
    <p:extLst>
      <p:ext uri="{BB962C8B-B14F-4D97-AF65-F5344CB8AC3E}">
        <p14:creationId xmlns:p14="http://schemas.microsoft.com/office/powerpoint/2010/main" val="2546095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Fixed Point Types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69</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UInt8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FALSE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a:solidFill>
                  <a:srgbClr val="93C07D"/>
                </a:solidFill>
                <a:latin typeface="Consolas" pitchFamily="49" charset="0"/>
                <a:ea typeface="SimSun" pitchFamily="2" charset="-122"/>
              </a:rPr>
              <a:t>UInt8</a:t>
            </a:r>
            <a:r>
              <a:rPr lang="en-US" sz="1867" dirty="0">
                <a:solidFill>
                  <a:schemeClr val="bg1"/>
                </a:solidFill>
                <a:latin typeface="Consolas" pitchFamily="49" charset="0"/>
                <a:ea typeface="SimSun" pitchFamily="2" charset="-122"/>
              </a:rPr>
              <a:t>] </a:t>
            </a: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UInt8</a:t>
            </a:r>
            <a:r>
              <a:rPr lang="en-US" sz="1867" dirty="0">
                <a:solidFill>
                  <a:schemeClr val="bg1"/>
                </a:solidFill>
                <a:latin typeface="Consolas" pitchFamily="49" charset="0"/>
                <a:ea typeface="SimSun" pitchFamily="2" charset="-122"/>
              </a:rPr>
              <a:t>]</a:t>
            </a:r>
          </a:p>
          <a:p>
            <a:endParaRPr lang="en-US" sz="1867" dirty="0">
              <a:solidFill>
                <a:srgbClr val="93C07D"/>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85073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76200"/>
            <a:ext cx="11176000" cy="898525"/>
          </a:xfrm>
        </p:spPr>
        <p:txBody>
          <a:bodyPr/>
          <a:lstStyle/>
          <a:p>
            <a:r>
              <a:rPr lang="en-US" dirty="0">
                <a:effectLst/>
                <a:latin typeface="Calibri" panose="020F0502020204030204" pitchFamily="34" charset="0"/>
                <a:cs typeface="Calibri" panose="020F0502020204030204" pitchFamily="34" charset="0"/>
              </a:rPr>
              <a:t>Key Programming Challenges</a:t>
            </a:r>
          </a:p>
        </p:txBody>
      </p:sp>
      <p:sp>
        <p:nvSpPr>
          <p:cNvPr id="3" name="Content Placeholder 2"/>
          <p:cNvSpPr>
            <a:spLocks noGrp="1"/>
          </p:cNvSpPr>
          <p:nvPr>
            <p:ph idx="1"/>
          </p:nvPr>
        </p:nvSpPr>
        <p:spPr>
          <a:xfrm>
            <a:off x="508000" y="1143000"/>
            <a:ext cx="11684000" cy="5486400"/>
          </a:xfrm>
        </p:spPr>
        <p:txBody>
          <a:bodyPr>
            <a:normAutofit/>
          </a:bodyPr>
          <a:lstStyle/>
          <a:p>
            <a:r>
              <a:rPr lang="en-US" sz="2700" dirty="0">
                <a:solidFill>
                  <a:schemeClr val="tx1">
                    <a:lumMod val="50000"/>
                  </a:schemeClr>
                </a:solidFill>
              </a:rPr>
              <a:t>Pipeline timing</a:t>
            </a:r>
          </a:p>
          <a:p>
            <a:pPr lvl="1"/>
            <a:r>
              <a:rPr lang="en-US" sz="2300" dirty="0">
                <a:solidFill>
                  <a:schemeClr val="tx1">
                    <a:lumMod val="50000"/>
                  </a:schemeClr>
                </a:solidFill>
              </a:rPr>
              <a:t>Fine-grained timing of control signals</a:t>
            </a:r>
          </a:p>
          <a:p>
            <a:pPr lvl="1"/>
            <a:r>
              <a:rPr lang="en-US" sz="2300" dirty="0">
                <a:solidFill>
                  <a:schemeClr val="tx1">
                    <a:lumMod val="50000"/>
                  </a:schemeClr>
                </a:solidFill>
              </a:rPr>
              <a:t>Management of multiple clock domains</a:t>
            </a:r>
          </a:p>
          <a:p>
            <a:r>
              <a:rPr lang="en-US" sz="2700" dirty="0">
                <a:solidFill>
                  <a:schemeClr val="tx1">
                    <a:lumMod val="50000"/>
                  </a:schemeClr>
                </a:solidFill>
              </a:rPr>
              <a:t>Disjoint memory spaces</a:t>
            </a:r>
          </a:p>
          <a:p>
            <a:pPr lvl="1"/>
            <a:r>
              <a:rPr lang="en-US" sz="2300" dirty="0">
                <a:solidFill>
                  <a:schemeClr val="tx1">
                    <a:lumMod val="50000"/>
                  </a:schemeClr>
                </a:solidFill>
              </a:rPr>
              <a:t>No hardware-managed cache</a:t>
            </a:r>
          </a:p>
          <a:p>
            <a:pPr lvl="1"/>
            <a:r>
              <a:rPr lang="en-US" sz="2300" dirty="0">
                <a:solidFill>
                  <a:schemeClr val="tx1">
                    <a:lumMod val="50000"/>
                  </a:schemeClr>
                </a:solidFill>
              </a:rPr>
              <a:t>Requires manual data partitioning and timing of memory operations</a:t>
            </a:r>
          </a:p>
          <a:p>
            <a:r>
              <a:rPr lang="en-US" sz="2700" dirty="0">
                <a:solidFill>
                  <a:schemeClr val="tx1">
                    <a:lumMod val="50000"/>
                  </a:schemeClr>
                </a:solidFill>
              </a:rPr>
              <a:t>Limited compute and memory resources</a:t>
            </a:r>
          </a:p>
          <a:p>
            <a:r>
              <a:rPr lang="en-US" sz="2800" dirty="0">
                <a:solidFill>
                  <a:schemeClr val="tx1">
                    <a:lumMod val="50000"/>
                  </a:schemeClr>
                </a:solidFill>
              </a:rPr>
              <a:t>Huge parameter design spaces</a:t>
            </a:r>
          </a:p>
          <a:p>
            <a:pPr lvl="1"/>
            <a:r>
              <a:rPr lang="en-US" sz="2300" dirty="0">
                <a:solidFill>
                  <a:schemeClr val="tx1">
                    <a:lumMod val="50000"/>
                  </a:schemeClr>
                </a:solidFill>
              </a:rPr>
              <a:t>Grows exponentially - even relatively small designs can have very large spaces</a:t>
            </a:r>
          </a:p>
          <a:p>
            <a:pPr lvl="1"/>
            <a:r>
              <a:rPr lang="en-US" sz="2300" dirty="0">
                <a:solidFill>
                  <a:schemeClr val="tx1">
                    <a:lumMod val="50000"/>
                  </a:schemeClr>
                </a:solidFill>
              </a:rPr>
              <a:t>Parameters are interdependent  and can change runtime by orders of magnitude</a:t>
            </a:r>
          </a:p>
          <a:p>
            <a:pPr lvl="1"/>
            <a:r>
              <a:rPr lang="en-US" sz="2300" dirty="0">
                <a:solidFill>
                  <a:schemeClr val="tx1">
                    <a:lumMod val="50000"/>
                  </a:schemeClr>
                </a:solidFill>
              </a:rPr>
              <a:t>Manual exploration is tedious and usually suboptimal</a:t>
            </a:r>
          </a:p>
          <a:p>
            <a:endParaRPr lang="en-US" sz="2700" dirty="0">
              <a:solidFill>
                <a:schemeClr val="tx1">
                  <a:lumMod val="50000"/>
                </a:schemeClr>
              </a:solidFill>
            </a:endParaRPr>
          </a:p>
          <a:p>
            <a:endParaRPr lang="en-US" dirty="0">
              <a:solidFill>
                <a:schemeClr val="tx1">
                  <a:lumMod val="50000"/>
                </a:schemeClr>
              </a:solidFill>
              <a:latin typeface="+mj-lt"/>
            </a:endParaRPr>
          </a:p>
        </p:txBody>
      </p:sp>
    </p:spTree>
    <p:extLst>
      <p:ext uri="{BB962C8B-B14F-4D97-AF65-F5344CB8AC3E}">
        <p14:creationId xmlns:p14="http://schemas.microsoft.com/office/powerpoint/2010/main" val="8872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Float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FltPt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_23</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_11</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 </a:t>
            </a: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endParaRPr lang="en-US" sz="1867" dirty="0">
              <a:solidFill>
                <a:srgbClr val="93C07D"/>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p:txBody>
      </p:sp>
      <p:sp>
        <p:nvSpPr>
          <p:cNvPr id="13" name="Rectangle 12"/>
          <p:cNvSpPr/>
          <p:nvPr/>
        </p:nvSpPr>
        <p:spPr bwMode="auto">
          <a:xfrm>
            <a:off x="3283879" y="2010932"/>
            <a:ext cx="3606451" cy="1209963"/>
          </a:xfrm>
          <a:prstGeom prst="rect">
            <a:avLst/>
          </a:prstGeom>
          <a:solidFill>
            <a:srgbClr val="2B2B2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 name="Title 1"/>
          <p:cNvSpPr>
            <a:spLocks noGrp="1"/>
          </p:cNvSpPr>
          <p:nvPr>
            <p:ph type="title"/>
          </p:nvPr>
        </p:nvSpPr>
        <p:spPr>
          <a:xfrm>
            <a:off x="508002" y="-152400"/>
            <a:ext cx="11345948" cy="1066800"/>
          </a:xfrm>
        </p:spPr>
        <p:txBody>
          <a:bodyPr/>
          <a:lstStyle/>
          <a:p>
            <a:r>
              <a:rPr lang="en-US" dirty="0">
                <a:latin typeface="+mj-lt"/>
              </a:rPr>
              <a:t>Custom Floating Point Types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70</a:t>
            </a:fld>
            <a:endParaRPr lang="en-US"/>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tx1">
                    <a:lumMod val="85000"/>
                    <a:lumOff val="15000"/>
                  </a:schemeClr>
                </a:solidFill>
                <a:latin typeface="Consolas" pitchFamily="49" charset="0"/>
                <a:ea typeface="SimSun" pitchFamily="2" charset="-122"/>
              </a:rPr>
              <a:t>5</a:t>
            </a:r>
          </a:p>
          <a:p>
            <a:pPr algn="r"/>
            <a:r>
              <a:rPr lang="en-US" sz="1867" dirty="0">
                <a:solidFill>
                  <a:schemeClr val="tx1">
                    <a:lumMod val="85000"/>
                    <a:lumOff val="1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11" name="Rectangle 10"/>
          <p:cNvSpPr/>
          <p:nvPr/>
        </p:nvSpPr>
        <p:spPr bwMode="auto">
          <a:xfrm>
            <a:off x="3265404" y="2010932"/>
            <a:ext cx="3606451" cy="1209963"/>
          </a:xfrm>
          <a:prstGeom prst="rect">
            <a:avLst/>
          </a:prstGeom>
          <a:solidFill>
            <a:srgbClr val="2B2B2B">
              <a:alpha val="6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4" name="Rectangle: Rounded Corners 13"/>
          <p:cNvSpPr/>
          <p:nvPr/>
        </p:nvSpPr>
        <p:spPr bwMode="auto">
          <a:xfrm>
            <a:off x="2576945" y="2475487"/>
            <a:ext cx="4655129" cy="1392215"/>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_N </a:t>
            </a:r>
            <a:r>
              <a:rPr lang="en-US" sz="2667" dirty="0">
                <a:solidFill>
                  <a:schemeClr val="tx1"/>
                </a:solidFill>
                <a:latin typeface="Arial" charset="0"/>
                <a:ea typeface="ＭＳ Ｐゴシック" pitchFamily="34" charset="-128"/>
              </a:rPr>
              <a:t>= # of significand bits + 1</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(N from 1 to 128)</a:t>
            </a:r>
          </a:p>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Includes sign bit!</a:t>
            </a:r>
          </a:p>
        </p:txBody>
      </p:sp>
      <p:cxnSp>
        <p:nvCxnSpPr>
          <p:cNvPr id="15" name="Straight Arrow Connector 14"/>
          <p:cNvCxnSpPr>
            <a:cxnSpLocks/>
          </p:cNvCxnSpPr>
          <p:nvPr/>
        </p:nvCxnSpPr>
        <p:spPr bwMode="auto">
          <a:xfrm flipV="1">
            <a:off x="5696687" y="1803856"/>
            <a:ext cx="333292" cy="539312"/>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7" name="Rectangle: Rounded Corners 16"/>
          <p:cNvSpPr/>
          <p:nvPr/>
        </p:nvSpPr>
        <p:spPr bwMode="auto">
          <a:xfrm>
            <a:off x="7872767" y="2236347"/>
            <a:ext cx="3903596" cy="910181"/>
          </a:xfrm>
          <a:prstGeom prst="roundRect">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_N </a:t>
            </a:r>
            <a:r>
              <a:rPr lang="en-US" sz="2667" dirty="0">
                <a:solidFill>
                  <a:schemeClr val="tx1"/>
                </a:solidFill>
                <a:latin typeface="Arial" charset="0"/>
                <a:ea typeface="ＭＳ Ｐゴシック" pitchFamily="34" charset="-128"/>
              </a:rPr>
              <a:t>= # of exponent bits</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(N from 0 to 128)</a:t>
            </a:r>
          </a:p>
        </p:txBody>
      </p:sp>
      <p:cxnSp>
        <p:nvCxnSpPr>
          <p:cNvPr id="18" name="Straight Arrow Connector 17"/>
          <p:cNvCxnSpPr>
            <a:cxnSpLocks/>
          </p:cNvCxnSpPr>
          <p:nvPr/>
        </p:nvCxnSpPr>
        <p:spPr bwMode="auto">
          <a:xfrm flipH="1" flipV="1">
            <a:off x="6780683" y="1644821"/>
            <a:ext cx="1079644" cy="591527"/>
          </a:xfrm>
          <a:prstGeom prst="straightConnector1">
            <a:avLst/>
          </a:prstGeom>
          <a:solidFill>
            <a:srgbClr val="FFFF99"/>
          </a:solidFill>
          <a:ln w="76200" cap="flat" cmpd="sng" algn="ctr">
            <a:solidFill>
              <a:srgbClr val="FF0000"/>
            </a:solidFill>
            <a:prstDash val="solid"/>
            <a:round/>
            <a:headEnd type="none" w="med" len="med"/>
            <a:tailEnd type="triangle"/>
          </a:ln>
          <a:effectLst/>
        </p:spPr>
      </p:cxnSp>
      <p:sp>
        <p:nvSpPr>
          <p:cNvPr id="19" name="TextBox 18"/>
          <p:cNvSpPr txBox="1"/>
          <p:nvPr/>
        </p:nvSpPr>
        <p:spPr>
          <a:xfrm>
            <a:off x="3537526" y="4167653"/>
            <a:ext cx="4765964" cy="461665"/>
          </a:xfrm>
          <a:prstGeom prst="rect">
            <a:avLst/>
          </a:prstGeom>
          <a:noFill/>
        </p:spPr>
        <p:txBody>
          <a:bodyPr wrap="square" rtlCol="0">
            <a:spAutoFit/>
          </a:bodyPr>
          <a:lstStyle/>
          <a:p>
            <a:r>
              <a:rPr lang="en-US" sz="2400" dirty="0">
                <a:solidFill>
                  <a:schemeClr val="bg1"/>
                </a:solidFill>
                <a:latin typeface="Consolas" panose="020B0609020204030204" pitchFamily="49" charset="0"/>
              </a:rPr>
              <a:t>0 00000000 x 2^00000000</a:t>
            </a:r>
          </a:p>
        </p:txBody>
      </p:sp>
      <p:sp>
        <p:nvSpPr>
          <p:cNvPr id="20" name="Right Brace 19"/>
          <p:cNvSpPr/>
          <p:nvPr/>
        </p:nvSpPr>
        <p:spPr bwMode="auto">
          <a:xfrm rot="5400000">
            <a:off x="4562252" y="4034523"/>
            <a:ext cx="213635" cy="1302149"/>
          </a:xfrm>
          <a:prstGeom prst="rightBrace">
            <a:avLst/>
          </a:prstGeom>
          <a:noFill/>
          <a:ln w="28575" cap="flat" cmpd="sng" algn="ctr">
            <a:solidFill>
              <a:schemeClr val="bg1">
                <a:lumMod val="85000"/>
              </a:schemeClr>
            </a:solid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1" name="Right Brace 20"/>
          <p:cNvSpPr/>
          <p:nvPr/>
        </p:nvSpPr>
        <p:spPr bwMode="auto">
          <a:xfrm rot="5400000">
            <a:off x="6763608" y="4027030"/>
            <a:ext cx="213635" cy="1302149"/>
          </a:xfrm>
          <a:prstGeom prst="rightBrace">
            <a:avLst/>
          </a:prstGeom>
          <a:noFill/>
          <a:ln w="28575" cap="flat" cmpd="sng" algn="ctr">
            <a:solidFill>
              <a:schemeClr val="bg1">
                <a:lumMod val="85000"/>
              </a:schemeClr>
            </a:solidFill>
            <a:prstDash val="solid"/>
            <a:round/>
            <a:headEnd type="none" w="med" len="med"/>
            <a:tailEnd type="none" w="med" len="med"/>
          </a:ln>
          <a:effectLst/>
        </p:spPr>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22" name="TextBox 21"/>
          <p:cNvSpPr txBox="1"/>
          <p:nvPr/>
        </p:nvSpPr>
        <p:spPr>
          <a:xfrm>
            <a:off x="3671412" y="4741495"/>
            <a:ext cx="2191920" cy="461665"/>
          </a:xfrm>
          <a:prstGeom prst="rect">
            <a:avLst/>
          </a:prstGeom>
          <a:noFill/>
        </p:spPr>
        <p:txBody>
          <a:bodyPr wrap="square" rtlCol="0">
            <a:spAutoFit/>
          </a:bodyPr>
          <a:lstStyle/>
          <a:p>
            <a:r>
              <a:rPr lang="en-US" sz="2400" dirty="0">
                <a:solidFill>
                  <a:schemeClr val="bg1"/>
                </a:solidFill>
              </a:rPr>
              <a:t>Significand bits</a:t>
            </a:r>
          </a:p>
        </p:txBody>
      </p:sp>
      <p:sp>
        <p:nvSpPr>
          <p:cNvPr id="23" name="TextBox 22"/>
          <p:cNvSpPr txBox="1"/>
          <p:nvPr/>
        </p:nvSpPr>
        <p:spPr>
          <a:xfrm>
            <a:off x="5902197" y="4741495"/>
            <a:ext cx="2188059" cy="461665"/>
          </a:xfrm>
          <a:prstGeom prst="rect">
            <a:avLst/>
          </a:prstGeom>
          <a:noFill/>
        </p:spPr>
        <p:txBody>
          <a:bodyPr wrap="square" rtlCol="0">
            <a:spAutoFit/>
          </a:bodyPr>
          <a:lstStyle/>
          <a:p>
            <a:r>
              <a:rPr lang="en-US" sz="2400" dirty="0">
                <a:solidFill>
                  <a:schemeClr val="bg1"/>
                </a:solidFill>
              </a:rPr>
              <a:t>Exponent bits</a:t>
            </a:r>
          </a:p>
        </p:txBody>
      </p:sp>
      <p:cxnSp>
        <p:nvCxnSpPr>
          <p:cNvPr id="16" name="Straight Arrow Connector 15"/>
          <p:cNvCxnSpPr>
            <a:cxnSpLocks/>
          </p:cNvCxnSpPr>
          <p:nvPr/>
        </p:nvCxnSpPr>
        <p:spPr bwMode="auto">
          <a:xfrm flipV="1">
            <a:off x="3461683" y="4566104"/>
            <a:ext cx="221175" cy="586096"/>
          </a:xfrm>
          <a:prstGeom prst="straightConnector1">
            <a:avLst/>
          </a:prstGeom>
          <a:solidFill>
            <a:srgbClr val="FFFF99"/>
          </a:solidFill>
          <a:ln w="28575" cap="flat" cmpd="sng" algn="ctr">
            <a:solidFill>
              <a:schemeClr val="bg1">
                <a:lumMod val="75000"/>
              </a:schemeClr>
            </a:solidFill>
            <a:prstDash val="solid"/>
            <a:round/>
            <a:headEnd type="none" w="med" len="med"/>
            <a:tailEnd type="triangle"/>
          </a:ln>
          <a:effectLst/>
        </p:spPr>
      </p:cxnSp>
      <p:sp>
        <p:nvSpPr>
          <p:cNvPr id="26" name="TextBox 25"/>
          <p:cNvSpPr txBox="1"/>
          <p:nvPr/>
        </p:nvSpPr>
        <p:spPr>
          <a:xfrm>
            <a:off x="3182280" y="5106577"/>
            <a:ext cx="2191920" cy="461665"/>
          </a:xfrm>
          <a:prstGeom prst="rect">
            <a:avLst/>
          </a:prstGeom>
          <a:noFill/>
        </p:spPr>
        <p:txBody>
          <a:bodyPr wrap="square" rtlCol="0">
            <a:spAutoFit/>
          </a:bodyPr>
          <a:lstStyle/>
          <a:p>
            <a:r>
              <a:rPr lang="en-US" sz="2400" dirty="0">
                <a:solidFill>
                  <a:schemeClr val="bg1"/>
                </a:solidFill>
              </a:rPr>
              <a:t>Sign bit</a:t>
            </a:r>
          </a:p>
        </p:txBody>
      </p:sp>
    </p:spTree>
    <p:custDataLst>
      <p:tags r:id="rId1"/>
    </p:custDataLst>
    <p:extLst>
      <p:ext uri="{BB962C8B-B14F-4D97-AF65-F5344CB8AC3E}">
        <p14:creationId xmlns:p14="http://schemas.microsoft.com/office/powerpoint/2010/main" val="1365886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Floating Point Types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71</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Half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FltPt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_11</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_5</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a:solidFill>
                  <a:srgbClr val="93C07D"/>
                </a:solidFill>
                <a:latin typeface="Consolas" pitchFamily="49" charset="0"/>
                <a:ea typeface="SimSun" pitchFamily="2" charset="-122"/>
              </a:rPr>
              <a:t>Half</a:t>
            </a:r>
            <a:r>
              <a:rPr lang="en-US" sz="1867" dirty="0">
                <a:solidFill>
                  <a:schemeClr val="bg1"/>
                </a:solidFill>
                <a:latin typeface="Consolas" pitchFamily="49" charset="0"/>
                <a:ea typeface="SimSun" pitchFamily="2" charset="-122"/>
              </a:rPr>
              <a:t>] </a:t>
            </a: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Half</a:t>
            </a:r>
            <a:r>
              <a:rPr lang="en-US" sz="1867" dirty="0">
                <a:solidFill>
                  <a:schemeClr val="bg1"/>
                </a:solidFill>
                <a:latin typeface="Consolas" pitchFamily="49" charset="0"/>
                <a:ea typeface="SimSun" pitchFamily="2" charset="-122"/>
              </a:rPr>
              <a:t>]</a:t>
            </a:r>
          </a:p>
          <a:p>
            <a:endParaRPr lang="en-US" sz="1867" dirty="0">
              <a:solidFill>
                <a:srgbClr val="93C07D"/>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319236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Predefined Type Aliases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72</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Char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TRUE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Short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TRUE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_16</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type </a:t>
            </a:r>
            <a:r>
              <a:rPr lang="en-US" sz="1867" b="1" dirty="0" err="1">
                <a:solidFill>
                  <a:srgbClr val="93C07D"/>
                </a:solidFill>
                <a:latin typeface="Consolas" pitchFamily="49" charset="0"/>
                <a:ea typeface="SimSun" pitchFamily="2" charset="-122"/>
              </a:rPr>
              <a:t>Int</a:t>
            </a:r>
            <a:r>
              <a:rPr lang="en-US" sz="1867" b="1" dirty="0">
                <a:solidFill>
                  <a:srgbClr val="93C07D"/>
                </a:solidFill>
                <a:latin typeface="Consolas" pitchFamily="49" charset="0"/>
                <a:ea typeface="SimSun" pitchFamily="2" charset="-122"/>
              </a:rPr>
              <a:t>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TRUE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_32</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Long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FixPt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TRUE</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_64</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_0</a:t>
            </a:r>
            <a:r>
              <a:rPr lang="en-US" sz="1867" dirty="0">
                <a:solidFill>
                  <a:schemeClr val="bg1"/>
                </a:solidFill>
                <a:latin typeface="Consolas" pitchFamily="49" charset="0"/>
                <a:ea typeface="SimSun" pitchFamily="2" charset="-122"/>
              </a:rPr>
              <a:t>]</a:t>
            </a:r>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Half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FltPt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_11</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_5</a:t>
            </a:r>
            <a:r>
              <a:rPr lang="en-US" sz="1867" dirty="0">
                <a:solidFill>
                  <a:schemeClr val="bg1"/>
                </a:solidFill>
                <a:latin typeface="Consolas" pitchFamily="49" charset="0"/>
                <a:ea typeface="SimSun" pitchFamily="2" charset="-122"/>
              </a:rPr>
              <a:t>]</a:t>
            </a:r>
            <a:r>
              <a:rPr lang="en-US" sz="1867" dirty="0">
                <a:solidFill>
                  <a:srgbClr val="9FC5E8"/>
                </a:solidFill>
                <a:latin typeface="Consolas" pitchFamily="49" charset="0"/>
                <a:ea typeface="SimSun" pitchFamily="2" charset="-122"/>
              </a:rPr>
              <a:t>   </a:t>
            </a:r>
            <a:r>
              <a:rPr lang="en-US" sz="1867" dirty="0">
                <a:solidFill>
                  <a:schemeClr val="bg1">
                    <a:lumMod val="85000"/>
                  </a:schemeClr>
                </a:solidFill>
                <a:latin typeface="Consolas" pitchFamily="49" charset="0"/>
                <a:ea typeface="SimSun" pitchFamily="2" charset="-122"/>
              </a:rPr>
              <a:t>// 754 Half</a:t>
            </a:r>
          </a:p>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Float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FltPt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_24</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_8</a:t>
            </a:r>
            <a:r>
              <a:rPr lang="en-US" sz="1867" dirty="0">
                <a:solidFill>
                  <a:schemeClr val="bg1"/>
                </a:solidFill>
                <a:latin typeface="Consolas" pitchFamily="49" charset="0"/>
                <a:ea typeface="SimSun" pitchFamily="2" charset="-122"/>
              </a:rPr>
              <a:t>]</a:t>
            </a:r>
            <a:r>
              <a:rPr lang="en-US" sz="1867" dirty="0">
                <a:solidFill>
                  <a:srgbClr val="9FC5E8"/>
                </a:solidFill>
                <a:latin typeface="Consolas" pitchFamily="49" charset="0"/>
                <a:ea typeface="SimSun" pitchFamily="2" charset="-122"/>
              </a:rPr>
              <a:t>   </a:t>
            </a:r>
            <a:r>
              <a:rPr lang="en-US" sz="1867" dirty="0">
                <a:solidFill>
                  <a:schemeClr val="bg1">
                    <a:lumMod val="85000"/>
                  </a:schemeClr>
                </a:solidFill>
                <a:latin typeface="Consolas" pitchFamily="49" charset="0"/>
                <a:ea typeface="SimSun" pitchFamily="2" charset="-122"/>
              </a:rPr>
              <a:t>// 754 Single</a:t>
            </a:r>
          </a:p>
          <a:p>
            <a:r>
              <a:rPr lang="en-US" sz="1867" dirty="0">
                <a:solidFill>
                  <a:srgbClr val="9FC5E8"/>
                </a:solidFill>
                <a:latin typeface="Consolas" pitchFamily="49" charset="0"/>
                <a:ea typeface="SimSun" pitchFamily="2" charset="-122"/>
              </a:rPr>
              <a:t>type </a:t>
            </a:r>
            <a:r>
              <a:rPr lang="en-US" sz="1867" b="1" dirty="0">
                <a:solidFill>
                  <a:srgbClr val="93C07D"/>
                </a:solidFill>
                <a:latin typeface="Consolas" pitchFamily="49" charset="0"/>
                <a:ea typeface="SimSun" pitchFamily="2" charset="-122"/>
              </a:rPr>
              <a:t>Double </a:t>
            </a:r>
            <a:r>
              <a:rPr lang="en-US" sz="1867" dirty="0">
                <a:solidFill>
                  <a:schemeClr val="bg1"/>
                </a:solidFill>
                <a:latin typeface="Consolas" pitchFamily="49" charset="0"/>
                <a:ea typeface="SimSun" pitchFamily="2" charset="-122"/>
              </a:rPr>
              <a:t>= </a:t>
            </a:r>
            <a:r>
              <a:rPr lang="en-US" sz="1867" b="1" dirty="0" err="1">
                <a:solidFill>
                  <a:srgbClr val="93C07D"/>
                </a:solidFill>
                <a:latin typeface="Consolas" pitchFamily="49" charset="0"/>
                <a:ea typeface="SimSun" pitchFamily="2" charset="-122"/>
              </a:rPr>
              <a:t>FltPt</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_53</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_11</a:t>
            </a:r>
            <a:r>
              <a:rPr lang="en-US" sz="1867" dirty="0">
                <a:solidFill>
                  <a:schemeClr val="bg1"/>
                </a:solidFill>
                <a:latin typeface="Consolas" pitchFamily="49" charset="0"/>
                <a:ea typeface="SimSun" pitchFamily="2" charset="-122"/>
              </a:rPr>
              <a:t>]</a:t>
            </a:r>
            <a:r>
              <a:rPr lang="en-US" sz="1867" dirty="0">
                <a:solidFill>
                  <a:srgbClr val="9FC5E8"/>
                </a:solidFill>
                <a:latin typeface="Consolas" pitchFamily="49" charset="0"/>
                <a:ea typeface="SimSun" pitchFamily="2" charset="-122"/>
              </a:rPr>
              <a:t>  </a:t>
            </a:r>
            <a:r>
              <a:rPr lang="en-US" sz="1867" dirty="0">
                <a:solidFill>
                  <a:schemeClr val="bg1">
                    <a:lumMod val="85000"/>
                  </a:schemeClr>
                </a:solidFill>
                <a:latin typeface="Consolas" pitchFamily="49" charset="0"/>
                <a:ea typeface="SimSun" pitchFamily="2" charset="-122"/>
              </a:rPr>
              <a:t>// 754 Double</a:t>
            </a: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chemeClr val="bg1"/>
              </a:solidFill>
              <a:latin typeface="Consolas" pitchFamily="49" charset="0"/>
              <a:ea typeface="SimSun" pitchFamily="2" charset="-122"/>
            </a:endParaRPr>
          </a:p>
          <a:p>
            <a:endParaRPr lang="en-US" sz="1867" dirty="0">
              <a:solidFill>
                <a:srgbClr val="93C07D"/>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endParaRPr lang="en-US" sz="1867" dirty="0">
              <a:solidFill>
                <a:schemeClr val="tx1">
                  <a:lumMod val="85000"/>
                  <a:lumOff val="15000"/>
                </a:schemeClr>
              </a:solidFill>
              <a:latin typeface="Consolas" pitchFamily="49" charset="0"/>
              <a:ea typeface="SimSun" pitchFamily="2" charset="-122"/>
            </a:endParaRP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10961157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Note About Booleans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73</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endParaRPr lang="en-US" sz="1867" dirty="0">
              <a:solidFill>
                <a:srgbClr val="9FC5E8"/>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input = </a:t>
            </a:r>
            <a:r>
              <a:rPr lang="en-US" sz="1867" dirty="0" err="1">
                <a:solidFill>
                  <a:schemeClr val="bg1"/>
                </a:solidFill>
                <a:latin typeface="Consolas" pitchFamily="49" charset="0"/>
                <a:ea typeface="SimSun" pitchFamily="2" charset="-122"/>
              </a:rPr>
              <a:t>args</a:t>
            </a:r>
            <a:r>
              <a:rPr lang="en-US" sz="1867" dirty="0">
                <a:solidFill>
                  <a:schemeClr val="bg1"/>
                </a:solidFill>
                <a:latin typeface="Consolas" pitchFamily="49" charset="0"/>
                <a:ea typeface="SimSun" pitchFamily="2" charset="-122"/>
              </a:rPr>
              <a:t>(0).to[</a:t>
            </a:r>
            <a:r>
              <a:rPr lang="en-US" sz="1867" b="1" dirty="0">
                <a:solidFill>
                  <a:srgbClr val="93C07D"/>
                </a:solidFill>
                <a:latin typeface="Consolas" pitchFamily="49" charset="0"/>
                <a:ea typeface="SimSun" pitchFamily="2" charset="-122"/>
              </a:rPr>
              <a:t>Boolean</a:t>
            </a:r>
            <a:r>
              <a:rPr lang="en-US" sz="1867" dirty="0">
                <a:solidFill>
                  <a:schemeClr val="bg1"/>
                </a:solidFill>
                <a:latin typeface="Consolas" pitchFamily="49" charset="0"/>
                <a:ea typeface="SimSun" pitchFamily="2" charset="-122"/>
              </a:rPr>
              <a:t>] </a:t>
            </a: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a:solidFill>
                  <a:srgbClr val="93C07D"/>
                </a:solidFill>
                <a:latin typeface="Consolas" pitchFamily="49" charset="0"/>
                <a:ea typeface="SimSun" pitchFamily="2" charset="-122"/>
              </a:rPr>
              <a:t>Boolean</a:t>
            </a:r>
            <a:r>
              <a:rPr lang="en-US" sz="1867" dirty="0">
                <a:solidFill>
                  <a:schemeClr val="bg1"/>
                </a:solidFill>
                <a:latin typeface="Consolas" pitchFamily="49" charset="0"/>
                <a:ea typeface="SimSun" pitchFamily="2" charset="-122"/>
              </a:rPr>
              <a:t>]</a:t>
            </a:r>
          </a:p>
          <a:p>
            <a:endParaRPr lang="en-US" sz="1867" dirty="0">
              <a:solidFill>
                <a:srgbClr val="93C07D"/>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setArg</a:t>
            </a:r>
            <a:r>
              <a:rPr lang="en-US" sz="1867" dirty="0">
                <a:solidFill>
                  <a:schemeClr val="bg1"/>
                </a:solidFill>
                <a:latin typeface="Consolas" pitchFamily="49" charset="0"/>
                <a:ea typeface="SimSun" pitchFamily="2" charset="-122"/>
              </a:rPr>
              <a:t>(in, input)</a:t>
            </a:r>
            <a:endParaRPr lang="en-US" sz="1867" dirty="0">
              <a:solidFill>
                <a:srgbClr val="93C07D"/>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3330058" y="3358850"/>
            <a:ext cx="5232052" cy="2589369"/>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Note</a:t>
            </a:r>
            <a:r>
              <a:rPr lang="en-US" sz="2667" dirty="0">
                <a:solidFill>
                  <a:schemeClr val="tx1"/>
                </a:solidFill>
                <a:latin typeface="Arial" charset="0"/>
                <a:ea typeface="ＭＳ Ｐゴシック" pitchFamily="34" charset="-128"/>
              </a:rPr>
              <a:t>: For API purposes, </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Boolean is NOT the same as single bit fixed point number</a:t>
            </a:r>
          </a:p>
          <a:p>
            <a:pPr defTabSz="609585" eaLnBrk="0" fontAlgn="base" hangingPunct="0">
              <a:lnSpc>
                <a:spcPct val="93000"/>
              </a:lnSpc>
              <a:spcBef>
                <a:spcPct val="0"/>
              </a:spcBef>
              <a:spcAft>
                <a:spcPct val="0"/>
              </a:spcAft>
              <a:buClr>
                <a:srgbClr val="000000"/>
              </a:buClr>
              <a:buSzPct val="100000"/>
            </a:pPr>
            <a:endParaRPr lang="en-US" sz="2667" dirty="0">
              <a:solidFill>
                <a:schemeClr val="tx1"/>
              </a:solidFill>
              <a:latin typeface="Arial" charset="0"/>
              <a:ea typeface="ＭＳ Ｐゴシック" pitchFamily="34" charset="-128"/>
            </a:endParaRP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Uses “false” and “true”</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rather than 0 and 1</a:t>
            </a:r>
          </a:p>
        </p:txBody>
      </p:sp>
    </p:spTree>
    <p:custDataLst>
      <p:tags r:id="rId1"/>
    </p:custDataLst>
    <p:extLst>
      <p:ext uri="{BB962C8B-B14F-4D97-AF65-F5344CB8AC3E}">
        <p14:creationId xmlns:p14="http://schemas.microsoft.com/office/powerpoint/2010/main" val="14119484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Structs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74</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red: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green: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blue: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tx1">
                    <a:lumMod val="85000"/>
                    <a:lumOff val="15000"/>
                  </a:schemeClr>
                </a:solidFill>
                <a:latin typeface="Consolas" pitchFamily="49" charset="0"/>
                <a:ea typeface="SimSun" pitchFamily="2" charset="-122"/>
              </a:rPr>
              <a:t>7</a:t>
            </a:r>
          </a:p>
          <a:p>
            <a:pPr algn="r"/>
            <a:r>
              <a:rPr lang="en-US" sz="1867" dirty="0">
                <a:solidFill>
                  <a:schemeClr val="tx1">
                    <a:lumMod val="85000"/>
                    <a:lumOff val="15000"/>
                  </a:schemeClr>
                </a:solidFill>
                <a:latin typeface="Consolas" pitchFamily="49" charset="0"/>
                <a:ea typeface="SimSun" pitchFamily="2" charset="-122"/>
              </a:rPr>
              <a:t>8</a:t>
            </a:r>
          </a:p>
          <a:p>
            <a:pPr algn="r"/>
            <a:r>
              <a:rPr lang="en-US" sz="1867" dirty="0">
                <a:solidFill>
                  <a:schemeClr val="tx1">
                    <a:lumMod val="85000"/>
                    <a:lumOff val="15000"/>
                  </a:schemeClr>
                </a:solidFill>
                <a:latin typeface="Consolas" pitchFamily="49" charset="0"/>
                <a:ea typeface="SimSun" pitchFamily="2" charset="-122"/>
              </a:rPr>
              <a:t>9</a:t>
            </a: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5556020" y="2167357"/>
            <a:ext cx="4437725" cy="1019187"/>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Declares a new Struct type with the given list of fields</a:t>
            </a:r>
          </a:p>
        </p:txBody>
      </p:sp>
    </p:spTree>
    <p:custDataLst>
      <p:tags r:id="rId1"/>
    </p:custDataLst>
    <p:extLst>
      <p:ext uri="{BB962C8B-B14F-4D97-AF65-F5344CB8AC3E}">
        <p14:creationId xmlns:p14="http://schemas.microsoft.com/office/powerpoint/2010/main" val="38970457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Structs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75</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red: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green: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blue: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bus =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(147, 192, 125)</a:t>
            </a:r>
            <a:endParaRPr lang="en-US" sz="1867" dirty="0">
              <a:solidFill>
                <a:srgbClr val="9FC5E8"/>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11121314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3311588" y="1505527"/>
            <a:ext cx="4299176" cy="147781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0" name="Rectangle: Rounded Corners 9"/>
          <p:cNvSpPr/>
          <p:nvPr/>
        </p:nvSpPr>
        <p:spPr bwMode="auto">
          <a:xfrm>
            <a:off x="5251220" y="3571284"/>
            <a:ext cx="5536853" cy="963771"/>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Allocates an instance of the struct.</a:t>
            </a:r>
          </a:p>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Note</a:t>
            </a:r>
            <a:r>
              <a:rPr lang="en-US" sz="2667" dirty="0">
                <a:solidFill>
                  <a:schemeClr val="tx1"/>
                </a:solidFill>
                <a:latin typeface="Arial" charset="0"/>
                <a:ea typeface="ＭＳ Ｐゴシック" pitchFamily="34" charset="-128"/>
              </a:rPr>
              <a:t>: NO </a:t>
            </a:r>
            <a:r>
              <a:rPr lang="en-US" sz="2667" i="1" dirty="0">
                <a:solidFill>
                  <a:schemeClr val="tx1"/>
                </a:solidFill>
                <a:latin typeface="Arial" charset="0"/>
                <a:ea typeface="ＭＳ Ｐゴシック" pitchFamily="34" charset="-128"/>
              </a:rPr>
              <a:t>new</a:t>
            </a:r>
            <a:r>
              <a:rPr lang="en-US" sz="2667" dirty="0">
                <a:solidFill>
                  <a:schemeClr val="tx1"/>
                </a:solidFill>
                <a:latin typeface="Arial" charset="0"/>
                <a:ea typeface="ＭＳ Ｐゴシック" pitchFamily="34" charset="-128"/>
              </a:rPr>
              <a:t> keyword used</a:t>
            </a:r>
          </a:p>
        </p:txBody>
      </p:sp>
      <p:cxnSp>
        <p:nvCxnSpPr>
          <p:cNvPr id="6" name="Straight Arrow Connector 5"/>
          <p:cNvCxnSpPr/>
          <p:nvPr/>
        </p:nvCxnSpPr>
        <p:spPr bwMode="auto">
          <a:xfrm>
            <a:off x="1054481" y="2222037"/>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cxnSp>
        <p:nvCxnSpPr>
          <p:cNvPr id="12" name="Straight Arrow Connector 11"/>
          <p:cNvCxnSpPr>
            <a:cxnSpLocks/>
          </p:cNvCxnSpPr>
          <p:nvPr/>
        </p:nvCxnSpPr>
        <p:spPr bwMode="auto">
          <a:xfrm>
            <a:off x="1460881" y="2554547"/>
            <a:ext cx="0" cy="75738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1867281" y="2222037"/>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14" name="Oval 13"/>
          <p:cNvSpPr/>
          <p:nvPr/>
        </p:nvSpPr>
        <p:spPr bwMode="auto">
          <a:xfrm>
            <a:off x="731779" y="3311929"/>
            <a:ext cx="1455648" cy="6095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15" name="Straight Arrow Connector 14"/>
          <p:cNvCxnSpPr>
            <a:cxnSpLocks/>
          </p:cNvCxnSpPr>
          <p:nvPr/>
        </p:nvCxnSpPr>
        <p:spPr bwMode="auto">
          <a:xfrm>
            <a:off x="1459603" y="3374989"/>
            <a:ext cx="0" cy="580297"/>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17" name="TextBox 16"/>
          <p:cNvSpPr txBox="1"/>
          <p:nvPr/>
        </p:nvSpPr>
        <p:spPr>
          <a:xfrm>
            <a:off x="691788" y="1855441"/>
            <a:ext cx="651140" cy="461665"/>
          </a:xfrm>
          <a:prstGeom prst="rect">
            <a:avLst/>
          </a:prstGeom>
          <a:noFill/>
        </p:spPr>
        <p:txBody>
          <a:bodyPr wrap="none" rtlCol="0">
            <a:spAutoFit/>
          </a:bodyPr>
          <a:lstStyle/>
          <a:p>
            <a:r>
              <a:rPr lang="en-US" sz="2400" dirty="0"/>
              <a:t>147</a:t>
            </a:r>
          </a:p>
        </p:txBody>
      </p:sp>
      <p:sp>
        <p:nvSpPr>
          <p:cNvPr id="18" name="TextBox 17"/>
          <p:cNvSpPr txBox="1"/>
          <p:nvPr/>
        </p:nvSpPr>
        <p:spPr>
          <a:xfrm>
            <a:off x="1103732" y="2177120"/>
            <a:ext cx="651140" cy="461665"/>
          </a:xfrm>
          <a:prstGeom prst="rect">
            <a:avLst/>
          </a:prstGeom>
          <a:noFill/>
        </p:spPr>
        <p:txBody>
          <a:bodyPr wrap="none" rtlCol="0">
            <a:spAutoFit/>
          </a:bodyPr>
          <a:lstStyle/>
          <a:p>
            <a:r>
              <a:rPr lang="en-US" sz="2400" dirty="0"/>
              <a:t>192</a:t>
            </a:r>
          </a:p>
        </p:txBody>
      </p:sp>
      <p:sp>
        <p:nvSpPr>
          <p:cNvPr id="21" name="TextBox 20"/>
          <p:cNvSpPr txBox="1"/>
          <p:nvPr/>
        </p:nvSpPr>
        <p:spPr>
          <a:xfrm>
            <a:off x="1530149" y="1851977"/>
            <a:ext cx="651140" cy="461665"/>
          </a:xfrm>
          <a:prstGeom prst="rect">
            <a:avLst/>
          </a:prstGeom>
          <a:noFill/>
        </p:spPr>
        <p:txBody>
          <a:bodyPr wrap="none" rtlCol="0">
            <a:spAutoFit/>
          </a:bodyPr>
          <a:lstStyle/>
          <a:p>
            <a:r>
              <a:rPr lang="en-US" sz="2400" dirty="0"/>
              <a:t>125</a:t>
            </a:r>
          </a:p>
        </p:txBody>
      </p:sp>
      <p:cxnSp>
        <p:nvCxnSpPr>
          <p:cNvPr id="23" name="Straight Connector 22"/>
          <p:cNvCxnSpPr>
            <a:cxnSpLocks/>
          </p:cNvCxnSpPr>
          <p:nvPr/>
        </p:nvCxnSpPr>
        <p:spPr bwMode="auto">
          <a:xfrm>
            <a:off x="981663" y="2713654"/>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5" name="Straight Connector 24"/>
          <p:cNvCxnSpPr>
            <a:cxnSpLocks/>
          </p:cNvCxnSpPr>
          <p:nvPr/>
        </p:nvCxnSpPr>
        <p:spPr bwMode="auto">
          <a:xfrm>
            <a:off x="1395600" y="2713654"/>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6" name="Straight Connector 25"/>
          <p:cNvCxnSpPr>
            <a:cxnSpLocks/>
          </p:cNvCxnSpPr>
          <p:nvPr/>
        </p:nvCxnSpPr>
        <p:spPr bwMode="auto">
          <a:xfrm>
            <a:off x="1791411" y="2713654"/>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28" name="TextBox 27"/>
          <p:cNvSpPr txBox="1"/>
          <p:nvPr/>
        </p:nvSpPr>
        <p:spPr>
          <a:xfrm>
            <a:off x="1829039" y="2618154"/>
            <a:ext cx="513976" cy="297454"/>
          </a:xfrm>
          <a:prstGeom prst="rect">
            <a:avLst/>
          </a:prstGeom>
          <a:noFill/>
        </p:spPr>
        <p:txBody>
          <a:bodyPr wrap="square" rtlCol="0">
            <a:spAutoFit/>
          </a:bodyPr>
          <a:lstStyle/>
          <a:p>
            <a:r>
              <a:rPr lang="en-US" sz="1333" i="1" dirty="0"/>
              <a:t>32</a:t>
            </a:r>
          </a:p>
        </p:txBody>
      </p:sp>
      <p:sp>
        <p:nvSpPr>
          <p:cNvPr id="29" name="TextBox 28"/>
          <p:cNvSpPr txBox="1"/>
          <p:nvPr/>
        </p:nvSpPr>
        <p:spPr>
          <a:xfrm>
            <a:off x="1439540" y="2618154"/>
            <a:ext cx="513976" cy="297454"/>
          </a:xfrm>
          <a:prstGeom prst="rect">
            <a:avLst/>
          </a:prstGeom>
          <a:noFill/>
        </p:spPr>
        <p:txBody>
          <a:bodyPr wrap="square" rtlCol="0">
            <a:spAutoFit/>
          </a:bodyPr>
          <a:lstStyle/>
          <a:p>
            <a:r>
              <a:rPr lang="en-US" sz="1333" i="1" dirty="0"/>
              <a:t>32</a:t>
            </a:r>
          </a:p>
        </p:txBody>
      </p:sp>
      <p:sp>
        <p:nvSpPr>
          <p:cNvPr id="30" name="TextBox 29"/>
          <p:cNvSpPr txBox="1"/>
          <p:nvPr/>
        </p:nvSpPr>
        <p:spPr>
          <a:xfrm>
            <a:off x="1006101" y="2621090"/>
            <a:ext cx="513976" cy="297454"/>
          </a:xfrm>
          <a:prstGeom prst="rect">
            <a:avLst/>
          </a:prstGeom>
          <a:noFill/>
        </p:spPr>
        <p:txBody>
          <a:bodyPr wrap="square" rtlCol="0">
            <a:spAutoFit/>
          </a:bodyPr>
          <a:lstStyle/>
          <a:p>
            <a:r>
              <a:rPr lang="en-US" sz="1333" i="1" dirty="0"/>
              <a:t>32</a:t>
            </a:r>
          </a:p>
        </p:txBody>
      </p:sp>
      <p:cxnSp>
        <p:nvCxnSpPr>
          <p:cNvPr id="31" name="Straight Connector 30"/>
          <p:cNvCxnSpPr>
            <a:cxnSpLocks/>
          </p:cNvCxnSpPr>
          <p:nvPr/>
        </p:nvCxnSpPr>
        <p:spPr bwMode="auto">
          <a:xfrm>
            <a:off x="1392648" y="350263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32" name="TextBox 31"/>
          <p:cNvSpPr txBox="1"/>
          <p:nvPr/>
        </p:nvSpPr>
        <p:spPr>
          <a:xfrm>
            <a:off x="1430276" y="3407136"/>
            <a:ext cx="513976" cy="297454"/>
          </a:xfrm>
          <a:prstGeom prst="rect">
            <a:avLst/>
          </a:prstGeom>
          <a:noFill/>
        </p:spPr>
        <p:txBody>
          <a:bodyPr wrap="square" rtlCol="0">
            <a:spAutoFit/>
          </a:bodyPr>
          <a:lstStyle/>
          <a:p>
            <a:r>
              <a:rPr lang="en-US" sz="1333" i="1" dirty="0"/>
              <a:t>96</a:t>
            </a:r>
          </a:p>
        </p:txBody>
      </p:sp>
      <p:sp>
        <p:nvSpPr>
          <p:cNvPr id="33" name="TextBox 32"/>
          <p:cNvSpPr txBox="1"/>
          <p:nvPr/>
        </p:nvSpPr>
        <p:spPr>
          <a:xfrm>
            <a:off x="1103732" y="3830932"/>
            <a:ext cx="628698" cy="461665"/>
          </a:xfrm>
          <a:prstGeom prst="rect">
            <a:avLst/>
          </a:prstGeom>
          <a:noFill/>
        </p:spPr>
        <p:txBody>
          <a:bodyPr wrap="none" rtlCol="0">
            <a:spAutoFit/>
          </a:bodyPr>
          <a:lstStyle/>
          <a:p>
            <a:r>
              <a:rPr lang="en-US" sz="2400" dirty="0"/>
              <a:t>bus</a:t>
            </a:r>
          </a:p>
        </p:txBody>
      </p:sp>
      <p:sp>
        <p:nvSpPr>
          <p:cNvPr id="34" name="Rectangle: Rounded Corners 33"/>
          <p:cNvSpPr/>
          <p:nvPr/>
        </p:nvSpPr>
        <p:spPr bwMode="auto">
          <a:xfrm>
            <a:off x="3256167" y="4804643"/>
            <a:ext cx="5923500" cy="931139"/>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In hardware, a struct instance is just a concatenation of wires</a:t>
            </a:r>
          </a:p>
        </p:txBody>
      </p:sp>
    </p:spTree>
    <p:custDataLst>
      <p:tags r:id="rId1"/>
    </p:custDataLst>
    <p:extLst>
      <p:ext uri="{BB962C8B-B14F-4D97-AF65-F5344CB8AC3E}">
        <p14:creationId xmlns:p14="http://schemas.microsoft.com/office/powerpoint/2010/main" val="354626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8" grpId="0"/>
      <p:bldP spid="21" grpId="0"/>
      <p:bldP spid="28" grpId="0"/>
      <p:bldP spid="29" grpId="0"/>
      <p:bldP spid="30" grpId="0"/>
      <p:bldP spid="32" grpId="0"/>
      <p:bldP spid="33" grpId="0"/>
      <p:bldP spid="3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Structs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76</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red: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green: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blue: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bus =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(147, 192, 125)</a:t>
            </a:r>
          </a:p>
          <a:p>
            <a:endParaRPr lang="en-US" sz="1867" dirty="0">
              <a:solidFill>
                <a:schemeClr val="bg1"/>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red = </a:t>
            </a:r>
            <a:r>
              <a:rPr lang="en-US" sz="1867" dirty="0" err="1">
                <a:solidFill>
                  <a:schemeClr val="bg1"/>
                </a:solidFill>
                <a:latin typeface="Consolas" pitchFamily="49" charset="0"/>
                <a:ea typeface="SimSun" pitchFamily="2" charset="-122"/>
              </a:rPr>
              <a:t>bus.red</a:t>
            </a:r>
            <a:endParaRPr lang="en-US" sz="1867" dirty="0">
              <a:solidFill>
                <a:schemeClr val="bg1"/>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rgbClr val="9FC5E8"/>
                </a:solidFill>
                <a:latin typeface="Consolas" pitchFamily="49" charset="0"/>
                <a:ea typeface="SimSun" pitchFamily="2" charset="-122"/>
              </a:rPr>
              <a:t> </a:t>
            </a:r>
            <a:r>
              <a:rPr lang="en-US" sz="1867" dirty="0">
                <a:solidFill>
                  <a:schemeClr val="bg1"/>
                </a:solidFill>
                <a:latin typeface="Consolas" pitchFamily="49" charset="0"/>
                <a:ea typeface="SimSun" pitchFamily="2" charset="-122"/>
              </a:rPr>
              <a:t>blue = </a:t>
            </a:r>
            <a:r>
              <a:rPr lang="en-US" sz="1867" dirty="0" err="1">
                <a:solidFill>
                  <a:schemeClr val="bg1"/>
                </a:solidFill>
                <a:latin typeface="Consolas" pitchFamily="49" charset="0"/>
                <a:ea typeface="SimSun" pitchFamily="2" charset="-122"/>
              </a:rPr>
              <a:t>bus.blue</a:t>
            </a:r>
            <a:endParaRPr lang="en-US" sz="1867" dirty="0">
              <a:solidFill>
                <a:schemeClr val="bg1"/>
              </a:solidFill>
              <a:latin typeface="Consolas" pitchFamily="49" charset="0"/>
              <a:ea typeface="SimSun" pitchFamily="2" charset="-122"/>
            </a:endParaRPr>
          </a:p>
          <a:p>
            <a:endParaRPr lang="en-US" sz="1867" dirty="0">
              <a:solidFill>
                <a:srgbClr val="9FC5E8"/>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11121314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3311588" y="1505526"/>
            <a:ext cx="4299176" cy="201532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0" name="Rectangle: Rounded Corners 9"/>
          <p:cNvSpPr/>
          <p:nvPr/>
        </p:nvSpPr>
        <p:spPr bwMode="auto">
          <a:xfrm>
            <a:off x="5969175" y="3742493"/>
            <a:ext cx="5280716" cy="1019187"/>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Creates a reference to the struct field (equivalent to a bit slice)</a:t>
            </a:r>
          </a:p>
        </p:txBody>
      </p:sp>
      <p:cxnSp>
        <p:nvCxnSpPr>
          <p:cNvPr id="6" name="Straight Arrow Connector 5"/>
          <p:cNvCxnSpPr/>
          <p:nvPr/>
        </p:nvCxnSpPr>
        <p:spPr bwMode="auto">
          <a:xfrm>
            <a:off x="785091" y="2133600"/>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cxnSp>
        <p:nvCxnSpPr>
          <p:cNvPr id="12" name="Straight Arrow Connector 11"/>
          <p:cNvCxnSpPr>
            <a:cxnSpLocks/>
          </p:cNvCxnSpPr>
          <p:nvPr/>
        </p:nvCxnSpPr>
        <p:spPr bwMode="auto">
          <a:xfrm>
            <a:off x="1191491" y="2466110"/>
            <a:ext cx="0" cy="75738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1597891" y="2133600"/>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14" name="Oval 13"/>
          <p:cNvSpPr/>
          <p:nvPr/>
        </p:nvSpPr>
        <p:spPr bwMode="auto">
          <a:xfrm>
            <a:off x="462388" y="3223491"/>
            <a:ext cx="1455648" cy="6095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15" name="Straight Arrow Connector 14"/>
          <p:cNvCxnSpPr>
            <a:cxnSpLocks/>
          </p:cNvCxnSpPr>
          <p:nvPr/>
        </p:nvCxnSpPr>
        <p:spPr bwMode="auto">
          <a:xfrm>
            <a:off x="1190212" y="3286552"/>
            <a:ext cx="0" cy="580297"/>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17" name="TextBox 16"/>
          <p:cNvSpPr txBox="1"/>
          <p:nvPr/>
        </p:nvSpPr>
        <p:spPr>
          <a:xfrm>
            <a:off x="422397" y="1767004"/>
            <a:ext cx="651140" cy="461665"/>
          </a:xfrm>
          <a:prstGeom prst="rect">
            <a:avLst/>
          </a:prstGeom>
          <a:noFill/>
        </p:spPr>
        <p:txBody>
          <a:bodyPr wrap="none" rtlCol="0">
            <a:spAutoFit/>
          </a:bodyPr>
          <a:lstStyle/>
          <a:p>
            <a:r>
              <a:rPr lang="en-US" sz="2400" dirty="0"/>
              <a:t>147</a:t>
            </a:r>
          </a:p>
        </p:txBody>
      </p:sp>
      <p:sp>
        <p:nvSpPr>
          <p:cNvPr id="18" name="TextBox 17"/>
          <p:cNvSpPr txBox="1"/>
          <p:nvPr/>
        </p:nvSpPr>
        <p:spPr>
          <a:xfrm>
            <a:off x="834341" y="2088682"/>
            <a:ext cx="651140" cy="461665"/>
          </a:xfrm>
          <a:prstGeom prst="rect">
            <a:avLst/>
          </a:prstGeom>
          <a:noFill/>
        </p:spPr>
        <p:txBody>
          <a:bodyPr wrap="none" rtlCol="0">
            <a:spAutoFit/>
          </a:bodyPr>
          <a:lstStyle/>
          <a:p>
            <a:r>
              <a:rPr lang="en-US" sz="2400" dirty="0"/>
              <a:t>192</a:t>
            </a:r>
          </a:p>
        </p:txBody>
      </p:sp>
      <p:sp>
        <p:nvSpPr>
          <p:cNvPr id="21" name="TextBox 20"/>
          <p:cNvSpPr txBox="1"/>
          <p:nvPr/>
        </p:nvSpPr>
        <p:spPr>
          <a:xfrm>
            <a:off x="1260759" y="1763540"/>
            <a:ext cx="651140" cy="461665"/>
          </a:xfrm>
          <a:prstGeom prst="rect">
            <a:avLst/>
          </a:prstGeom>
          <a:noFill/>
        </p:spPr>
        <p:txBody>
          <a:bodyPr wrap="none" rtlCol="0">
            <a:spAutoFit/>
          </a:bodyPr>
          <a:lstStyle/>
          <a:p>
            <a:r>
              <a:rPr lang="en-US" sz="2400" dirty="0"/>
              <a:t>125</a:t>
            </a:r>
          </a:p>
        </p:txBody>
      </p:sp>
      <p:cxnSp>
        <p:nvCxnSpPr>
          <p:cNvPr id="23" name="Straight Connector 22"/>
          <p:cNvCxnSpPr>
            <a:cxnSpLocks/>
          </p:cNvCxnSpPr>
          <p:nvPr/>
        </p:nvCxnSpPr>
        <p:spPr bwMode="auto">
          <a:xfrm>
            <a:off x="712272" y="262521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5" name="Straight Connector 24"/>
          <p:cNvCxnSpPr>
            <a:cxnSpLocks/>
          </p:cNvCxnSpPr>
          <p:nvPr/>
        </p:nvCxnSpPr>
        <p:spPr bwMode="auto">
          <a:xfrm>
            <a:off x="1126210" y="262521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6" name="Straight Connector 25"/>
          <p:cNvCxnSpPr>
            <a:cxnSpLocks/>
          </p:cNvCxnSpPr>
          <p:nvPr/>
        </p:nvCxnSpPr>
        <p:spPr bwMode="auto">
          <a:xfrm>
            <a:off x="1522020" y="262521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28" name="TextBox 27"/>
          <p:cNvSpPr txBox="1"/>
          <p:nvPr/>
        </p:nvSpPr>
        <p:spPr>
          <a:xfrm>
            <a:off x="1559648" y="2529716"/>
            <a:ext cx="513976" cy="297454"/>
          </a:xfrm>
          <a:prstGeom prst="rect">
            <a:avLst/>
          </a:prstGeom>
          <a:noFill/>
        </p:spPr>
        <p:txBody>
          <a:bodyPr wrap="square" rtlCol="0">
            <a:spAutoFit/>
          </a:bodyPr>
          <a:lstStyle/>
          <a:p>
            <a:r>
              <a:rPr lang="en-US" sz="1333" i="1" dirty="0"/>
              <a:t>32</a:t>
            </a:r>
          </a:p>
        </p:txBody>
      </p:sp>
      <p:sp>
        <p:nvSpPr>
          <p:cNvPr id="29" name="TextBox 28"/>
          <p:cNvSpPr txBox="1"/>
          <p:nvPr/>
        </p:nvSpPr>
        <p:spPr>
          <a:xfrm>
            <a:off x="1170149" y="2529716"/>
            <a:ext cx="513976" cy="297454"/>
          </a:xfrm>
          <a:prstGeom prst="rect">
            <a:avLst/>
          </a:prstGeom>
          <a:noFill/>
        </p:spPr>
        <p:txBody>
          <a:bodyPr wrap="square" rtlCol="0">
            <a:spAutoFit/>
          </a:bodyPr>
          <a:lstStyle/>
          <a:p>
            <a:r>
              <a:rPr lang="en-US" sz="1333" i="1" dirty="0"/>
              <a:t>32</a:t>
            </a:r>
          </a:p>
        </p:txBody>
      </p:sp>
      <p:sp>
        <p:nvSpPr>
          <p:cNvPr id="30" name="TextBox 29"/>
          <p:cNvSpPr txBox="1"/>
          <p:nvPr/>
        </p:nvSpPr>
        <p:spPr>
          <a:xfrm>
            <a:off x="736711" y="2532652"/>
            <a:ext cx="513976" cy="297454"/>
          </a:xfrm>
          <a:prstGeom prst="rect">
            <a:avLst/>
          </a:prstGeom>
          <a:noFill/>
        </p:spPr>
        <p:txBody>
          <a:bodyPr wrap="square" rtlCol="0">
            <a:spAutoFit/>
          </a:bodyPr>
          <a:lstStyle/>
          <a:p>
            <a:r>
              <a:rPr lang="en-US" sz="1333" i="1" dirty="0"/>
              <a:t>32</a:t>
            </a:r>
          </a:p>
        </p:txBody>
      </p:sp>
      <p:cxnSp>
        <p:nvCxnSpPr>
          <p:cNvPr id="31" name="Straight Connector 30"/>
          <p:cNvCxnSpPr>
            <a:cxnSpLocks/>
          </p:cNvCxnSpPr>
          <p:nvPr/>
        </p:nvCxnSpPr>
        <p:spPr bwMode="auto">
          <a:xfrm>
            <a:off x="1123258" y="3414200"/>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32" name="TextBox 31"/>
          <p:cNvSpPr txBox="1"/>
          <p:nvPr/>
        </p:nvSpPr>
        <p:spPr>
          <a:xfrm>
            <a:off x="1160885" y="3318699"/>
            <a:ext cx="513976" cy="297454"/>
          </a:xfrm>
          <a:prstGeom prst="rect">
            <a:avLst/>
          </a:prstGeom>
          <a:noFill/>
        </p:spPr>
        <p:txBody>
          <a:bodyPr wrap="square" rtlCol="0">
            <a:spAutoFit/>
          </a:bodyPr>
          <a:lstStyle/>
          <a:p>
            <a:r>
              <a:rPr lang="en-US" sz="1333" i="1" dirty="0"/>
              <a:t>96</a:t>
            </a:r>
          </a:p>
        </p:txBody>
      </p:sp>
      <p:sp>
        <p:nvSpPr>
          <p:cNvPr id="33" name="TextBox 32"/>
          <p:cNvSpPr txBox="1"/>
          <p:nvPr/>
        </p:nvSpPr>
        <p:spPr>
          <a:xfrm>
            <a:off x="1918036" y="3620628"/>
            <a:ext cx="628698" cy="461665"/>
          </a:xfrm>
          <a:prstGeom prst="rect">
            <a:avLst/>
          </a:prstGeom>
          <a:noFill/>
        </p:spPr>
        <p:txBody>
          <a:bodyPr wrap="none" rtlCol="0">
            <a:spAutoFit/>
          </a:bodyPr>
          <a:lstStyle/>
          <a:p>
            <a:r>
              <a:rPr lang="en-US" sz="2400" dirty="0"/>
              <a:t>bus</a:t>
            </a:r>
          </a:p>
        </p:txBody>
      </p:sp>
      <p:cxnSp>
        <p:nvCxnSpPr>
          <p:cNvPr id="34" name="Straight Arrow Connector 33"/>
          <p:cNvCxnSpPr/>
          <p:nvPr/>
        </p:nvCxnSpPr>
        <p:spPr bwMode="auto">
          <a:xfrm>
            <a:off x="785091" y="3926133"/>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35" name="TextBox 34"/>
          <p:cNvSpPr txBox="1"/>
          <p:nvPr/>
        </p:nvSpPr>
        <p:spPr>
          <a:xfrm>
            <a:off x="746783" y="4162540"/>
            <a:ext cx="513976" cy="297454"/>
          </a:xfrm>
          <a:prstGeom prst="rect">
            <a:avLst/>
          </a:prstGeom>
          <a:noFill/>
        </p:spPr>
        <p:txBody>
          <a:bodyPr wrap="square" rtlCol="0">
            <a:spAutoFit/>
          </a:bodyPr>
          <a:lstStyle/>
          <a:p>
            <a:r>
              <a:rPr lang="en-US" sz="1333" i="1" dirty="0"/>
              <a:t>32</a:t>
            </a:r>
          </a:p>
        </p:txBody>
      </p:sp>
      <p:cxnSp>
        <p:nvCxnSpPr>
          <p:cNvPr id="36" name="Straight Connector 35"/>
          <p:cNvCxnSpPr>
            <a:cxnSpLocks/>
          </p:cNvCxnSpPr>
          <p:nvPr/>
        </p:nvCxnSpPr>
        <p:spPr bwMode="auto">
          <a:xfrm>
            <a:off x="719159" y="4250248"/>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38" name="Oval 37"/>
          <p:cNvSpPr/>
          <p:nvPr/>
        </p:nvSpPr>
        <p:spPr bwMode="auto">
          <a:xfrm>
            <a:off x="487169" y="3848629"/>
            <a:ext cx="1455648" cy="6095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39" name="TextBox 38"/>
          <p:cNvSpPr txBox="1"/>
          <p:nvPr/>
        </p:nvSpPr>
        <p:spPr>
          <a:xfrm>
            <a:off x="846822" y="4594080"/>
            <a:ext cx="603820" cy="461665"/>
          </a:xfrm>
          <a:prstGeom prst="rect">
            <a:avLst/>
          </a:prstGeom>
          <a:noFill/>
        </p:spPr>
        <p:txBody>
          <a:bodyPr wrap="none" rtlCol="0">
            <a:spAutoFit/>
          </a:bodyPr>
          <a:lstStyle/>
          <a:p>
            <a:r>
              <a:rPr lang="en-US" sz="2400" dirty="0"/>
              <a:t>red</a:t>
            </a:r>
          </a:p>
        </p:txBody>
      </p:sp>
      <p:sp>
        <p:nvSpPr>
          <p:cNvPr id="37" name="TextBox 36"/>
          <p:cNvSpPr txBox="1"/>
          <p:nvPr/>
        </p:nvSpPr>
        <p:spPr>
          <a:xfrm>
            <a:off x="1092201" y="4914901"/>
            <a:ext cx="795956" cy="461665"/>
          </a:xfrm>
          <a:prstGeom prst="rect">
            <a:avLst/>
          </a:prstGeom>
          <a:noFill/>
        </p:spPr>
        <p:txBody>
          <a:bodyPr wrap="square" rtlCol="0" anchor="t">
            <a:spAutoFit/>
          </a:bodyPr>
          <a:lstStyle/>
          <a:p>
            <a:r>
              <a:rPr lang="en-US" sz="2400"/>
              <a:t>blue</a:t>
            </a:r>
          </a:p>
        </p:txBody>
      </p:sp>
    </p:spTree>
    <p:custDataLst>
      <p:tags r:id="rId1"/>
    </p:custDataLst>
    <p:extLst>
      <p:ext uri="{BB962C8B-B14F-4D97-AF65-F5344CB8AC3E}">
        <p14:creationId xmlns:p14="http://schemas.microsoft.com/office/powerpoint/2010/main" val="11390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Custom Structs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77</a:t>
            </a:fld>
            <a:endParaRPr lang="en-US" dirty="0"/>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red: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green: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blue: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bus =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(147, 192, 125)</a:t>
            </a:r>
          </a:p>
          <a:p>
            <a:endParaRPr lang="en-US" sz="1867" dirty="0">
              <a:solidFill>
                <a:schemeClr val="bg1"/>
              </a:solidFill>
              <a:latin typeface="Consolas" pitchFamily="49" charset="0"/>
              <a:ea typeface="SimSun" pitchFamily="2" charset="-122"/>
            </a:endParaRPr>
          </a:p>
          <a:p>
            <a:r>
              <a:rPr lang="en-US" sz="1867" strike="sngStrike" dirty="0">
                <a:solidFill>
                  <a:schemeClr val="tx2">
                    <a:lumMod val="60000"/>
                    <a:lumOff val="40000"/>
                  </a:schemeClr>
                </a:solidFill>
                <a:latin typeface="Consolas" pitchFamily="49" charset="0"/>
                <a:ea typeface="SimSun" pitchFamily="2" charset="-122"/>
              </a:rPr>
              <a:t>bus.blue = 45</a:t>
            </a: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11121314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3311588" y="1505527"/>
            <a:ext cx="4299176" cy="147781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
        <p:nvSpPr>
          <p:cNvPr id="10" name="Rectangle: Rounded Corners 9"/>
          <p:cNvSpPr/>
          <p:nvPr/>
        </p:nvSpPr>
        <p:spPr bwMode="auto">
          <a:xfrm>
            <a:off x="5190838" y="3742494"/>
            <a:ext cx="4978399" cy="1716197"/>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Note</a:t>
            </a:r>
            <a:r>
              <a:rPr lang="en-US" sz="2667" dirty="0">
                <a:solidFill>
                  <a:schemeClr val="tx1"/>
                </a:solidFill>
                <a:latin typeface="Arial" charset="0"/>
                <a:ea typeface="ＭＳ Ｐゴシック" pitchFamily="34" charset="-128"/>
              </a:rPr>
              <a:t>: Allocated structs are immutable! </a:t>
            </a:r>
          </a:p>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We can’t write to them or change the contents!</a:t>
            </a:r>
          </a:p>
        </p:txBody>
      </p:sp>
      <p:cxnSp>
        <p:nvCxnSpPr>
          <p:cNvPr id="6" name="Straight Arrow Connector 5"/>
          <p:cNvCxnSpPr/>
          <p:nvPr/>
        </p:nvCxnSpPr>
        <p:spPr bwMode="auto">
          <a:xfrm>
            <a:off x="785091" y="2133600"/>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cxnSp>
        <p:nvCxnSpPr>
          <p:cNvPr id="12" name="Straight Arrow Connector 11"/>
          <p:cNvCxnSpPr>
            <a:cxnSpLocks/>
          </p:cNvCxnSpPr>
          <p:nvPr/>
        </p:nvCxnSpPr>
        <p:spPr bwMode="auto">
          <a:xfrm>
            <a:off x="1191491" y="2466110"/>
            <a:ext cx="0" cy="75738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1597891" y="2133600"/>
            <a:ext cx="0" cy="1089891"/>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14" name="Oval 13"/>
          <p:cNvSpPr/>
          <p:nvPr/>
        </p:nvSpPr>
        <p:spPr bwMode="auto">
          <a:xfrm>
            <a:off x="462388" y="3223491"/>
            <a:ext cx="1455648" cy="6095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cxnSp>
        <p:nvCxnSpPr>
          <p:cNvPr id="15" name="Straight Arrow Connector 14"/>
          <p:cNvCxnSpPr>
            <a:cxnSpLocks/>
          </p:cNvCxnSpPr>
          <p:nvPr/>
        </p:nvCxnSpPr>
        <p:spPr bwMode="auto">
          <a:xfrm>
            <a:off x="1190212" y="3286552"/>
            <a:ext cx="0" cy="580297"/>
          </a:xfrm>
          <a:prstGeom prst="straightConnector1">
            <a:avLst/>
          </a:prstGeom>
          <a:solidFill>
            <a:srgbClr val="FFFF99"/>
          </a:solidFill>
          <a:ln w="57150" cap="flat" cmpd="sng" algn="ctr">
            <a:solidFill>
              <a:schemeClr val="tx1"/>
            </a:solidFill>
            <a:prstDash val="solid"/>
            <a:round/>
            <a:headEnd type="none" w="med" len="med"/>
            <a:tailEnd type="triangle"/>
          </a:ln>
          <a:effectLst/>
        </p:spPr>
      </p:cxnSp>
      <p:sp>
        <p:nvSpPr>
          <p:cNvPr id="17" name="TextBox 16"/>
          <p:cNvSpPr txBox="1"/>
          <p:nvPr/>
        </p:nvSpPr>
        <p:spPr>
          <a:xfrm>
            <a:off x="422397" y="1767004"/>
            <a:ext cx="651140" cy="461665"/>
          </a:xfrm>
          <a:prstGeom prst="rect">
            <a:avLst/>
          </a:prstGeom>
          <a:noFill/>
        </p:spPr>
        <p:txBody>
          <a:bodyPr wrap="none" rtlCol="0">
            <a:spAutoFit/>
          </a:bodyPr>
          <a:lstStyle/>
          <a:p>
            <a:r>
              <a:rPr lang="en-US" sz="2400" dirty="0"/>
              <a:t>147</a:t>
            </a:r>
          </a:p>
        </p:txBody>
      </p:sp>
      <p:sp>
        <p:nvSpPr>
          <p:cNvPr id="18" name="TextBox 17"/>
          <p:cNvSpPr txBox="1"/>
          <p:nvPr/>
        </p:nvSpPr>
        <p:spPr>
          <a:xfrm>
            <a:off x="834341" y="2088682"/>
            <a:ext cx="651140" cy="461665"/>
          </a:xfrm>
          <a:prstGeom prst="rect">
            <a:avLst/>
          </a:prstGeom>
          <a:noFill/>
        </p:spPr>
        <p:txBody>
          <a:bodyPr wrap="none" rtlCol="0">
            <a:spAutoFit/>
          </a:bodyPr>
          <a:lstStyle/>
          <a:p>
            <a:r>
              <a:rPr lang="en-US" sz="2400" dirty="0"/>
              <a:t>192</a:t>
            </a:r>
          </a:p>
        </p:txBody>
      </p:sp>
      <p:sp>
        <p:nvSpPr>
          <p:cNvPr id="21" name="TextBox 20"/>
          <p:cNvSpPr txBox="1"/>
          <p:nvPr/>
        </p:nvSpPr>
        <p:spPr>
          <a:xfrm>
            <a:off x="1260759" y="1763540"/>
            <a:ext cx="651140" cy="461665"/>
          </a:xfrm>
          <a:prstGeom prst="rect">
            <a:avLst/>
          </a:prstGeom>
          <a:noFill/>
        </p:spPr>
        <p:txBody>
          <a:bodyPr wrap="none" rtlCol="0">
            <a:spAutoFit/>
          </a:bodyPr>
          <a:lstStyle/>
          <a:p>
            <a:r>
              <a:rPr lang="en-US" sz="2400" dirty="0"/>
              <a:t>125</a:t>
            </a:r>
          </a:p>
        </p:txBody>
      </p:sp>
      <p:cxnSp>
        <p:nvCxnSpPr>
          <p:cNvPr id="23" name="Straight Connector 22"/>
          <p:cNvCxnSpPr>
            <a:cxnSpLocks/>
          </p:cNvCxnSpPr>
          <p:nvPr/>
        </p:nvCxnSpPr>
        <p:spPr bwMode="auto">
          <a:xfrm>
            <a:off x="712272" y="262521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5" name="Straight Connector 24"/>
          <p:cNvCxnSpPr>
            <a:cxnSpLocks/>
          </p:cNvCxnSpPr>
          <p:nvPr/>
        </p:nvCxnSpPr>
        <p:spPr bwMode="auto">
          <a:xfrm>
            <a:off x="1126210" y="262521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6" name="Straight Connector 25"/>
          <p:cNvCxnSpPr>
            <a:cxnSpLocks/>
          </p:cNvCxnSpPr>
          <p:nvPr/>
        </p:nvCxnSpPr>
        <p:spPr bwMode="auto">
          <a:xfrm>
            <a:off x="1522020" y="2625217"/>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28" name="TextBox 27"/>
          <p:cNvSpPr txBox="1"/>
          <p:nvPr/>
        </p:nvSpPr>
        <p:spPr>
          <a:xfrm>
            <a:off x="1559648" y="2529716"/>
            <a:ext cx="513976" cy="297454"/>
          </a:xfrm>
          <a:prstGeom prst="rect">
            <a:avLst/>
          </a:prstGeom>
          <a:noFill/>
        </p:spPr>
        <p:txBody>
          <a:bodyPr wrap="square" rtlCol="0">
            <a:spAutoFit/>
          </a:bodyPr>
          <a:lstStyle/>
          <a:p>
            <a:r>
              <a:rPr lang="en-US" sz="1333" i="1" dirty="0"/>
              <a:t>32</a:t>
            </a:r>
          </a:p>
        </p:txBody>
      </p:sp>
      <p:sp>
        <p:nvSpPr>
          <p:cNvPr id="29" name="TextBox 28"/>
          <p:cNvSpPr txBox="1"/>
          <p:nvPr/>
        </p:nvSpPr>
        <p:spPr>
          <a:xfrm>
            <a:off x="1170149" y="2529716"/>
            <a:ext cx="513976" cy="297454"/>
          </a:xfrm>
          <a:prstGeom prst="rect">
            <a:avLst/>
          </a:prstGeom>
          <a:noFill/>
        </p:spPr>
        <p:txBody>
          <a:bodyPr wrap="square" rtlCol="0">
            <a:spAutoFit/>
          </a:bodyPr>
          <a:lstStyle/>
          <a:p>
            <a:r>
              <a:rPr lang="en-US" sz="1333" i="1" dirty="0"/>
              <a:t>32</a:t>
            </a:r>
          </a:p>
        </p:txBody>
      </p:sp>
      <p:sp>
        <p:nvSpPr>
          <p:cNvPr id="30" name="TextBox 29"/>
          <p:cNvSpPr txBox="1"/>
          <p:nvPr/>
        </p:nvSpPr>
        <p:spPr>
          <a:xfrm>
            <a:off x="736711" y="2532652"/>
            <a:ext cx="513976" cy="297454"/>
          </a:xfrm>
          <a:prstGeom prst="rect">
            <a:avLst/>
          </a:prstGeom>
          <a:noFill/>
        </p:spPr>
        <p:txBody>
          <a:bodyPr wrap="square" rtlCol="0">
            <a:spAutoFit/>
          </a:bodyPr>
          <a:lstStyle/>
          <a:p>
            <a:r>
              <a:rPr lang="en-US" sz="1333" i="1" dirty="0"/>
              <a:t>32</a:t>
            </a:r>
          </a:p>
        </p:txBody>
      </p:sp>
      <p:cxnSp>
        <p:nvCxnSpPr>
          <p:cNvPr id="31" name="Straight Connector 30"/>
          <p:cNvCxnSpPr>
            <a:cxnSpLocks/>
          </p:cNvCxnSpPr>
          <p:nvPr/>
        </p:nvCxnSpPr>
        <p:spPr bwMode="auto">
          <a:xfrm>
            <a:off x="1123258" y="3414200"/>
            <a:ext cx="134549" cy="106657"/>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32" name="TextBox 31"/>
          <p:cNvSpPr txBox="1"/>
          <p:nvPr/>
        </p:nvSpPr>
        <p:spPr>
          <a:xfrm>
            <a:off x="1160885" y="3318699"/>
            <a:ext cx="513976" cy="297454"/>
          </a:xfrm>
          <a:prstGeom prst="rect">
            <a:avLst/>
          </a:prstGeom>
          <a:noFill/>
        </p:spPr>
        <p:txBody>
          <a:bodyPr wrap="square" rtlCol="0">
            <a:spAutoFit/>
          </a:bodyPr>
          <a:lstStyle/>
          <a:p>
            <a:r>
              <a:rPr lang="en-US" sz="1333" i="1" dirty="0"/>
              <a:t>96</a:t>
            </a:r>
          </a:p>
        </p:txBody>
      </p:sp>
      <p:sp>
        <p:nvSpPr>
          <p:cNvPr id="33" name="TextBox 32"/>
          <p:cNvSpPr txBox="1"/>
          <p:nvPr/>
        </p:nvSpPr>
        <p:spPr>
          <a:xfrm>
            <a:off x="834341" y="3742494"/>
            <a:ext cx="628698" cy="461665"/>
          </a:xfrm>
          <a:prstGeom prst="rect">
            <a:avLst/>
          </a:prstGeom>
          <a:noFill/>
        </p:spPr>
        <p:txBody>
          <a:bodyPr wrap="none" rtlCol="0">
            <a:spAutoFit/>
          </a:bodyPr>
          <a:lstStyle/>
          <a:p>
            <a:r>
              <a:rPr lang="en-US" sz="2400" dirty="0"/>
              <a:t>bus</a:t>
            </a:r>
          </a:p>
        </p:txBody>
      </p:sp>
    </p:spTree>
    <p:custDataLst>
      <p:tags r:id="rId1"/>
    </p:custDataLst>
    <p:extLst>
      <p:ext uri="{BB962C8B-B14F-4D97-AF65-F5344CB8AC3E}">
        <p14:creationId xmlns:p14="http://schemas.microsoft.com/office/powerpoint/2010/main" val="26060042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Nesting Structs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78</a:t>
            </a:fld>
            <a:endParaRPr lang="en-US" dirty="0"/>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a:solidFill>
                  <a:srgbClr val="93C07D"/>
                </a:solidFill>
                <a:latin typeface="Consolas" pitchFamily="49" charset="0"/>
                <a:ea typeface="SimSun" pitchFamily="2" charset="-122"/>
              </a:rPr>
              <a:t>RGB</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red: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green: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blue: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a:solidFill>
                  <a:srgbClr val="93C07D"/>
                </a:solidFill>
                <a:latin typeface="Consolas" pitchFamily="49" charset="0"/>
                <a:ea typeface="SimSun" pitchFamily="2" charset="-122"/>
              </a:rPr>
              <a:t>RGBA</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t>
            </a:r>
            <a:r>
              <a:rPr lang="en-US" sz="1867" dirty="0" err="1">
                <a:solidFill>
                  <a:schemeClr val="bg1"/>
                </a:solidFill>
                <a:latin typeface="Consolas" pitchFamily="49" charset="0"/>
                <a:ea typeface="SimSun" pitchFamily="2" charset="-122"/>
              </a:rPr>
              <a:t>rgb</a:t>
            </a:r>
            <a:r>
              <a:rPr lang="en-US" sz="1867" dirty="0">
                <a:solidFill>
                  <a:schemeClr val="bg1"/>
                </a:solidFill>
                <a:latin typeface="Consolas" pitchFamily="49" charset="0"/>
                <a:ea typeface="SimSun" pitchFamily="2" charset="-122"/>
              </a:rPr>
              <a:t>:   </a:t>
            </a:r>
            <a:r>
              <a:rPr lang="en-US" sz="1867" b="1" dirty="0">
                <a:solidFill>
                  <a:srgbClr val="93C07D"/>
                </a:solidFill>
                <a:latin typeface="Consolas" pitchFamily="49" charset="0"/>
                <a:ea typeface="SimSun" pitchFamily="2" charset="-122"/>
              </a:rPr>
              <a:t>RGB</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alpha: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p>
          <a:p>
            <a:pPr algn="r"/>
            <a:r>
              <a:rPr lang="en-US" sz="1867" dirty="0">
                <a:solidFill>
                  <a:schemeClr val="bg1">
                    <a:lumMod val="8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11121314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8"/>
          <p:cNvSpPr/>
          <p:nvPr/>
        </p:nvSpPr>
        <p:spPr bwMode="auto">
          <a:xfrm>
            <a:off x="3611767" y="4463184"/>
            <a:ext cx="4299176" cy="1477819"/>
          </a:xfrm>
          <a:prstGeom prst="rect">
            <a:avLst/>
          </a:prstGeom>
          <a:solidFill>
            <a:srgbClr val="2B2B2B">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ctr"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endParaRPr lang="en-US" sz="3200">
              <a:solidFill>
                <a:schemeClr val="bg1"/>
              </a:solidFill>
              <a:latin typeface="Arial" charset="0"/>
              <a:ea typeface="ＭＳ Ｐゴシック" pitchFamily="34" charset="-128"/>
            </a:endParaRPr>
          </a:p>
        </p:txBody>
      </p:sp>
    </p:spTree>
    <p:custDataLst>
      <p:tags r:id="rId1"/>
    </p:custDataLst>
    <p:extLst>
      <p:ext uri="{BB962C8B-B14F-4D97-AF65-F5344CB8AC3E}">
        <p14:creationId xmlns:p14="http://schemas.microsoft.com/office/powerpoint/2010/main" val="3571316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152400"/>
            <a:ext cx="11345948" cy="1066800"/>
          </a:xfrm>
        </p:spPr>
        <p:txBody>
          <a:bodyPr/>
          <a:lstStyle/>
          <a:p>
            <a:r>
              <a:rPr lang="en-US" dirty="0">
                <a:latin typeface="+mj-lt"/>
              </a:rPr>
              <a:t>Registers of Custom Types</a:t>
            </a:r>
          </a:p>
        </p:txBody>
      </p:sp>
      <p:sp>
        <p:nvSpPr>
          <p:cNvPr id="5" name="Slide Number Placeholder 4"/>
          <p:cNvSpPr>
            <a:spLocks noGrp="1"/>
          </p:cNvSpPr>
          <p:nvPr>
            <p:ph type="sldNum" sz="quarter" idx="10"/>
          </p:nvPr>
        </p:nvSpPr>
        <p:spPr/>
        <p:txBody>
          <a:bodyPr/>
          <a:lstStyle/>
          <a:p>
            <a:fld id="{13F38114-DD43-4DC6-A87E-B049ED3F2E32}" type="slidenum">
              <a:rPr lang="en-US" smtClean="0"/>
              <a:pPr/>
              <a:t>79</a:t>
            </a:fld>
            <a:endParaRPr lang="en-US"/>
          </a:p>
        </p:txBody>
      </p:sp>
      <p:sp>
        <p:nvSpPr>
          <p:cNvPr id="7" name="TextBox 6"/>
          <p:cNvSpPr txBox="1"/>
          <p:nvPr/>
        </p:nvSpPr>
        <p:spPr>
          <a:xfrm>
            <a:off x="3182281" y="1427720"/>
            <a:ext cx="5997388" cy="5293757"/>
          </a:xfrm>
          <a:prstGeom prst="rect">
            <a:avLst/>
          </a:prstGeom>
          <a:solidFill>
            <a:srgbClr val="2B2B2B"/>
          </a:solidFill>
        </p:spPr>
        <p:txBody>
          <a:bodyPr wrap="square" rtlCol="0" anchor="t">
            <a:noAutofit/>
          </a:bodyPr>
          <a:lstStyle/>
          <a:p>
            <a:r>
              <a:rPr lang="en-US" sz="1867" dirty="0">
                <a:solidFill>
                  <a:srgbClr val="FFFF00"/>
                </a:solidFill>
                <a:latin typeface="Consolas" pitchFamily="49" charset="0"/>
                <a:ea typeface="SimSun" pitchFamily="2" charset="-122"/>
              </a:rPr>
              <a:t>@struct</a:t>
            </a:r>
            <a:r>
              <a:rPr lang="en-US" sz="1867" dirty="0">
                <a:solidFill>
                  <a:srgbClr val="9FC5E8"/>
                </a:solidFill>
                <a:latin typeface="Consolas" pitchFamily="49" charset="0"/>
                <a:ea typeface="SimSun" pitchFamily="2" charset="-122"/>
              </a:rPr>
              <a:t> class </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red: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green: </a:t>
            </a:r>
            <a:r>
              <a:rPr lang="en-US" sz="1867" b="1" dirty="0" err="1">
                <a:solidFill>
                  <a:srgbClr val="93C07D"/>
                </a:solidFill>
                <a:latin typeface="Consolas" pitchFamily="49" charset="0"/>
                <a:ea typeface="SimSun" pitchFamily="2" charset="-122"/>
              </a:rPr>
              <a:t>Int</a:t>
            </a:r>
            <a:r>
              <a:rPr lang="en-US" sz="1867" dirty="0">
                <a:solidFill>
                  <a:schemeClr val="bg1"/>
                </a:solidFill>
                <a:latin typeface="Consolas" pitchFamily="49" charset="0"/>
                <a:ea typeface="SimSun" pitchFamily="2" charset="-122"/>
              </a:rPr>
              <a:t>,</a:t>
            </a:r>
          </a:p>
          <a:p>
            <a:r>
              <a:rPr lang="en-US" sz="1867" dirty="0">
                <a:solidFill>
                  <a:schemeClr val="bg1"/>
                </a:solidFill>
                <a:latin typeface="Consolas" pitchFamily="49" charset="0"/>
                <a:ea typeface="SimSun" pitchFamily="2" charset="-122"/>
              </a:rPr>
              <a:t>  blue:  </a:t>
            </a:r>
            <a:r>
              <a:rPr lang="en-US" sz="1867" b="1" dirty="0" err="1">
                <a:solidFill>
                  <a:srgbClr val="93C07D"/>
                </a:solidFill>
                <a:latin typeface="Consolas" pitchFamily="49" charset="0"/>
                <a:ea typeface="SimSun" pitchFamily="2" charset="-122"/>
              </a:rPr>
              <a:t>Int</a:t>
            </a:r>
            <a:endParaRPr lang="en-US" sz="1867" dirty="0">
              <a:solidFill>
                <a:schemeClr val="bg1"/>
              </a:solidFill>
              <a:latin typeface="Consolas" pitchFamily="49" charset="0"/>
              <a:ea typeface="SimSun" pitchFamily="2" charset="-122"/>
            </a:endParaRPr>
          </a:p>
          <a:p>
            <a:r>
              <a:rPr lang="en-US" sz="1867" dirty="0">
                <a:solidFill>
                  <a:schemeClr val="bg1"/>
                </a:solidFill>
                <a:latin typeface="Consolas" pitchFamily="49" charset="0"/>
                <a:ea typeface="SimSun" pitchFamily="2" charset="-122"/>
              </a:rPr>
              <a:t>)</a:t>
            </a:r>
          </a:p>
          <a:p>
            <a:endParaRPr lang="en-US" sz="1867" dirty="0">
              <a:solidFill>
                <a:srgbClr val="9FC5E8"/>
              </a:solidFill>
              <a:latin typeface="Consolas" pitchFamily="49" charset="0"/>
              <a:ea typeface="SimSun" pitchFamily="2" charset="-122"/>
            </a:endParaRPr>
          </a:p>
          <a:p>
            <a:r>
              <a:rPr lang="en-US" sz="1867" dirty="0" err="1">
                <a:solidFill>
                  <a:srgbClr val="9FC5E8"/>
                </a:solidFill>
                <a:latin typeface="Consolas" pitchFamily="49" charset="0"/>
                <a:ea typeface="SimSun" pitchFamily="2" charset="-122"/>
              </a:rPr>
              <a:t>val</a:t>
            </a:r>
            <a:r>
              <a:rPr lang="en-US" sz="1867" dirty="0">
                <a:solidFill>
                  <a:schemeClr val="bg1"/>
                </a:solidFill>
                <a:latin typeface="Consolas" pitchFamily="49" charset="0"/>
                <a:ea typeface="SimSun" pitchFamily="2" charset="-122"/>
              </a:rPr>
              <a:t> in  = </a:t>
            </a:r>
            <a:r>
              <a:rPr lang="en-US" sz="1867" b="1" dirty="0" err="1">
                <a:solidFill>
                  <a:srgbClr val="93C07D"/>
                </a:solidFill>
                <a:latin typeface="Consolas" pitchFamily="49" charset="0"/>
                <a:ea typeface="SimSun" pitchFamily="2" charset="-122"/>
              </a:rPr>
              <a:t>ArgIn</a:t>
            </a:r>
            <a:r>
              <a:rPr lang="en-US" sz="1867" dirty="0">
                <a:solidFill>
                  <a:schemeClr val="bg1"/>
                </a:solidFill>
                <a:latin typeface="Consolas" pitchFamily="49" charset="0"/>
                <a:ea typeface="SimSun" pitchFamily="2" charset="-122"/>
              </a:rPr>
              <a:t>[</a:t>
            </a:r>
            <a:r>
              <a:rPr lang="en-US" sz="1867" b="1" dirty="0" err="1">
                <a:solidFill>
                  <a:srgbClr val="93C07D"/>
                </a:solidFill>
                <a:latin typeface="Consolas" pitchFamily="49" charset="0"/>
                <a:ea typeface="SimSun" pitchFamily="2" charset="-122"/>
              </a:rPr>
              <a:t>MyStruct</a:t>
            </a:r>
            <a:r>
              <a:rPr lang="en-US" sz="1867" dirty="0">
                <a:solidFill>
                  <a:schemeClr val="bg1"/>
                </a:solidFill>
                <a:latin typeface="Consolas" pitchFamily="49" charset="0"/>
                <a:ea typeface="SimSun" pitchFamily="2" charset="-122"/>
              </a:rPr>
              <a:t>]</a:t>
            </a:r>
          </a:p>
          <a:p>
            <a:endParaRPr lang="en-US" sz="1867" dirty="0">
              <a:solidFill>
                <a:schemeClr val="bg1"/>
              </a:solidFill>
              <a:latin typeface="Consolas" pitchFamily="49" charset="0"/>
              <a:ea typeface="SimSun" pitchFamily="2" charset="-122"/>
            </a:endParaRPr>
          </a:p>
          <a:p>
            <a:r>
              <a:rPr lang="en-US" sz="1867" dirty="0" err="1">
                <a:solidFill>
                  <a:schemeClr val="bg1"/>
                </a:solidFill>
                <a:latin typeface="Consolas" pitchFamily="49" charset="0"/>
                <a:ea typeface="SimSun" pitchFamily="2" charset="-122"/>
              </a:rPr>
              <a:t>in.red</a:t>
            </a:r>
            <a:endParaRPr lang="en-US" sz="1867" dirty="0">
              <a:solidFill>
                <a:schemeClr val="bg1"/>
              </a:solidFill>
              <a:latin typeface="Consolas" pitchFamily="49" charset="0"/>
              <a:ea typeface="SimSun" pitchFamily="2" charset="-122"/>
            </a:endParaRPr>
          </a:p>
        </p:txBody>
      </p:sp>
      <p:sp>
        <p:nvSpPr>
          <p:cNvPr id="8" name="TextBox 7"/>
          <p:cNvSpPr txBox="1"/>
          <p:nvPr/>
        </p:nvSpPr>
        <p:spPr>
          <a:xfrm>
            <a:off x="2798618" y="1427720"/>
            <a:ext cx="512972" cy="5264133"/>
          </a:xfrm>
          <a:prstGeom prst="rect">
            <a:avLst/>
          </a:prstGeom>
          <a:solidFill>
            <a:srgbClr val="2B2B2B"/>
          </a:solidFill>
        </p:spPr>
        <p:txBody>
          <a:bodyPr wrap="square" rtlCol="0" anchor="t">
            <a:spAutoFit/>
          </a:bodyPr>
          <a:lstStyle/>
          <a:p>
            <a:pPr algn="r"/>
            <a:r>
              <a:rPr lang="en-US" sz="1867" dirty="0">
                <a:solidFill>
                  <a:schemeClr val="bg1">
                    <a:lumMod val="85000"/>
                  </a:schemeClr>
                </a:solidFill>
                <a:latin typeface="Consolas" pitchFamily="49" charset="0"/>
                <a:ea typeface="SimSun" pitchFamily="2" charset="-122"/>
              </a:rPr>
              <a:t>1</a:t>
            </a:r>
          </a:p>
          <a:p>
            <a:pPr algn="r"/>
            <a:r>
              <a:rPr lang="en-US" sz="1867" dirty="0">
                <a:solidFill>
                  <a:schemeClr val="bg1">
                    <a:lumMod val="85000"/>
                  </a:schemeClr>
                </a:solidFill>
                <a:latin typeface="Consolas" pitchFamily="49" charset="0"/>
                <a:ea typeface="SimSun" pitchFamily="2" charset="-122"/>
              </a:rPr>
              <a:t>2</a:t>
            </a:r>
          </a:p>
          <a:p>
            <a:pPr algn="r"/>
            <a:r>
              <a:rPr lang="en-US" sz="1867" dirty="0">
                <a:solidFill>
                  <a:schemeClr val="bg1">
                    <a:lumMod val="85000"/>
                  </a:schemeClr>
                </a:solidFill>
                <a:latin typeface="Consolas" pitchFamily="49" charset="0"/>
                <a:ea typeface="SimSun" pitchFamily="2" charset="-122"/>
              </a:rPr>
              <a:t>3</a:t>
            </a:r>
          </a:p>
          <a:p>
            <a:pPr algn="r"/>
            <a:r>
              <a:rPr lang="en-US" sz="1867" dirty="0">
                <a:solidFill>
                  <a:schemeClr val="bg1">
                    <a:lumMod val="85000"/>
                  </a:schemeClr>
                </a:solidFill>
                <a:latin typeface="Consolas" pitchFamily="49" charset="0"/>
                <a:ea typeface="SimSun" pitchFamily="2" charset="-122"/>
              </a:rPr>
              <a:t>4</a:t>
            </a:r>
          </a:p>
          <a:p>
            <a:pPr algn="r"/>
            <a:r>
              <a:rPr lang="en-US" sz="1867" dirty="0">
                <a:solidFill>
                  <a:schemeClr val="bg1">
                    <a:lumMod val="85000"/>
                  </a:schemeClr>
                </a:solidFill>
                <a:latin typeface="Consolas" pitchFamily="49" charset="0"/>
                <a:ea typeface="SimSun" pitchFamily="2" charset="-122"/>
              </a:rPr>
              <a:t>5</a:t>
            </a:r>
          </a:p>
          <a:p>
            <a:pPr algn="r"/>
            <a:r>
              <a:rPr lang="en-US" sz="1867" dirty="0">
                <a:solidFill>
                  <a:schemeClr val="bg1">
                    <a:lumMod val="85000"/>
                  </a:schemeClr>
                </a:solidFill>
                <a:latin typeface="Consolas" pitchFamily="49" charset="0"/>
                <a:ea typeface="SimSun" pitchFamily="2" charset="-122"/>
              </a:rPr>
              <a:t>6</a:t>
            </a:r>
          </a:p>
          <a:p>
            <a:pPr algn="r"/>
            <a:r>
              <a:rPr lang="en-US" sz="1867" dirty="0">
                <a:solidFill>
                  <a:schemeClr val="bg1">
                    <a:lumMod val="85000"/>
                  </a:schemeClr>
                </a:solidFill>
                <a:latin typeface="Consolas" pitchFamily="49" charset="0"/>
                <a:ea typeface="SimSun" pitchFamily="2" charset="-122"/>
              </a:rPr>
              <a:t>7</a:t>
            </a:r>
          </a:p>
          <a:p>
            <a:pPr algn="r"/>
            <a:r>
              <a:rPr lang="en-US" sz="1867" dirty="0">
                <a:solidFill>
                  <a:schemeClr val="bg1">
                    <a:lumMod val="85000"/>
                  </a:schemeClr>
                </a:solidFill>
                <a:latin typeface="Consolas" pitchFamily="49" charset="0"/>
                <a:ea typeface="SimSun" pitchFamily="2" charset="-122"/>
              </a:rPr>
              <a:t>8</a:t>
            </a:r>
          </a:p>
          <a:p>
            <a:pPr algn="r"/>
            <a:r>
              <a:rPr lang="en-US" sz="1867" dirty="0">
                <a:solidFill>
                  <a:schemeClr val="bg1">
                    <a:lumMod val="85000"/>
                  </a:schemeClr>
                </a:solidFill>
                <a:latin typeface="Consolas" pitchFamily="49" charset="0"/>
                <a:ea typeface="SimSun" pitchFamily="2" charset="-122"/>
              </a:rPr>
              <a:t>9</a:t>
            </a:r>
            <a:endParaRPr lang="en-US" sz="1867" dirty="0">
              <a:solidFill>
                <a:schemeClr val="tx1">
                  <a:lumMod val="85000"/>
                  <a:lumOff val="15000"/>
                </a:schemeClr>
              </a:solidFill>
              <a:latin typeface="Consolas" pitchFamily="49" charset="0"/>
              <a:ea typeface="SimSun" pitchFamily="2" charset="-122"/>
            </a:endParaRPr>
          </a:p>
          <a:p>
            <a:pPr algn="r"/>
            <a:r>
              <a:rPr lang="en-US" sz="1867" dirty="0">
                <a:solidFill>
                  <a:schemeClr val="tx1">
                    <a:lumMod val="85000"/>
                    <a:lumOff val="15000"/>
                  </a:schemeClr>
                </a:solidFill>
                <a:latin typeface="Consolas" pitchFamily="49" charset="0"/>
                <a:ea typeface="SimSun" pitchFamily="2" charset="-122"/>
              </a:rPr>
              <a:t>10</a:t>
            </a:r>
          </a:p>
          <a:p>
            <a:pPr algn="r"/>
            <a:r>
              <a:rPr lang="en-US" sz="1867" dirty="0">
                <a:solidFill>
                  <a:schemeClr val="tx1">
                    <a:lumMod val="85000"/>
                    <a:lumOff val="15000"/>
                  </a:schemeClr>
                </a:solidFill>
                <a:latin typeface="Consolas" pitchFamily="49" charset="0"/>
                <a:ea typeface="SimSun" pitchFamily="2" charset="-122"/>
              </a:rPr>
              <a:t>11</a:t>
            </a:r>
          </a:p>
          <a:p>
            <a:pPr algn="r"/>
            <a:r>
              <a:rPr lang="en-US" sz="1867" dirty="0">
                <a:solidFill>
                  <a:schemeClr val="tx1">
                    <a:lumMod val="85000"/>
                    <a:lumOff val="15000"/>
                  </a:schemeClr>
                </a:solidFill>
                <a:latin typeface="Consolas" pitchFamily="49" charset="0"/>
                <a:ea typeface="SimSun" pitchFamily="2" charset="-122"/>
              </a:rPr>
              <a:t>12</a:t>
            </a:r>
          </a:p>
          <a:p>
            <a:pPr algn="r"/>
            <a:r>
              <a:rPr lang="en-US" sz="1867" dirty="0">
                <a:solidFill>
                  <a:schemeClr val="tx1">
                    <a:lumMod val="85000"/>
                    <a:lumOff val="15000"/>
                  </a:schemeClr>
                </a:solidFill>
                <a:latin typeface="Consolas" pitchFamily="49" charset="0"/>
                <a:ea typeface="SimSun" pitchFamily="2" charset="-122"/>
              </a:rPr>
              <a:t>13</a:t>
            </a:r>
          </a:p>
          <a:p>
            <a:pPr algn="r"/>
            <a:r>
              <a:rPr lang="en-US" sz="1867" dirty="0">
                <a:solidFill>
                  <a:schemeClr val="tx1">
                    <a:lumMod val="85000"/>
                    <a:lumOff val="15000"/>
                  </a:schemeClr>
                </a:solidFill>
                <a:latin typeface="Consolas" pitchFamily="49" charset="0"/>
                <a:ea typeface="SimSun" pitchFamily="2" charset="-122"/>
              </a:rPr>
              <a:t>14</a:t>
            </a:r>
          </a:p>
          <a:p>
            <a:pPr algn="r"/>
            <a:r>
              <a:rPr lang="en-US" sz="1867" dirty="0">
                <a:solidFill>
                  <a:schemeClr val="tx1">
                    <a:lumMod val="85000"/>
                    <a:lumOff val="15000"/>
                  </a:schemeClr>
                </a:solidFill>
                <a:latin typeface="Consolas" pitchFamily="49" charset="0"/>
                <a:ea typeface="SimSun" pitchFamily="2" charset="-122"/>
              </a:rPr>
              <a:t>15</a:t>
            </a:r>
          </a:p>
          <a:p>
            <a:pPr algn="r"/>
            <a:r>
              <a:rPr lang="en-US" sz="1867" dirty="0">
                <a:solidFill>
                  <a:schemeClr val="tx1">
                    <a:lumMod val="85000"/>
                    <a:lumOff val="15000"/>
                  </a:schemeClr>
                </a:solidFill>
                <a:latin typeface="Consolas" pitchFamily="49" charset="0"/>
                <a:ea typeface="SimSun" pitchFamily="2" charset="-122"/>
              </a:rPr>
              <a:t>16</a:t>
            </a:r>
          </a:p>
          <a:p>
            <a:pPr algn="r"/>
            <a:r>
              <a:rPr lang="en-US" sz="1867" dirty="0">
                <a:solidFill>
                  <a:schemeClr val="tx1">
                    <a:lumMod val="85000"/>
                    <a:lumOff val="15000"/>
                  </a:schemeClr>
                </a:solidFill>
                <a:latin typeface="Consolas" pitchFamily="49" charset="0"/>
                <a:ea typeface="SimSun" pitchFamily="2" charset="-122"/>
              </a:rPr>
              <a:t>17</a:t>
            </a:r>
          </a:p>
          <a:p>
            <a:pPr algn="r"/>
            <a:r>
              <a:rPr lang="en-US" sz="1867" dirty="0">
                <a:solidFill>
                  <a:schemeClr val="tx1">
                    <a:lumMod val="85000"/>
                    <a:lumOff val="15000"/>
                  </a:schemeClr>
                </a:solidFill>
                <a:latin typeface="Consolas" pitchFamily="49" charset="0"/>
                <a:ea typeface="SimSun" pitchFamily="2" charset="-122"/>
              </a:rPr>
              <a:t>18</a:t>
            </a:r>
          </a:p>
        </p:txBody>
      </p:sp>
      <p:cxnSp>
        <p:nvCxnSpPr>
          <p:cNvPr id="4" name="Straight Connector 3"/>
          <p:cNvCxnSpPr>
            <a:cxnSpLocks/>
          </p:cNvCxnSpPr>
          <p:nvPr/>
        </p:nvCxnSpPr>
        <p:spPr bwMode="auto">
          <a:xfrm>
            <a:off x="3256168" y="1427720"/>
            <a:ext cx="0" cy="5293757"/>
          </a:xfrm>
          <a:prstGeom prst="line">
            <a:avLst/>
          </a:prstGeom>
          <a:solidFill>
            <a:srgbClr val="FFFF99"/>
          </a:solidFill>
          <a:ln w="12700" cap="flat" cmpd="sng" algn="ctr">
            <a:solidFill>
              <a:schemeClr val="bg1">
                <a:lumMod val="50000"/>
              </a:schemeClr>
            </a:solidFill>
            <a:prstDash val="solid"/>
            <a:round/>
            <a:headEnd type="none" w="med" len="med"/>
            <a:tailEnd type="none" w="med" len="med"/>
          </a:ln>
          <a:effectLst/>
        </p:spPr>
      </p:cxnSp>
      <p:sp>
        <p:nvSpPr>
          <p:cNvPr id="9" name="Rectangle: Rounded Corners 8"/>
          <p:cNvSpPr/>
          <p:nvPr/>
        </p:nvSpPr>
        <p:spPr bwMode="auto">
          <a:xfrm>
            <a:off x="4830620" y="3536500"/>
            <a:ext cx="5865089" cy="862968"/>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dirty="0">
                <a:solidFill>
                  <a:schemeClr val="tx1"/>
                </a:solidFill>
                <a:latin typeface="Arial" charset="0"/>
                <a:ea typeface="ＭＳ Ｐゴシック" pitchFamily="34" charset="-128"/>
              </a:rPr>
              <a:t>Creates an </a:t>
            </a:r>
            <a:r>
              <a:rPr lang="en-US" sz="2667" dirty="0" err="1">
                <a:solidFill>
                  <a:schemeClr val="tx1"/>
                </a:solidFill>
                <a:latin typeface="Arial" charset="0"/>
                <a:ea typeface="ＭＳ Ｐゴシック" pitchFamily="34" charset="-128"/>
              </a:rPr>
              <a:t>ArgIn</a:t>
            </a:r>
            <a:r>
              <a:rPr lang="en-US" sz="2667" dirty="0">
                <a:solidFill>
                  <a:schemeClr val="tx1"/>
                </a:solidFill>
                <a:latin typeface="Arial" charset="0"/>
                <a:ea typeface="ＭＳ Ｐゴシック" pitchFamily="34" charset="-128"/>
              </a:rPr>
              <a:t> register which holds a value of type </a:t>
            </a:r>
            <a:r>
              <a:rPr lang="en-US" sz="2667" dirty="0" err="1">
                <a:solidFill>
                  <a:schemeClr val="tx1"/>
                </a:solidFill>
                <a:latin typeface="Arial" charset="0"/>
                <a:ea typeface="ＭＳ Ｐゴシック" pitchFamily="34" charset="-128"/>
              </a:rPr>
              <a:t>MyStruct</a:t>
            </a:r>
            <a:r>
              <a:rPr lang="en-US" sz="2667" dirty="0">
                <a:solidFill>
                  <a:schemeClr val="tx1"/>
                </a:solidFill>
                <a:latin typeface="Arial" charset="0"/>
                <a:ea typeface="ＭＳ Ｐゴシック" pitchFamily="34" charset="-128"/>
              </a:rPr>
              <a:t> </a:t>
            </a:r>
          </a:p>
        </p:txBody>
      </p:sp>
      <p:sp>
        <p:nvSpPr>
          <p:cNvPr id="10" name="Rectangle: Rounded Corners 9"/>
          <p:cNvSpPr/>
          <p:nvPr/>
        </p:nvSpPr>
        <p:spPr bwMode="auto">
          <a:xfrm>
            <a:off x="3342289" y="4942141"/>
            <a:ext cx="5865089" cy="1698428"/>
          </a:xfrm>
          <a:prstGeom prst="roundRect">
            <a:avLst>
              <a:gd name="adj" fmla="val 13100"/>
            </a:avLst>
          </a:prstGeom>
          <a:solidFill>
            <a:schemeClr val="bg1">
              <a:lumMod val="9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0000" tIns="62400" rIns="120000" bIns="62400" numCol="1" rtlCol="0" anchor="t" anchorCtr="0" compatLnSpc="1">
            <a:prstTxWarp prst="textNoShape">
              <a:avLst/>
            </a:prstTxWarp>
          </a:bodyPr>
          <a:lstStyle/>
          <a:p>
            <a:pPr defTabSz="609585" eaLnBrk="0" fontAlgn="base" hangingPunct="0">
              <a:lnSpc>
                <a:spcPct val="93000"/>
              </a:lnSpc>
              <a:spcBef>
                <a:spcPct val="0"/>
              </a:spcBef>
              <a:spcAft>
                <a:spcPct val="0"/>
              </a:spcAft>
              <a:buClr>
                <a:srgbClr val="000000"/>
              </a:buClr>
              <a:buSzPct val="100000"/>
            </a:pPr>
            <a:r>
              <a:rPr lang="en-US" sz="2667" b="1" dirty="0">
                <a:solidFill>
                  <a:schemeClr val="tx1"/>
                </a:solidFill>
                <a:latin typeface="Arial" charset="0"/>
                <a:ea typeface="ＭＳ Ｐゴシック" pitchFamily="34" charset="-128"/>
              </a:rPr>
              <a:t>Note</a:t>
            </a:r>
            <a:r>
              <a:rPr lang="en-US" sz="2667" dirty="0">
                <a:solidFill>
                  <a:schemeClr val="tx1"/>
                </a:solidFill>
                <a:latin typeface="Arial" charset="0"/>
                <a:ea typeface="ＭＳ Ｐゴシック" pitchFamily="34" charset="-128"/>
              </a:rPr>
              <a:t>: Registers can hold structs as long as the fields are primitive values (</a:t>
            </a:r>
            <a:r>
              <a:rPr lang="en-US" sz="2667" dirty="0" err="1">
                <a:solidFill>
                  <a:schemeClr val="tx1"/>
                </a:solidFill>
                <a:latin typeface="Arial" charset="0"/>
                <a:ea typeface="ＭＳ Ｐゴシック" pitchFamily="34" charset="-128"/>
              </a:rPr>
              <a:t>FixPt</a:t>
            </a:r>
            <a:r>
              <a:rPr lang="en-US" sz="2667" dirty="0">
                <a:solidFill>
                  <a:schemeClr val="tx1"/>
                </a:solidFill>
                <a:latin typeface="Arial" charset="0"/>
                <a:ea typeface="ＭＳ Ｐゴシック" pitchFamily="34" charset="-128"/>
              </a:rPr>
              <a:t>, </a:t>
            </a:r>
            <a:r>
              <a:rPr lang="en-US" sz="2667" dirty="0" err="1">
                <a:solidFill>
                  <a:schemeClr val="tx1"/>
                </a:solidFill>
                <a:latin typeface="Arial" charset="0"/>
                <a:ea typeface="ＭＳ Ｐゴシック" pitchFamily="34" charset="-128"/>
              </a:rPr>
              <a:t>FltPt</a:t>
            </a:r>
            <a:r>
              <a:rPr lang="en-US" sz="2667" dirty="0">
                <a:solidFill>
                  <a:schemeClr val="tx1"/>
                </a:solidFill>
                <a:latin typeface="Arial" charset="0"/>
                <a:ea typeface="ＭＳ Ｐゴシック" pitchFamily="34" charset="-128"/>
              </a:rPr>
              <a:t>, Boolean) or other primitive-based structs</a:t>
            </a:r>
          </a:p>
        </p:txBody>
      </p:sp>
    </p:spTree>
    <p:custDataLst>
      <p:tags r:id="rId1"/>
    </p:custDataLst>
    <p:extLst>
      <p:ext uri="{BB962C8B-B14F-4D97-AF65-F5344CB8AC3E}">
        <p14:creationId xmlns:p14="http://schemas.microsoft.com/office/powerpoint/2010/main" val="407572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76200"/>
            <a:ext cx="11176000" cy="898525"/>
          </a:xfrm>
        </p:spPr>
        <p:txBody>
          <a:bodyPr/>
          <a:lstStyle/>
          <a:p>
            <a:r>
              <a:rPr lang="en-US" dirty="0">
                <a:effectLst/>
                <a:latin typeface="Calibri" panose="020F0502020204030204" pitchFamily="34" charset="0"/>
                <a:cs typeface="Calibri" panose="020F0502020204030204" pitchFamily="34" charset="0"/>
              </a:rPr>
              <a:t>Key Programming Challenges (Continued..)</a:t>
            </a:r>
          </a:p>
        </p:txBody>
      </p:sp>
      <p:sp>
        <p:nvSpPr>
          <p:cNvPr id="3" name="Content Placeholder 2"/>
          <p:cNvSpPr>
            <a:spLocks noGrp="1"/>
          </p:cNvSpPr>
          <p:nvPr>
            <p:ph idx="1"/>
          </p:nvPr>
        </p:nvSpPr>
        <p:spPr>
          <a:xfrm>
            <a:off x="508000" y="1143000"/>
            <a:ext cx="11684000" cy="5486400"/>
          </a:xfrm>
        </p:spPr>
        <p:txBody>
          <a:bodyPr>
            <a:normAutofit/>
          </a:bodyPr>
          <a:lstStyle/>
          <a:p>
            <a:r>
              <a:rPr lang="en-US" sz="2700" dirty="0">
                <a:solidFill>
                  <a:schemeClr val="tx1">
                    <a:lumMod val="50000"/>
                  </a:schemeClr>
                </a:solidFill>
              </a:rPr>
              <a:t>Quick verification</a:t>
            </a:r>
          </a:p>
          <a:p>
            <a:pPr lvl="1"/>
            <a:r>
              <a:rPr lang="en-US" sz="2300" dirty="0">
                <a:solidFill>
                  <a:schemeClr val="tx1">
                    <a:lumMod val="50000"/>
                  </a:schemeClr>
                </a:solidFill>
              </a:rPr>
              <a:t>Hardware synthesis is too slow to be part of the debug loop</a:t>
            </a:r>
          </a:p>
          <a:p>
            <a:pPr lvl="1"/>
            <a:r>
              <a:rPr lang="en-US" sz="2300" dirty="0">
                <a:solidFill>
                  <a:schemeClr val="tx1">
                    <a:lumMod val="50000"/>
                  </a:schemeClr>
                </a:solidFill>
              </a:rPr>
              <a:t>Writing test benches is challenging and requires waveform debugging</a:t>
            </a:r>
          </a:p>
          <a:p>
            <a:r>
              <a:rPr lang="en-US" sz="2700" dirty="0">
                <a:solidFill>
                  <a:schemeClr val="tx1">
                    <a:lumMod val="50000"/>
                  </a:schemeClr>
                </a:solidFill>
              </a:rPr>
              <a:t>Managing host-accelerator interface</a:t>
            </a:r>
          </a:p>
          <a:p>
            <a:pPr lvl="1"/>
            <a:r>
              <a:rPr lang="en-US" sz="2200" dirty="0">
                <a:solidFill>
                  <a:schemeClr val="tx1">
                    <a:lumMod val="50000"/>
                  </a:schemeClr>
                </a:solidFill>
              </a:rPr>
              <a:t>Tile transfers, register interfaces, data streams, etc.</a:t>
            </a:r>
          </a:p>
          <a:p>
            <a:r>
              <a:rPr lang="en-US" sz="2700" dirty="0">
                <a:solidFill>
                  <a:schemeClr val="tx1">
                    <a:lumMod val="50000"/>
                  </a:schemeClr>
                </a:solidFill>
              </a:rPr>
              <a:t>Incorporating IP cores into design</a:t>
            </a:r>
          </a:p>
          <a:p>
            <a:endParaRPr lang="en-US" sz="2700" dirty="0">
              <a:solidFill>
                <a:schemeClr val="tx1">
                  <a:lumMod val="50000"/>
                </a:schemeClr>
              </a:solidFill>
            </a:endParaRPr>
          </a:p>
          <a:p>
            <a:endParaRPr lang="en-US" dirty="0">
              <a:solidFill>
                <a:schemeClr val="tx1">
                  <a:lumMod val="50000"/>
                </a:schemeClr>
              </a:solidFill>
              <a:latin typeface="+mj-lt"/>
            </a:endParaRPr>
          </a:p>
        </p:txBody>
      </p:sp>
    </p:spTree>
    <p:extLst>
      <p:ext uri="{BB962C8B-B14F-4D97-AF65-F5344CB8AC3E}">
        <p14:creationId xmlns:p14="http://schemas.microsoft.com/office/powerpoint/2010/main" val="37559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bwMode="auto">
          <a:xfrm>
            <a:off x="9448801" y="4114800"/>
            <a:ext cx="2336800" cy="2133600"/>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t" anchorCtr="0" compatLnSpc="1">
            <a:prstTxWarp prst="textNoShape">
              <a:avLst/>
            </a:prstTxWarp>
          </a:bodyPr>
          <a:lstStyle/>
          <a:p>
            <a:pPr algn="ctr" defTabSz="609559" eaLnBrk="0" fontAlgn="base" hangingPunct="0">
              <a:lnSpc>
                <a:spcPct val="93000"/>
              </a:lnSpc>
              <a:spcBef>
                <a:spcPct val="0"/>
              </a:spcBef>
              <a:spcAft>
                <a:spcPct val="0"/>
              </a:spcAft>
              <a:buClr>
                <a:srgbClr val="000000"/>
              </a:buClr>
              <a:buSzPct val="100000"/>
            </a:pPr>
            <a:r>
              <a:rPr lang="en-US" sz="3200" i="1" dirty="0">
                <a:solidFill>
                  <a:schemeClr val="tx1"/>
                </a:solidFill>
                <a:latin typeface="Arial" charset="0"/>
                <a:ea typeface="ＭＳ Ｐゴシック" pitchFamily="34" charset="-128"/>
              </a:rPr>
              <a:t>Key</a:t>
            </a:r>
          </a:p>
        </p:txBody>
      </p:sp>
      <p:sp>
        <p:nvSpPr>
          <p:cNvPr id="34" name="Rectangle 33"/>
          <p:cNvSpPr/>
          <p:nvPr/>
        </p:nvSpPr>
        <p:spPr>
          <a:xfrm>
            <a:off x="609600" y="1524000"/>
            <a:ext cx="2336800" cy="2590800"/>
          </a:xfrm>
          <a:prstGeom prst="rect">
            <a:avLst/>
          </a:prstGeom>
          <a:solidFill>
            <a:srgbClr val="05775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t"/>
          <a:lstStyle/>
          <a:p>
            <a:r>
              <a:rPr lang="en-US" sz="2400" dirty="0"/>
              <a:t>DRAM</a:t>
            </a:r>
          </a:p>
        </p:txBody>
      </p:sp>
      <p:sp>
        <p:nvSpPr>
          <p:cNvPr id="35" name="Rectangle 34"/>
          <p:cNvSpPr/>
          <p:nvPr/>
        </p:nvSpPr>
        <p:spPr>
          <a:xfrm>
            <a:off x="812800" y="19812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A</a:t>
            </a:r>
          </a:p>
        </p:txBody>
      </p:sp>
      <p:sp>
        <p:nvSpPr>
          <p:cNvPr id="39" name="Rectangle 38"/>
          <p:cNvSpPr/>
          <p:nvPr/>
        </p:nvSpPr>
        <p:spPr>
          <a:xfrm>
            <a:off x="812800" y="3048000"/>
            <a:ext cx="1930400" cy="914400"/>
          </a:xfrm>
          <a:prstGeom prst="rect">
            <a:avLst/>
          </a:prstGeom>
          <a:solidFill>
            <a:schemeClr val="tx1">
              <a:lumMod val="85000"/>
              <a:lumOff val="1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3200" b="1" dirty="0">
                <a:solidFill>
                  <a:schemeClr val="bg1"/>
                </a:solidFill>
              </a:rPr>
              <a:t>B</a:t>
            </a:r>
          </a:p>
        </p:txBody>
      </p:sp>
      <p:sp>
        <p:nvSpPr>
          <p:cNvPr id="2" name="Title 1"/>
          <p:cNvSpPr>
            <a:spLocks noGrp="1"/>
          </p:cNvSpPr>
          <p:nvPr>
            <p:ph type="title"/>
          </p:nvPr>
        </p:nvSpPr>
        <p:spPr>
          <a:xfrm>
            <a:off x="508002" y="370058"/>
            <a:ext cx="11345948" cy="620542"/>
          </a:xfrm>
        </p:spPr>
        <p:txBody>
          <a:bodyPr/>
          <a:lstStyle/>
          <a:p>
            <a:r>
              <a:rPr lang="en-US" dirty="0">
                <a:effectLst/>
                <a:latin typeface="Calibri" panose="020F0502020204030204" pitchFamily="34" charset="0"/>
                <a:cs typeface="Calibri" panose="020F0502020204030204" pitchFamily="34" charset="0"/>
              </a:rPr>
              <a:t>Design Space Example</a:t>
            </a:r>
          </a:p>
        </p:txBody>
      </p:sp>
      <p:sp>
        <p:nvSpPr>
          <p:cNvPr id="3" name="Content Placeholder 2"/>
          <p:cNvSpPr>
            <a:spLocks noGrp="1"/>
          </p:cNvSpPr>
          <p:nvPr>
            <p:ph idx="1"/>
          </p:nvPr>
        </p:nvSpPr>
        <p:spPr>
          <a:xfrm>
            <a:off x="406400" y="4343400"/>
            <a:ext cx="11379200" cy="2209800"/>
          </a:xfrm>
        </p:spPr>
        <p:txBody>
          <a:bodyPr/>
          <a:lstStyle/>
          <a:p>
            <a:endParaRPr lang="en-US" sz="3200" dirty="0"/>
          </a:p>
          <a:p>
            <a:endParaRPr lang="en-US" sz="4800" dirty="0">
              <a:latin typeface="+mj-lt"/>
            </a:endParaRPr>
          </a:p>
        </p:txBody>
      </p:sp>
      <p:sp>
        <p:nvSpPr>
          <p:cNvPr id="5" name="Slide Number Placeholder 4"/>
          <p:cNvSpPr>
            <a:spLocks noGrp="1"/>
          </p:cNvSpPr>
          <p:nvPr>
            <p:ph type="sldNum" sz="quarter" idx="10"/>
          </p:nvPr>
        </p:nvSpPr>
        <p:spPr/>
        <p:txBody>
          <a:bodyPr/>
          <a:lstStyle/>
          <a:p>
            <a:endParaRPr lang="en-US" dirty="0"/>
          </a:p>
        </p:txBody>
      </p:sp>
      <p:sp>
        <p:nvSpPr>
          <p:cNvPr id="6" name="Rectangle 5"/>
          <p:cNvSpPr/>
          <p:nvPr/>
        </p:nvSpPr>
        <p:spPr>
          <a:xfrm>
            <a:off x="3352800" y="2061693"/>
            <a:ext cx="5384800" cy="16764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b"/>
          <a:lstStyle/>
          <a:p>
            <a:pPr algn="r"/>
            <a:r>
              <a:rPr lang="en-US" sz="2667" dirty="0">
                <a:solidFill>
                  <a:schemeClr val="tx1"/>
                </a:solidFill>
              </a:rPr>
              <a:t>FPGA</a:t>
            </a:r>
          </a:p>
        </p:txBody>
      </p:sp>
      <p:cxnSp>
        <p:nvCxnSpPr>
          <p:cNvPr id="13" name="Straight Arrow Connector 12"/>
          <p:cNvCxnSpPr>
            <a:endCxn id="28" idx="1"/>
          </p:cNvCxnSpPr>
          <p:nvPr/>
        </p:nvCxnSpPr>
        <p:spPr>
          <a:xfrm>
            <a:off x="2743201" y="2590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4" idx="1"/>
          </p:cNvCxnSpPr>
          <p:nvPr/>
        </p:nvCxnSpPr>
        <p:spPr>
          <a:xfrm>
            <a:off x="2743201" y="3352800"/>
            <a:ext cx="711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343655" y="2624139"/>
            <a:ext cx="4699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19" name="Straight Arrow Connector 18"/>
          <p:cNvCxnSpPr/>
          <p:nvPr/>
        </p:nvCxnSpPr>
        <p:spPr>
          <a:xfrm>
            <a:off x="4679957" y="3407751"/>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97451" y="2895600"/>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08469" y="3182815"/>
            <a:ext cx="37633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69796" y="2602523"/>
            <a:ext cx="36038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013706" y="2599856"/>
            <a:ext cx="2799" cy="30003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28942" y="3189778"/>
            <a:ext cx="0" cy="23446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16923" y="2319339"/>
            <a:ext cx="0" cy="40005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899157" y="27051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1" y="3048000"/>
            <a:ext cx="508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84801" y="2819400"/>
            <a:ext cx="457200" cy="533400"/>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733" b="1" dirty="0">
                <a:solidFill>
                  <a:schemeClr val="tx1"/>
                </a:solidFill>
              </a:rPr>
              <a:t>×</a:t>
            </a:r>
          </a:p>
        </p:txBody>
      </p:sp>
      <p:cxnSp>
        <p:nvCxnSpPr>
          <p:cNvPr id="37" name="Straight Arrow Connector 36"/>
          <p:cNvCxnSpPr/>
          <p:nvPr/>
        </p:nvCxnSpPr>
        <p:spPr>
          <a:xfrm flipV="1">
            <a:off x="8362951" y="2343945"/>
            <a:ext cx="0" cy="5735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04237" y="2335041"/>
            <a:ext cx="24765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3"/>
          </p:cNvCxnSpPr>
          <p:nvPr/>
        </p:nvCxnSpPr>
        <p:spPr>
          <a:xfrm>
            <a:off x="8128005" y="2933700"/>
            <a:ext cx="698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454400" y="31242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500" dirty="0">
                <a:solidFill>
                  <a:sysClr val="windowText" lastClr="000000"/>
                </a:solidFill>
              </a:rPr>
              <a:t>Tile B</a:t>
            </a:r>
          </a:p>
        </p:txBody>
      </p:sp>
      <p:sp>
        <p:nvSpPr>
          <p:cNvPr id="28" name="Rectangle 27"/>
          <p:cNvSpPr/>
          <p:nvPr/>
        </p:nvSpPr>
        <p:spPr>
          <a:xfrm>
            <a:off x="3454400" y="2362200"/>
            <a:ext cx="12192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500" dirty="0">
                <a:solidFill>
                  <a:sysClr val="windowText" lastClr="000000"/>
                </a:solidFill>
              </a:rPr>
              <a:t>Tile A</a:t>
            </a:r>
          </a:p>
        </p:txBody>
      </p:sp>
      <p:cxnSp>
        <p:nvCxnSpPr>
          <p:cNvPr id="73" name="Straight Arrow Connector 72"/>
          <p:cNvCxnSpPr/>
          <p:nvPr/>
        </p:nvCxnSpPr>
        <p:spPr>
          <a:xfrm>
            <a:off x="6807206" y="2895600"/>
            <a:ext cx="46294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Content Placeholder 2"/>
          <p:cNvSpPr txBox="1">
            <a:spLocks/>
          </p:cNvSpPr>
          <p:nvPr/>
        </p:nvSpPr>
        <p:spPr bwMode="auto">
          <a:xfrm>
            <a:off x="609600" y="4648200"/>
            <a:ext cx="1137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19995" tIns="62397" rIns="119995" bIns="62397" numCol="1" anchor="t" anchorCtr="0" compatLnSpc="1">
            <a:prstTxWarp prst="textNoShape">
              <a:avLst/>
            </a:prstTxWarp>
          </a:bodyPr>
          <a:lstStyle/>
          <a:p>
            <a:pPr marL="455054" indent="-455054" defTabSz="609559" fontAlgn="base">
              <a:lnSpc>
                <a:spcPct val="98000"/>
              </a:lnSpc>
              <a:spcBef>
                <a:spcPts val="1033"/>
              </a:spcBef>
              <a:spcAft>
                <a:spcPct val="0"/>
              </a:spcAft>
              <a:buClr>
                <a:srgbClr val="0072A4"/>
              </a:buClr>
              <a:buSzPct val="75000"/>
              <a:defRPr/>
            </a:pPr>
            <a:r>
              <a:rPr lang="en-US" sz="3200" kern="0" dirty="0">
                <a:latin typeface="+mj-lt"/>
              </a:rPr>
              <a:t>Small and simple, but slow!</a:t>
            </a:r>
          </a:p>
        </p:txBody>
      </p:sp>
      <p:grpSp>
        <p:nvGrpSpPr>
          <p:cNvPr id="4" name="Group 78"/>
          <p:cNvGrpSpPr/>
          <p:nvPr/>
        </p:nvGrpSpPr>
        <p:grpSpPr>
          <a:xfrm>
            <a:off x="7283451" y="2590800"/>
            <a:ext cx="844549" cy="685800"/>
            <a:chOff x="5462588" y="2590800"/>
            <a:chExt cx="633412" cy="685800"/>
          </a:xfrm>
          <a:solidFill>
            <a:srgbClr val="FFFF00"/>
          </a:solidFill>
        </p:grpSpPr>
        <p:sp>
          <p:nvSpPr>
            <p:cNvPr id="27" name="Rectangle 26"/>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a:solidFill>
                    <a:sysClr val="windowText" lastClr="000000"/>
                  </a:solidFill>
                </a:rPr>
                <a:t>acc</a:t>
              </a:r>
            </a:p>
          </p:txBody>
        </p:sp>
        <p:cxnSp>
          <p:nvCxnSpPr>
            <p:cNvPr id="63" name="Straight Arrow Connector 62"/>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0" name="Rectangle 79"/>
          <p:cNvSpPr/>
          <p:nvPr/>
        </p:nvSpPr>
        <p:spPr>
          <a:xfrm>
            <a:off x="9550400" y="4648200"/>
            <a:ext cx="2133600" cy="457200"/>
          </a:xfrm>
          <a:prstGeom prst="rect">
            <a:avLst/>
          </a:prstGeom>
          <a:solidFill>
            <a:srgbClr val="00B0F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5" tIns="60957" rIns="121915" bIns="60957" rtlCol="0" anchor="ctr"/>
          <a:lstStyle/>
          <a:p>
            <a:pPr algn="ctr"/>
            <a:r>
              <a:rPr lang="en-US" sz="2400" dirty="0">
                <a:solidFill>
                  <a:sysClr val="windowText" lastClr="000000"/>
                </a:solidFill>
              </a:rPr>
              <a:t>Scratchpad</a:t>
            </a:r>
          </a:p>
        </p:txBody>
      </p:sp>
      <p:grpSp>
        <p:nvGrpSpPr>
          <p:cNvPr id="7" name="Group 80"/>
          <p:cNvGrpSpPr/>
          <p:nvPr/>
        </p:nvGrpSpPr>
        <p:grpSpPr>
          <a:xfrm>
            <a:off x="9652002" y="5257800"/>
            <a:ext cx="844549" cy="685800"/>
            <a:chOff x="5462588" y="2590800"/>
            <a:chExt cx="633412" cy="685800"/>
          </a:xfrm>
          <a:solidFill>
            <a:srgbClr val="FFFF00"/>
          </a:solidFill>
        </p:grpSpPr>
        <p:sp>
          <p:nvSpPr>
            <p:cNvPr id="82" name="Rectangle 81"/>
            <p:cNvSpPr/>
            <p:nvPr/>
          </p:nvSpPr>
          <p:spPr>
            <a:xfrm>
              <a:off x="5462588" y="2590800"/>
              <a:ext cx="633412" cy="685800"/>
            </a:xfrm>
            <a:prstGeom prst="rect">
              <a:avLst/>
            </a:prstGeom>
            <a:grp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67" dirty="0" err="1">
                  <a:solidFill>
                    <a:sysClr val="windowText" lastClr="000000"/>
                  </a:solidFill>
                </a:rPr>
                <a:t>Reg</a:t>
              </a:r>
              <a:endParaRPr lang="en-US" sz="2667" dirty="0">
                <a:solidFill>
                  <a:sysClr val="windowText" lastClr="000000"/>
                </a:solidFill>
              </a:endParaRPr>
            </a:p>
          </p:txBody>
        </p:sp>
        <p:cxnSp>
          <p:nvCxnSpPr>
            <p:cNvPr id="83" name="Straight Arrow Connector 82"/>
            <p:cNvCxnSpPr/>
            <p:nvPr/>
          </p:nvCxnSpPr>
          <p:spPr>
            <a:xfrm flipV="1">
              <a:off x="5640900" y="3048000"/>
              <a:ext cx="150300" cy="223838"/>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5782147" y="3048000"/>
              <a:ext cx="152400" cy="228600"/>
            </a:xfrm>
            <a:prstGeom prst="straightConnector1">
              <a:avLst/>
            </a:prstGeom>
            <a:grpFill/>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10737764" y="5334000"/>
            <a:ext cx="711200" cy="5334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op</a:t>
            </a:r>
          </a:p>
        </p:txBody>
      </p:sp>
      <p:sp>
        <p:nvSpPr>
          <p:cNvPr id="42" name="Rounded Rectangle 76">
            <a:extLst>
              <a:ext uri="{FF2B5EF4-FFF2-40B4-BE49-F238E27FC236}">
                <a16:creationId xmlns:a16="http://schemas.microsoft.com/office/drawing/2014/main" id="{DB1B70C5-ADD5-4589-9653-4EE6AB61DBA8}"/>
              </a:ext>
            </a:extLst>
          </p:cNvPr>
          <p:cNvSpPr/>
          <p:nvPr/>
        </p:nvSpPr>
        <p:spPr bwMode="auto">
          <a:xfrm>
            <a:off x="3962400" y="1066800"/>
            <a:ext cx="78232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19995" tIns="62397" rIns="119995" bIns="62397" numCol="1" rtlCol="0" anchor="ctr" anchorCtr="0" compatLnSpc="1">
            <a:prstTxWarp prst="textNoShape">
              <a:avLst/>
            </a:prstTxWarp>
          </a:bodyPr>
          <a:lstStyle/>
          <a:p>
            <a:pPr defTabSz="609559" eaLnBrk="0" fontAlgn="base" hangingPunct="0">
              <a:lnSpc>
                <a:spcPct val="93000"/>
              </a:lnSpc>
              <a:spcBef>
                <a:spcPct val="0"/>
              </a:spcBef>
              <a:spcAft>
                <a:spcPct val="0"/>
              </a:spcAft>
              <a:buClr>
                <a:srgbClr val="000000"/>
              </a:buClr>
              <a:buSzPct val="100000"/>
            </a:pPr>
            <a:r>
              <a:rPr lang="en-US" sz="3200" dirty="0">
                <a:solidFill>
                  <a:schemeClr val="bg1"/>
                </a:solidFill>
                <a:latin typeface="Arial" charset="0"/>
                <a:ea typeface="ＭＳ Ｐゴシック" pitchFamily="34" charset="-128"/>
              </a:rPr>
              <a:t>Algorithm: Dot Product of Vectors A and B</a:t>
            </a:r>
          </a:p>
        </p:txBody>
      </p:sp>
    </p:spTree>
    <p:custDataLst>
      <p:tags r:id="rId1"/>
    </p:custDataLst>
    <p:extLst>
      <p:ext uri="{BB962C8B-B14F-4D97-AF65-F5344CB8AC3E}">
        <p14:creationId xmlns:p14="http://schemas.microsoft.com/office/powerpoint/2010/main" val="2081912400"/>
      </p:ext>
    </p:extLst>
  </p:cSld>
  <p:clrMapOvr>
    <a:masterClrMapping/>
  </p:clrMapOvr>
  <mc:AlternateContent xmlns:mc="http://schemas.openxmlformats.org/markup-compatibility/2006" xmlns:p14="http://schemas.microsoft.com/office/powerpoint/2010/main">
    <mc:Choice Requires="p14">
      <p:transition spd="slow" p14:dur="2000" advTm="34690"/>
    </mc:Choice>
    <mc:Fallback xmlns="">
      <p:transition spd="slow" advTm="346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5|9.5|2.1"/>
</p:tagLst>
</file>

<file path=ppt/tags/tag10.xml><?xml version="1.0" encoding="utf-8"?>
<p:tagLst xmlns:a="http://schemas.openxmlformats.org/drawingml/2006/main" xmlns:r="http://schemas.openxmlformats.org/officeDocument/2006/relationships" xmlns:p="http://schemas.openxmlformats.org/presentationml/2006/main">
  <p:tag name="TIMING" val="|5.5|9.5|2.1"/>
</p:tagLst>
</file>

<file path=ppt/tags/tag11.xml><?xml version="1.0" encoding="utf-8"?>
<p:tagLst xmlns:a="http://schemas.openxmlformats.org/drawingml/2006/main" xmlns:r="http://schemas.openxmlformats.org/officeDocument/2006/relationships" xmlns:p="http://schemas.openxmlformats.org/presentationml/2006/main">
  <p:tag name="TIMING" val="|5.5|9.5|2.1"/>
</p:tagLst>
</file>

<file path=ppt/tags/tag12.xml><?xml version="1.0" encoding="utf-8"?>
<p:tagLst xmlns:a="http://schemas.openxmlformats.org/drawingml/2006/main" xmlns:r="http://schemas.openxmlformats.org/officeDocument/2006/relationships" xmlns:p="http://schemas.openxmlformats.org/presentationml/2006/main">
  <p:tag name="TIMING" val="|5.5|9.5|2.1"/>
</p:tagLst>
</file>

<file path=ppt/tags/tag13.xml><?xml version="1.0" encoding="utf-8"?>
<p:tagLst xmlns:a="http://schemas.openxmlformats.org/drawingml/2006/main" xmlns:r="http://schemas.openxmlformats.org/officeDocument/2006/relationships" xmlns:p="http://schemas.openxmlformats.org/presentationml/2006/main">
  <p:tag name="TIMING" val="|5.5|9.5|2.1"/>
</p:tagLst>
</file>

<file path=ppt/tags/tag14.xml><?xml version="1.0" encoding="utf-8"?>
<p:tagLst xmlns:a="http://schemas.openxmlformats.org/drawingml/2006/main" xmlns:r="http://schemas.openxmlformats.org/officeDocument/2006/relationships" xmlns:p="http://schemas.openxmlformats.org/presentationml/2006/main">
  <p:tag name="TIMING" val="|5.5|9.5|2.1"/>
</p:tagLst>
</file>

<file path=ppt/tags/tag15.xml><?xml version="1.0" encoding="utf-8"?>
<p:tagLst xmlns:a="http://schemas.openxmlformats.org/drawingml/2006/main" xmlns:r="http://schemas.openxmlformats.org/officeDocument/2006/relationships" xmlns:p="http://schemas.openxmlformats.org/presentationml/2006/main">
  <p:tag name="TIMING" val="|5.5|9.5|2.1"/>
</p:tagLst>
</file>

<file path=ppt/tags/tag16.xml><?xml version="1.0" encoding="utf-8"?>
<p:tagLst xmlns:a="http://schemas.openxmlformats.org/drawingml/2006/main" xmlns:r="http://schemas.openxmlformats.org/officeDocument/2006/relationships" xmlns:p="http://schemas.openxmlformats.org/presentationml/2006/main">
  <p:tag name="TIMING" val="|5.5|9.5|2.1"/>
</p:tagLst>
</file>

<file path=ppt/tags/tag17.xml><?xml version="1.0" encoding="utf-8"?>
<p:tagLst xmlns:a="http://schemas.openxmlformats.org/drawingml/2006/main" xmlns:r="http://schemas.openxmlformats.org/officeDocument/2006/relationships" xmlns:p="http://schemas.openxmlformats.org/presentationml/2006/main">
  <p:tag name="TIMING" val="|5.5|9.5|2.1"/>
</p:tagLst>
</file>

<file path=ppt/tags/tag18.xml><?xml version="1.0" encoding="utf-8"?>
<p:tagLst xmlns:a="http://schemas.openxmlformats.org/drawingml/2006/main" xmlns:r="http://schemas.openxmlformats.org/officeDocument/2006/relationships" xmlns:p="http://schemas.openxmlformats.org/presentationml/2006/main">
  <p:tag name="TIMING" val="|5.5|9.5|2.1"/>
</p:tagLst>
</file>

<file path=ppt/tags/tag19.xml><?xml version="1.0" encoding="utf-8"?>
<p:tagLst xmlns:a="http://schemas.openxmlformats.org/drawingml/2006/main" xmlns:r="http://schemas.openxmlformats.org/officeDocument/2006/relationships" xmlns:p="http://schemas.openxmlformats.org/presentationml/2006/main">
  <p:tag name="TIMING" val="|5.5|9.5|2.1"/>
</p:tagLst>
</file>

<file path=ppt/tags/tag2.xml><?xml version="1.0" encoding="utf-8"?>
<p:tagLst xmlns:a="http://schemas.openxmlformats.org/drawingml/2006/main" xmlns:r="http://schemas.openxmlformats.org/officeDocument/2006/relationships" xmlns:p="http://schemas.openxmlformats.org/presentationml/2006/main">
  <p:tag name="TIMING" val="|5.5|9.5|2.1"/>
</p:tagLst>
</file>

<file path=ppt/tags/tag20.xml><?xml version="1.0" encoding="utf-8"?>
<p:tagLst xmlns:a="http://schemas.openxmlformats.org/drawingml/2006/main" xmlns:r="http://schemas.openxmlformats.org/officeDocument/2006/relationships" xmlns:p="http://schemas.openxmlformats.org/presentationml/2006/main">
  <p:tag name="TIMING" val="|5.5|9.5|2.1"/>
</p:tagLst>
</file>

<file path=ppt/tags/tag21.xml><?xml version="1.0" encoding="utf-8"?>
<p:tagLst xmlns:a="http://schemas.openxmlformats.org/drawingml/2006/main" xmlns:r="http://schemas.openxmlformats.org/officeDocument/2006/relationships" xmlns:p="http://schemas.openxmlformats.org/presentationml/2006/main">
  <p:tag name="TIMING" val="|5.5|9.5|2.1"/>
</p:tagLst>
</file>

<file path=ppt/tags/tag22.xml><?xml version="1.0" encoding="utf-8"?>
<p:tagLst xmlns:a="http://schemas.openxmlformats.org/drawingml/2006/main" xmlns:r="http://schemas.openxmlformats.org/officeDocument/2006/relationships" xmlns:p="http://schemas.openxmlformats.org/presentationml/2006/main">
  <p:tag name="TIMING" val="|5.5|9.5|2.1"/>
</p:tagLst>
</file>

<file path=ppt/tags/tag23.xml><?xml version="1.0" encoding="utf-8"?>
<p:tagLst xmlns:a="http://schemas.openxmlformats.org/drawingml/2006/main" xmlns:r="http://schemas.openxmlformats.org/officeDocument/2006/relationships" xmlns:p="http://schemas.openxmlformats.org/presentationml/2006/main">
  <p:tag name="TIMING" val="|5.5|9.5|2.1"/>
</p:tagLst>
</file>

<file path=ppt/tags/tag24.xml><?xml version="1.0" encoding="utf-8"?>
<p:tagLst xmlns:a="http://schemas.openxmlformats.org/drawingml/2006/main" xmlns:r="http://schemas.openxmlformats.org/officeDocument/2006/relationships" xmlns:p="http://schemas.openxmlformats.org/presentationml/2006/main">
  <p:tag name="TIMING" val="|5.5|9.5|2.1"/>
</p:tagLst>
</file>

<file path=ppt/tags/tag25.xml><?xml version="1.0" encoding="utf-8"?>
<p:tagLst xmlns:a="http://schemas.openxmlformats.org/drawingml/2006/main" xmlns:r="http://schemas.openxmlformats.org/officeDocument/2006/relationships" xmlns:p="http://schemas.openxmlformats.org/presentationml/2006/main">
  <p:tag name="TIMING" val="|5.5|9.5|2.1"/>
</p:tagLst>
</file>

<file path=ppt/tags/tag26.xml><?xml version="1.0" encoding="utf-8"?>
<p:tagLst xmlns:a="http://schemas.openxmlformats.org/drawingml/2006/main" xmlns:r="http://schemas.openxmlformats.org/officeDocument/2006/relationships" xmlns:p="http://schemas.openxmlformats.org/presentationml/2006/main">
  <p:tag name="TIMING" val="|5.5|9.5|2.1"/>
</p:tagLst>
</file>

<file path=ppt/tags/tag27.xml><?xml version="1.0" encoding="utf-8"?>
<p:tagLst xmlns:a="http://schemas.openxmlformats.org/drawingml/2006/main" xmlns:r="http://schemas.openxmlformats.org/officeDocument/2006/relationships" xmlns:p="http://schemas.openxmlformats.org/presentationml/2006/main">
  <p:tag name="TIMING" val="|5.5|9.5|2.1"/>
</p:tagLst>
</file>

<file path=ppt/tags/tag28.xml><?xml version="1.0" encoding="utf-8"?>
<p:tagLst xmlns:a="http://schemas.openxmlformats.org/drawingml/2006/main" xmlns:r="http://schemas.openxmlformats.org/officeDocument/2006/relationships" xmlns:p="http://schemas.openxmlformats.org/presentationml/2006/main">
  <p:tag name="TIMING" val="|5.5|9.5|2.1"/>
</p:tagLst>
</file>

<file path=ppt/tags/tag29.xml><?xml version="1.0" encoding="utf-8"?>
<p:tagLst xmlns:a="http://schemas.openxmlformats.org/drawingml/2006/main" xmlns:r="http://schemas.openxmlformats.org/officeDocument/2006/relationships" xmlns:p="http://schemas.openxmlformats.org/presentationml/2006/main">
  <p:tag name="TIMING" val="|5.5|9.5|2.1"/>
</p:tagLst>
</file>

<file path=ppt/tags/tag3.xml><?xml version="1.0" encoding="utf-8"?>
<p:tagLst xmlns:a="http://schemas.openxmlformats.org/drawingml/2006/main" xmlns:r="http://schemas.openxmlformats.org/officeDocument/2006/relationships" xmlns:p="http://schemas.openxmlformats.org/presentationml/2006/main">
  <p:tag name="TIMING" val="|5.5|9.5|2.1"/>
</p:tagLst>
</file>

<file path=ppt/tags/tag30.xml><?xml version="1.0" encoding="utf-8"?>
<p:tagLst xmlns:a="http://schemas.openxmlformats.org/drawingml/2006/main" xmlns:r="http://schemas.openxmlformats.org/officeDocument/2006/relationships" xmlns:p="http://schemas.openxmlformats.org/presentationml/2006/main">
  <p:tag name="TIMING" val="|5.5|9.5|2.1"/>
</p:tagLst>
</file>

<file path=ppt/tags/tag31.xml><?xml version="1.0" encoding="utf-8"?>
<p:tagLst xmlns:a="http://schemas.openxmlformats.org/drawingml/2006/main" xmlns:r="http://schemas.openxmlformats.org/officeDocument/2006/relationships" xmlns:p="http://schemas.openxmlformats.org/presentationml/2006/main">
  <p:tag name="TIMING" val="|5.5|9.5|2.1"/>
</p:tagLst>
</file>

<file path=ppt/tags/tag32.xml><?xml version="1.0" encoding="utf-8"?>
<p:tagLst xmlns:a="http://schemas.openxmlformats.org/drawingml/2006/main" xmlns:r="http://schemas.openxmlformats.org/officeDocument/2006/relationships" xmlns:p="http://schemas.openxmlformats.org/presentationml/2006/main">
  <p:tag name="TIMING" val="|5.5|9.5|2.1"/>
</p:tagLst>
</file>

<file path=ppt/tags/tag33.xml><?xml version="1.0" encoding="utf-8"?>
<p:tagLst xmlns:a="http://schemas.openxmlformats.org/drawingml/2006/main" xmlns:r="http://schemas.openxmlformats.org/officeDocument/2006/relationships" xmlns:p="http://schemas.openxmlformats.org/presentationml/2006/main">
  <p:tag name="TIMING" val="|5.5|9.5|2.1"/>
</p:tagLst>
</file>

<file path=ppt/tags/tag34.xml><?xml version="1.0" encoding="utf-8"?>
<p:tagLst xmlns:a="http://schemas.openxmlformats.org/drawingml/2006/main" xmlns:r="http://schemas.openxmlformats.org/officeDocument/2006/relationships" xmlns:p="http://schemas.openxmlformats.org/presentationml/2006/main">
  <p:tag name="TIMING" val="|5.5|9.5|2.1"/>
</p:tagLst>
</file>

<file path=ppt/tags/tag35.xml><?xml version="1.0" encoding="utf-8"?>
<p:tagLst xmlns:a="http://schemas.openxmlformats.org/drawingml/2006/main" xmlns:r="http://schemas.openxmlformats.org/officeDocument/2006/relationships" xmlns:p="http://schemas.openxmlformats.org/presentationml/2006/main">
  <p:tag name="TIMING" val="|5.5|9.5|2.1"/>
</p:tagLst>
</file>

<file path=ppt/tags/tag36.xml><?xml version="1.0" encoding="utf-8"?>
<p:tagLst xmlns:a="http://schemas.openxmlformats.org/drawingml/2006/main" xmlns:r="http://schemas.openxmlformats.org/officeDocument/2006/relationships" xmlns:p="http://schemas.openxmlformats.org/presentationml/2006/main">
  <p:tag name="TIMING" val="|5.5|9.5|2.1"/>
</p:tagLst>
</file>

<file path=ppt/tags/tag37.xml><?xml version="1.0" encoding="utf-8"?>
<p:tagLst xmlns:a="http://schemas.openxmlformats.org/drawingml/2006/main" xmlns:r="http://schemas.openxmlformats.org/officeDocument/2006/relationships" xmlns:p="http://schemas.openxmlformats.org/presentationml/2006/main">
  <p:tag name="TIMING" val="|5.5|9.5|2.1"/>
</p:tagLst>
</file>

<file path=ppt/tags/tag38.xml><?xml version="1.0" encoding="utf-8"?>
<p:tagLst xmlns:a="http://schemas.openxmlformats.org/drawingml/2006/main" xmlns:r="http://schemas.openxmlformats.org/officeDocument/2006/relationships" xmlns:p="http://schemas.openxmlformats.org/presentationml/2006/main">
  <p:tag name="TIMING" val="|5.5|9.5|2.1"/>
</p:tagLst>
</file>

<file path=ppt/tags/tag39.xml><?xml version="1.0" encoding="utf-8"?>
<p:tagLst xmlns:a="http://schemas.openxmlformats.org/drawingml/2006/main" xmlns:r="http://schemas.openxmlformats.org/officeDocument/2006/relationships" xmlns:p="http://schemas.openxmlformats.org/presentationml/2006/main">
  <p:tag name="TIMING" val="|5.5|9.5|2.1"/>
</p:tagLst>
</file>

<file path=ppt/tags/tag4.xml><?xml version="1.0" encoding="utf-8"?>
<p:tagLst xmlns:a="http://schemas.openxmlformats.org/drawingml/2006/main" xmlns:r="http://schemas.openxmlformats.org/officeDocument/2006/relationships" xmlns:p="http://schemas.openxmlformats.org/presentationml/2006/main">
  <p:tag name="TIMING" val="|5.5|9.5|2.1"/>
</p:tagLst>
</file>

<file path=ppt/tags/tag40.xml><?xml version="1.0" encoding="utf-8"?>
<p:tagLst xmlns:a="http://schemas.openxmlformats.org/drawingml/2006/main" xmlns:r="http://schemas.openxmlformats.org/officeDocument/2006/relationships" xmlns:p="http://schemas.openxmlformats.org/presentationml/2006/main">
  <p:tag name="TIMING" val="|5.5|9.5|2.1"/>
</p:tagLst>
</file>

<file path=ppt/tags/tag41.xml><?xml version="1.0" encoding="utf-8"?>
<p:tagLst xmlns:a="http://schemas.openxmlformats.org/drawingml/2006/main" xmlns:r="http://schemas.openxmlformats.org/officeDocument/2006/relationships" xmlns:p="http://schemas.openxmlformats.org/presentationml/2006/main">
  <p:tag name="TIMING" val="|5.5|9.5|2.1"/>
</p:tagLst>
</file>

<file path=ppt/tags/tag42.xml><?xml version="1.0" encoding="utf-8"?>
<p:tagLst xmlns:a="http://schemas.openxmlformats.org/drawingml/2006/main" xmlns:r="http://schemas.openxmlformats.org/officeDocument/2006/relationships" xmlns:p="http://schemas.openxmlformats.org/presentationml/2006/main">
  <p:tag name="TIMING" val="|5.5|9.5|2.1"/>
</p:tagLst>
</file>

<file path=ppt/tags/tag43.xml><?xml version="1.0" encoding="utf-8"?>
<p:tagLst xmlns:a="http://schemas.openxmlformats.org/drawingml/2006/main" xmlns:r="http://schemas.openxmlformats.org/officeDocument/2006/relationships" xmlns:p="http://schemas.openxmlformats.org/presentationml/2006/main">
  <p:tag name="TIMING" val="|5.5|9.5|2.1"/>
</p:tagLst>
</file>

<file path=ppt/tags/tag44.xml><?xml version="1.0" encoding="utf-8"?>
<p:tagLst xmlns:a="http://schemas.openxmlformats.org/drawingml/2006/main" xmlns:r="http://schemas.openxmlformats.org/officeDocument/2006/relationships" xmlns:p="http://schemas.openxmlformats.org/presentationml/2006/main">
  <p:tag name="TIMING" val="|5.5|9.5|2.1"/>
</p:tagLst>
</file>

<file path=ppt/tags/tag45.xml><?xml version="1.0" encoding="utf-8"?>
<p:tagLst xmlns:a="http://schemas.openxmlformats.org/drawingml/2006/main" xmlns:r="http://schemas.openxmlformats.org/officeDocument/2006/relationships" xmlns:p="http://schemas.openxmlformats.org/presentationml/2006/main">
  <p:tag name="TIMING" val="|5.5|9.5|2.1"/>
</p:tagLst>
</file>

<file path=ppt/tags/tag46.xml><?xml version="1.0" encoding="utf-8"?>
<p:tagLst xmlns:a="http://schemas.openxmlformats.org/drawingml/2006/main" xmlns:r="http://schemas.openxmlformats.org/officeDocument/2006/relationships" xmlns:p="http://schemas.openxmlformats.org/presentationml/2006/main">
  <p:tag name="TIMING" val="|5.5|9.5|2.1"/>
</p:tagLst>
</file>

<file path=ppt/tags/tag47.xml><?xml version="1.0" encoding="utf-8"?>
<p:tagLst xmlns:a="http://schemas.openxmlformats.org/drawingml/2006/main" xmlns:r="http://schemas.openxmlformats.org/officeDocument/2006/relationships" xmlns:p="http://schemas.openxmlformats.org/presentationml/2006/main">
  <p:tag name="TIMING" val="|5.5|9.5|2.1"/>
</p:tagLst>
</file>

<file path=ppt/tags/tag48.xml><?xml version="1.0" encoding="utf-8"?>
<p:tagLst xmlns:a="http://schemas.openxmlformats.org/drawingml/2006/main" xmlns:r="http://schemas.openxmlformats.org/officeDocument/2006/relationships" xmlns:p="http://schemas.openxmlformats.org/presentationml/2006/main">
  <p:tag name="TIMING" val="|5.5|9.5|2.1"/>
</p:tagLst>
</file>

<file path=ppt/tags/tag49.xml><?xml version="1.0" encoding="utf-8"?>
<p:tagLst xmlns:a="http://schemas.openxmlformats.org/drawingml/2006/main" xmlns:r="http://schemas.openxmlformats.org/officeDocument/2006/relationships" xmlns:p="http://schemas.openxmlformats.org/presentationml/2006/main">
  <p:tag name="TIMING" val="|5.5|9.5|2.1"/>
</p:tagLst>
</file>

<file path=ppt/tags/tag5.xml><?xml version="1.0" encoding="utf-8"?>
<p:tagLst xmlns:a="http://schemas.openxmlformats.org/drawingml/2006/main" xmlns:r="http://schemas.openxmlformats.org/officeDocument/2006/relationships" xmlns:p="http://schemas.openxmlformats.org/presentationml/2006/main">
  <p:tag name="TIMING" val="|5.5|9.5|2.1"/>
</p:tagLst>
</file>

<file path=ppt/tags/tag50.xml><?xml version="1.0" encoding="utf-8"?>
<p:tagLst xmlns:a="http://schemas.openxmlformats.org/drawingml/2006/main" xmlns:r="http://schemas.openxmlformats.org/officeDocument/2006/relationships" xmlns:p="http://schemas.openxmlformats.org/presentationml/2006/main">
  <p:tag name="TIMING" val="|5.5|9.5|2.1"/>
</p:tagLst>
</file>

<file path=ppt/tags/tag6.xml><?xml version="1.0" encoding="utf-8"?>
<p:tagLst xmlns:a="http://schemas.openxmlformats.org/drawingml/2006/main" xmlns:r="http://schemas.openxmlformats.org/officeDocument/2006/relationships" xmlns:p="http://schemas.openxmlformats.org/presentationml/2006/main">
  <p:tag name="TIMING" val="|5.5|9.5|2.1"/>
</p:tagLst>
</file>

<file path=ppt/tags/tag7.xml><?xml version="1.0" encoding="utf-8"?>
<p:tagLst xmlns:a="http://schemas.openxmlformats.org/drawingml/2006/main" xmlns:r="http://schemas.openxmlformats.org/officeDocument/2006/relationships" xmlns:p="http://schemas.openxmlformats.org/presentationml/2006/main">
  <p:tag name="TIMING" val="|5.5|9.5|2.1"/>
</p:tagLst>
</file>

<file path=ppt/tags/tag8.xml><?xml version="1.0" encoding="utf-8"?>
<p:tagLst xmlns:a="http://schemas.openxmlformats.org/drawingml/2006/main" xmlns:r="http://schemas.openxmlformats.org/officeDocument/2006/relationships" xmlns:p="http://schemas.openxmlformats.org/presentationml/2006/main">
  <p:tag name="TIMING" val="|5.5|9.5|2.1"/>
</p:tagLst>
</file>

<file path=ppt/tags/tag9.xml><?xml version="1.0" encoding="utf-8"?>
<p:tagLst xmlns:a="http://schemas.openxmlformats.org/drawingml/2006/main" xmlns:r="http://schemas.openxmlformats.org/officeDocument/2006/relationships" xmlns:p="http://schemas.openxmlformats.org/presentationml/2006/main">
  <p:tag name="TIMING" val="|5.5|9.5|2.1"/>
</p:tagLst>
</file>

<file path=ppt/theme/theme1.xml><?xml version="1.0" encoding="utf-8"?>
<a:theme xmlns:a="http://schemas.openxmlformats.org/drawingml/2006/main" name="PPL">
  <a:themeElements>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fontScheme name="Refined">
      <a:majorFont>
        <a:latin typeface="Arial Rounded MT Bol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4D4D4D"/>
            </a:gs>
            <a:gs pos="50000">
              <a:schemeClr val="bg1"/>
            </a:gs>
            <a:gs pos="100000">
              <a:srgbClr val="4D4D4D"/>
            </a:gs>
          </a:gsLst>
          <a:lin ang="18900000" scaled="1"/>
        </a:gradFill>
        <a:ln w="9525" cap="flat" cmpd="sng" algn="ctr">
          <a:solidFill>
            <a:srgbClr val="CC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rgbClr val="4D4D4D"/>
            </a:gs>
            <a:gs pos="50000">
              <a:schemeClr val="bg1"/>
            </a:gs>
            <a:gs pos="100000">
              <a:srgbClr val="4D4D4D"/>
            </a:gs>
          </a:gsLst>
          <a:lin ang="18900000" scaled="1"/>
        </a:gradFill>
        <a:ln w="9525" cap="flat" cmpd="sng" algn="ctr">
          <a:solidFill>
            <a:srgbClr val="CC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PL">
  <a:themeElements>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fontScheme name="Refined">
      <a:majorFont>
        <a:latin typeface="Arial Rounded MT Bol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4D4D4D"/>
            </a:gs>
            <a:gs pos="50000">
              <a:schemeClr val="bg1"/>
            </a:gs>
            <a:gs pos="100000">
              <a:srgbClr val="4D4D4D"/>
            </a:gs>
          </a:gsLst>
          <a:lin ang="18900000" scaled="1"/>
        </a:gradFill>
        <a:ln w="9525" cap="flat" cmpd="sng" algn="ctr">
          <a:solidFill>
            <a:srgbClr val="CC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rgbClr val="4D4D4D"/>
            </a:gs>
            <a:gs pos="50000">
              <a:schemeClr val="bg1"/>
            </a:gs>
            <a:gs pos="100000">
              <a:srgbClr val="4D4D4D"/>
            </a:gs>
          </a:gsLst>
          <a:lin ang="18900000" scaled="1"/>
        </a:gradFill>
        <a:ln w="9525" cap="flat" cmpd="sng" algn="ctr">
          <a:solidFill>
            <a:srgbClr val="CC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L-Presentation-Template">
  <a:themeElements>
    <a:clrScheme name="PPL-new">
      <a:dk1>
        <a:srgbClr val="000000"/>
      </a:dk1>
      <a:lt1>
        <a:srgbClr val="FFFFFF"/>
      </a:lt1>
      <a:dk2>
        <a:srgbClr val="8C1515"/>
      </a:dk2>
      <a:lt2>
        <a:srgbClr val="B6B1A9"/>
      </a:lt2>
      <a:accent1>
        <a:srgbClr val="0072A4"/>
      </a:accent1>
      <a:accent2>
        <a:srgbClr val="B26F0C"/>
      </a:accent2>
      <a:accent3>
        <a:srgbClr val="53284F"/>
      </a:accent3>
      <a:accent4>
        <a:srgbClr val="8D3C1E"/>
      </a:accent4>
      <a:accent5>
        <a:srgbClr val="175E54"/>
      </a:accent5>
      <a:accent6>
        <a:srgbClr val="4D4F53"/>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0000" tIns="46800" rIns="90000" bIns="46800" numCol="1" rtlCol="0" anchor="ctr"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sz="2400" b="0" i="0" u="none" strike="noStrike" cap="none" normalizeH="0" baseline="0" smtClean="0">
            <a:ln>
              <a:noFill/>
            </a:ln>
            <a:solidFill>
              <a:schemeClr val="bg1"/>
            </a:solidFill>
            <a:effectLst/>
            <a:latin typeface="Arial" charset="0"/>
            <a:ea typeface="ＭＳ Ｐゴシック"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PL-Presentation-Template">
  <a:themeElements>
    <a:clrScheme name="PPL-new">
      <a:dk1>
        <a:srgbClr val="000000"/>
      </a:dk1>
      <a:lt1>
        <a:srgbClr val="FFFFFF"/>
      </a:lt1>
      <a:dk2>
        <a:srgbClr val="8C1515"/>
      </a:dk2>
      <a:lt2>
        <a:srgbClr val="B6B1A9"/>
      </a:lt2>
      <a:accent1>
        <a:srgbClr val="0072A4"/>
      </a:accent1>
      <a:accent2>
        <a:srgbClr val="B26F0C"/>
      </a:accent2>
      <a:accent3>
        <a:srgbClr val="53284F"/>
      </a:accent3>
      <a:accent4>
        <a:srgbClr val="8D3C1E"/>
      </a:accent4>
      <a:accent5>
        <a:srgbClr val="175E54"/>
      </a:accent5>
      <a:accent6>
        <a:srgbClr val="4D4F53"/>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0000" tIns="46800" rIns="90000" bIns="46800" numCol="1" rtlCol="0" anchor="ctr"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sz="2400" b="0" i="0" u="none" strike="noStrike" cap="none" normalizeH="0" baseline="0" smtClean="0">
            <a:ln>
              <a:noFill/>
            </a:ln>
            <a:solidFill>
              <a:schemeClr val="bg1"/>
            </a:solidFill>
            <a:effectLst/>
            <a:latin typeface="Arial" charset="0"/>
            <a:ea typeface="ＭＳ Ｐゴシック"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PPL-Presentation-Template">
  <a:themeElements>
    <a:clrScheme name="PPL-new">
      <a:dk1>
        <a:srgbClr val="000000"/>
      </a:dk1>
      <a:lt1>
        <a:srgbClr val="FFFFFF"/>
      </a:lt1>
      <a:dk2>
        <a:srgbClr val="8C1515"/>
      </a:dk2>
      <a:lt2>
        <a:srgbClr val="B6B1A9"/>
      </a:lt2>
      <a:accent1>
        <a:srgbClr val="0072A4"/>
      </a:accent1>
      <a:accent2>
        <a:srgbClr val="B26F0C"/>
      </a:accent2>
      <a:accent3>
        <a:srgbClr val="53284F"/>
      </a:accent3>
      <a:accent4>
        <a:srgbClr val="8D3C1E"/>
      </a:accent4>
      <a:accent5>
        <a:srgbClr val="175E54"/>
      </a:accent5>
      <a:accent6>
        <a:srgbClr val="4D4F53"/>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0000" tIns="46800" rIns="90000" bIns="46800" numCol="1" rtlCol="0" anchor="ctr"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sz="2400" b="0" i="0" u="none" strike="noStrike" cap="none" normalizeH="0" baseline="0" smtClean="0">
            <a:ln>
              <a:noFill/>
            </a:ln>
            <a:solidFill>
              <a:schemeClr val="bg1"/>
            </a:solidFill>
            <a:effectLst/>
            <a:latin typeface="Arial" charset="0"/>
            <a:ea typeface="ＭＳ Ｐゴシック"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204888</TotalTime>
  <Words>6514</Words>
  <Application>Microsoft Office PowerPoint</Application>
  <PresentationFormat>Widescreen</PresentationFormat>
  <Paragraphs>2686</Paragraphs>
  <Slides>79</Slides>
  <Notes>70</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79</vt:i4>
      </vt:variant>
    </vt:vector>
  </HeadingPairs>
  <TitlesOfParts>
    <vt:vector size="98" baseType="lpstr">
      <vt:lpstr>맑은 고딕</vt:lpstr>
      <vt:lpstr>ＭＳ Ｐゴシック</vt:lpstr>
      <vt:lpstr>SimSun</vt:lpstr>
      <vt:lpstr>Arial</vt:lpstr>
      <vt:lpstr>Arial Rounded MT Bold</vt:lpstr>
      <vt:lpstr>Calibri</vt:lpstr>
      <vt:lpstr>Calibri</vt:lpstr>
      <vt:lpstr>Consolas</vt:lpstr>
      <vt:lpstr>Courier New</vt:lpstr>
      <vt:lpstr>Gill Sans MT</vt:lpstr>
      <vt:lpstr>Helvetica</vt:lpstr>
      <vt:lpstr>Trebuchet MS</vt:lpstr>
      <vt:lpstr>Verdana</vt:lpstr>
      <vt:lpstr>Wingdings</vt:lpstr>
      <vt:lpstr>PPL</vt:lpstr>
      <vt:lpstr>1_PPL</vt:lpstr>
      <vt:lpstr>PPL-Presentation-Template</vt:lpstr>
      <vt:lpstr>1_PPL-Presentation-Template</vt:lpstr>
      <vt:lpstr>2_PPL-Presentation-Template</vt:lpstr>
      <vt:lpstr> Spatial: A Language and Compiler for Application Accelerators</vt:lpstr>
      <vt:lpstr>Spatial Resources</vt:lpstr>
      <vt:lpstr>Increasing Demand for Reconfigurability</vt:lpstr>
      <vt:lpstr>Improvements in Performance, Energy Efficiency</vt:lpstr>
      <vt:lpstr>Accessing Reconfigurable Architectures</vt:lpstr>
      <vt:lpstr>Accessing Reconfigurable Architectures</vt:lpstr>
      <vt:lpstr>Key Programming Challenges</vt:lpstr>
      <vt:lpstr>Key Programming Challenges (Continued..)</vt:lpstr>
      <vt:lpstr>Design Space Example</vt:lpstr>
      <vt:lpstr>Important Parameters: Tile Sizes</vt:lpstr>
      <vt:lpstr>Important Parameters: Pipelining</vt:lpstr>
      <vt:lpstr>Important Parameters: Parallelization</vt:lpstr>
      <vt:lpstr>PowerPoint Presentation</vt:lpstr>
      <vt:lpstr>Language Requirements</vt:lpstr>
      <vt:lpstr>Language Comparisons</vt:lpstr>
      <vt:lpstr>PowerPoint Presentation</vt:lpstr>
      <vt:lpstr>The Spatial Language: Memory Abstractions</vt:lpstr>
      <vt:lpstr>The Spatial Language: Control Abstractions</vt:lpstr>
      <vt:lpstr>The Spatial Language: Design Parameters</vt:lpstr>
      <vt:lpstr>Dot Product in Spatial</vt:lpstr>
      <vt:lpstr>Dot Product in Spatial</vt:lpstr>
      <vt:lpstr>Dot Product in Spatial</vt:lpstr>
      <vt:lpstr>Dot Product in Spatial</vt:lpstr>
      <vt:lpstr>Dot Product in Spatial</vt:lpstr>
      <vt:lpstr>Dot Product in Spatial</vt:lpstr>
      <vt:lpstr>Dot Product in Spatial</vt:lpstr>
      <vt:lpstr>Dot Product in Spatial</vt:lpstr>
      <vt:lpstr>Design Tuning Performance</vt:lpstr>
      <vt:lpstr>GDA Design Space</vt:lpstr>
      <vt:lpstr>PowerPoint Presentation</vt:lpstr>
      <vt:lpstr>Preview: TensorFlow to Spatial</vt:lpstr>
      <vt:lpstr>Spatial’s Advantages</vt:lpstr>
      <vt:lpstr>Future Work</vt:lpstr>
      <vt:lpstr>Conclusion</vt:lpstr>
      <vt:lpstr>Nuts and Bolts of a Full Spatial Application</vt:lpstr>
      <vt:lpstr>Spatial App Template</vt:lpstr>
      <vt:lpstr>Spatial App Template</vt:lpstr>
      <vt:lpstr>Hello Spatial!</vt:lpstr>
      <vt:lpstr>Spatial is Embedded in Scala</vt:lpstr>
      <vt:lpstr>Spatial is Embedded in Scala</vt:lpstr>
      <vt:lpstr>Import Statements</vt:lpstr>
      <vt:lpstr>Import Statements</vt:lpstr>
      <vt:lpstr>Application Object Declaration</vt:lpstr>
      <vt:lpstr>Application Object Declaration</vt:lpstr>
      <vt:lpstr>“@virtualize” Annotation</vt:lpstr>
      <vt:lpstr>Spatial’s Entry Function: “main()”</vt:lpstr>
      <vt:lpstr>Spatial’s Entry Function: “main()”</vt:lpstr>
      <vt:lpstr>Val Definitions</vt:lpstr>
      <vt:lpstr>Val Definitions</vt:lpstr>
      <vt:lpstr>Val Definitions</vt:lpstr>
      <vt:lpstr>Method Calls</vt:lpstr>
      <vt:lpstr>Spatial Command-Line Arguments</vt:lpstr>
      <vt:lpstr>Input Arguments (ArgIn)</vt:lpstr>
      <vt:lpstr>Output Arguments (ArgOut)</vt:lpstr>
      <vt:lpstr>Scalar Transfers (ARM → FPGA)</vt:lpstr>
      <vt:lpstr>Accel Block</vt:lpstr>
      <vt:lpstr>Accel Block</vt:lpstr>
      <vt:lpstr>Accel Block</vt:lpstr>
      <vt:lpstr>Implicit Register Reads</vt:lpstr>
      <vt:lpstr>Register Writes</vt:lpstr>
      <vt:lpstr>Accel Block Scheduling</vt:lpstr>
      <vt:lpstr>Scalar Transfers (FPGA → ARM)</vt:lpstr>
      <vt:lpstr>Printing in Spatial**</vt:lpstr>
      <vt:lpstr>Hello Spatial!</vt:lpstr>
      <vt:lpstr>Custom Types in Spatial</vt:lpstr>
      <vt:lpstr>Custom Types</vt:lpstr>
      <vt:lpstr>Custom Fixed Point Types</vt:lpstr>
      <vt:lpstr>Custom Fixed Point Examples</vt:lpstr>
      <vt:lpstr>Custom Fixed Point Types</vt:lpstr>
      <vt:lpstr>Custom Floating Point Types</vt:lpstr>
      <vt:lpstr>Custom Floating Point Types</vt:lpstr>
      <vt:lpstr>Predefined Type Aliases</vt:lpstr>
      <vt:lpstr>Note About Booleans</vt:lpstr>
      <vt:lpstr>Custom Structs</vt:lpstr>
      <vt:lpstr>Custom Structs</vt:lpstr>
      <vt:lpstr>Custom Structs</vt:lpstr>
      <vt:lpstr>Custom Structs</vt:lpstr>
      <vt:lpstr>Nesting Structs</vt:lpstr>
      <vt:lpstr>Registers of Custom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Virtualization for Heterogeneous Parallel Computing</dc:title>
  <dc:creator>kuubemasta</dc:creator>
  <cp:lastModifiedBy>Matthew Feldman</cp:lastModifiedBy>
  <cp:revision>1169</cp:revision>
  <cp:lastPrinted>2017-04-19T06:46:39Z</cp:lastPrinted>
  <dcterms:created xsi:type="dcterms:W3CDTF">2011-05-29T16:46:20Z</dcterms:created>
  <dcterms:modified xsi:type="dcterms:W3CDTF">2017-11-22T05:20:38Z</dcterms:modified>
</cp:coreProperties>
</file>