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31.xml" ContentType="application/vnd.openxmlformats-officedocument.presentationml.tags+xml"/>
  <Override PartName="/ppt/notesSlides/notesSlide33.xml" ContentType="application/vnd.openxmlformats-officedocument.presentationml.notesSlide+xml"/>
  <Override PartName="/ppt/tags/tag32.xml" ContentType="application/vnd.openxmlformats-officedocument.presentationml.tags+xml"/>
  <Override PartName="/ppt/notesSlides/notesSlide34.xml" ContentType="application/vnd.openxmlformats-officedocument.presentationml.notesSlide+xml"/>
  <Override PartName="/ppt/tags/tag33.xml" ContentType="application/vnd.openxmlformats-officedocument.presentationml.tags+xml"/>
  <Override PartName="/ppt/notesSlides/notesSlide35.xml" ContentType="application/vnd.openxmlformats-officedocument.presentationml.notesSlide+xml"/>
  <Override PartName="/ppt/tags/tag34.xml" ContentType="application/vnd.openxmlformats-officedocument.presentationml.tags+xml"/>
  <Override PartName="/ppt/notesSlides/notesSlide36.xml" ContentType="application/vnd.openxmlformats-officedocument.presentationml.notesSlide+xml"/>
  <Override PartName="/ppt/tags/tag35.xml" ContentType="application/vnd.openxmlformats-officedocument.presentationml.tags+xml"/>
  <Override PartName="/ppt/notesSlides/notesSlide37.xml" ContentType="application/vnd.openxmlformats-officedocument.presentationml.notesSlide+xml"/>
  <Override PartName="/ppt/tags/tag36.xml" ContentType="application/vnd.openxmlformats-officedocument.presentationml.tags+xml"/>
  <Override PartName="/ppt/notesSlides/notesSlide38.xml" ContentType="application/vnd.openxmlformats-officedocument.presentationml.notesSlide+xml"/>
  <Override PartName="/ppt/tags/tag37.xml" ContentType="application/vnd.openxmlformats-officedocument.presentationml.tags+xml"/>
  <Override PartName="/ppt/notesSlides/notesSlide39.xml" ContentType="application/vnd.openxmlformats-officedocument.presentationml.notesSlide+xml"/>
  <Override PartName="/ppt/tags/tag38.xml" ContentType="application/vnd.openxmlformats-officedocument.presentationml.tags+xml"/>
  <Override PartName="/ppt/notesSlides/notesSlide40.xml" ContentType="application/vnd.openxmlformats-officedocument.presentationml.notesSlide+xml"/>
  <Override PartName="/ppt/tags/tag39.xml" ContentType="application/vnd.openxmlformats-officedocument.presentationml.tags+xml"/>
  <Override PartName="/ppt/notesSlides/notesSlide41.xml" ContentType="application/vnd.openxmlformats-officedocument.presentationml.notesSlide+xml"/>
  <Override PartName="/ppt/tags/tag40.xml" ContentType="application/vnd.openxmlformats-officedocument.presentationml.tags+xml"/>
  <Override PartName="/ppt/notesSlides/notesSlide42.xml" ContentType="application/vnd.openxmlformats-officedocument.presentationml.notesSlide+xml"/>
  <Override PartName="/ppt/tags/tag41.xml" ContentType="application/vnd.openxmlformats-officedocument.presentationml.tags+xml"/>
  <Override PartName="/ppt/notesSlides/notesSlide43.xml" ContentType="application/vnd.openxmlformats-officedocument.presentationml.notesSlide+xml"/>
  <Override PartName="/ppt/tags/tag42.xml" ContentType="application/vnd.openxmlformats-officedocument.presentationml.tags+xml"/>
  <Override PartName="/ppt/notesSlides/notesSlide44.xml" ContentType="application/vnd.openxmlformats-officedocument.presentationml.notesSlide+xml"/>
  <Override PartName="/ppt/tags/tag43.xml" ContentType="application/vnd.openxmlformats-officedocument.presentationml.tags+xml"/>
  <Override PartName="/ppt/notesSlides/notesSlide45.xml" ContentType="application/vnd.openxmlformats-officedocument.presentationml.notesSlide+xml"/>
  <Override PartName="/ppt/tags/tag44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45.xml" ContentType="application/vnd.openxmlformats-officedocument.presentationml.tags+xml"/>
  <Override PartName="/ppt/notesSlides/notesSlide50.xml" ContentType="application/vnd.openxmlformats-officedocument.presentationml.notesSlide+xml"/>
  <Override PartName="/ppt/tags/tag46.xml" ContentType="application/vnd.openxmlformats-officedocument.presentationml.tags+xml"/>
  <Override PartName="/ppt/notesSlides/notesSlide51.xml" ContentType="application/vnd.openxmlformats-officedocument.presentationml.notesSlide+xml"/>
  <Override PartName="/ppt/tags/tag47.xml" ContentType="application/vnd.openxmlformats-officedocument.presentationml.tags+xml"/>
  <Override PartName="/ppt/notesSlides/notesSlide52.xml" ContentType="application/vnd.openxmlformats-officedocument.presentationml.notesSlide+xml"/>
  <Override PartName="/ppt/tags/tag48.xml" ContentType="application/vnd.openxmlformats-officedocument.presentationml.tags+xml"/>
  <Override PartName="/ppt/notesSlides/notesSlide53.xml" ContentType="application/vnd.openxmlformats-officedocument.presentationml.notesSlide+xml"/>
  <Override PartName="/ppt/tags/tag49.xml" ContentType="application/vnd.openxmlformats-officedocument.presentationml.tags+xml"/>
  <Override PartName="/ppt/notesSlides/notesSlide54.xml" ContentType="application/vnd.openxmlformats-officedocument.presentationml.notesSlide+xml"/>
  <Override PartName="/ppt/tags/tag50.xml" ContentType="application/vnd.openxmlformats-officedocument.presentationml.tags+xml"/>
  <Override PartName="/ppt/notesSlides/notesSlide55.xml" ContentType="application/vnd.openxmlformats-officedocument.presentationml.notesSlide+xml"/>
  <Override PartName="/ppt/tags/tag51.xml" ContentType="application/vnd.openxmlformats-officedocument.presentationml.tags+xml"/>
  <Override PartName="/ppt/notesSlides/notesSlide56.xml" ContentType="application/vnd.openxmlformats-officedocument.presentationml.notesSlide+xml"/>
  <Override PartName="/ppt/tags/tag52.xml" ContentType="application/vnd.openxmlformats-officedocument.presentationml.tags+xml"/>
  <Override PartName="/ppt/notesSlides/notesSlide57.xml" ContentType="application/vnd.openxmlformats-officedocument.presentationml.notesSlide+xml"/>
  <Override PartName="/ppt/tags/tag53.xml" ContentType="application/vnd.openxmlformats-officedocument.presentationml.tags+xml"/>
  <Override PartName="/ppt/notesSlides/notesSlide58.xml" ContentType="application/vnd.openxmlformats-officedocument.presentationml.notesSlide+xml"/>
  <Override PartName="/ppt/tags/tag54.xml" ContentType="application/vnd.openxmlformats-officedocument.presentationml.tags+xml"/>
  <Override PartName="/ppt/notesSlides/notesSlide59.xml" ContentType="application/vnd.openxmlformats-officedocument.presentationml.notesSlide+xml"/>
  <Override PartName="/ppt/tags/tag55.xml" ContentType="application/vnd.openxmlformats-officedocument.presentationml.tags+xml"/>
  <Override PartName="/ppt/notesSlides/notesSlide60.xml" ContentType="application/vnd.openxmlformats-officedocument.presentationml.notesSlide+xml"/>
  <Override PartName="/ppt/tags/tag56.xml" ContentType="application/vnd.openxmlformats-officedocument.presentationml.tags+xml"/>
  <Override PartName="/ppt/notesSlides/notesSlide61.xml" ContentType="application/vnd.openxmlformats-officedocument.presentationml.notesSlide+xml"/>
  <Override PartName="/ppt/tags/tag57.xml" ContentType="application/vnd.openxmlformats-officedocument.presentationml.tags+xml"/>
  <Override PartName="/ppt/notesSlides/notesSlide62.xml" ContentType="application/vnd.openxmlformats-officedocument.presentationml.notesSlide+xml"/>
  <Override PartName="/ppt/tags/tag58.xml" ContentType="application/vnd.openxmlformats-officedocument.presentationml.tags+xml"/>
  <Override PartName="/ppt/notesSlides/notesSlide63.xml" ContentType="application/vnd.openxmlformats-officedocument.presentationml.notesSlide+xml"/>
  <Override PartName="/ppt/tags/tag59.xml" ContentType="application/vnd.openxmlformats-officedocument.presentationml.tags+xml"/>
  <Override PartName="/ppt/notesSlides/notesSlide64.xml" ContentType="application/vnd.openxmlformats-officedocument.presentationml.notesSlide+xml"/>
  <Override PartName="/ppt/tags/tag60.xml" ContentType="application/vnd.openxmlformats-officedocument.presentationml.tags+xml"/>
  <Override PartName="/ppt/notesSlides/notesSlide65.xml" ContentType="application/vnd.openxmlformats-officedocument.presentationml.notesSlide+xml"/>
  <Override PartName="/ppt/tags/tag61.xml" ContentType="application/vnd.openxmlformats-officedocument.presentationml.tags+xml"/>
  <Override PartName="/ppt/notesSlides/notesSlide66.xml" ContentType="application/vnd.openxmlformats-officedocument.presentationml.notesSlide+xml"/>
  <Override PartName="/ppt/tags/tag62.xml" ContentType="application/vnd.openxmlformats-officedocument.presentationml.tags+xml"/>
  <Override PartName="/ppt/notesSlides/notesSlide67.xml" ContentType="application/vnd.openxmlformats-officedocument.presentationml.notesSlide+xml"/>
  <Override PartName="/ppt/tags/tag63.xml" ContentType="application/vnd.openxmlformats-officedocument.presentationml.tags+xml"/>
  <Override PartName="/ppt/notesSlides/notesSlide68.xml" ContentType="application/vnd.openxmlformats-officedocument.presentationml.notesSlide+xml"/>
  <Override PartName="/ppt/tags/tag64.xml" ContentType="application/vnd.openxmlformats-officedocument.presentationml.tags+xml"/>
  <Override PartName="/ppt/notesSlides/notesSlide69.xml" ContentType="application/vnd.openxmlformats-officedocument.presentationml.notesSlide+xml"/>
  <Override PartName="/ppt/tags/tag65.xml" ContentType="application/vnd.openxmlformats-officedocument.presentationml.tags+xml"/>
  <Override PartName="/ppt/notesSlides/notesSlide70.xml" ContentType="application/vnd.openxmlformats-officedocument.presentationml.notesSlide+xml"/>
  <Override PartName="/ppt/tags/tag66.xml" ContentType="application/vnd.openxmlformats-officedocument.presentationml.tags+xml"/>
  <Override PartName="/ppt/notesSlides/notesSlide71.xml" ContentType="application/vnd.openxmlformats-officedocument.presentationml.notesSlide+xml"/>
  <Override PartName="/ppt/tags/tag67.xml" ContentType="application/vnd.openxmlformats-officedocument.presentationml.tags+xml"/>
  <Override PartName="/ppt/notesSlides/notesSlide72.xml" ContentType="application/vnd.openxmlformats-officedocument.presentationml.notesSlide+xml"/>
  <Override PartName="/ppt/tags/tag68.xml" ContentType="application/vnd.openxmlformats-officedocument.presentationml.tags+xml"/>
  <Override PartName="/ppt/notesSlides/notesSlide73.xml" ContentType="application/vnd.openxmlformats-officedocument.presentationml.notesSlide+xml"/>
  <Override PartName="/ppt/tags/tag69.xml" ContentType="application/vnd.openxmlformats-officedocument.presentationml.tags+xml"/>
  <Override PartName="/ppt/notesSlides/notesSlide74.xml" ContentType="application/vnd.openxmlformats-officedocument.presentationml.notesSlide+xml"/>
  <Override PartName="/ppt/tags/tag70.xml" ContentType="application/vnd.openxmlformats-officedocument.presentationml.tags+xml"/>
  <Override PartName="/ppt/notesSlides/notesSlide75.xml" ContentType="application/vnd.openxmlformats-officedocument.presentationml.notesSlide+xml"/>
  <Override PartName="/ppt/tags/tag71.xml" ContentType="application/vnd.openxmlformats-officedocument.presentationml.tags+xml"/>
  <Override PartName="/ppt/notesSlides/notesSlide76.xml" ContentType="application/vnd.openxmlformats-officedocument.presentationml.notesSlide+xml"/>
  <Override PartName="/ppt/tags/tag72.xml" ContentType="application/vnd.openxmlformats-officedocument.presentationml.tags+xml"/>
  <Override PartName="/ppt/notesSlides/notesSlide77.xml" ContentType="application/vnd.openxmlformats-officedocument.presentationml.notesSlide+xml"/>
  <Override PartName="/ppt/tags/tag73.xml" ContentType="application/vnd.openxmlformats-officedocument.presentationml.tags+xml"/>
  <Override PartName="/ppt/notesSlides/notesSlide78.xml" ContentType="application/vnd.openxmlformats-officedocument.presentationml.notesSlide+xml"/>
  <Override PartName="/ppt/tags/tag74.xml" ContentType="application/vnd.openxmlformats-officedocument.presentationml.tags+xml"/>
  <Override PartName="/ppt/notesSlides/notesSlide79.xml" ContentType="application/vnd.openxmlformats-officedocument.presentationml.notesSlide+xml"/>
  <Override PartName="/ppt/tags/tag75.xml" ContentType="application/vnd.openxmlformats-officedocument.presentationml.tags+xml"/>
  <Override PartName="/ppt/notesSlides/notesSlide80.xml" ContentType="application/vnd.openxmlformats-officedocument.presentationml.notesSlide+xml"/>
  <Override PartName="/ppt/tags/tag76.xml" ContentType="application/vnd.openxmlformats-officedocument.presentationml.tags+xml"/>
  <Override PartName="/ppt/notesSlides/notesSlide81.xml" ContentType="application/vnd.openxmlformats-officedocument.presentationml.notesSlide+xml"/>
  <Override PartName="/ppt/tags/tag77.xml" ContentType="application/vnd.openxmlformats-officedocument.presentationml.tags+xml"/>
  <Override PartName="/ppt/notesSlides/notesSlide82.xml" ContentType="application/vnd.openxmlformats-officedocument.presentationml.notesSlide+xml"/>
  <Override PartName="/ppt/tags/tag78.xml" ContentType="application/vnd.openxmlformats-officedocument.presentationml.tags+xml"/>
  <Override PartName="/ppt/notesSlides/notesSlide83.xml" ContentType="application/vnd.openxmlformats-officedocument.presentationml.notesSlide+xml"/>
  <Override PartName="/ppt/tags/tag79.xml" ContentType="application/vnd.openxmlformats-officedocument.presentationml.tags+xml"/>
  <Override PartName="/ppt/notesSlides/notesSlide84.xml" ContentType="application/vnd.openxmlformats-officedocument.presentationml.notesSlide+xml"/>
  <Override PartName="/ppt/tags/tag80.xml" ContentType="application/vnd.openxmlformats-officedocument.presentationml.tags+xml"/>
  <Override PartName="/ppt/notesSlides/notesSlide85.xml" ContentType="application/vnd.openxmlformats-officedocument.presentationml.notesSlide+xml"/>
  <Override PartName="/ppt/tags/tag81.xml" ContentType="application/vnd.openxmlformats-officedocument.presentationml.tags+xml"/>
  <Override PartName="/ppt/notesSlides/notesSlide86.xml" ContentType="application/vnd.openxmlformats-officedocument.presentationml.notesSlide+xml"/>
  <Override PartName="/ppt/tags/tag82.xml" ContentType="application/vnd.openxmlformats-officedocument.presentationml.tags+xml"/>
  <Override PartName="/ppt/notesSlides/notesSlide87.xml" ContentType="application/vnd.openxmlformats-officedocument.presentationml.notesSlide+xml"/>
  <Override PartName="/ppt/tags/tag83.xml" ContentType="application/vnd.openxmlformats-officedocument.presentationml.tags+xml"/>
  <Override PartName="/ppt/notesSlides/notesSlide88.xml" ContentType="application/vnd.openxmlformats-officedocument.presentationml.notesSlide+xml"/>
  <Override PartName="/ppt/tags/tag84.xml" ContentType="application/vnd.openxmlformats-officedocument.presentationml.tags+xml"/>
  <Override PartName="/ppt/notesSlides/notesSlide89.xml" ContentType="application/vnd.openxmlformats-officedocument.presentationml.notesSlide+xml"/>
  <Override PartName="/ppt/tags/tag85.xml" ContentType="application/vnd.openxmlformats-officedocument.presentationml.tags+xml"/>
  <Override PartName="/ppt/notesSlides/notesSlide90.xml" ContentType="application/vnd.openxmlformats-officedocument.presentationml.notesSlide+xml"/>
  <Override PartName="/ppt/tags/tag86.xml" ContentType="application/vnd.openxmlformats-officedocument.presentationml.tags+xml"/>
  <Override PartName="/ppt/notesSlides/notesSlide91.xml" ContentType="application/vnd.openxmlformats-officedocument.presentationml.notesSlide+xml"/>
  <Override PartName="/ppt/tags/tag87.xml" ContentType="application/vnd.openxmlformats-officedocument.presentationml.tags+xml"/>
  <Override PartName="/ppt/notesSlides/notesSlide92.xml" ContentType="application/vnd.openxmlformats-officedocument.presentationml.notesSlide+xml"/>
  <Override PartName="/ppt/tags/tag88.xml" ContentType="application/vnd.openxmlformats-officedocument.presentationml.tags+xml"/>
  <Override PartName="/ppt/notesSlides/notesSlide93.xml" ContentType="application/vnd.openxmlformats-officedocument.presentationml.notesSlide+xml"/>
  <Override PartName="/ppt/tags/tag89.xml" ContentType="application/vnd.openxmlformats-officedocument.presentationml.tags+xml"/>
  <Override PartName="/ppt/notesSlides/notesSlide94.xml" ContentType="application/vnd.openxmlformats-officedocument.presentationml.notesSlide+xml"/>
  <Override PartName="/ppt/tags/tag90.xml" ContentType="application/vnd.openxmlformats-officedocument.presentationml.tags+xml"/>
  <Override PartName="/ppt/notesSlides/notesSlide95.xml" ContentType="application/vnd.openxmlformats-officedocument.presentationml.notesSlide+xml"/>
  <Override PartName="/ppt/tags/tag91.xml" ContentType="application/vnd.openxmlformats-officedocument.presentationml.tags+xml"/>
  <Override PartName="/ppt/notesSlides/notesSlide96.xml" ContentType="application/vnd.openxmlformats-officedocument.presentationml.notesSlide+xml"/>
  <Override PartName="/ppt/tags/tag92.xml" ContentType="application/vnd.openxmlformats-officedocument.presentationml.tags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tags/tag93.xml" ContentType="application/vnd.openxmlformats-officedocument.presentationml.tags+xml"/>
  <Override PartName="/ppt/notesSlides/notesSlide99.xml" ContentType="application/vnd.openxmlformats-officedocument.presentationml.notesSlide+xml"/>
  <Override PartName="/ppt/tags/tag94.xml" ContentType="application/vnd.openxmlformats-officedocument.presentationml.tags+xml"/>
  <Override PartName="/ppt/notesSlides/notesSlide100.xml" ContentType="application/vnd.openxmlformats-officedocument.presentationml.notesSlide+xml"/>
  <Override PartName="/ppt/tags/tag95.xml" ContentType="application/vnd.openxmlformats-officedocument.presentationml.tags+xml"/>
  <Override PartName="/ppt/notesSlides/notesSlide101.xml" ContentType="application/vnd.openxmlformats-officedocument.presentationml.notesSlide+xml"/>
  <Override PartName="/ppt/tags/tag96.xml" ContentType="application/vnd.openxmlformats-officedocument.presentationml.tags+xml"/>
  <Override PartName="/ppt/notesSlides/notesSlide102.xml" ContentType="application/vnd.openxmlformats-officedocument.presentationml.notesSlide+xml"/>
  <Override PartName="/ppt/tags/tag97.xml" ContentType="application/vnd.openxmlformats-officedocument.presentationml.tags+xml"/>
  <Override PartName="/ppt/notesSlides/notesSlide103.xml" ContentType="application/vnd.openxmlformats-officedocument.presentationml.notesSlide+xml"/>
  <Override PartName="/ppt/tags/tag98.xml" ContentType="application/vnd.openxmlformats-officedocument.presentationml.tags+xml"/>
  <Override PartName="/ppt/notesSlides/notesSlide104.xml" ContentType="application/vnd.openxmlformats-officedocument.presentationml.notesSlide+xml"/>
  <Override PartName="/ppt/tags/tag99.xml" ContentType="application/vnd.openxmlformats-officedocument.presentationml.tags+xml"/>
  <Override PartName="/ppt/notesSlides/notesSlide105.xml" ContentType="application/vnd.openxmlformats-officedocument.presentationml.notesSlide+xml"/>
  <Override PartName="/ppt/tags/tag100.xml" ContentType="application/vnd.openxmlformats-officedocument.presentationml.tags+xml"/>
  <Override PartName="/ppt/notesSlides/notesSlide106.xml" ContentType="application/vnd.openxmlformats-officedocument.presentationml.notesSlide+xml"/>
  <Override PartName="/ppt/tags/tag101.xml" ContentType="application/vnd.openxmlformats-officedocument.presentationml.tags+xml"/>
  <Override PartName="/ppt/notesSlides/notesSlide107.xml" ContentType="application/vnd.openxmlformats-officedocument.presentationml.notesSlide+xml"/>
  <Override PartName="/ppt/tags/tag102.xml" ContentType="application/vnd.openxmlformats-officedocument.presentationml.tags+xml"/>
  <Override PartName="/ppt/notesSlides/notesSlide108.xml" ContentType="application/vnd.openxmlformats-officedocument.presentationml.notesSlide+xml"/>
  <Override PartName="/ppt/tags/tag103.xml" ContentType="application/vnd.openxmlformats-officedocument.presentationml.tags+xml"/>
  <Override PartName="/ppt/notesSlides/notesSlide109.xml" ContentType="application/vnd.openxmlformats-officedocument.presentationml.notesSlide+xml"/>
  <Override PartName="/ppt/tags/tag104.xml" ContentType="application/vnd.openxmlformats-officedocument.presentationml.tags+xml"/>
  <Override PartName="/ppt/notesSlides/notesSlide110.xml" ContentType="application/vnd.openxmlformats-officedocument.presentationml.notesSlide+xml"/>
  <Override PartName="/ppt/tags/tag105.xml" ContentType="application/vnd.openxmlformats-officedocument.presentationml.tags+xml"/>
  <Override PartName="/ppt/notesSlides/notesSlide111.xml" ContentType="application/vnd.openxmlformats-officedocument.presentationml.notesSlide+xml"/>
  <Override PartName="/ppt/tags/tag106.xml" ContentType="application/vnd.openxmlformats-officedocument.presentationml.tags+xml"/>
  <Override PartName="/ppt/notesSlides/notesSlide112.xml" ContentType="application/vnd.openxmlformats-officedocument.presentationml.notesSlide+xml"/>
  <Override PartName="/ppt/tags/tag107.xml" ContentType="application/vnd.openxmlformats-officedocument.presentationml.tags+xml"/>
  <Override PartName="/ppt/notesSlides/notesSlide113.xml" ContentType="application/vnd.openxmlformats-officedocument.presentationml.notesSlide+xml"/>
  <Override PartName="/ppt/tags/tag108.xml" ContentType="application/vnd.openxmlformats-officedocument.presentationml.tags+xml"/>
  <Override PartName="/ppt/notesSlides/notesSlide114.xml" ContentType="application/vnd.openxmlformats-officedocument.presentationml.notesSlide+xml"/>
  <Override PartName="/ppt/tags/tag109.xml" ContentType="application/vnd.openxmlformats-officedocument.presentationml.tags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tags/tag110.xml" ContentType="application/vnd.openxmlformats-officedocument.presentationml.tags+xml"/>
  <Override PartName="/ppt/notesSlides/notesSlide117.xml" ContentType="application/vnd.openxmlformats-officedocument.presentationml.notesSlide+xml"/>
  <Override PartName="/ppt/tags/tag111.xml" ContentType="application/vnd.openxmlformats-officedocument.presentationml.tags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tags/tag112.xml" ContentType="application/vnd.openxmlformats-officedocument.presentationml.tags+xml"/>
  <Override PartName="/ppt/notesSlides/notesSlide120.xml" ContentType="application/vnd.openxmlformats-officedocument.presentationml.notesSlide+xml"/>
  <Override PartName="/ppt/tags/tag113.xml" ContentType="application/vnd.openxmlformats-officedocument.presentationml.tags+xml"/>
  <Override PartName="/ppt/notesSlides/notesSlide121.xml" ContentType="application/vnd.openxmlformats-officedocument.presentationml.notesSlide+xml"/>
  <Override PartName="/ppt/tags/tag114.xml" ContentType="application/vnd.openxmlformats-officedocument.presentationml.tags+xml"/>
  <Override PartName="/ppt/notesSlides/notesSlide122.xml" ContentType="application/vnd.openxmlformats-officedocument.presentationml.notesSlide+xml"/>
  <Override PartName="/ppt/tags/tag115.xml" ContentType="application/vnd.openxmlformats-officedocument.presentationml.tags+xml"/>
  <Override PartName="/ppt/notesSlides/notesSlide123.xml" ContentType="application/vnd.openxmlformats-officedocument.presentationml.notesSlide+xml"/>
  <Override PartName="/ppt/tags/tag116.xml" ContentType="application/vnd.openxmlformats-officedocument.presentationml.tags+xml"/>
  <Override PartName="/ppt/notesSlides/notesSlide124.xml" ContentType="application/vnd.openxmlformats-officedocument.presentationml.notesSlide+xml"/>
  <Override PartName="/ppt/tags/tag117.xml" ContentType="application/vnd.openxmlformats-officedocument.presentationml.tags+xml"/>
  <Override PartName="/ppt/notesSlides/notesSlide125.xml" ContentType="application/vnd.openxmlformats-officedocument.presentationml.notesSlide+xml"/>
  <Override PartName="/ppt/tags/tag118.xml" ContentType="application/vnd.openxmlformats-officedocument.presentationml.tags+xml"/>
  <Override PartName="/ppt/notesSlides/notesSlide126.xml" ContentType="application/vnd.openxmlformats-officedocument.presentationml.notesSlide+xml"/>
  <Override PartName="/ppt/tags/tag119.xml" ContentType="application/vnd.openxmlformats-officedocument.presentationml.tags+xml"/>
  <Override PartName="/ppt/notesSlides/notesSlide127.xml" ContentType="application/vnd.openxmlformats-officedocument.presentationml.notesSlide+xml"/>
  <Override PartName="/ppt/tags/tag120.xml" ContentType="application/vnd.openxmlformats-officedocument.presentationml.tags+xml"/>
  <Override PartName="/ppt/notesSlides/notesSlide128.xml" ContentType="application/vnd.openxmlformats-officedocument.presentationml.notesSlide+xml"/>
  <Override PartName="/ppt/tags/tag121.xml" ContentType="application/vnd.openxmlformats-officedocument.presentationml.tags+xml"/>
  <Override PartName="/ppt/notesSlides/notesSlide129.xml" ContentType="application/vnd.openxmlformats-officedocument.presentationml.notesSlide+xml"/>
  <Override PartName="/ppt/tags/tag122.xml" ContentType="application/vnd.openxmlformats-officedocument.presentationml.tags+xml"/>
  <Override PartName="/ppt/notesSlides/notesSlide130.xml" ContentType="application/vnd.openxmlformats-officedocument.presentationml.notesSlide+xml"/>
  <Override PartName="/ppt/tags/tag123.xml" ContentType="application/vnd.openxmlformats-officedocument.presentationml.tags+xml"/>
  <Override PartName="/ppt/notesSlides/notesSlide131.xml" ContentType="application/vnd.openxmlformats-officedocument.presentationml.notesSlide+xml"/>
  <Override PartName="/ppt/tags/tag124.xml" ContentType="application/vnd.openxmlformats-officedocument.presentationml.tags+xml"/>
  <Override PartName="/ppt/notesSlides/notesSlide132.xml" ContentType="application/vnd.openxmlformats-officedocument.presentationml.notesSlide+xml"/>
  <Override PartName="/ppt/tags/tag125.xml" ContentType="application/vnd.openxmlformats-officedocument.presentationml.tags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tags/tag126.xml" ContentType="application/vnd.openxmlformats-officedocument.presentationml.tags+xml"/>
  <Override PartName="/ppt/notesSlides/notesSlide136.xml" ContentType="application/vnd.openxmlformats-officedocument.presentationml.notesSlide+xml"/>
  <Override PartName="/ppt/tags/tag127.xml" ContentType="application/vnd.openxmlformats-officedocument.presentationml.tags+xml"/>
  <Override PartName="/ppt/notesSlides/notesSlide137.xml" ContentType="application/vnd.openxmlformats-officedocument.presentationml.notesSlide+xml"/>
  <Override PartName="/ppt/tags/tag128.xml" ContentType="application/vnd.openxmlformats-officedocument.presentationml.tags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tags/tag129.xml" ContentType="application/vnd.openxmlformats-officedocument.presentationml.tags+xml"/>
  <Override PartName="/ppt/notesSlides/notesSlide141.xml" ContentType="application/vnd.openxmlformats-officedocument.presentationml.notesSlide+xml"/>
  <Override PartName="/ppt/tags/tag130.xml" ContentType="application/vnd.openxmlformats-officedocument.presentationml.tags+xml"/>
  <Override PartName="/ppt/notesSlides/notesSlide142.xml" ContentType="application/vnd.openxmlformats-officedocument.presentationml.notesSlide+xml"/>
  <Override PartName="/ppt/tags/tag131.xml" ContentType="application/vnd.openxmlformats-officedocument.presentationml.tags+xml"/>
  <Override PartName="/ppt/notesSlides/notesSlide143.xml" ContentType="application/vnd.openxmlformats-officedocument.presentationml.notesSlide+xml"/>
  <Override PartName="/ppt/tags/tag132.xml" ContentType="application/vnd.openxmlformats-officedocument.presentationml.tags+xml"/>
  <Override PartName="/ppt/notesSlides/notesSlide144.xml" ContentType="application/vnd.openxmlformats-officedocument.presentationml.notesSlide+xml"/>
  <Override PartName="/ppt/tags/tag133.xml" ContentType="application/vnd.openxmlformats-officedocument.presentationml.tags+xml"/>
  <Override PartName="/ppt/notesSlides/notesSlide145.xml" ContentType="application/vnd.openxmlformats-officedocument.presentationml.notesSlide+xml"/>
  <Override PartName="/ppt/tags/tag134.xml" ContentType="application/vnd.openxmlformats-officedocument.presentationml.tags+xml"/>
  <Override PartName="/ppt/notesSlides/notesSlide146.xml" ContentType="application/vnd.openxmlformats-officedocument.presentationml.notesSlide+xml"/>
  <Override PartName="/ppt/tags/tag135.xml" ContentType="application/vnd.openxmlformats-officedocument.presentationml.tags+xml"/>
  <Override PartName="/ppt/notesSlides/notesSlide147.xml" ContentType="application/vnd.openxmlformats-officedocument.presentationml.notesSlide+xml"/>
  <Override PartName="/ppt/tags/tag136.xml" ContentType="application/vnd.openxmlformats-officedocument.presentationml.tags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tags/tag137.xml" ContentType="application/vnd.openxmlformats-officedocument.presentationml.tags+xml"/>
  <Override PartName="/ppt/notesSlides/notesSlide151.xml" ContentType="application/vnd.openxmlformats-officedocument.presentationml.notesSlide+xml"/>
  <Override PartName="/ppt/tags/tag138.xml" ContentType="application/vnd.openxmlformats-officedocument.presentationml.tags+xml"/>
  <Override PartName="/ppt/notesSlides/notesSlide152.xml" ContentType="application/vnd.openxmlformats-officedocument.presentationml.notesSlide+xml"/>
  <Override PartName="/ppt/tags/tag139.xml" ContentType="application/vnd.openxmlformats-officedocument.presentationml.tags+xml"/>
  <Override PartName="/ppt/notesSlides/notesSlide153.xml" ContentType="application/vnd.openxmlformats-officedocument.presentationml.notesSlide+xml"/>
  <Override PartName="/ppt/tags/tag140.xml" ContentType="application/vnd.openxmlformats-officedocument.presentationml.tags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tags/tag141.xml" ContentType="application/vnd.openxmlformats-officedocument.presentationml.tags+xml"/>
  <Override PartName="/ppt/notesSlides/notesSlide156.xml" ContentType="application/vnd.openxmlformats-officedocument.presentationml.notesSlide+xml"/>
  <Override PartName="/ppt/tags/tag142.xml" ContentType="application/vnd.openxmlformats-officedocument.presentationml.tags+xml"/>
  <Override PartName="/ppt/notesSlides/notesSlide157.xml" ContentType="application/vnd.openxmlformats-officedocument.presentationml.notesSlide+xml"/>
  <Override PartName="/ppt/tags/tag143.xml" ContentType="application/vnd.openxmlformats-officedocument.presentationml.tags+xml"/>
  <Override PartName="/ppt/notesSlides/notesSlide158.xml" ContentType="application/vnd.openxmlformats-officedocument.presentationml.notesSlide+xml"/>
  <Override PartName="/ppt/tags/tag144.xml" ContentType="application/vnd.openxmlformats-officedocument.presentationml.tags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1"/>
  </p:notesMasterIdLst>
  <p:handoutMasterIdLst>
    <p:handoutMasterId r:id="rId172"/>
  </p:handoutMasterIdLst>
  <p:sldIdLst>
    <p:sldId id="256" r:id="rId2"/>
    <p:sldId id="669" r:id="rId3"/>
    <p:sldId id="507" r:id="rId4"/>
    <p:sldId id="535" r:id="rId5"/>
    <p:sldId id="451" r:id="rId6"/>
    <p:sldId id="504" r:id="rId7"/>
    <p:sldId id="505" r:id="rId8"/>
    <p:sldId id="522" r:id="rId9"/>
    <p:sldId id="468" r:id="rId10"/>
    <p:sldId id="470" r:id="rId11"/>
    <p:sldId id="471" r:id="rId12"/>
    <p:sldId id="472" r:id="rId13"/>
    <p:sldId id="475" r:id="rId14"/>
    <p:sldId id="473" r:id="rId15"/>
    <p:sldId id="476" r:id="rId16"/>
    <p:sldId id="477" r:id="rId17"/>
    <p:sldId id="479" r:id="rId18"/>
    <p:sldId id="506" r:id="rId19"/>
    <p:sldId id="480" r:id="rId20"/>
    <p:sldId id="478" r:id="rId21"/>
    <p:sldId id="481" r:id="rId22"/>
    <p:sldId id="482" r:id="rId23"/>
    <p:sldId id="484" r:id="rId24"/>
    <p:sldId id="508" r:id="rId25"/>
    <p:sldId id="509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9" r:id="rId34"/>
    <p:sldId id="520" r:id="rId35"/>
    <p:sldId id="523" r:id="rId36"/>
    <p:sldId id="528" r:id="rId37"/>
    <p:sldId id="524" r:id="rId38"/>
    <p:sldId id="525" r:id="rId39"/>
    <p:sldId id="526" r:id="rId40"/>
    <p:sldId id="521" r:id="rId41"/>
    <p:sldId id="527" r:id="rId42"/>
    <p:sldId id="529" r:id="rId43"/>
    <p:sldId id="530" r:id="rId44"/>
    <p:sldId id="531" r:id="rId45"/>
    <p:sldId id="532" r:id="rId46"/>
    <p:sldId id="534" r:id="rId47"/>
    <p:sldId id="533" r:id="rId48"/>
    <p:sldId id="614" r:id="rId49"/>
    <p:sldId id="540" r:id="rId50"/>
    <p:sldId id="541" r:id="rId51"/>
    <p:sldId id="542" r:id="rId52"/>
    <p:sldId id="543" r:id="rId53"/>
    <p:sldId id="544" r:id="rId54"/>
    <p:sldId id="545" r:id="rId55"/>
    <p:sldId id="546" r:id="rId56"/>
    <p:sldId id="547" r:id="rId57"/>
    <p:sldId id="548" r:id="rId58"/>
    <p:sldId id="549" r:id="rId59"/>
    <p:sldId id="550" r:id="rId60"/>
    <p:sldId id="551" r:id="rId61"/>
    <p:sldId id="552" r:id="rId62"/>
    <p:sldId id="553" r:id="rId63"/>
    <p:sldId id="554" r:id="rId64"/>
    <p:sldId id="555" r:id="rId65"/>
    <p:sldId id="556" r:id="rId66"/>
    <p:sldId id="557" r:id="rId67"/>
    <p:sldId id="558" r:id="rId68"/>
    <p:sldId id="559" r:id="rId69"/>
    <p:sldId id="560" r:id="rId70"/>
    <p:sldId id="561" r:id="rId71"/>
    <p:sldId id="562" r:id="rId72"/>
    <p:sldId id="563" r:id="rId73"/>
    <p:sldId id="564" r:id="rId74"/>
    <p:sldId id="565" r:id="rId75"/>
    <p:sldId id="566" r:id="rId76"/>
    <p:sldId id="567" r:id="rId77"/>
    <p:sldId id="568" r:id="rId78"/>
    <p:sldId id="569" r:id="rId79"/>
    <p:sldId id="570" r:id="rId80"/>
    <p:sldId id="571" r:id="rId81"/>
    <p:sldId id="572" r:id="rId82"/>
    <p:sldId id="573" r:id="rId83"/>
    <p:sldId id="574" r:id="rId84"/>
    <p:sldId id="575" r:id="rId85"/>
    <p:sldId id="576" r:id="rId86"/>
    <p:sldId id="577" r:id="rId87"/>
    <p:sldId id="578" r:id="rId88"/>
    <p:sldId id="579" r:id="rId89"/>
    <p:sldId id="580" r:id="rId90"/>
    <p:sldId id="581" r:id="rId91"/>
    <p:sldId id="582" r:id="rId92"/>
    <p:sldId id="583" r:id="rId93"/>
    <p:sldId id="584" r:id="rId94"/>
    <p:sldId id="585" r:id="rId95"/>
    <p:sldId id="586" r:id="rId96"/>
    <p:sldId id="587" r:id="rId97"/>
    <p:sldId id="588" r:id="rId98"/>
    <p:sldId id="589" r:id="rId99"/>
    <p:sldId id="590" r:id="rId100"/>
    <p:sldId id="591" r:id="rId101"/>
    <p:sldId id="592" r:id="rId102"/>
    <p:sldId id="593" r:id="rId103"/>
    <p:sldId id="594" r:id="rId104"/>
    <p:sldId id="595" r:id="rId105"/>
    <p:sldId id="596" r:id="rId106"/>
    <p:sldId id="597" r:id="rId107"/>
    <p:sldId id="598" r:id="rId108"/>
    <p:sldId id="599" r:id="rId109"/>
    <p:sldId id="600" r:id="rId110"/>
    <p:sldId id="601" r:id="rId111"/>
    <p:sldId id="602" r:id="rId112"/>
    <p:sldId id="603" r:id="rId113"/>
    <p:sldId id="604" r:id="rId114"/>
    <p:sldId id="605" r:id="rId115"/>
    <p:sldId id="606" r:id="rId116"/>
    <p:sldId id="607" r:id="rId117"/>
    <p:sldId id="608" r:id="rId118"/>
    <p:sldId id="609" r:id="rId119"/>
    <p:sldId id="610" r:id="rId120"/>
    <p:sldId id="611" r:id="rId121"/>
    <p:sldId id="612" r:id="rId122"/>
    <p:sldId id="615" r:id="rId123"/>
    <p:sldId id="616" r:id="rId124"/>
    <p:sldId id="617" r:id="rId125"/>
    <p:sldId id="618" r:id="rId126"/>
    <p:sldId id="620" r:id="rId127"/>
    <p:sldId id="621" r:id="rId128"/>
    <p:sldId id="622" r:id="rId129"/>
    <p:sldId id="623" r:id="rId130"/>
    <p:sldId id="624" r:id="rId131"/>
    <p:sldId id="625" r:id="rId132"/>
    <p:sldId id="626" r:id="rId133"/>
    <p:sldId id="627" r:id="rId134"/>
    <p:sldId id="628" r:id="rId135"/>
    <p:sldId id="629" r:id="rId136"/>
    <p:sldId id="630" r:id="rId137"/>
    <p:sldId id="631" r:id="rId138"/>
    <p:sldId id="632" r:id="rId139"/>
    <p:sldId id="633" r:id="rId140"/>
    <p:sldId id="634" r:id="rId141"/>
    <p:sldId id="663" r:id="rId142"/>
    <p:sldId id="664" r:id="rId143"/>
    <p:sldId id="665" r:id="rId144"/>
    <p:sldId id="666" r:id="rId145"/>
    <p:sldId id="667" r:id="rId146"/>
    <p:sldId id="635" r:id="rId147"/>
    <p:sldId id="636" r:id="rId148"/>
    <p:sldId id="637" r:id="rId149"/>
    <p:sldId id="638" r:id="rId150"/>
    <p:sldId id="639" r:id="rId151"/>
    <p:sldId id="640" r:id="rId152"/>
    <p:sldId id="641" r:id="rId153"/>
    <p:sldId id="642" r:id="rId154"/>
    <p:sldId id="643" r:id="rId155"/>
    <p:sldId id="644" r:id="rId156"/>
    <p:sldId id="645" r:id="rId157"/>
    <p:sldId id="646" r:id="rId158"/>
    <p:sldId id="647" r:id="rId159"/>
    <p:sldId id="648" r:id="rId160"/>
    <p:sldId id="649" r:id="rId161"/>
    <p:sldId id="650" r:id="rId162"/>
    <p:sldId id="651" r:id="rId163"/>
    <p:sldId id="652" r:id="rId164"/>
    <p:sldId id="653" r:id="rId165"/>
    <p:sldId id="654" r:id="rId166"/>
    <p:sldId id="655" r:id="rId167"/>
    <p:sldId id="656" r:id="rId168"/>
    <p:sldId id="670" r:id="rId169"/>
    <p:sldId id="671" r:id="rId170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 Zhao" initials="TZ" lastIdx="1" clrIdx="0">
    <p:extLst/>
  </p:cmAuthor>
  <p:cmAuthor id="2" name="Tian Zhao" initials="TZ [2]" lastIdx="1" clrIdx="1">
    <p:extLst/>
  </p:cmAuthor>
  <p:cmAuthor id="3" name="Tian Zhao" initials="TZ [3]" lastIdx="1" clrIdx="2">
    <p:extLst/>
  </p:cmAuthor>
  <p:cmAuthor id="4" name="Tian Zhao" initials="TZ [4]" lastIdx="1" clrIdx="3">
    <p:extLst/>
  </p:cmAuthor>
  <p:cmAuthor id="5" name="David Koeplinger" initials="DK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B2B2B"/>
    <a:srgbClr val="262626"/>
    <a:srgbClr val="B26F0C"/>
    <a:srgbClr val="A6A6A6"/>
    <a:srgbClr val="BFBFBF"/>
    <a:srgbClr val="D9D9D9"/>
    <a:srgbClr val="825006"/>
    <a:srgbClr val="BEE395"/>
    <a:srgbClr val="057305"/>
    <a:srgbClr val="C8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>
      <p:cViewPr varScale="1">
        <p:scale>
          <a:sx n="89" d="100"/>
          <a:sy n="89" d="100"/>
        </p:scale>
        <p:origin x="626" y="3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viewProps" Target="viewProp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notesMaster" Target="notesMasters/notesMaster1.xml"/><Relationship Id="rId176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7C80D-89D3-4EB2-A6DA-BE768288BBC0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54372-A294-40ED-BA4B-D1243A4F98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66DE0-9FDF-45FA-BA11-ACAD1741DB5C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ASPLOS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D9D1C-6BB6-49E1-B863-0C843C33EB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65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708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1467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68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2944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2367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5596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8674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6247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500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430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22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3951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4475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4798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7904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7571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2051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3203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8032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7073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4763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09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253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6968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2693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6466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179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464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6631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7471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0314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5106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85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99090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103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9252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7105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8457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7034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9249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283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9895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1947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6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3238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514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353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3692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3328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8316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80347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7371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135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0062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68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69741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2910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5969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6597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624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347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77438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4825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7535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8818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3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62174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5848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2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19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63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9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83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21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71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71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72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7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26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03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4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0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9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732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51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934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055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00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105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8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26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28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4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04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855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199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955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862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167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997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89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667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602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0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8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4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708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131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438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667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869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816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196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196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6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356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19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7636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300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301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787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9708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198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726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94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0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6125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112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9571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3380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7141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566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4778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95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689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318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74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563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896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4095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020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7194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0158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8940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5701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0278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1266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4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767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1468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214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5670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5289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979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8768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0627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1573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0911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ASPLOS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CD9D1C-6BB6-49E1-B863-0C843C33EBED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8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181" indent="0" algn="ctr">
              <a:buNone/>
              <a:defRPr/>
            </a:lvl2pPr>
            <a:lvl3pPr marL="914362" indent="0" algn="ctr">
              <a:buNone/>
              <a:defRPr/>
            </a:lvl3pPr>
            <a:lvl4pPr marL="1371543" indent="0" algn="ctr">
              <a:buNone/>
              <a:defRPr/>
            </a:lvl4pPr>
            <a:lvl5pPr marL="1828724" indent="0" algn="ctr">
              <a:buNone/>
              <a:defRPr/>
            </a:lvl5pPr>
            <a:lvl6pPr marL="2285905" indent="0" algn="ctr">
              <a:buNone/>
              <a:defRPr/>
            </a:lvl6pPr>
            <a:lvl7pPr marL="2743086" indent="0" algn="ctr">
              <a:buNone/>
              <a:defRPr/>
            </a:lvl7pPr>
            <a:lvl8pPr marL="3200266" indent="0" algn="ctr">
              <a:buNone/>
              <a:defRPr/>
            </a:lvl8pPr>
            <a:lvl9pPr marL="365744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04800" y="971550"/>
            <a:ext cx="8610600" cy="114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9996" tIns="46798" rIns="89996" bIns="4679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181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45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-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58354"/>
            <a:ext cx="8458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3" y="1143002"/>
            <a:ext cx="3998913" cy="364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92113" y="1028702"/>
            <a:ext cx="8439150" cy="1191"/>
          </a:xfrm>
          <a:prstGeom prst="line">
            <a:avLst/>
          </a:prstGeom>
          <a:noFill/>
          <a:ln w="19080">
            <a:solidFill>
              <a:srgbClr val="8C151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4681732" y="1143002"/>
            <a:ext cx="3998913" cy="364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392113" y="1028702"/>
            <a:ext cx="8439150" cy="1191"/>
          </a:xfrm>
          <a:prstGeom prst="line">
            <a:avLst/>
          </a:prstGeom>
          <a:noFill/>
          <a:ln w="19080">
            <a:solidFill>
              <a:srgbClr val="8C151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2" y="157734"/>
            <a:ext cx="5632704" cy="8023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5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 -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9" y="157734"/>
            <a:ext cx="8458200" cy="8023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92113" y="1028702"/>
            <a:ext cx="8439150" cy="1191"/>
          </a:xfrm>
          <a:prstGeom prst="line">
            <a:avLst/>
          </a:prstGeom>
          <a:noFill/>
          <a:ln w="19080">
            <a:solidFill>
              <a:srgbClr val="8C151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392113" y="1028702"/>
            <a:ext cx="8439150" cy="1191"/>
          </a:xfrm>
          <a:prstGeom prst="line">
            <a:avLst/>
          </a:prstGeom>
          <a:noFill/>
          <a:ln w="19080">
            <a:solidFill>
              <a:srgbClr val="8C151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92113" y="1028702"/>
            <a:ext cx="8439150" cy="1191"/>
          </a:xfrm>
          <a:prstGeom prst="line">
            <a:avLst/>
          </a:prstGeom>
          <a:noFill/>
          <a:ln w="19080">
            <a:solidFill>
              <a:srgbClr val="8C151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392113" y="1028702"/>
            <a:ext cx="8439150" cy="1191"/>
          </a:xfrm>
          <a:prstGeom prst="line">
            <a:avLst/>
          </a:prstGeom>
          <a:noFill/>
          <a:ln w="19080">
            <a:solidFill>
              <a:srgbClr val="8C151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4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286000" y="4767264"/>
            <a:ext cx="4114800" cy="273844"/>
          </a:xfrm>
          <a:prstGeom prst="rect">
            <a:avLst/>
          </a:prstGeom>
        </p:spPr>
        <p:txBody>
          <a:bodyPr lIns="91436" tIns="45718" rIns="91436" bIns="45718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ASPLOS '16</a:t>
            </a:r>
          </a:p>
        </p:txBody>
      </p:sp>
    </p:spTree>
    <p:extLst>
      <p:ext uri="{BB962C8B-B14F-4D97-AF65-F5344CB8AC3E}">
        <p14:creationId xmlns:p14="http://schemas.microsoft.com/office/powerpoint/2010/main" val="279313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-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9" y="157734"/>
            <a:ext cx="8458200" cy="8001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200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92113" y="1028702"/>
            <a:ext cx="8439150" cy="1191"/>
          </a:xfrm>
          <a:prstGeom prst="line">
            <a:avLst/>
          </a:prstGeom>
          <a:noFill/>
          <a:ln w="19080">
            <a:solidFill>
              <a:srgbClr val="8C151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392113" y="1028702"/>
            <a:ext cx="8439150" cy="1191"/>
          </a:xfrm>
          <a:prstGeom prst="line">
            <a:avLst/>
          </a:prstGeom>
          <a:noFill/>
          <a:ln w="19080">
            <a:solidFill>
              <a:srgbClr val="8C151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9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-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" y="157734"/>
            <a:ext cx="8458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392113" y="1028702"/>
            <a:ext cx="8439150" cy="1191"/>
          </a:xfrm>
          <a:prstGeom prst="line">
            <a:avLst/>
          </a:prstGeom>
          <a:noFill/>
          <a:ln w="19080">
            <a:solidFill>
              <a:srgbClr val="8C151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2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1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1" indent="0">
              <a:buNone/>
              <a:defRPr sz="1800"/>
            </a:lvl2pPr>
            <a:lvl3pPr marL="914362" indent="0">
              <a:buNone/>
              <a:defRPr sz="1600"/>
            </a:lvl3pPr>
            <a:lvl4pPr marL="1371543" indent="0">
              <a:buNone/>
              <a:defRPr sz="1400"/>
            </a:lvl4pPr>
            <a:lvl5pPr marL="1828724" indent="0">
              <a:buNone/>
              <a:defRPr sz="1400"/>
            </a:lvl5pPr>
            <a:lvl6pPr marL="2285905" indent="0">
              <a:buNone/>
              <a:defRPr sz="1400"/>
            </a:lvl6pPr>
            <a:lvl7pPr marL="2743086" indent="0">
              <a:buNone/>
              <a:defRPr sz="1400"/>
            </a:lvl7pPr>
            <a:lvl8pPr marL="3200266" indent="0">
              <a:buNone/>
              <a:defRPr sz="1400"/>
            </a:lvl8pPr>
            <a:lvl9pPr marL="365744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17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1" indent="0">
              <a:buNone/>
              <a:defRPr sz="1800"/>
            </a:lvl2pPr>
            <a:lvl3pPr marL="914362" indent="0">
              <a:buNone/>
              <a:defRPr sz="1600"/>
            </a:lvl3pPr>
            <a:lvl4pPr marL="1371543" indent="0">
              <a:buNone/>
              <a:defRPr sz="1400"/>
            </a:lvl4pPr>
            <a:lvl5pPr marL="1828724" indent="0">
              <a:buNone/>
              <a:defRPr sz="1400"/>
            </a:lvl5pPr>
            <a:lvl6pPr marL="2285905" indent="0">
              <a:buNone/>
              <a:defRPr sz="1400"/>
            </a:lvl6pPr>
            <a:lvl7pPr marL="2743086" indent="0">
              <a:buNone/>
              <a:defRPr sz="1400"/>
            </a:lvl7pPr>
            <a:lvl8pPr marL="3200266" indent="0">
              <a:buNone/>
              <a:defRPr sz="1400"/>
            </a:lvl8pPr>
            <a:lvl9pPr marL="365744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410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3" y="1143002"/>
            <a:ext cx="3998913" cy="364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143002"/>
            <a:ext cx="4000500" cy="364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>
            <a:off x="392113" y="1028702"/>
            <a:ext cx="8439150" cy="1191"/>
          </a:xfrm>
          <a:prstGeom prst="line">
            <a:avLst/>
          </a:prstGeom>
          <a:noFill/>
          <a:ln w="19080">
            <a:solidFill>
              <a:srgbClr val="8C151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71450"/>
            <a:ext cx="56308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96" tIns="46798" rIns="89996" bIns="4679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the title text format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1"/>
            <a:ext cx="8151813" cy="388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96" tIns="46798" rIns="89996" bIns="46798" numCol="1" anchor="t" anchorCtr="0" compatLnSpc="1">
            <a:prstTxWarp prst="textNoShape">
              <a:avLst/>
            </a:prstTxWarp>
          </a:bodyPr>
          <a:lstStyle/>
          <a:p>
            <a:pPr marL="341299" marR="0" lvl="0" indent="-341299" algn="l" defTabSz="457181" rtl="0" eaLnBrk="1" fontAlgn="base" latinLnBrk="0" hangingPunct="1">
              <a:lnSpc>
                <a:spcPct val="98000"/>
              </a:lnSpc>
              <a:spcBef>
                <a:spcPts val="775"/>
              </a:spcBef>
              <a:spcAft>
                <a:spcPct val="0"/>
              </a:spcAft>
              <a:buClr>
                <a:srgbClr val="0098DB"/>
              </a:buClr>
              <a:buSzPct val="75000"/>
              <a:buFont typeface="Wingdings" pitchFamily="2" charset="2"/>
              <a:buChar char=""/>
              <a:tabLst/>
              <a:defRPr/>
            </a:pPr>
            <a:r>
              <a:rPr kumimoji="0" lang="en-GB" altLang="ko-KR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the outline text format</a:t>
            </a:r>
          </a:p>
          <a:p>
            <a:pPr marL="741332" marR="0" lvl="1" indent="-284151" algn="l" defTabSz="457181" rtl="0" eaLnBrk="1" fontAlgn="base" latinLnBrk="0" hangingPunct="1">
              <a:lnSpc>
                <a:spcPct val="98000"/>
              </a:lnSpc>
              <a:spcBef>
                <a:spcPts val="650"/>
              </a:spcBef>
              <a:spcAft>
                <a:spcPct val="0"/>
              </a:spcAft>
              <a:buClr>
                <a:srgbClr val="E98300"/>
              </a:buClr>
              <a:buSzPct val="65000"/>
              <a:buFont typeface="Wingdings" pitchFamily="2" charset="2"/>
              <a:buChar char=""/>
              <a:tabLst/>
              <a:defRPr/>
            </a:pPr>
            <a:r>
              <a:rPr kumimoji="0" lang="en-GB" altLang="ko-KR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Outline Level</a:t>
            </a:r>
          </a:p>
          <a:p>
            <a:pPr marL="1142952" marR="0" lvl="2" indent="-228591" algn="l" defTabSz="457181" rtl="0" eaLnBrk="1" fontAlgn="base" latinLnBrk="0" hangingPunct="1">
              <a:lnSpc>
                <a:spcPct val="98000"/>
              </a:lnSpc>
              <a:spcBef>
                <a:spcPts val="600"/>
              </a:spcBef>
              <a:spcAft>
                <a:spcPct val="0"/>
              </a:spcAft>
              <a:buClr>
                <a:srgbClr val="53284F"/>
              </a:buClr>
              <a:buSzPct val="55000"/>
              <a:buFont typeface="Wingdings" pitchFamily="2" charset="2"/>
              <a:buChar char=""/>
              <a:tabLst/>
              <a:defRPr/>
            </a:pPr>
            <a:r>
              <a:rPr kumimoji="0" lang="en-GB" altLang="ko-KR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Outline Level</a:t>
            </a:r>
          </a:p>
          <a:p>
            <a:pPr marL="1600134" marR="0" lvl="3" indent="-228591" algn="l" defTabSz="457181" rtl="0" eaLnBrk="1" fontAlgn="base" latinLnBrk="0" hangingPunct="1">
              <a:lnSpc>
                <a:spcPct val="98000"/>
              </a:lnSpc>
              <a:spcBef>
                <a:spcPts val="500"/>
              </a:spcBef>
              <a:spcAft>
                <a:spcPct val="0"/>
              </a:spcAft>
              <a:buClr>
                <a:srgbClr val="8D3C1E"/>
              </a:buClr>
              <a:buSzPct val="100000"/>
              <a:buFont typeface="Wingdings" pitchFamily="2" charset="2"/>
              <a:buChar char=""/>
              <a:tabLst/>
              <a:defRPr/>
            </a:pPr>
            <a:r>
              <a:rPr kumimoji="0" lang="en-GB" altLang="ko-KR" sz="2000" b="0" i="0" u="none" strike="noStrike" kern="0" cap="none" spc="0" normalizeH="0" baseline="0" noProof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</a:rPr>
              <a:t>Fourth Outline Level</a:t>
            </a:r>
          </a:p>
          <a:p>
            <a:pPr marL="2057314" marR="0" lvl="4" indent="-228591" algn="l" defTabSz="457181" rtl="0" eaLnBrk="1" fontAlgn="base" latinLnBrk="0" hangingPunct="1">
              <a:lnSpc>
                <a:spcPct val="98000"/>
              </a:lnSpc>
              <a:spcBef>
                <a:spcPts val="500"/>
              </a:spcBef>
              <a:spcAft>
                <a:spcPct val="0"/>
              </a:spcAft>
              <a:buClr>
                <a:srgbClr val="175E54"/>
              </a:buClr>
              <a:buSzPct val="85000"/>
              <a:buFont typeface="Wingdings" pitchFamily="2" charset="2"/>
              <a:buChar char=""/>
              <a:tabLst/>
              <a:defRPr/>
            </a:pPr>
            <a:r>
              <a:rPr kumimoji="0" lang="en-GB" altLang="ko-KR" sz="2000" b="0" i="0" u="none" strike="noStrike" kern="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</a:rPr>
              <a:t>Fifth Outline Level</a:t>
            </a:r>
          </a:p>
          <a:p>
            <a:pPr marL="2057314" marR="0" lvl="4" indent="-228591" algn="l" defTabSz="457181" rtl="0" eaLnBrk="1" fontAlgn="base" latinLnBrk="0" hangingPunct="1">
              <a:lnSpc>
                <a:spcPct val="98000"/>
              </a:lnSpc>
              <a:spcBef>
                <a:spcPts val="500"/>
              </a:spcBef>
              <a:spcAft>
                <a:spcPct val="0"/>
              </a:spcAft>
              <a:buClr>
                <a:srgbClr val="175E54"/>
              </a:buClr>
              <a:buSzPct val="85000"/>
              <a:buFont typeface="Wingdings" pitchFamily="2" charset="2"/>
              <a:buChar char=""/>
              <a:tabLst/>
              <a:defRPr/>
            </a:pPr>
            <a:r>
              <a:rPr kumimoji="0" lang="en-GB" altLang="ko-KR" sz="2000" b="0" i="0" u="none" strike="noStrike" kern="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</a:rPr>
              <a:t>Sixth Outline Level</a:t>
            </a:r>
          </a:p>
          <a:p>
            <a:pPr marL="2057314" marR="0" lvl="4" indent="-228591" algn="l" defTabSz="457181" rtl="0" eaLnBrk="1" fontAlgn="base" latinLnBrk="0" hangingPunct="1">
              <a:lnSpc>
                <a:spcPct val="98000"/>
              </a:lnSpc>
              <a:spcBef>
                <a:spcPts val="500"/>
              </a:spcBef>
              <a:spcAft>
                <a:spcPct val="0"/>
              </a:spcAft>
              <a:buClr>
                <a:srgbClr val="175E54"/>
              </a:buClr>
              <a:buSzPct val="85000"/>
              <a:buFont typeface="Wingdings" pitchFamily="2" charset="2"/>
              <a:buChar char=""/>
              <a:tabLst/>
              <a:defRPr/>
            </a:pPr>
            <a:r>
              <a:rPr kumimoji="0" lang="en-GB" altLang="ko-KR" sz="2000" b="0" i="0" u="none" strike="noStrike" kern="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</a:rPr>
              <a:t>Seventh Outline Level</a:t>
            </a:r>
          </a:p>
          <a:p>
            <a:pPr marL="2057314" marR="0" lvl="4" indent="-228591" algn="l" defTabSz="457181" rtl="0" eaLnBrk="1" fontAlgn="base" latinLnBrk="0" hangingPunct="1">
              <a:lnSpc>
                <a:spcPct val="98000"/>
              </a:lnSpc>
              <a:spcBef>
                <a:spcPts val="500"/>
              </a:spcBef>
              <a:spcAft>
                <a:spcPct val="0"/>
              </a:spcAft>
              <a:buClr>
                <a:srgbClr val="175E54"/>
              </a:buClr>
              <a:buSzPct val="85000"/>
              <a:buFont typeface="Wingdings" pitchFamily="2" charset="2"/>
              <a:buChar char=""/>
              <a:tabLst/>
              <a:defRPr/>
            </a:pPr>
            <a:r>
              <a:rPr kumimoji="0" lang="en-GB" altLang="ko-KR" sz="2000" b="0" i="0" u="none" strike="noStrike" kern="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</a:rPr>
              <a:t>Eighth Outline Level</a:t>
            </a:r>
          </a:p>
          <a:p>
            <a:pPr marL="2057314" marR="0" lvl="4" indent="-228591" algn="l" defTabSz="457181" rtl="0" eaLnBrk="1" fontAlgn="base" latinLnBrk="0" hangingPunct="1">
              <a:lnSpc>
                <a:spcPct val="98000"/>
              </a:lnSpc>
              <a:spcBef>
                <a:spcPts val="500"/>
              </a:spcBef>
              <a:spcAft>
                <a:spcPct val="0"/>
              </a:spcAft>
              <a:buClr>
                <a:srgbClr val="175E54"/>
              </a:buClr>
              <a:buSzPct val="85000"/>
              <a:buFont typeface="Wingdings" pitchFamily="2" charset="2"/>
              <a:buChar char=""/>
              <a:tabLst/>
              <a:defRPr/>
            </a:pPr>
            <a:r>
              <a:rPr kumimoji="0" lang="en-GB" altLang="ko-KR" sz="2000" b="0" i="0" u="none" strike="noStrike" kern="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+mn-lt"/>
              </a:rPr>
              <a:t>Ninth Outline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3F38114-DD43-4DC6-A87E-B049ED3F2E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5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ftr="0" dt="0"/>
  <p:txStyles>
    <p:titleStyle>
      <a:lvl1pPr algn="l" defTabSz="457181" rtl="0" eaLnBrk="1" fontAlgn="base" hangingPunct="1">
        <a:lnSpc>
          <a:spcPct val="78000"/>
        </a:lnSpc>
        <a:spcBef>
          <a:spcPct val="0"/>
        </a:spcBef>
        <a:spcAft>
          <a:spcPct val="0"/>
        </a:spcAft>
        <a:buClr>
          <a:srgbClr val="8F0000"/>
        </a:buClr>
        <a:buSzPct val="100000"/>
        <a:buFont typeface="Arial Rounded MT Bold" pitchFamily="34" charset="0"/>
        <a:defRPr sz="4000" baseline="0">
          <a:solidFill>
            <a:srgbClr val="8C1515"/>
          </a:solidFill>
          <a:latin typeface="Gill Sans MT" panose="020B0502020104020203" pitchFamily="34" charset="0"/>
          <a:ea typeface="+mj-ea"/>
          <a:cs typeface="+mj-cs"/>
        </a:defRPr>
      </a:lvl1pPr>
      <a:lvl2pPr algn="l" defTabSz="457181" rtl="0" eaLnBrk="1" fontAlgn="base" hangingPunct="1">
        <a:lnSpc>
          <a:spcPct val="78000"/>
        </a:lnSpc>
        <a:spcBef>
          <a:spcPct val="0"/>
        </a:spcBef>
        <a:spcAft>
          <a:spcPct val="0"/>
        </a:spcAft>
        <a:buClr>
          <a:srgbClr val="8F0000"/>
        </a:buClr>
        <a:buSzPct val="100000"/>
        <a:buFont typeface="Arial Rounded MT Bold" pitchFamily="34" charset="0"/>
        <a:defRPr sz="4000">
          <a:solidFill>
            <a:srgbClr val="8F0000"/>
          </a:solidFill>
          <a:latin typeface="Trebuchet MS" pitchFamily="34" charset="0"/>
          <a:ea typeface="ＭＳ Ｐゴシック" pitchFamily="34" charset="-128"/>
        </a:defRPr>
      </a:lvl2pPr>
      <a:lvl3pPr algn="l" defTabSz="457181" rtl="0" eaLnBrk="1" fontAlgn="base" hangingPunct="1">
        <a:lnSpc>
          <a:spcPct val="78000"/>
        </a:lnSpc>
        <a:spcBef>
          <a:spcPct val="0"/>
        </a:spcBef>
        <a:spcAft>
          <a:spcPct val="0"/>
        </a:spcAft>
        <a:buClr>
          <a:srgbClr val="8F0000"/>
        </a:buClr>
        <a:buSzPct val="100000"/>
        <a:buFont typeface="Arial Rounded MT Bold" pitchFamily="34" charset="0"/>
        <a:defRPr sz="4000">
          <a:solidFill>
            <a:srgbClr val="8F0000"/>
          </a:solidFill>
          <a:latin typeface="Trebuchet MS" pitchFamily="34" charset="0"/>
          <a:ea typeface="ＭＳ Ｐゴシック" pitchFamily="34" charset="-128"/>
        </a:defRPr>
      </a:lvl3pPr>
      <a:lvl4pPr algn="l" defTabSz="457181" rtl="0" eaLnBrk="1" fontAlgn="base" hangingPunct="1">
        <a:lnSpc>
          <a:spcPct val="78000"/>
        </a:lnSpc>
        <a:spcBef>
          <a:spcPct val="0"/>
        </a:spcBef>
        <a:spcAft>
          <a:spcPct val="0"/>
        </a:spcAft>
        <a:buClr>
          <a:srgbClr val="8F0000"/>
        </a:buClr>
        <a:buSzPct val="100000"/>
        <a:buFont typeface="Arial Rounded MT Bold" pitchFamily="34" charset="0"/>
        <a:defRPr sz="4000">
          <a:solidFill>
            <a:srgbClr val="8F0000"/>
          </a:solidFill>
          <a:latin typeface="Trebuchet MS" pitchFamily="34" charset="0"/>
          <a:ea typeface="ＭＳ Ｐゴシック" pitchFamily="34" charset="-128"/>
        </a:defRPr>
      </a:lvl4pPr>
      <a:lvl5pPr algn="l" defTabSz="457181" rtl="0" eaLnBrk="1" fontAlgn="base" hangingPunct="1">
        <a:lnSpc>
          <a:spcPct val="78000"/>
        </a:lnSpc>
        <a:spcBef>
          <a:spcPct val="0"/>
        </a:spcBef>
        <a:spcAft>
          <a:spcPct val="0"/>
        </a:spcAft>
        <a:buClr>
          <a:srgbClr val="8F0000"/>
        </a:buClr>
        <a:buSzPct val="100000"/>
        <a:buFont typeface="Arial Rounded MT Bold" pitchFamily="34" charset="0"/>
        <a:defRPr sz="4000">
          <a:solidFill>
            <a:srgbClr val="8F0000"/>
          </a:solidFill>
          <a:latin typeface="Trebuchet MS" pitchFamily="34" charset="0"/>
          <a:ea typeface="ＭＳ Ｐゴシック" pitchFamily="34" charset="-128"/>
        </a:defRPr>
      </a:lvl5pPr>
      <a:lvl6pPr marL="457181" algn="l" defTabSz="457181" rtl="0" eaLnBrk="1" fontAlgn="base" hangingPunct="1">
        <a:lnSpc>
          <a:spcPct val="78000"/>
        </a:lnSpc>
        <a:spcBef>
          <a:spcPct val="0"/>
        </a:spcBef>
        <a:spcAft>
          <a:spcPct val="0"/>
        </a:spcAft>
        <a:buClr>
          <a:srgbClr val="8F0000"/>
        </a:buClr>
        <a:buSzPct val="100000"/>
        <a:buFont typeface="Arial Rounded MT Bold" pitchFamily="34" charset="0"/>
        <a:defRPr sz="4000">
          <a:solidFill>
            <a:srgbClr val="8F0000"/>
          </a:solidFill>
          <a:latin typeface="Arial Rounded MT Bold" pitchFamily="34" charset="0"/>
          <a:ea typeface="ＭＳ Ｐゴシック" pitchFamily="34" charset="-128"/>
        </a:defRPr>
      </a:lvl6pPr>
      <a:lvl7pPr marL="914362" algn="l" defTabSz="457181" rtl="0" eaLnBrk="1" fontAlgn="base" hangingPunct="1">
        <a:lnSpc>
          <a:spcPct val="78000"/>
        </a:lnSpc>
        <a:spcBef>
          <a:spcPct val="0"/>
        </a:spcBef>
        <a:spcAft>
          <a:spcPct val="0"/>
        </a:spcAft>
        <a:buClr>
          <a:srgbClr val="8F0000"/>
        </a:buClr>
        <a:buSzPct val="100000"/>
        <a:buFont typeface="Arial Rounded MT Bold" pitchFamily="34" charset="0"/>
        <a:defRPr sz="4000">
          <a:solidFill>
            <a:srgbClr val="8F0000"/>
          </a:solidFill>
          <a:latin typeface="Arial Rounded MT Bold" pitchFamily="34" charset="0"/>
          <a:ea typeface="ＭＳ Ｐゴシック" pitchFamily="34" charset="-128"/>
        </a:defRPr>
      </a:lvl7pPr>
      <a:lvl8pPr marL="1371543" algn="l" defTabSz="457181" rtl="0" eaLnBrk="1" fontAlgn="base" hangingPunct="1">
        <a:lnSpc>
          <a:spcPct val="78000"/>
        </a:lnSpc>
        <a:spcBef>
          <a:spcPct val="0"/>
        </a:spcBef>
        <a:spcAft>
          <a:spcPct val="0"/>
        </a:spcAft>
        <a:buClr>
          <a:srgbClr val="8F0000"/>
        </a:buClr>
        <a:buSzPct val="100000"/>
        <a:buFont typeface="Arial Rounded MT Bold" pitchFamily="34" charset="0"/>
        <a:defRPr sz="4000">
          <a:solidFill>
            <a:srgbClr val="8F0000"/>
          </a:solidFill>
          <a:latin typeface="Arial Rounded MT Bold" pitchFamily="34" charset="0"/>
          <a:ea typeface="ＭＳ Ｐゴシック" pitchFamily="34" charset="-128"/>
        </a:defRPr>
      </a:lvl8pPr>
      <a:lvl9pPr marL="1828724" algn="l" defTabSz="457181" rtl="0" eaLnBrk="1" fontAlgn="base" hangingPunct="1">
        <a:lnSpc>
          <a:spcPct val="78000"/>
        </a:lnSpc>
        <a:spcBef>
          <a:spcPct val="0"/>
        </a:spcBef>
        <a:spcAft>
          <a:spcPct val="0"/>
        </a:spcAft>
        <a:buClr>
          <a:srgbClr val="8F0000"/>
        </a:buClr>
        <a:buSzPct val="100000"/>
        <a:buFont typeface="Arial Rounded MT Bold" pitchFamily="34" charset="0"/>
        <a:defRPr sz="4000">
          <a:solidFill>
            <a:srgbClr val="8F0000"/>
          </a:solidFill>
          <a:latin typeface="Arial Rounded MT Bold" pitchFamily="34" charset="0"/>
          <a:ea typeface="ＭＳ Ｐゴシック" pitchFamily="34" charset="-128"/>
        </a:defRPr>
      </a:lvl9pPr>
    </p:titleStyle>
    <p:bodyStyle>
      <a:lvl1pPr marL="341299" marR="0" indent="-341299" algn="l" defTabSz="457181" rtl="0" eaLnBrk="1" fontAlgn="base" latinLnBrk="0" hangingPunct="1">
        <a:lnSpc>
          <a:spcPct val="98000"/>
        </a:lnSpc>
        <a:spcBef>
          <a:spcPts val="775"/>
        </a:spcBef>
        <a:spcAft>
          <a:spcPct val="0"/>
        </a:spcAft>
        <a:buClr>
          <a:srgbClr val="0072A4"/>
        </a:buClr>
        <a:buSzPct val="75000"/>
        <a:buFont typeface="Wingdings" pitchFamily="2" charset="2"/>
        <a:buChar char=""/>
        <a:tabLst/>
        <a:defRPr sz="25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1332" marR="0" indent="-284151" algn="l" defTabSz="457181" rtl="0" eaLnBrk="1" fontAlgn="base" latinLnBrk="0" hangingPunct="1">
        <a:lnSpc>
          <a:spcPct val="98000"/>
        </a:lnSpc>
        <a:spcBef>
          <a:spcPts val="650"/>
        </a:spcBef>
        <a:spcAft>
          <a:spcPct val="0"/>
        </a:spcAft>
        <a:buClr>
          <a:srgbClr val="B26F0C"/>
        </a:buClr>
        <a:buSzPct val="65000"/>
        <a:buFont typeface="Wingdings" pitchFamily="2" charset="2"/>
        <a:buChar char=""/>
        <a:tabLst/>
        <a:defRPr sz="2200">
          <a:solidFill>
            <a:srgbClr val="000000"/>
          </a:solidFill>
          <a:latin typeface="Gill Sans MT" panose="020B0502020104020203" pitchFamily="34" charset="0"/>
          <a:ea typeface="+mn-ea"/>
        </a:defRPr>
      </a:lvl2pPr>
      <a:lvl3pPr marL="1142952" marR="0" indent="-228591" algn="l" defTabSz="457181" rtl="0" eaLnBrk="1" fontAlgn="base" latinLnBrk="0" hangingPunct="1">
        <a:lnSpc>
          <a:spcPct val="98000"/>
        </a:lnSpc>
        <a:spcBef>
          <a:spcPts val="600"/>
        </a:spcBef>
        <a:spcAft>
          <a:spcPct val="0"/>
        </a:spcAft>
        <a:buClr>
          <a:srgbClr val="53284F"/>
        </a:buClr>
        <a:buSzPct val="55000"/>
        <a:buFont typeface="Wingdings" pitchFamily="2" charset="2"/>
        <a:buChar char=""/>
        <a:tabLst/>
        <a:defRPr sz="2400" baseline="0">
          <a:solidFill>
            <a:srgbClr val="000000"/>
          </a:solidFill>
          <a:latin typeface="Gill Sans MT" panose="020B0502020104020203" pitchFamily="34" charset="0"/>
          <a:ea typeface="+mn-ea"/>
        </a:defRPr>
      </a:lvl3pPr>
      <a:lvl4pPr marL="1600134" marR="0" indent="-228591" algn="l" defTabSz="457181" rtl="0" eaLnBrk="1" fontAlgn="base" latinLnBrk="0" hangingPunct="1">
        <a:lnSpc>
          <a:spcPct val="98000"/>
        </a:lnSpc>
        <a:spcBef>
          <a:spcPts val="500"/>
        </a:spcBef>
        <a:spcAft>
          <a:spcPct val="0"/>
        </a:spcAft>
        <a:buClr>
          <a:srgbClr val="8D3C1E"/>
        </a:buClr>
        <a:buSzPct val="100000"/>
        <a:buFont typeface="Wingdings" pitchFamily="2" charset="2"/>
        <a:buChar char=""/>
        <a:tabLst/>
        <a:defRPr sz="2200">
          <a:solidFill>
            <a:schemeClr val="bg1">
              <a:lumMod val="65000"/>
            </a:schemeClr>
          </a:solidFill>
          <a:latin typeface="Gill Sans MT" panose="020B0502020104020203" pitchFamily="34" charset="0"/>
          <a:ea typeface="+mn-ea"/>
        </a:defRPr>
      </a:lvl4pPr>
      <a:lvl5pPr marL="2057314" marR="0" indent="-228591" algn="l" defTabSz="457181" rtl="0" eaLnBrk="1" fontAlgn="base" latinLnBrk="0" hangingPunct="1">
        <a:lnSpc>
          <a:spcPct val="98000"/>
        </a:lnSpc>
        <a:spcBef>
          <a:spcPts val="500"/>
        </a:spcBef>
        <a:spcAft>
          <a:spcPct val="0"/>
        </a:spcAft>
        <a:buClr>
          <a:srgbClr val="175E54"/>
        </a:buClr>
        <a:buSzPct val="85000"/>
        <a:buFont typeface="Wingdings" pitchFamily="2" charset="2"/>
        <a:buChar char=""/>
        <a:tabLst/>
        <a:defRPr sz="2000">
          <a:solidFill>
            <a:schemeClr val="bg1">
              <a:lumMod val="65000"/>
            </a:schemeClr>
          </a:solidFill>
          <a:latin typeface="Gill Sans MT" panose="020B0502020104020203" pitchFamily="34" charset="0"/>
          <a:ea typeface="+mn-ea"/>
        </a:defRPr>
      </a:lvl5pPr>
      <a:lvl6pPr marL="2514495" indent="-228591" algn="l" defTabSz="457181" rtl="0" eaLnBrk="1" fontAlgn="base" hangingPunct="1">
        <a:lnSpc>
          <a:spcPct val="98000"/>
        </a:lnSpc>
        <a:spcBef>
          <a:spcPts val="500"/>
        </a:spcBef>
        <a:spcAft>
          <a:spcPct val="0"/>
        </a:spcAft>
        <a:buClr>
          <a:srgbClr val="666699"/>
        </a:buClr>
        <a:buSzPct val="85000"/>
        <a:buFont typeface="Wingdings" pitchFamily="2" charset="2"/>
        <a:buChar char=""/>
        <a:defRPr sz="2000">
          <a:solidFill>
            <a:srgbClr val="B2B2B2"/>
          </a:solidFill>
          <a:latin typeface="+mn-lt"/>
          <a:ea typeface="+mn-ea"/>
        </a:defRPr>
      </a:lvl6pPr>
      <a:lvl7pPr marL="2971676" indent="-228591" algn="l" defTabSz="457181" rtl="0" eaLnBrk="1" fontAlgn="base" hangingPunct="1">
        <a:lnSpc>
          <a:spcPct val="98000"/>
        </a:lnSpc>
        <a:spcBef>
          <a:spcPts val="500"/>
        </a:spcBef>
        <a:spcAft>
          <a:spcPct val="0"/>
        </a:spcAft>
        <a:buClr>
          <a:srgbClr val="666699"/>
        </a:buClr>
        <a:buSzPct val="85000"/>
        <a:buFont typeface="Wingdings" pitchFamily="2" charset="2"/>
        <a:buChar char=""/>
        <a:defRPr sz="2000">
          <a:solidFill>
            <a:srgbClr val="B2B2B2"/>
          </a:solidFill>
          <a:latin typeface="+mn-lt"/>
          <a:ea typeface="+mn-ea"/>
        </a:defRPr>
      </a:lvl7pPr>
      <a:lvl8pPr marL="3428857" indent="-228591" algn="l" defTabSz="457181" rtl="0" eaLnBrk="1" fontAlgn="base" hangingPunct="1">
        <a:lnSpc>
          <a:spcPct val="98000"/>
        </a:lnSpc>
        <a:spcBef>
          <a:spcPts val="500"/>
        </a:spcBef>
        <a:spcAft>
          <a:spcPct val="0"/>
        </a:spcAft>
        <a:buClr>
          <a:srgbClr val="666699"/>
        </a:buClr>
        <a:buSzPct val="85000"/>
        <a:buFont typeface="Wingdings" pitchFamily="2" charset="2"/>
        <a:buChar char=""/>
        <a:defRPr sz="2000">
          <a:solidFill>
            <a:srgbClr val="B2B2B2"/>
          </a:solidFill>
          <a:latin typeface="+mn-lt"/>
          <a:ea typeface="+mn-ea"/>
        </a:defRPr>
      </a:lvl8pPr>
      <a:lvl9pPr marL="3886038" indent="-228591" algn="l" defTabSz="457181" rtl="0" eaLnBrk="1" fontAlgn="base" hangingPunct="1">
        <a:lnSpc>
          <a:spcPct val="98000"/>
        </a:lnSpc>
        <a:spcBef>
          <a:spcPts val="500"/>
        </a:spcBef>
        <a:spcAft>
          <a:spcPct val="0"/>
        </a:spcAft>
        <a:buClr>
          <a:srgbClr val="666699"/>
        </a:buClr>
        <a:buSzPct val="85000"/>
        <a:buFont typeface="Wingdings" pitchFamily="2" charset="2"/>
        <a:buChar char=""/>
        <a:defRPr sz="2000">
          <a:solidFill>
            <a:srgbClr val="B2B2B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5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hyperlink" Target="http://spatial-lang.readthedocs.io/en/latest/tutorial/gemm.html" TargetMode="External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4" Type="http://schemas.openxmlformats.org/officeDocument/2006/relationships/hyperlink" Target="http://spatial-lang.readthedocs.io/en/latest/tutorial/convolution.html" TargetMode="Externa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Spatial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14650"/>
            <a:ext cx="7696200" cy="14287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Part 2</a:t>
            </a:r>
            <a:r>
              <a:rPr lang="en-US" sz="3200">
                <a:latin typeface="+mj-lt"/>
              </a:rPr>
              <a:t>: How to use Spatial?</a:t>
            </a:r>
            <a:endParaRPr lang="en-US" sz="24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7" y="209812"/>
            <a:ext cx="748700" cy="72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8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483692" y="2001502"/>
            <a:ext cx="4027944" cy="296535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Application Object Declaration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>
            <a:cxnSpLocks/>
          </p:cNvCxnSpPr>
          <p:nvPr/>
        </p:nvCxnSpPr>
        <p:spPr bwMode="auto">
          <a:xfrm flipV="1">
            <a:off x="2809270" y="2036618"/>
            <a:ext cx="0" cy="45027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483692" y="1122460"/>
            <a:ext cx="4027944" cy="55211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65218" y="1136074"/>
            <a:ext cx="146510" cy="62311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158114" y="2008909"/>
            <a:ext cx="245012" cy="295794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2120009" y="2574538"/>
            <a:ext cx="4796875" cy="4341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Spatial applications are always </a:t>
            </a:r>
            <a:r>
              <a:rPr lang="en-US" sz="2000" b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objects</a:t>
            </a:r>
            <a:endParaRPr kumimoji="0" lang="en-US" sz="2000" b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27292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6209291" y="1685789"/>
            <a:ext cx="1217962" cy="15192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regs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920607" y="4134930"/>
            <a:ext cx="917309" cy="82499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accel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RegFile</a:t>
            </a:r>
            <a:r>
              <a:rPr lang="en-US" dirty="0">
                <a:latin typeface="+mj-lt"/>
              </a:rPr>
              <a:t> Reading/Writing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regs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RegFile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](16, 16)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regs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(0, 0)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in.value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out :=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regs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(0, 0)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54035"/>
            <a:ext cx="235523" cy="21058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36417" y="1119547"/>
            <a:ext cx="3087469" cy="869686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7983" y="2656247"/>
            <a:ext cx="1447317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005509" y="2098964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in</a:t>
            </a:r>
          </a:p>
        </p:txBody>
      </p:sp>
      <p:sp>
        <p:nvSpPr>
          <p:cNvPr id="39" name="Isosceles Triangle 38"/>
          <p:cNvSpPr/>
          <p:nvPr/>
        </p:nvSpPr>
        <p:spPr bwMode="auto">
          <a:xfrm>
            <a:off x="5126736" y="2695253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996971" y="2096406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sp>
        <p:nvSpPr>
          <p:cNvPr id="41" name="Isosceles Triangle 40"/>
          <p:cNvSpPr/>
          <p:nvPr/>
        </p:nvSpPr>
        <p:spPr bwMode="auto">
          <a:xfrm>
            <a:off x="8118198" y="2692695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874476" y="4025138"/>
            <a:ext cx="97403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87524" y="1190914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6688" y="2122253"/>
            <a:ext cx="89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wr_addr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3942" y="228850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wr_data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215486" y="2457088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wr_en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220680" y="274974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rd_addr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817069" y="2351281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rd_data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228901" y="2902051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rd_en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4956463" y="199036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49187" y="12962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7" name="Connector: Elbow 46"/>
          <p:cNvCxnSpPr>
            <a:cxnSpLocks/>
            <a:stCxn id="12" idx="1"/>
            <a:endCxn id="3" idx="3"/>
          </p:cNvCxnSpPr>
          <p:nvPr/>
        </p:nvCxnSpPr>
        <p:spPr bwMode="auto">
          <a:xfrm rot="10800000">
            <a:off x="5550874" y="1480955"/>
            <a:ext cx="665815" cy="779798"/>
          </a:xfrm>
          <a:prstGeom prst="bentConnector3">
            <a:avLst>
              <a:gd name="adj1" fmla="val 54162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8" name="Connector: Elbow 47"/>
          <p:cNvCxnSpPr>
            <a:cxnSpLocks/>
            <a:stCxn id="33" idx="1"/>
            <a:endCxn id="38" idx="3"/>
          </p:cNvCxnSpPr>
          <p:nvPr/>
        </p:nvCxnSpPr>
        <p:spPr bwMode="auto">
          <a:xfrm rot="10800000" flipV="1">
            <a:off x="5716122" y="2427006"/>
            <a:ext cx="497821" cy="115303"/>
          </a:xfrm>
          <a:prstGeom prst="bentConnector3">
            <a:avLst>
              <a:gd name="adj1" fmla="val 72264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9" name="Connector: Elbow 48"/>
          <p:cNvCxnSpPr>
            <a:cxnSpLocks/>
            <a:stCxn id="34" idx="1"/>
            <a:endCxn id="52" idx="3"/>
          </p:cNvCxnSpPr>
          <p:nvPr/>
        </p:nvCxnSpPr>
        <p:spPr bwMode="auto">
          <a:xfrm rot="10800000" flipV="1">
            <a:off x="5839586" y="2595588"/>
            <a:ext cx="375900" cy="1955584"/>
          </a:xfrm>
          <a:prstGeom prst="bentConnector3">
            <a:avLst>
              <a:gd name="adj1" fmla="val 70271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079933" y="4412672"/>
            <a:ext cx="759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ctrl_logic</a:t>
            </a:r>
            <a:endParaRPr lang="en-US" sz="1200" dirty="0"/>
          </a:p>
        </p:txBody>
      </p:sp>
      <p:cxnSp>
        <p:nvCxnSpPr>
          <p:cNvPr id="50" name="Connector: Elbow 49"/>
          <p:cNvCxnSpPr>
            <a:cxnSpLocks/>
          </p:cNvCxnSpPr>
          <p:nvPr/>
        </p:nvCxnSpPr>
        <p:spPr bwMode="auto">
          <a:xfrm rot="10800000" flipV="1">
            <a:off x="7436701" y="2505058"/>
            <a:ext cx="560271" cy="17837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1" name="Connector: Elbow 50"/>
          <p:cNvCxnSpPr>
            <a:cxnSpLocks/>
            <a:stCxn id="44" idx="1"/>
            <a:endCxn id="52" idx="3"/>
          </p:cNvCxnSpPr>
          <p:nvPr/>
        </p:nvCxnSpPr>
        <p:spPr bwMode="auto">
          <a:xfrm rot="10800000" flipV="1">
            <a:off x="5839587" y="3040550"/>
            <a:ext cx="389315" cy="1510621"/>
          </a:xfrm>
          <a:prstGeom prst="bentConnector3">
            <a:avLst>
              <a:gd name="adj1" fmla="val 71352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424290" y="32329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4" name="Connector: Elbow 53"/>
          <p:cNvCxnSpPr>
            <a:cxnSpLocks/>
            <a:stCxn id="35" idx="1"/>
            <a:endCxn id="53" idx="3"/>
          </p:cNvCxnSpPr>
          <p:nvPr/>
        </p:nvCxnSpPr>
        <p:spPr bwMode="auto">
          <a:xfrm rot="10800000" flipV="1">
            <a:off x="5725976" y="2888247"/>
            <a:ext cx="494704" cy="529350"/>
          </a:xfrm>
          <a:prstGeom prst="bentConnector3">
            <a:avLst>
              <a:gd name="adj1" fmla="val 78006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9266016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6209291" y="1685789"/>
            <a:ext cx="1217962" cy="15192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regs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920607" y="4134930"/>
            <a:ext cx="917309" cy="82499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accel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RegFile</a:t>
            </a:r>
            <a:r>
              <a:rPr lang="en-US" dirty="0">
                <a:latin typeface="+mj-lt"/>
              </a:rPr>
              <a:t> Shifting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regs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RegFile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](16, 16)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regs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(0, *) &lt;&lt;=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in.value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54035"/>
            <a:ext cx="235523" cy="21058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36417" y="1119547"/>
            <a:ext cx="3087469" cy="869686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7983" y="2656247"/>
            <a:ext cx="1447317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005509" y="2098964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in</a:t>
            </a:r>
          </a:p>
        </p:txBody>
      </p:sp>
      <p:sp>
        <p:nvSpPr>
          <p:cNvPr id="39" name="Isosceles Triangle 38"/>
          <p:cNvSpPr/>
          <p:nvPr/>
        </p:nvSpPr>
        <p:spPr bwMode="auto">
          <a:xfrm>
            <a:off x="5126736" y="2695253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996971" y="2096406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sp>
        <p:nvSpPr>
          <p:cNvPr id="41" name="Isosceles Triangle 40"/>
          <p:cNvSpPr/>
          <p:nvPr/>
        </p:nvSpPr>
        <p:spPr bwMode="auto">
          <a:xfrm>
            <a:off x="8118198" y="2692695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874476" y="4025138"/>
            <a:ext cx="97403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85303" y="1167771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6688" y="2122253"/>
            <a:ext cx="89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wr_addr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3942" y="228850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wr_data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215486" y="2457088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wr_en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220680" y="274974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rd_addr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817069" y="2351281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rd_data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228901" y="2902051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rd_en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4956463" y="199036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49187" y="12962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7" name="Connector: Elbow 46"/>
          <p:cNvCxnSpPr>
            <a:cxnSpLocks/>
            <a:stCxn id="12" idx="1"/>
            <a:endCxn id="3" idx="3"/>
          </p:cNvCxnSpPr>
          <p:nvPr/>
        </p:nvCxnSpPr>
        <p:spPr bwMode="auto">
          <a:xfrm rot="10800000">
            <a:off x="5550874" y="1480955"/>
            <a:ext cx="665815" cy="779798"/>
          </a:xfrm>
          <a:prstGeom prst="bentConnector3">
            <a:avLst>
              <a:gd name="adj1" fmla="val 54162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8" name="Connector: Elbow 47"/>
          <p:cNvCxnSpPr>
            <a:cxnSpLocks/>
            <a:stCxn id="33" idx="1"/>
            <a:endCxn id="38" idx="3"/>
          </p:cNvCxnSpPr>
          <p:nvPr/>
        </p:nvCxnSpPr>
        <p:spPr bwMode="auto">
          <a:xfrm rot="10800000" flipV="1">
            <a:off x="5716122" y="2427006"/>
            <a:ext cx="497821" cy="115303"/>
          </a:xfrm>
          <a:prstGeom prst="bentConnector3">
            <a:avLst>
              <a:gd name="adj1" fmla="val 72264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9" name="Connector: Elbow 48"/>
          <p:cNvCxnSpPr>
            <a:cxnSpLocks/>
            <a:stCxn id="34" idx="1"/>
            <a:endCxn id="52" idx="3"/>
          </p:cNvCxnSpPr>
          <p:nvPr/>
        </p:nvCxnSpPr>
        <p:spPr bwMode="auto">
          <a:xfrm rot="10800000" flipV="1">
            <a:off x="5839586" y="2595588"/>
            <a:ext cx="375900" cy="1955584"/>
          </a:xfrm>
          <a:prstGeom prst="bentConnector3">
            <a:avLst>
              <a:gd name="adj1" fmla="val 70271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079933" y="4412672"/>
            <a:ext cx="759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ctrl_logic</a:t>
            </a:r>
            <a:endParaRPr lang="en-US" sz="1200" dirty="0"/>
          </a:p>
        </p:txBody>
      </p:sp>
      <p:cxnSp>
        <p:nvCxnSpPr>
          <p:cNvPr id="50" name="Connector: Elbow 49"/>
          <p:cNvCxnSpPr>
            <a:cxnSpLocks/>
          </p:cNvCxnSpPr>
          <p:nvPr/>
        </p:nvCxnSpPr>
        <p:spPr bwMode="auto">
          <a:xfrm rot="10800000" flipV="1">
            <a:off x="7436701" y="2505058"/>
            <a:ext cx="560271" cy="17837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7" name="Rectangle: Rounded Corners 36"/>
          <p:cNvSpPr/>
          <p:nvPr/>
        </p:nvSpPr>
        <p:spPr bwMode="auto">
          <a:xfrm>
            <a:off x="486204" y="2965951"/>
            <a:ext cx="4117644" cy="1248966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Shifts the given value into column 0 of the </a:t>
            </a:r>
            <a:r>
              <a:rPr lang="en-US" sz="2000" i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= 0</a:t>
            </a:r>
            <a:r>
              <a:rPr lang="en-US" sz="2000" i="1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th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row of </a:t>
            </a:r>
            <a:r>
              <a:rPr lang="en-US" sz="2000" i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regs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.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All other elements in this row move one column over</a:t>
            </a:r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 bwMode="auto">
          <a:xfrm flipV="1">
            <a:off x="1877852" y="2429968"/>
            <a:ext cx="0" cy="41498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6588139" y="3425948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0,0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4" name="Isosceles Triangle 53"/>
          <p:cNvSpPr/>
          <p:nvPr/>
        </p:nvSpPr>
        <p:spPr bwMode="auto">
          <a:xfrm>
            <a:off x="6614494" y="3745873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582133" y="3960752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1,0</a:t>
            </a:r>
          </a:p>
        </p:txBody>
      </p:sp>
      <p:sp>
        <p:nvSpPr>
          <p:cNvPr id="56" name="Isosceles Triangle 55"/>
          <p:cNvSpPr/>
          <p:nvPr/>
        </p:nvSpPr>
        <p:spPr bwMode="auto">
          <a:xfrm>
            <a:off x="6608488" y="4280677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584506" y="4478445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2,0</a:t>
            </a:r>
          </a:p>
        </p:txBody>
      </p:sp>
      <p:sp>
        <p:nvSpPr>
          <p:cNvPr id="58" name="Isosceles Triangle 57"/>
          <p:cNvSpPr/>
          <p:nvPr/>
        </p:nvSpPr>
        <p:spPr bwMode="auto">
          <a:xfrm>
            <a:off x="6610861" y="4798370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581212" y="5017597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3,0</a:t>
            </a:r>
          </a:p>
        </p:txBody>
      </p:sp>
      <p:sp>
        <p:nvSpPr>
          <p:cNvPr id="60" name="Isosceles Triangle 59"/>
          <p:cNvSpPr/>
          <p:nvPr/>
        </p:nvSpPr>
        <p:spPr bwMode="auto">
          <a:xfrm>
            <a:off x="6607567" y="5337522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010697" y="3425951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0,1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2" name="Isosceles Triangle 61"/>
          <p:cNvSpPr/>
          <p:nvPr/>
        </p:nvSpPr>
        <p:spPr bwMode="auto">
          <a:xfrm>
            <a:off x="7037052" y="3745876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004691" y="3960755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1,1</a:t>
            </a:r>
          </a:p>
        </p:txBody>
      </p:sp>
      <p:sp>
        <p:nvSpPr>
          <p:cNvPr id="64" name="Isosceles Triangle 63"/>
          <p:cNvSpPr/>
          <p:nvPr/>
        </p:nvSpPr>
        <p:spPr bwMode="auto">
          <a:xfrm>
            <a:off x="7031046" y="4280680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007064" y="4478448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2,1</a:t>
            </a:r>
          </a:p>
        </p:txBody>
      </p:sp>
      <p:sp>
        <p:nvSpPr>
          <p:cNvPr id="66" name="Isosceles Triangle 65"/>
          <p:cNvSpPr/>
          <p:nvPr/>
        </p:nvSpPr>
        <p:spPr bwMode="auto">
          <a:xfrm>
            <a:off x="7033419" y="4798373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003770" y="5017600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3,1</a:t>
            </a:r>
          </a:p>
        </p:txBody>
      </p:sp>
      <p:sp>
        <p:nvSpPr>
          <p:cNvPr id="68" name="Isosceles Triangle 67"/>
          <p:cNvSpPr/>
          <p:nvPr/>
        </p:nvSpPr>
        <p:spPr bwMode="auto">
          <a:xfrm>
            <a:off x="7030125" y="5337525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7433259" y="3425953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0,2</a:t>
            </a:r>
          </a:p>
        </p:txBody>
      </p:sp>
      <p:sp>
        <p:nvSpPr>
          <p:cNvPr id="70" name="Isosceles Triangle 69"/>
          <p:cNvSpPr/>
          <p:nvPr/>
        </p:nvSpPr>
        <p:spPr bwMode="auto">
          <a:xfrm>
            <a:off x="7459614" y="3745878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427253" y="3960757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1,2</a:t>
            </a:r>
          </a:p>
        </p:txBody>
      </p:sp>
      <p:sp>
        <p:nvSpPr>
          <p:cNvPr id="72" name="Isosceles Triangle 71"/>
          <p:cNvSpPr/>
          <p:nvPr/>
        </p:nvSpPr>
        <p:spPr bwMode="auto">
          <a:xfrm>
            <a:off x="7453608" y="4280682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7429626" y="4478450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2,2</a:t>
            </a:r>
          </a:p>
        </p:txBody>
      </p:sp>
      <p:sp>
        <p:nvSpPr>
          <p:cNvPr id="74" name="Isosceles Triangle 73"/>
          <p:cNvSpPr/>
          <p:nvPr/>
        </p:nvSpPr>
        <p:spPr bwMode="auto">
          <a:xfrm>
            <a:off x="7455981" y="4798375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7426332" y="5017602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3,2</a:t>
            </a:r>
          </a:p>
        </p:txBody>
      </p:sp>
      <p:sp>
        <p:nvSpPr>
          <p:cNvPr id="76" name="Isosceles Triangle 75"/>
          <p:cNvSpPr/>
          <p:nvPr/>
        </p:nvSpPr>
        <p:spPr bwMode="auto">
          <a:xfrm>
            <a:off x="7452687" y="5337527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1" name="Straight Arrow Connector 10"/>
          <p:cNvCxnSpPr>
            <a:cxnSpLocks/>
            <a:endCxn id="61" idx="1"/>
          </p:cNvCxnSpPr>
          <p:nvPr/>
        </p:nvCxnSpPr>
        <p:spPr bwMode="auto">
          <a:xfrm>
            <a:off x="6959783" y="3650168"/>
            <a:ext cx="50914" cy="3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>
            <a:cxnSpLocks/>
            <a:endCxn id="69" idx="1"/>
          </p:cNvCxnSpPr>
          <p:nvPr/>
        </p:nvCxnSpPr>
        <p:spPr bwMode="auto">
          <a:xfrm>
            <a:off x="7375414" y="3650171"/>
            <a:ext cx="57845" cy="2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785864" y="34230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804859" y="39123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820548" y="43974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80" name="Straight Arrow Connector 79"/>
          <p:cNvCxnSpPr>
            <a:cxnSpLocks/>
            <a:stCxn id="69" idx="3"/>
          </p:cNvCxnSpPr>
          <p:nvPr/>
        </p:nvCxnSpPr>
        <p:spPr bwMode="auto">
          <a:xfrm>
            <a:off x="7770268" y="3650173"/>
            <a:ext cx="85208" cy="11086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>
            <a:cxnSpLocks/>
            <a:endCxn id="53" idx="1"/>
          </p:cNvCxnSpPr>
          <p:nvPr/>
        </p:nvCxnSpPr>
        <p:spPr bwMode="auto">
          <a:xfrm flipV="1">
            <a:off x="6486331" y="3650168"/>
            <a:ext cx="101808" cy="5548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6136929" y="3437039"/>
            <a:ext cx="337009" cy="448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in</a:t>
            </a:r>
          </a:p>
        </p:txBody>
      </p:sp>
      <p:sp>
        <p:nvSpPr>
          <p:cNvPr id="85" name="Isosceles Triangle 84"/>
          <p:cNvSpPr/>
          <p:nvPr/>
        </p:nvSpPr>
        <p:spPr bwMode="auto">
          <a:xfrm>
            <a:off x="6163284" y="3756964"/>
            <a:ext cx="306822" cy="12851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13646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6209291" y="1685789"/>
            <a:ext cx="1217962" cy="15192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regs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920607" y="4134930"/>
            <a:ext cx="917309" cy="82499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accel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RegFile</a:t>
            </a:r>
            <a:r>
              <a:rPr lang="en-US" dirty="0">
                <a:latin typeface="+mj-lt"/>
              </a:rPr>
              <a:t> Shifting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regs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RegFile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](16, 16)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regs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(*, 0) &lt;&lt;=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in.value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54035"/>
            <a:ext cx="235523" cy="21058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36417" y="1119547"/>
            <a:ext cx="3087469" cy="869686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7983" y="2656247"/>
            <a:ext cx="1447317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005509" y="2098964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in</a:t>
            </a:r>
          </a:p>
        </p:txBody>
      </p:sp>
      <p:sp>
        <p:nvSpPr>
          <p:cNvPr id="39" name="Isosceles Triangle 38"/>
          <p:cNvSpPr/>
          <p:nvPr/>
        </p:nvSpPr>
        <p:spPr bwMode="auto">
          <a:xfrm>
            <a:off x="5126736" y="2695253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996971" y="2096406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sp>
        <p:nvSpPr>
          <p:cNvPr id="41" name="Isosceles Triangle 40"/>
          <p:cNvSpPr/>
          <p:nvPr/>
        </p:nvSpPr>
        <p:spPr bwMode="auto">
          <a:xfrm>
            <a:off x="8118198" y="2692695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874476" y="4025138"/>
            <a:ext cx="97403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87524" y="1190914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6688" y="2122253"/>
            <a:ext cx="89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wr_addr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3942" y="228850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wr_data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215486" y="2457088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wr_en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220680" y="274974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rd_addr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817069" y="2351281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rd_data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228901" y="2902051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rd_en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4956463" y="199036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49187" y="12962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7" name="Connector: Elbow 46"/>
          <p:cNvCxnSpPr>
            <a:cxnSpLocks/>
            <a:stCxn id="12" idx="1"/>
            <a:endCxn id="3" idx="3"/>
          </p:cNvCxnSpPr>
          <p:nvPr/>
        </p:nvCxnSpPr>
        <p:spPr bwMode="auto">
          <a:xfrm rot="10800000">
            <a:off x="5550874" y="1480955"/>
            <a:ext cx="665815" cy="779798"/>
          </a:xfrm>
          <a:prstGeom prst="bentConnector3">
            <a:avLst>
              <a:gd name="adj1" fmla="val 54162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8" name="Connector: Elbow 47"/>
          <p:cNvCxnSpPr>
            <a:cxnSpLocks/>
            <a:stCxn id="33" idx="1"/>
            <a:endCxn id="38" idx="3"/>
          </p:cNvCxnSpPr>
          <p:nvPr/>
        </p:nvCxnSpPr>
        <p:spPr bwMode="auto">
          <a:xfrm rot="10800000" flipV="1">
            <a:off x="5716122" y="2427006"/>
            <a:ext cx="497821" cy="115303"/>
          </a:xfrm>
          <a:prstGeom prst="bentConnector3">
            <a:avLst>
              <a:gd name="adj1" fmla="val 72264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9" name="Connector: Elbow 48"/>
          <p:cNvCxnSpPr>
            <a:cxnSpLocks/>
            <a:stCxn id="34" idx="1"/>
            <a:endCxn id="52" idx="3"/>
          </p:cNvCxnSpPr>
          <p:nvPr/>
        </p:nvCxnSpPr>
        <p:spPr bwMode="auto">
          <a:xfrm rot="10800000" flipV="1">
            <a:off x="5839586" y="2595588"/>
            <a:ext cx="375900" cy="1955584"/>
          </a:xfrm>
          <a:prstGeom prst="bentConnector3">
            <a:avLst>
              <a:gd name="adj1" fmla="val 70271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079933" y="4412672"/>
            <a:ext cx="759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ctrl_logic</a:t>
            </a:r>
            <a:endParaRPr lang="en-US" sz="1200" dirty="0"/>
          </a:p>
        </p:txBody>
      </p:sp>
      <p:cxnSp>
        <p:nvCxnSpPr>
          <p:cNvPr id="50" name="Connector: Elbow 49"/>
          <p:cNvCxnSpPr>
            <a:cxnSpLocks/>
          </p:cNvCxnSpPr>
          <p:nvPr/>
        </p:nvCxnSpPr>
        <p:spPr bwMode="auto">
          <a:xfrm rot="10800000" flipV="1">
            <a:off x="7436701" y="2505058"/>
            <a:ext cx="560271" cy="17837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7" name="Rectangle: Rounded Corners 36"/>
          <p:cNvSpPr/>
          <p:nvPr/>
        </p:nvSpPr>
        <p:spPr bwMode="auto">
          <a:xfrm>
            <a:off x="673701" y="2980539"/>
            <a:ext cx="3241267" cy="68398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Shifts the given value into the </a:t>
            </a:r>
            <a:r>
              <a:rPr lang="en-US" sz="2000" i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= 0</a:t>
            </a:r>
            <a:r>
              <a:rPr lang="en-US" sz="2000" i="1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th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row of </a:t>
            </a:r>
            <a:r>
              <a:rPr lang="en-US" sz="2000" i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regs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 bwMode="auto">
          <a:xfrm flipV="1">
            <a:off x="1877852" y="2429968"/>
            <a:ext cx="0" cy="41498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Rectangle: Rounded Corners 52"/>
          <p:cNvSpPr/>
          <p:nvPr/>
        </p:nvSpPr>
        <p:spPr bwMode="auto">
          <a:xfrm>
            <a:off x="486204" y="2965951"/>
            <a:ext cx="4117644" cy="1248966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Shifts the given value into row 0 of the </a:t>
            </a:r>
            <a:r>
              <a:rPr lang="en-US" sz="2000" i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= 0</a:t>
            </a:r>
            <a:r>
              <a:rPr lang="en-US" sz="2000" i="1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th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column of </a:t>
            </a:r>
            <a:r>
              <a:rPr lang="en-US" sz="2000" i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regs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.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All other elements in this column move up by one position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6588139" y="3425948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0,0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5" name="Isosceles Triangle 54"/>
          <p:cNvSpPr/>
          <p:nvPr/>
        </p:nvSpPr>
        <p:spPr bwMode="auto">
          <a:xfrm>
            <a:off x="6607567" y="3745873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582133" y="3960752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1,0</a:t>
            </a:r>
          </a:p>
        </p:txBody>
      </p:sp>
      <p:sp>
        <p:nvSpPr>
          <p:cNvPr id="57" name="Isosceles Triangle 56"/>
          <p:cNvSpPr/>
          <p:nvPr/>
        </p:nvSpPr>
        <p:spPr bwMode="auto">
          <a:xfrm>
            <a:off x="6601561" y="4280677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584506" y="4478445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2,0</a:t>
            </a:r>
          </a:p>
        </p:txBody>
      </p:sp>
      <p:sp>
        <p:nvSpPr>
          <p:cNvPr id="59" name="Isosceles Triangle 58"/>
          <p:cNvSpPr/>
          <p:nvPr/>
        </p:nvSpPr>
        <p:spPr bwMode="auto">
          <a:xfrm>
            <a:off x="6597007" y="4798370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581212" y="5017597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3,0</a:t>
            </a:r>
          </a:p>
        </p:txBody>
      </p:sp>
      <p:sp>
        <p:nvSpPr>
          <p:cNvPr id="61" name="Isosceles Triangle 60"/>
          <p:cNvSpPr/>
          <p:nvPr/>
        </p:nvSpPr>
        <p:spPr bwMode="auto">
          <a:xfrm>
            <a:off x="6607567" y="5337522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7010697" y="3425951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0,1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3" name="Isosceles Triangle 62"/>
          <p:cNvSpPr/>
          <p:nvPr/>
        </p:nvSpPr>
        <p:spPr bwMode="auto">
          <a:xfrm>
            <a:off x="7037052" y="3745876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7004691" y="3960755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1,1</a:t>
            </a:r>
          </a:p>
        </p:txBody>
      </p:sp>
      <p:sp>
        <p:nvSpPr>
          <p:cNvPr id="65" name="Isosceles Triangle 64"/>
          <p:cNvSpPr/>
          <p:nvPr/>
        </p:nvSpPr>
        <p:spPr bwMode="auto">
          <a:xfrm>
            <a:off x="7031046" y="4280680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007064" y="4478448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2,1</a:t>
            </a:r>
          </a:p>
        </p:txBody>
      </p:sp>
      <p:sp>
        <p:nvSpPr>
          <p:cNvPr id="67" name="Isosceles Triangle 66"/>
          <p:cNvSpPr/>
          <p:nvPr/>
        </p:nvSpPr>
        <p:spPr bwMode="auto">
          <a:xfrm>
            <a:off x="7033419" y="4798373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7003770" y="5017600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3,1</a:t>
            </a:r>
          </a:p>
        </p:txBody>
      </p:sp>
      <p:sp>
        <p:nvSpPr>
          <p:cNvPr id="69" name="Isosceles Triangle 68"/>
          <p:cNvSpPr/>
          <p:nvPr/>
        </p:nvSpPr>
        <p:spPr bwMode="auto">
          <a:xfrm>
            <a:off x="7030125" y="5337525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433259" y="3425953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0,2</a:t>
            </a:r>
          </a:p>
        </p:txBody>
      </p:sp>
      <p:sp>
        <p:nvSpPr>
          <p:cNvPr id="71" name="Isosceles Triangle 70"/>
          <p:cNvSpPr/>
          <p:nvPr/>
        </p:nvSpPr>
        <p:spPr bwMode="auto">
          <a:xfrm>
            <a:off x="7459614" y="3745878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7427253" y="3960757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1,2</a:t>
            </a:r>
          </a:p>
        </p:txBody>
      </p:sp>
      <p:sp>
        <p:nvSpPr>
          <p:cNvPr id="73" name="Isosceles Triangle 72"/>
          <p:cNvSpPr/>
          <p:nvPr/>
        </p:nvSpPr>
        <p:spPr bwMode="auto">
          <a:xfrm>
            <a:off x="7453608" y="4280682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7429626" y="4478450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2,2</a:t>
            </a:r>
          </a:p>
        </p:txBody>
      </p:sp>
      <p:sp>
        <p:nvSpPr>
          <p:cNvPr id="75" name="Isosceles Triangle 74"/>
          <p:cNvSpPr/>
          <p:nvPr/>
        </p:nvSpPr>
        <p:spPr bwMode="auto">
          <a:xfrm>
            <a:off x="7455981" y="4798375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7426332" y="5017602"/>
            <a:ext cx="337009" cy="4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3,2</a:t>
            </a:r>
          </a:p>
        </p:txBody>
      </p:sp>
      <p:sp>
        <p:nvSpPr>
          <p:cNvPr id="77" name="Isosceles Triangle 76"/>
          <p:cNvSpPr/>
          <p:nvPr/>
        </p:nvSpPr>
        <p:spPr bwMode="auto">
          <a:xfrm>
            <a:off x="7452687" y="5337527"/>
            <a:ext cx="306822" cy="12851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78" name="Straight Arrow Connector 77"/>
          <p:cNvCxnSpPr>
            <a:cxnSpLocks/>
            <a:stCxn id="55" idx="3"/>
            <a:endCxn id="56" idx="0"/>
          </p:cNvCxnSpPr>
          <p:nvPr/>
        </p:nvCxnSpPr>
        <p:spPr bwMode="auto">
          <a:xfrm flipH="1">
            <a:off x="6750638" y="3874387"/>
            <a:ext cx="10340" cy="86365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>
            <a:cxnSpLocks/>
            <a:stCxn id="57" idx="3"/>
            <a:endCxn id="58" idx="0"/>
          </p:cNvCxnSpPr>
          <p:nvPr/>
        </p:nvCxnSpPr>
        <p:spPr bwMode="auto">
          <a:xfrm flipH="1">
            <a:off x="6753011" y="4409191"/>
            <a:ext cx="1961" cy="69254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>
            <a:cxnSpLocks/>
            <a:stCxn id="59" idx="3"/>
            <a:endCxn id="60" idx="0"/>
          </p:cNvCxnSpPr>
          <p:nvPr/>
        </p:nvCxnSpPr>
        <p:spPr bwMode="auto">
          <a:xfrm flipH="1">
            <a:off x="6749717" y="4926884"/>
            <a:ext cx="701" cy="90713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>
            <a:cxnSpLocks/>
            <a:endCxn id="54" idx="1"/>
          </p:cNvCxnSpPr>
          <p:nvPr/>
        </p:nvCxnSpPr>
        <p:spPr bwMode="auto">
          <a:xfrm flipV="1">
            <a:off x="6486331" y="3650168"/>
            <a:ext cx="101808" cy="5548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6136929" y="3437039"/>
            <a:ext cx="337009" cy="448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in</a:t>
            </a:r>
          </a:p>
        </p:txBody>
      </p:sp>
      <p:sp>
        <p:nvSpPr>
          <p:cNvPr id="83" name="Isosceles Triangle 82"/>
          <p:cNvSpPr/>
          <p:nvPr/>
        </p:nvSpPr>
        <p:spPr bwMode="auto">
          <a:xfrm>
            <a:off x="6163284" y="3756964"/>
            <a:ext cx="306822" cy="12851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785864" y="34230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804859" y="39123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20548" y="43974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87" name="Straight Arrow Connector 86"/>
          <p:cNvCxnSpPr>
            <a:cxnSpLocks/>
          </p:cNvCxnSpPr>
          <p:nvPr/>
        </p:nvCxnSpPr>
        <p:spPr bwMode="auto">
          <a:xfrm>
            <a:off x="7770268" y="3650173"/>
            <a:ext cx="85208" cy="1108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1206018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1450"/>
            <a:ext cx="7623716" cy="800100"/>
          </a:xfrm>
        </p:spPr>
        <p:txBody>
          <a:bodyPr/>
          <a:lstStyle/>
          <a:p>
            <a:r>
              <a:rPr lang="en-US" dirty="0">
                <a:latin typeface="calibri"/>
              </a:rPr>
              <a:t>A Note About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alibri"/>
              </a:rPr>
              <a:t>Spatial compiler makes best effort to minimize amount of resources needed to implement memory</a:t>
            </a:r>
          </a:p>
          <a:p>
            <a:r>
              <a:rPr lang="en-US" sz="2600" dirty="0">
                <a:latin typeface="calibri"/>
              </a:rPr>
              <a:t>However, writing and reading from the same memory many times can be expensive!</a:t>
            </a:r>
          </a:p>
          <a:p>
            <a:r>
              <a:rPr lang="en-US" sz="2600" dirty="0">
                <a:latin typeface="calibri"/>
              </a:rPr>
              <a:t>Be aware of how many times you read/write a given memory, and try to minimize the number of concurrent reads</a:t>
            </a:r>
          </a:p>
          <a:p>
            <a:pPr marL="0" indent="0">
              <a:buNone/>
            </a:pPr>
            <a:endParaRPr lang="en-US" sz="2600" dirty="0">
              <a:latin typeface="calibri"/>
            </a:endParaRPr>
          </a:p>
          <a:p>
            <a:pPr lvl="5"/>
            <a:endParaRPr lang="en-US" sz="1600" dirty="0">
              <a:latin typeface="calibri"/>
            </a:endParaRPr>
          </a:p>
          <a:p>
            <a:pPr marL="0" indent="0">
              <a:buNone/>
            </a:pPr>
            <a:endParaRPr lang="en-US" sz="2600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373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66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6725036" y="1372991"/>
            <a:ext cx="1892621" cy="3011973"/>
          </a:xfrm>
          <a:prstGeom prst="rect">
            <a:avLst/>
          </a:prstGeom>
          <a:solidFill>
            <a:srgbClr val="60D34D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ccel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Accel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…  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1990361"/>
            <a:ext cx="235523" cy="296956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7983" y="2656247"/>
            <a:ext cx="1447317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9" name="Connector: Elbow 48"/>
          <p:cNvCxnSpPr>
            <a:cxnSpLocks/>
            <a:stCxn id="85" idx="0"/>
            <a:endCxn id="84" idx="2"/>
          </p:cNvCxnSpPr>
          <p:nvPr/>
        </p:nvCxnSpPr>
        <p:spPr bwMode="auto">
          <a:xfrm rot="16200000" flipV="1">
            <a:off x="7578923" y="2679013"/>
            <a:ext cx="287004" cy="6927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6960425" y="2097212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0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6967352" y="2825979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1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6967353" y="3804257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N</a:t>
            </a:r>
          </a:p>
        </p:txBody>
      </p:sp>
      <p:sp>
        <p:nvSpPr>
          <p:cNvPr id="90" name="Rectangle: Rounded Corners 89"/>
          <p:cNvSpPr/>
          <p:nvPr/>
        </p:nvSpPr>
        <p:spPr bwMode="auto">
          <a:xfrm>
            <a:off x="640701" y="1585574"/>
            <a:ext cx="3642451" cy="105918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Receives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start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from ARM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Executes stages sequentially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Sends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done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to ARM</a:t>
            </a:r>
          </a:p>
        </p:txBody>
      </p:sp>
      <p:sp>
        <p:nvSpPr>
          <p:cNvPr id="91" name="Rectangle: Rounded Corners 90"/>
          <p:cNvSpPr/>
          <p:nvPr/>
        </p:nvSpPr>
        <p:spPr bwMode="auto">
          <a:xfrm>
            <a:off x="637169" y="4125585"/>
            <a:ext cx="3143141" cy="725310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May not be nested in any other controller</a:t>
            </a:r>
          </a:p>
        </p:txBody>
      </p:sp>
      <p:cxnSp>
        <p:nvCxnSpPr>
          <p:cNvPr id="93" name="Connector: Elbow 92"/>
          <p:cNvCxnSpPr>
            <a:cxnSpLocks/>
          </p:cNvCxnSpPr>
          <p:nvPr/>
        </p:nvCxnSpPr>
        <p:spPr bwMode="auto">
          <a:xfrm rot="5400000" flipH="1" flipV="1">
            <a:off x="7614688" y="3377096"/>
            <a:ext cx="220552" cy="1848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4" name="Connector: Elbow 93"/>
          <p:cNvCxnSpPr>
            <a:cxnSpLocks/>
          </p:cNvCxnSpPr>
          <p:nvPr/>
        </p:nvCxnSpPr>
        <p:spPr bwMode="auto">
          <a:xfrm rot="16200000" flipV="1">
            <a:off x="7613573" y="3716530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2" name="Rectangle 101"/>
          <p:cNvSpPr/>
          <p:nvPr/>
        </p:nvSpPr>
        <p:spPr bwMode="auto">
          <a:xfrm>
            <a:off x="4977231" y="2276025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103" name="Arrow: Up-Down 102"/>
          <p:cNvSpPr/>
          <p:nvPr/>
        </p:nvSpPr>
        <p:spPr bwMode="auto">
          <a:xfrm rot="-5400000">
            <a:off x="6213836" y="2563420"/>
            <a:ext cx="485775" cy="536629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04" name="Connector: Elbow 103"/>
          <p:cNvCxnSpPr>
            <a:cxnSpLocks/>
          </p:cNvCxnSpPr>
          <p:nvPr/>
        </p:nvCxnSpPr>
        <p:spPr bwMode="auto">
          <a:xfrm rot="16200000" flipV="1">
            <a:off x="7599140" y="1985165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730971" y="1784711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enable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30971" y="2499455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enable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575544" y="3343747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08" name="Rectangle: Rounded Corners 107"/>
          <p:cNvSpPr/>
          <p:nvPr/>
        </p:nvSpPr>
        <p:spPr bwMode="auto">
          <a:xfrm>
            <a:off x="658090" y="2733766"/>
            <a:ext cx="3122220" cy="987507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stage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is either: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- one primitive operation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- one controller  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543235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6064711" y="1369218"/>
            <a:ext cx="1892621" cy="3011973"/>
          </a:xfrm>
          <a:prstGeom prst="rect">
            <a:avLst/>
          </a:prstGeom>
          <a:solidFill>
            <a:srgbClr val="60D34D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Sequential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Sequential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Sequential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…  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426729"/>
            <a:ext cx="235523" cy="253319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40498" y="1155968"/>
            <a:ext cx="1447317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9" name="Connector: Elbow 48"/>
          <p:cNvCxnSpPr>
            <a:cxnSpLocks/>
            <a:stCxn id="85" idx="0"/>
            <a:endCxn id="84" idx="2"/>
          </p:cNvCxnSpPr>
          <p:nvPr/>
        </p:nvCxnSpPr>
        <p:spPr bwMode="auto">
          <a:xfrm rot="16200000" flipV="1">
            <a:off x="6918598" y="2675240"/>
            <a:ext cx="287004" cy="6927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6300100" y="2093439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0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6307027" y="2822206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1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6307028" y="3800484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N</a:t>
            </a:r>
          </a:p>
        </p:txBody>
      </p:sp>
      <p:sp>
        <p:nvSpPr>
          <p:cNvPr id="90" name="Rectangle: Rounded Corners 89"/>
          <p:cNvSpPr/>
          <p:nvPr/>
        </p:nvSpPr>
        <p:spPr bwMode="auto">
          <a:xfrm>
            <a:off x="927278" y="2034335"/>
            <a:ext cx="3642451" cy="392394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Executes stages sequentially</a:t>
            </a:r>
          </a:p>
        </p:txBody>
      </p:sp>
      <p:cxnSp>
        <p:nvCxnSpPr>
          <p:cNvPr id="93" name="Connector: Elbow 92"/>
          <p:cNvCxnSpPr>
            <a:cxnSpLocks/>
          </p:cNvCxnSpPr>
          <p:nvPr/>
        </p:nvCxnSpPr>
        <p:spPr bwMode="auto">
          <a:xfrm rot="5400000" flipH="1" flipV="1">
            <a:off x="6954363" y="3373323"/>
            <a:ext cx="220552" cy="1848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4" name="Connector: Elbow 93"/>
          <p:cNvCxnSpPr>
            <a:cxnSpLocks/>
          </p:cNvCxnSpPr>
          <p:nvPr/>
        </p:nvCxnSpPr>
        <p:spPr bwMode="auto">
          <a:xfrm rot="16200000" flipV="1">
            <a:off x="6953248" y="3712757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4" name="Connector: Elbow 103"/>
          <p:cNvCxnSpPr>
            <a:cxnSpLocks/>
          </p:cNvCxnSpPr>
          <p:nvPr/>
        </p:nvCxnSpPr>
        <p:spPr bwMode="auto">
          <a:xfrm rot="16200000" flipV="1">
            <a:off x="6938815" y="1981392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070646" y="1780938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enable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70646" y="2495682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enable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915219" y="3339974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67856" y="1149341"/>
            <a:ext cx="235523" cy="38072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49968" y="2426729"/>
            <a:ext cx="404991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4640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092186" y="1369219"/>
            <a:ext cx="3954831" cy="1790854"/>
          </a:xfrm>
          <a:prstGeom prst="rect">
            <a:avLst/>
          </a:prstGeom>
          <a:solidFill>
            <a:srgbClr val="60D34D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Parallel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Parallel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Parallel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…  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426729"/>
            <a:ext cx="235523" cy="253319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40498" y="1155968"/>
            <a:ext cx="1447317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9" name="Connector: Elbow 48"/>
          <p:cNvCxnSpPr>
            <a:cxnSpLocks/>
            <a:stCxn id="84" idx="0"/>
          </p:cNvCxnSpPr>
          <p:nvPr/>
        </p:nvCxnSpPr>
        <p:spPr bwMode="auto">
          <a:xfrm rot="5400000" flipH="1" flipV="1">
            <a:off x="6221243" y="1263302"/>
            <a:ext cx="349388" cy="1320560"/>
          </a:xfrm>
          <a:prstGeom prst="bentConnector2">
            <a:avLst/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5195205" y="2098276"/>
            <a:ext cx="1080904" cy="37475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0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6413363" y="2088872"/>
            <a:ext cx="1066146" cy="37475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1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7740973" y="2088872"/>
            <a:ext cx="1113388" cy="37475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N</a:t>
            </a:r>
          </a:p>
        </p:txBody>
      </p:sp>
      <p:sp>
        <p:nvSpPr>
          <p:cNvPr id="90" name="Rectangle: Rounded Corners 89"/>
          <p:cNvSpPr/>
          <p:nvPr/>
        </p:nvSpPr>
        <p:spPr bwMode="auto">
          <a:xfrm>
            <a:off x="917309" y="1944492"/>
            <a:ext cx="3963773" cy="694876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Executes stages in parallel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Completes when all stages finish</a:t>
            </a:r>
          </a:p>
        </p:txBody>
      </p:sp>
      <p:cxnSp>
        <p:nvCxnSpPr>
          <p:cNvPr id="93" name="Connector: Elbow 92"/>
          <p:cNvCxnSpPr>
            <a:cxnSpLocks/>
            <a:stCxn id="85" idx="0"/>
          </p:cNvCxnSpPr>
          <p:nvPr/>
        </p:nvCxnSpPr>
        <p:spPr bwMode="auto">
          <a:xfrm rot="5400000" flipH="1" flipV="1">
            <a:off x="6823751" y="1862693"/>
            <a:ext cx="348864" cy="103495"/>
          </a:xfrm>
          <a:prstGeom prst="bentConnector3">
            <a:avLst>
              <a:gd name="adj1" fmla="val 9567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4" name="Connector: Elbow 93"/>
          <p:cNvCxnSpPr>
            <a:cxnSpLocks/>
            <a:stCxn id="39" idx="0"/>
            <a:endCxn id="85" idx="2"/>
          </p:cNvCxnSpPr>
          <p:nvPr/>
        </p:nvCxnSpPr>
        <p:spPr bwMode="auto">
          <a:xfrm rot="16200000" flipV="1">
            <a:off x="6770356" y="2639710"/>
            <a:ext cx="355419" cy="3258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4" name="Connector: Elbow 103"/>
          <p:cNvCxnSpPr>
            <a:cxnSpLocks/>
            <a:stCxn id="86" idx="0"/>
          </p:cNvCxnSpPr>
          <p:nvPr/>
        </p:nvCxnSpPr>
        <p:spPr bwMode="auto">
          <a:xfrm rot="16200000" flipV="1">
            <a:off x="7484108" y="1275313"/>
            <a:ext cx="339985" cy="1287134"/>
          </a:xfrm>
          <a:prstGeom prst="bentConnector2">
            <a:avLst/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070646" y="1780938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enable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998183" y="3113884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done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449842" y="2087663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67856" y="1149341"/>
            <a:ext cx="235523" cy="38072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716005" y="2819048"/>
            <a:ext cx="467377" cy="254059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AND</a:t>
            </a:r>
          </a:p>
        </p:txBody>
      </p:sp>
      <p:cxnSp>
        <p:nvCxnSpPr>
          <p:cNvPr id="40" name="Connector: Elbow 39"/>
          <p:cNvCxnSpPr>
            <a:cxnSpLocks/>
            <a:stCxn id="39" idx="0"/>
            <a:endCxn id="84" idx="2"/>
          </p:cNvCxnSpPr>
          <p:nvPr/>
        </p:nvCxnSpPr>
        <p:spPr bwMode="auto">
          <a:xfrm rot="16200000" flipV="1">
            <a:off x="6169669" y="2039022"/>
            <a:ext cx="346015" cy="1214037"/>
          </a:xfrm>
          <a:prstGeom prst="bentConnector3">
            <a:avLst>
              <a:gd name="adj1" fmla="val 7002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7" name="Connector: Elbow 46"/>
          <p:cNvCxnSpPr>
            <a:cxnSpLocks/>
            <a:stCxn id="39" idx="0"/>
            <a:endCxn id="86" idx="2"/>
          </p:cNvCxnSpPr>
          <p:nvPr/>
        </p:nvCxnSpPr>
        <p:spPr bwMode="auto">
          <a:xfrm rot="5400000" flipH="1" flipV="1">
            <a:off x="7445971" y="1967353"/>
            <a:ext cx="355419" cy="1347973"/>
          </a:xfrm>
          <a:prstGeom prst="bentConnector3">
            <a:avLst>
              <a:gd name="adj1" fmla="val 69491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5" name="Connector: Elbow 54"/>
          <p:cNvCxnSpPr>
            <a:cxnSpLocks/>
            <a:endCxn id="39" idx="2"/>
          </p:cNvCxnSpPr>
          <p:nvPr/>
        </p:nvCxnSpPr>
        <p:spPr bwMode="auto">
          <a:xfrm rot="16200000" flipV="1">
            <a:off x="6818835" y="3203967"/>
            <a:ext cx="265841" cy="4121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9" name="Rectangle: Rounded Corners 58"/>
          <p:cNvSpPr/>
          <p:nvPr/>
        </p:nvSpPr>
        <p:spPr bwMode="auto">
          <a:xfrm>
            <a:off x="1261995" y="3089242"/>
            <a:ext cx="3563149" cy="1870684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Spatial will soon infer control structures for parallel execution automatically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But for now, use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Parallel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when you want to guarantee parallel execution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57198" y="2426729"/>
            <a:ext cx="404991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2575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624945" y="1369219"/>
            <a:ext cx="2632364" cy="1790854"/>
          </a:xfrm>
          <a:prstGeom prst="rect">
            <a:avLst/>
          </a:prstGeom>
          <a:solidFill>
            <a:srgbClr val="60D34D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Parallel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Parallel: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dataA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](1024)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dataB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](1024)</a:t>
            </a:r>
          </a:p>
          <a:p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a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Parallel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a load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dataA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(0::16) 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b load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dataB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(0::16)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426729"/>
            <a:ext cx="235523" cy="253319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9" name="Connector: Elbow 48"/>
          <p:cNvCxnSpPr>
            <a:cxnSpLocks/>
            <a:stCxn id="84" idx="0"/>
          </p:cNvCxnSpPr>
          <p:nvPr/>
        </p:nvCxnSpPr>
        <p:spPr bwMode="auto">
          <a:xfrm rot="5400000" flipH="1" flipV="1">
            <a:off x="6495203" y="1660089"/>
            <a:ext cx="263463" cy="612915"/>
          </a:xfrm>
          <a:prstGeom prst="bentConnector2">
            <a:avLst/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5780025" y="2098277"/>
            <a:ext cx="1080904" cy="37475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load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6998183" y="2088873"/>
            <a:ext cx="1066146" cy="37475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load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93" name="Connector: Elbow 92"/>
          <p:cNvCxnSpPr>
            <a:cxnSpLocks/>
            <a:stCxn id="85" idx="0"/>
          </p:cNvCxnSpPr>
          <p:nvPr/>
        </p:nvCxnSpPr>
        <p:spPr bwMode="auto">
          <a:xfrm rot="16200000" flipV="1">
            <a:off x="7099696" y="1657312"/>
            <a:ext cx="254059" cy="609063"/>
          </a:xfrm>
          <a:prstGeom prst="bentConnector2">
            <a:avLst/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4" name="Connector: Elbow 93"/>
          <p:cNvCxnSpPr>
            <a:cxnSpLocks/>
            <a:stCxn id="39" idx="0"/>
            <a:endCxn id="85" idx="2"/>
          </p:cNvCxnSpPr>
          <p:nvPr/>
        </p:nvCxnSpPr>
        <p:spPr bwMode="auto">
          <a:xfrm rot="5400000" flipH="1" flipV="1">
            <a:off x="7062766" y="2350558"/>
            <a:ext cx="355418" cy="581562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590943" y="1733455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enable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998183" y="3113884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done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67856" y="1149341"/>
            <a:ext cx="235523" cy="38072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716005" y="2819048"/>
            <a:ext cx="467377" cy="254059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AND</a:t>
            </a:r>
          </a:p>
        </p:txBody>
      </p:sp>
      <p:cxnSp>
        <p:nvCxnSpPr>
          <p:cNvPr id="40" name="Connector: Elbow 39"/>
          <p:cNvCxnSpPr>
            <a:cxnSpLocks/>
            <a:stCxn id="39" idx="0"/>
            <a:endCxn id="84" idx="2"/>
          </p:cNvCxnSpPr>
          <p:nvPr/>
        </p:nvCxnSpPr>
        <p:spPr bwMode="auto">
          <a:xfrm rot="16200000" flipV="1">
            <a:off x="6462079" y="2331432"/>
            <a:ext cx="346014" cy="629217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5" name="Connector: Elbow 54"/>
          <p:cNvCxnSpPr>
            <a:cxnSpLocks/>
            <a:endCxn id="39" idx="2"/>
          </p:cNvCxnSpPr>
          <p:nvPr/>
        </p:nvCxnSpPr>
        <p:spPr bwMode="auto">
          <a:xfrm rot="16200000" flipV="1">
            <a:off x="6818835" y="3203967"/>
            <a:ext cx="265841" cy="4121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5" name="Connector: Elbow 34"/>
          <p:cNvCxnSpPr>
            <a:cxnSpLocks/>
          </p:cNvCxnSpPr>
          <p:nvPr/>
        </p:nvCxnSpPr>
        <p:spPr bwMode="auto">
          <a:xfrm rot="5400000">
            <a:off x="6909697" y="1762627"/>
            <a:ext cx="144370" cy="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469456" y="3305099"/>
            <a:ext cx="559104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577970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655457" y="1369217"/>
            <a:ext cx="2290126" cy="3398047"/>
          </a:xfrm>
          <a:prstGeom prst="rect">
            <a:avLst/>
          </a:prstGeom>
          <a:solidFill>
            <a:srgbClr val="60D34D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 err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Foreach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Foreach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Foreach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 until D) {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…  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426729"/>
            <a:ext cx="235523" cy="253319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68290" y="1119558"/>
            <a:ext cx="1928629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9" name="Connector: Elbow 48"/>
          <p:cNvCxnSpPr>
            <a:cxnSpLocks/>
            <a:stCxn id="85" idx="0"/>
            <a:endCxn id="84" idx="2"/>
          </p:cNvCxnSpPr>
          <p:nvPr/>
        </p:nvCxnSpPr>
        <p:spPr bwMode="auto">
          <a:xfrm rot="16200000" flipV="1">
            <a:off x="6918598" y="2889983"/>
            <a:ext cx="287004" cy="6927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6300100" y="2308182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0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6307027" y="3036949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1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6307028" y="4015227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N</a:t>
            </a:r>
          </a:p>
        </p:txBody>
      </p:sp>
      <p:sp>
        <p:nvSpPr>
          <p:cNvPr id="90" name="Rectangle: Rounded Corners 89"/>
          <p:cNvSpPr/>
          <p:nvPr/>
        </p:nvSpPr>
        <p:spPr bwMode="auto">
          <a:xfrm>
            <a:off x="1013127" y="2178585"/>
            <a:ext cx="3470753" cy="931804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Executes each stage in a pipelined fashion, repeating for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iterations</a:t>
            </a:r>
          </a:p>
        </p:txBody>
      </p:sp>
      <p:cxnSp>
        <p:nvCxnSpPr>
          <p:cNvPr id="93" name="Connector: Elbow 92"/>
          <p:cNvCxnSpPr>
            <a:cxnSpLocks/>
          </p:cNvCxnSpPr>
          <p:nvPr/>
        </p:nvCxnSpPr>
        <p:spPr bwMode="auto">
          <a:xfrm rot="5400000" flipH="1" flipV="1">
            <a:off x="6954363" y="3588066"/>
            <a:ext cx="220552" cy="1848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4" name="Connector: Elbow 93"/>
          <p:cNvCxnSpPr>
            <a:cxnSpLocks/>
          </p:cNvCxnSpPr>
          <p:nvPr/>
        </p:nvCxnSpPr>
        <p:spPr bwMode="auto">
          <a:xfrm rot="16200000" flipV="1">
            <a:off x="6953248" y="3927500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4" name="Connector: Elbow 103"/>
          <p:cNvCxnSpPr>
            <a:cxnSpLocks/>
          </p:cNvCxnSpPr>
          <p:nvPr/>
        </p:nvCxnSpPr>
        <p:spPr bwMode="auto">
          <a:xfrm rot="16200000" flipV="1">
            <a:off x="6938815" y="2196135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144780" y="2001573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enable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915219" y="3554717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67856" y="1149341"/>
            <a:ext cx="235523" cy="38072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Rectangle: Rounded Corners 2"/>
          <p:cNvSpPr/>
          <p:nvPr/>
        </p:nvSpPr>
        <p:spPr bwMode="auto">
          <a:xfrm>
            <a:off x="6613988" y="1777553"/>
            <a:ext cx="884449" cy="2990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0 until D</a:t>
            </a:r>
          </a:p>
        </p:txBody>
      </p:sp>
      <p:cxnSp>
        <p:nvCxnSpPr>
          <p:cNvPr id="27" name="Connector: Elbow 26"/>
          <p:cNvCxnSpPr>
            <a:cxnSpLocks/>
            <a:stCxn id="3" idx="1"/>
            <a:endCxn id="86" idx="2"/>
          </p:cNvCxnSpPr>
          <p:nvPr/>
        </p:nvCxnSpPr>
        <p:spPr bwMode="auto">
          <a:xfrm rot="10800000" flipH="1" flipV="1">
            <a:off x="6613988" y="1927092"/>
            <a:ext cx="451576" cy="2529898"/>
          </a:xfrm>
          <a:prstGeom prst="bentConnector4">
            <a:avLst>
              <a:gd name="adj1" fmla="val -118598"/>
              <a:gd name="adj2" fmla="val 109036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3" name="Connector: Elbow 32"/>
          <p:cNvCxnSpPr>
            <a:cxnSpLocks/>
          </p:cNvCxnSpPr>
          <p:nvPr/>
        </p:nvCxnSpPr>
        <p:spPr bwMode="auto">
          <a:xfrm rot="5400000">
            <a:off x="6702012" y="2187798"/>
            <a:ext cx="240897" cy="1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4" name="Connector: Elbow 33"/>
          <p:cNvCxnSpPr>
            <a:cxnSpLocks/>
          </p:cNvCxnSpPr>
          <p:nvPr/>
        </p:nvCxnSpPr>
        <p:spPr bwMode="auto">
          <a:xfrm rot="16200000" flipH="1">
            <a:off x="6685376" y="2886041"/>
            <a:ext cx="274168" cy="1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6" name="Connector: Elbow 35"/>
          <p:cNvCxnSpPr>
            <a:cxnSpLocks/>
          </p:cNvCxnSpPr>
          <p:nvPr/>
        </p:nvCxnSpPr>
        <p:spPr bwMode="auto">
          <a:xfrm rot="5400000">
            <a:off x="6653345" y="3901225"/>
            <a:ext cx="224476" cy="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8" name="Connector: Elbow 37"/>
          <p:cNvCxnSpPr>
            <a:cxnSpLocks/>
          </p:cNvCxnSpPr>
          <p:nvPr/>
        </p:nvCxnSpPr>
        <p:spPr bwMode="auto">
          <a:xfrm rot="5400000">
            <a:off x="6653343" y="3576671"/>
            <a:ext cx="224476" cy="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0" name="Rectangle: Rounded Corners 39"/>
          <p:cNvSpPr/>
          <p:nvPr/>
        </p:nvSpPr>
        <p:spPr bwMode="auto">
          <a:xfrm>
            <a:off x="1013126" y="3223009"/>
            <a:ext cx="3470753" cy="742061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Spatial handles memory buffering and stall signals!</a:t>
            </a:r>
          </a:p>
        </p:txBody>
      </p:sp>
      <p:sp>
        <p:nvSpPr>
          <p:cNvPr id="41" name="Rectangle: Rounded Corners 40"/>
          <p:cNvSpPr/>
          <p:nvPr/>
        </p:nvSpPr>
        <p:spPr bwMode="auto">
          <a:xfrm>
            <a:off x="3231437" y="1110702"/>
            <a:ext cx="1647605" cy="43891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Loop iterator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 bwMode="auto">
          <a:xfrm flipH="1">
            <a:off x="2746876" y="1404599"/>
            <a:ext cx="486190" cy="195916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429187" y="2426729"/>
            <a:ext cx="559104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776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483692" y="2001502"/>
            <a:ext cx="4027944" cy="296535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2483692" y="1122460"/>
            <a:ext cx="4027944" cy="55211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265218" y="1136074"/>
            <a:ext cx="146510" cy="62311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158114" y="2008909"/>
            <a:ext cx="245012" cy="295794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Application Object Declaration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 bwMode="auto">
          <a:xfrm flipV="1">
            <a:off x="3488142" y="2036618"/>
            <a:ext cx="0" cy="45027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: Rounded Corners 9"/>
          <p:cNvSpPr/>
          <p:nvPr/>
        </p:nvSpPr>
        <p:spPr bwMode="auto">
          <a:xfrm>
            <a:off x="2236168" y="2586132"/>
            <a:ext cx="2503947" cy="3995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Name of application</a:t>
            </a:r>
            <a:endParaRPr kumimoji="0" lang="en-US" sz="2000" b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pitchFamily="34" charset="-128"/>
            </a:endParaRPr>
          </a:p>
        </p:txBody>
      </p:sp>
      <p:sp>
        <p:nvSpPr>
          <p:cNvPr id="11" name="Rectangle: Rounded Corners 10"/>
          <p:cNvSpPr/>
          <p:nvPr/>
        </p:nvSpPr>
        <p:spPr bwMode="auto">
          <a:xfrm>
            <a:off x="5130067" y="2495370"/>
            <a:ext cx="3620199" cy="711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All Spatial applications inherit from (“extends”)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SpatialApp</a:t>
            </a:r>
            <a:endParaRPr kumimoji="0" lang="en-US" sz="20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pitchFamily="34" charset="-128"/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V="1">
            <a:off x="5697942" y="1984663"/>
            <a:ext cx="0" cy="45027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23823406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064096" y="1251453"/>
            <a:ext cx="3509931" cy="3398047"/>
          </a:xfrm>
          <a:prstGeom prst="rect">
            <a:avLst/>
          </a:prstGeom>
          <a:solidFill>
            <a:srgbClr val="60D34D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 err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Foreach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620329" y="3836778"/>
            <a:ext cx="2953697" cy="574974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620329" y="2854037"/>
            <a:ext cx="2953697" cy="574974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620330" y="2134012"/>
            <a:ext cx="2953697" cy="574974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Foreach</a:t>
            </a:r>
            <a:r>
              <a:rPr lang="en-US" dirty="0">
                <a:latin typeface="+mj-lt"/>
              </a:rPr>
              <a:t>: Parallelization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Foreach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 until D par 2) {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…  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426729"/>
            <a:ext cx="235523" cy="253319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69456" y="1114076"/>
            <a:ext cx="1928629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9" name="Connector: Elbow 48"/>
          <p:cNvCxnSpPr>
            <a:cxnSpLocks/>
          </p:cNvCxnSpPr>
          <p:nvPr/>
        </p:nvCxnSpPr>
        <p:spPr bwMode="auto">
          <a:xfrm rot="16200000" flipV="1">
            <a:off x="6294705" y="2776709"/>
            <a:ext cx="192079" cy="1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5708740" y="2190418"/>
            <a:ext cx="1364005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0.1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5715667" y="2919185"/>
            <a:ext cx="1357078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1.1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5715668" y="3897463"/>
            <a:ext cx="1357077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N.1</a:t>
            </a:r>
          </a:p>
        </p:txBody>
      </p:sp>
      <p:sp>
        <p:nvSpPr>
          <p:cNvPr id="90" name="Rectangle: Rounded Corners 89"/>
          <p:cNvSpPr/>
          <p:nvPr/>
        </p:nvSpPr>
        <p:spPr bwMode="auto">
          <a:xfrm>
            <a:off x="1013126" y="2191965"/>
            <a:ext cx="3470753" cy="668999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Parallelizes the pipeline by duplicating the body</a:t>
            </a:r>
          </a:p>
        </p:txBody>
      </p:sp>
      <p:cxnSp>
        <p:nvCxnSpPr>
          <p:cNvPr id="93" name="Connector: Elbow 92"/>
          <p:cNvCxnSpPr>
            <a:cxnSpLocks/>
          </p:cNvCxnSpPr>
          <p:nvPr/>
        </p:nvCxnSpPr>
        <p:spPr bwMode="auto">
          <a:xfrm rot="5400000" flipH="1" flipV="1">
            <a:off x="6363003" y="3532645"/>
            <a:ext cx="220552" cy="1848"/>
          </a:xfrm>
          <a:prstGeom prst="bentConnector3">
            <a:avLst>
              <a:gd name="adj1" fmla="val 2887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4" name="Connector: Elbow 93"/>
          <p:cNvCxnSpPr>
            <a:cxnSpLocks/>
          </p:cNvCxnSpPr>
          <p:nvPr/>
        </p:nvCxnSpPr>
        <p:spPr bwMode="auto">
          <a:xfrm rot="16200000" flipV="1">
            <a:off x="6361888" y="3809736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4" name="Connector: Elbow 103"/>
          <p:cNvCxnSpPr>
            <a:cxnSpLocks/>
          </p:cNvCxnSpPr>
          <p:nvPr/>
        </p:nvCxnSpPr>
        <p:spPr bwMode="auto">
          <a:xfrm rot="16200000" flipV="1">
            <a:off x="6367723" y="2058106"/>
            <a:ext cx="199667" cy="540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6548732" y="1894388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enable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325820" y="3458788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67856" y="1149341"/>
            <a:ext cx="235523" cy="38072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Rectangle: Rounded Corners 2"/>
          <p:cNvSpPr/>
          <p:nvPr/>
        </p:nvSpPr>
        <p:spPr bwMode="auto">
          <a:xfrm>
            <a:off x="6022628" y="1659789"/>
            <a:ext cx="884449" cy="2990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0 until D</a:t>
            </a:r>
          </a:p>
        </p:txBody>
      </p:sp>
      <p:cxnSp>
        <p:nvCxnSpPr>
          <p:cNvPr id="27" name="Connector: Elbow 26"/>
          <p:cNvCxnSpPr>
            <a:cxnSpLocks/>
            <a:stCxn id="3" idx="1"/>
            <a:endCxn id="86" idx="2"/>
          </p:cNvCxnSpPr>
          <p:nvPr/>
        </p:nvCxnSpPr>
        <p:spPr bwMode="auto">
          <a:xfrm rot="10800000" flipH="1" flipV="1">
            <a:off x="6022627" y="1809328"/>
            <a:ext cx="371579" cy="2529898"/>
          </a:xfrm>
          <a:prstGeom prst="bentConnector4">
            <a:avLst>
              <a:gd name="adj1" fmla="val -144131"/>
              <a:gd name="adj2" fmla="val 109036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3" name="Connector: Elbow 32"/>
          <p:cNvCxnSpPr>
            <a:cxnSpLocks/>
          </p:cNvCxnSpPr>
          <p:nvPr/>
        </p:nvCxnSpPr>
        <p:spPr bwMode="auto">
          <a:xfrm rot="5400000">
            <a:off x="6144718" y="2035970"/>
            <a:ext cx="172769" cy="1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4" name="Connector: Elbow 33"/>
          <p:cNvCxnSpPr>
            <a:cxnSpLocks/>
          </p:cNvCxnSpPr>
          <p:nvPr/>
        </p:nvCxnSpPr>
        <p:spPr bwMode="auto">
          <a:xfrm rot="16200000" flipH="1">
            <a:off x="6134566" y="2755434"/>
            <a:ext cx="193068" cy="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6" name="Connector: Elbow 35"/>
          <p:cNvCxnSpPr>
            <a:cxnSpLocks/>
          </p:cNvCxnSpPr>
          <p:nvPr/>
        </p:nvCxnSpPr>
        <p:spPr bwMode="auto">
          <a:xfrm rot="5400000">
            <a:off x="6061985" y="3783461"/>
            <a:ext cx="224476" cy="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8" name="Connector: Elbow 37"/>
          <p:cNvCxnSpPr>
            <a:cxnSpLocks/>
          </p:cNvCxnSpPr>
          <p:nvPr/>
        </p:nvCxnSpPr>
        <p:spPr bwMode="auto">
          <a:xfrm rot="5400000">
            <a:off x="6069005" y="3549190"/>
            <a:ext cx="224476" cy="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V="1">
            <a:off x="2605215" y="1719600"/>
            <a:ext cx="0" cy="41498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: Rounded Corners 36"/>
          <p:cNvSpPr/>
          <p:nvPr/>
        </p:nvSpPr>
        <p:spPr bwMode="auto">
          <a:xfrm>
            <a:off x="1013126" y="3223009"/>
            <a:ext cx="3094747" cy="742061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Spatial also handles memory banking for you!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7141383" y="2188207"/>
            <a:ext cx="1364005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0.2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7150894" y="2921652"/>
            <a:ext cx="1357078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1.2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7150894" y="3897463"/>
            <a:ext cx="1357077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N.2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77678" y="2426729"/>
            <a:ext cx="404991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5096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064096" y="1251454"/>
            <a:ext cx="3509931" cy="1845038"/>
          </a:xfrm>
          <a:prstGeom prst="rect">
            <a:avLst/>
          </a:prstGeom>
          <a:solidFill>
            <a:srgbClr val="60D34D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 err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Foreach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620330" y="2134012"/>
            <a:ext cx="2953697" cy="574974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Foreach</a:t>
            </a:r>
            <a:r>
              <a:rPr lang="en-US" dirty="0">
                <a:latin typeface="+mj-lt"/>
              </a:rPr>
              <a:t>: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output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input load data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Foreach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 until 32 par 16) {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output(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 input(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* 2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data store output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3247670"/>
            <a:ext cx="235523" cy="171225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5708741" y="2190418"/>
            <a:ext cx="562999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0.1</a:t>
            </a:r>
          </a:p>
        </p:txBody>
      </p:sp>
      <p:cxnSp>
        <p:nvCxnSpPr>
          <p:cNvPr id="104" name="Connector: Elbow 103"/>
          <p:cNvCxnSpPr>
            <a:cxnSpLocks/>
          </p:cNvCxnSpPr>
          <p:nvPr/>
        </p:nvCxnSpPr>
        <p:spPr bwMode="auto">
          <a:xfrm rot="16200000" flipV="1">
            <a:off x="6367723" y="2058106"/>
            <a:ext cx="199667" cy="540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6548732" y="1894388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enable</a:t>
            </a:r>
          </a:p>
        </p:txBody>
      </p:sp>
      <p:sp>
        <p:nvSpPr>
          <p:cNvPr id="3" name="Rectangle: Rounded Corners 2"/>
          <p:cNvSpPr/>
          <p:nvPr/>
        </p:nvSpPr>
        <p:spPr bwMode="auto">
          <a:xfrm>
            <a:off x="6022628" y="1659789"/>
            <a:ext cx="1015481" cy="2990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0 until 32</a:t>
            </a:r>
          </a:p>
        </p:txBody>
      </p:sp>
      <p:cxnSp>
        <p:nvCxnSpPr>
          <p:cNvPr id="27" name="Connector: Elbow 26"/>
          <p:cNvCxnSpPr>
            <a:cxnSpLocks/>
          </p:cNvCxnSpPr>
          <p:nvPr/>
        </p:nvCxnSpPr>
        <p:spPr bwMode="auto">
          <a:xfrm rot="10800000" flipH="1" flipV="1">
            <a:off x="6017211" y="1853846"/>
            <a:ext cx="363753" cy="871341"/>
          </a:xfrm>
          <a:prstGeom prst="bentConnector4">
            <a:avLst>
              <a:gd name="adj1" fmla="val -139021"/>
              <a:gd name="adj2" fmla="val 129337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3" name="Connector: Elbow 32"/>
          <p:cNvCxnSpPr>
            <a:cxnSpLocks/>
          </p:cNvCxnSpPr>
          <p:nvPr/>
        </p:nvCxnSpPr>
        <p:spPr bwMode="auto">
          <a:xfrm rot="5400000">
            <a:off x="6144718" y="2035970"/>
            <a:ext cx="172769" cy="1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7" name="Rectangle: Rounded Corners 36"/>
          <p:cNvSpPr/>
          <p:nvPr/>
        </p:nvSpPr>
        <p:spPr bwMode="auto">
          <a:xfrm>
            <a:off x="1074001" y="3689252"/>
            <a:ext cx="3159501" cy="742061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Multiply every element by 2, store back to DRAM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364232" y="2188207"/>
            <a:ext cx="542845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0.2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985413" y="2188207"/>
            <a:ext cx="542845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0.3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7627377" y="2188207"/>
            <a:ext cx="542845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0.4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38274" y="2234309"/>
            <a:ext cx="33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889112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064096" y="1251453"/>
            <a:ext cx="3509931" cy="3398047"/>
          </a:xfrm>
          <a:prstGeom prst="rect">
            <a:avLst/>
          </a:prstGeom>
          <a:solidFill>
            <a:srgbClr val="60D34D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 err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Foreach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Foreach</a:t>
            </a:r>
            <a:r>
              <a:rPr lang="en-US" dirty="0">
                <a:latin typeface="+mj-lt"/>
              </a:rPr>
              <a:t>: Illegal Parallelization Cases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reg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](0)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Foreach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 until D </a:t>
            </a:r>
            <a:r>
              <a:rPr lang="en-US" sz="1400" strike="sngStrike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ea typeface="SimSun" pitchFamily="2" charset="-122"/>
              </a:rPr>
              <a:t>par 2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{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reg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:=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reg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+ 1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426729"/>
            <a:ext cx="235523" cy="253319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42481" y="1160238"/>
            <a:ext cx="1928629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5708740" y="2150058"/>
            <a:ext cx="1364005" cy="1552028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0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0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0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0" name="Rectangle: Rounded Corners 89"/>
          <p:cNvSpPr/>
          <p:nvPr/>
        </p:nvSpPr>
        <p:spPr bwMode="auto">
          <a:xfrm>
            <a:off x="927964" y="2703279"/>
            <a:ext cx="3002653" cy="1048737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It’s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unsafe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to parallelize pipelines with loop-carry dependencies!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04" name="Connector: Elbow 103"/>
          <p:cNvCxnSpPr>
            <a:cxnSpLocks/>
          </p:cNvCxnSpPr>
          <p:nvPr/>
        </p:nvCxnSpPr>
        <p:spPr bwMode="auto">
          <a:xfrm rot="16200000" flipV="1">
            <a:off x="6367723" y="2058106"/>
            <a:ext cx="199667" cy="540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6548732" y="1894388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enable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67856" y="1149341"/>
            <a:ext cx="235523" cy="38072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Rectangle: Rounded Corners 2"/>
          <p:cNvSpPr/>
          <p:nvPr/>
        </p:nvSpPr>
        <p:spPr bwMode="auto">
          <a:xfrm>
            <a:off x="6022628" y="1659789"/>
            <a:ext cx="884449" cy="2990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0 until D</a:t>
            </a:r>
          </a:p>
        </p:txBody>
      </p:sp>
      <p:cxnSp>
        <p:nvCxnSpPr>
          <p:cNvPr id="27" name="Connector: Elbow 26"/>
          <p:cNvCxnSpPr>
            <a:cxnSpLocks/>
            <a:stCxn id="3" idx="1"/>
            <a:endCxn id="84" idx="2"/>
          </p:cNvCxnSpPr>
          <p:nvPr/>
        </p:nvCxnSpPr>
        <p:spPr bwMode="auto">
          <a:xfrm rot="10800000" flipH="1" flipV="1">
            <a:off x="6022627" y="1809328"/>
            <a:ext cx="368115" cy="1892758"/>
          </a:xfrm>
          <a:prstGeom prst="bentConnector4">
            <a:avLst>
              <a:gd name="adj1" fmla="val -147369"/>
              <a:gd name="adj2" fmla="val 112078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3" name="Connector: Elbow 32"/>
          <p:cNvCxnSpPr>
            <a:cxnSpLocks/>
          </p:cNvCxnSpPr>
          <p:nvPr/>
        </p:nvCxnSpPr>
        <p:spPr bwMode="auto">
          <a:xfrm rot="5400000">
            <a:off x="6144718" y="2035970"/>
            <a:ext cx="172769" cy="1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0" name="Straight Arrow Connector 39"/>
          <p:cNvCxnSpPr>
            <a:cxnSpLocks/>
          </p:cNvCxnSpPr>
          <p:nvPr/>
        </p:nvCxnSpPr>
        <p:spPr bwMode="auto">
          <a:xfrm flipV="1">
            <a:off x="1406796" y="2188207"/>
            <a:ext cx="0" cy="41498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6001976" y="2703279"/>
            <a:ext cx="454894" cy="60431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reg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0" name="Isosceles Triangle 49"/>
          <p:cNvSpPr/>
          <p:nvPr/>
        </p:nvSpPr>
        <p:spPr bwMode="auto">
          <a:xfrm>
            <a:off x="6058950" y="3100770"/>
            <a:ext cx="340758" cy="196177"/>
          </a:xfrm>
          <a:prstGeom prst="triangl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625936" y="2848248"/>
            <a:ext cx="297873" cy="3143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40238" y="3226975"/>
            <a:ext cx="22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>
            <a:stCxn id="48" idx="3"/>
            <a:endCxn id="12" idx="2"/>
          </p:cNvCxnSpPr>
          <p:nvPr/>
        </p:nvCxnSpPr>
        <p:spPr bwMode="auto">
          <a:xfrm flipV="1">
            <a:off x="6456870" y="3005436"/>
            <a:ext cx="169066" cy="1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>
            <a:cxnSpLocks/>
            <a:stCxn id="13" idx="3"/>
            <a:endCxn id="12" idx="3"/>
          </p:cNvCxnSpPr>
          <p:nvPr/>
        </p:nvCxnSpPr>
        <p:spPr bwMode="auto">
          <a:xfrm flipV="1">
            <a:off x="6564562" y="3116584"/>
            <a:ext cx="104996" cy="295057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Connector: Elbow 22"/>
          <p:cNvCxnSpPr>
            <a:stCxn id="12" idx="6"/>
            <a:endCxn id="48" idx="1"/>
          </p:cNvCxnSpPr>
          <p:nvPr/>
        </p:nvCxnSpPr>
        <p:spPr bwMode="auto">
          <a:xfrm flipH="1">
            <a:off x="6001976" y="3005436"/>
            <a:ext cx="921833" cy="1"/>
          </a:xfrm>
          <a:prstGeom prst="bentConnector5">
            <a:avLst>
              <a:gd name="adj1" fmla="val -10520"/>
              <a:gd name="adj2" fmla="val 53075800000"/>
              <a:gd name="adj3" fmla="val 124798"/>
            </a:avLst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477678" y="2426729"/>
            <a:ext cx="404991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30115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920511" y="1369217"/>
            <a:ext cx="2239816" cy="3529905"/>
          </a:xfrm>
          <a:prstGeom prst="rect">
            <a:avLst/>
          </a:prstGeom>
          <a:solidFill>
            <a:srgbClr val="60D34D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Reduce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Reduce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acc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)(0 until D){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…  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}{(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               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40182"/>
            <a:ext cx="235523" cy="211974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44944" y="1080620"/>
            <a:ext cx="1928629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300100" y="2308182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0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6343525" y="3300737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N</a:t>
            </a:r>
          </a:p>
        </p:txBody>
      </p:sp>
      <p:sp>
        <p:nvSpPr>
          <p:cNvPr id="90" name="Rectangle: Rounded Corners 89"/>
          <p:cNvSpPr/>
          <p:nvPr/>
        </p:nvSpPr>
        <p:spPr bwMode="auto">
          <a:xfrm>
            <a:off x="845128" y="3370904"/>
            <a:ext cx="3896970" cy="152821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Executes each stage in a pipelined fashion, repeating for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iterations.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Reduces the result of the value function into an accumulator</a:t>
            </a:r>
          </a:p>
        </p:txBody>
      </p:sp>
      <p:cxnSp>
        <p:nvCxnSpPr>
          <p:cNvPr id="93" name="Connector: Elbow 92"/>
          <p:cNvCxnSpPr>
            <a:cxnSpLocks/>
          </p:cNvCxnSpPr>
          <p:nvPr/>
        </p:nvCxnSpPr>
        <p:spPr bwMode="auto">
          <a:xfrm rot="5400000" flipH="1" flipV="1">
            <a:off x="6990860" y="2873576"/>
            <a:ext cx="220552" cy="1848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4" name="Connector: Elbow 93"/>
          <p:cNvCxnSpPr>
            <a:cxnSpLocks/>
          </p:cNvCxnSpPr>
          <p:nvPr/>
        </p:nvCxnSpPr>
        <p:spPr bwMode="auto">
          <a:xfrm rot="16200000" flipV="1">
            <a:off x="6989745" y="3213010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4" name="Connector: Elbow 103"/>
          <p:cNvCxnSpPr>
            <a:cxnSpLocks/>
          </p:cNvCxnSpPr>
          <p:nvPr/>
        </p:nvCxnSpPr>
        <p:spPr bwMode="auto">
          <a:xfrm rot="16200000" flipV="1">
            <a:off x="6938815" y="2196135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144780" y="2001573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enable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951716" y="2840227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67856" y="1149341"/>
            <a:ext cx="235523" cy="62821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Rectangle: Rounded Corners 2"/>
          <p:cNvSpPr/>
          <p:nvPr/>
        </p:nvSpPr>
        <p:spPr bwMode="auto">
          <a:xfrm>
            <a:off x="6613988" y="1777553"/>
            <a:ext cx="884449" cy="2990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0 until D</a:t>
            </a:r>
          </a:p>
        </p:txBody>
      </p:sp>
      <p:cxnSp>
        <p:nvCxnSpPr>
          <p:cNvPr id="27" name="Connector: Elbow 26"/>
          <p:cNvCxnSpPr>
            <a:cxnSpLocks/>
            <a:stCxn id="3" idx="1"/>
          </p:cNvCxnSpPr>
          <p:nvPr/>
        </p:nvCxnSpPr>
        <p:spPr bwMode="auto">
          <a:xfrm rot="10800000" flipV="1">
            <a:off x="6079904" y="1927092"/>
            <a:ext cx="534084" cy="2018628"/>
          </a:xfrm>
          <a:prstGeom prst="bentConnector2">
            <a:avLst/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3" name="Connector: Elbow 32"/>
          <p:cNvCxnSpPr>
            <a:cxnSpLocks/>
          </p:cNvCxnSpPr>
          <p:nvPr/>
        </p:nvCxnSpPr>
        <p:spPr bwMode="auto">
          <a:xfrm rot="5400000">
            <a:off x="6702012" y="2187798"/>
            <a:ext cx="240897" cy="1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6" name="Connector: Elbow 35"/>
          <p:cNvCxnSpPr>
            <a:cxnSpLocks/>
          </p:cNvCxnSpPr>
          <p:nvPr/>
        </p:nvCxnSpPr>
        <p:spPr bwMode="auto">
          <a:xfrm rot="5400000">
            <a:off x="6689842" y="3186735"/>
            <a:ext cx="224476" cy="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8" name="Connector: Elbow 37"/>
          <p:cNvCxnSpPr>
            <a:cxnSpLocks/>
          </p:cNvCxnSpPr>
          <p:nvPr/>
        </p:nvCxnSpPr>
        <p:spPr bwMode="auto">
          <a:xfrm rot="5400000">
            <a:off x="6689840" y="2862181"/>
            <a:ext cx="224476" cy="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0" name="Rectangle: Rounded Corners 39"/>
          <p:cNvSpPr/>
          <p:nvPr/>
        </p:nvSpPr>
        <p:spPr bwMode="auto">
          <a:xfrm>
            <a:off x="1699846" y="2506289"/>
            <a:ext cx="1531591" cy="412992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reduce(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a,b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)</a:t>
            </a:r>
          </a:p>
        </p:txBody>
      </p:sp>
      <p:sp>
        <p:nvSpPr>
          <p:cNvPr id="41" name="Rectangle: Rounded Corners 40"/>
          <p:cNvSpPr/>
          <p:nvPr/>
        </p:nvSpPr>
        <p:spPr bwMode="auto">
          <a:xfrm>
            <a:off x="3231437" y="1110702"/>
            <a:ext cx="1647605" cy="43891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Loop iterator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 bwMode="auto">
          <a:xfrm flipH="1">
            <a:off x="2845217" y="1582449"/>
            <a:ext cx="486190" cy="195916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Rectangle: Rounded Corners 34"/>
          <p:cNvSpPr/>
          <p:nvPr/>
        </p:nvSpPr>
        <p:spPr bwMode="auto">
          <a:xfrm>
            <a:off x="686454" y="2062508"/>
            <a:ext cx="3047345" cy="34825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Value function (aka map)</a:t>
            </a: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458795" y="944034"/>
            <a:ext cx="1927708" cy="666851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Zero value OR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accumulator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 bwMode="auto">
          <a:xfrm>
            <a:off x="1230658" y="1585761"/>
            <a:ext cx="195120" cy="232622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Connector: Elbow 42"/>
          <p:cNvCxnSpPr>
            <a:cxnSpLocks/>
          </p:cNvCxnSpPr>
          <p:nvPr/>
        </p:nvCxnSpPr>
        <p:spPr bwMode="auto">
          <a:xfrm rot="16200000" flipV="1">
            <a:off x="6683776" y="3859898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4" name="Connector: Elbow 43"/>
          <p:cNvCxnSpPr>
            <a:cxnSpLocks/>
          </p:cNvCxnSpPr>
          <p:nvPr/>
        </p:nvCxnSpPr>
        <p:spPr bwMode="auto">
          <a:xfrm rot="16200000" flipV="1">
            <a:off x="6989745" y="3861490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7130351" y="3718492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977133" y="3971447"/>
            <a:ext cx="2103660" cy="856862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367589" y="4025399"/>
            <a:ext cx="501559" cy="60431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8" name="Isosceles Triangle 47"/>
          <p:cNvSpPr/>
          <p:nvPr/>
        </p:nvSpPr>
        <p:spPr bwMode="auto">
          <a:xfrm>
            <a:off x="6452435" y="4429101"/>
            <a:ext cx="340758" cy="196177"/>
          </a:xfrm>
          <a:prstGeom prst="triangl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7031287" y="4170368"/>
            <a:ext cx="785885" cy="3143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52" name="Straight Arrow Connector 51"/>
          <p:cNvCxnSpPr>
            <a:cxnSpLocks/>
            <a:stCxn id="47" idx="3"/>
            <a:endCxn id="50" idx="2"/>
          </p:cNvCxnSpPr>
          <p:nvPr/>
        </p:nvCxnSpPr>
        <p:spPr bwMode="auto">
          <a:xfrm flipV="1">
            <a:off x="6869148" y="4327556"/>
            <a:ext cx="162139" cy="1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008164" y="4114163"/>
            <a:ext cx="84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</a:t>
            </a:r>
          </a:p>
        </p:txBody>
      </p:sp>
      <p:cxnSp>
        <p:nvCxnSpPr>
          <p:cNvPr id="62" name="Connector: Elbow 61"/>
          <p:cNvCxnSpPr>
            <a:cxnSpLocks/>
            <a:stCxn id="23" idx="3"/>
            <a:endCxn id="47" idx="1"/>
          </p:cNvCxnSpPr>
          <p:nvPr/>
        </p:nvCxnSpPr>
        <p:spPr bwMode="auto">
          <a:xfrm flipH="1">
            <a:off x="6367589" y="4298829"/>
            <a:ext cx="1489535" cy="28728"/>
          </a:xfrm>
          <a:prstGeom prst="bentConnector5">
            <a:avLst>
              <a:gd name="adj1" fmla="val -15347"/>
              <a:gd name="adj2" fmla="val 1947525"/>
              <a:gd name="adj3" fmla="val 115347"/>
            </a:avLst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>
            <a:cxnSpLocks/>
          </p:cNvCxnSpPr>
          <p:nvPr/>
        </p:nvCxnSpPr>
        <p:spPr bwMode="auto">
          <a:xfrm>
            <a:off x="7121236" y="3969327"/>
            <a:ext cx="72190" cy="21288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455035" y="2955683"/>
            <a:ext cx="404991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5929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920511" y="1369217"/>
            <a:ext cx="2239816" cy="3529905"/>
          </a:xfrm>
          <a:prstGeom prst="rect">
            <a:avLst/>
          </a:prstGeom>
          <a:solidFill>
            <a:srgbClr val="60D34D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Reduce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Reduce: Parallelization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Reduce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acc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)(0 until D par 2){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valueFunction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  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}{(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reduce(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431473"/>
            <a:ext cx="235523" cy="252845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44944" y="1080620"/>
            <a:ext cx="1928629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300100" y="2308182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(S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tages)</a:t>
            </a:r>
          </a:p>
        </p:txBody>
      </p:sp>
      <p:sp>
        <p:nvSpPr>
          <p:cNvPr id="90" name="Rectangle: Rounded Corners 89"/>
          <p:cNvSpPr/>
          <p:nvPr/>
        </p:nvSpPr>
        <p:spPr bwMode="auto">
          <a:xfrm>
            <a:off x="1003307" y="3222319"/>
            <a:ext cx="3085489" cy="1262369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Value function is parallelized like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Foreach</a:t>
            </a: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Reduction is parallelized using a tree</a:t>
            </a:r>
          </a:p>
        </p:txBody>
      </p:sp>
      <p:cxnSp>
        <p:nvCxnSpPr>
          <p:cNvPr id="104" name="Connector: Elbow 103"/>
          <p:cNvCxnSpPr>
            <a:cxnSpLocks/>
          </p:cNvCxnSpPr>
          <p:nvPr/>
        </p:nvCxnSpPr>
        <p:spPr bwMode="auto">
          <a:xfrm rot="16200000" flipV="1">
            <a:off x="6938815" y="2196135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144780" y="2001573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enable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67856" y="1149341"/>
            <a:ext cx="235523" cy="38072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Rectangle: Rounded Corners 2"/>
          <p:cNvSpPr/>
          <p:nvPr/>
        </p:nvSpPr>
        <p:spPr bwMode="auto">
          <a:xfrm>
            <a:off x="6613988" y="1777553"/>
            <a:ext cx="884449" cy="2990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0 until D</a:t>
            </a:r>
          </a:p>
        </p:txBody>
      </p:sp>
      <p:cxnSp>
        <p:nvCxnSpPr>
          <p:cNvPr id="27" name="Connector: Elbow 26"/>
          <p:cNvCxnSpPr>
            <a:cxnSpLocks/>
            <a:stCxn id="3" idx="1"/>
          </p:cNvCxnSpPr>
          <p:nvPr/>
        </p:nvCxnSpPr>
        <p:spPr bwMode="auto">
          <a:xfrm rot="10800000" flipV="1">
            <a:off x="6079904" y="1927092"/>
            <a:ext cx="534084" cy="2018628"/>
          </a:xfrm>
          <a:prstGeom prst="bentConnector2">
            <a:avLst/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3" name="Connector: Elbow 32"/>
          <p:cNvCxnSpPr>
            <a:cxnSpLocks/>
          </p:cNvCxnSpPr>
          <p:nvPr/>
        </p:nvCxnSpPr>
        <p:spPr bwMode="auto">
          <a:xfrm rot="5400000">
            <a:off x="6702012" y="2187798"/>
            <a:ext cx="240897" cy="1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8" name="Connector: Elbow 37"/>
          <p:cNvCxnSpPr>
            <a:cxnSpLocks/>
          </p:cNvCxnSpPr>
          <p:nvPr/>
        </p:nvCxnSpPr>
        <p:spPr bwMode="auto">
          <a:xfrm rot="5400000">
            <a:off x="6299081" y="2991124"/>
            <a:ext cx="508238" cy="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1" name="Rectangle: Rounded Corners 40"/>
          <p:cNvSpPr/>
          <p:nvPr/>
        </p:nvSpPr>
        <p:spPr bwMode="auto">
          <a:xfrm>
            <a:off x="3231437" y="1110702"/>
            <a:ext cx="1647605" cy="43891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Parallelize!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 bwMode="auto">
          <a:xfrm flipH="1">
            <a:off x="3146582" y="1549620"/>
            <a:ext cx="340285" cy="23582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Connector: Elbow 42"/>
          <p:cNvCxnSpPr>
            <a:cxnSpLocks/>
          </p:cNvCxnSpPr>
          <p:nvPr/>
        </p:nvCxnSpPr>
        <p:spPr bwMode="auto">
          <a:xfrm rot="16200000" flipV="1">
            <a:off x="6683776" y="3859898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4" name="Connector: Elbow 43"/>
          <p:cNvCxnSpPr>
            <a:cxnSpLocks/>
          </p:cNvCxnSpPr>
          <p:nvPr/>
        </p:nvCxnSpPr>
        <p:spPr bwMode="auto">
          <a:xfrm rot="16200000" flipV="1">
            <a:off x="6989745" y="3861490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7130351" y="3718492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977133" y="3370904"/>
            <a:ext cx="2103660" cy="145740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407727" y="4025399"/>
            <a:ext cx="461421" cy="60431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8" name="Isosceles Triangle 47"/>
          <p:cNvSpPr/>
          <p:nvPr/>
        </p:nvSpPr>
        <p:spPr bwMode="auto">
          <a:xfrm>
            <a:off x="6488613" y="4429101"/>
            <a:ext cx="340758" cy="196177"/>
          </a:xfrm>
          <a:prstGeom prst="triangl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7031287" y="4170368"/>
            <a:ext cx="785885" cy="3143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52" name="Straight Arrow Connector 51"/>
          <p:cNvCxnSpPr>
            <a:cxnSpLocks/>
            <a:stCxn id="47" idx="3"/>
            <a:endCxn id="50" idx="2"/>
          </p:cNvCxnSpPr>
          <p:nvPr/>
        </p:nvCxnSpPr>
        <p:spPr bwMode="auto">
          <a:xfrm flipV="1">
            <a:off x="6869148" y="4327556"/>
            <a:ext cx="162139" cy="1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008164" y="4114163"/>
            <a:ext cx="84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</a:t>
            </a:r>
          </a:p>
        </p:txBody>
      </p:sp>
      <p:cxnSp>
        <p:nvCxnSpPr>
          <p:cNvPr id="62" name="Connector: Elbow 61"/>
          <p:cNvCxnSpPr>
            <a:cxnSpLocks/>
            <a:stCxn id="23" idx="3"/>
            <a:endCxn id="47" idx="1"/>
          </p:cNvCxnSpPr>
          <p:nvPr/>
        </p:nvCxnSpPr>
        <p:spPr bwMode="auto">
          <a:xfrm flipH="1">
            <a:off x="6407727" y="4298829"/>
            <a:ext cx="1449397" cy="28728"/>
          </a:xfrm>
          <a:prstGeom prst="bentConnector5">
            <a:avLst>
              <a:gd name="adj1" fmla="val -15772"/>
              <a:gd name="adj2" fmla="val 1947525"/>
              <a:gd name="adj3" fmla="val 115772"/>
            </a:avLst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>
            <a:cxnSpLocks/>
          </p:cNvCxnSpPr>
          <p:nvPr/>
        </p:nvCxnSpPr>
        <p:spPr bwMode="auto">
          <a:xfrm>
            <a:off x="7107142" y="3894566"/>
            <a:ext cx="86284" cy="287641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Isosceles Triangle 48"/>
          <p:cNvSpPr/>
          <p:nvPr/>
        </p:nvSpPr>
        <p:spPr bwMode="auto">
          <a:xfrm rot="10800000">
            <a:off x="6471246" y="3427736"/>
            <a:ext cx="1271793" cy="452167"/>
          </a:xfrm>
          <a:prstGeom prst="triangl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51" name="Connector: Elbow 50"/>
          <p:cNvCxnSpPr>
            <a:cxnSpLocks/>
          </p:cNvCxnSpPr>
          <p:nvPr/>
        </p:nvCxnSpPr>
        <p:spPr bwMode="auto">
          <a:xfrm rot="16200000" flipV="1">
            <a:off x="6902804" y="3091454"/>
            <a:ext cx="641258" cy="1980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3" name="Connector: Elbow 52"/>
          <p:cNvCxnSpPr>
            <a:cxnSpLocks/>
          </p:cNvCxnSpPr>
          <p:nvPr/>
        </p:nvCxnSpPr>
        <p:spPr bwMode="auto">
          <a:xfrm rot="5400000" flipH="1" flipV="1">
            <a:off x="6542012" y="3098462"/>
            <a:ext cx="639780" cy="2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474007" y="2445957"/>
            <a:ext cx="404991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818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892803" y="1369218"/>
            <a:ext cx="2239816" cy="2958340"/>
          </a:xfrm>
          <a:prstGeom prst="rect">
            <a:avLst/>
          </a:prstGeom>
          <a:solidFill>
            <a:srgbClr val="60D34D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Reduce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Reduce: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acc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](0)</a:t>
            </a: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Reduce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acc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)(0 until D par 16){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}{(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out :=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acc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3017948"/>
            <a:ext cx="235523" cy="194197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0" name="Rectangle: Rounded Corners 89"/>
          <p:cNvSpPr/>
          <p:nvPr/>
        </p:nvSpPr>
        <p:spPr bwMode="auto">
          <a:xfrm>
            <a:off x="752764" y="3017949"/>
            <a:ext cx="3446802" cy="1509532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Sum the values 0 until D,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adding 16 values in parallel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i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accum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contains the sum after the controller ends</a:t>
            </a:r>
            <a:endParaRPr lang="en-US" sz="2000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04" name="Connector: Elbow 103"/>
          <p:cNvCxnSpPr>
            <a:cxnSpLocks/>
          </p:cNvCxnSpPr>
          <p:nvPr/>
        </p:nvCxnSpPr>
        <p:spPr bwMode="auto">
          <a:xfrm rot="5400000" flipH="1" flipV="1">
            <a:off x="6675190" y="2354943"/>
            <a:ext cx="550055" cy="1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6054518" y="2037970"/>
            <a:ext cx="75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enable</a:t>
            </a:r>
          </a:p>
        </p:txBody>
      </p:sp>
      <p:sp>
        <p:nvSpPr>
          <p:cNvPr id="3" name="Rectangle: Rounded Corners 2"/>
          <p:cNvSpPr/>
          <p:nvPr/>
        </p:nvSpPr>
        <p:spPr bwMode="auto">
          <a:xfrm>
            <a:off x="6613988" y="1777553"/>
            <a:ext cx="884449" cy="2990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0 until D</a:t>
            </a:r>
          </a:p>
        </p:txBody>
      </p:sp>
      <p:cxnSp>
        <p:nvCxnSpPr>
          <p:cNvPr id="27" name="Connector: Elbow 26"/>
          <p:cNvCxnSpPr>
            <a:cxnSpLocks/>
            <a:stCxn id="3" idx="1"/>
          </p:cNvCxnSpPr>
          <p:nvPr/>
        </p:nvCxnSpPr>
        <p:spPr bwMode="auto">
          <a:xfrm rot="10800000" flipV="1">
            <a:off x="6079904" y="1927092"/>
            <a:ext cx="534084" cy="2018628"/>
          </a:xfrm>
          <a:prstGeom prst="bentConnector2">
            <a:avLst/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3" name="Connector: Elbow 32"/>
          <p:cNvCxnSpPr>
            <a:cxnSpLocks/>
          </p:cNvCxnSpPr>
          <p:nvPr/>
        </p:nvCxnSpPr>
        <p:spPr bwMode="auto">
          <a:xfrm rot="5400000">
            <a:off x="6483488" y="2340076"/>
            <a:ext cx="579787" cy="1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8" name="Connector: Elbow 37"/>
          <p:cNvCxnSpPr>
            <a:cxnSpLocks/>
          </p:cNvCxnSpPr>
          <p:nvPr/>
        </p:nvCxnSpPr>
        <p:spPr bwMode="auto">
          <a:xfrm rot="5400000">
            <a:off x="6299081" y="2991124"/>
            <a:ext cx="508238" cy="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3" name="Connector: Elbow 42"/>
          <p:cNvCxnSpPr>
            <a:cxnSpLocks/>
          </p:cNvCxnSpPr>
          <p:nvPr/>
        </p:nvCxnSpPr>
        <p:spPr bwMode="auto">
          <a:xfrm rot="16200000" flipV="1">
            <a:off x="6659773" y="3135348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4" name="Connector: Elbow 43"/>
          <p:cNvCxnSpPr>
            <a:cxnSpLocks/>
          </p:cNvCxnSpPr>
          <p:nvPr/>
        </p:nvCxnSpPr>
        <p:spPr bwMode="auto">
          <a:xfrm rot="16200000" flipV="1">
            <a:off x="6965742" y="3136940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7106348" y="2993942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953130" y="2646354"/>
            <a:ext cx="2103660" cy="155978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373091" y="3300849"/>
            <a:ext cx="472054" cy="60431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8" name="Isosceles Triangle 47"/>
          <p:cNvSpPr/>
          <p:nvPr/>
        </p:nvSpPr>
        <p:spPr bwMode="auto">
          <a:xfrm>
            <a:off x="6439438" y="3703897"/>
            <a:ext cx="340758" cy="196177"/>
          </a:xfrm>
          <a:prstGeom prst="triangl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7007284" y="3445818"/>
            <a:ext cx="292755" cy="3143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52" name="Straight Arrow Connector 51"/>
          <p:cNvCxnSpPr>
            <a:cxnSpLocks/>
            <a:stCxn id="47" idx="3"/>
            <a:endCxn id="50" idx="2"/>
          </p:cNvCxnSpPr>
          <p:nvPr/>
        </p:nvCxnSpPr>
        <p:spPr bwMode="auto">
          <a:xfrm flipV="1">
            <a:off x="6845145" y="3603006"/>
            <a:ext cx="162139" cy="1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997877" y="3418339"/>
            <a:ext cx="30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62" name="Connector: Elbow 61"/>
          <p:cNvCxnSpPr>
            <a:cxnSpLocks/>
            <a:stCxn id="23" idx="3"/>
            <a:endCxn id="47" idx="1"/>
          </p:cNvCxnSpPr>
          <p:nvPr/>
        </p:nvCxnSpPr>
        <p:spPr bwMode="auto">
          <a:xfrm flipH="1">
            <a:off x="6373091" y="3603005"/>
            <a:ext cx="926948" cy="2"/>
          </a:xfrm>
          <a:prstGeom prst="bentConnector5">
            <a:avLst>
              <a:gd name="adj1" fmla="val -24662"/>
              <a:gd name="adj2" fmla="val 26537950000"/>
              <a:gd name="adj3" fmla="val 124662"/>
            </a:avLst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>
            <a:cxnSpLocks/>
            <a:stCxn id="49" idx="0"/>
            <a:endCxn id="23" idx="0"/>
          </p:cNvCxnSpPr>
          <p:nvPr/>
        </p:nvCxnSpPr>
        <p:spPr bwMode="auto">
          <a:xfrm flipH="1">
            <a:off x="7148958" y="3147491"/>
            <a:ext cx="69546" cy="270848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Isosceles Triangle 48"/>
          <p:cNvSpPr/>
          <p:nvPr/>
        </p:nvSpPr>
        <p:spPr bwMode="auto">
          <a:xfrm rot="10800000">
            <a:off x="6729367" y="2712805"/>
            <a:ext cx="978275" cy="434686"/>
          </a:xfrm>
          <a:prstGeom prst="triangl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51" name="Connector: Elbow 50"/>
          <p:cNvCxnSpPr>
            <a:cxnSpLocks/>
          </p:cNvCxnSpPr>
          <p:nvPr/>
        </p:nvCxnSpPr>
        <p:spPr bwMode="auto">
          <a:xfrm rot="16200000" flipV="1">
            <a:off x="7052661" y="2391186"/>
            <a:ext cx="641258" cy="1980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3" name="Connector: Elbow 52"/>
          <p:cNvCxnSpPr>
            <a:cxnSpLocks/>
          </p:cNvCxnSpPr>
          <p:nvPr/>
        </p:nvCxnSpPr>
        <p:spPr bwMode="auto">
          <a:xfrm rot="5400000" flipH="1" flipV="1">
            <a:off x="6777732" y="2397493"/>
            <a:ext cx="639780" cy="2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7332283" y="2113185"/>
            <a:ext cx="75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94272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731755" y="1369217"/>
            <a:ext cx="2580972" cy="3529905"/>
          </a:xfrm>
          <a:prstGeom prst="rect">
            <a:avLst/>
          </a:prstGeom>
          <a:solidFill>
            <a:srgbClr val="60D34D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MemReduce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MemReduce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accum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](B)</a:t>
            </a: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MemReduce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accum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)(0 until D){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values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](B)  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values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}{(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               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994448"/>
            <a:ext cx="235523" cy="1965478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44944" y="1080620"/>
            <a:ext cx="1928629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300100" y="2308182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(S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tages)</a:t>
            </a:r>
          </a:p>
        </p:txBody>
      </p:sp>
      <p:sp>
        <p:nvSpPr>
          <p:cNvPr id="90" name="Rectangle: Rounded Corners 89"/>
          <p:cNvSpPr/>
          <p:nvPr/>
        </p:nvSpPr>
        <p:spPr bwMode="auto">
          <a:xfrm>
            <a:off x="459540" y="3163428"/>
            <a:ext cx="4387765" cy="152821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Executes each stage in a pipelined fashion, repeating for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iterations.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Value function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populates an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SRAM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Reduce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says how to combine an element from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value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into </a:t>
            </a:r>
            <a:r>
              <a:rPr lang="en-US" sz="2000" i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accum</a:t>
            </a:r>
            <a:endParaRPr lang="en-US" sz="2000" b="1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04" name="Connector: Elbow 103"/>
          <p:cNvCxnSpPr>
            <a:cxnSpLocks/>
          </p:cNvCxnSpPr>
          <p:nvPr/>
        </p:nvCxnSpPr>
        <p:spPr bwMode="auto">
          <a:xfrm rot="16200000" flipV="1">
            <a:off x="6938815" y="2196135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144780" y="2001573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enable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67856" y="1149341"/>
            <a:ext cx="235523" cy="38072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Rectangle: Rounded Corners 2"/>
          <p:cNvSpPr/>
          <p:nvPr/>
        </p:nvSpPr>
        <p:spPr bwMode="auto">
          <a:xfrm>
            <a:off x="6613988" y="1777553"/>
            <a:ext cx="884449" cy="2990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0 until D</a:t>
            </a:r>
          </a:p>
        </p:txBody>
      </p:sp>
      <p:cxnSp>
        <p:nvCxnSpPr>
          <p:cNvPr id="27" name="Connector: Elbow 26"/>
          <p:cNvCxnSpPr>
            <a:cxnSpLocks/>
            <a:stCxn id="3" idx="1"/>
          </p:cNvCxnSpPr>
          <p:nvPr/>
        </p:nvCxnSpPr>
        <p:spPr bwMode="auto">
          <a:xfrm rot="10800000" flipV="1">
            <a:off x="6079904" y="1927092"/>
            <a:ext cx="534084" cy="2018628"/>
          </a:xfrm>
          <a:prstGeom prst="bentConnector2">
            <a:avLst/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3" name="Connector: Elbow 32"/>
          <p:cNvCxnSpPr>
            <a:cxnSpLocks/>
          </p:cNvCxnSpPr>
          <p:nvPr/>
        </p:nvCxnSpPr>
        <p:spPr bwMode="auto">
          <a:xfrm rot="5400000">
            <a:off x="6702012" y="2187798"/>
            <a:ext cx="240897" cy="1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8" name="Connector: Elbow 37"/>
          <p:cNvCxnSpPr>
            <a:cxnSpLocks/>
          </p:cNvCxnSpPr>
          <p:nvPr/>
        </p:nvCxnSpPr>
        <p:spPr bwMode="auto">
          <a:xfrm rot="5400000">
            <a:off x="6026569" y="3233056"/>
            <a:ext cx="958106" cy="1825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0" name="Rectangle: Rounded Corners 39"/>
          <p:cNvSpPr/>
          <p:nvPr/>
        </p:nvSpPr>
        <p:spPr bwMode="auto">
          <a:xfrm>
            <a:off x="1709774" y="2707011"/>
            <a:ext cx="1521663" cy="412992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reduce(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a,b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)</a:t>
            </a:r>
          </a:p>
        </p:txBody>
      </p:sp>
      <p:sp>
        <p:nvSpPr>
          <p:cNvPr id="41" name="Rectangle: Rounded Corners 40"/>
          <p:cNvSpPr/>
          <p:nvPr/>
        </p:nvSpPr>
        <p:spPr bwMode="auto">
          <a:xfrm>
            <a:off x="3231437" y="1110702"/>
            <a:ext cx="1647605" cy="43891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Loop iterator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 bwMode="auto">
          <a:xfrm flipH="1">
            <a:off x="3532277" y="1605192"/>
            <a:ext cx="453637" cy="219441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Rectangle: Rounded Corners 34"/>
          <p:cNvSpPr/>
          <p:nvPr/>
        </p:nvSpPr>
        <p:spPr bwMode="auto">
          <a:xfrm>
            <a:off x="750249" y="2225645"/>
            <a:ext cx="3047345" cy="34825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Value function (aka map)</a:t>
            </a:r>
          </a:p>
        </p:txBody>
      </p:sp>
      <p:cxnSp>
        <p:nvCxnSpPr>
          <p:cNvPr id="44" name="Connector: Elbow 43"/>
          <p:cNvCxnSpPr>
            <a:cxnSpLocks/>
          </p:cNvCxnSpPr>
          <p:nvPr/>
        </p:nvCxnSpPr>
        <p:spPr bwMode="auto">
          <a:xfrm rot="16200000" flipV="1">
            <a:off x="6921155" y="2864613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5870354" y="3736313"/>
            <a:ext cx="2289973" cy="109199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Foreach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)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143920" y="4025399"/>
            <a:ext cx="725228" cy="60431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accum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7031287" y="4170368"/>
            <a:ext cx="785885" cy="3143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52" name="Straight Arrow Connector 51"/>
          <p:cNvCxnSpPr>
            <a:cxnSpLocks/>
            <a:stCxn id="47" idx="3"/>
            <a:endCxn id="50" idx="2"/>
          </p:cNvCxnSpPr>
          <p:nvPr/>
        </p:nvCxnSpPr>
        <p:spPr bwMode="auto">
          <a:xfrm flipV="1">
            <a:off x="6869148" y="4327556"/>
            <a:ext cx="162139" cy="1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008164" y="4114163"/>
            <a:ext cx="84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</a:t>
            </a:r>
          </a:p>
        </p:txBody>
      </p:sp>
      <p:cxnSp>
        <p:nvCxnSpPr>
          <p:cNvPr id="62" name="Connector: Elbow 61"/>
          <p:cNvCxnSpPr>
            <a:cxnSpLocks/>
            <a:stCxn id="23" idx="3"/>
            <a:endCxn id="47" idx="1"/>
          </p:cNvCxnSpPr>
          <p:nvPr/>
        </p:nvCxnSpPr>
        <p:spPr bwMode="auto">
          <a:xfrm flipH="1">
            <a:off x="6143920" y="4298829"/>
            <a:ext cx="1713204" cy="28728"/>
          </a:xfrm>
          <a:prstGeom prst="bentConnector5">
            <a:avLst>
              <a:gd name="adj1" fmla="val -13343"/>
              <a:gd name="adj2" fmla="val 1658166"/>
              <a:gd name="adj3" fmla="val 113343"/>
            </a:avLst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>
            <a:cxnSpLocks/>
            <a:stCxn id="49" idx="2"/>
          </p:cNvCxnSpPr>
          <p:nvPr/>
        </p:nvCxnSpPr>
        <p:spPr bwMode="auto">
          <a:xfrm>
            <a:off x="7000522" y="3598763"/>
            <a:ext cx="192904" cy="583444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6637908" y="2994448"/>
            <a:ext cx="725228" cy="60431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values</a:t>
            </a:r>
          </a:p>
        </p:txBody>
      </p:sp>
      <p:cxnSp>
        <p:nvCxnSpPr>
          <p:cNvPr id="51" name="Connector: Elbow 50"/>
          <p:cNvCxnSpPr>
            <a:cxnSpLocks/>
          </p:cNvCxnSpPr>
          <p:nvPr/>
        </p:nvCxnSpPr>
        <p:spPr bwMode="auto">
          <a:xfrm rot="16200000" flipV="1">
            <a:off x="7090371" y="2871661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4" name="Rectangle: Rounded Corners 53"/>
          <p:cNvSpPr/>
          <p:nvPr/>
        </p:nvSpPr>
        <p:spPr bwMode="auto">
          <a:xfrm>
            <a:off x="7239117" y="3775699"/>
            <a:ext cx="856105" cy="2990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0 until 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50230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746851" y="1110702"/>
            <a:ext cx="2580972" cy="3930406"/>
          </a:xfrm>
          <a:prstGeom prst="rect">
            <a:avLst/>
          </a:prstGeom>
          <a:solidFill>
            <a:srgbClr val="60D34D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MemReduce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190161" y="1975920"/>
            <a:ext cx="1905062" cy="59817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MemReduce</a:t>
            </a:r>
            <a:r>
              <a:rPr lang="en-US" dirty="0">
                <a:latin typeface="+mj-lt"/>
              </a:rPr>
              <a:t>: Parallelization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762688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accum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](B)</a:t>
            </a: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MemReduce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accum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par 2)(0 until D par 2){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values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](B) 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valueFunction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(values,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values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}{(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reduce(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74818"/>
            <a:ext cx="235523" cy="207818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44944" y="1080620"/>
            <a:ext cx="1928629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300100" y="2046733"/>
            <a:ext cx="754725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S.0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04" name="Connector: Elbow 103"/>
          <p:cNvCxnSpPr>
            <a:cxnSpLocks/>
          </p:cNvCxnSpPr>
          <p:nvPr/>
        </p:nvCxnSpPr>
        <p:spPr bwMode="auto">
          <a:xfrm rot="16200000" flipV="1">
            <a:off x="6938815" y="1934686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144780" y="1740124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enable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67856" y="1149341"/>
            <a:ext cx="235523" cy="38072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Rectangle: Rounded Corners 2"/>
          <p:cNvSpPr/>
          <p:nvPr/>
        </p:nvSpPr>
        <p:spPr bwMode="auto">
          <a:xfrm>
            <a:off x="6613988" y="1516104"/>
            <a:ext cx="884449" cy="2990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0 until D</a:t>
            </a:r>
          </a:p>
        </p:txBody>
      </p:sp>
      <p:cxnSp>
        <p:nvCxnSpPr>
          <p:cNvPr id="27" name="Connector: Elbow 26"/>
          <p:cNvCxnSpPr>
            <a:cxnSpLocks/>
            <a:stCxn id="3" idx="1"/>
          </p:cNvCxnSpPr>
          <p:nvPr/>
        </p:nvCxnSpPr>
        <p:spPr bwMode="auto">
          <a:xfrm rot="10800000" flipV="1">
            <a:off x="6079904" y="1665643"/>
            <a:ext cx="534084" cy="2018628"/>
          </a:xfrm>
          <a:prstGeom prst="bentConnector2">
            <a:avLst/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3" name="Connector: Elbow 32"/>
          <p:cNvCxnSpPr>
            <a:cxnSpLocks/>
          </p:cNvCxnSpPr>
          <p:nvPr/>
        </p:nvCxnSpPr>
        <p:spPr bwMode="auto">
          <a:xfrm rot="5400000">
            <a:off x="6702012" y="1926349"/>
            <a:ext cx="240897" cy="1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8" name="Connector: Elbow 37"/>
          <p:cNvCxnSpPr>
            <a:cxnSpLocks/>
          </p:cNvCxnSpPr>
          <p:nvPr/>
        </p:nvCxnSpPr>
        <p:spPr bwMode="auto">
          <a:xfrm rot="16200000" flipH="1">
            <a:off x="5725256" y="3127529"/>
            <a:ext cx="1101488" cy="224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4" name="Connector: Elbow 43"/>
          <p:cNvCxnSpPr>
            <a:cxnSpLocks/>
          </p:cNvCxnSpPr>
          <p:nvPr/>
        </p:nvCxnSpPr>
        <p:spPr bwMode="auto">
          <a:xfrm rot="16200000" flipV="1">
            <a:off x="6462844" y="2603813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5870354" y="3668827"/>
            <a:ext cx="2289973" cy="1324858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Foreach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)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068473" y="3976755"/>
            <a:ext cx="729257" cy="51492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accum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7116626" y="4110551"/>
            <a:ext cx="785885" cy="3143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52" name="Straight Arrow Connector 51"/>
          <p:cNvCxnSpPr>
            <a:cxnSpLocks/>
            <a:stCxn id="47" idx="3"/>
            <a:endCxn id="50" idx="2"/>
          </p:cNvCxnSpPr>
          <p:nvPr/>
        </p:nvCxnSpPr>
        <p:spPr bwMode="auto">
          <a:xfrm>
            <a:off x="6797730" y="4234218"/>
            <a:ext cx="318896" cy="33521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097657" y="4056017"/>
            <a:ext cx="84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431088" y="2733250"/>
            <a:ext cx="725228" cy="46122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values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(.0)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51" name="Connector: Elbow 50"/>
          <p:cNvCxnSpPr>
            <a:cxnSpLocks/>
          </p:cNvCxnSpPr>
          <p:nvPr/>
        </p:nvCxnSpPr>
        <p:spPr bwMode="auto">
          <a:xfrm rot="16200000" flipV="1">
            <a:off x="6717493" y="2610212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7321846" y="2722322"/>
            <a:ext cx="725228" cy="47385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values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(.1)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214881" y="2053106"/>
            <a:ext cx="754725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S.1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8" name="Connector: Elbow 47"/>
          <p:cNvCxnSpPr>
            <a:cxnSpLocks/>
          </p:cNvCxnSpPr>
          <p:nvPr/>
        </p:nvCxnSpPr>
        <p:spPr bwMode="auto">
          <a:xfrm rot="16200000" flipV="1">
            <a:off x="7393439" y="2611073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3" name="Connector: Elbow 52"/>
          <p:cNvCxnSpPr>
            <a:cxnSpLocks/>
          </p:cNvCxnSpPr>
          <p:nvPr/>
        </p:nvCxnSpPr>
        <p:spPr bwMode="auto">
          <a:xfrm rot="16200000" flipV="1">
            <a:off x="7648088" y="2617472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5" name="Isosceles Triangle 54"/>
          <p:cNvSpPr/>
          <p:nvPr/>
        </p:nvSpPr>
        <p:spPr bwMode="auto">
          <a:xfrm rot="10800000">
            <a:off x="6615120" y="3782899"/>
            <a:ext cx="609058" cy="307928"/>
          </a:xfrm>
          <a:prstGeom prst="triangle">
            <a:avLst>
              <a:gd name="adj" fmla="val 43028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6" name="Rectangle: Rounded Corners 55"/>
          <p:cNvSpPr/>
          <p:nvPr/>
        </p:nvSpPr>
        <p:spPr bwMode="auto">
          <a:xfrm>
            <a:off x="3231437" y="1110702"/>
            <a:ext cx="1647605" cy="43891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Parallelize!</a:t>
            </a:r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 bwMode="auto">
          <a:xfrm>
            <a:off x="4026725" y="1565562"/>
            <a:ext cx="1" cy="23582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Rectangle: Rounded Corners 57"/>
          <p:cNvSpPr/>
          <p:nvPr/>
        </p:nvSpPr>
        <p:spPr bwMode="auto">
          <a:xfrm>
            <a:off x="1530606" y="1091144"/>
            <a:ext cx="1647605" cy="43891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Parallelize!</a:t>
            </a:r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 bwMode="auto">
          <a:xfrm>
            <a:off x="2325894" y="1546004"/>
            <a:ext cx="1" cy="23582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Isosceles Triangle 59"/>
          <p:cNvSpPr/>
          <p:nvPr/>
        </p:nvSpPr>
        <p:spPr bwMode="auto">
          <a:xfrm rot="10800000" flipH="1">
            <a:off x="7365943" y="3734555"/>
            <a:ext cx="591270" cy="307928"/>
          </a:xfrm>
          <a:prstGeom prst="triangle">
            <a:avLst>
              <a:gd name="adj" fmla="val 43028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61" name="Connector: Elbow 60"/>
          <p:cNvCxnSpPr>
            <a:cxnSpLocks/>
          </p:cNvCxnSpPr>
          <p:nvPr/>
        </p:nvCxnSpPr>
        <p:spPr bwMode="auto">
          <a:xfrm rot="5400000" flipH="1" flipV="1">
            <a:off x="6572628" y="3475841"/>
            <a:ext cx="647661" cy="2994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3" name="Connector: Elbow 62"/>
          <p:cNvCxnSpPr>
            <a:cxnSpLocks/>
          </p:cNvCxnSpPr>
          <p:nvPr/>
        </p:nvCxnSpPr>
        <p:spPr bwMode="auto">
          <a:xfrm rot="5400000" flipH="1" flipV="1">
            <a:off x="7186842" y="3487684"/>
            <a:ext cx="604863" cy="178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4" name="Connector: Elbow 63"/>
          <p:cNvCxnSpPr>
            <a:cxnSpLocks/>
            <a:endCxn id="39" idx="2"/>
          </p:cNvCxnSpPr>
          <p:nvPr/>
        </p:nvCxnSpPr>
        <p:spPr bwMode="auto">
          <a:xfrm flipV="1">
            <a:off x="7054825" y="3196181"/>
            <a:ext cx="629635" cy="226421"/>
          </a:xfrm>
          <a:prstGeom prst="bentConnector2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Connector: Elbow 64"/>
          <p:cNvCxnSpPr>
            <a:cxnSpLocks/>
          </p:cNvCxnSpPr>
          <p:nvPr/>
        </p:nvCxnSpPr>
        <p:spPr bwMode="auto">
          <a:xfrm rot="16200000" flipV="1">
            <a:off x="6887131" y="3598628"/>
            <a:ext cx="391042" cy="14039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6" name="Connector: Elbow 105"/>
          <p:cNvCxnSpPr>
            <a:cxnSpLocks/>
          </p:cNvCxnSpPr>
          <p:nvPr/>
        </p:nvCxnSpPr>
        <p:spPr bwMode="auto">
          <a:xfrm rot="10800000">
            <a:off x="6532348" y="3194478"/>
            <a:ext cx="1284825" cy="122513"/>
          </a:xfrm>
          <a:prstGeom prst="bentConnector3">
            <a:avLst>
              <a:gd name="adj1" fmla="val 99064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Connector: Elbow 111"/>
          <p:cNvCxnSpPr>
            <a:cxnSpLocks/>
          </p:cNvCxnSpPr>
          <p:nvPr/>
        </p:nvCxnSpPr>
        <p:spPr bwMode="auto">
          <a:xfrm rot="5400000" flipH="1" flipV="1">
            <a:off x="7571220" y="3531199"/>
            <a:ext cx="488696" cy="3209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16" name="Oval 115"/>
          <p:cNvSpPr/>
          <p:nvPr/>
        </p:nvSpPr>
        <p:spPr bwMode="auto">
          <a:xfrm>
            <a:off x="7038211" y="4421535"/>
            <a:ext cx="785885" cy="3143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009446" y="4388288"/>
            <a:ext cx="84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</a:t>
            </a:r>
          </a:p>
        </p:txBody>
      </p:sp>
      <p:cxnSp>
        <p:nvCxnSpPr>
          <p:cNvPr id="118" name="Straight Arrow Connector 117"/>
          <p:cNvCxnSpPr>
            <a:cxnSpLocks/>
            <a:endCxn id="117" idx="1"/>
          </p:cNvCxnSpPr>
          <p:nvPr/>
        </p:nvCxnSpPr>
        <p:spPr bwMode="auto">
          <a:xfrm>
            <a:off x="6790806" y="4378480"/>
            <a:ext cx="218640" cy="194474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/>
          <p:cNvCxnSpPr>
            <a:cxnSpLocks/>
            <a:stCxn id="55" idx="0"/>
            <a:endCxn id="117" idx="1"/>
          </p:cNvCxnSpPr>
          <p:nvPr/>
        </p:nvCxnSpPr>
        <p:spPr bwMode="auto">
          <a:xfrm>
            <a:off x="6962113" y="4090827"/>
            <a:ext cx="47333" cy="482127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/>
          <p:cNvCxnSpPr>
            <a:cxnSpLocks/>
            <a:stCxn id="60" idx="0"/>
          </p:cNvCxnSpPr>
          <p:nvPr/>
        </p:nvCxnSpPr>
        <p:spPr bwMode="auto">
          <a:xfrm flipH="1">
            <a:off x="7213554" y="4042483"/>
            <a:ext cx="406801" cy="12889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Connector: Elbow 133"/>
          <p:cNvCxnSpPr>
            <a:stCxn id="23" idx="3"/>
            <a:endCxn id="47" idx="1"/>
          </p:cNvCxnSpPr>
          <p:nvPr/>
        </p:nvCxnSpPr>
        <p:spPr bwMode="auto">
          <a:xfrm flipH="1" flipV="1">
            <a:off x="6068473" y="4234218"/>
            <a:ext cx="1878144" cy="6465"/>
          </a:xfrm>
          <a:prstGeom prst="bentConnector5">
            <a:avLst>
              <a:gd name="adj1" fmla="val -8484"/>
              <a:gd name="adj2" fmla="val -10061439"/>
              <a:gd name="adj3" fmla="val 108115"/>
            </a:avLst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Connector: Elbow 137"/>
          <p:cNvCxnSpPr>
            <a:cxnSpLocks/>
            <a:stCxn id="117" idx="3"/>
          </p:cNvCxnSpPr>
          <p:nvPr/>
        </p:nvCxnSpPr>
        <p:spPr bwMode="auto">
          <a:xfrm flipH="1" flipV="1">
            <a:off x="6068473" y="4388288"/>
            <a:ext cx="1789933" cy="184666"/>
          </a:xfrm>
          <a:prstGeom prst="bentConnector5">
            <a:avLst>
              <a:gd name="adj1" fmla="val -8127"/>
              <a:gd name="adj2" fmla="val -122507"/>
              <a:gd name="adj3" fmla="val 106224"/>
            </a:avLst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Rectangle 145"/>
          <p:cNvSpPr/>
          <p:nvPr/>
        </p:nvSpPr>
        <p:spPr bwMode="auto">
          <a:xfrm>
            <a:off x="484612" y="2893541"/>
            <a:ext cx="404991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0" name="Rectangle: Rounded Corners 89"/>
          <p:cNvSpPr/>
          <p:nvPr/>
        </p:nvSpPr>
        <p:spPr bwMode="auto">
          <a:xfrm>
            <a:off x="624652" y="3163428"/>
            <a:ext cx="4320277" cy="709911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Can parallelize production of values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AND reduction of values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41978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746851" y="1110702"/>
            <a:ext cx="2580972" cy="3930406"/>
          </a:xfrm>
          <a:prstGeom prst="rect">
            <a:avLst/>
          </a:prstGeom>
          <a:solidFill>
            <a:srgbClr val="60D34D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MemReduce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190161" y="1975920"/>
            <a:ext cx="1905062" cy="59817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MemReduce</a:t>
            </a:r>
            <a:r>
              <a:rPr lang="en-US" dirty="0">
                <a:latin typeface="+mj-lt"/>
              </a:rPr>
              <a:t>: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762688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](D)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accum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MemReduce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accum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par 2)(D by 16 par 2){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values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 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values load data(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::i+16)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values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}{(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out store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accum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182027" y="3697575"/>
            <a:ext cx="233565" cy="1241570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300100" y="2046733"/>
            <a:ext cx="754725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S.0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0" name="Rectangle: Rounded Corners 89"/>
          <p:cNvSpPr/>
          <p:nvPr/>
        </p:nvSpPr>
        <p:spPr bwMode="auto">
          <a:xfrm>
            <a:off x="1098671" y="3532803"/>
            <a:ext cx="3975469" cy="993162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Chunks up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data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into 16 element blocks and combines the blocks using element-wise addition</a:t>
            </a:r>
          </a:p>
        </p:txBody>
      </p:sp>
      <p:cxnSp>
        <p:nvCxnSpPr>
          <p:cNvPr id="104" name="Connector: Elbow 103"/>
          <p:cNvCxnSpPr>
            <a:cxnSpLocks/>
          </p:cNvCxnSpPr>
          <p:nvPr/>
        </p:nvCxnSpPr>
        <p:spPr bwMode="auto">
          <a:xfrm rot="16200000" flipV="1">
            <a:off x="6938815" y="1934686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144780" y="1740124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enable</a:t>
            </a:r>
          </a:p>
        </p:txBody>
      </p:sp>
      <p:sp>
        <p:nvSpPr>
          <p:cNvPr id="3" name="Rectangle: Rounded Corners 2"/>
          <p:cNvSpPr/>
          <p:nvPr/>
        </p:nvSpPr>
        <p:spPr bwMode="auto">
          <a:xfrm>
            <a:off x="6613988" y="1516104"/>
            <a:ext cx="884449" cy="2990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0 until D</a:t>
            </a:r>
          </a:p>
        </p:txBody>
      </p:sp>
      <p:cxnSp>
        <p:nvCxnSpPr>
          <p:cNvPr id="27" name="Connector: Elbow 26"/>
          <p:cNvCxnSpPr>
            <a:cxnSpLocks/>
            <a:stCxn id="3" idx="1"/>
          </p:cNvCxnSpPr>
          <p:nvPr/>
        </p:nvCxnSpPr>
        <p:spPr bwMode="auto">
          <a:xfrm rot="10800000" flipV="1">
            <a:off x="6079904" y="1665643"/>
            <a:ext cx="534084" cy="2018628"/>
          </a:xfrm>
          <a:prstGeom prst="bentConnector2">
            <a:avLst/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3" name="Connector: Elbow 32"/>
          <p:cNvCxnSpPr>
            <a:cxnSpLocks/>
          </p:cNvCxnSpPr>
          <p:nvPr/>
        </p:nvCxnSpPr>
        <p:spPr bwMode="auto">
          <a:xfrm rot="5400000">
            <a:off x="6702012" y="1926349"/>
            <a:ext cx="240897" cy="1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8" name="Connector: Elbow 37"/>
          <p:cNvCxnSpPr>
            <a:cxnSpLocks/>
          </p:cNvCxnSpPr>
          <p:nvPr/>
        </p:nvCxnSpPr>
        <p:spPr bwMode="auto">
          <a:xfrm rot="16200000" flipH="1">
            <a:off x="5725256" y="3127529"/>
            <a:ext cx="1101488" cy="224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4" name="Connector: Elbow 43"/>
          <p:cNvCxnSpPr>
            <a:cxnSpLocks/>
          </p:cNvCxnSpPr>
          <p:nvPr/>
        </p:nvCxnSpPr>
        <p:spPr bwMode="auto">
          <a:xfrm rot="16200000" flipV="1">
            <a:off x="6462844" y="2603813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5808009" y="3668827"/>
            <a:ext cx="2289973" cy="1324858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Foreach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)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068473" y="3976755"/>
            <a:ext cx="729257" cy="51492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accum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7116627" y="4110551"/>
            <a:ext cx="308644" cy="3143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cxnSp>
        <p:nvCxnSpPr>
          <p:cNvPr id="52" name="Straight Arrow Connector 51"/>
          <p:cNvCxnSpPr>
            <a:cxnSpLocks/>
            <a:stCxn id="47" idx="3"/>
            <a:endCxn id="50" idx="2"/>
          </p:cNvCxnSpPr>
          <p:nvPr/>
        </p:nvCxnSpPr>
        <p:spPr bwMode="auto">
          <a:xfrm>
            <a:off x="6797730" y="4234218"/>
            <a:ext cx="318897" cy="33521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6431088" y="2733250"/>
            <a:ext cx="725228" cy="46122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values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(.0)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51" name="Connector: Elbow 50"/>
          <p:cNvCxnSpPr>
            <a:cxnSpLocks/>
          </p:cNvCxnSpPr>
          <p:nvPr/>
        </p:nvCxnSpPr>
        <p:spPr bwMode="auto">
          <a:xfrm rot="16200000" flipV="1">
            <a:off x="6717493" y="2610212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7321846" y="2722322"/>
            <a:ext cx="725228" cy="47385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values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(.1)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214881" y="2053106"/>
            <a:ext cx="754725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S.1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8" name="Connector: Elbow 47"/>
          <p:cNvCxnSpPr>
            <a:cxnSpLocks/>
          </p:cNvCxnSpPr>
          <p:nvPr/>
        </p:nvCxnSpPr>
        <p:spPr bwMode="auto">
          <a:xfrm rot="16200000" flipV="1">
            <a:off x="7393439" y="2611073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3" name="Connector: Elbow 52"/>
          <p:cNvCxnSpPr>
            <a:cxnSpLocks/>
          </p:cNvCxnSpPr>
          <p:nvPr/>
        </p:nvCxnSpPr>
        <p:spPr bwMode="auto">
          <a:xfrm rot="16200000" flipV="1">
            <a:off x="7648088" y="2617472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5" name="Isosceles Triangle 54"/>
          <p:cNvSpPr/>
          <p:nvPr/>
        </p:nvSpPr>
        <p:spPr bwMode="auto">
          <a:xfrm rot="10800000">
            <a:off x="6615120" y="3782899"/>
            <a:ext cx="609058" cy="307928"/>
          </a:xfrm>
          <a:prstGeom prst="triangle">
            <a:avLst>
              <a:gd name="adj" fmla="val 43028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0" name="Isosceles Triangle 59"/>
          <p:cNvSpPr/>
          <p:nvPr/>
        </p:nvSpPr>
        <p:spPr bwMode="auto">
          <a:xfrm rot="10800000" flipH="1">
            <a:off x="7365943" y="3734555"/>
            <a:ext cx="591270" cy="307928"/>
          </a:xfrm>
          <a:prstGeom prst="triangle">
            <a:avLst>
              <a:gd name="adj" fmla="val 43028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61" name="Connector: Elbow 60"/>
          <p:cNvCxnSpPr>
            <a:cxnSpLocks/>
          </p:cNvCxnSpPr>
          <p:nvPr/>
        </p:nvCxnSpPr>
        <p:spPr bwMode="auto">
          <a:xfrm rot="5400000" flipH="1" flipV="1">
            <a:off x="6572628" y="3475841"/>
            <a:ext cx="647661" cy="2994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3" name="Connector: Elbow 62"/>
          <p:cNvCxnSpPr>
            <a:cxnSpLocks/>
          </p:cNvCxnSpPr>
          <p:nvPr/>
        </p:nvCxnSpPr>
        <p:spPr bwMode="auto">
          <a:xfrm rot="5400000" flipH="1" flipV="1">
            <a:off x="7186842" y="3487684"/>
            <a:ext cx="604863" cy="178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4" name="Connector: Elbow 63"/>
          <p:cNvCxnSpPr>
            <a:cxnSpLocks/>
            <a:endCxn id="39" idx="2"/>
          </p:cNvCxnSpPr>
          <p:nvPr/>
        </p:nvCxnSpPr>
        <p:spPr bwMode="auto">
          <a:xfrm flipV="1">
            <a:off x="7054825" y="3196181"/>
            <a:ext cx="629635" cy="226421"/>
          </a:xfrm>
          <a:prstGeom prst="bentConnector2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Connector: Elbow 64"/>
          <p:cNvCxnSpPr>
            <a:cxnSpLocks/>
          </p:cNvCxnSpPr>
          <p:nvPr/>
        </p:nvCxnSpPr>
        <p:spPr bwMode="auto">
          <a:xfrm rot="16200000" flipV="1">
            <a:off x="6887131" y="3598628"/>
            <a:ext cx="391042" cy="14039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6" name="Connector: Elbow 105"/>
          <p:cNvCxnSpPr>
            <a:cxnSpLocks/>
          </p:cNvCxnSpPr>
          <p:nvPr/>
        </p:nvCxnSpPr>
        <p:spPr bwMode="auto">
          <a:xfrm rot="10800000">
            <a:off x="6532348" y="3194478"/>
            <a:ext cx="1284825" cy="122513"/>
          </a:xfrm>
          <a:prstGeom prst="bentConnector3">
            <a:avLst>
              <a:gd name="adj1" fmla="val 99064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Connector: Elbow 111"/>
          <p:cNvCxnSpPr>
            <a:cxnSpLocks/>
          </p:cNvCxnSpPr>
          <p:nvPr/>
        </p:nvCxnSpPr>
        <p:spPr bwMode="auto">
          <a:xfrm rot="5400000" flipH="1" flipV="1">
            <a:off x="7571220" y="3531199"/>
            <a:ext cx="488696" cy="3209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16" name="Oval 115"/>
          <p:cNvSpPr/>
          <p:nvPr/>
        </p:nvSpPr>
        <p:spPr bwMode="auto">
          <a:xfrm>
            <a:off x="7038211" y="4421535"/>
            <a:ext cx="327731" cy="3143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cxnSp>
        <p:nvCxnSpPr>
          <p:cNvPr id="118" name="Straight Arrow Connector 117"/>
          <p:cNvCxnSpPr>
            <a:cxnSpLocks/>
          </p:cNvCxnSpPr>
          <p:nvPr/>
        </p:nvCxnSpPr>
        <p:spPr bwMode="auto">
          <a:xfrm>
            <a:off x="6790806" y="4378480"/>
            <a:ext cx="218640" cy="194474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/>
          <p:cNvCxnSpPr>
            <a:cxnSpLocks/>
            <a:stCxn id="55" idx="0"/>
          </p:cNvCxnSpPr>
          <p:nvPr/>
        </p:nvCxnSpPr>
        <p:spPr bwMode="auto">
          <a:xfrm>
            <a:off x="6962113" y="4090827"/>
            <a:ext cx="47333" cy="482127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/>
          <p:cNvCxnSpPr>
            <a:cxnSpLocks/>
            <a:stCxn id="60" idx="0"/>
            <a:endCxn id="50" idx="1"/>
          </p:cNvCxnSpPr>
          <p:nvPr/>
        </p:nvCxnSpPr>
        <p:spPr bwMode="auto">
          <a:xfrm flipH="1">
            <a:off x="7161827" y="4042483"/>
            <a:ext cx="458528" cy="114107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Connector: Elbow 133"/>
          <p:cNvCxnSpPr>
            <a:cxnSpLocks/>
            <a:stCxn id="50" idx="6"/>
            <a:endCxn id="47" idx="1"/>
          </p:cNvCxnSpPr>
          <p:nvPr/>
        </p:nvCxnSpPr>
        <p:spPr bwMode="auto">
          <a:xfrm flipH="1" flipV="1">
            <a:off x="6068473" y="4234218"/>
            <a:ext cx="1356798" cy="33521"/>
          </a:xfrm>
          <a:prstGeom prst="bentConnector5">
            <a:avLst>
              <a:gd name="adj1" fmla="val -16848"/>
              <a:gd name="adj2" fmla="val -2004436"/>
              <a:gd name="adj3" fmla="val 113274"/>
            </a:avLst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Connector: Elbow 137"/>
          <p:cNvCxnSpPr>
            <a:cxnSpLocks/>
            <a:stCxn id="116" idx="6"/>
          </p:cNvCxnSpPr>
          <p:nvPr/>
        </p:nvCxnSpPr>
        <p:spPr bwMode="auto">
          <a:xfrm flipH="1" flipV="1">
            <a:off x="6068473" y="4421535"/>
            <a:ext cx="1297469" cy="157188"/>
          </a:xfrm>
          <a:prstGeom prst="bentConnector5">
            <a:avLst>
              <a:gd name="adj1" fmla="val -17619"/>
              <a:gd name="adj2" fmla="val -144070"/>
              <a:gd name="adj3" fmla="val 109614"/>
            </a:avLst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Rectangle: Rounded Corners 68"/>
          <p:cNvSpPr/>
          <p:nvPr/>
        </p:nvSpPr>
        <p:spPr bwMode="auto">
          <a:xfrm>
            <a:off x="2895795" y="1232369"/>
            <a:ext cx="2781978" cy="40341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0 until D,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strided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by 16</a:t>
            </a:r>
          </a:p>
        </p:txBody>
      </p:sp>
      <p:cxnSp>
        <p:nvCxnSpPr>
          <p:cNvPr id="70" name="Straight Arrow Connector 69"/>
          <p:cNvCxnSpPr>
            <a:cxnSpLocks/>
          </p:cNvCxnSpPr>
          <p:nvPr/>
        </p:nvCxnSpPr>
        <p:spPr bwMode="auto">
          <a:xfrm flipH="1">
            <a:off x="3264513" y="1679934"/>
            <a:ext cx="312666" cy="319956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6523155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731964" y="1080620"/>
            <a:ext cx="2580972" cy="3960488"/>
          </a:xfrm>
          <a:prstGeom prst="rect">
            <a:avLst/>
          </a:prstGeom>
          <a:solidFill>
            <a:srgbClr val="60D34D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FSM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FSM (State Machine)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FSM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]{state =&gt;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notDone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(state) }{state =&gt;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 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action(state)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}{state =&gt;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nextState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(state) }      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644487"/>
            <a:ext cx="235523" cy="231543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44944" y="1080620"/>
            <a:ext cx="1928629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0" name="Rectangle: Rounded Corners 89"/>
          <p:cNvSpPr/>
          <p:nvPr/>
        </p:nvSpPr>
        <p:spPr bwMode="auto">
          <a:xfrm>
            <a:off x="459541" y="3163428"/>
            <a:ext cx="4474918" cy="1603836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Checks the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notDone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condition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If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notDone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 Executes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action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states sequentially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 Executes the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nextState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logic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 Repeat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67856" y="1149341"/>
            <a:ext cx="235523" cy="38072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91834" y="2661147"/>
            <a:ext cx="1928629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3" name="Connector: Elbow 42"/>
          <p:cNvCxnSpPr>
            <a:cxnSpLocks/>
            <a:stCxn id="48" idx="0"/>
            <a:endCxn id="45" idx="2"/>
          </p:cNvCxnSpPr>
          <p:nvPr/>
        </p:nvCxnSpPr>
        <p:spPr bwMode="auto">
          <a:xfrm rot="16200000" flipV="1">
            <a:off x="6918807" y="2601386"/>
            <a:ext cx="287004" cy="6927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6300309" y="2019585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notDone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307236" y="2748352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0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307237" y="3726630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N</a:t>
            </a:r>
          </a:p>
        </p:txBody>
      </p:sp>
      <p:cxnSp>
        <p:nvCxnSpPr>
          <p:cNvPr id="55" name="Connector: Elbow 54"/>
          <p:cNvCxnSpPr>
            <a:cxnSpLocks/>
          </p:cNvCxnSpPr>
          <p:nvPr/>
        </p:nvCxnSpPr>
        <p:spPr bwMode="auto">
          <a:xfrm rot="5400000" flipH="1" flipV="1">
            <a:off x="6954572" y="3299469"/>
            <a:ext cx="220552" cy="1848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6" name="Connector: Elbow 55"/>
          <p:cNvCxnSpPr>
            <a:cxnSpLocks/>
          </p:cNvCxnSpPr>
          <p:nvPr/>
        </p:nvCxnSpPr>
        <p:spPr bwMode="auto">
          <a:xfrm rot="16200000" flipV="1">
            <a:off x="6953457" y="3638903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7" name="Connector: Elbow 56"/>
          <p:cNvCxnSpPr>
            <a:cxnSpLocks/>
          </p:cNvCxnSpPr>
          <p:nvPr/>
        </p:nvCxnSpPr>
        <p:spPr bwMode="auto">
          <a:xfrm rot="16200000" flipV="1">
            <a:off x="6902628" y="1892852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7144745" y="2426752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enable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15428" y="3266120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60" name="Rectangle: Rounded Corners 59"/>
          <p:cNvSpPr/>
          <p:nvPr/>
        </p:nvSpPr>
        <p:spPr bwMode="auto">
          <a:xfrm>
            <a:off x="6706480" y="1472379"/>
            <a:ext cx="631939" cy="2990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state</a:t>
            </a:r>
          </a:p>
        </p:txBody>
      </p:sp>
      <p:cxnSp>
        <p:nvCxnSpPr>
          <p:cNvPr id="61" name="Connector: Elbow 60"/>
          <p:cNvCxnSpPr>
            <a:cxnSpLocks/>
            <a:stCxn id="60" idx="1"/>
            <a:endCxn id="67" idx="2"/>
          </p:cNvCxnSpPr>
          <p:nvPr/>
        </p:nvCxnSpPr>
        <p:spPr bwMode="auto">
          <a:xfrm rot="10800000" flipH="1" flipV="1">
            <a:off x="6706480" y="1621917"/>
            <a:ext cx="359292" cy="3137775"/>
          </a:xfrm>
          <a:prstGeom prst="bentConnector4">
            <a:avLst>
              <a:gd name="adj1" fmla="val -174745"/>
              <a:gd name="adj2" fmla="val 105519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6307236" y="4317930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 err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nextState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68" name="Connector: Elbow 67"/>
          <p:cNvCxnSpPr>
            <a:cxnSpLocks/>
          </p:cNvCxnSpPr>
          <p:nvPr/>
        </p:nvCxnSpPr>
        <p:spPr bwMode="auto">
          <a:xfrm rot="16200000" flipV="1">
            <a:off x="6955880" y="4262184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9" name="Rectangle: Rounded Corners 68"/>
          <p:cNvSpPr/>
          <p:nvPr/>
        </p:nvSpPr>
        <p:spPr bwMode="auto">
          <a:xfrm>
            <a:off x="1409044" y="971550"/>
            <a:ext cx="3503036" cy="59365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Type of state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(any bit-based type will work)</a:t>
            </a:r>
          </a:p>
        </p:txBody>
      </p:sp>
      <p:cxnSp>
        <p:nvCxnSpPr>
          <p:cNvPr id="70" name="Straight Arrow Connector 69"/>
          <p:cNvCxnSpPr>
            <a:cxnSpLocks/>
          </p:cNvCxnSpPr>
          <p:nvPr/>
        </p:nvCxnSpPr>
        <p:spPr bwMode="auto">
          <a:xfrm flipH="1">
            <a:off x="1107265" y="1319855"/>
            <a:ext cx="253315" cy="245353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22926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483692" y="2189019"/>
            <a:ext cx="4027944" cy="277783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483692" y="1122460"/>
            <a:ext cx="4027944" cy="55211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65218" y="1136074"/>
            <a:ext cx="146510" cy="62311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158114" y="2189019"/>
            <a:ext cx="245012" cy="277783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Spatial API Import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>
            <a:cxnSpLocks/>
          </p:cNvCxnSpPr>
          <p:nvPr/>
        </p:nvCxnSpPr>
        <p:spPr bwMode="auto">
          <a:xfrm flipV="1">
            <a:off x="3432248" y="2244436"/>
            <a:ext cx="0" cy="45027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: Rounded Corners 9"/>
          <p:cNvSpPr/>
          <p:nvPr/>
        </p:nvSpPr>
        <p:spPr bwMode="auto">
          <a:xfrm>
            <a:off x="2180273" y="2793950"/>
            <a:ext cx="4566891" cy="10160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Brings all of Spatial API into scope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00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Note: Must be called </a:t>
            </a:r>
            <a:r>
              <a:rPr lang="en-US" sz="2000" i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inside 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the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165388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731964" y="1080620"/>
            <a:ext cx="2580972" cy="3960488"/>
          </a:xfrm>
          <a:prstGeom prst="rect">
            <a:avLst/>
          </a:prstGeom>
          <a:solidFill>
            <a:srgbClr val="60D34D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FSM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FSM (State Machine)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7382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FSM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){state =&gt;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notDone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(state) }{state =&gt;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 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action(state)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}{state =&gt;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nextState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(state) }      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644487"/>
            <a:ext cx="235523" cy="231543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44944" y="1080620"/>
            <a:ext cx="1928629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0" name="Rectangle: Rounded Corners 89"/>
          <p:cNvSpPr/>
          <p:nvPr/>
        </p:nvSpPr>
        <p:spPr bwMode="auto">
          <a:xfrm>
            <a:off x="519548" y="3163428"/>
            <a:ext cx="4474918" cy="1056899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Can also give an explicit initial state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(Otherwise initial state is zero)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67856" y="1149341"/>
            <a:ext cx="235523" cy="38072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91834" y="2661147"/>
            <a:ext cx="1928629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3" name="Connector: Elbow 42"/>
          <p:cNvCxnSpPr>
            <a:cxnSpLocks/>
            <a:stCxn id="48" idx="0"/>
            <a:endCxn id="45" idx="2"/>
          </p:cNvCxnSpPr>
          <p:nvPr/>
        </p:nvCxnSpPr>
        <p:spPr bwMode="auto">
          <a:xfrm rot="16200000" flipV="1">
            <a:off x="6918807" y="2601386"/>
            <a:ext cx="287004" cy="6927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6300309" y="2019585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notDone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307236" y="2748352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0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307237" y="3726630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N</a:t>
            </a:r>
          </a:p>
        </p:txBody>
      </p:sp>
      <p:cxnSp>
        <p:nvCxnSpPr>
          <p:cNvPr id="55" name="Connector: Elbow 54"/>
          <p:cNvCxnSpPr>
            <a:cxnSpLocks/>
          </p:cNvCxnSpPr>
          <p:nvPr/>
        </p:nvCxnSpPr>
        <p:spPr bwMode="auto">
          <a:xfrm rot="5400000" flipH="1" flipV="1">
            <a:off x="6954572" y="3299469"/>
            <a:ext cx="220552" cy="1848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6" name="Connector: Elbow 55"/>
          <p:cNvCxnSpPr>
            <a:cxnSpLocks/>
          </p:cNvCxnSpPr>
          <p:nvPr/>
        </p:nvCxnSpPr>
        <p:spPr bwMode="auto">
          <a:xfrm rot="16200000" flipV="1">
            <a:off x="6953457" y="3638903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7" name="Connector: Elbow 56"/>
          <p:cNvCxnSpPr>
            <a:cxnSpLocks/>
          </p:cNvCxnSpPr>
          <p:nvPr/>
        </p:nvCxnSpPr>
        <p:spPr bwMode="auto">
          <a:xfrm rot="16200000" flipV="1">
            <a:off x="6902628" y="1892852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7144745" y="2426752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enable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15428" y="3266120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60" name="Rectangle: Rounded Corners 59"/>
          <p:cNvSpPr/>
          <p:nvPr/>
        </p:nvSpPr>
        <p:spPr bwMode="auto">
          <a:xfrm>
            <a:off x="6706480" y="1472379"/>
            <a:ext cx="631939" cy="2990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state</a:t>
            </a:r>
          </a:p>
        </p:txBody>
      </p:sp>
      <p:cxnSp>
        <p:nvCxnSpPr>
          <p:cNvPr id="61" name="Connector: Elbow 60"/>
          <p:cNvCxnSpPr>
            <a:cxnSpLocks/>
            <a:stCxn id="60" idx="1"/>
            <a:endCxn id="67" idx="2"/>
          </p:cNvCxnSpPr>
          <p:nvPr/>
        </p:nvCxnSpPr>
        <p:spPr bwMode="auto">
          <a:xfrm rot="10800000" flipH="1" flipV="1">
            <a:off x="6706480" y="1621917"/>
            <a:ext cx="359292" cy="3137775"/>
          </a:xfrm>
          <a:prstGeom prst="bentConnector4">
            <a:avLst>
              <a:gd name="adj1" fmla="val -174745"/>
              <a:gd name="adj2" fmla="val 105519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6307236" y="4317930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 err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nextState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68" name="Connector: Elbow 67"/>
          <p:cNvCxnSpPr>
            <a:cxnSpLocks/>
          </p:cNvCxnSpPr>
          <p:nvPr/>
        </p:nvCxnSpPr>
        <p:spPr bwMode="auto">
          <a:xfrm rot="16200000" flipV="1">
            <a:off x="6955880" y="4262184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86481018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08030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946055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4850930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Controller Tags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40527" y="1070790"/>
            <a:ext cx="47382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Sequential.Foreach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 until D){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…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Sequential.Reduce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(0)(0 until D){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…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2780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195943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260535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18855" y="3084597"/>
            <a:ext cx="235523" cy="187532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04470" y="1080620"/>
            <a:ext cx="1928629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927382" y="1149341"/>
            <a:ext cx="235523" cy="38072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47709" y="3098054"/>
            <a:ext cx="1928629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0" name="Rectangle: Rounded Corners 89"/>
          <p:cNvSpPr/>
          <p:nvPr/>
        </p:nvSpPr>
        <p:spPr bwMode="auto">
          <a:xfrm>
            <a:off x="2258035" y="3159614"/>
            <a:ext cx="4474918" cy="1222391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Sequential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can be added as a tag on looping controllers to change execution of stages from pipelined to purely sequential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46519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Spatial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14650"/>
            <a:ext cx="7696200" cy="14287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Part 3: Streaming and Debugging</a:t>
            </a:r>
            <a:endParaRPr lang="en-US" sz="24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7" y="209812"/>
            <a:ext cx="748700" cy="72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6423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Control Schemes: Sequential Execution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123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7738" y="3657838"/>
            <a:ext cx="8534400" cy="1657350"/>
          </a:xfrm>
        </p:spPr>
        <p:txBody>
          <a:bodyPr/>
          <a:lstStyle/>
          <a:p>
            <a:pPr lvl="1"/>
            <a:r>
              <a:rPr lang="en-US" sz="2400"/>
              <a:t>Sequential</a:t>
            </a:r>
          </a:p>
          <a:p>
            <a:pPr lvl="2"/>
            <a:r>
              <a:rPr lang="en-US" sz="2000"/>
              <a:t>Parent enables Stage 0 when enabled, as long as counter &lt; D </a:t>
            </a:r>
          </a:p>
          <a:p>
            <a:pPr lvl="2"/>
            <a:r>
              <a:rPr lang="en-US" sz="2000"/>
              <a:t>Stage K is enabled when Stage K–1 completes (K &gt; 0)</a:t>
            </a:r>
          </a:p>
        </p:txBody>
      </p:sp>
      <p:sp>
        <p:nvSpPr>
          <p:cNvPr id="3" name="Rectangle: Rounded Corners 2"/>
          <p:cNvSpPr/>
          <p:nvPr/>
        </p:nvSpPr>
        <p:spPr bwMode="auto">
          <a:xfrm>
            <a:off x="3473355" y="1469720"/>
            <a:ext cx="1842448" cy="641445"/>
          </a:xfrm>
          <a:prstGeom prst="roundRect">
            <a:avLst/>
          </a:prstGeom>
          <a:solidFill>
            <a:srgbClr val="00B050"/>
          </a:solidFill>
          <a:ln>
            <a:solidFill>
              <a:srgbClr val="05730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Parent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1294262" y="2600526"/>
            <a:ext cx="1842448" cy="641445"/>
          </a:xfrm>
          <a:prstGeom prst="roundRect">
            <a:avLst/>
          </a:prstGeom>
          <a:solidFill>
            <a:srgbClr val="00B050"/>
          </a:solidFill>
          <a:ln>
            <a:solidFill>
              <a:srgbClr val="05730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Stage 0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3473355" y="2604403"/>
            <a:ext cx="1842448" cy="641445"/>
          </a:xfrm>
          <a:prstGeom prst="roundRect">
            <a:avLst/>
          </a:prstGeom>
          <a:solidFill>
            <a:srgbClr val="00B050"/>
          </a:solidFill>
          <a:ln>
            <a:solidFill>
              <a:srgbClr val="05730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Stage 1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5652448" y="2600527"/>
            <a:ext cx="1842448" cy="641445"/>
          </a:xfrm>
          <a:prstGeom prst="roundRect">
            <a:avLst/>
          </a:prstGeom>
          <a:solidFill>
            <a:srgbClr val="00B050"/>
          </a:solidFill>
          <a:ln>
            <a:solidFill>
              <a:srgbClr val="05730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Stage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489" y="26870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cxnSp>
        <p:nvCxnSpPr>
          <p:cNvPr id="11" name="Straight Arrow Connector 10"/>
          <p:cNvCxnSpPr>
            <a:cxnSpLocks/>
            <a:stCxn id="3" idx="2"/>
            <a:endCxn id="6" idx="0"/>
          </p:cNvCxnSpPr>
          <p:nvPr/>
        </p:nvCxnSpPr>
        <p:spPr bwMode="auto">
          <a:xfrm flipH="1">
            <a:off x="2215486" y="2111165"/>
            <a:ext cx="2179093" cy="489361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60D34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03101" y="107141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enable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26058" y="107799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19" name="Straight Arrow Connector 18"/>
          <p:cNvCxnSpPr>
            <a:cxnSpLocks/>
            <a:stCxn id="7" idx="3"/>
          </p:cNvCxnSpPr>
          <p:nvPr/>
        </p:nvCxnSpPr>
        <p:spPr bwMode="auto">
          <a:xfrm flipV="1">
            <a:off x="5315803" y="2921249"/>
            <a:ext cx="119040" cy="3877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cxnSpLocks/>
            <a:stCxn id="6" idx="3"/>
            <a:endCxn id="7" idx="1"/>
          </p:cNvCxnSpPr>
          <p:nvPr/>
        </p:nvCxnSpPr>
        <p:spPr bwMode="auto">
          <a:xfrm>
            <a:off x="3136710" y="2921249"/>
            <a:ext cx="336645" cy="3877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60D34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cxnSpLocks/>
            <a:endCxn id="3" idx="2"/>
          </p:cNvCxnSpPr>
          <p:nvPr/>
        </p:nvCxnSpPr>
        <p:spPr bwMode="auto">
          <a:xfrm flipH="1" flipV="1">
            <a:off x="4394579" y="2111165"/>
            <a:ext cx="1839090" cy="489362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cxnSpLocks/>
            <a:endCxn id="9" idx="1"/>
          </p:cNvCxnSpPr>
          <p:nvPr/>
        </p:nvCxnSpPr>
        <p:spPr bwMode="auto">
          <a:xfrm>
            <a:off x="5554665" y="2921249"/>
            <a:ext cx="97783" cy="1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60D34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7689885" y="2698675"/>
            <a:ext cx="113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Children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 bwMode="auto">
          <a:xfrm flipH="1" flipV="1">
            <a:off x="4295297" y="1087920"/>
            <a:ext cx="99282" cy="358352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cxnSpLocks/>
          </p:cNvCxnSpPr>
          <p:nvPr/>
        </p:nvCxnSpPr>
        <p:spPr bwMode="auto">
          <a:xfrm flipH="1">
            <a:off x="4458989" y="1102798"/>
            <a:ext cx="147130" cy="364984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60D34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cxnSpLocks/>
          </p:cNvCxnSpPr>
          <p:nvPr/>
        </p:nvCxnSpPr>
        <p:spPr bwMode="auto">
          <a:xfrm>
            <a:off x="3138206" y="2923369"/>
            <a:ext cx="14016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Arrow Connector 64"/>
          <p:cNvCxnSpPr>
            <a:cxnSpLocks/>
          </p:cNvCxnSpPr>
          <p:nvPr/>
        </p:nvCxnSpPr>
        <p:spPr bwMode="auto">
          <a:xfrm flipH="1" flipV="1">
            <a:off x="4394581" y="2111167"/>
            <a:ext cx="1070229" cy="280085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60D34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Rectangle 69"/>
          <p:cNvSpPr/>
          <p:nvPr/>
        </p:nvSpPr>
        <p:spPr bwMode="auto">
          <a:xfrm>
            <a:off x="2852594" y="3326168"/>
            <a:ext cx="904875" cy="480805"/>
          </a:xfrm>
          <a:prstGeom prst="rect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mem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5014431" y="3316631"/>
            <a:ext cx="904875" cy="480805"/>
          </a:xfrm>
          <a:prstGeom prst="rect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mem</a:t>
            </a:r>
          </a:p>
        </p:txBody>
      </p:sp>
      <p:cxnSp>
        <p:nvCxnSpPr>
          <p:cNvPr id="73" name="Straight Arrow Connector 72"/>
          <p:cNvCxnSpPr>
            <a:stCxn id="6" idx="2"/>
            <a:endCxn id="70" idx="1"/>
          </p:cNvCxnSpPr>
          <p:nvPr/>
        </p:nvCxnSpPr>
        <p:spPr bwMode="auto">
          <a:xfrm>
            <a:off x="2215486" y="3241971"/>
            <a:ext cx="637108" cy="32460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/>
          <p:cNvCxnSpPr>
            <a:cxnSpLocks/>
            <a:stCxn id="70" idx="3"/>
            <a:endCxn id="7" idx="2"/>
          </p:cNvCxnSpPr>
          <p:nvPr/>
        </p:nvCxnSpPr>
        <p:spPr bwMode="auto">
          <a:xfrm flipV="1">
            <a:off x="3757469" y="3245848"/>
            <a:ext cx="637110" cy="320723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>
            <a:cxnSpLocks/>
            <a:stCxn id="7" idx="2"/>
            <a:endCxn id="71" idx="1"/>
          </p:cNvCxnSpPr>
          <p:nvPr/>
        </p:nvCxnSpPr>
        <p:spPr bwMode="auto">
          <a:xfrm>
            <a:off x="4394579" y="3245848"/>
            <a:ext cx="619852" cy="31118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>
            <a:cxnSpLocks/>
            <a:stCxn id="71" idx="3"/>
            <a:endCxn id="9" idx="2"/>
          </p:cNvCxnSpPr>
          <p:nvPr/>
        </p:nvCxnSpPr>
        <p:spPr bwMode="auto">
          <a:xfrm flipV="1">
            <a:off x="5919306" y="3241972"/>
            <a:ext cx="654366" cy="315062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Rectangle: Rounded Corners 84"/>
          <p:cNvSpPr/>
          <p:nvPr/>
        </p:nvSpPr>
        <p:spPr bwMode="auto">
          <a:xfrm>
            <a:off x="5314124" y="1467782"/>
            <a:ext cx="873472" cy="2990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0 until D</a:t>
            </a:r>
          </a:p>
        </p:txBody>
      </p:sp>
      <p:sp>
        <p:nvSpPr>
          <p:cNvPr id="87" name="Rectangle: Rounded Corners 86"/>
          <p:cNvSpPr/>
          <p:nvPr/>
        </p:nvSpPr>
        <p:spPr bwMode="auto">
          <a:xfrm>
            <a:off x="110932" y="1161491"/>
            <a:ext cx="3002199" cy="945797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Communication across stages is in terms of </a:t>
            </a:r>
            <a:r>
              <a:rPr lang="en-US"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blocks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of elements</a:t>
            </a:r>
            <a:endParaRPr lang="en-US" sz="2000" b="1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8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90"/>
    </mc:Choice>
    <mc:Fallback xmlns="">
      <p:transition spd="slow" advTm="346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Control Schemes: Pipelined Execution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124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1" y="3731332"/>
            <a:ext cx="8534400" cy="1657350"/>
          </a:xfrm>
        </p:spPr>
        <p:txBody>
          <a:bodyPr/>
          <a:lstStyle/>
          <a:p>
            <a:pPr lvl="1"/>
            <a:r>
              <a:rPr lang="en-US" sz="2400"/>
              <a:t>Pipelined</a:t>
            </a:r>
          </a:p>
          <a:p>
            <a:pPr lvl="2"/>
            <a:r>
              <a:rPr lang="en-US" sz="2000"/>
              <a:t>Parent enables Stage 0 TWICE when enabled, as long as counter &lt; D </a:t>
            </a:r>
          </a:p>
          <a:p>
            <a:pPr lvl="2"/>
            <a:r>
              <a:rPr lang="en-US" sz="2000"/>
              <a:t>Stage K is enabled when Stage K–1 completes (K &gt; 0)</a:t>
            </a:r>
          </a:p>
        </p:txBody>
      </p:sp>
      <p:sp>
        <p:nvSpPr>
          <p:cNvPr id="3" name="Rectangle: Rounded Corners 2"/>
          <p:cNvSpPr/>
          <p:nvPr/>
        </p:nvSpPr>
        <p:spPr bwMode="auto">
          <a:xfrm>
            <a:off x="3473355" y="1469720"/>
            <a:ext cx="1842448" cy="641445"/>
          </a:xfrm>
          <a:prstGeom prst="roundRect">
            <a:avLst/>
          </a:prstGeom>
          <a:solidFill>
            <a:srgbClr val="00B050"/>
          </a:solidFill>
          <a:ln>
            <a:solidFill>
              <a:srgbClr val="05730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Parent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1294262" y="2600526"/>
            <a:ext cx="1842448" cy="641445"/>
          </a:xfrm>
          <a:prstGeom prst="roundRect">
            <a:avLst/>
          </a:prstGeom>
          <a:solidFill>
            <a:srgbClr val="00B050"/>
          </a:solidFill>
          <a:ln>
            <a:solidFill>
              <a:srgbClr val="05730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Stage 0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3473355" y="2604403"/>
            <a:ext cx="1842448" cy="641445"/>
          </a:xfrm>
          <a:prstGeom prst="roundRect">
            <a:avLst/>
          </a:prstGeom>
          <a:solidFill>
            <a:srgbClr val="00B050"/>
          </a:solidFill>
          <a:ln>
            <a:solidFill>
              <a:srgbClr val="05730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Stage 1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5652448" y="2600527"/>
            <a:ext cx="1842448" cy="641445"/>
          </a:xfrm>
          <a:prstGeom prst="roundRect">
            <a:avLst/>
          </a:prstGeom>
          <a:solidFill>
            <a:srgbClr val="00B050"/>
          </a:solidFill>
          <a:ln>
            <a:solidFill>
              <a:srgbClr val="05730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Stage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489" y="26870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cxnSp>
        <p:nvCxnSpPr>
          <p:cNvPr id="11" name="Straight Arrow Connector 10"/>
          <p:cNvCxnSpPr>
            <a:cxnSpLocks/>
            <a:stCxn id="3" idx="2"/>
            <a:endCxn id="6" idx="0"/>
          </p:cNvCxnSpPr>
          <p:nvPr/>
        </p:nvCxnSpPr>
        <p:spPr bwMode="auto">
          <a:xfrm flipH="1">
            <a:off x="2215486" y="2111165"/>
            <a:ext cx="2179093" cy="489361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60D34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03101" y="107141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enable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26058" y="107799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19" name="Straight Arrow Connector 18"/>
          <p:cNvCxnSpPr>
            <a:cxnSpLocks/>
            <a:stCxn id="7" idx="3"/>
          </p:cNvCxnSpPr>
          <p:nvPr/>
        </p:nvCxnSpPr>
        <p:spPr bwMode="auto">
          <a:xfrm flipV="1">
            <a:off x="5315803" y="2921249"/>
            <a:ext cx="119040" cy="3877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cxnSpLocks/>
            <a:stCxn id="6" idx="3"/>
            <a:endCxn id="7" idx="1"/>
          </p:cNvCxnSpPr>
          <p:nvPr/>
        </p:nvCxnSpPr>
        <p:spPr bwMode="auto">
          <a:xfrm>
            <a:off x="3136710" y="2921249"/>
            <a:ext cx="336645" cy="3877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60D34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cxnSpLocks/>
            <a:endCxn id="3" idx="2"/>
          </p:cNvCxnSpPr>
          <p:nvPr/>
        </p:nvCxnSpPr>
        <p:spPr bwMode="auto">
          <a:xfrm flipH="1" flipV="1">
            <a:off x="4394579" y="2111165"/>
            <a:ext cx="1839090" cy="489362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cxnSpLocks/>
            <a:endCxn id="9" idx="1"/>
          </p:cNvCxnSpPr>
          <p:nvPr/>
        </p:nvCxnSpPr>
        <p:spPr bwMode="auto">
          <a:xfrm>
            <a:off x="5554665" y="2921249"/>
            <a:ext cx="97783" cy="1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60D34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7689885" y="2698675"/>
            <a:ext cx="113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Children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 bwMode="auto">
          <a:xfrm flipH="1" flipV="1">
            <a:off x="4295297" y="1087920"/>
            <a:ext cx="99282" cy="358352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cxnSpLocks/>
          </p:cNvCxnSpPr>
          <p:nvPr/>
        </p:nvCxnSpPr>
        <p:spPr bwMode="auto">
          <a:xfrm flipH="1">
            <a:off x="4458989" y="1102798"/>
            <a:ext cx="147130" cy="364984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60D34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cxnSpLocks/>
          </p:cNvCxnSpPr>
          <p:nvPr/>
        </p:nvCxnSpPr>
        <p:spPr bwMode="auto">
          <a:xfrm>
            <a:off x="3138206" y="2923369"/>
            <a:ext cx="14016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Arrow Connector 64"/>
          <p:cNvCxnSpPr>
            <a:cxnSpLocks/>
          </p:cNvCxnSpPr>
          <p:nvPr/>
        </p:nvCxnSpPr>
        <p:spPr bwMode="auto">
          <a:xfrm flipH="1" flipV="1">
            <a:off x="4394581" y="2111167"/>
            <a:ext cx="1040262" cy="279608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60D34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014431" y="3316631"/>
            <a:ext cx="904875" cy="480805"/>
          </a:xfrm>
          <a:prstGeom prst="rect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mem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 bwMode="auto">
          <a:xfrm>
            <a:off x="1561120" y="3253969"/>
            <a:ext cx="637108" cy="32460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cxnSpLocks/>
          </p:cNvCxnSpPr>
          <p:nvPr/>
        </p:nvCxnSpPr>
        <p:spPr bwMode="auto">
          <a:xfrm flipV="1">
            <a:off x="3761023" y="3246370"/>
            <a:ext cx="637110" cy="320723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>
            <a:cxnSpLocks/>
            <a:endCxn id="24" idx="1"/>
          </p:cNvCxnSpPr>
          <p:nvPr/>
        </p:nvCxnSpPr>
        <p:spPr bwMode="auto">
          <a:xfrm>
            <a:off x="4394579" y="3245848"/>
            <a:ext cx="619852" cy="31118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>
            <a:cxnSpLocks/>
          </p:cNvCxnSpPr>
          <p:nvPr/>
        </p:nvCxnSpPr>
        <p:spPr bwMode="auto">
          <a:xfrm flipV="1">
            <a:off x="6522808" y="3258738"/>
            <a:ext cx="654366" cy="315062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2198228" y="3346292"/>
            <a:ext cx="904875" cy="480805"/>
          </a:xfrm>
          <a:prstGeom prst="rect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mem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028951" y="3346292"/>
            <a:ext cx="727612" cy="480805"/>
          </a:xfrm>
          <a:prstGeom prst="rect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820383" y="3316630"/>
            <a:ext cx="727612" cy="480805"/>
          </a:xfrm>
          <a:prstGeom prst="rect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5314123" y="1467782"/>
            <a:ext cx="919546" cy="2990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0 until D</a:t>
            </a:r>
          </a:p>
        </p:txBody>
      </p:sp>
      <p:sp>
        <p:nvSpPr>
          <p:cNvPr id="38" name="Rectangle: Rounded Corners 37"/>
          <p:cNvSpPr/>
          <p:nvPr/>
        </p:nvSpPr>
        <p:spPr bwMode="auto">
          <a:xfrm>
            <a:off x="110932" y="1161491"/>
            <a:ext cx="3002199" cy="945797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Communication across stages is in terms of </a:t>
            </a:r>
            <a:r>
              <a:rPr lang="en-US"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blocks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of elements</a:t>
            </a:r>
            <a:endParaRPr lang="en-US" sz="2000" b="1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41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90"/>
    </mc:Choice>
    <mc:Fallback xmlns="">
      <p:transition spd="slow" advTm="346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13556" cy="800100"/>
          </a:xfrm>
        </p:spPr>
        <p:txBody>
          <a:bodyPr/>
          <a:lstStyle/>
          <a:p>
            <a:r>
              <a:rPr lang="en-US">
                <a:latin typeface="calibri"/>
              </a:rPr>
              <a:t>Previously on </a:t>
            </a:r>
            <a:r>
              <a:rPr lang="en-US" i="1">
                <a:latin typeface="calibri"/>
              </a:rPr>
              <a:t>Spatial</a:t>
            </a:r>
            <a:r>
              <a:rPr lang="en-US">
                <a:latin typeface="calibri"/>
              </a:rPr>
              <a:t>…</a:t>
            </a:r>
            <a:endParaRPr lang="en-US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125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615296" y="1647589"/>
            <a:ext cx="6331609" cy="2898611"/>
            <a:chOff x="1221282" y="1565816"/>
            <a:chExt cx="6331609" cy="2898611"/>
          </a:xfrm>
        </p:grpSpPr>
        <p:sp>
          <p:nvSpPr>
            <p:cNvPr id="6" name="Rectangle 5"/>
            <p:cNvSpPr/>
            <p:nvPr/>
          </p:nvSpPr>
          <p:spPr bwMode="auto">
            <a:xfrm>
              <a:off x="1780191" y="1696232"/>
              <a:ext cx="1182113" cy="10999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lang="en-US" sz="16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rPr>
                <a:t>ARM A9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(Host)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221282" y="3702900"/>
              <a:ext cx="2222500" cy="7615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600" normalizeH="0">
                <a:ln>
                  <a:noFill/>
                </a:ln>
                <a:solidFill>
                  <a:srgbClr val="262626"/>
                </a:solidFill>
                <a:effectLst/>
                <a:latin typeface="Arial"/>
                <a:ea typeface="ＭＳ Ｐゴシック" pitchFamily="34" charset="-128"/>
                <a:cs typeface="Arial"/>
              </a:endParaRPr>
            </a:p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lang="en-US" sz="1600">
                  <a:solidFill>
                    <a:srgbClr val="262626"/>
                  </a:solidFill>
                  <a:latin typeface="Arial"/>
                  <a:ea typeface="ＭＳ Ｐゴシック" pitchFamily="34" charset="-128"/>
                  <a:cs typeface="Arial"/>
                </a:rPr>
                <a:t>CPU DRAM</a:t>
              </a:r>
            </a:p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5" name="Arrow: Up-Down 14"/>
            <p:cNvSpPr/>
            <p:nvPr/>
          </p:nvSpPr>
          <p:spPr bwMode="auto">
            <a:xfrm>
              <a:off x="2126157" y="2796140"/>
              <a:ext cx="485775" cy="887710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64507" y="1565816"/>
              <a:ext cx="1423447" cy="13931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FPGA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097832" y="3683850"/>
              <a:ext cx="1544638" cy="762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600" normalizeH="0">
                <a:ln>
                  <a:noFill/>
                </a:ln>
                <a:solidFill>
                  <a:srgbClr val="262626"/>
                </a:solidFill>
                <a:effectLst/>
                <a:latin typeface="Arial"/>
                <a:ea typeface="ＭＳ Ｐゴシック" pitchFamily="34" charset="-128"/>
                <a:cs typeface="Arial"/>
              </a:endParaRPr>
            </a:p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lang="en-US" sz="1600">
                  <a:solidFill>
                    <a:srgbClr val="262626"/>
                  </a:solidFill>
                  <a:latin typeface="Arial"/>
                  <a:ea typeface="ＭＳ Ｐゴシック" pitchFamily="34" charset="-128"/>
                  <a:cs typeface="Arial"/>
                </a:rPr>
                <a:t>FPGA DRAM</a:t>
              </a:r>
            </a:p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1" name="Arrow: Up-Down 10"/>
            <p:cNvSpPr/>
            <p:nvPr/>
          </p:nvSpPr>
          <p:spPr bwMode="auto">
            <a:xfrm>
              <a:off x="4631232" y="2958999"/>
              <a:ext cx="485775" cy="716516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" name="Arrow: Up-Down 11"/>
            <p:cNvSpPr/>
            <p:nvPr/>
          </p:nvSpPr>
          <p:spPr bwMode="auto">
            <a:xfrm rot="-5400000">
              <a:off x="3326308" y="1687646"/>
              <a:ext cx="485775" cy="1149520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129444" y="1590152"/>
              <a:ext cx="1423447" cy="2980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Camera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129444" y="1948175"/>
              <a:ext cx="1423447" cy="2980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Display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129444" y="2304581"/>
              <a:ext cx="1423447" cy="2980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GPIO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129444" y="2660987"/>
              <a:ext cx="1423447" cy="2980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…</a:t>
              </a:r>
            </a:p>
          </p:txBody>
        </p:sp>
        <p:sp>
          <p:nvSpPr>
            <p:cNvPr id="41" name="Arrow: Up-Down 11"/>
            <p:cNvSpPr/>
            <p:nvPr/>
          </p:nvSpPr>
          <p:spPr bwMode="auto">
            <a:xfrm rot="-5400000">
              <a:off x="5765544" y="1465360"/>
              <a:ext cx="184726" cy="539902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2" name="Arrow: Up-Down 11"/>
            <p:cNvSpPr/>
            <p:nvPr/>
          </p:nvSpPr>
          <p:spPr bwMode="auto">
            <a:xfrm rot="-5400000">
              <a:off x="5765542" y="1827229"/>
              <a:ext cx="184726" cy="539902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" name="Arrow: Up-Down 11"/>
            <p:cNvSpPr/>
            <p:nvPr/>
          </p:nvSpPr>
          <p:spPr bwMode="auto">
            <a:xfrm rot="-5400000">
              <a:off x="5786094" y="2183635"/>
              <a:ext cx="184726" cy="539902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4" name="Arrow: Up-Down 11"/>
            <p:cNvSpPr/>
            <p:nvPr/>
          </p:nvSpPr>
          <p:spPr bwMode="auto">
            <a:xfrm rot="-5400000">
              <a:off x="5771000" y="2544367"/>
              <a:ext cx="184726" cy="539902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78005" y="1984613"/>
            <a:ext cx="1198033" cy="2980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Ethernet</a:t>
            </a:r>
          </a:p>
        </p:txBody>
      </p:sp>
      <p:sp>
        <p:nvSpPr>
          <p:cNvPr id="49" name="Arrow: Up-Down 11"/>
          <p:cNvSpPr/>
          <p:nvPr/>
        </p:nvSpPr>
        <p:spPr bwMode="auto">
          <a:xfrm rot="16200000">
            <a:off x="1791339" y="1863667"/>
            <a:ext cx="184726" cy="539902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6" name="Rectangle: Rounded Corners 25"/>
          <p:cNvSpPr/>
          <p:nvPr/>
        </p:nvSpPr>
        <p:spPr bwMode="auto">
          <a:xfrm>
            <a:off x="4782342" y="2483624"/>
            <a:ext cx="1017465" cy="374210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Master</a:t>
            </a:r>
          </a:p>
        </p:txBody>
      </p:sp>
      <p:sp>
        <p:nvSpPr>
          <p:cNvPr id="29" name="Rectangle: Rounded Corners 28"/>
          <p:cNvSpPr/>
          <p:nvPr/>
        </p:nvSpPr>
        <p:spPr bwMode="auto">
          <a:xfrm>
            <a:off x="4782342" y="4295035"/>
            <a:ext cx="1017465" cy="374210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Slave</a:t>
            </a:r>
          </a:p>
        </p:txBody>
      </p:sp>
    </p:spTree>
    <p:extLst>
      <p:ext uri="{BB962C8B-B14F-4D97-AF65-F5344CB8AC3E}">
        <p14:creationId xmlns:p14="http://schemas.microsoft.com/office/powerpoint/2010/main" val="355777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3385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129754" y="1520537"/>
            <a:ext cx="1423447" cy="1100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(Accelerator)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063079" y="3244562"/>
            <a:ext cx="1544638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4" name="Arrow: Up-Down 33"/>
          <p:cNvSpPr/>
          <p:nvPr/>
        </p:nvSpPr>
        <p:spPr bwMode="auto">
          <a:xfrm>
            <a:off x="5596479" y="2634962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5" name="Arrow: Up-Down 34"/>
          <p:cNvSpPr/>
          <p:nvPr/>
        </p:nvSpPr>
        <p:spPr bwMode="auto">
          <a:xfrm rot="-5400000">
            <a:off x="4291554" y="1511012"/>
            <a:ext cx="485775" cy="114952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err="1">
                <a:latin typeface="+mj-lt"/>
              </a:rPr>
              <a:t>StreamIn</a:t>
            </a:r>
            <a:endParaRPr lang="en-US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2232851" y="1068843"/>
            <a:ext cx="2882328" cy="1559702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@struct</a:t>
            </a:r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class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RGB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r: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UInt8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g: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UInt8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b: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UInt8</a:t>
            </a:r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endParaRPr lang="en-US" sz="140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StreamIn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RGB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VideoCamera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    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698248"/>
            <a:ext cx="4027944" cy="123634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620673"/>
            <a:ext cx="235523" cy="233925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8656" y="2836187"/>
            <a:ext cx="1447317" cy="766763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Rectangle: Rounded Corners 19"/>
          <p:cNvSpPr/>
          <p:nvPr/>
        </p:nvSpPr>
        <p:spPr bwMode="auto">
          <a:xfrm>
            <a:off x="931626" y="3083278"/>
            <a:ext cx="3762555" cy="1310664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Defines an input connection to the </a:t>
            </a:r>
            <a:r>
              <a:rPr lang="en-US" sz="2000" b="1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VideoCamera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peripheral.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Each incoming element will have type </a:t>
            </a:r>
            <a:r>
              <a:rPr lang="en-US"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RGB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V="1">
            <a:off x="2329833" y="2667337"/>
            <a:ext cx="0" cy="35816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4904675" y="2630839"/>
            <a:ext cx="1665703" cy="202987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09264" y="1530062"/>
            <a:ext cx="1423447" cy="2980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Camera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109264" y="1888085"/>
            <a:ext cx="1423447" cy="2980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Display</a:t>
            </a:r>
          </a:p>
        </p:txBody>
      </p:sp>
      <p:sp>
        <p:nvSpPr>
          <p:cNvPr id="25" name="Arrow: Up-Down 11"/>
          <p:cNvSpPr/>
          <p:nvPr/>
        </p:nvSpPr>
        <p:spPr bwMode="auto">
          <a:xfrm rot="16200000">
            <a:off x="6745364" y="1405270"/>
            <a:ext cx="184726" cy="539902"/>
          </a:xfrm>
          <a:prstGeom prst="upArrow">
            <a:avLst/>
          </a:prstGeom>
          <a:ln>
            <a:solidFill>
              <a:srgbClr val="B26F0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6" name="Arrow: Up-Down 11"/>
          <p:cNvSpPr/>
          <p:nvPr/>
        </p:nvSpPr>
        <p:spPr bwMode="auto">
          <a:xfrm rot="16200000">
            <a:off x="6745362" y="1767139"/>
            <a:ext cx="184726" cy="539902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570327" y="1876053"/>
            <a:ext cx="2243563" cy="2298905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927" y="1109290"/>
            <a:ext cx="1868906" cy="121937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94069" y="1109290"/>
            <a:ext cx="235523" cy="126694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Rectangle: Rounded Corners 38"/>
          <p:cNvSpPr/>
          <p:nvPr/>
        </p:nvSpPr>
        <p:spPr bwMode="auto">
          <a:xfrm>
            <a:off x="1733973" y="1531891"/>
            <a:ext cx="2960208" cy="388554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Predefined bus (24 bits)</a:t>
            </a:r>
            <a:endParaRPr lang="en-US" sz="2000" b="1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 bwMode="auto">
          <a:xfrm>
            <a:off x="3411250" y="1959657"/>
            <a:ext cx="1" cy="415757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Rectangle: Rounded Corners 40"/>
          <p:cNvSpPr/>
          <p:nvPr/>
        </p:nvSpPr>
        <p:spPr bwMode="auto">
          <a:xfrm>
            <a:off x="5032327" y="2926088"/>
            <a:ext cx="2960208" cy="925779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Bit length should match between </a:t>
            </a:r>
            <a:r>
              <a:rPr lang="en-US" sz="2000" b="1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StreamIn</a:t>
            </a:r>
            <a:r>
              <a:rPr lang="en-US" sz="200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’s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type and bus</a:t>
            </a:r>
            <a:endParaRPr lang="en-US" sz="2000" b="1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263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129754" y="1520537"/>
            <a:ext cx="1423447" cy="1100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(Accelerator)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063079" y="3244562"/>
            <a:ext cx="1544638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4" name="Arrow: Up-Down 33"/>
          <p:cNvSpPr/>
          <p:nvPr/>
        </p:nvSpPr>
        <p:spPr bwMode="auto">
          <a:xfrm>
            <a:off x="5596479" y="2634962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5" name="Arrow: Up-Down 34"/>
          <p:cNvSpPr/>
          <p:nvPr/>
        </p:nvSpPr>
        <p:spPr bwMode="auto">
          <a:xfrm rot="-5400000">
            <a:off x="4291554" y="1511012"/>
            <a:ext cx="485775" cy="114952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err="1">
                <a:latin typeface="+mj-lt"/>
              </a:rPr>
              <a:t>StreamOut</a:t>
            </a:r>
            <a:endParaRPr lang="en-US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2232851" y="1068843"/>
            <a:ext cx="2882328" cy="1559702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@struct</a:t>
            </a:r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class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BGR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b: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UInt5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g: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UInt6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r: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UInt5</a:t>
            </a:r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endParaRPr lang="en-US" sz="140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output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StreamOut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BGR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](VGA)    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698248"/>
            <a:ext cx="4027944" cy="123634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620673"/>
            <a:ext cx="235523" cy="233925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8656" y="2836187"/>
            <a:ext cx="1447317" cy="766763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Rectangle: Rounded Corners 19"/>
          <p:cNvSpPr/>
          <p:nvPr/>
        </p:nvSpPr>
        <p:spPr bwMode="auto">
          <a:xfrm>
            <a:off x="1153855" y="3100900"/>
            <a:ext cx="2407627" cy="95430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Defines an </a:t>
            </a:r>
            <a:r>
              <a:rPr lang="en-US"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output 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connection to the </a:t>
            </a:r>
            <a:r>
              <a:rPr lang="en-US"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VGA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peripheral </a:t>
            </a:r>
            <a:endParaRPr lang="en-US" sz="2000" b="1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V="1">
            <a:off x="2329833" y="2667337"/>
            <a:ext cx="0" cy="35816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5012953" y="2636060"/>
            <a:ext cx="1665703" cy="202987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09264" y="1530062"/>
            <a:ext cx="1423447" cy="2980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Camera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109264" y="1888085"/>
            <a:ext cx="1423447" cy="2980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Display</a:t>
            </a:r>
          </a:p>
        </p:txBody>
      </p:sp>
      <p:sp>
        <p:nvSpPr>
          <p:cNvPr id="25" name="Arrow: Up-Down 11"/>
          <p:cNvSpPr/>
          <p:nvPr/>
        </p:nvSpPr>
        <p:spPr bwMode="auto">
          <a:xfrm rot="16200000">
            <a:off x="6745364" y="1405270"/>
            <a:ext cx="184726" cy="539902"/>
          </a:xfrm>
          <a:prstGeom prst="upArrow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6" name="Arrow: Up-Down 11"/>
          <p:cNvSpPr/>
          <p:nvPr/>
        </p:nvSpPr>
        <p:spPr bwMode="auto">
          <a:xfrm rot="16200000">
            <a:off x="6745362" y="1767139"/>
            <a:ext cx="184726" cy="539902"/>
          </a:xfrm>
          <a:prstGeom prst="downArrow">
            <a:avLst/>
          </a:prstGeom>
          <a:ln>
            <a:solidFill>
              <a:srgbClr val="B26F0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572952" y="1347199"/>
            <a:ext cx="2243563" cy="500184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927" y="1109290"/>
            <a:ext cx="1868906" cy="121937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94069" y="1109290"/>
            <a:ext cx="235523" cy="126694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282058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129754" y="1520537"/>
            <a:ext cx="1423447" cy="1100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(Accelerator)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063079" y="3244562"/>
            <a:ext cx="1544638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4" name="Arrow: Up-Down 33"/>
          <p:cNvSpPr/>
          <p:nvPr/>
        </p:nvSpPr>
        <p:spPr bwMode="auto">
          <a:xfrm>
            <a:off x="5596479" y="2634962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5" name="Arrow: Up-Down 34"/>
          <p:cNvSpPr/>
          <p:nvPr/>
        </p:nvSpPr>
        <p:spPr bwMode="auto">
          <a:xfrm rot="-5400000">
            <a:off x="4291554" y="1511012"/>
            <a:ext cx="485775" cy="114952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Connecting to </a:t>
            </a:r>
            <a:r>
              <a:rPr lang="en-US" err="1">
                <a:latin typeface="+mj-lt"/>
              </a:rPr>
              <a:t>StreamIn</a:t>
            </a:r>
            <a:endParaRPr lang="en-US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2232851" y="1068843"/>
            <a:ext cx="2882328" cy="1559702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StreamIn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RGB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VideoCamera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    </a:t>
            </a:r>
          </a:p>
          <a:p>
            <a:endParaRPr lang="en-US" sz="140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output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StreamOut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BGR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](VGA)    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element =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input.value</a:t>
            </a:r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698248"/>
            <a:ext cx="4027944" cy="123634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428875"/>
            <a:ext cx="235523" cy="253105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8656" y="2836187"/>
            <a:ext cx="1447317" cy="766763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12953" y="2636060"/>
            <a:ext cx="1665703" cy="202987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09264" y="1530062"/>
            <a:ext cx="1423447" cy="2980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Camera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109264" y="1888085"/>
            <a:ext cx="1423447" cy="2980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Display</a:t>
            </a:r>
          </a:p>
        </p:txBody>
      </p:sp>
      <p:sp>
        <p:nvSpPr>
          <p:cNvPr id="25" name="Arrow: Up-Down 11"/>
          <p:cNvSpPr/>
          <p:nvPr/>
        </p:nvSpPr>
        <p:spPr bwMode="auto">
          <a:xfrm rot="16200000">
            <a:off x="6745364" y="1405270"/>
            <a:ext cx="184726" cy="539902"/>
          </a:xfrm>
          <a:prstGeom prst="upArrow">
            <a:avLst/>
          </a:prstGeom>
          <a:ln>
            <a:solidFill>
              <a:srgbClr val="B26F0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6" name="Arrow: Up-Down 11"/>
          <p:cNvSpPr/>
          <p:nvPr/>
        </p:nvSpPr>
        <p:spPr bwMode="auto">
          <a:xfrm rot="16200000">
            <a:off x="6745362" y="1767139"/>
            <a:ext cx="184726" cy="539902"/>
          </a:xfrm>
          <a:prstGeom prst="downArrow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576944" y="1808862"/>
            <a:ext cx="2243563" cy="500184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50991" y="1135883"/>
            <a:ext cx="3958038" cy="1064091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94069" y="1109291"/>
            <a:ext cx="235523" cy="107680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7983" y="2555529"/>
            <a:ext cx="3958038" cy="1064091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Rectangle: Rounded Corners 19"/>
          <p:cNvSpPr/>
          <p:nvPr/>
        </p:nvSpPr>
        <p:spPr bwMode="auto">
          <a:xfrm>
            <a:off x="917699" y="2893974"/>
            <a:ext cx="2999045" cy="95430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a reference to the wires corresponding to this stream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V="1">
            <a:off x="2358408" y="2465403"/>
            <a:ext cx="0" cy="35816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90417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483692" y="2840181"/>
            <a:ext cx="4027944" cy="212667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483692" y="1122460"/>
            <a:ext cx="4027944" cy="110119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30582" y="1136074"/>
            <a:ext cx="181146" cy="122612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158114" y="2840181"/>
            <a:ext cx="245012" cy="212667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err="1">
                <a:latin typeface="+mj-lt"/>
              </a:rPr>
              <a:t>Spatial’s</a:t>
            </a:r>
            <a:r>
              <a:rPr lang="en-US">
                <a:latin typeface="+mj-lt"/>
              </a:rPr>
              <a:t> Entry Function: “main()”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: Rounded Corners 9"/>
          <p:cNvSpPr/>
          <p:nvPr/>
        </p:nvSpPr>
        <p:spPr bwMode="auto">
          <a:xfrm>
            <a:off x="5152073" y="2496389"/>
            <a:ext cx="2904345" cy="4823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Spatial’s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entry function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00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H="1">
            <a:off x="4694073" y="2728013"/>
            <a:ext cx="383618" cy="0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0509479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129754" y="1520537"/>
            <a:ext cx="1423447" cy="1100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(Accelerator)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063079" y="3244562"/>
            <a:ext cx="1544638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4" name="Arrow: Up-Down 33"/>
          <p:cNvSpPr/>
          <p:nvPr/>
        </p:nvSpPr>
        <p:spPr bwMode="auto">
          <a:xfrm>
            <a:off x="5596479" y="2634962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5" name="Arrow: Up-Down 34"/>
          <p:cNvSpPr/>
          <p:nvPr/>
        </p:nvSpPr>
        <p:spPr bwMode="auto">
          <a:xfrm rot="-5400000">
            <a:off x="4291554" y="1511012"/>
            <a:ext cx="485775" cy="114952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Connecting to </a:t>
            </a:r>
            <a:r>
              <a:rPr lang="en-US" err="1">
                <a:latin typeface="+mj-lt"/>
              </a:rPr>
              <a:t>StreamOut</a:t>
            </a:r>
            <a:endParaRPr lang="en-US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130</a:t>
            </a:fld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2232851" y="1068843"/>
            <a:ext cx="2882328" cy="1559702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StreamIn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RGB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VideoCamera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    </a:t>
            </a:r>
          </a:p>
          <a:p>
            <a:endParaRPr lang="en-US" sz="140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output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StreamOut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BGR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](VGA)    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element =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input.value</a:t>
            </a:r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output :=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BGR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(32, 64, 32)</a:t>
            </a:r>
            <a:endParaRPr lang="en-US" sz="1400" b="1">
              <a:solidFill>
                <a:srgbClr val="92D050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698248"/>
            <a:ext cx="4027944" cy="123634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620674"/>
            <a:ext cx="235523" cy="233925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8656" y="2836187"/>
            <a:ext cx="1447317" cy="766763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12953" y="2636060"/>
            <a:ext cx="1665703" cy="202987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09264" y="1530062"/>
            <a:ext cx="1423447" cy="2980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Camera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109264" y="1888085"/>
            <a:ext cx="1423447" cy="2980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Display</a:t>
            </a:r>
          </a:p>
        </p:txBody>
      </p:sp>
      <p:sp>
        <p:nvSpPr>
          <p:cNvPr id="25" name="Arrow: Up-Down 11"/>
          <p:cNvSpPr/>
          <p:nvPr/>
        </p:nvSpPr>
        <p:spPr bwMode="auto">
          <a:xfrm rot="16200000">
            <a:off x="6745364" y="1405270"/>
            <a:ext cx="184726" cy="539902"/>
          </a:xfrm>
          <a:prstGeom prst="upArrow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6" name="Arrow: Up-Down 11"/>
          <p:cNvSpPr/>
          <p:nvPr/>
        </p:nvSpPr>
        <p:spPr bwMode="auto">
          <a:xfrm rot="16200000">
            <a:off x="6745362" y="1767139"/>
            <a:ext cx="184726" cy="539902"/>
          </a:xfrm>
          <a:prstGeom prst="downArrow">
            <a:avLst/>
          </a:prstGeom>
          <a:ln>
            <a:solidFill>
              <a:srgbClr val="B26F0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572952" y="1347199"/>
            <a:ext cx="2243563" cy="500184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50991" y="1135883"/>
            <a:ext cx="3958038" cy="1264417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94069" y="1109290"/>
            <a:ext cx="235523" cy="1291010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3914" y="2589676"/>
            <a:ext cx="3958038" cy="1064091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Rectangle: Rounded Corners 19"/>
          <p:cNvSpPr/>
          <p:nvPr/>
        </p:nvSpPr>
        <p:spPr bwMode="auto">
          <a:xfrm>
            <a:off x="498543" y="3097203"/>
            <a:ext cx="3115976" cy="684831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Sets the given wires as a driver for the </a:t>
            </a:r>
            <a:r>
              <a:rPr lang="en-US" sz="2000" b="1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StreamOut</a:t>
            </a:r>
            <a:endParaRPr lang="en-US" sz="2000" b="1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V="1">
            <a:off x="1463058" y="2657103"/>
            <a:ext cx="0" cy="35816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2196071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129754" y="1520537"/>
            <a:ext cx="1423447" cy="1100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(Accelerator)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063079" y="3244562"/>
            <a:ext cx="1544638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4" name="Arrow: Up-Down 33"/>
          <p:cNvSpPr/>
          <p:nvPr/>
        </p:nvSpPr>
        <p:spPr bwMode="auto">
          <a:xfrm>
            <a:off x="5596479" y="2634962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5" name="Arrow: Up-Down 34"/>
          <p:cNvSpPr/>
          <p:nvPr/>
        </p:nvSpPr>
        <p:spPr bwMode="auto">
          <a:xfrm rot="-5400000">
            <a:off x="4291554" y="1511012"/>
            <a:ext cx="485775" cy="114952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Problem?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131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2232851" y="1068843"/>
            <a:ext cx="2882328" cy="1559702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StreamIn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RGB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VideoCamera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    </a:t>
            </a:r>
          </a:p>
          <a:p>
            <a:endParaRPr lang="en-US" sz="140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output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StreamOut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BGR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](VGA)    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element =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input.value</a:t>
            </a:r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output :=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BGR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(32, 64, 32)</a:t>
            </a:r>
            <a:endParaRPr lang="en-US" sz="1400" b="1">
              <a:solidFill>
                <a:srgbClr val="92D050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698248"/>
            <a:ext cx="4027944" cy="123634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36186"/>
            <a:ext cx="235523" cy="212373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8656" y="2836187"/>
            <a:ext cx="1447317" cy="766763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12953" y="2636060"/>
            <a:ext cx="1665703" cy="202987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09264" y="1530062"/>
            <a:ext cx="1423447" cy="2980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Camera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109264" y="1888085"/>
            <a:ext cx="1423447" cy="2980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Display</a:t>
            </a:r>
          </a:p>
        </p:txBody>
      </p:sp>
      <p:sp>
        <p:nvSpPr>
          <p:cNvPr id="25" name="Arrow: Up-Down 11"/>
          <p:cNvSpPr/>
          <p:nvPr/>
        </p:nvSpPr>
        <p:spPr bwMode="auto">
          <a:xfrm rot="16200000">
            <a:off x="6745364" y="1405270"/>
            <a:ext cx="184726" cy="539902"/>
          </a:xfrm>
          <a:prstGeom prst="upArrow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6" name="Arrow: Up-Down 11"/>
          <p:cNvSpPr/>
          <p:nvPr/>
        </p:nvSpPr>
        <p:spPr bwMode="auto">
          <a:xfrm rot="16200000">
            <a:off x="6745362" y="1767139"/>
            <a:ext cx="184726" cy="539902"/>
          </a:xfrm>
          <a:prstGeom prst="downArrow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Rectangle: Rounded Corners 19"/>
          <p:cNvSpPr/>
          <p:nvPr/>
        </p:nvSpPr>
        <p:spPr bwMode="auto">
          <a:xfrm>
            <a:off x="1174923" y="3013417"/>
            <a:ext cx="2235027" cy="684831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Why won’t this do what we want?</a:t>
            </a:r>
            <a:endParaRPr lang="en-US" sz="2000" b="1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1845417" y="1773511"/>
            <a:ext cx="3392343" cy="327697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Only runs for one “iteration”!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 bwMode="auto">
          <a:xfrm flipH="1">
            <a:off x="1228451" y="2001125"/>
            <a:ext cx="556242" cy="56642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61022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Control Schemes: Streaming Execution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1" y="3286249"/>
            <a:ext cx="8534400" cy="1657350"/>
          </a:xfrm>
        </p:spPr>
        <p:txBody>
          <a:bodyPr/>
          <a:lstStyle/>
          <a:p>
            <a:pPr lvl="1"/>
            <a:r>
              <a:rPr lang="en-US" sz="2400"/>
              <a:t>Streaming</a:t>
            </a:r>
          </a:p>
          <a:p>
            <a:pPr lvl="2"/>
            <a:r>
              <a:rPr lang="en-US" sz="2200"/>
              <a:t>Control is </a:t>
            </a:r>
            <a:r>
              <a:rPr lang="en-US" sz="2200" b="1"/>
              <a:t>data driven</a:t>
            </a:r>
          </a:p>
          <a:p>
            <a:pPr lvl="2"/>
            <a:r>
              <a:rPr lang="en-US" sz="2000"/>
              <a:t>Stage 0 is enabled by the parent as long as counter &lt; D</a:t>
            </a:r>
          </a:p>
          <a:p>
            <a:pPr lvl="2"/>
            <a:r>
              <a:rPr lang="en-US" sz="2000"/>
              <a:t>Stage K is enabled when data is available (K &gt; 0)</a:t>
            </a:r>
          </a:p>
          <a:p>
            <a:pPr lvl="2"/>
            <a:endParaRPr lang="en-US" sz="2000"/>
          </a:p>
        </p:txBody>
      </p:sp>
      <p:sp>
        <p:nvSpPr>
          <p:cNvPr id="3" name="Rectangle: Rounded Corners 2"/>
          <p:cNvSpPr/>
          <p:nvPr/>
        </p:nvSpPr>
        <p:spPr bwMode="auto">
          <a:xfrm>
            <a:off x="3738371" y="1461468"/>
            <a:ext cx="1842448" cy="641445"/>
          </a:xfrm>
          <a:prstGeom prst="roundRect">
            <a:avLst/>
          </a:prstGeom>
          <a:solidFill>
            <a:srgbClr val="00B050"/>
          </a:solidFill>
          <a:ln>
            <a:solidFill>
              <a:srgbClr val="05730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Parent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608704" y="2592274"/>
            <a:ext cx="1842448" cy="641445"/>
          </a:xfrm>
          <a:prstGeom prst="roundRect">
            <a:avLst/>
          </a:prstGeom>
          <a:solidFill>
            <a:srgbClr val="00B050"/>
          </a:solidFill>
          <a:ln>
            <a:solidFill>
              <a:srgbClr val="05730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Stage 0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3738371" y="2596151"/>
            <a:ext cx="1842448" cy="641445"/>
          </a:xfrm>
          <a:prstGeom prst="roundRect">
            <a:avLst/>
          </a:prstGeom>
          <a:solidFill>
            <a:srgbClr val="00B050"/>
          </a:solidFill>
          <a:ln>
            <a:solidFill>
              <a:srgbClr val="05730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Stage 1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6844353" y="2592274"/>
            <a:ext cx="1842448" cy="641445"/>
          </a:xfrm>
          <a:prstGeom prst="roundRect">
            <a:avLst/>
          </a:prstGeom>
          <a:solidFill>
            <a:srgbClr val="00B050"/>
          </a:solidFill>
          <a:ln>
            <a:solidFill>
              <a:srgbClr val="05730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Stage N</a:t>
            </a:r>
          </a:p>
        </p:txBody>
      </p:sp>
      <p:cxnSp>
        <p:nvCxnSpPr>
          <p:cNvPr id="11" name="Straight Arrow Connector 10"/>
          <p:cNvCxnSpPr>
            <a:cxnSpLocks/>
            <a:stCxn id="3" idx="2"/>
            <a:endCxn id="6" idx="0"/>
          </p:cNvCxnSpPr>
          <p:nvPr/>
        </p:nvCxnSpPr>
        <p:spPr bwMode="auto">
          <a:xfrm flipH="1">
            <a:off x="1529928" y="2102913"/>
            <a:ext cx="3129667" cy="489361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60D34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868117" y="10631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enable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91074" y="106974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 bwMode="auto">
          <a:xfrm>
            <a:off x="3105173" y="3045848"/>
            <a:ext cx="633198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60D34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cxnSpLocks/>
            <a:stCxn id="9" idx="0"/>
            <a:endCxn id="3" idx="2"/>
          </p:cNvCxnSpPr>
          <p:nvPr/>
        </p:nvCxnSpPr>
        <p:spPr bwMode="auto">
          <a:xfrm flipH="1" flipV="1">
            <a:off x="4659595" y="2102913"/>
            <a:ext cx="3105982" cy="489361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cxnSpLocks/>
          </p:cNvCxnSpPr>
          <p:nvPr/>
        </p:nvCxnSpPr>
        <p:spPr bwMode="auto">
          <a:xfrm flipH="1" flipV="1">
            <a:off x="4560313" y="1079668"/>
            <a:ext cx="99282" cy="358352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cxnSpLocks/>
          </p:cNvCxnSpPr>
          <p:nvPr/>
        </p:nvCxnSpPr>
        <p:spPr bwMode="auto">
          <a:xfrm flipH="1">
            <a:off x="4724005" y="1094546"/>
            <a:ext cx="147130" cy="364984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60D34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>
            <a:cxnSpLocks/>
          </p:cNvCxnSpPr>
          <p:nvPr/>
        </p:nvCxnSpPr>
        <p:spPr bwMode="auto">
          <a:xfrm flipH="1" flipV="1">
            <a:off x="4659598" y="2102916"/>
            <a:ext cx="1569776" cy="250596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60D34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cxnSpLocks/>
            <a:stCxn id="6" idx="3"/>
            <a:endCxn id="31" idx="1"/>
          </p:cNvCxnSpPr>
          <p:nvPr/>
        </p:nvCxnSpPr>
        <p:spPr bwMode="auto">
          <a:xfrm flipV="1">
            <a:off x="2451152" y="2910613"/>
            <a:ext cx="278407" cy="2384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cxnSpLocks/>
            <a:stCxn id="31" idx="3"/>
            <a:endCxn id="7" idx="1"/>
          </p:cNvCxnSpPr>
          <p:nvPr/>
        </p:nvCxnSpPr>
        <p:spPr bwMode="auto">
          <a:xfrm>
            <a:off x="3480787" y="2910613"/>
            <a:ext cx="257584" cy="6261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2729559" y="2670210"/>
            <a:ext cx="751228" cy="480805"/>
          </a:xfrm>
          <a:prstGeom prst="rect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fifo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5579139" y="1459530"/>
            <a:ext cx="919546" cy="2990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0 until D</a:t>
            </a:r>
          </a:p>
        </p:txBody>
      </p:sp>
      <p:sp>
        <p:nvSpPr>
          <p:cNvPr id="38" name="Rectangle: Rounded Corners 37"/>
          <p:cNvSpPr/>
          <p:nvPr/>
        </p:nvSpPr>
        <p:spPr bwMode="auto">
          <a:xfrm>
            <a:off x="375948" y="1153239"/>
            <a:ext cx="3002199" cy="945797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Communication across stages is in terms of </a:t>
            </a:r>
            <a:r>
              <a:rPr lang="en-US"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single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elements</a:t>
            </a:r>
            <a:endParaRPr lang="en-US" sz="2000" b="1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 bwMode="auto">
          <a:xfrm>
            <a:off x="5579139" y="2909867"/>
            <a:ext cx="86552" cy="605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cxnSpLocks/>
            <a:stCxn id="48" idx="3"/>
            <a:endCxn id="9" idx="1"/>
          </p:cNvCxnSpPr>
          <p:nvPr/>
        </p:nvCxnSpPr>
        <p:spPr bwMode="auto">
          <a:xfrm flipV="1">
            <a:off x="6661637" y="2912997"/>
            <a:ext cx="182716" cy="38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601613" y="26796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 bwMode="auto">
          <a:xfrm>
            <a:off x="6229374" y="3045848"/>
            <a:ext cx="633198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60D34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5910409" y="2676470"/>
            <a:ext cx="751228" cy="480805"/>
          </a:xfrm>
          <a:prstGeom prst="rect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fifo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87310" y="3121732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00B050"/>
                </a:solidFill>
              </a:rPr>
              <a:t>notEmpty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67355" y="3130866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00B050"/>
                </a:solidFill>
              </a:rPr>
              <a:t>notEmpty</a:t>
            </a:r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66" name="Straight Arrow Connector 65"/>
          <p:cNvCxnSpPr>
            <a:cxnSpLocks/>
          </p:cNvCxnSpPr>
          <p:nvPr/>
        </p:nvCxnSpPr>
        <p:spPr bwMode="auto">
          <a:xfrm flipH="1">
            <a:off x="2415770" y="2684015"/>
            <a:ext cx="292966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/>
          <p:cNvCxnSpPr>
            <a:cxnSpLocks/>
          </p:cNvCxnSpPr>
          <p:nvPr/>
        </p:nvCxnSpPr>
        <p:spPr bwMode="auto">
          <a:xfrm flipH="1">
            <a:off x="5626812" y="2679621"/>
            <a:ext cx="292966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2462948" y="235817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full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04157" y="234759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full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5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90"/>
    </mc:Choice>
    <mc:Fallback xmlns="">
      <p:transition spd="slow" advTm="346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Control Schemes: Streaming Forever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133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1" y="3286249"/>
            <a:ext cx="8534400" cy="1657350"/>
          </a:xfrm>
        </p:spPr>
        <p:txBody>
          <a:bodyPr/>
          <a:lstStyle/>
          <a:p>
            <a:pPr lvl="1"/>
            <a:r>
              <a:rPr lang="en-US" sz="2400"/>
              <a:t>Streaming</a:t>
            </a:r>
          </a:p>
          <a:p>
            <a:pPr lvl="2"/>
            <a:r>
              <a:rPr lang="en-US" sz="2200"/>
              <a:t>Control is </a:t>
            </a:r>
            <a:r>
              <a:rPr lang="en-US" sz="2200" b="1"/>
              <a:t>data driven</a:t>
            </a:r>
          </a:p>
          <a:p>
            <a:pPr lvl="2"/>
            <a:r>
              <a:rPr lang="en-US" sz="2000"/>
              <a:t>Stage 0 is </a:t>
            </a:r>
            <a:r>
              <a:rPr lang="en-US" sz="2000" b="1"/>
              <a:t>initially </a:t>
            </a:r>
            <a:r>
              <a:rPr lang="en-US" sz="2000"/>
              <a:t>enabled by the parent</a:t>
            </a:r>
          </a:p>
          <a:p>
            <a:pPr lvl="2"/>
            <a:r>
              <a:rPr lang="en-US" sz="2000"/>
              <a:t>Stage K is enabled when data is available</a:t>
            </a:r>
          </a:p>
        </p:txBody>
      </p:sp>
      <p:sp>
        <p:nvSpPr>
          <p:cNvPr id="3" name="Rectangle: Rounded Corners 2"/>
          <p:cNvSpPr/>
          <p:nvPr/>
        </p:nvSpPr>
        <p:spPr bwMode="auto">
          <a:xfrm>
            <a:off x="3738371" y="1461468"/>
            <a:ext cx="1842448" cy="641445"/>
          </a:xfrm>
          <a:prstGeom prst="roundRect">
            <a:avLst/>
          </a:prstGeom>
          <a:solidFill>
            <a:srgbClr val="00B050"/>
          </a:solidFill>
          <a:ln>
            <a:solidFill>
              <a:srgbClr val="05730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Parent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608704" y="2592274"/>
            <a:ext cx="1842448" cy="641445"/>
          </a:xfrm>
          <a:prstGeom prst="roundRect">
            <a:avLst/>
          </a:prstGeom>
          <a:solidFill>
            <a:srgbClr val="00B050"/>
          </a:solidFill>
          <a:ln>
            <a:solidFill>
              <a:srgbClr val="05730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Stage 0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3738371" y="2596151"/>
            <a:ext cx="1842448" cy="641445"/>
          </a:xfrm>
          <a:prstGeom prst="roundRect">
            <a:avLst/>
          </a:prstGeom>
          <a:solidFill>
            <a:srgbClr val="00B050"/>
          </a:solidFill>
          <a:ln>
            <a:solidFill>
              <a:srgbClr val="05730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Stage 1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6844353" y="2592274"/>
            <a:ext cx="1842448" cy="641445"/>
          </a:xfrm>
          <a:prstGeom prst="roundRect">
            <a:avLst/>
          </a:prstGeom>
          <a:solidFill>
            <a:srgbClr val="00B050"/>
          </a:solidFill>
          <a:ln>
            <a:solidFill>
              <a:srgbClr val="05730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Stage N</a:t>
            </a:r>
          </a:p>
        </p:txBody>
      </p:sp>
      <p:cxnSp>
        <p:nvCxnSpPr>
          <p:cNvPr id="11" name="Straight Arrow Connector 10"/>
          <p:cNvCxnSpPr>
            <a:cxnSpLocks/>
            <a:stCxn id="3" idx="2"/>
            <a:endCxn id="6" idx="0"/>
          </p:cNvCxnSpPr>
          <p:nvPr/>
        </p:nvCxnSpPr>
        <p:spPr bwMode="auto">
          <a:xfrm flipH="1">
            <a:off x="1529928" y="2102913"/>
            <a:ext cx="3129667" cy="489361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60D34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868117" y="10631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enable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91074" y="106974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 bwMode="auto">
          <a:xfrm>
            <a:off x="3105173" y="3045848"/>
            <a:ext cx="633198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60D34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cxnSpLocks/>
          </p:cNvCxnSpPr>
          <p:nvPr/>
        </p:nvCxnSpPr>
        <p:spPr bwMode="auto">
          <a:xfrm flipH="1" flipV="1">
            <a:off x="4560313" y="1079668"/>
            <a:ext cx="99282" cy="358352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cxnSpLocks/>
          </p:cNvCxnSpPr>
          <p:nvPr/>
        </p:nvCxnSpPr>
        <p:spPr bwMode="auto">
          <a:xfrm flipH="1">
            <a:off x="4724005" y="1094546"/>
            <a:ext cx="147130" cy="364984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60D34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cxnSpLocks/>
            <a:stCxn id="6" idx="3"/>
            <a:endCxn id="31" idx="1"/>
          </p:cNvCxnSpPr>
          <p:nvPr/>
        </p:nvCxnSpPr>
        <p:spPr bwMode="auto">
          <a:xfrm flipV="1">
            <a:off x="2451152" y="2910613"/>
            <a:ext cx="278407" cy="2384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cxnSpLocks/>
            <a:stCxn id="31" idx="3"/>
            <a:endCxn id="7" idx="1"/>
          </p:cNvCxnSpPr>
          <p:nvPr/>
        </p:nvCxnSpPr>
        <p:spPr bwMode="auto">
          <a:xfrm>
            <a:off x="3480787" y="2910613"/>
            <a:ext cx="257584" cy="6261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2729559" y="2670210"/>
            <a:ext cx="751228" cy="480805"/>
          </a:xfrm>
          <a:prstGeom prst="rect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fifo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5579139" y="1459530"/>
            <a:ext cx="331270" cy="2990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38" name="Rectangle: Rounded Corners 37"/>
          <p:cNvSpPr/>
          <p:nvPr/>
        </p:nvSpPr>
        <p:spPr bwMode="auto">
          <a:xfrm>
            <a:off x="375948" y="1153239"/>
            <a:ext cx="3002199" cy="945797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Communication across stages is in terms of </a:t>
            </a:r>
            <a:r>
              <a:rPr lang="en-US"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single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elements</a:t>
            </a:r>
            <a:endParaRPr lang="en-US" sz="2000" b="1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 bwMode="auto">
          <a:xfrm>
            <a:off x="5579139" y="2909867"/>
            <a:ext cx="86552" cy="605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cxnSpLocks/>
            <a:stCxn id="48" idx="3"/>
            <a:endCxn id="9" idx="1"/>
          </p:cNvCxnSpPr>
          <p:nvPr/>
        </p:nvCxnSpPr>
        <p:spPr bwMode="auto">
          <a:xfrm flipV="1">
            <a:off x="6661637" y="2912997"/>
            <a:ext cx="182716" cy="38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601613" y="26796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 bwMode="auto">
          <a:xfrm>
            <a:off x="6229374" y="3045848"/>
            <a:ext cx="633198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60D34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5910409" y="2676470"/>
            <a:ext cx="751228" cy="480805"/>
          </a:xfrm>
          <a:prstGeom prst="rect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fifo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9" name="Straight Arrow Connector 28"/>
          <p:cNvCxnSpPr>
            <a:cxnSpLocks/>
            <a:endCxn id="6" idx="1"/>
          </p:cNvCxnSpPr>
          <p:nvPr/>
        </p:nvCxnSpPr>
        <p:spPr bwMode="auto">
          <a:xfrm>
            <a:off x="-133350" y="2912997"/>
            <a:ext cx="742054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cxnSpLocks/>
            <a:stCxn id="9" idx="3"/>
          </p:cNvCxnSpPr>
          <p:nvPr/>
        </p:nvCxnSpPr>
        <p:spPr bwMode="auto">
          <a:xfrm flipV="1">
            <a:off x="8686801" y="2909867"/>
            <a:ext cx="457199" cy="313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759948" y="3130866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00B050"/>
                </a:solidFill>
              </a:rPr>
              <a:t>notEmpty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7355" y="3130866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00B050"/>
                </a:solidFill>
              </a:rPr>
              <a:t>notEmpty</a:t>
            </a:r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 bwMode="auto">
          <a:xfrm flipH="1">
            <a:off x="2415770" y="2684015"/>
            <a:ext cx="292966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464438" y="235817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full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04157" y="234759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full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 bwMode="auto">
          <a:xfrm flipH="1">
            <a:off x="5617443" y="2716925"/>
            <a:ext cx="292966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0648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90"/>
    </mc:Choice>
    <mc:Fallback xmlns="">
      <p:transition spd="slow" advTm="34690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6742605" y="1366893"/>
            <a:ext cx="1892621" cy="3400371"/>
          </a:xfrm>
          <a:prstGeom prst="rect">
            <a:avLst/>
          </a:prstGeom>
          <a:solidFill>
            <a:srgbClr val="60D34D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ccel(*)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Accel(*)</a:t>
            </a:r>
            <a:endParaRPr lang="en-US" i="1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(*) {</a:t>
            </a:r>
          </a:p>
          <a:p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…  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1990361"/>
            <a:ext cx="235523" cy="296956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7983" y="2656247"/>
            <a:ext cx="1447317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960425" y="2097212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0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6993292" y="3238051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1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6993292" y="4192929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N</a:t>
            </a:r>
          </a:p>
        </p:txBody>
      </p:sp>
      <p:sp>
        <p:nvSpPr>
          <p:cNvPr id="90" name="Rectangle: Rounded Corners 89"/>
          <p:cNvSpPr/>
          <p:nvPr/>
        </p:nvSpPr>
        <p:spPr bwMode="auto">
          <a:xfrm>
            <a:off x="522678" y="2043270"/>
            <a:ext cx="4345643" cy="1260382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Receives </a:t>
            </a:r>
            <a:r>
              <a:rPr lang="en-US"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start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from ARM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Executes stages in streaming mode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strike="sngStrike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Sends </a:t>
            </a:r>
            <a:r>
              <a:rPr lang="en-US" sz="2000" b="1" strike="sngStrike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done</a:t>
            </a:r>
            <a:r>
              <a:rPr lang="en-US" sz="2000" strike="sngStrike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to ARM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RUNS FOREVER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4977231" y="2276025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103" name="Arrow: Right 102"/>
          <p:cNvSpPr/>
          <p:nvPr/>
        </p:nvSpPr>
        <p:spPr bwMode="auto">
          <a:xfrm>
            <a:off x="6159344" y="2563420"/>
            <a:ext cx="574511" cy="53662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04" name="Connector: Elbow 103"/>
          <p:cNvCxnSpPr>
            <a:cxnSpLocks/>
          </p:cNvCxnSpPr>
          <p:nvPr/>
        </p:nvCxnSpPr>
        <p:spPr bwMode="auto">
          <a:xfrm rot="16200000" flipV="1">
            <a:off x="7599140" y="1985165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730971" y="1784711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enable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625168" y="3885152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…</a:t>
            </a:r>
          </a:p>
        </p:txBody>
      </p:sp>
      <p:cxnSp>
        <p:nvCxnSpPr>
          <p:cNvPr id="34" name="Connector: Elbow 33"/>
          <p:cNvCxnSpPr>
            <a:cxnSpLocks/>
          </p:cNvCxnSpPr>
          <p:nvPr/>
        </p:nvCxnSpPr>
        <p:spPr bwMode="auto">
          <a:xfrm rot="16200000" flipV="1">
            <a:off x="7528759" y="3110666"/>
            <a:ext cx="266346" cy="766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5" name="Connector: Elbow 34"/>
          <p:cNvCxnSpPr>
            <a:cxnSpLocks/>
          </p:cNvCxnSpPr>
          <p:nvPr/>
        </p:nvCxnSpPr>
        <p:spPr bwMode="auto">
          <a:xfrm rot="16200000" flipH="1">
            <a:off x="7796506" y="2566697"/>
            <a:ext cx="206483" cy="7044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3" name="Rectangle 32"/>
          <p:cNvSpPr/>
          <p:nvPr/>
        </p:nvSpPr>
        <p:spPr bwMode="auto">
          <a:xfrm rot="16200000">
            <a:off x="7568078" y="2615750"/>
            <a:ext cx="329578" cy="480805"/>
          </a:xfrm>
          <a:prstGeom prst="rect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fifo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9" name="Connector: Elbow 38"/>
          <p:cNvCxnSpPr>
            <a:cxnSpLocks/>
          </p:cNvCxnSpPr>
          <p:nvPr/>
        </p:nvCxnSpPr>
        <p:spPr bwMode="auto">
          <a:xfrm rot="16200000" flipV="1">
            <a:off x="7509709" y="3815472"/>
            <a:ext cx="266346" cy="7663"/>
          </a:xfrm>
          <a:prstGeom prst="bentConnector3">
            <a:avLst>
              <a:gd name="adj1" fmla="val 49999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1" name="Connector: Elbow 40"/>
          <p:cNvCxnSpPr>
            <a:cxnSpLocks/>
          </p:cNvCxnSpPr>
          <p:nvPr/>
        </p:nvCxnSpPr>
        <p:spPr bwMode="auto">
          <a:xfrm rot="16200000" flipH="1">
            <a:off x="7866507" y="3767428"/>
            <a:ext cx="206483" cy="7044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2" name="Connector: Elbow 41"/>
          <p:cNvCxnSpPr>
            <a:cxnSpLocks/>
          </p:cNvCxnSpPr>
          <p:nvPr/>
        </p:nvCxnSpPr>
        <p:spPr bwMode="auto">
          <a:xfrm rot="16200000" flipV="1">
            <a:off x="7534156" y="4104560"/>
            <a:ext cx="217452" cy="7664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31803953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129754" y="1520537"/>
            <a:ext cx="1423447" cy="1100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(Accelerator)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063079" y="3244562"/>
            <a:ext cx="1544638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4" name="Arrow: Up-Down 33"/>
          <p:cNvSpPr/>
          <p:nvPr/>
        </p:nvSpPr>
        <p:spPr bwMode="auto">
          <a:xfrm>
            <a:off x="5596479" y="2634962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5" name="Arrow: Up-Down 34"/>
          <p:cNvSpPr/>
          <p:nvPr/>
        </p:nvSpPr>
        <p:spPr bwMode="auto">
          <a:xfrm rot="-5400000">
            <a:off x="4291554" y="1511012"/>
            <a:ext cx="485775" cy="114952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Solution!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135</a:t>
            </a:fld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2232851" y="1068843"/>
            <a:ext cx="2882328" cy="1559702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StreamIn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RGB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VideoCamera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    </a:t>
            </a:r>
          </a:p>
          <a:p>
            <a:endParaRPr lang="en-US" sz="140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output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StreamOut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BGR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](VGA)    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(*) {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element =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input.value</a:t>
            </a:r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output :=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BGR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(32, 64, 32)</a:t>
            </a:r>
            <a:endParaRPr lang="en-US" sz="1400" b="1">
              <a:solidFill>
                <a:srgbClr val="92D050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698248"/>
            <a:ext cx="4027944" cy="123634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36186"/>
            <a:ext cx="235523" cy="212373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8656" y="2836187"/>
            <a:ext cx="1447317" cy="766763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12953" y="2636060"/>
            <a:ext cx="1665703" cy="202987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09264" y="1530062"/>
            <a:ext cx="1423447" cy="2980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Camera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109264" y="1888085"/>
            <a:ext cx="1423447" cy="2980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Display</a:t>
            </a:r>
          </a:p>
        </p:txBody>
      </p:sp>
      <p:sp>
        <p:nvSpPr>
          <p:cNvPr id="25" name="Arrow: Up-Down 11"/>
          <p:cNvSpPr/>
          <p:nvPr/>
        </p:nvSpPr>
        <p:spPr bwMode="auto">
          <a:xfrm rot="16200000">
            <a:off x="6745364" y="1405270"/>
            <a:ext cx="184726" cy="539902"/>
          </a:xfrm>
          <a:prstGeom prst="upArrow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6" name="Arrow: Up-Down 11"/>
          <p:cNvSpPr/>
          <p:nvPr/>
        </p:nvSpPr>
        <p:spPr bwMode="auto">
          <a:xfrm rot="16200000">
            <a:off x="6745362" y="1767139"/>
            <a:ext cx="184726" cy="539902"/>
          </a:xfrm>
          <a:prstGeom prst="downArrow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211693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Stream(*)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  <a:endParaRPr lang="en-US" sz="14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b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Stream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(*) {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</a:t>
            </a:r>
          </a:p>
          <a:p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…  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426729"/>
            <a:ext cx="235523" cy="253319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40498" y="1155968"/>
            <a:ext cx="1447317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0" name="Rectangle: Rounded Corners 89"/>
          <p:cNvSpPr/>
          <p:nvPr/>
        </p:nvSpPr>
        <p:spPr bwMode="auto">
          <a:xfrm>
            <a:off x="927278" y="2034335"/>
            <a:ext cx="3642451" cy="694876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Executes stages in streaming fashion, runs forever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00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67856" y="1149341"/>
            <a:ext cx="235523" cy="38072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49968" y="2426729"/>
            <a:ext cx="404991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999655" y="1334890"/>
            <a:ext cx="1892621" cy="3400371"/>
          </a:xfrm>
          <a:prstGeom prst="rect">
            <a:avLst/>
          </a:prstGeom>
          <a:solidFill>
            <a:srgbClr val="60D34D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Stream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(*)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217475" y="2065209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0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250342" y="3206048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1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250342" y="4160926"/>
            <a:ext cx="1517072" cy="44176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tage N</a:t>
            </a:r>
          </a:p>
        </p:txBody>
      </p:sp>
      <p:cxnSp>
        <p:nvCxnSpPr>
          <p:cNvPr id="37" name="Connector: Elbow 36"/>
          <p:cNvCxnSpPr>
            <a:cxnSpLocks/>
          </p:cNvCxnSpPr>
          <p:nvPr/>
        </p:nvCxnSpPr>
        <p:spPr bwMode="auto">
          <a:xfrm rot="16200000" flipV="1">
            <a:off x="6856190" y="1953162"/>
            <a:ext cx="237219" cy="242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6988021" y="1752708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enable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82218" y="3853149"/>
            <a:ext cx="95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…</a:t>
            </a:r>
          </a:p>
        </p:txBody>
      </p:sp>
      <p:cxnSp>
        <p:nvCxnSpPr>
          <p:cNvPr id="40" name="Connector: Elbow 39"/>
          <p:cNvCxnSpPr>
            <a:cxnSpLocks/>
          </p:cNvCxnSpPr>
          <p:nvPr/>
        </p:nvCxnSpPr>
        <p:spPr bwMode="auto">
          <a:xfrm rot="16200000" flipV="1">
            <a:off x="6785809" y="3078663"/>
            <a:ext cx="266346" cy="766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1" name="Connector: Elbow 40"/>
          <p:cNvCxnSpPr>
            <a:cxnSpLocks/>
          </p:cNvCxnSpPr>
          <p:nvPr/>
        </p:nvCxnSpPr>
        <p:spPr bwMode="auto">
          <a:xfrm rot="16200000" flipH="1">
            <a:off x="7053556" y="2534694"/>
            <a:ext cx="206483" cy="7044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2" name="Rectangle 41"/>
          <p:cNvSpPr/>
          <p:nvPr/>
        </p:nvSpPr>
        <p:spPr bwMode="auto">
          <a:xfrm rot="16200000">
            <a:off x="6825128" y="2583747"/>
            <a:ext cx="329578" cy="480805"/>
          </a:xfrm>
          <a:prstGeom prst="rect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4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fifo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3" name="Connector: Elbow 42"/>
          <p:cNvCxnSpPr>
            <a:cxnSpLocks/>
          </p:cNvCxnSpPr>
          <p:nvPr/>
        </p:nvCxnSpPr>
        <p:spPr bwMode="auto">
          <a:xfrm rot="16200000" flipV="1">
            <a:off x="6766759" y="3783469"/>
            <a:ext cx="266346" cy="7663"/>
          </a:xfrm>
          <a:prstGeom prst="bentConnector3">
            <a:avLst>
              <a:gd name="adj1" fmla="val 49999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4" name="Connector: Elbow 43"/>
          <p:cNvCxnSpPr>
            <a:cxnSpLocks/>
          </p:cNvCxnSpPr>
          <p:nvPr/>
        </p:nvCxnSpPr>
        <p:spPr bwMode="auto">
          <a:xfrm rot="16200000" flipH="1">
            <a:off x="7123557" y="3735425"/>
            <a:ext cx="206483" cy="7044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5" name="Connector: Elbow 44"/>
          <p:cNvCxnSpPr>
            <a:cxnSpLocks/>
          </p:cNvCxnSpPr>
          <p:nvPr/>
        </p:nvCxnSpPr>
        <p:spPr bwMode="auto">
          <a:xfrm rot="16200000" flipV="1">
            <a:off x="6791206" y="4072557"/>
            <a:ext cx="217452" cy="7664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6" name="Rectangle: Rounded Corners 45"/>
          <p:cNvSpPr/>
          <p:nvPr/>
        </p:nvSpPr>
        <p:spPr bwMode="auto">
          <a:xfrm>
            <a:off x="840087" y="3225598"/>
            <a:ext cx="3642451" cy="694876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i="1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</a:t>
            </a:r>
            <a:r>
              <a:rPr lang="en-US" sz="2000" i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is technically a counter, but no guarantees about its value</a:t>
            </a:r>
            <a:endParaRPr lang="en-US" sz="2000" i="1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08683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71065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14867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505355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Notes on Streaming / Forever Loops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4315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output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StreamOut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BGR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](VGA)    </a:t>
            </a:r>
          </a:p>
          <a:p>
            <a:endParaRPr lang="en-US" sz="14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  <a:endParaRPr lang="en-US" sz="14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fifo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FIFO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](64)</a:t>
            </a:r>
            <a:endParaRPr lang="en-US" sz="14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Stream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(*) { _ =&gt;</a:t>
            </a:r>
          </a:p>
          <a:p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fifo.enq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(32)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</a:t>
            </a: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Stream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(*) { _ =&gt;</a:t>
            </a:r>
          </a:p>
          <a:p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output :=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fifo.deq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()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540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39856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463159" y="4025139"/>
            <a:ext cx="4027944" cy="90945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121479" y="3895725"/>
            <a:ext cx="235523" cy="106420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0" name="Rectangle: Rounded Corners 89"/>
          <p:cNvSpPr/>
          <p:nvPr/>
        </p:nvSpPr>
        <p:spPr bwMode="auto">
          <a:xfrm>
            <a:off x="5210782" y="2111151"/>
            <a:ext cx="1342419" cy="426821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Problem?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90780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08030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946055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4850930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Controller Tags: Sequential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40527" y="1070790"/>
            <a:ext cx="47382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  <a:endParaRPr lang="en-US" sz="14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Sequential.Foreach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 until D){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…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Sequential.Reduce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(0)(0 until D){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…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}{ … }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2780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195943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260535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18855" y="3084597"/>
            <a:ext cx="235523" cy="187532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04470" y="1080620"/>
            <a:ext cx="1928629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927382" y="1149341"/>
            <a:ext cx="235523" cy="38072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47709" y="3098054"/>
            <a:ext cx="1928629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0" name="Rectangle: Rounded Corners 89"/>
          <p:cNvSpPr/>
          <p:nvPr/>
        </p:nvSpPr>
        <p:spPr bwMode="auto">
          <a:xfrm>
            <a:off x="2258035" y="3159614"/>
            <a:ext cx="4474918" cy="1222391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Sequential 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can be added as a tag on looping controllers to change execution of stages from pipelined to purely sequential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245286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08030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946055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4850930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Controller Tags: Stream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40527" y="1070790"/>
            <a:ext cx="47382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  <a:endParaRPr lang="en-US" sz="14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Stream.Foreach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 until D){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…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Stream.Reduce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(0)(0 until D){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…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}{ … }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2780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195943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260535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18855" y="3084597"/>
            <a:ext cx="235523" cy="187532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04470" y="1080620"/>
            <a:ext cx="1928629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927382" y="1149341"/>
            <a:ext cx="235523" cy="38072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47709" y="3098054"/>
            <a:ext cx="1928629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0" name="Rectangle: Rounded Corners 89"/>
          <p:cNvSpPr/>
          <p:nvPr/>
        </p:nvSpPr>
        <p:spPr bwMode="auto">
          <a:xfrm>
            <a:off x="2258035" y="3159614"/>
            <a:ext cx="4474918" cy="1222391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Stream 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can be added as a tag on looping controllers to change execution of stages from pipelined to streaming</a:t>
            </a:r>
          </a:p>
        </p:txBody>
      </p:sp>
      <p:sp>
        <p:nvSpPr>
          <p:cNvPr id="16" name="Rectangle: Rounded Corners 15"/>
          <p:cNvSpPr/>
          <p:nvPr/>
        </p:nvSpPr>
        <p:spPr bwMode="auto">
          <a:xfrm>
            <a:off x="2419527" y="4434405"/>
            <a:ext cx="4091189" cy="713125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Note: 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This only makes sense if all communication is via FIFOs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91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483692" y="2812473"/>
            <a:ext cx="4027944" cy="215438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483692" y="1122460"/>
            <a:ext cx="4027944" cy="110812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16727" y="1136074"/>
            <a:ext cx="195001" cy="1246908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158114" y="2812473"/>
            <a:ext cx="245012" cy="215438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“@virtualize” Annotation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>
            <a:cxnSpLocks/>
          </p:cNvCxnSpPr>
          <p:nvPr/>
        </p:nvCxnSpPr>
        <p:spPr bwMode="auto">
          <a:xfrm>
            <a:off x="3048000" y="2094665"/>
            <a:ext cx="153722" cy="288317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: Rounded Corners 13"/>
          <p:cNvSpPr/>
          <p:nvPr/>
        </p:nvSpPr>
        <p:spPr bwMode="auto">
          <a:xfrm>
            <a:off x="1105154" y="1292833"/>
            <a:ext cx="6445573" cy="7025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All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functions in Spatial should have this annotation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(Allows overloading Scala constructs like if-then-else)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187491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08030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946055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4850930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Controller Tags: </a:t>
            </a:r>
            <a:r>
              <a:rPr lang="en-US" err="1">
                <a:latin typeface="+mj-lt"/>
              </a:rPr>
              <a:t>Foreach</a:t>
            </a:r>
            <a:r>
              <a:rPr lang="en-US">
                <a:latin typeface="+mj-lt"/>
              </a:rPr>
              <a:t> Shorthand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40527" y="1070790"/>
            <a:ext cx="47382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  <a:endParaRPr lang="en-US" sz="14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Sequential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 until D){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…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Stream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 until D){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…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2780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195943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260535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18855" y="3084597"/>
            <a:ext cx="235523" cy="187532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04470" y="1080620"/>
            <a:ext cx="1928629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927382" y="1149341"/>
            <a:ext cx="235523" cy="38072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47709" y="3098054"/>
            <a:ext cx="1928629" cy="42345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0" name="Rectangle: Rounded Corners 89"/>
          <p:cNvSpPr/>
          <p:nvPr/>
        </p:nvSpPr>
        <p:spPr bwMode="auto">
          <a:xfrm>
            <a:off x="5093817" y="1472502"/>
            <a:ext cx="3897783" cy="651573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Same as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Sequential.Foreach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(0 until D)</a:t>
            </a:r>
          </a:p>
        </p:txBody>
      </p:sp>
      <p:sp>
        <p:nvSpPr>
          <p:cNvPr id="17" name="Rectangle: Rounded Corners 16"/>
          <p:cNvSpPr/>
          <p:nvPr/>
        </p:nvSpPr>
        <p:spPr bwMode="auto">
          <a:xfrm>
            <a:off x="5093817" y="2368057"/>
            <a:ext cx="3897783" cy="651573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Same as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Stream.Foreach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(0 until 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802561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13556" cy="800100"/>
          </a:xfrm>
        </p:spPr>
        <p:txBody>
          <a:bodyPr/>
          <a:lstStyle/>
          <a:p>
            <a:r>
              <a:rPr lang="en-US" dirty="0">
                <a:latin typeface="calibri"/>
              </a:rPr>
              <a:t>ARM &lt;-&gt; FPGA: Fine Grained Signaling</a:t>
            </a:r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141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615296" y="1647589"/>
            <a:ext cx="6331609" cy="2898611"/>
            <a:chOff x="1221282" y="1565816"/>
            <a:chExt cx="6331609" cy="2898611"/>
          </a:xfrm>
        </p:grpSpPr>
        <p:sp>
          <p:nvSpPr>
            <p:cNvPr id="6" name="Rectangle 5"/>
            <p:cNvSpPr/>
            <p:nvPr/>
          </p:nvSpPr>
          <p:spPr bwMode="auto">
            <a:xfrm>
              <a:off x="1780191" y="1696232"/>
              <a:ext cx="1182113" cy="1099908"/>
            </a:xfrm>
            <a:prstGeom prst="rect">
              <a:avLst/>
            </a:prstGeom>
            <a:solidFill>
              <a:srgbClr val="0072A4"/>
            </a:solidFill>
            <a:ln>
              <a:solidFill>
                <a:srgbClr val="005277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lang="en-US" sz="16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rPr>
                <a:t>ARM A9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(Host)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221282" y="3702900"/>
              <a:ext cx="2222500" cy="7615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600" normalizeH="0">
                <a:ln>
                  <a:noFill/>
                </a:ln>
                <a:solidFill>
                  <a:srgbClr val="262626"/>
                </a:solidFill>
                <a:effectLst/>
                <a:latin typeface="Arial"/>
                <a:ea typeface="ＭＳ Ｐゴシック" pitchFamily="34" charset="-128"/>
                <a:cs typeface="Arial"/>
              </a:endParaRPr>
            </a:p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lang="en-US" sz="1600">
                  <a:solidFill>
                    <a:srgbClr val="262626"/>
                  </a:solidFill>
                  <a:latin typeface="Arial"/>
                  <a:ea typeface="ＭＳ Ｐゴシック" pitchFamily="34" charset="-128"/>
                  <a:cs typeface="Arial"/>
                </a:rPr>
                <a:t>CPU DRAM</a:t>
              </a:r>
            </a:p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5" name="Arrow: Up-Down 14"/>
            <p:cNvSpPr/>
            <p:nvPr/>
          </p:nvSpPr>
          <p:spPr bwMode="auto">
            <a:xfrm>
              <a:off x="2126157" y="2796140"/>
              <a:ext cx="485775" cy="887710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64507" y="1565816"/>
              <a:ext cx="1423447" cy="13931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FPGA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097832" y="3683850"/>
              <a:ext cx="1544638" cy="762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600" normalizeH="0">
                <a:ln>
                  <a:noFill/>
                </a:ln>
                <a:solidFill>
                  <a:srgbClr val="262626"/>
                </a:solidFill>
                <a:effectLst/>
                <a:latin typeface="Arial"/>
                <a:ea typeface="ＭＳ Ｐゴシック" pitchFamily="34" charset="-128"/>
                <a:cs typeface="Arial"/>
              </a:endParaRPr>
            </a:p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lang="en-US" sz="1600">
                  <a:solidFill>
                    <a:srgbClr val="262626"/>
                  </a:solidFill>
                  <a:latin typeface="Arial"/>
                  <a:ea typeface="ＭＳ Ｐゴシック" pitchFamily="34" charset="-128"/>
                  <a:cs typeface="Arial"/>
                </a:rPr>
                <a:t>FPGA DRAM</a:t>
              </a:r>
            </a:p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1" name="Arrow: Up-Down 10"/>
            <p:cNvSpPr/>
            <p:nvPr/>
          </p:nvSpPr>
          <p:spPr bwMode="auto">
            <a:xfrm>
              <a:off x="4631232" y="2958999"/>
              <a:ext cx="485775" cy="716516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" name="Arrow: Up-Down 11"/>
            <p:cNvSpPr/>
            <p:nvPr/>
          </p:nvSpPr>
          <p:spPr bwMode="auto">
            <a:xfrm rot="-5400000">
              <a:off x="3326308" y="1687646"/>
              <a:ext cx="485775" cy="1149520"/>
            </a:xfrm>
            <a:prstGeom prst="upDownArrow">
              <a:avLst/>
            </a:prstGeom>
            <a:ln w="571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129444" y="1590152"/>
              <a:ext cx="1423447" cy="2980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Camera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129444" y="1948175"/>
              <a:ext cx="1423447" cy="2980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Display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129444" y="2304581"/>
              <a:ext cx="1423447" cy="2980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GPIO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129444" y="2660987"/>
              <a:ext cx="1423447" cy="2980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…</a:t>
              </a:r>
            </a:p>
          </p:txBody>
        </p:sp>
        <p:sp>
          <p:nvSpPr>
            <p:cNvPr id="41" name="Arrow: Up-Down 11"/>
            <p:cNvSpPr/>
            <p:nvPr/>
          </p:nvSpPr>
          <p:spPr bwMode="auto">
            <a:xfrm rot="-5400000">
              <a:off x="5765544" y="1465360"/>
              <a:ext cx="184726" cy="539902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2" name="Arrow: Up-Down 11"/>
            <p:cNvSpPr/>
            <p:nvPr/>
          </p:nvSpPr>
          <p:spPr bwMode="auto">
            <a:xfrm rot="-5400000">
              <a:off x="5765542" y="1827229"/>
              <a:ext cx="184726" cy="539902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" name="Arrow: Up-Down 11"/>
            <p:cNvSpPr/>
            <p:nvPr/>
          </p:nvSpPr>
          <p:spPr bwMode="auto">
            <a:xfrm rot="-5400000">
              <a:off x="5786094" y="2183635"/>
              <a:ext cx="184726" cy="539902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4" name="Arrow: Up-Down 11"/>
            <p:cNvSpPr/>
            <p:nvPr/>
          </p:nvSpPr>
          <p:spPr bwMode="auto">
            <a:xfrm rot="-5400000">
              <a:off x="5771000" y="2544367"/>
              <a:ext cx="184726" cy="539902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78005" y="1984613"/>
            <a:ext cx="1198033" cy="2980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Ethernet</a:t>
            </a:r>
          </a:p>
        </p:txBody>
      </p:sp>
      <p:sp>
        <p:nvSpPr>
          <p:cNvPr id="49" name="Arrow: Up-Down 11"/>
          <p:cNvSpPr/>
          <p:nvPr/>
        </p:nvSpPr>
        <p:spPr bwMode="auto">
          <a:xfrm rot="16200000">
            <a:off x="1791339" y="1863667"/>
            <a:ext cx="184726" cy="539902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: Rounded Corners 28"/>
          <p:cNvSpPr/>
          <p:nvPr/>
        </p:nvSpPr>
        <p:spPr bwMode="auto">
          <a:xfrm>
            <a:off x="180085" y="1013416"/>
            <a:ext cx="5070787" cy="608730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ArgIn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and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ArgOut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are used for FPGA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initialization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and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returning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scalar results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600170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13556" cy="800100"/>
          </a:xfrm>
        </p:spPr>
        <p:txBody>
          <a:bodyPr/>
          <a:lstStyle/>
          <a:p>
            <a:r>
              <a:rPr lang="en-US" dirty="0">
                <a:latin typeface="calibri"/>
              </a:rPr>
              <a:t>ARM &lt;-&gt; FPGA: Fine Grained Signaling</a:t>
            </a:r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142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615296" y="1647589"/>
            <a:ext cx="6331609" cy="2898611"/>
            <a:chOff x="1221282" y="1565816"/>
            <a:chExt cx="6331609" cy="2898611"/>
          </a:xfrm>
        </p:grpSpPr>
        <p:sp>
          <p:nvSpPr>
            <p:cNvPr id="6" name="Rectangle 5"/>
            <p:cNvSpPr/>
            <p:nvPr/>
          </p:nvSpPr>
          <p:spPr bwMode="auto">
            <a:xfrm>
              <a:off x="1780191" y="1696232"/>
              <a:ext cx="1182113" cy="1099908"/>
            </a:xfrm>
            <a:prstGeom prst="rect">
              <a:avLst/>
            </a:prstGeom>
            <a:solidFill>
              <a:srgbClr val="0072A4"/>
            </a:solidFill>
            <a:ln>
              <a:solidFill>
                <a:srgbClr val="005277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lang="en-US" sz="16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rPr>
                <a:t>ARM A9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(Host)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221282" y="3702900"/>
              <a:ext cx="2222500" cy="7615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600" normalizeH="0">
                <a:ln>
                  <a:noFill/>
                </a:ln>
                <a:solidFill>
                  <a:srgbClr val="262626"/>
                </a:solidFill>
                <a:effectLst/>
                <a:latin typeface="Arial"/>
                <a:ea typeface="ＭＳ Ｐゴシック" pitchFamily="34" charset="-128"/>
                <a:cs typeface="Arial"/>
              </a:endParaRPr>
            </a:p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lang="en-US" sz="1600">
                  <a:solidFill>
                    <a:srgbClr val="262626"/>
                  </a:solidFill>
                  <a:latin typeface="Arial"/>
                  <a:ea typeface="ＭＳ Ｐゴシック" pitchFamily="34" charset="-128"/>
                  <a:cs typeface="Arial"/>
                </a:rPr>
                <a:t>CPU DRAM</a:t>
              </a:r>
            </a:p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5" name="Arrow: Up-Down 14"/>
            <p:cNvSpPr/>
            <p:nvPr/>
          </p:nvSpPr>
          <p:spPr bwMode="auto">
            <a:xfrm>
              <a:off x="2126157" y="2796140"/>
              <a:ext cx="485775" cy="887710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64507" y="1565816"/>
              <a:ext cx="1423447" cy="13931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FPGA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097832" y="3683850"/>
              <a:ext cx="1544638" cy="762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600" normalizeH="0">
                <a:ln>
                  <a:noFill/>
                </a:ln>
                <a:solidFill>
                  <a:srgbClr val="262626"/>
                </a:solidFill>
                <a:effectLst/>
                <a:latin typeface="Arial"/>
                <a:ea typeface="ＭＳ Ｐゴシック" pitchFamily="34" charset="-128"/>
                <a:cs typeface="Arial"/>
              </a:endParaRPr>
            </a:p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lang="en-US" sz="1600">
                  <a:solidFill>
                    <a:srgbClr val="262626"/>
                  </a:solidFill>
                  <a:latin typeface="Arial"/>
                  <a:ea typeface="ＭＳ Ｐゴシック" pitchFamily="34" charset="-128"/>
                  <a:cs typeface="Arial"/>
                </a:rPr>
                <a:t>FPGA DRAM</a:t>
              </a:r>
            </a:p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1" name="Arrow: Up-Down 10"/>
            <p:cNvSpPr/>
            <p:nvPr/>
          </p:nvSpPr>
          <p:spPr bwMode="auto">
            <a:xfrm>
              <a:off x="4631232" y="2958999"/>
              <a:ext cx="485775" cy="716516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" name="Arrow: Up-Down 11"/>
            <p:cNvSpPr/>
            <p:nvPr/>
          </p:nvSpPr>
          <p:spPr bwMode="auto">
            <a:xfrm rot="-5400000">
              <a:off x="3326308" y="1687646"/>
              <a:ext cx="485775" cy="1149520"/>
            </a:xfrm>
            <a:prstGeom prst="upDownArrow">
              <a:avLst/>
            </a:prstGeom>
            <a:ln w="571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129444" y="1590152"/>
              <a:ext cx="1423447" cy="2980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Camera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129444" y="1948175"/>
              <a:ext cx="1423447" cy="2980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Display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129444" y="2304581"/>
              <a:ext cx="1423447" cy="2980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GPIO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129444" y="2660987"/>
              <a:ext cx="1423447" cy="2980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1600" normalizeH="0">
                  <a:ln>
                    <a:noFill/>
                  </a:ln>
                  <a:solidFill>
                    <a:srgbClr val="FFFFFF"/>
                  </a:solidFill>
                  <a:effectLst/>
                  <a:latin typeface="Arial"/>
                  <a:ea typeface="ＭＳ Ｐゴシック" pitchFamily="34" charset="-128"/>
                </a:rPr>
                <a:t>…</a:t>
              </a:r>
            </a:p>
          </p:txBody>
        </p:sp>
        <p:sp>
          <p:nvSpPr>
            <p:cNvPr id="41" name="Arrow: Up-Down 11"/>
            <p:cNvSpPr/>
            <p:nvPr/>
          </p:nvSpPr>
          <p:spPr bwMode="auto">
            <a:xfrm rot="-5400000">
              <a:off x="5765544" y="1465360"/>
              <a:ext cx="184726" cy="539902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2" name="Arrow: Up-Down 11"/>
            <p:cNvSpPr/>
            <p:nvPr/>
          </p:nvSpPr>
          <p:spPr bwMode="auto">
            <a:xfrm rot="-5400000">
              <a:off x="5765542" y="1827229"/>
              <a:ext cx="184726" cy="539902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" name="Arrow: Up-Down 11"/>
            <p:cNvSpPr/>
            <p:nvPr/>
          </p:nvSpPr>
          <p:spPr bwMode="auto">
            <a:xfrm rot="-5400000">
              <a:off x="5786094" y="2183635"/>
              <a:ext cx="184726" cy="539902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4" name="Arrow: Up-Down 11"/>
            <p:cNvSpPr/>
            <p:nvPr/>
          </p:nvSpPr>
          <p:spPr bwMode="auto">
            <a:xfrm rot="-5400000">
              <a:off x="5771000" y="2544367"/>
              <a:ext cx="184726" cy="539902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78005" y="1984613"/>
            <a:ext cx="1198033" cy="2980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Ethernet</a:t>
            </a:r>
          </a:p>
        </p:txBody>
      </p:sp>
      <p:sp>
        <p:nvSpPr>
          <p:cNvPr id="49" name="Arrow: Up-Down 11"/>
          <p:cNvSpPr/>
          <p:nvPr/>
        </p:nvSpPr>
        <p:spPr bwMode="auto">
          <a:xfrm rot="16200000">
            <a:off x="1791339" y="1863667"/>
            <a:ext cx="184726" cy="539902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: Rounded Corners 28"/>
          <p:cNvSpPr/>
          <p:nvPr/>
        </p:nvSpPr>
        <p:spPr bwMode="auto">
          <a:xfrm>
            <a:off x="180086" y="1013416"/>
            <a:ext cx="4845160" cy="608730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What to use for interaction between FPGA and host during non-blocking call?</a:t>
            </a:r>
          </a:p>
        </p:txBody>
      </p:sp>
    </p:spTree>
    <p:extLst>
      <p:ext uri="{BB962C8B-B14F-4D97-AF65-F5344CB8AC3E}">
        <p14:creationId xmlns:p14="http://schemas.microsoft.com/office/powerpoint/2010/main" val="87073822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HostIO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signal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HostIO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698248"/>
            <a:ext cx="4027944" cy="123634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620673"/>
            <a:ext cx="235523" cy="233925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8656" y="2836187"/>
            <a:ext cx="1447317" cy="766763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570327" y="1876053"/>
            <a:ext cx="2243563" cy="2298905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927" y="1476087"/>
            <a:ext cx="1868906" cy="121937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94917" y="1352752"/>
            <a:ext cx="235523" cy="126694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Rectangle: Rounded Corners 19"/>
          <p:cNvSpPr/>
          <p:nvPr/>
        </p:nvSpPr>
        <p:spPr bwMode="auto">
          <a:xfrm>
            <a:off x="929535" y="1878016"/>
            <a:ext cx="3393084" cy="1310664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Defines a memory mapped register which the ARM can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write or read during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FPGA execution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V="1">
            <a:off x="2018105" y="1403086"/>
            <a:ext cx="0" cy="35816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5006127" y="1533502"/>
            <a:ext cx="1182113" cy="1099908"/>
          </a:xfrm>
          <a:prstGeom prst="rect">
            <a:avLst/>
          </a:prstGeom>
          <a:solidFill>
            <a:srgbClr val="0072A4"/>
          </a:solidFill>
          <a:ln>
            <a:solidFill>
              <a:srgbClr val="005277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390443" y="1403086"/>
            <a:ext cx="1423447" cy="13931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FPGA</a:t>
            </a:r>
          </a:p>
        </p:txBody>
      </p:sp>
      <p:sp>
        <p:nvSpPr>
          <p:cNvPr id="42" name="Arrow: Up-Down 41"/>
          <p:cNvSpPr/>
          <p:nvPr/>
        </p:nvSpPr>
        <p:spPr bwMode="auto">
          <a:xfrm rot="16200000">
            <a:off x="6552244" y="1524916"/>
            <a:ext cx="485775" cy="1149520"/>
          </a:xfrm>
          <a:prstGeom prst="upDownArrow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3862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Reading from </a:t>
            </a:r>
            <a:r>
              <a:rPr lang="en-US" dirty="0" err="1">
                <a:latin typeface="+mj-lt"/>
              </a:rPr>
              <a:t>HostIO</a:t>
            </a:r>
            <a:r>
              <a:rPr lang="en-US" dirty="0">
                <a:latin typeface="+mj-lt"/>
              </a:rPr>
              <a:t> (on FPGA)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signal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HostIO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element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signal.value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698248"/>
            <a:ext cx="4027944" cy="123634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1988127"/>
            <a:ext cx="235523" cy="2971800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8656" y="2836187"/>
            <a:ext cx="1447317" cy="766763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576944" y="1808862"/>
            <a:ext cx="2243563" cy="500184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4900" y="1114762"/>
            <a:ext cx="3958038" cy="69410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94069" y="1109291"/>
            <a:ext cx="235523" cy="69957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7983" y="2049767"/>
            <a:ext cx="3958038" cy="1569853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Rectangle: Rounded Corners 19"/>
          <p:cNvSpPr/>
          <p:nvPr/>
        </p:nvSpPr>
        <p:spPr bwMode="auto">
          <a:xfrm>
            <a:off x="776385" y="2506710"/>
            <a:ext cx="3632644" cy="678274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wires connected to this memory mapped register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V="1">
            <a:off x="2365335" y="2049767"/>
            <a:ext cx="0" cy="35816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5006127" y="1533502"/>
            <a:ext cx="1182113" cy="1099908"/>
          </a:xfrm>
          <a:prstGeom prst="rect">
            <a:avLst/>
          </a:prstGeom>
          <a:solidFill>
            <a:srgbClr val="0072A4"/>
          </a:solidFill>
          <a:ln>
            <a:solidFill>
              <a:srgbClr val="005277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7390443" y="1403086"/>
            <a:ext cx="1423447" cy="13931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FPGA</a:t>
            </a:r>
          </a:p>
        </p:txBody>
      </p:sp>
      <p:sp>
        <p:nvSpPr>
          <p:cNvPr id="40" name="Arrow: Down 39"/>
          <p:cNvSpPr/>
          <p:nvPr/>
        </p:nvSpPr>
        <p:spPr bwMode="auto">
          <a:xfrm rot="16200000">
            <a:off x="6552244" y="1524916"/>
            <a:ext cx="485775" cy="1149520"/>
          </a:xfrm>
          <a:prstGeom prst="downArrow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032402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Writing to </a:t>
            </a:r>
            <a:r>
              <a:rPr lang="en-US" dirty="0" err="1">
                <a:latin typeface="+mj-lt"/>
              </a:rPr>
              <a:t>HostIO</a:t>
            </a:r>
            <a:r>
              <a:rPr lang="en-US" dirty="0">
                <a:latin typeface="+mj-lt"/>
              </a:rPr>
              <a:t> (on FPGA)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signal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HostIO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signal := 0.to[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698248"/>
            <a:ext cx="4027944" cy="123634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1988127"/>
            <a:ext cx="235523" cy="2971800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8656" y="2836187"/>
            <a:ext cx="1447317" cy="766763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576944" y="1808862"/>
            <a:ext cx="2243563" cy="500184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4900" y="1114762"/>
            <a:ext cx="3958038" cy="69410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94069" y="1109291"/>
            <a:ext cx="235523" cy="69957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1442" y="2125476"/>
            <a:ext cx="3958038" cy="1064091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Rectangle: Rounded Corners 19"/>
          <p:cNvSpPr/>
          <p:nvPr/>
        </p:nvSpPr>
        <p:spPr bwMode="auto">
          <a:xfrm>
            <a:off x="491834" y="2478856"/>
            <a:ext cx="3085345" cy="678274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a write to this memory mapped register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V="1">
            <a:off x="1464789" y="1984396"/>
            <a:ext cx="0" cy="35816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5006127" y="1533502"/>
            <a:ext cx="1182113" cy="1099908"/>
          </a:xfrm>
          <a:prstGeom prst="rect">
            <a:avLst/>
          </a:prstGeom>
          <a:solidFill>
            <a:srgbClr val="0072A4"/>
          </a:solidFill>
          <a:ln>
            <a:solidFill>
              <a:srgbClr val="005277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7390443" y="1403086"/>
            <a:ext cx="1423447" cy="13931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FPGA</a:t>
            </a:r>
          </a:p>
        </p:txBody>
      </p:sp>
      <p:sp>
        <p:nvSpPr>
          <p:cNvPr id="40" name="Arrow: Up 39"/>
          <p:cNvSpPr/>
          <p:nvPr/>
        </p:nvSpPr>
        <p:spPr bwMode="auto">
          <a:xfrm rot="16200000">
            <a:off x="6552244" y="1524916"/>
            <a:ext cx="485775" cy="1149520"/>
          </a:xfrm>
          <a:prstGeom prst="upArrow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: Rounded Corners 21"/>
          <p:cNvSpPr/>
          <p:nvPr/>
        </p:nvSpPr>
        <p:spPr bwMode="auto">
          <a:xfrm>
            <a:off x="4920607" y="3429768"/>
            <a:ext cx="3893283" cy="1038324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Generally, it’s good practice to use each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HostIO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for only one direction of communication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656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 code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5484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686800" cy="800100"/>
          </a:xfrm>
        </p:spPr>
        <p:txBody>
          <a:bodyPr/>
          <a:lstStyle/>
          <a:p>
            <a:r>
              <a:rPr lang="en-US">
                <a:latin typeface="calibri"/>
              </a:rPr>
              <a:t>Host Code (C++) Interface</a:t>
            </a:r>
            <a:endParaRPr lang="en-US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Spatial programs begin execution on host</a:t>
            </a:r>
          </a:p>
          <a:p>
            <a:pPr lvl="1"/>
            <a:r>
              <a:rPr lang="en-US">
                <a:latin typeface="calibri"/>
              </a:rPr>
              <a:t>Need a way to communicate with FPGA</a:t>
            </a:r>
          </a:p>
          <a:p>
            <a:r>
              <a:rPr lang="en-US">
                <a:latin typeface="calibri"/>
              </a:rPr>
              <a:t>What kind of communication?</a:t>
            </a:r>
          </a:p>
          <a:p>
            <a:pPr lvl="1"/>
            <a:r>
              <a:rPr lang="en-US">
                <a:latin typeface="calibri"/>
              </a:rPr>
              <a:t>Initialize and configure the FPGA with bitstream</a:t>
            </a:r>
          </a:p>
          <a:p>
            <a:pPr lvl="1"/>
            <a:r>
              <a:rPr lang="en-US">
                <a:latin typeface="calibri"/>
              </a:rPr>
              <a:t>Read and write registers</a:t>
            </a:r>
          </a:p>
          <a:p>
            <a:pPr lvl="1"/>
            <a:r>
              <a:rPr lang="en-US">
                <a:latin typeface="calibri"/>
              </a:rPr>
              <a:t>Allocate FPGA DRAM</a:t>
            </a:r>
          </a:p>
          <a:p>
            <a:pPr lvl="1"/>
            <a:r>
              <a:rPr lang="en-US">
                <a:latin typeface="calibri"/>
              </a:rPr>
              <a:t>Move data between host and FPGA DRAM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2964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686800" cy="800100"/>
          </a:xfrm>
        </p:spPr>
        <p:txBody>
          <a:bodyPr/>
          <a:lstStyle/>
          <a:p>
            <a:r>
              <a:rPr lang="en-US" err="1">
                <a:latin typeface="calibri"/>
              </a:rPr>
              <a:t>FringeContext</a:t>
            </a:r>
            <a:r>
              <a:rPr lang="en-US">
                <a:latin typeface="calibri"/>
              </a:rPr>
              <a:t>: C++ Execution Context</a:t>
            </a:r>
            <a:endParaRPr lang="en-US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FPGA exposed to host via </a:t>
            </a:r>
            <a:r>
              <a:rPr lang="en-US" b="1" err="1">
                <a:solidFill>
                  <a:srgbClr val="000000"/>
                </a:solidFill>
                <a:latin typeface="calibri"/>
              </a:rPr>
              <a:t>FringeContext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To interact with FPGA, create a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FringeContext</a:t>
            </a:r>
            <a:r>
              <a:rPr lang="en-US">
                <a:solidFill>
                  <a:srgbClr val="000000"/>
                </a:solidFill>
                <a:latin typeface="calibri"/>
              </a:rPr>
              <a:t> object</a:t>
            </a:r>
          </a:p>
          <a:p>
            <a:r>
              <a:rPr lang="en-US" b="1" err="1">
                <a:solidFill>
                  <a:srgbClr val="000000"/>
                </a:solidFill>
                <a:latin typeface="calibri"/>
              </a:rPr>
              <a:t>FringeContext</a:t>
            </a:r>
            <a:r>
              <a:rPr lang="en-US" b="1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implements necessary APIs 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load(), malloc(),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memcpy</a:t>
            </a:r>
            <a:r>
              <a:rPr lang="en-US">
                <a:solidFill>
                  <a:srgbClr val="000000"/>
                </a:solidFill>
                <a:latin typeface="calibri"/>
              </a:rPr>
              <a:t>(),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setArg</a:t>
            </a:r>
            <a:r>
              <a:rPr lang="en-US">
                <a:solidFill>
                  <a:srgbClr val="000000"/>
                </a:solidFill>
                <a:latin typeface="calibri"/>
              </a:rPr>
              <a:t>(),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getArg</a:t>
            </a:r>
            <a:r>
              <a:rPr lang="en-US">
                <a:solidFill>
                  <a:srgbClr val="000000"/>
                </a:solidFill>
                <a:latin typeface="calibri"/>
              </a:rPr>
              <a:t>()..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Use same APIs for both simulation and on the board!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3363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5300" y="1066800"/>
            <a:ext cx="4841875" cy="3416320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main(</a:t>
            </a:r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argc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, 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char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**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argv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 {</a:t>
            </a:r>
            <a:endParaRPr lang="en-US" sz="1200" dirty="0">
              <a:solidFill>
                <a:srgbClr val="FFFFFF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rgbClr val="00B0F0"/>
                </a:solidFill>
                <a:latin typeface="Consolas"/>
                <a:ea typeface="SimSun" pitchFamily="2" charset="-122"/>
                <a:cs typeface="Consolas"/>
              </a:rPr>
              <a:t>FringeContext</a:t>
            </a:r>
            <a:r>
              <a:rPr lang="en-US" sz="1200" dirty="0">
                <a:solidFill>
                  <a:srgbClr val="00B0F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*c1 = new </a:t>
            </a:r>
            <a:r>
              <a:rPr lang="en-US" sz="1200" dirty="0" err="1">
                <a:solidFill>
                  <a:srgbClr val="00B0F0"/>
                </a:solidFill>
                <a:latin typeface="Consolas"/>
                <a:ea typeface="SimSun" pitchFamily="2" charset="-122"/>
                <a:cs typeface="Consolas"/>
              </a:rPr>
              <a:t>FringeContext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(</a:t>
            </a:r>
            <a:r>
              <a:rPr lang="en-US" sz="1200" dirty="0">
                <a:solidFill>
                  <a:srgbClr val="FFC000"/>
                </a:solidFill>
                <a:latin typeface="Consolas"/>
                <a:ea typeface="SimSun" pitchFamily="2" charset="-122"/>
                <a:cs typeface="Consolas"/>
              </a:rPr>
              <a:t>"</a:t>
            </a:r>
            <a:r>
              <a:rPr lang="en-US" sz="1200" dirty="0" err="1">
                <a:solidFill>
                  <a:srgbClr val="FFC000"/>
                </a:solidFill>
                <a:latin typeface="Consolas"/>
                <a:ea typeface="SimSun" pitchFamily="2" charset="-122"/>
                <a:cs typeface="Consolas"/>
              </a:rPr>
              <a:t>accel.bit</a:t>
            </a:r>
            <a:r>
              <a:rPr lang="en-US" sz="1200" dirty="0">
                <a:solidFill>
                  <a:srgbClr val="FFC000"/>
                </a:solidFill>
                <a:latin typeface="Consolas"/>
                <a:ea typeface="SimSun" pitchFamily="2" charset="-122"/>
                <a:cs typeface="Consolas"/>
              </a:rPr>
              <a:t>"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endParaRPr lang="en-US" sz="1200" dirty="0">
              <a:solidFill>
                <a:schemeClr val="bg1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c1-&gt;load();</a:t>
            </a:r>
          </a:p>
          <a:p>
            <a:endParaRPr lang="en-US" sz="1200" dirty="0">
              <a:solidFill>
                <a:schemeClr val="bg1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 = 10;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host_out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 = 0;</a:t>
            </a:r>
          </a:p>
          <a:p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 </a:t>
            </a:r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host_data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 = c1-&gt;malloc(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sizeof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 *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endParaRPr lang="en-US" sz="1200" dirty="0">
              <a:solidFill>
                <a:schemeClr val="bg1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  c1-&gt;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setArg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(0,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  c1-&gt;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setArg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(1,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host_data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endParaRPr lang="en-US" sz="1200" dirty="0">
              <a:solidFill>
                <a:schemeClr val="bg1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c1-&gt;run();</a:t>
            </a:r>
          </a:p>
          <a:p>
            <a:endParaRPr lang="en-US" sz="1200" dirty="0">
              <a:solidFill>
                <a:schemeClr val="bg1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printf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(</a:t>
            </a:r>
            <a:r>
              <a:rPr lang="en-US" sz="1200" dirty="0">
                <a:solidFill>
                  <a:srgbClr val="FFC000"/>
                </a:solidFill>
                <a:latin typeface="Consolas"/>
                <a:ea typeface="SimSun" pitchFamily="2" charset="-122"/>
                <a:cs typeface="Consolas"/>
              </a:rPr>
              <a:t>"out = %d\n"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, c1-&gt;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getArg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(0));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return 0;</a:t>
            </a:r>
          </a:p>
          <a:p>
            <a:r>
              <a:rPr lang="en-US" sz="1200" dirty="0">
                <a:solidFill>
                  <a:srgbClr val="FFFFFF"/>
                </a:solidFill>
                <a:latin typeface="Consolas"/>
                <a:ea typeface="SimSun" pitchFamily="2" charset="-122"/>
                <a:cs typeface="Consolas"/>
              </a:rPr>
              <a:t>}</a:t>
            </a:r>
          </a:p>
          <a:p>
            <a:endParaRPr lang="en-US" sz="1200" dirty="0">
              <a:solidFill>
                <a:srgbClr val="FFFFFF"/>
              </a:solidFill>
              <a:latin typeface="Consolas"/>
              <a:ea typeface="SimSun" pitchFamily="2" charset="-122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err="1">
                <a:latin typeface="+mj-lt"/>
              </a:rPr>
              <a:t>FringeContext</a:t>
            </a:r>
            <a:r>
              <a:rPr lang="en-US">
                <a:latin typeface="+mj-lt"/>
              </a:rPr>
              <a:t>: Example</a:t>
            </a: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1066800"/>
            <a:ext cx="2987675" cy="3231654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N    = 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20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](N)</a:t>
            </a:r>
            <a:endParaRPr lang="en-US" sz="12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  = 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2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2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</a:p>
          <a:p>
            <a:r>
              <a:rPr lang="en-US" sz="1200" b="1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 b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B = 32</a:t>
            </a:r>
            <a:endParaRPr lang="en-US" sz="12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out :=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Reduce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=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](B)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</a:t>
            </a:r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load data(0::32)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</a:t>
            </a:r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Reduce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}{(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}{(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1066800"/>
            <a:ext cx="384175" cy="3231654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  <a:endParaRPr lang="en-US" sz="1200">
              <a:solidFill>
                <a:srgbClr val="D9D9D9"/>
              </a:solidFill>
              <a:latin typeface="Consolas"/>
              <a:ea typeface="SimSun" pitchFamily="2" charset="-122"/>
              <a:cs typeface="Consolas"/>
            </a:endParaRP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17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5772150" y="1076325"/>
            <a:ext cx="7326" cy="3208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4300" y="1066800"/>
            <a:ext cx="409575" cy="3416320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  <a:endParaRPr lang="en-US" sz="1200" dirty="0">
              <a:solidFill>
                <a:srgbClr val="D9D9D9"/>
              </a:solidFill>
              <a:latin typeface="Consolas"/>
              <a:ea typeface="SimSun" pitchFamily="2" charset="-122"/>
              <a:cs typeface="Consolas"/>
            </a:endParaRP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18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 bwMode="auto">
          <a:xfrm>
            <a:off x="495300" y="1085850"/>
            <a:ext cx="0" cy="3397270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77272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92995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489977" y="2812473"/>
            <a:ext cx="4027944" cy="215438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05248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1" name="Straight Connector 40"/>
          <p:cNvCxnSpPr>
            <a:cxnSpLocks/>
          </p:cNvCxnSpPr>
          <p:nvPr/>
        </p:nvCxnSpPr>
        <p:spPr bwMode="auto">
          <a:xfrm>
            <a:off x="2448411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2489977" y="1122460"/>
            <a:ext cx="4027944" cy="110812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223012" y="1136074"/>
            <a:ext cx="195001" cy="1246908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164399" y="2812473"/>
            <a:ext cx="245012" cy="215438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 bwMode="auto">
          <a:xfrm>
            <a:off x="2448411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err="1">
                <a:latin typeface="+mj-lt"/>
              </a:rPr>
              <a:t>Spatial’s</a:t>
            </a:r>
            <a:r>
              <a:rPr lang="en-US">
                <a:latin typeface="+mj-lt"/>
              </a:rPr>
              <a:t> Entry Function: “main()”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: Rounded Corners 9"/>
          <p:cNvSpPr/>
          <p:nvPr/>
        </p:nvSpPr>
        <p:spPr bwMode="auto">
          <a:xfrm>
            <a:off x="1529328" y="3277530"/>
            <a:ext cx="2100562" cy="75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Starts a function declaration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V="1">
            <a:off x="2729874" y="2815519"/>
            <a:ext cx="59728" cy="413520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: Rounded Corners 11"/>
          <p:cNvSpPr/>
          <p:nvPr/>
        </p:nvSpPr>
        <p:spPr bwMode="auto">
          <a:xfrm>
            <a:off x="4270929" y="3214255"/>
            <a:ext cx="2536982" cy="75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Function return type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(Unit: same as void)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 bwMode="auto">
          <a:xfrm flipH="1" flipV="1">
            <a:off x="4024550" y="2815519"/>
            <a:ext cx="351398" cy="343317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3922440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23D4F08-A3BA-4041-8050-D53667784D5B}"/>
              </a:ext>
            </a:extLst>
          </p:cNvPr>
          <p:cNvSpPr txBox="1"/>
          <p:nvPr/>
        </p:nvSpPr>
        <p:spPr>
          <a:xfrm>
            <a:off x="114300" y="1066800"/>
            <a:ext cx="409575" cy="3416320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  <a:endParaRPr lang="en-US" sz="1200" dirty="0">
              <a:solidFill>
                <a:srgbClr val="D9D9D9"/>
              </a:solidFill>
              <a:latin typeface="Consolas"/>
              <a:ea typeface="SimSun" pitchFamily="2" charset="-122"/>
              <a:cs typeface="Consolas"/>
            </a:endParaRP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CFBDE6-09AA-4FDD-9641-6C91EA31369D}"/>
              </a:ext>
            </a:extLst>
          </p:cNvPr>
          <p:cNvSpPr txBox="1"/>
          <p:nvPr/>
        </p:nvSpPr>
        <p:spPr>
          <a:xfrm>
            <a:off x="495300" y="1066800"/>
            <a:ext cx="4841875" cy="3416320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main(</a:t>
            </a:r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argc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, 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char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**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argv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 {</a:t>
            </a:r>
            <a:endParaRPr lang="en-US" sz="1200" dirty="0">
              <a:solidFill>
                <a:srgbClr val="FFFFFF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rgbClr val="00B0F0"/>
                </a:solidFill>
                <a:latin typeface="Consolas"/>
                <a:ea typeface="SimSun" pitchFamily="2" charset="-122"/>
                <a:cs typeface="Consolas"/>
              </a:rPr>
              <a:t>FringeContext</a:t>
            </a:r>
            <a:r>
              <a:rPr lang="en-US" sz="1200" dirty="0">
                <a:solidFill>
                  <a:srgbClr val="00B0F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*c1 = new </a:t>
            </a:r>
            <a:r>
              <a:rPr lang="en-US" sz="1200" dirty="0" err="1">
                <a:solidFill>
                  <a:srgbClr val="00B0F0"/>
                </a:solidFill>
                <a:latin typeface="Consolas"/>
                <a:ea typeface="SimSun" pitchFamily="2" charset="-122"/>
                <a:cs typeface="Consolas"/>
              </a:rPr>
              <a:t>FringeContext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(</a:t>
            </a:r>
            <a:r>
              <a:rPr lang="en-US" sz="1200" dirty="0">
                <a:solidFill>
                  <a:srgbClr val="FFC000"/>
                </a:solidFill>
                <a:latin typeface="Consolas"/>
                <a:ea typeface="SimSun" pitchFamily="2" charset="-122"/>
                <a:cs typeface="Consolas"/>
              </a:rPr>
              <a:t>"</a:t>
            </a:r>
            <a:r>
              <a:rPr lang="en-US" sz="1200" dirty="0" err="1">
                <a:solidFill>
                  <a:srgbClr val="FFC000"/>
                </a:solidFill>
                <a:latin typeface="Consolas"/>
                <a:ea typeface="SimSun" pitchFamily="2" charset="-122"/>
                <a:cs typeface="Consolas"/>
              </a:rPr>
              <a:t>accel.bit</a:t>
            </a:r>
            <a:r>
              <a:rPr lang="en-US" sz="1200" dirty="0">
                <a:solidFill>
                  <a:srgbClr val="FFC000"/>
                </a:solidFill>
                <a:latin typeface="Consolas"/>
                <a:ea typeface="SimSun" pitchFamily="2" charset="-122"/>
                <a:cs typeface="Consolas"/>
              </a:rPr>
              <a:t>"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endParaRPr lang="en-US" sz="1200" dirty="0">
              <a:solidFill>
                <a:schemeClr val="bg1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c1-&gt;load();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= 10;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host_out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= 0;</a:t>
            </a:r>
          </a:p>
          <a:p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= c1-&gt;malloc(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sizeof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) *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 c1-&gt;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setArg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(0,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 c1-&gt;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setArg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(1,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c1-&gt;run();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printf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("out = %d\n", c1-&gt;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getArg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(0));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return 0;</a:t>
            </a:r>
          </a:p>
          <a:p>
            <a:r>
              <a:rPr lang="en-US" sz="1200" dirty="0">
                <a:solidFill>
                  <a:srgbClr val="FFFFFF"/>
                </a:solidFill>
                <a:latin typeface="Consolas"/>
                <a:ea typeface="SimSun" pitchFamily="2" charset="-122"/>
                <a:cs typeface="Consolas"/>
              </a:rPr>
              <a:t>}</a:t>
            </a:r>
          </a:p>
          <a:p>
            <a:endParaRPr lang="en-US" sz="1200" dirty="0">
              <a:solidFill>
                <a:srgbClr val="FFFFFF"/>
              </a:solidFill>
              <a:latin typeface="Consolas"/>
              <a:ea typeface="SimSun" pitchFamily="2" charset="-122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err="1">
                <a:latin typeface="+mj-lt"/>
              </a:rPr>
              <a:t>FringeContext</a:t>
            </a:r>
            <a:r>
              <a:rPr lang="en-US">
                <a:latin typeface="+mj-lt"/>
              </a:rPr>
              <a:t>: Example</a:t>
            </a: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1066800"/>
            <a:ext cx="2987675" cy="3231654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N    = 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20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](N)</a:t>
            </a:r>
            <a:endParaRPr lang="en-US" sz="12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  = 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2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2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</a:p>
          <a:p>
            <a:r>
              <a:rPr lang="en-US" sz="1200" b="1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 b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B = 32</a:t>
            </a:r>
            <a:endParaRPr lang="en-US" sz="12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out :=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Reduce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=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](B)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</a:t>
            </a:r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load data(0::32)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</a:t>
            </a:r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Reduce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}{(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}{(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1066800"/>
            <a:ext cx="384175" cy="3231654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  <a:endParaRPr lang="en-US" sz="1200">
              <a:solidFill>
                <a:srgbClr val="D9D9D9"/>
              </a:solidFill>
              <a:latin typeface="Consolas"/>
              <a:ea typeface="SimSun" pitchFamily="2" charset="-122"/>
              <a:cs typeface="Consolas"/>
            </a:endParaRP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17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5772150" y="1076325"/>
            <a:ext cx="7326" cy="3208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: Rounded Corners 13"/>
          <p:cNvSpPr/>
          <p:nvPr/>
        </p:nvSpPr>
        <p:spPr bwMode="auto">
          <a:xfrm>
            <a:off x="1027113" y="1866900"/>
            <a:ext cx="3672009" cy="684213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/>
              </a:rPr>
              <a:t>Create a new </a:t>
            </a:r>
            <a:r>
              <a:rPr lang="en-US" sz="2000" b="1" err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/>
              </a:rPr>
              <a:t>FringeContext</a:t>
            </a:r>
            <a:r>
              <a:rPr lang="en-US"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/>
              </a:rPr>
              <a:t> 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/>
              </a:rPr>
              <a:t>with "path to bitstream"</a:t>
            </a:r>
            <a:endParaRPr lang="en-US" sz="2000" b="1">
              <a:solidFill>
                <a:srgbClr val="000000"/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V="1">
            <a:off x="2438400" y="1476375"/>
            <a:ext cx="0" cy="35816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A5ABA9-E11A-40FE-ACFE-160244F03130}"/>
              </a:ext>
            </a:extLst>
          </p:cNvPr>
          <p:cNvCxnSpPr>
            <a:cxnSpLocks/>
          </p:cNvCxnSpPr>
          <p:nvPr/>
        </p:nvCxnSpPr>
        <p:spPr bwMode="auto">
          <a:xfrm>
            <a:off x="495300" y="1085850"/>
            <a:ext cx="0" cy="3397270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55925758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3A0AB9A-3854-46E9-89AB-F0CAE0EC476F}"/>
              </a:ext>
            </a:extLst>
          </p:cNvPr>
          <p:cNvSpPr txBox="1"/>
          <p:nvPr/>
        </p:nvSpPr>
        <p:spPr>
          <a:xfrm>
            <a:off x="495300" y="1066800"/>
            <a:ext cx="4841875" cy="3416320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main(</a:t>
            </a:r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argc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, 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char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**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argv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 {</a:t>
            </a:r>
            <a:endParaRPr lang="en-US" sz="1200" dirty="0">
              <a:solidFill>
                <a:srgbClr val="FFFFFF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FringeContext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*c1 = new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FringeContext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("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accel.bit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");</a:t>
            </a:r>
          </a:p>
          <a:p>
            <a:endParaRPr lang="en-US" sz="1200" dirty="0">
              <a:solidFill>
                <a:schemeClr val="bg1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c1-&gt;load();</a:t>
            </a:r>
          </a:p>
          <a:p>
            <a:endParaRPr lang="en-US" sz="1200" dirty="0">
              <a:solidFill>
                <a:schemeClr val="bg1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= 10;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host_out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= 0;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= c1-&gt;malloc(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sizeof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) *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 c1-&gt;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setArg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(0,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 c1-&gt;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setArg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(1,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c1-&gt;run();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printf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("out = %d\n", c1-&gt;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getArg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(0));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return 0;</a:t>
            </a:r>
          </a:p>
          <a:p>
            <a:r>
              <a:rPr lang="en-US" sz="1200" dirty="0">
                <a:solidFill>
                  <a:srgbClr val="FFFFFF"/>
                </a:solidFill>
                <a:latin typeface="Consolas"/>
                <a:ea typeface="SimSun" pitchFamily="2" charset="-122"/>
                <a:cs typeface="Consolas"/>
              </a:rPr>
              <a:t>}</a:t>
            </a:r>
          </a:p>
          <a:p>
            <a:endParaRPr lang="en-US" sz="1200" dirty="0">
              <a:solidFill>
                <a:srgbClr val="FFFFFF"/>
              </a:solidFill>
              <a:latin typeface="Consolas"/>
              <a:ea typeface="SimSun" pitchFamily="2" charset="-122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err="1">
                <a:latin typeface="+mj-lt"/>
              </a:rPr>
              <a:t>FringeContext</a:t>
            </a:r>
            <a:r>
              <a:rPr lang="en-US">
                <a:latin typeface="+mj-lt"/>
              </a:rPr>
              <a:t>: Example</a:t>
            </a: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1066800"/>
            <a:ext cx="2987675" cy="3231654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N    = 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20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](N)</a:t>
            </a:r>
            <a:endParaRPr lang="en-US" sz="12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  = 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2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2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</a:p>
          <a:p>
            <a:r>
              <a:rPr lang="en-US" sz="1200" b="1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 b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B = 32</a:t>
            </a:r>
            <a:endParaRPr lang="en-US" sz="12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out :=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Reduce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=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](B)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</a:t>
            </a:r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load data(0::32)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</a:t>
            </a:r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Reduce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}{(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}{(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1066800"/>
            <a:ext cx="384175" cy="3231654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  <a:endParaRPr lang="en-US" sz="1200">
              <a:solidFill>
                <a:srgbClr val="D9D9D9"/>
              </a:solidFill>
              <a:latin typeface="Consolas"/>
              <a:ea typeface="SimSun" pitchFamily="2" charset="-122"/>
              <a:cs typeface="Consolas"/>
            </a:endParaRP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17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5772150" y="1076325"/>
            <a:ext cx="7326" cy="3208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: Rounded Corners 9"/>
          <p:cNvSpPr/>
          <p:nvPr/>
        </p:nvSpPr>
        <p:spPr bwMode="auto">
          <a:xfrm>
            <a:off x="2362200" y="1562100"/>
            <a:ext cx="2765425" cy="1021496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Reset and program the FPGA by loading the bitstream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H="1">
            <a:off x="1753235" y="1781175"/>
            <a:ext cx="534865" cy="817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7A2236-73D3-48F3-81D1-F22DED1F29F7}"/>
              </a:ext>
            </a:extLst>
          </p:cNvPr>
          <p:cNvSpPr txBox="1"/>
          <p:nvPr/>
        </p:nvSpPr>
        <p:spPr>
          <a:xfrm>
            <a:off x="114300" y="1066800"/>
            <a:ext cx="409575" cy="3416320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  <a:endParaRPr lang="en-US" sz="1200" dirty="0">
              <a:solidFill>
                <a:srgbClr val="D9D9D9"/>
              </a:solidFill>
              <a:latin typeface="Consolas"/>
              <a:ea typeface="SimSun" pitchFamily="2" charset="-122"/>
              <a:cs typeface="Consolas"/>
            </a:endParaRP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18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A8F4A2-55FA-43DB-A64E-D9516964F8B8}"/>
              </a:ext>
            </a:extLst>
          </p:cNvPr>
          <p:cNvCxnSpPr>
            <a:cxnSpLocks/>
          </p:cNvCxnSpPr>
          <p:nvPr/>
        </p:nvCxnSpPr>
        <p:spPr bwMode="auto">
          <a:xfrm>
            <a:off x="495300" y="1085850"/>
            <a:ext cx="0" cy="3397270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67358270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77C5DA9-0B1A-44CE-A925-EE721248E390}"/>
              </a:ext>
            </a:extLst>
          </p:cNvPr>
          <p:cNvSpPr txBox="1"/>
          <p:nvPr/>
        </p:nvSpPr>
        <p:spPr>
          <a:xfrm>
            <a:off x="495300" y="1066800"/>
            <a:ext cx="4841875" cy="3416320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main(</a:t>
            </a:r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argc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, 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char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**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argv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 {</a:t>
            </a:r>
            <a:endParaRPr lang="en-US" sz="1200" dirty="0">
              <a:solidFill>
                <a:srgbClr val="FFFFFF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FringeContext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*c1 = new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FringeContext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("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accel.bit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");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c1-&gt;load();</a:t>
            </a:r>
          </a:p>
          <a:p>
            <a:endParaRPr lang="en-US" sz="1200" dirty="0">
              <a:solidFill>
                <a:schemeClr val="bg1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 = 10;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host_out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 = 0;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  </a:t>
            </a:r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host_data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 = c1-&gt;malloc(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sizeof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 *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endParaRPr lang="en-US" sz="1200" dirty="0">
              <a:solidFill>
                <a:schemeClr val="bg1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 c1-&gt;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setArg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(0,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 c1-&gt;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setArg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(1,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c1-&gt;run();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printf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("out = %d\n", c1-&gt;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getArg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(0));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return 0;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}</a:t>
            </a:r>
          </a:p>
          <a:p>
            <a:endParaRPr lang="en-US" sz="1200" dirty="0">
              <a:solidFill>
                <a:srgbClr val="FFFFFF"/>
              </a:solidFill>
              <a:latin typeface="Consolas"/>
              <a:ea typeface="SimSun" pitchFamily="2" charset="-122"/>
              <a:cs typeface="Consola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BB4303-7858-426B-95BE-3543D6E901EE}"/>
              </a:ext>
            </a:extLst>
          </p:cNvPr>
          <p:cNvSpPr txBox="1"/>
          <p:nvPr/>
        </p:nvSpPr>
        <p:spPr>
          <a:xfrm>
            <a:off x="114300" y="1066800"/>
            <a:ext cx="409575" cy="3416320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  <a:endParaRPr lang="en-US" sz="1200" dirty="0">
              <a:solidFill>
                <a:srgbClr val="D9D9D9"/>
              </a:solidFill>
              <a:latin typeface="Consolas"/>
              <a:ea typeface="SimSun" pitchFamily="2" charset="-122"/>
              <a:cs typeface="Consolas"/>
            </a:endParaRP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12CAC0-8383-47BB-BED9-D38F8C897E29}"/>
              </a:ext>
            </a:extLst>
          </p:cNvPr>
          <p:cNvCxnSpPr>
            <a:cxnSpLocks/>
          </p:cNvCxnSpPr>
          <p:nvPr/>
        </p:nvCxnSpPr>
        <p:spPr bwMode="auto">
          <a:xfrm>
            <a:off x="495300" y="1085850"/>
            <a:ext cx="0" cy="3397270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err="1">
                <a:latin typeface="+mj-lt"/>
              </a:rPr>
              <a:t>FringeContext</a:t>
            </a:r>
            <a:r>
              <a:rPr lang="en-US">
                <a:latin typeface="+mj-lt"/>
              </a:rPr>
              <a:t>: Example</a:t>
            </a: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1066800"/>
            <a:ext cx="2987675" cy="3231654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N    = 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20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](N)</a:t>
            </a:r>
            <a:endParaRPr lang="en-US" sz="12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  = 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2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2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</a:p>
          <a:p>
            <a:r>
              <a:rPr lang="en-US" sz="1200" b="1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 b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B = 32</a:t>
            </a:r>
            <a:endParaRPr lang="en-US" sz="12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out :=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Reduce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=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](B)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</a:t>
            </a:r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load data(0::32)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</a:t>
            </a:r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Reduce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}{(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}{(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1066800"/>
            <a:ext cx="384175" cy="3231654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  <a:endParaRPr lang="en-US" sz="1200">
              <a:solidFill>
                <a:srgbClr val="D9D9D9"/>
              </a:solidFill>
              <a:latin typeface="Consolas"/>
              <a:ea typeface="SimSun" pitchFamily="2" charset="-122"/>
              <a:cs typeface="Consolas"/>
            </a:endParaRP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17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5772150" y="1076325"/>
            <a:ext cx="7326" cy="3208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: Rounded Corners 9"/>
          <p:cNvSpPr/>
          <p:nvPr/>
        </p:nvSpPr>
        <p:spPr bwMode="auto">
          <a:xfrm>
            <a:off x="752475" y="2694231"/>
            <a:ext cx="2765425" cy="787889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Create host </a:t>
            </a:r>
            <a:r>
              <a:rPr lang="en-US" sz="2000" err="1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params</a:t>
            </a:r>
            <a:r>
              <a:rPr lang="en-US" sz="200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 to be passed to FPGA</a:t>
            </a:r>
            <a:endParaRPr lang="en-US" sz="2000"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H="1" flipV="1">
            <a:off x="1581150" y="2351331"/>
            <a:ext cx="7328" cy="292226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42597000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866A1EC-E927-4B4A-ABE8-D82ABFF35FFB}"/>
              </a:ext>
            </a:extLst>
          </p:cNvPr>
          <p:cNvSpPr txBox="1"/>
          <p:nvPr/>
        </p:nvSpPr>
        <p:spPr>
          <a:xfrm>
            <a:off x="495300" y="1066800"/>
            <a:ext cx="4841875" cy="3416320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main(</a:t>
            </a:r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argc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, 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char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**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argv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 {</a:t>
            </a:r>
            <a:endParaRPr lang="en-US" sz="1200" dirty="0">
              <a:solidFill>
                <a:srgbClr val="FFFFFF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FringeContext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*c1 = new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FringeContext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("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accel.bit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");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c1-&gt;load();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= 10;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host_out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= 0;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= c1-&gt;malloc(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sizeof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) *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endParaRPr lang="en-US" sz="1200" dirty="0">
              <a:solidFill>
                <a:schemeClr val="bg1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  c1-&gt;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setArg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(0,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  c1-&gt;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setArg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(1,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host_data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endParaRPr lang="en-US" sz="1200" dirty="0">
              <a:solidFill>
                <a:schemeClr val="bg1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c1-&gt;run();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printf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("out = %d\n", c1-&gt;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getArg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(0));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return 0;</a:t>
            </a:r>
          </a:p>
          <a:p>
            <a:r>
              <a:rPr lang="en-US" sz="1200" dirty="0">
                <a:solidFill>
                  <a:srgbClr val="FFFFFF"/>
                </a:solidFill>
                <a:latin typeface="Consolas"/>
                <a:ea typeface="SimSun" pitchFamily="2" charset="-122"/>
                <a:cs typeface="Consolas"/>
              </a:rPr>
              <a:t>}</a:t>
            </a:r>
          </a:p>
          <a:p>
            <a:endParaRPr lang="en-US" sz="1200" dirty="0">
              <a:solidFill>
                <a:srgbClr val="FFFFFF"/>
              </a:solidFill>
              <a:latin typeface="Consolas"/>
              <a:ea typeface="SimSun" pitchFamily="2" charset="-122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err="1">
                <a:latin typeface="+mj-lt"/>
              </a:rPr>
              <a:t>FringeContext</a:t>
            </a:r>
            <a:r>
              <a:rPr lang="en-US">
                <a:latin typeface="+mj-lt"/>
              </a:rPr>
              <a:t>: Example</a:t>
            </a: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1066800"/>
            <a:ext cx="2987675" cy="3231654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N    = 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20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](N)</a:t>
            </a:r>
            <a:endParaRPr lang="en-US" sz="12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  = 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2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2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</a:p>
          <a:p>
            <a:r>
              <a:rPr lang="en-US" sz="1200" b="1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 b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B = 32</a:t>
            </a:r>
            <a:endParaRPr lang="en-US" sz="12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out :=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Reduce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=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](B)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</a:t>
            </a:r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load data(0::32)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</a:t>
            </a:r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Reduce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}{(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}{(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1066800"/>
            <a:ext cx="384175" cy="3231654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  <a:endParaRPr lang="en-US" sz="1200">
              <a:solidFill>
                <a:srgbClr val="D9D9D9"/>
              </a:solidFill>
              <a:latin typeface="Consolas"/>
              <a:ea typeface="SimSun" pitchFamily="2" charset="-122"/>
              <a:cs typeface="Consolas"/>
            </a:endParaRP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17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5772150" y="1076325"/>
            <a:ext cx="7326" cy="3208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: Rounded Corners 9"/>
          <p:cNvSpPr/>
          <p:nvPr/>
        </p:nvSpPr>
        <p:spPr bwMode="auto">
          <a:xfrm>
            <a:off x="692150" y="3305175"/>
            <a:ext cx="2032856" cy="1249363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Set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ArgIns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, which includes pointers to DRAMs</a:t>
            </a:r>
            <a:endParaRPr lang="en-US" sz="2000" dirty="0"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H="1" flipV="1">
            <a:off x="1666875" y="2981325"/>
            <a:ext cx="7328" cy="292226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60C170-11B1-496F-814B-3DC412E671EB}"/>
              </a:ext>
            </a:extLst>
          </p:cNvPr>
          <p:cNvSpPr txBox="1"/>
          <p:nvPr/>
        </p:nvSpPr>
        <p:spPr>
          <a:xfrm>
            <a:off x="114300" y="1066800"/>
            <a:ext cx="409575" cy="3416320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  <a:endParaRPr lang="en-US" sz="1200" dirty="0">
              <a:solidFill>
                <a:srgbClr val="D9D9D9"/>
              </a:solidFill>
              <a:latin typeface="Consolas"/>
              <a:ea typeface="SimSun" pitchFamily="2" charset="-122"/>
              <a:cs typeface="Consolas"/>
            </a:endParaRP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18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65469A-B7A2-4F18-945F-E9F4A55FFED3}"/>
              </a:ext>
            </a:extLst>
          </p:cNvPr>
          <p:cNvCxnSpPr>
            <a:cxnSpLocks/>
          </p:cNvCxnSpPr>
          <p:nvPr/>
        </p:nvCxnSpPr>
        <p:spPr bwMode="auto">
          <a:xfrm>
            <a:off x="495300" y="1085850"/>
            <a:ext cx="0" cy="3397270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17023266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F01CF3D-F396-4454-AB06-8EEF62EBF598}"/>
              </a:ext>
            </a:extLst>
          </p:cNvPr>
          <p:cNvSpPr txBox="1"/>
          <p:nvPr/>
        </p:nvSpPr>
        <p:spPr>
          <a:xfrm>
            <a:off x="495300" y="1066800"/>
            <a:ext cx="4841875" cy="3416320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main(</a:t>
            </a:r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argc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, 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char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**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argv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 {</a:t>
            </a:r>
            <a:endParaRPr lang="en-US" sz="1200" dirty="0">
              <a:solidFill>
                <a:srgbClr val="FFFFFF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FringeContext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*c1 = new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FringeContext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("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accel.bit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");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c1-&gt;load();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= 10;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host_out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= 0;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= c1-&gt;malloc(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sizeof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) *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 c1-&gt;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setArg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(0,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 c1-&gt;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setArg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(1,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endParaRPr lang="en-US" sz="1200" dirty="0">
              <a:solidFill>
                <a:schemeClr val="bg1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c1-&gt;run();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printf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("out = %d\n", c1-&gt;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getArg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(0));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return 0;</a:t>
            </a:r>
          </a:p>
          <a:p>
            <a:r>
              <a:rPr lang="en-US" sz="1200" dirty="0">
                <a:solidFill>
                  <a:srgbClr val="FFFFFF"/>
                </a:solidFill>
                <a:latin typeface="Consolas"/>
                <a:ea typeface="SimSun" pitchFamily="2" charset="-122"/>
                <a:cs typeface="Consolas"/>
              </a:rPr>
              <a:t>}</a:t>
            </a:r>
          </a:p>
          <a:p>
            <a:endParaRPr lang="en-US" sz="1200" dirty="0">
              <a:solidFill>
                <a:srgbClr val="FFFFFF"/>
              </a:solidFill>
              <a:latin typeface="Consolas"/>
              <a:ea typeface="SimSun" pitchFamily="2" charset="-122"/>
              <a:cs typeface="Consola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91BB17-633F-4C2B-B29A-E386A52D6C59}"/>
              </a:ext>
            </a:extLst>
          </p:cNvPr>
          <p:cNvSpPr txBox="1"/>
          <p:nvPr/>
        </p:nvSpPr>
        <p:spPr>
          <a:xfrm>
            <a:off x="114300" y="1066800"/>
            <a:ext cx="409575" cy="3416320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  <a:endParaRPr lang="en-US" sz="1200" dirty="0">
              <a:solidFill>
                <a:srgbClr val="D9D9D9"/>
              </a:solidFill>
              <a:latin typeface="Consolas"/>
              <a:ea typeface="SimSun" pitchFamily="2" charset="-122"/>
              <a:cs typeface="Consolas"/>
            </a:endParaRP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33BE33-7DC6-47B9-8B84-A8EF72BD327E}"/>
              </a:ext>
            </a:extLst>
          </p:cNvPr>
          <p:cNvCxnSpPr>
            <a:cxnSpLocks/>
          </p:cNvCxnSpPr>
          <p:nvPr/>
        </p:nvCxnSpPr>
        <p:spPr bwMode="auto">
          <a:xfrm>
            <a:off x="495300" y="1085850"/>
            <a:ext cx="0" cy="3397270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err="1">
                <a:latin typeface="+mj-lt"/>
              </a:rPr>
              <a:t>FringeContext</a:t>
            </a:r>
            <a:r>
              <a:rPr lang="en-US">
                <a:latin typeface="+mj-lt"/>
              </a:rPr>
              <a:t>: Example</a:t>
            </a: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1066800"/>
            <a:ext cx="2987675" cy="3231654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N    = 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20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](N)</a:t>
            </a:r>
            <a:endParaRPr lang="en-US" sz="12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  = 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2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2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</a:p>
          <a:p>
            <a:r>
              <a:rPr lang="en-US" sz="1200" b="1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 b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B = 32</a:t>
            </a:r>
            <a:endParaRPr lang="en-US" sz="12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out :=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Reduce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=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](B)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</a:t>
            </a:r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load data(0::32)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</a:t>
            </a:r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Reduce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}{(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}{(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1066800"/>
            <a:ext cx="384175" cy="3231654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  <a:endParaRPr lang="en-US" sz="1200">
              <a:solidFill>
                <a:srgbClr val="D9D9D9"/>
              </a:solidFill>
              <a:latin typeface="Consolas"/>
              <a:ea typeface="SimSun" pitchFamily="2" charset="-122"/>
              <a:cs typeface="Consolas"/>
            </a:endParaRP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17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5772150" y="1076325"/>
            <a:ext cx="7326" cy="3208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: Rounded Corners 9"/>
          <p:cNvSpPr/>
          <p:nvPr/>
        </p:nvSpPr>
        <p:spPr bwMode="auto">
          <a:xfrm>
            <a:off x="2235420" y="2688735"/>
            <a:ext cx="2033588" cy="1586645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Start </a:t>
            </a:r>
            <a:r>
              <a:rPr lang="en-US" sz="2000" b="1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Accel </a:t>
            </a:r>
            <a:r>
              <a:rPr lang="en-US" sz="200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block on FPGA (code on right) with the given </a:t>
            </a:r>
            <a:r>
              <a:rPr lang="en-US" sz="2000" b="1" err="1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FringeParams</a:t>
            </a:r>
            <a:endParaRPr lang="en-US" sz="2000">
              <a:solidFill>
                <a:srgbClr val="000000"/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H="1">
            <a:off x="1835370" y="3422160"/>
            <a:ext cx="300405" cy="817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50193386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F44CD88-04D5-45BF-ADDF-52E8019D4D31}"/>
              </a:ext>
            </a:extLst>
          </p:cNvPr>
          <p:cNvSpPr txBox="1"/>
          <p:nvPr/>
        </p:nvSpPr>
        <p:spPr>
          <a:xfrm>
            <a:off x="495300" y="1066800"/>
            <a:ext cx="4841875" cy="3416320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main(</a:t>
            </a:r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argc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, 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char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**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argv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 {</a:t>
            </a:r>
            <a:endParaRPr lang="en-US" sz="1200" dirty="0">
              <a:solidFill>
                <a:srgbClr val="FFFFFF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FringeContext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*c1 = new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FringeContext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("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accel.bit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");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c1-&gt;load();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= 10;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host_out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= 0;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= c1-&gt;malloc(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sizeof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) *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 c1-&gt;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setArg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(0,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  c1-&gt;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setArg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(1,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host_data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c1-&gt;run();</a:t>
            </a:r>
          </a:p>
          <a:p>
            <a:endParaRPr lang="en-US" sz="1200" dirty="0">
              <a:solidFill>
                <a:schemeClr val="bg1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printf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(</a:t>
            </a:r>
            <a:r>
              <a:rPr lang="en-US" sz="1200" dirty="0">
                <a:solidFill>
                  <a:srgbClr val="FFC000"/>
                </a:solidFill>
                <a:latin typeface="Consolas"/>
                <a:ea typeface="SimSun" pitchFamily="2" charset="-122"/>
                <a:cs typeface="Consolas"/>
              </a:rPr>
              <a:t>"out = %d\n"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, c1-&gt;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getArg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(0));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SimSun" pitchFamily="2" charset="-122"/>
                <a:cs typeface="Consolas"/>
              </a:rPr>
              <a:t>  return 0;</a:t>
            </a:r>
          </a:p>
          <a:p>
            <a:r>
              <a:rPr lang="en-US" sz="1200" dirty="0">
                <a:solidFill>
                  <a:srgbClr val="FFFFFF"/>
                </a:solidFill>
                <a:latin typeface="Consolas"/>
                <a:ea typeface="SimSun" pitchFamily="2" charset="-122"/>
                <a:cs typeface="Consolas"/>
              </a:rPr>
              <a:t>}</a:t>
            </a:r>
          </a:p>
          <a:p>
            <a:endParaRPr lang="en-US" sz="1200" dirty="0">
              <a:solidFill>
                <a:srgbClr val="FFFFFF"/>
              </a:solidFill>
              <a:latin typeface="Consolas"/>
              <a:ea typeface="SimSun" pitchFamily="2" charset="-122"/>
              <a:cs typeface="Consola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0620C0-E444-41AB-879A-35B2EA228898}"/>
              </a:ext>
            </a:extLst>
          </p:cNvPr>
          <p:cNvSpPr txBox="1"/>
          <p:nvPr/>
        </p:nvSpPr>
        <p:spPr>
          <a:xfrm>
            <a:off x="114300" y="1066800"/>
            <a:ext cx="409575" cy="3416320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  <a:endParaRPr lang="en-US" sz="1200" dirty="0">
              <a:solidFill>
                <a:srgbClr val="D9D9D9"/>
              </a:solidFill>
              <a:latin typeface="Consolas"/>
              <a:ea typeface="SimSun" pitchFamily="2" charset="-122"/>
              <a:cs typeface="Consolas"/>
            </a:endParaRP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18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065A2F-0B1E-4285-A6FD-C50ACFD049CE}"/>
              </a:ext>
            </a:extLst>
          </p:cNvPr>
          <p:cNvCxnSpPr>
            <a:cxnSpLocks/>
          </p:cNvCxnSpPr>
          <p:nvPr/>
        </p:nvCxnSpPr>
        <p:spPr bwMode="auto">
          <a:xfrm>
            <a:off x="495300" y="1085850"/>
            <a:ext cx="0" cy="3397270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err="1">
                <a:latin typeface="+mj-lt"/>
              </a:rPr>
              <a:t>FringeContext</a:t>
            </a:r>
            <a:r>
              <a:rPr lang="en-US">
                <a:latin typeface="+mj-lt"/>
              </a:rPr>
              <a:t>: Example</a:t>
            </a: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1066800"/>
            <a:ext cx="2987675" cy="3231654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N    = 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20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](N)</a:t>
            </a:r>
            <a:endParaRPr lang="en-US" sz="12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  = 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2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2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</a:p>
          <a:p>
            <a:r>
              <a:rPr lang="en-US" sz="1200" b="1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 b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B = 32</a:t>
            </a:r>
            <a:endParaRPr lang="en-US" sz="12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out :=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Reduce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=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](B)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</a:t>
            </a:r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load data(0::32)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</a:t>
            </a:r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Reduce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}{(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}{(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1066800"/>
            <a:ext cx="384175" cy="3231654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  <a:endParaRPr lang="en-US" sz="1200">
              <a:solidFill>
                <a:srgbClr val="D9D9D9"/>
              </a:solidFill>
              <a:latin typeface="Consolas"/>
              <a:ea typeface="SimSun" pitchFamily="2" charset="-122"/>
              <a:cs typeface="Consolas"/>
            </a:endParaRP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17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5772150" y="1076325"/>
            <a:ext cx="7326" cy="3208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: Rounded Corners 9"/>
          <p:cNvSpPr/>
          <p:nvPr/>
        </p:nvSpPr>
        <p:spPr bwMode="auto">
          <a:xfrm>
            <a:off x="2181225" y="4235004"/>
            <a:ext cx="1630729" cy="412750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Print results 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H="1" flipV="1">
            <a:off x="2886075" y="3865727"/>
            <a:ext cx="3" cy="306879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1799606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err="1">
                <a:latin typeface="+mj-lt"/>
              </a:rPr>
              <a:t>FringeContext</a:t>
            </a:r>
            <a:r>
              <a:rPr lang="en-US">
                <a:latin typeface="+mj-lt"/>
              </a:rPr>
              <a:t>: Example</a:t>
            </a: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1066800"/>
            <a:ext cx="2987675" cy="3231654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N    = 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20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](N)</a:t>
            </a:r>
            <a:endParaRPr lang="en-US" sz="12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  = 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2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2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</a:p>
          <a:p>
            <a:r>
              <a:rPr lang="en-US" sz="1200" b="1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 b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B = 32</a:t>
            </a:r>
            <a:endParaRPr lang="en-US" sz="12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out :=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Reduce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=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2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](B)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</a:t>
            </a:r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load data(0::32)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</a:t>
            </a:r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2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Reduce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}{(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}{(</a:t>
            </a:r>
            <a:r>
              <a:rPr lang="en-US" sz="12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2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2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1066800"/>
            <a:ext cx="384175" cy="3231654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  <a:endParaRPr lang="en-US" sz="1200">
              <a:solidFill>
                <a:srgbClr val="D9D9D9"/>
              </a:solidFill>
              <a:latin typeface="Consolas"/>
              <a:ea typeface="SimSun" pitchFamily="2" charset="-122"/>
              <a:cs typeface="Consolas"/>
            </a:endParaRP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17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5772150" y="1076325"/>
            <a:ext cx="7326" cy="3208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84AD8A-0161-4B55-97C5-3AC5C37D19CB}"/>
              </a:ext>
            </a:extLst>
          </p:cNvPr>
          <p:cNvSpPr txBox="1"/>
          <p:nvPr/>
        </p:nvSpPr>
        <p:spPr>
          <a:xfrm>
            <a:off x="495300" y="1066800"/>
            <a:ext cx="4841875" cy="3416320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main(</a:t>
            </a:r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argc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, 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char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**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argv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 {</a:t>
            </a:r>
            <a:endParaRPr lang="en-US" sz="1200" dirty="0">
              <a:solidFill>
                <a:srgbClr val="FFFFFF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rgbClr val="00B0F0"/>
                </a:solidFill>
                <a:latin typeface="Consolas"/>
                <a:ea typeface="SimSun" pitchFamily="2" charset="-122"/>
                <a:cs typeface="Consolas"/>
              </a:rPr>
              <a:t>FringeContext</a:t>
            </a:r>
            <a:r>
              <a:rPr lang="en-US" sz="1200" dirty="0">
                <a:solidFill>
                  <a:srgbClr val="00B0F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*c1 = new </a:t>
            </a:r>
            <a:r>
              <a:rPr lang="en-US" sz="1200" dirty="0" err="1">
                <a:solidFill>
                  <a:srgbClr val="00B0F0"/>
                </a:solidFill>
                <a:latin typeface="Consolas"/>
                <a:ea typeface="SimSun" pitchFamily="2" charset="-122"/>
                <a:cs typeface="Consolas"/>
              </a:rPr>
              <a:t>FringeContext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(</a:t>
            </a:r>
            <a:r>
              <a:rPr lang="en-US" sz="1200" dirty="0">
                <a:solidFill>
                  <a:srgbClr val="FFC000"/>
                </a:solidFill>
                <a:latin typeface="Consolas"/>
                <a:ea typeface="SimSun" pitchFamily="2" charset="-122"/>
                <a:cs typeface="Consolas"/>
              </a:rPr>
              <a:t>"</a:t>
            </a:r>
            <a:r>
              <a:rPr lang="en-US" sz="1200" dirty="0" err="1">
                <a:solidFill>
                  <a:srgbClr val="FFC000"/>
                </a:solidFill>
                <a:latin typeface="Consolas"/>
                <a:ea typeface="SimSun" pitchFamily="2" charset="-122"/>
                <a:cs typeface="Consolas"/>
              </a:rPr>
              <a:t>accel.bit</a:t>
            </a:r>
            <a:r>
              <a:rPr lang="en-US" sz="1200" dirty="0">
                <a:solidFill>
                  <a:srgbClr val="FFC000"/>
                </a:solidFill>
                <a:latin typeface="Consolas"/>
                <a:ea typeface="SimSun" pitchFamily="2" charset="-122"/>
                <a:cs typeface="Consolas"/>
              </a:rPr>
              <a:t>"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endParaRPr lang="en-US" sz="1200" dirty="0">
              <a:solidFill>
                <a:schemeClr val="bg1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c1-&gt;load();</a:t>
            </a:r>
          </a:p>
          <a:p>
            <a:endParaRPr lang="en-US" sz="1200" dirty="0">
              <a:solidFill>
                <a:schemeClr val="bg1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 = 10;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host_out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 = 0;</a:t>
            </a:r>
          </a:p>
          <a:p>
            <a:r>
              <a:rPr lang="en-US" sz="1200" dirty="0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  </a:t>
            </a:r>
            <a:r>
              <a:rPr lang="en-US" sz="1200" dirty="0" err="1">
                <a:solidFill>
                  <a:srgbClr val="92D050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host_data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 = c1-&gt;malloc(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sizeof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 *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endParaRPr lang="en-US" sz="1200" dirty="0">
              <a:solidFill>
                <a:schemeClr val="bg1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  c1-&gt;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setArg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(0,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host_N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  c1-&gt;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setArg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(1,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host_data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);</a:t>
            </a:r>
          </a:p>
          <a:p>
            <a:endParaRPr lang="en-US" sz="1200" dirty="0">
              <a:solidFill>
                <a:schemeClr val="bg1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c1-&gt;run();</a:t>
            </a:r>
          </a:p>
          <a:p>
            <a:endParaRPr lang="en-US" sz="1200" dirty="0">
              <a:solidFill>
                <a:schemeClr val="bg1"/>
              </a:solidFill>
              <a:latin typeface="Consolas"/>
              <a:ea typeface="SimSun" pitchFamily="2" charset="-122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printf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(</a:t>
            </a:r>
            <a:r>
              <a:rPr lang="en-US" sz="1200" dirty="0">
                <a:solidFill>
                  <a:srgbClr val="FFC000"/>
                </a:solidFill>
                <a:latin typeface="Consolas"/>
                <a:ea typeface="SimSun" pitchFamily="2" charset="-122"/>
                <a:cs typeface="Consolas"/>
              </a:rPr>
              <a:t>"out = %d\n"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, c1-&gt;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getArg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(0));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ea typeface="SimSun" pitchFamily="2" charset="-122"/>
                <a:cs typeface="Consolas"/>
              </a:rPr>
              <a:t>  return 0;</a:t>
            </a:r>
          </a:p>
          <a:p>
            <a:r>
              <a:rPr lang="en-US" sz="1200" dirty="0">
                <a:solidFill>
                  <a:srgbClr val="FFFFFF"/>
                </a:solidFill>
                <a:latin typeface="Consolas"/>
                <a:ea typeface="SimSun" pitchFamily="2" charset="-122"/>
                <a:cs typeface="Consolas"/>
              </a:rPr>
              <a:t>}</a:t>
            </a:r>
          </a:p>
          <a:p>
            <a:endParaRPr lang="en-US" sz="1200" dirty="0">
              <a:solidFill>
                <a:srgbClr val="FFFFFF"/>
              </a:solidFill>
              <a:latin typeface="Consolas"/>
              <a:ea typeface="SimSun" pitchFamily="2" charset="-122"/>
              <a:cs typeface="Consola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FA03B0-3D87-4DFA-B2EB-0B9863B869CC}"/>
              </a:ext>
            </a:extLst>
          </p:cNvPr>
          <p:cNvSpPr txBox="1"/>
          <p:nvPr/>
        </p:nvSpPr>
        <p:spPr>
          <a:xfrm>
            <a:off x="114300" y="1066800"/>
            <a:ext cx="409575" cy="3416320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  <a:endParaRPr lang="en-US" sz="1200" dirty="0">
              <a:solidFill>
                <a:srgbClr val="D9D9D9"/>
              </a:solidFill>
              <a:latin typeface="Consolas"/>
              <a:ea typeface="SimSun" pitchFamily="2" charset="-122"/>
              <a:cs typeface="Consolas"/>
            </a:endParaRP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  <a:cs typeface="Consolas"/>
              </a:rPr>
              <a:t>18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EDE563-1D34-4DAA-8789-B111611A8F7F}"/>
              </a:ext>
            </a:extLst>
          </p:cNvPr>
          <p:cNvCxnSpPr>
            <a:cxnSpLocks/>
          </p:cNvCxnSpPr>
          <p:nvPr/>
        </p:nvCxnSpPr>
        <p:spPr bwMode="auto">
          <a:xfrm>
            <a:off x="495300" y="1085850"/>
            <a:ext cx="0" cy="3397270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25714987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558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686800" cy="800100"/>
          </a:xfrm>
        </p:spPr>
        <p:txBody>
          <a:bodyPr/>
          <a:lstStyle/>
          <a:p>
            <a:r>
              <a:rPr lang="en-US">
                <a:latin typeface="calibri"/>
              </a:rPr>
              <a:t>Execution Modes: Functional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Functional Simulation 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Generate</a:t>
            </a:r>
            <a:r>
              <a:rPr lang="en-US">
                <a:latin typeface="calibri"/>
              </a:rPr>
              <a:t>s Scala code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NOT cycle accurate</a:t>
            </a:r>
          </a:p>
          <a:p>
            <a:pPr lvl="1"/>
            <a:r>
              <a:rPr lang="en-US">
                <a:latin typeface="calibri"/>
              </a:rPr>
              <a:t>Simulates sequential behavior of program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Executes on CPU only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print/</a:t>
            </a:r>
            <a:r>
              <a:rPr lang="en-US" err="1">
                <a:latin typeface="Consolas" panose="020B0609020204030204" pitchFamily="49" charset="0"/>
              </a:rPr>
              <a:t>println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latin typeface="calibri"/>
              </a:rPr>
              <a:t>are fully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7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08030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946055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4850930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Buggy Spatial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159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40527" y="1070790"/>
            <a:ext cx="47382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N   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](N)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B = 8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out :=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Reduce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](B)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block load data(0::B)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Reduce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  block(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}{(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}{(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2780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195943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1918855" y="4543425"/>
            <a:ext cx="235523" cy="41650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34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365929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462911" y="3027217"/>
            <a:ext cx="4027944" cy="1939638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78182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 bwMode="auto">
          <a:xfrm>
            <a:off x="2421345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2462911" y="1122459"/>
            <a:ext cx="4027944" cy="171228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195946" y="1136073"/>
            <a:ext cx="195001" cy="167639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137333" y="3027217"/>
            <a:ext cx="245012" cy="193963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2421345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Val Definitions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1" y="4767264"/>
            <a:ext cx="2133600" cy="273844"/>
          </a:xfrm>
        </p:spPr>
        <p:txBody>
          <a:bodyPr/>
          <a:lstStyle/>
          <a:p>
            <a:fld id="{13F38114-DD43-4DC6-A87E-B049ED3F2E32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2699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: Rounded Corners 8"/>
          <p:cNvSpPr/>
          <p:nvPr/>
        </p:nvSpPr>
        <p:spPr bwMode="auto">
          <a:xfrm>
            <a:off x="2251954" y="1529251"/>
            <a:ext cx="4502727" cy="7446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Declares an </a:t>
            </a:r>
            <a:r>
              <a:rPr lang="en-US"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immutable 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value named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“input” (value can’t be modified later)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3064096" y="2323560"/>
            <a:ext cx="134200" cy="511182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3933681" y="2849616"/>
            <a:ext cx="1559646" cy="177601"/>
          </a:xfrm>
          <a:prstGeom prst="rect">
            <a:avLst/>
          </a:prstGeom>
          <a:solidFill>
            <a:srgbClr val="2B2B2B">
              <a:alpha val="4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146510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08030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946055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4850930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Buggy Spatial Program: Debugging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160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40526" y="1070790"/>
            <a:ext cx="4927023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N   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](N)</a:t>
            </a:r>
            <a:endParaRPr lang="en-US" sz="14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</a:p>
          <a:p>
            <a:r>
              <a:rPr lang="en-US" sz="1400" b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B = 8</a:t>
            </a:r>
            <a:endParaRPr lang="en-US" sz="14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out :=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Reduce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=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](B)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block load data(0::32)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print(“[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” +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+ “] ”)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Foreach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(B by 1){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 print(block(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+ “ ”) }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(“”)    </a:t>
            </a:r>
          </a:p>
          <a:p>
            <a:endParaRPr lang="en-US" sz="140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 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Reduce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  block(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}{(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}{(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2780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195943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: Rounded Corners 10"/>
          <p:cNvSpPr/>
          <p:nvPr/>
        </p:nvSpPr>
        <p:spPr bwMode="auto">
          <a:xfrm>
            <a:off x="5690143" y="2202703"/>
            <a:ext cx="3039782" cy="961669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Printing works like any other primitive operation in functional simulation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797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Functional Simulation Running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161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50052" y="1670865"/>
            <a:ext cx="4738254" cy="1815882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bin/spatial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--sim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MyApp</a:t>
            </a:r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./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MyApp.sim</a:t>
            </a:r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0] 0 1 2 3 4 5 6 7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1] 0 1 2 3 4 5 6 7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2] 0 1 2 3 4 5 6 7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3] 0 1 2 3 4 5 6 7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62305" y="1670865"/>
            <a:ext cx="384729" cy="1815882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$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$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$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$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$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$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$</a:t>
            </a:r>
          </a:p>
          <a:p>
            <a:pPr algn="r"/>
            <a:endParaRPr lang="en-US" sz="1400">
              <a:solidFill>
                <a:schemeClr val="bg1">
                  <a:lumMod val="85000"/>
                </a:schemeClr>
              </a:solidFill>
              <a:latin typeface="Consolas" pitchFamily="49" charset="0"/>
              <a:ea typeface="SimSun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76683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08030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946055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4850930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Fixed Spatial Program</a:t>
            </a: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162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40526" y="1070790"/>
            <a:ext cx="4927023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N  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](N)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B = 32</a:t>
            </a:r>
            <a:endParaRPr lang="en-US" sz="1400" b="1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out :=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Reduce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](B)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load </a:t>
            </a:r>
            <a:r>
              <a:rPr lang="en-US" sz="1400" b="1" dirty="0">
                <a:solidFill>
                  <a:srgbClr val="B26F0C"/>
                </a:solidFill>
                <a:latin typeface="Consolas" pitchFamily="49" charset="0"/>
                <a:ea typeface="SimSun" pitchFamily="2" charset="-122"/>
              </a:rPr>
              <a:t>data(</a:t>
            </a:r>
            <a:r>
              <a:rPr lang="en-US" sz="1400" b="1" dirty="0" err="1">
                <a:solidFill>
                  <a:srgbClr val="B26F0C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b="1" dirty="0">
                <a:solidFill>
                  <a:srgbClr val="B26F0C"/>
                </a:solidFill>
                <a:latin typeface="Consolas" pitchFamily="49" charset="0"/>
                <a:ea typeface="SimSun" pitchFamily="2" charset="-122"/>
              </a:rPr>
              <a:t>::</a:t>
            </a:r>
            <a:r>
              <a:rPr lang="en-US" sz="1400" b="1" dirty="0" err="1">
                <a:solidFill>
                  <a:srgbClr val="B26F0C"/>
                </a:solidFill>
                <a:latin typeface="Consolas" pitchFamily="49" charset="0"/>
                <a:ea typeface="SimSun" pitchFamily="2" charset="-122"/>
              </a:rPr>
              <a:t>i+B</a:t>
            </a:r>
            <a:r>
              <a:rPr lang="en-US" sz="1400" b="1" dirty="0">
                <a:solidFill>
                  <a:srgbClr val="B26F0C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    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400" b="1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Reduce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 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}{(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}{(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a,b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 =&gt; a + b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  <a:cs typeface="Consolas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2780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195943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00546727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13556" cy="800100"/>
          </a:xfrm>
        </p:spPr>
        <p:txBody>
          <a:bodyPr/>
          <a:lstStyle/>
          <a:p>
            <a:r>
              <a:rPr lang="en-US">
                <a:latin typeface="calibri"/>
              </a:rPr>
              <a:t>Execution Modes: Simulation with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Simulation with VCS</a:t>
            </a:r>
          </a:p>
          <a:p>
            <a:pPr lvl="1"/>
            <a:r>
              <a:rPr lang="en-US">
                <a:latin typeface="calibri"/>
              </a:rPr>
              <a:t>Spatial → Chisel/C++ → Verilog/C++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Cycle accurate with DRAM memory models</a:t>
            </a:r>
          </a:p>
          <a:p>
            <a:pPr lvl="1"/>
            <a:r>
              <a:rPr lang="en-US">
                <a:latin typeface="calibri"/>
              </a:rPr>
              <a:t>“Developer mode” with all control + data signals</a:t>
            </a:r>
          </a:p>
          <a:p>
            <a:pPr lvl="1"/>
            <a:r>
              <a:rPr lang="en-US">
                <a:latin typeface="calibri"/>
              </a:rPr>
              <a:t>“Named mode” where only named </a:t>
            </a:r>
            <a:r>
              <a:rPr lang="en-US" err="1">
                <a:latin typeface="Consolas" panose="020B0609020204030204" pitchFamily="49" charset="0"/>
              </a:rPr>
              <a:t>val</a:t>
            </a:r>
            <a:r>
              <a:rPr lang="en-US" err="1">
                <a:latin typeface="calibri"/>
              </a:rPr>
              <a:t>s</a:t>
            </a:r>
            <a:r>
              <a:rPr lang="en-US">
                <a:latin typeface="calibri"/>
              </a:rPr>
              <a:t> are shown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>
                <a:latin typeface="Consolas" panose="020B0609020204030204" pitchFamily="49" charset="0"/>
              </a:rPr>
              <a:t>(print/</a:t>
            </a:r>
            <a:r>
              <a:rPr lang="en-US" err="1">
                <a:latin typeface="Consolas" panose="020B0609020204030204" pitchFamily="49" charset="0"/>
              </a:rPr>
              <a:t>println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latin typeface="calibri"/>
              </a:rPr>
              <a:t>aren’t yet supported)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081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08030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946055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4850930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Buggy Spatial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164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40527" y="1070790"/>
            <a:ext cx="47382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N   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](N)</a:t>
            </a:r>
            <a:endParaRPr lang="en-US" sz="14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</a:p>
          <a:p>
            <a:r>
              <a:rPr lang="en-US" sz="1400" b="1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400" b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err="1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accum</a:t>
            </a:r>
            <a:r>
              <a:rPr lang="en-US" sz="140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Reg</a:t>
            </a:r>
            <a:r>
              <a:rPr lang="en-US" sz="140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](0)</a:t>
            </a:r>
            <a:endParaRPr lang="en-US" sz="1400"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Foreach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=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](B)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block load data(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::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i+B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Foreach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(B by 1 par 16){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 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accum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:=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accum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+ block(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}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out :=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accum</a:t>
            </a:r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2780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195943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1918855" y="4314825"/>
            <a:ext cx="235523" cy="64510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414272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08030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946055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4850930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Buggy Spatial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40527" y="1070790"/>
            <a:ext cx="47382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N   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](N)</a:t>
            </a:r>
            <a:endParaRPr lang="en-US" sz="14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</a:p>
          <a:p>
            <a:r>
              <a:rPr lang="en-US" sz="1400" b="1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400" b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err="1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accum</a:t>
            </a:r>
            <a:r>
              <a:rPr lang="en-US" sz="140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Reg</a:t>
            </a:r>
            <a:r>
              <a:rPr lang="en-US" sz="140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](0)</a:t>
            </a:r>
            <a:endParaRPr lang="en-US" sz="1400"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Foreach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=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](B)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block load data(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::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i+B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Foreach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(B by 1 par 16){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 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 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update =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accum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+ block(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 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accum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:= update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  }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out :=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accum</a:t>
            </a:r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2780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195943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1918855" y="4562475"/>
            <a:ext cx="235523" cy="39745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Rectangle: Rounded Corners 10"/>
          <p:cNvSpPr/>
          <p:nvPr/>
        </p:nvSpPr>
        <p:spPr bwMode="auto">
          <a:xfrm>
            <a:off x="5794844" y="3055949"/>
            <a:ext cx="2082257" cy="683372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Give signal of interest a name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36348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Functional Simulation Running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50052" y="1670865"/>
            <a:ext cx="4738254" cy="738664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bin/spatial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--synth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MyApp</a:t>
            </a:r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./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MyApp.vcs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2" y="1666875"/>
            <a:ext cx="384175" cy="738664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$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$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$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149475" y="2895600"/>
            <a:ext cx="4716463" cy="150974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/>
              </a:rPr>
              <a:t>Makes the VCS project </a:t>
            </a:r>
            <a:endParaRPr lang="en-US">
              <a:solidFill>
                <a:srgbClr val="FFFFFF"/>
              </a:solidFill>
              <a:latin typeface="Consolas"/>
              <a:ea typeface="ＭＳ Ｐゴシック" pitchFamily="34" charset="-128"/>
              <a:cs typeface="Consolas"/>
            </a:endParaRP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Runs VCS cycle-accurate simulation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Starts </a:t>
            </a:r>
            <a:r>
              <a:rPr lang="en-US" sz="2000" err="1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GtkWave</a:t>
            </a:r>
            <a:r>
              <a:rPr lang="en-US" sz="200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 (waveform viewer)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000">
              <a:solidFill>
                <a:srgbClr val="000000"/>
              </a:solidFill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Note</a:t>
            </a:r>
            <a:r>
              <a:rPr lang="en-US" sz="200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: Requires VCS and </a:t>
            </a:r>
            <a:r>
              <a:rPr lang="en-US" sz="2000" err="1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GtkWave</a:t>
            </a:r>
            <a:r>
              <a:rPr lang="en-US" sz="200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/>
              </a:rPr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253793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08030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946055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4850930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Fixed Spatial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167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40527" y="1070790"/>
            <a:ext cx="47382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N   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](N)</a:t>
            </a:r>
            <a:endParaRPr lang="en-US" sz="14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 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b="1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b="1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 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{</a:t>
            </a:r>
          </a:p>
          <a:p>
            <a:r>
              <a:rPr lang="en-US" sz="1400" b="1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400" b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err="1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accum</a:t>
            </a:r>
            <a:r>
              <a:rPr lang="en-US" sz="140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Reg</a:t>
            </a:r>
            <a:r>
              <a:rPr lang="en-US" sz="140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](0)</a:t>
            </a:r>
            <a:endParaRPr lang="en-US" sz="1400"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Foreach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(0)(N by B){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=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](B)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block load data(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::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i+B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Foreach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(B by 1 </a:t>
            </a:r>
            <a:r>
              <a:rPr lang="en-US" sz="1400" strike="sngStrike">
                <a:solidFill>
                  <a:srgbClr val="E34848"/>
                </a:solidFill>
                <a:latin typeface="Consolas" pitchFamily="49" charset="0"/>
                <a:ea typeface="SimSun" pitchFamily="2" charset="-122"/>
              </a:rPr>
              <a:t>par 16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){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=&gt; 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 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update =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accum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+ block(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  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accum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:= update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  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}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}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  <a:cs typeface="Consolas"/>
              </a:rPr>
              <a:t> 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:=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accum</a:t>
            </a:r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2780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195943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1918855" y="4562475"/>
            <a:ext cx="235523" cy="39745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370911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13556" cy="800100"/>
          </a:xfrm>
        </p:spPr>
        <p:txBody>
          <a:bodyPr/>
          <a:lstStyle/>
          <a:p>
            <a:r>
              <a:rPr lang="en-US" dirty="0">
                <a:latin typeface="calibri"/>
              </a:rPr>
              <a:t>Performance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143001"/>
            <a:ext cx="7219950" cy="3889772"/>
          </a:xfrm>
        </p:spPr>
        <p:txBody>
          <a:bodyPr/>
          <a:lstStyle/>
          <a:p>
            <a:r>
              <a:rPr lang="en-US" dirty="0">
                <a:latin typeface="calibri"/>
              </a:rPr>
              <a:t>See </a:t>
            </a:r>
            <a:r>
              <a:rPr lang="en-US" dirty="0">
                <a:latin typeface="calibri"/>
                <a:hlinkClick r:id="rId3"/>
              </a:rPr>
              <a:t>http://spatial-lang.readthedocs.io/en/latest/tutorial/gemm.html</a:t>
            </a:r>
            <a:r>
              <a:rPr lang="en-US" dirty="0">
                <a:latin typeface="calibri"/>
              </a:rPr>
              <a:t> for information about how to debug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8993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13556" cy="800100"/>
          </a:xfrm>
        </p:spPr>
        <p:txBody>
          <a:bodyPr/>
          <a:lstStyle/>
          <a:p>
            <a:r>
              <a:rPr lang="en-US" dirty="0">
                <a:latin typeface="calibri"/>
              </a:rPr>
              <a:t>Deploy to Various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143001"/>
            <a:ext cx="7219950" cy="3889772"/>
          </a:xfrm>
        </p:spPr>
        <p:txBody>
          <a:bodyPr/>
          <a:lstStyle/>
          <a:p>
            <a:r>
              <a:rPr lang="en-US" dirty="0">
                <a:latin typeface="calibri"/>
              </a:rPr>
              <a:t>Currently supported FPGA targets:</a:t>
            </a:r>
          </a:p>
          <a:p>
            <a:pPr lvl="1"/>
            <a:r>
              <a:rPr lang="en-US" dirty="0">
                <a:latin typeface="calibri"/>
              </a:rPr>
              <a:t>Amazon AWS F1 -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7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65929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input: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462911" y="3027217"/>
            <a:ext cx="4027944" cy="1939638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8182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2421345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462911" y="1122459"/>
            <a:ext cx="4027944" cy="171228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195946" y="1136073"/>
            <a:ext cx="195001" cy="167639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137333" y="3027217"/>
            <a:ext cx="245012" cy="193963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 bwMode="auto">
          <a:xfrm>
            <a:off x="2421345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cxnSpLocks/>
          </p:cNvCxnSpPr>
          <p:nvPr/>
        </p:nvCxnSpPr>
        <p:spPr bwMode="auto">
          <a:xfrm>
            <a:off x="242699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483810" y="2849615"/>
            <a:ext cx="1559646" cy="177601"/>
          </a:xfrm>
          <a:prstGeom prst="rect">
            <a:avLst/>
          </a:prstGeom>
          <a:solidFill>
            <a:srgbClr val="2B2B2B">
              <a:alpha val="4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Val Definitions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2239375" y="1830252"/>
            <a:ext cx="4126790" cy="3940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Value types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are optional in Scala. 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4066309" y="2323561"/>
            <a:ext cx="134200" cy="511182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579753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65929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462911" y="3027217"/>
            <a:ext cx="4027944" cy="1939638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8182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2421345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462911" y="1122459"/>
            <a:ext cx="4027944" cy="171228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195946" y="1136073"/>
            <a:ext cx="195001" cy="167639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137333" y="3027217"/>
            <a:ext cx="245012" cy="193963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 bwMode="auto">
          <a:xfrm>
            <a:off x="2421345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cxnSpLocks/>
          </p:cNvCxnSpPr>
          <p:nvPr/>
        </p:nvCxnSpPr>
        <p:spPr bwMode="auto">
          <a:xfrm>
            <a:off x="242699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3933681" y="2849616"/>
            <a:ext cx="1559646" cy="177601"/>
          </a:xfrm>
          <a:prstGeom prst="rect">
            <a:avLst/>
          </a:prstGeom>
          <a:solidFill>
            <a:srgbClr val="2B2B2B">
              <a:alpha val="4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Val Definitions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2267083" y="1296184"/>
            <a:ext cx="4502727" cy="9482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Scala is statically typed (like C, Java)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Without the “: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”, the type of this value is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inferred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by the compiler. 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3484418" y="2315503"/>
            <a:ext cx="134200" cy="511182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23840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365929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462911" y="3027217"/>
            <a:ext cx="4027944" cy="1939638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78182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2421345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2462911" y="1122459"/>
            <a:ext cx="4027944" cy="171228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95946" y="1136073"/>
            <a:ext cx="195001" cy="167639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137333" y="3027217"/>
            <a:ext cx="245012" cy="193963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 bwMode="auto">
          <a:xfrm>
            <a:off x="2421345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242699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Method Calls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>
            <a:off x="4336473" y="2479478"/>
            <a:ext cx="137990" cy="355265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: Rounded Corners 10"/>
          <p:cNvSpPr/>
          <p:nvPr/>
        </p:nvSpPr>
        <p:spPr bwMode="auto">
          <a:xfrm>
            <a:off x="1946827" y="1625189"/>
            <a:ext cx="5377805" cy="8294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Round brackets ( )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for value parameters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Square brackets [ ]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are for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type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parameters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5493327" y="2453341"/>
            <a:ext cx="96692" cy="381402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81446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Programming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86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1001" y="1073372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77983" y="3029799"/>
            <a:ext cx="4027944" cy="1939638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254" y="1073372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 bwMode="auto">
          <a:xfrm>
            <a:off x="436417" y="1073372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477983" y="1125041"/>
            <a:ext cx="4027944" cy="171228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1018" y="1138655"/>
            <a:ext cx="195001" cy="167639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52405" y="3029799"/>
            <a:ext cx="245012" cy="193963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2" name="Straight Connector 41"/>
          <p:cNvCxnSpPr>
            <a:cxnSpLocks/>
          </p:cNvCxnSpPr>
          <p:nvPr/>
        </p:nvCxnSpPr>
        <p:spPr bwMode="auto">
          <a:xfrm>
            <a:off x="436417" y="1073372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Spatial Command-Line Arguments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93254" y="1845637"/>
            <a:ext cx="4663013" cy="4493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Spatial app’s command-line arguments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V="1">
            <a:off x="2870976" y="3047764"/>
            <a:ext cx="59728" cy="413520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: Rounded Corners 10"/>
          <p:cNvSpPr/>
          <p:nvPr/>
        </p:nvSpPr>
        <p:spPr bwMode="auto">
          <a:xfrm>
            <a:off x="998483" y="3560524"/>
            <a:ext cx="3633093" cy="4493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Conversion from </a:t>
            </a:r>
            <a:r>
              <a:rPr lang="en-US"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String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to </a:t>
            </a:r>
            <a:r>
              <a:rPr lang="en-US" sz="2000" b="1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Int</a:t>
            </a:r>
            <a:endParaRPr lang="en-US" sz="2000" b="1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256348" y="2411241"/>
            <a:ext cx="29507" cy="416065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934458" y="3642659"/>
            <a:ext cx="4932261" cy="15696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 main(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argc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, char **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argv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 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 in =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atoi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[1]);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  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 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printf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(“Output: %d\n", out);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  return 0;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}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rgbClr val="B26F0C"/>
          </a:solidFill>
          <a:ln>
            <a:solidFill>
              <a:srgbClr val="82500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381848" y="2454964"/>
            <a:ext cx="1413562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Connector: Elbow 29"/>
          <p:cNvCxnSpPr>
            <a:cxnSpLocks/>
            <a:stCxn id="27" idx="3"/>
            <a:endCxn id="31" idx="3"/>
          </p:cNvCxnSpPr>
          <p:nvPr/>
        </p:nvCxnSpPr>
        <p:spPr bwMode="auto">
          <a:xfrm flipH="1" flipV="1">
            <a:off x="7959989" y="2956872"/>
            <a:ext cx="659943" cy="240204"/>
          </a:xfrm>
          <a:prstGeom prst="bentConnector3">
            <a:avLst>
              <a:gd name="adj1" fmla="val -15454"/>
            </a:avLst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7480360" y="2841324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32" name="Straight Arrow Connector 31"/>
          <p:cNvCxnSpPr>
            <a:cxnSpLocks/>
            <a:stCxn id="33" idx="3"/>
            <a:endCxn id="27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7480361" y="3079452"/>
            <a:ext cx="479630" cy="231096"/>
          </a:xfrm>
          <a:prstGeom prst="rect">
            <a:avLst/>
          </a:prstGeom>
          <a:solidFill>
            <a:srgbClr val="D9D9D9"/>
          </a:solidFill>
          <a:ln>
            <a:solidFill>
              <a:srgbClr val="A6A6A6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4" name="Straight Arrow Connector 33"/>
          <p:cNvCxnSpPr>
            <a:cxnSpLocks/>
            <a:endCxn id="33" idx="1"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735088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81001" y="1073372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77983" y="3262745"/>
            <a:ext cx="4027944" cy="17066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254" y="1073372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436417" y="1073372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477983" y="1125040"/>
            <a:ext cx="4027944" cy="194737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11018" y="1138655"/>
            <a:ext cx="195001" cy="189114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52405" y="3262745"/>
            <a:ext cx="245012" cy="17066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 bwMode="auto">
          <a:xfrm>
            <a:off x="436417" y="1073372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Input Arguments (</a:t>
            </a:r>
            <a:r>
              <a:rPr lang="en-US" err="1">
                <a:latin typeface="+mj-lt"/>
              </a:rPr>
              <a:t>ArgIn</a:t>
            </a:r>
            <a:r>
              <a:rPr lang="en-US">
                <a:latin typeface="+mj-lt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: Rounded Corners 8"/>
          <p:cNvSpPr/>
          <p:nvPr/>
        </p:nvSpPr>
        <p:spPr bwMode="auto">
          <a:xfrm>
            <a:off x="491834" y="1790948"/>
            <a:ext cx="4187275" cy="7115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a new register to capture a scalar argument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the ARM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2252475" y="2587737"/>
            <a:ext cx="29507" cy="416065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381848" y="2454964"/>
            <a:ext cx="1413562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/>
          <p:cNvCxnSpPr>
            <a:cxnSpLocks/>
            <a:stCxn id="13" idx="3"/>
            <a:endCxn id="17" idx="3"/>
          </p:cNvCxnSpPr>
          <p:nvPr/>
        </p:nvCxnSpPr>
        <p:spPr bwMode="auto">
          <a:xfrm flipH="1" flipV="1">
            <a:off x="7959989" y="2956872"/>
            <a:ext cx="659943" cy="240204"/>
          </a:xfrm>
          <a:prstGeom prst="bentConnector3">
            <a:avLst>
              <a:gd name="adj1" fmla="val -15454"/>
            </a:avLst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7480360" y="2841324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18" name="Straight Arrow Connector 17"/>
          <p:cNvCxnSpPr>
            <a:cxnSpLocks/>
            <a:stCxn id="19" idx="3"/>
            <a:endCxn id="13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7480361" y="3079452"/>
            <a:ext cx="479630" cy="231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0" name="Straight Arrow Connector 19"/>
          <p:cNvCxnSpPr>
            <a:cxnSpLocks/>
            <a:endCxn id="19" idx="1"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32014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1001" y="1073372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77983" y="3498273"/>
            <a:ext cx="4027944" cy="147116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254" y="1073372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 bwMode="auto">
          <a:xfrm>
            <a:off x="436417" y="1073372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477983" y="1125041"/>
            <a:ext cx="4027944" cy="2123850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73184" y="1138655"/>
            <a:ext cx="232836" cy="211023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52405" y="3498273"/>
            <a:ext cx="245012" cy="147116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436417" y="1073372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Output Arguments (</a:t>
            </a:r>
            <a:r>
              <a:rPr lang="en-US" err="1">
                <a:latin typeface="+mj-lt"/>
              </a:rPr>
              <a:t>ArgOut</a:t>
            </a:r>
            <a:r>
              <a:rPr lang="en-US">
                <a:latin typeface="+mj-lt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: Rounded Corners 8"/>
          <p:cNvSpPr/>
          <p:nvPr/>
        </p:nvSpPr>
        <p:spPr bwMode="auto">
          <a:xfrm>
            <a:off x="461436" y="2055216"/>
            <a:ext cx="4187275" cy="7266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a new scalar argument </a:t>
            </a:r>
            <a:r>
              <a:rPr lang="en-US" sz="2000" i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to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the ARM </a:t>
            </a:r>
            <a:r>
              <a:rPr lang="en-US" sz="2000" i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from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the FPGA</a:t>
            </a:r>
            <a:endParaRPr lang="en-US" sz="2000" b="1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2287114" y="2832826"/>
            <a:ext cx="29507" cy="416065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381848" y="2454964"/>
            <a:ext cx="1413562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/>
          <p:cNvCxnSpPr>
            <a:cxnSpLocks/>
            <a:stCxn id="13" idx="3"/>
            <a:endCxn id="17" idx="3"/>
          </p:cNvCxnSpPr>
          <p:nvPr/>
        </p:nvCxnSpPr>
        <p:spPr bwMode="auto">
          <a:xfrm flipH="1" flipV="1">
            <a:off x="7959989" y="2956872"/>
            <a:ext cx="659943" cy="240204"/>
          </a:xfrm>
          <a:prstGeom prst="bentConnector3">
            <a:avLst>
              <a:gd name="adj1" fmla="val -16520"/>
            </a:avLst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7480360" y="2841324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18" name="Straight Arrow Connector 17"/>
          <p:cNvCxnSpPr>
            <a:cxnSpLocks/>
            <a:endCxn id="13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cxnSpLocks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7475322" y="2845878"/>
            <a:ext cx="479630" cy="231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476004" y="3098325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1735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81001" y="1073372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77983" y="3674821"/>
            <a:ext cx="4027944" cy="129461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254" y="1073372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436417" y="1073372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477983" y="1125041"/>
            <a:ext cx="4027944" cy="171228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1018" y="1138655"/>
            <a:ext cx="195001" cy="167639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52405" y="3674821"/>
            <a:ext cx="245012" cy="129461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 bwMode="auto">
          <a:xfrm>
            <a:off x="436417" y="1073372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Scalar Transfers (ARM → FPGA)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: Rounded Corners 8"/>
          <p:cNvSpPr/>
          <p:nvPr/>
        </p:nvSpPr>
        <p:spPr bwMode="auto">
          <a:xfrm>
            <a:off x="491834" y="3941325"/>
            <a:ext cx="4187275" cy="7266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Tells the host ARM to write </a:t>
            </a:r>
            <a:r>
              <a:rPr lang="en-US"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input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to scalar argument </a:t>
            </a:r>
            <a:r>
              <a:rPr lang="en-US"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 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on the FPGA</a:t>
            </a:r>
            <a:endParaRPr lang="en-US" sz="2000" b="1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 flipV="1">
            <a:off x="1771858" y="3674822"/>
            <a:ext cx="351088" cy="167263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381848" y="2454964"/>
            <a:ext cx="1413562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/>
          <p:cNvCxnSpPr>
            <a:cxnSpLocks/>
            <a:stCxn id="13" idx="3"/>
            <a:endCxn id="17" idx="3"/>
          </p:cNvCxnSpPr>
          <p:nvPr/>
        </p:nvCxnSpPr>
        <p:spPr bwMode="auto">
          <a:xfrm flipH="1" flipV="1">
            <a:off x="7959989" y="2956872"/>
            <a:ext cx="659943" cy="240204"/>
          </a:xfrm>
          <a:prstGeom prst="bentConnector3">
            <a:avLst>
              <a:gd name="adj1" fmla="val -16520"/>
            </a:avLst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7480360" y="2841324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18" name="Straight Arrow Connector 17"/>
          <p:cNvCxnSpPr>
            <a:cxnSpLocks/>
            <a:endCxn id="13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7476004" y="3098325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98540" y="319024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6420" y="2837324"/>
            <a:ext cx="4027944" cy="221207"/>
          </a:xfrm>
          <a:prstGeom prst="rect">
            <a:avLst/>
          </a:prstGeom>
          <a:solidFill>
            <a:srgbClr val="2B2B2B">
              <a:alpha val="3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06401" y="3296296"/>
            <a:ext cx="4027944" cy="174670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74911" y="3045141"/>
            <a:ext cx="4027944" cy="221207"/>
          </a:xfrm>
          <a:prstGeom prst="rect">
            <a:avLst/>
          </a:prstGeom>
          <a:solidFill>
            <a:srgbClr val="2B2B2B">
              <a:alpha val="3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69984" y="3264666"/>
            <a:ext cx="233103" cy="174670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2203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77983" y="4308764"/>
            <a:ext cx="4027944" cy="6580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477983" y="1122459"/>
            <a:ext cx="4027944" cy="255624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73184" y="1136072"/>
            <a:ext cx="232836" cy="250876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52405" y="3902227"/>
            <a:ext cx="245012" cy="106462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cxnSpLocks/>
          </p:cNvCxnSpPr>
          <p:nvPr/>
        </p:nvCxnSpPr>
        <p:spPr bwMode="auto">
          <a:xfrm>
            <a:off x="436417" y="1068208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7364575" y="2478838"/>
            <a:ext cx="1420699" cy="11998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normalizeH="0" dirty="0">
              <a:ln>
                <a:noFill/>
              </a:ln>
              <a:solidFill>
                <a:srgbClr val="FFFFFF"/>
              </a:solidFill>
              <a:effectLst/>
              <a:latin typeface="Arial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Accel Block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or: Elbow 13"/>
          <p:cNvCxnSpPr>
            <a:cxnSpLocks/>
            <a:stCxn id="11" idx="3"/>
            <a:endCxn id="15" idx="3"/>
          </p:cNvCxnSpPr>
          <p:nvPr/>
        </p:nvCxnSpPr>
        <p:spPr bwMode="auto">
          <a:xfrm flipH="1" flipV="1">
            <a:off x="7955633" y="2956872"/>
            <a:ext cx="664299" cy="240204"/>
          </a:xfrm>
          <a:prstGeom prst="bentConnector3">
            <a:avLst>
              <a:gd name="adj1" fmla="val -14294"/>
            </a:avLst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7480361" y="2841324"/>
            <a:ext cx="475272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16" name="Straight Arrow Connector 15"/>
          <p:cNvCxnSpPr>
            <a:cxnSpLocks/>
            <a:endCxn id="11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cxnSpLocks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7476004" y="3098325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: Rounded Corners 22"/>
          <p:cNvSpPr/>
          <p:nvPr/>
        </p:nvSpPr>
        <p:spPr bwMode="auto">
          <a:xfrm>
            <a:off x="189119" y="2529317"/>
            <a:ext cx="4502398" cy="7266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Defines an FPGA computation scope. Everything in here goes on the FPGA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 bwMode="auto">
          <a:xfrm flipH="1">
            <a:off x="1139519" y="3305636"/>
            <a:ext cx="267957" cy="339202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589299" y="3902227"/>
            <a:ext cx="4027944" cy="20564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753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77983" y="4308764"/>
            <a:ext cx="4027944" cy="6580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477983" y="1122459"/>
            <a:ext cx="4027944" cy="255624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73184" y="1136072"/>
            <a:ext cx="232836" cy="250876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52405" y="3902227"/>
            <a:ext cx="245012" cy="106462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cxnSpLocks/>
          </p:cNvCxnSpPr>
          <p:nvPr/>
        </p:nvCxnSpPr>
        <p:spPr bwMode="auto">
          <a:xfrm>
            <a:off x="436417" y="1068208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589299" y="3902227"/>
            <a:ext cx="4027944" cy="20564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364575" y="2478838"/>
            <a:ext cx="1420699" cy="11998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normalizeH="0" dirty="0">
              <a:ln>
                <a:noFill/>
              </a:ln>
              <a:solidFill>
                <a:srgbClr val="FFFFFF"/>
              </a:solidFill>
              <a:effectLst/>
              <a:latin typeface="Arial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Accel Block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or: Elbow 13"/>
          <p:cNvCxnSpPr>
            <a:cxnSpLocks/>
            <a:stCxn id="11" idx="3"/>
            <a:endCxn id="15" idx="3"/>
          </p:cNvCxnSpPr>
          <p:nvPr/>
        </p:nvCxnSpPr>
        <p:spPr bwMode="auto">
          <a:xfrm flipH="1" flipV="1">
            <a:off x="7955633" y="2956872"/>
            <a:ext cx="664299" cy="240204"/>
          </a:xfrm>
          <a:prstGeom prst="bentConnector3">
            <a:avLst>
              <a:gd name="adj1" fmla="val -14294"/>
            </a:avLst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7480361" y="2841324"/>
            <a:ext cx="475272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16" name="Straight Arrow Connector 15"/>
          <p:cNvCxnSpPr>
            <a:cxnSpLocks/>
            <a:endCxn id="11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cxnSpLocks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7476004" y="3098325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: Rounded Corners 22"/>
          <p:cNvSpPr/>
          <p:nvPr/>
        </p:nvSpPr>
        <p:spPr bwMode="auto">
          <a:xfrm>
            <a:off x="440776" y="2596035"/>
            <a:ext cx="3951458" cy="10729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The types of operations that can be done in this scope are limited to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synthesizable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Spatial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 bwMode="auto">
          <a:xfrm flipH="1">
            <a:off x="1503430" y="3731765"/>
            <a:ext cx="351509" cy="276190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36149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77983" y="4308764"/>
            <a:ext cx="4027944" cy="6580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77983" y="1122459"/>
            <a:ext cx="4027944" cy="255624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3184" y="1136072"/>
            <a:ext cx="232836" cy="250876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52405" y="3902227"/>
            <a:ext cx="245012" cy="106462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cxnSpLocks/>
          </p:cNvCxnSpPr>
          <p:nvPr/>
        </p:nvCxnSpPr>
        <p:spPr bwMode="auto">
          <a:xfrm>
            <a:off x="436417" y="1068208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589299" y="3902227"/>
            <a:ext cx="4027944" cy="20564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364575" y="2478838"/>
            <a:ext cx="1420699" cy="11998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normalizeH="0" dirty="0">
              <a:ln>
                <a:noFill/>
              </a:ln>
              <a:solidFill>
                <a:srgbClr val="FFFFFF"/>
              </a:solidFill>
              <a:effectLst/>
              <a:latin typeface="Arial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Accel Block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or: Elbow 13"/>
          <p:cNvCxnSpPr>
            <a:cxnSpLocks/>
            <a:stCxn id="11" idx="3"/>
            <a:endCxn id="15" idx="3"/>
          </p:cNvCxnSpPr>
          <p:nvPr/>
        </p:nvCxnSpPr>
        <p:spPr bwMode="auto">
          <a:xfrm flipH="1" flipV="1">
            <a:off x="7955633" y="2956872"/>
            <a:ext cx="664299" cy="240204"/>
          </a:xfrm>
          <a:prstGeom prst="bentConnector3">
            <a:avLst>
              <a:gd name="adj1" fmla="val -14294"/>
            </a:avLst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7480361" y="2841324"/>
            <a:ext cx="475272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16" name="Straight Arrow Connector 15"/>
          <p:cNvCxnSpPr>
            <a:cxnSpLocks/>
            <a:endCxn id="11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cxnSpLocks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7476004" y="3098325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: Rounded Corners 22"/>
          <p:cNvSpPr/>
          <p:nvPr/>
        </p:nvSpPr>
        <p:spPr bwMode="auto">
          <a:xfrm>
            <a:off x="235505" y="2289593"/>
            <a:ext cx="4571785" cy="13064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Accel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handles control signals for you.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It implicitly creates: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- a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start signal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(ARM → FPGA)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- a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done signal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(FPGA → ARM)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H="1">
            <a:off x="6334008" y="2652072"/>
            <a:ext cx="1030567" cy="0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cxnSpLocks/>
          </p:cNvCxnSpPr>
          <p:nvPr/>
        </p:nvCxnSpPr>
        <p:spPr bwMode="auto">
          <a:xfrm>
            <a:off x="6338363" y="3463706"/>
            <a:ext cx="1026212" cy="0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537135" y="3435065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68549" y="232127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211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77983" y="4114802"/>
            <a:ext cx="4027944" cy="85205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477983" y="1122459"/>
            <a:ext cx="4027944" cy="277581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73184" y="1136072"/>
            <a:ext cx="232836" cy="276220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52405" y="4114801"/>
            <a:ext cx="245012" cy="85205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cxnSpLocks/>
          </p:cNvCxnSpPr>
          <p:nvPr/>
        </p:nvCxnSpPr>
        <p:spPr bwMode="auto">
          <a:xfrm>
            <a:off x="436417" y="1068208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Implicit Register 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381848" y="2454964"/>
            <a:ext cx="1413562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accent2"/>
          </a:solidFill>
          <a:ln>
            <a:solidFill>
              <a:srgbClr val="82500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/>
          <p:cNvCxnSpPr>
            <a:cxnSpLocks/>
            <a:stCxn id="13" idx="3"/>
            <a:endCxn id="17" idx="3"/>
          </p:cNvCxnSpPr>
          <p:nvPr/>
        </p:nvCxnSpPr>
        <p:spPr bwMode="auto">
          <a:xfrm flipH="1" flipV="1">
            <a:off x="7959989" y="2956872"/>
            <a:ext cx="659943" cy="240204"/>
          </a:xfrm>
          <a:prstGeom prst="bentConnector3">
            <a:avLst>
              <a:gd name="adj1" fmla="val -16520"/>
            </a:avLst>
          </a:prstGeom>
          <a:solidFill>
            <a:srgbClr val="FFFF99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7480360" y="2841324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18" name="Straight Arrow Connector 17"/>
          <p:cNvCxnSpPr>
            <a:cxnSpLocks/>
            <a:endCxn id="13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7476004" y="3098325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tangle: Rounded Corners 27"/>
          <p:cNvSpPr/>
          <p:nvPr/>
        </p:nvSpPr>
        <p:spPr bwMode="auto">
          <a:xfrm>
            <a:off x="594720" y="2781911"/>
            <a:ext cx="3951458" cy="6779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Implicitly creates a wire from the register (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ArgIn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)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 bwMode="auto">
          <a:xfrm flipH="1">
            <a:off x="1833188" y="3559071"/>
            <a:ext cx="267957" cy="339202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394703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77983" y="4114802"/>
            <a:ext cx="4027944" cy="85205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477983" y="1122459"/>
            <a:ext cx="4027944" cy="277581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73184" y="1136072"/>
            <a:ext cx="232836" cy="276220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52405" y="4114801"/>
            <a:ext cx="245012" cy="85205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cxnSpLocks/>
          </p:cNvCxnSpPr>
          <p:nvPr/>
        </p:nvCxnSpPr>
        <p:spPr bwMode="auto">
          <a:xfrm>
            <a:off x="436417" y="1068208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Register Writes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381848" y="2454964"/>
            <a:ext cx="1413562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accent2"/>
          </a:solidFill>
          <a:ln>
            <a:solidFill>
              <a:srgbClr val="82500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/>
          <p:cNvCxnSpPr>
            <a:cxnSpLocks/>
            <a:stCxn id="13" idx="3"/>
            <a:endCxn id="17" idx="3"/>
          </p:cNvCxnSpPr>
          <p:nvPr/>
        </p:nvCxnSpPr>
        <p:spPr bwMode="auto">
          <a:xfrm flipH="1" flipV="1">
            <a:off x="7959989" y="2956872"/>
            <a:ext cx="659943" cy="240204"/>
          </a:xfrm>
          <a:prstGeom prst="bentConnector3">
            <a:avLst>
              <a:gd name="adj1" fmla="val -16520"/>
            </a:avLst>
          </a:prstGeom>
          <a:solidFill>
            <a:srgbClr val="FFFF99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7480360" y="2841324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18" name="Straight Arrow Connector 17"/>
          <p:cNvCxnSpPr>
            <a:cxnSpLocks/>
            <a:endCxn id="13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7476004" y="3098325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tangle: Rounded Corners 27"/>
          <p:cNvSpPr/>
          <p:nvPr/>
        </p:nvSpPr>
        <p:spPr bwMode="auto">
          <a:xfrm>
            <a:off x="594720" y="2781911"/>
            <a:ext cx="4092440" cy="6779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:=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creates a write of the value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 + 4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to the register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out</a:t>
            </a: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 bwMode="auto">
          <a:xfrm flipH="1">
            <a:off x="1551011" y="3559071"/>
            <a:ext cx="267957" cy="339202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701471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77983" y="4336472"/>
            <a:ext cx="4027944" cy="63038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477983" y="1122459"/>
            <a:ext cx="4027944" cy="258363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3184" y="1136072"/>
            <a:ext cx="232836" cy="257001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52405" y="4336473"/>
            <a:ext cx="245012" cy="63038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cxnSpLocks/>
          </p:cNvCxnSpPr>
          <p:nvPr/>
        </p:nvCxnSpPr>
        <p:spPr bwMode="auto">
          <a:xfrm>
            <a:off x="436417" y="1068208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7364575" y="2478838"/>
            <a:ext cx="1420699" cy="11408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normalizeH="0" dirty="0">
              <a:ln>
                <a:noFill/>
              </a:ln>
              <a:solidFill>
                <a:srgbClr val="FFFFFF"/>
              </a:solidFill>
              <a:effectLst/>
              <a:latin typeface="Arial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Accel Block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accent2"/>
          </a:solidFill>
          <a:ln>
            <a:solidFill>
              <a:srgbClr val="82500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/>
          <p:cNvCxnSpPr>
            <a:cxnSpLocks/>
            <a:stCxn id="13" idx="3"/>
            <a:endCxn id="17" idx="3"/>
          </p:cNvCxnSpPr>
          <p:nvPr/>
        </p:nvCxnSpPr>
        <p:spPr bwMode="auto">
          <a:xfrm flipH="1" flipV="1">
            <a:off x="7959989" y="2956872"/>
            <a:ext cx="659943" cy="240204"/>
          </a:xfrm>
          <a:prstGeom prst="bentConnector3">
            <a:avLst>
              <a:gd name="adj1" fmla="val -16520"/>
            </a:avLst>
          </a:prstGeom>
          <a:solidFill>
            <a:srgbClr val="FFFF99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7480360" y="2841324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18" name="Straight Arrow Connector 17"/>
          <p:cNvCxnSpPr>
            <a:cxnSpLocks/>
            <a:endCxn id="13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7476004" y="3098325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430754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cxnSpLocks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tangle: Rounded Corners 27"/>
          <p:cNvSpPr/>
          <p:nvPr/>
        </p:nvSpPr>
        <p:spPr bwMode="auto">
          <a:xfrm>
            <a:off x="578138" y="2263239"/>
            <a:ext cx="4092440" cy="9931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Accel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guarantees that FPGA execution completes after all operations in this block complete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 bwMode="auto">
          <a:xfrm flipH="1">
            <a:off x="1044273" y="3305986"/>
            <a:ext cx="267957" cy="339202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cxnSpLocks/>
          </p:cNvCxnSpPr>
          <p:nvPr/>
        </p:nvCxnSpPr>
        <p:spPr bwMode="auto">
          <a:xfrm flipH="1">
            <a:off x="6334008" y="2652072"/>
            <a:ext cx="1030567" cy="0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568549" y="232127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33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Spatial App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: Rounded Corners 8"/>
          <p:cNvSpPr/>
          <p:nvPr/>
        </p:nvSpPr>
        <p:spPr bwMode="auto">
          <a:xfrm>
            <a:off x="3161342" y="1688123"/>
            <a:ext cx="1178541" cy="2954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AppName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ＭＳ Ｐゴシック" pitchFamily="34" charset="-128"/>
            </a:endParaRP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2795446" y="2820572"/>
            <a:ext cx="2747225" cy="8721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ARM Host Code (setup)</a:t>
            </a:r>
          </a:p>
        </p:txBody>
      </p:sp>
      <p:sp>
        <p:nvSpPr>
          <p:cNvPr id="11" name="Rectangle: Rounded Corners 10"/>
          <p:cNvSpPr/>
          <p:nvPr/>
        </p:nvSpPr>
        <p:spPr bwMode="auto">
          <a:xfrm>
            <a:off x="2966270" y="3903786"/>
            <a:ext cx="2747225" cy="2603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FPGA Code</a:t>
            </a:r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2865452" y="4342276"/>
            <a:ext cx="3225859" cy="2603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ARM Host Code (teardown)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935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77983" y="4572000"/>
            <a:ext cx="4027944" cy="39485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477983" y="1122458"/>
            <a:ext cx="4027944" cy="317937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73184" y="1136072"/>
            <a:ext cx="232836" cy="316576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52405" y="4571999"/>
            <a:ext cx="245012" cy="39485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cxnSpLocks/>
          </p:cNvCxnSpPr>
          <p:nvPr/>
        </p:nvCxnSpPr>
        <p:spPr bwMode="auto">
          <a:xfrm>
            <a:off x="436417" y="1068208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Scalar Transfers (FPGA → ARM)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381848" y="2454964"/>
            <a:ext cx="1413562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or: Elbow 13"/>
          <p:cNvCxnSpPr>
            <a:cxnSpLocks/>
            <a:stCxn id="11" idx="3"/>
            <a:endCxn id="15" idx="3"/>
          </p:cNvCxnSpPr>
          <p:nvPr/>
        </p:nvCxnSpPr>
        <p:spPr bwMode="auto">
          <a:xfrm flipH="1" flipV="1">
            <a:off x="7959989" y="2956872"/>
            <a:ext cx="659943" cy="240204"/>
          </a:xfrm>
          <a:prstGeom prst="bentConnector3">
            <a:avLst>
              <a:gd name="adj1" fmla="val -16520"/>
            </a:avLst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7480360" y="2841324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16" name="Straight Arrow Connector 15"/>
          <p:cNvCxnSpPr>
            <a:cxnSpLocks/>
            <a:endCxn id="11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cxnSpLocks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7476004" y="3098325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 bwMode="auto">
          <a:xfrm>
            <a:off x="3087858" y="3875649"/>
            <a:ext cx="193179" cy="367416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: Rounded Corners 21"/>
          <p:cNvSpPr/>
          <p:nvPr/>
        </p:nvSpPr>
        <p:spPr bwMode="auto">
          <a:xfrm>
            <a:off x="583801" y="3064634"/>
            <a:ext cx="4092440" cy="7336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Gets the value of the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ArgOut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out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from the FPGA back to the ARM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7787" y="4342305"/>
            <a:ext cx="2225468" cy="22969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994904" y="4322070"/>
            <a:ext cx="286151" cy="22969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4224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77983" y="4572000"/>
            <a:ext cx="4027944" cy="39485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77983" y="1122458"/>
            <a:ext cx="4027944" cy="32368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73184" y="1136072"/>
            <a:ext cx="232836" cy="316576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52405" y="4571999"/>
            <a:ext cx="245012" cy="39485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cxnSpLocks/>
          </p:cNvCxnSpPr>
          <p:nvPr/>
        </p:nvCxnSpPr>
        <p:spPr bwMode="auto">
          <a:xfrm>
            <a:off x="436417" y="1068208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Printing in Spatial**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/>
          <p:cNvCxnSpPr>
            <a:cxnSpLocks/>
          </p:cNvCxnSpPr>
          <p:nvPr/>
        </p:nvCxnSpPr>
        <p:spPr bwMode="auto">
          <a:xfrm>
            <a:off x="1403684" y="3884429"/>
            <a:ext cx="0" cy="41821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: Rounded Corners 10"/>
          <p:cNvSpPr/>
          <p:nvPr/>
        </p:nvSpPr>
        <p:spPr bwMode="auto">
          <a:xfrm>
            <a:off x="878252" y="3374142"/>
            <a:ext cx="3766795" cy="4493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Prints the output to the terminal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4458" y="3642659"/>
            <a:ext cx="4932261" cy="15696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 main(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argc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, char **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argv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 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 in =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atoi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(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argv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[1]);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  …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(“Output: %d\n", out);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  return 0;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urier New"/>
              </a:rPr>
              <a:t>}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166789" y="2452919"/>
            <a:ext cx="1171575" cy="1166812"/>
          </a:xfrm>
          <a:prstGeom prst="rect">
            <a:avLst/>
          </a:prstGeom>
          <a:solidFill>
            <a:srgbClr val="B26F0C"/>
          </a:solidFill>
          <a:ln>
            <a:solidFill>
              <a:srgbClr val="82500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ARM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381848" y="2454964"/>
            <a:ext cx="1413562" cy="1166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315132" y="305853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+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870193" y="3325161"/>
            <a:ext cx="304800" cy="2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ＭＳ Ｐゴシック" pitchFamily="34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 bwMode="auto">
          <a:xfrm flipV="1">
            <a:off x="8119598" y="3305636"/>
            <a:ext cx="200891" cy="13854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Connector: Elbow 29"/>
          <p:cNvCxnSpPr>
            <a:cxnSpLocks/>
            <a:stCxn id="27" idx="3"/>
            <a:endCxn id="31" idx="3"/>
          </p:cNvCxnSpPr>
          <p:nvPr/>
        </p:nvCxnSpPr>
        <p:spPr bwMode="auto">
          <a:xfrm flipH="1" flipV="1">
            <a:off x="7959989" y="2956872"/>
            <a:ext cx="659943" cy="240204"/>
          </a:xfrm>
          <a:prstGeom prst="bentConnector3">
            <a:avLst>
              <a:gd name="adj1" fmla="val -15454"/>
            </a:avLst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7480360" y="2841324"/>
            <a:ext cx="479629" cy="23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cxnSp>
        <p:nvCxnSpPr>
          <p:cNvPr id="32" name="Straight Arrow Connector 31"/>
          <p:cNvCxnSpPr>
            <a:cxnSpLocks/>
            <a:stCxn id="33" idx="3"/>
            <a:endCxn id="27" idx="1"/>
          </p:cNvCxnSpPr>
          <p:nvPr/>
        </p:nvCxnSpPr>
        <p:spPr bwMode="auto">
          <a:xfrm>
            <a:off x="7959991" y="3195000"/>
            <a:ext cx="355141" cy="207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7480361" y="3079452"/>
            <a:ext cx="479630" cy="231096"/>
          </a:xfrm>
          <a:prstGeom prst="rect">
            <a:avLst/>
          </a:prstGeom>
          <a:solidFill>
            <a:srgbClr val="D9D9D9"/>
          </a:solidFill>
          <a:ln>
            <a:solidFill>
              <a:srgbClr val="A6A6A6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4" name="Straight Arrow Connector 33"/>
          <p:cNvCxnSpPr>
            <a:cxnSpLocks/>
            <a:endCxn id="33" idx="1"/>
          </p:cNvCxnSpPr>
          <p:nvPr/>
        </p:nvCxnSpPr>
        <p:spPr bwMode="auto">
          <a:xfrm>
            <a:off x="6338364" y="3195000"/>
            <a:ext cx="1141997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6338364" y="2942804"/>
            <a:ext cx="1141996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096540" y="1209678"/>
            <a:ext cx="392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 Printing in Spatial isn’t synthesizable,</a:t>
            </a:r>
          </a:p>
          <a:p>
            <a:r>
              <a:rPr lang="en-US" dirty="0"/>
              <a:t>but it can be used in </a:t>
            </a:r>
            <a:r>
              <a:rPr lang="en-US" b="1" dirty="0"/>
              <a:t>host code</a:t>
            </a:r>
            <a:r>
              <a:rPr lang="en-US" dirty="0"/>
              <a:t> and in </a:t>
            </a:r>
          </a:p>
          <a:p>
            <a:r>
              <a:rPr lang="en-US" b="1" dirty="0"/>
              <a:t>debugging</a:t>
            </a:r>
            <a:r>
              <a:rPr lang="en-US" dirty="0"/>
              <a:t> (more in future lectures)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814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Hello Spatial!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765094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1450"/>
            <a:ext cx="7623716" cy="800100"/>
          </a:xfrm>
        </p:spPr>
        <p:txBody>
          <a:bodyPr/>
          <a:lstStyle/>
          <a:p>
            <a:r>
              <a:rPr lang="en-US" dirty="0">
                <a:latin typeface="calibri"/>
              </a:rPr>
              <a:t>Custom Types in Spatial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alibri"/>
              </a:rPr>
              <a:t>Now what if we want an </a:t>
            </a:r>
            <a:r>
              <a:rPr lang="en-US" sz="2600" dirty="0" err="1">
                <a:latin typeface="calibri"/>
              </a:rPr>
              <a:t>ArgIn</a:t>
            </a:r>
            <a:r>
              <a:rPr lang="en-US" sz="2600" dirty="0">
                <a:latin typeface="calibri"/>
              </a:rPr>
              <a:t> value that isn’t an </a:t>
            </a:r>
            <a:r>
              <a:rPr lang="en-US" sz="2600" dirty="0" err="1">
                <a:latin typeface="calibri"/>
              </a:rPr>
              <a:t>Int</a:t>
            </a:r>
            <a:r>
              <a:rPr lang="en-US" sz="2600" dirty="0">
                <a:latin typeface="calibri"/>
              </a:rPr>
              <a:t>?</a:t>
            </a:r>
          </a:p>
          <a:p>
            <a:r>
              <a:rPr lang="en-US" sz="2600" dirty="0">
                <a:latin typeface="calibri"/>
              </a:rPr>
              <a:t>Other options:</a:t>
            </a:r>
          </a:p>
          <a:p>
            <a:pPr lvl="1"/>
            <a:r>
              <a:rPr lang="en-US" sz="2200" dirty="0">
                <a:latin typeface="calibri"/>
              </a:rPr>
              <a:t>Custom fixed point types</a:t>
            </a:r>
          </a:p>
          <a:p>
            <a:pPr lvl="1"/>
            <a:r>
              <a:rPr lang="en-US" sz="2200" dirty="0">
                <a:latin typeface="calibri"/>
              </a:rPr>
              <a:t>Custom floating point types</a:t>
            </a:r>
          </a:p>
          <a:p>
            <a:pPr lvl="1"/>
            <a:r>
              <a:rPr lang="en-US" sz="2200" dirty="0">
                <a:latin typeface="calibri"/>
              </a:rPr>
              <a:t>Structs</a:t>
            </a:r>
          </a:p>
          <a:p>
            <a:pPr lvl="1"/>
            <a:r>
              <a:rPr lang="en-US" sz="2200" dirty="0">
                <a:latin typeface="calibri"/>
              </a:rPr>
              <a:t>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21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Custom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769806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Q8_8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FALSE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62909" y="1508199"/>
            <a:ext cx="2704838" cy="907472"/>
          </a:xfrm>
          <a:prstGeom prst="rect">
            <a:avLst/>
          </a:prstGeom>
          <a:solidFill>
            <a:srgbClr val="2B2B2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Custom Fixed Point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449053" y="1508199"/>
            <a:ext cx="2704838" cy="907472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2386710" y="1830340"/>
            <a:ext cx="2617966" cy="6826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TRUE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= Signed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FALSE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= Unsigned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 bwMode="auto">
          <a:xfrm flipV="1">
            <a:off x="4419600" y="1315392"/>
            <a:ext cx="196886" cy="419537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: Rounded Corners 13"/>
          <p:cNvSpPr/>
          <p:nvPr/>
        </p:nvSpPr>
        <p:spPr bwMode="auto">
          <a:xfrm>
            <a:off x="5153891" y="1830340"/>
            <a:ext cx="2604654" cy="6826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_N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= # of integer bits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(N from 1 to 128)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H="1" flipV="1">
            <a:off x="5126768" y="1352892"/>
            <a:ext cx="260451" cy="37820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: Rounded Corners 16"/>
          <p:cNvSpPr/>
          <p:nvPr/>
        </p:nvSpPr>
        <p:spPr bwMode="auto">
          <a:xfrm>
            <a:off x="6324534" y="1074740"/>
            <a:ext cx="2687848" cy="6826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_N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= # of fraction bits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(N from 0 to 128)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>
            <a:off x="5459448" y="1232755"/>
            <a:ext cx="775097" cy="0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653145" y="3125739"/>
            <a:ext cx="29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0b00000000.00000000</a:t>
            </a:r>
          </a:p>
        </p:txBody>
      </p:sp>
      <p:sp>
        <p:nvSpPr>
          <p:cNvPr id="23" name="Right Brace 22"/>
          <p:cNvSpPr/>
          <p:nvPr/>
        </p:nvSpPr>
        <p:spPr bwMode="auto">
          <a:xfrm rot="5400000">
            <a:off x="3421689" y="3025892"/>
            <a:ext cx="160226" cy="976612"/>
          </a:xfrm>
          <a:prstGeom prst="rightBrac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4" name="Right Brace 23"/>
          <p:cNvSpPr/>
          <p:nvPr/>
        </p:nvSpPr>
        <p:spPr bwMode="auto">
          <a:xfrm rot="5400000">
            <a:off x="4558349" y="3025892"/>
            <a:ext cx="160226" cy="976612"/>
          </a:xfrm>
          <a:prstGeom prst="rightBrac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8544" y="3546236"/>
            <a:ext cx="14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Integer bits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25060" y="3533325"/>
            <a:ext cx="14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Fraction bits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940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Q8_8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FALSE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UInt8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FALSE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LongLong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TRUE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_128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Custom Fixed Point 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 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653145" y="3125739"/>
            <a:ext cx="29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0b00000000.00000000</a:t>
            </a:r>
          </a:p>
        </p:txBody>
      </p:sp>
      <p:sp>
        <p:nvSpPr>
          <p:cNvPr id="23" name="Right Brace 22"/>
          <p:cNvSpPr/>
          <p:nvPr/>
        </p:nvSpPr>
        <p:spPr bwMode="auto">
          <a:xfrm rot="5400000">
            <a:off x="3421689" y="3025892"/>
            <a:ext cx="160226" cy="976612"/>
          </a:xfrm>
          <a:prstGeom prst="rightBrac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4" name="Right Brace 23"/>
          <p:cNvSpPr/>
          <p:nvPr/>
        </p:nvSpPr>
        <p:spPr bwMode="auto">
          <a:xfrm rot="5400000">
            <a:off x="4558349" y="3025892"/>
            <a:ext cx="160226" cy="976612"/>
          </a:xfrm>
          <a:prstGeom prst="rightBrac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8544" y="3546236"/>
            <a:ext cx="14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Integer bits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25060" y="3533325"/>
            <a:ext cx="14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Fraction bits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095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Custom Fixed Point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UInt8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FALSE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850733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Float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FltPt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_23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_11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62909" y="1508199"/>
            <a:ext cx="2704838" cy="907472"/>
          </a:xfrm>
          <a:prstGeom prst="rect">
            <a:avLst/>
          </a:prstGeom>
          <a:solidFill>
            <a:srgbClr val="2B2B2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Custom Floating Point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449053" y="1508199"/>
            <a:ext cx="2704838" cy="907472"/>
          </a:xfrm>
          <a:prstGeom prst="rect">
            <a:avLst/>
          </a:prstGeom>
          <a:solidFill>
            <a:srgbClr val="2B2B2B">
              <a:alpha val="6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" name="Rectangle: Rounded Corners 13"/>
          <p:cNvSpPr/>
          <p:nvPr/>
        </p:nvSpPr>
        <p:spPr bwMode="auto">
          <a:xfrm>
            <a:off x="1932708" y="1856615"/>
            <a:ext cx="3491347" cy="10441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_N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= # of significand bits + 1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(N from 1 to 128)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Includes sign bit!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V="1">
            <a:off x="4272515" y="1352892"/>
            <a:ext cx="249969" cy="40448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: Rounded Corners 16"/>
          <p:cNvSpPr/>
          <p:nvPr/>
        </p:nvSpPr>
        <p:spPr bwMode="auto">
          <a:xfrm>
            <a:off x="5904575" y="1677260"/>
            <a:ext cx="2927697" cy="6826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_N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= # of exponent bits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(N from 0 to 128)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 flipV="1">
            <a:off x="5085512" y="1233615"/>
            <a:ext cx="809733" cy="443645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653144" y="312573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 00000000 x 2^00000000</a:t>
            </a:r>
          </a:p>
        </p:txBody>
      </p:sp>
      <p:sp>
        <p:nvSpPr>
          <p:cNvPr id="20" name="Right Brace 19"/>
          <p:cNvSpPr/>
          <p:nvPr/>
        </p:nvSpPr>
        <p:spPr bwMode="auto">
          <a:xfrm rot="5400000">
            <a:off x="3421689" y="3025892"/>
            <a:ext cx="160226" cy="976612"/>
          </a:xfrm>
          <a:prstGeom prst="rightBrac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Right Brace 20"/>
          <p:cNvSpPr/>
          <p:nvPr/>
        </p:nvSpPr>
        <p:spPr bwMode="auto">
          <a:xfrm rot="5400000">
            <a:off x="5072706" y="3020272"/>
            <a:ext cx="160226" cy="976612"/>
          </a:xfrm>
          <a:prstGeom prst="rightBrace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3559" y="3556121"/>
            <a:ext cx="16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Significand bits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26648" y="3556121"/>
            <a:ext cx="164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Exponent bits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 bwMode="auto">
          <a:xfrm flipV="1">
            <a:off x="2596262" y="3424578"/>
            <a:ext cx="165881" cy="439572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386710" y="3829932"/>
            <a:ext cx="16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Sign bit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5886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Custom Floating Point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Full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FltPt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_24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Full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Full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1923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Spatial App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: Rounded Corners 8"/>
          <p:cNvSpPr/>
          <p:nvPr/>
        </p:nvSpPr>
        <p:spPr bwMode="auto">
          <a:xfrm>
            <a:off x="3161342" y="1688123"/>
            <a:ext cx="1178541" cy="2954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AppName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ＭＳ Ｐゴシック" pitchFamily="34" charset="-128"/>
            </a:endParaRP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2795445" y="2820572"/>
            <a:ext cx="3536081" cy="8721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Define FPGA peripherals</a:t>
            </a:r>
          </a:p>
          <a:p>
            <a:pPr marL="285750" marR="0" indent="-28575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Send data from ARM to FPGA</a:t>
            </a:r>
          </a:p>
        </p:txBody>
      </p:sp>
      <p:sp>
        <p:nvSpPr>
          <p:cNvPr id="11" name="Rectangle: Rounded Corners 10"/>
          <p:cNvSpPr/>
          <p:nvPr/>
        </p:nvSpPr>
        <p:spPr bwMode="auto">
          <a:xfrm>
            <a:off x="2966270" y="3903786"/>
            <a:ext cx="3365256" cy="2603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- Define FPGA operations</a:t>
            </a:r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2865452" y="4342276"/>
            <a:ext cx="3466074" cy="2603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- Get data from the FPGA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603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Predefined Type Aliases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Char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TRUE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Short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TRUE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_16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TRUE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_32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Long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TRUE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_64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Half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FltPt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_11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_5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// 754 Half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Float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FltPt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_24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_8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// 754 Single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Double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FltPt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_53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_11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// 754 Double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096115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Note About Booleans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Boolean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Boolean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: Rounded Corners 8"/>
          <p:cNvSpPr/>
          <p:nvPr/>
        </p:nvSpPr>
        <p:spPr bwMode="auto">
          <a:xfrm>
            <a:off x="2497543" y="2519137"/>
            <a:ext cx="3924039" cy="1942027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For API purposes,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Boolean is NOT the same as single bit fixed point number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Uses “false” and “true”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rather than 0 and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948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Custom Structs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@struct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class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MyStruct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red: 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green: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blue: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: Rounded Corners 8"/>
          <p:cNvSpPr/>
          <p:nvPr/>
        </p:nvSpPr>
        <p:spPr bwMode="auto">
          <a:xfrm>
            <a:off x="4167015" y="1625518"/>
            <a:ext cx="3328294" cy="764390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Declares a new Struct type with the given list of fields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7045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Custom Structs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@struct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class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MyStruct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red: 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green: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blue: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bus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MyStruct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(147, 192, 125)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11121314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483691" y="1129145"/>
            <a:ext cx="3224382" cy="110836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3938415" y="2678463"/>
            <a:ext cx="4152640" cy="72282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Allocates an instance of the struct.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NO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keyword used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790861" y="1666528"/>
            <a:ext cx="0" cy="817418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1095661" y="1915910"/>
            <a:ext cx="0" cy="568036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400461" y="1666528"/>
            <a:ext cx="0" cy="817418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548834" y="2483946"/>
            <a:ext cx="1091736" cy="4571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>
            <a:off x="1094702" y="2531241"/>
            <a:ext cx="0" cy="435223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18841" y="139158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7799" y="163283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7612" y="138898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125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 bwMode="auto">
          <a:xfrm>
            <a:off x="736247" y="2035240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1046700" y="2035240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1343558" y="2035240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1371779" y="1963615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32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9655" y="1963615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32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4576" y="1965817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32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1044486" y="2626977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72707" y="2555352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96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7799" y="28731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</a:t>
            </a:r>
          </a:p>
        </p:txBody>
      </p:sp>
      <p:sp>
        <p:nvSpPr>
          <p:cNvPr id="34" name="Rectangle: Rounded Corners 33"/>
          <p:cNvSpPr/>
          <p:nvPr/>
        </p:nvSpPr>
        <p:spPr bwMode="auto">
          <a:xfrm>
            <a:off x="2442125" y="3603482"/>
            <a:ext cx="4442625" cy="698354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 hardware, a struct instance is just a concatenation of wires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626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8" grpId="0"/>
      <p:bldP spid="21" grpId="0"/>
      <p:bldP spid="28" grpId="0"/>
      <p:bldP spid="29" grpId="0"/>
      <p:bldP spid="30" grpId="0"/>
      <p:bldP spid="32" grpId="0"/>
      <p:bldP spid="33" grpId="0"/>
      <p:bldP spid="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Custom Structs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@struct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class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MyStruct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red: 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green: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blue: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bus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MyStruct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(147, 192, 125)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red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bus.red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blue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bus.blue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11121314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483691" y="1129144"/>
            <a:ext cx="3224382" cy="1511497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4476881" y="2806870"/>
            <a:ext cx="3960537" cy="764390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a reference to the struct field (equivalent to a bit slice)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88818" y="1600200"/>
            <a:ext cx="0" cy="817418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893618" y="1849582"/>
            <a:ext cx="0" cy="568036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198418" y="1600200"/>
            <a:ext cx="0" cy="817418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46791" y="2417618"/>
            <a:ext cx="1091736" cy="4571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>
            <a:off x="892659" y="2464913"/>
            <a:ext cx="0" cy="435223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16798" y="13252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5756" y="156651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5569" y="13226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125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 bwMode="auto">
          <a:xfrm>
            <a:off x="534204" y="1968912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844657" y="1968912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1141515" y="1968912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1169736" y="1897287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32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7612" y="1897287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32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2533" y="1899489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32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842443" y="2560649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870664" y="2489024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96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38527" y="271547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588818" y="2944600"/>
            <a:ext cx="0" cy="817418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60087" y="3121905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32</a:t>
            </a: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 bwMode="auto">
          <a:xfrm>
            <a:off x="539369" y="3187685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365377" y="2886471"/>
            <a:ext cx="1091736" cy="4571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5116" y="3445559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9150" y="3686175"/>
            <a:ext cx="59696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blue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04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Custom Structs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@struct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class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MyStruct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red: 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green: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blue: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bus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MyStruct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(147, 192, 125)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strike="sngStrike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ea typeface="SimSun" pitchFamily="2" charset="-122"/>
              </a:rPr>
              <a:t>bus.blue = 45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11121314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483691" y="1129145"/>
            <a:ext cx="3224382" cy="110836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3893128" y="2806870"/>
            <a:ext cx="3733799" cy="128714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Allocated structs are immutable!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We can’t write to them or change the contents!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88818" y="1600200"/>
            <a:ext cx="0" cy="817418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893618" y="1849582"/>
            <a:ext cx="0" cy="568036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198418" y="1600200"/>
            <a:ext cx="0" cy="817418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46791" y="2417618"/>
            <a:ext cx="1091736" cy="4571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>
            <a:off x="892659" y="2464913"/>
            <a:ext cx="0" cy="435223"/>
          </a:xfrm>
          <a:prstGeom prst="straightConnector1">
            <a:avLst/>
          </a:prstGeom>
          <a:solidFill>
            <a:srgbClr val="FFFF99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16798" y="13252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5756" y="156651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5569" y="13226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125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 bwMode="auto">
          <a:xfrm>
            <a:off x="534204" y="1968912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844657" y="1968912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1141515" y="1968912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1169736" y="1897287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32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7612" y="1897287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32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2533" y="1899489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32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842443" y="2560649"/>
            <a:ext cx="100912" cy="7999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870664" y="2489024"/>
            <a:ext cx="38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96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5756" y="280687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6004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Nesting Structs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@struct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class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RGB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red: 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green: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blue: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@struct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class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RGBA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rgb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:  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RGB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alpha: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11121314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708825" y="3347388"/>
            <a:ext cx="3224382" cy="110836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13163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Registers of Custom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@struct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class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MyStruct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red: 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green: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blue: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MyStruct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in.red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: Rounded Corners 8"/>
          <p:cNvSpPr/>
          <p:nvPr/>
        </p:nvSpPr>
        <p:spPr bwMode="auto">
          <a:xfrm>
            <a:off x="3622964" y="2652375"/>
            <a:ext cx="4398817" cy="647226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an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ArgIn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register which holds a value of type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MyStruct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2506716" y="3706605"/>
            <a:ext cx="4398817" cy="1273821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Registers can hold structs as long as the fields are primitive values (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FixPt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FltPt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, Boolean) or other primitive-based structs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57294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Spatial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14650"/>
            <a:ext cx="7696200" cy="14287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Part 2: Spatial Memories and Control</a:t>
            </a:r>
            <a:endParaRPr lang="en-US" sz="24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7" y="209812"/>
            <a:ext cx="748700" cy="72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42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</a:t>
            </a:r>
            <a:br>
              <a:rPr lang="en-US" dirty="0"/>
            </a:br>
            <a:r>
              <a:rPr lang="en-US" dirty="0"/>
              <a:t>Bit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9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Hello Spatial!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8715512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1450"/>
            <a:ext cx="7623716" cy="800100"/>
          </a:xfrm>
        </p:spPr>
        <p:txBody>
          <a:bodyPr/>
          <a:lstStyle/>
          <a:p>
            <a:r>
              <a:rPr lang="en-US" dirty="0">
                <a:latin typeface="calibri"/>
              </a:rPr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alibri"/>
              </a:rPr>
              <a:t>Another primitive type in Spatial</a:t>
            </a:r>
          </a:p>
          <a:p>
            <a:r>
              <a:rPr lang="en-US" sz="2600" dirty="0">
                <a:latin typeface="calibri"/>
              </a:rPr>
              <a:t>Like structs, equivalent to a concatenation of wires</a:t>
            </a:r>
          </a:p>
          <a:p>
            <a:r>
              <a:rPr lang="en-US" sz="2600" dirty="0">
                <a:latin typeface="calibri"/>
              </a:rPr>
              <a:t>Every word in the vector is the same type</a:t>
            </a:r>
          </a:p>
          <a:p>
            <a:r>
              <a:rPr lang="en-US" sz="2600" dirty="0">
                <a:latin typeface="calibri"/>
              </a:rPr>
              <a:t>Number of words in vector must be statically known</a:t>
            </a:r>
          </a:p>
          <a:p>
            <a:endParaRPr lang="en-US" sz="2200" dirty="0">
              <a:latin typeface="calibri"/>
            </a:endParaRPr>
          </a:p>
          <a:p>
            <a:endParaRPr lang="en-US" sz="2600" dirty="0">
              <a:latin typeface="calibri"/>
            </a:endParaRPr>
          </a:p>
          <a:p>
            <a:pPr marL="0" indent="0">
              <a:buNone/>
            </a:pPr>
            <a:endParaRPr lang="en-US" sz="2600" dirty="0">
              <a:latin typeface="calibri"/>
            </a:endParaRPr>
          </a:p>
          <a:p>
            <a:pPr lvl="5"/>
            <a:endParaRPr lang="en-US" sz="1600" dirty="0">
              <a:latin typeface="calibri"/>
            </a:endParaRPr>
          </a:p>
          <a:p>
            <a:pPr marL="0" indent="0">
              <a:buNone/>
            </a:pPr>
            <a:endParaRPr lang="en-US" sz="2600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601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1450"/>
            <a:ext cx="7623716" cy="800100"/>
          </a:xfrm>
        </p:spPr>
        <p:txBody>
          <a:bodyPr/>
          <a:lstStyle/>
          <a:p>
            <a:r>
              <a:rPr lang="en-US" dirty="0">
                <a:latin typeface="calibri"/>
              </a:rPr>
              <a:t>Vector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alibri"/>
              </a:rPr>
              <a:t>Vector[T]</a:t>
            </a:r>
          </a:p>
          <a:p>
            <a:pPr lvl="1"/>
            <a:r>
              <a:rPr lang="en-US" sz="2200" dirty="0">
                <a:latin typeface="calibri"/>
              </a:rPr>
              <a:t>Vector1[T] to Vector128[T]</a:t>
            </a:r>
          </a:p>
          <a:p>
            <a:pPr lvl="2"/>
            <a:r>
              <a:rPr lang="en-US" sz="2000" dirty="0">
                <a:latin typeface="calibri"/>
              </a:rPr>
              <a:t>Width statically known by Spatial compiler</a:t>
            </a:r>
          </a:p>
          <a:p>
            <a:pPr lvl="2"/>
            <a:r>
              <a:rPr lang="en-US" sz="2000" dirty="0">
                <a:latin typeface="calibri"/>
              </a:rPr>
              <a:t>Width statically known by Scala compiler</a:t>
            </a:r>
          </a:p>
          <a:p>
            <a:pPr lvl="1"/>
            <a:r>
              <a:rPr lang="en-US" sz="2200" dirty="0" err="1">
                <a:latin typeface="calibri"/>
              </a:rPr>
              <a:t>VectorN</a:t>
            </a:r>
            <a:r>
              <a:rPr lang="en-US" sz="2200" dirty="0">
                <a:latin typeface="calibri"/>
              </a:rPr>
              <a:t>[T]</a:t>
            </a:r>
          </a:p>
          <a:p>
            <a:pPr lvl="2"/>
            <a:r>
              <a:rPr lang="en-US" sz="2000" dirty="0">
                <a:latin typeface="calibri"/>
              </a:rPr>
              <a:t>Width statically known by Spatial compiler	</a:t>
            </a:r>
          </a:p>
          <a:p>
            <a:pPr lvl="2"/>
            <a:r>
              <a:rPr lang="en-US" sz="2000" dirty="0">
                <a:latin typeface="calibri"/>
              </a:rPr>
              <a:t>Width </a:t>
            </a:r>
            <a:r>
              <a:rPr lang="en-US" sz="2000" i="1" dirty="0">
                <a:latin typeface="calibri"/>
              </a:rPr>
              <a:t>not</a:t>
            </a:r>
            <a:r>
              <a:rPr lang="en-US" sz="2000" dirty="0">
                <a:latin typeface="calibri"/>
              </a:rPr>
              <a:t> statically known by Scala compiler</a:t>
            </a:r>
          </a:p>
          <a:p>
            <a:pPr lvl="2"/>
            <a:r>
              <a:rPr lang="en-US" sz="2000" dirty="0">
                <a:latin typeface="calibri"/>
              </a:rPr>
              <a:t>Must be cast to a Vector###[T] type before further use</a:t>
            </a:r>
          </a:p>
          <a:p>
            <a:endParaRPr lang="en-US" sz="2600" dirty="0">
              <a:latin typeface="calibri"/>
            </a:endParaRPr>
          </a:p>
          <a:p>
            <a:pPr marL="0" indent="0">
              <a:buNone/>
            </a:pPr>
            <a:endParaRPr lang="en-US" sz="2600" dirty="0">
              <a:latin typeface="calibri"/>
            </a:endParaRPr>
          </a:p>
          <a:p>
            <a:pPr lvl="5"/>
            <a:endParaRPr lang="en-US" sz="1600" dirty="0">
              <a:latin typeface="calibri"/>
            </a:endParaRPr>
          </a:p>
          <a:p>
            <a:pPr marL="0" indent="0">
              <a:buNone/>
            </a:pPr>
            <a:endParaRPr lang="en-US" sz="2600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998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Vectors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08" y="1070790"/>
            <a:ext cx="65037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FALSE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makeVector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(a: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 b: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 c: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Vector3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 = { 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11121314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539108" y="2830439"/>
            <a:ext cx="3224382" cy="110836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07705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Vectors: Big and Little Endian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08" y="1070790"/>
            <a:ext cx="65037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FALSE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makeVector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(a: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 b: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 c: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Vector3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 = { 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big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Vector.BigEndian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(a, b, c)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little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Vector.LittleEndian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(a, b, c)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11121314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539108" y="2830439"/>
            <a:ext cx="3224382" cy="110836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4" name="Rectangle: Rounded Corners 33"/>
          <p:cNvSpPr/>
          <p:nvPr/>
        </p:nvSpPr>
        <p:spPr bwMode="auto">
          <a:xfrm>
            <a:off x="1494485" y="4312539"/>
            <a:ext cx="3598457" cy="698354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Like structs, this is equivalent to a concatenation of wires</a:t>
            </a:r>
          </a:p>
        </p:txBody>
      </p:sp>
      <p:sp>
        <p:nvSpPr>
          <p:cNvPr id="27" name="Rectangle: Rounded Corners 26"/>
          <p:cNvSpPr/>
          <p:nvPr/>
        </p:nvSpPr>
        <p:spPr bwMode="auto">
          <a:xfrm>
            <a:off x="2825394" y="3096540"/>
            <a:ext cx="4545571" cy="693313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Both allocate a Vector3 with the given elements, but the order is different</a:t>
            </a:r>
          </a:p>
        </p:txBody>
      </p:sp>
      <p:sp>
        <p:nvSpPr>
          <p:cNvPr id="53" name="Rectangle: Rounded Corners 52"/>
          <p:cNvSpPr/>
          <p:nvPr/>
        </p:nvSpPr>
        <p:spPr bwMode="auto">
          <a:xfrm>
            <a:off x="4511040" y="1779935"/>
            <a:ext cx="1737360" cy="244143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indices: 0   1   2 </a:t>
            </a:r>
          </a:p>
        </p:txBody>
      </p:sp>
      <p:sp>
        <p:nvSpPr>
          <p:cNvPr id="54" name="Rectangle: Rounded Corners 53"/>
          <p:cNvSpPr/>
          <p:nvPr/>
        </p:nvSpPr>
        <p:spPr bwMode="auto">
          <a:xfrm>
            <a:off x="5092942" y="2609127"/>
            <a:ext cx="1723508" cy="244143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indices: 2   1   0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85247" y="1485641"/>
            <a:ext cx="55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619557" y="1442322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55072" y="1449564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35235" y="234253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5092" y="2120397"/>
            <a:ext cx="12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2          1         0   </a:t>
            </a:r>
          </a:p>
        </p:txBody>
      </p:sp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601114" y="1732894"/>
          <a:ext cx="1392936" cy="10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">
                  <a:extLst>
                    <a:ext uri="{9D8B030D-6E8A-4147-A177-3AD203B41FA5}">
                      <a16:colId xmlns:a16="http://schemas.microsoft.com/office/drawing/2014/main" val="1179754543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168430315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70963330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545851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0450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95" name="Rectangle 94"/>
          <p:cNvSpPr/>
          <p:nvPr/>
        </p:nvSpPr>
        <p:spPr bwMode="auto">
          <a:xfrm>
            <a:off x="601114" y="1743668"/>
            <a:ext cx="479611" cy="74834"/>
          </a:xfrm>
          <a:prstGeom prst="rect">
            <a:avLst/>
          </a:prstGeom>
          <a:solidFill>
            <a:srgbClr val="BAEA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1074897" y="1738128"/>
            <a:ext cx="443326" cy="92024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546046" y="1738128"/>
            <a:ext cx="443326" cy="9202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45896" y="1862629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99" name="Straight Connector 98"/>
          <p:cNvCxnSpPr/>
          <p:nvPr/>
        </p:nvCxnSpPr>
        <p:spPr bwMode="auto">
          <a:xfrm>
            <a:off x="643710" y="18254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1121694" y="1825428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>
            <a:off x="1580823" y="1818501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>
            <a:off x="1947810" y="1825428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1464772" y="1818502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60647" y="2153332"/>
            <a:ext cx="607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indices:</a:t>
            </a:r>
          </a:p>
        </p:txBody>
      </p:sp>
      <p:sp>
        <p:nvSpPr>
          <p:cNvPr id="105" name="Left Brace 104"/>
          <p:cNvSpPr/>
          <p:nvPr/>
        </p:nvSpPr>
        <p:spPr bwMode="auto">
          <a:xfrm rot="16200000">
            <a:off x="771051" y="1883538"/>
            <a:ext cx="99029" cy="438897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6" name="Left Brace 105"/>
          <p:cNvSpPr/>
          <p:nvPr/>
        </p:nvSpPr>
        <p:spPr bwMode="auto">
          <a:xfrm rot="16200000">
            <a:off x="1245456" y="1879732"/>
            <a:ext cx="108888" cy="436650"/>
          </a:xfrm>
          <a:prstGeom prst="leftBrac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" name="Left Brace 106"/>
          <p:cNvSpPr/>
          <p:nvPr/>
        </p:nvSpPr>
        <p:spPr bwMode="auto">
          <a:xfrm rot="16200000">
            <a:off x="1709927" y="1879732"/>
            <a:ext cx="108888" cy="436650"/>
          </a:xfrm>
          <a:prstGeom prst="leftBrace">
            <a:avLst/>
          </a:prstGeom>
          <a:solidFill>
            <a:srgbClr val="BEE39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8683" y="2836913"/>
            <a:ext cx="55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91861" y="3693716"/>
            <a:ext cx="60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8528" y="3471669"/>
            <a:ext cx="12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2          1         0   </a:t>
            </a:r>
          </a:p>
        </p:txBody>
      </p:sp>
      <p:graphicFrame>
        <p:nvGraphicFramePr>
          <p:cNvPr id="111" name="Table 110"/>
          <p:cNvGraphicFramePr>
            <a:graphicFrameLocks noGrp="1"/>
          </p:cNvGraphicFramePr>
          <p:nvPr>
            <p:extLst/>
          </p:nvPr>
        </p:nvGraphicFramePr>
        <p:xfrm>
          <a:off x="584550" y="3084166"/>
          <a:ext cx="1392936" cy="10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">
                  <a:extLst>
                    <a:ext uri="{9D8B030D-6E8A-4147-A177-3AD203B41FA5}">
                      <a16:colId xmlns:a16="http://schemas.microsoft.com/office/drawing/2014/main" val="1179754543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168430315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70963330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545851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0450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112" name="Rectangle 111"/>
          <p:cNvSpPr/>
          <p:nvPr/>
        </p:nvSpPr>
        <p:spPr bwMode="auto">
          <a:xfrm>
            <a:off x="1510957" y="3100998"/>
            <a:ext cx="479611" cy="74834"/>
          </a:xfrm>
          <a:prstGeom prst="rect">
            <a:avLst/>
          </a:prstGeom>
          <a:solidFill>
            <a:srgbClr val="BAEA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058333" y="3089400"/>
            <a:ext cx="443326" cy="92024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593976" y="3090444"/>
            <a:ext cx="443326" cy="9202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29332" y="3213901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116" name="Straight Connector 115"/>
          <p:cNvCxnSpPr/>
          <p:nvPr/>
        </p:nvCxnSpPr>
        <p:spPr bwMode="auto">
          <a:xfrm>
            <a:off x="627146" y="3176701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>
            <a:off x="1105130" y="3176700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>
            <a:off x="1564259" y="3169773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>
            <a:off x="1931246" y="3176700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1448208" y="3169774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51443" y="3502904"/>
            <a:ext cx="607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indices:</a:t>
            </a:r>
          </a:p>
        </p:txBody>
      </p:sp>
      <p:sp>
        <p:nvSpPr>
          <p:cNvPr id="122" name="Left Brace 121"/>
          <p:cNvSpPr/>
          <p:nvPr/>
        </p:nvSpPr>
        <p:spPr bwMode="auto">
          <a:xfrm rot="16200000">
            <a:off x="1694748" y="3233941"/>
            <a:ext cx="99029" cy="438897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" name="Left Brace 122"/>
          <p:cNvSpPr/>
          <p:nvPr/>
        </p:nvSpPr>
        <p:spPr bwMode="auto">
          <a:xfrm rot="16200000">
            <a:off x="1228892" y="3231004"/>
            <a:ext cx="108888" cy="436650"/>
          </a:xfrm>
          <a:prstGeom prst="leftBrac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4" name="Left Brace 123"/>
          <p:cNvSpPr/>
          <p:nvPr/>
        </p:nvSpPr>
        <p:spPr bwMode="auto">
          <a:xfrm rot="16200000">
            <a:off x="757857" y="3232048"/>
            <a:ext cx="108888" cy="436650"/>
          </a:xfrm>
          <a:prstGeom prst="leftBrace">
            <a:avLst/>
          </a:prstGeom>
          <a:solidFill>
            <a:srgbClr val="BEE39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606572" y="2784809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142087" y="2792051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27" name="Straight Connector 126"/>
          <p:cNvCxnSpPr/>
          <p:nvPr/>
        </p:nvCxnSpPr>
        <p:spPr bwMode="auto">
          <a:xfrm>
            <a:off x="997003" y="1818501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>
            <a:off x="976222" y="3169321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78003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7" grpId="0" animBg="1"/>
      <p:bldP spid="53" grpId="0" animBg="1"/>
      <p:bldP spid="54" grpId="0" animBg="1"/>
      <p:bldP spid="89" grpId="0"/>
      <p:bldP spid="90" grpId="0"/>
      <p:bldP spid="91" grpId="0"/>
      <p:bldP spid="92" grpId="0"/>
      <p:bldP spid="93" grpId="0"/>
      <p:bldP spid="95" grpId="0" animBg="1"/>
      <p:bldP spid="96" grpId="0" animBg="1"/>
      <p:bldP spid="97" grpId="0" animBg="1"/>
      <p:bldP spid="98" grpId="0"/>
      <p:bldP spid="104" grpId="0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12" grpId="0" animBg="1"/>
      <p:bldP spid="113" grpId="0" animBg="1"/>
      <p:bldP spid="114" grpId="0" animBg="1"/>
      <p:bldP spid="115" grpId="0"/>
      <p:bldP spid="121" grpId="0"/>
      <p:bldP spid="122" grpId="0" animBg="1"/>
      <p:bldP spid="123" grpId="0" animBg="1"/>
      <p:bldP spid="124" grpId="0" animBg="1"/>
      <p:bldP spid="125" grpId="0"/>
      <p:bldP spid="12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482811" y="3136957"/>
            <a:ext cx="1835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11        8   7         </a:t>
            </a:r>
            <a:r>
              <a:rPr lang="en-US" sz="800" dirty="0"/>
              <a:t> </a:t>
            </a:r>
            <a:r>
              <a:rPr lang="en-US" sz="1000" dirty="0"/>
              <a:t>4  3        </a:t>
            </a:r>
            <a:r>
              <a:rPr lang="en-US" sz="1500" dirty="0"/>
              <a:t> </a:t>
            </a:r>
            <a:r>
              <a:rPr lang="en-US" sz="1000" dirty="0"/>
              <a:t> 0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Aside: Equivalent Vector Mnemonics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08" y="1070790"/>
            <a:ext cx="65037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FALSE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makeVector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(a: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 b: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 c: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Vector3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 = { 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SimSun" pitchFamily="2" charset="-122"/>
              </a:rPr>
              <a:t>//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SimSun" pitchFamily="2" charset="-122"/>
              </a:rPr>
              <a:t> big = 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SimSun" pitchFamily="2" charset="-122"/>
              </a:rPr>
              <a:t>Vector.BigEndian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SimSun" pitchFamily="2" charset="-122"/>
              </a:rPr>
              <a:t>(a, b, c)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big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Vector.ZeroFirst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(a, b, c)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SimSun" pitchFamily="2" charset="-122"/>
              </a:rPr>
              <a:t>//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SimSun" pitchFamily="2" charset="-122"/>
              </a:rPr>
              <a:t> little = 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SimSun" pitchFamily="2" charset="-122"/>
              </a:rPr>
              <a:t>Vector.LittleEndian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SimSun" pitchFamily="2" charset="-122"/>
              </a:rPr>
              <a:t>(a, b, c)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little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Vector.ZeroLast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(a, b, c)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11121314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539108" y="2830439"/>
            <a:ext cx="3224382" cy="110836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tangle: Rounded Corners 26"/>
          <p:cNvSpPr/>
          <p:nvPr/>
        </p:nvSpPr>
        <p:spPr bwMode="auto">
          <a:xfrm>
            <a:off x="2641640" y="3428778"/>
            <a:ext cx="4390925" cy="693313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Equivalent behaviors, but slightly easier to remember (at least for me)</a:t>
            </a:r>
          </a:p>
        </p:txBody>
      </p:sp>
      <p:sp>
        <p:nvSpPr>
          <p:cNvPr id="53" name="Rectangle: Rounded Corners 52"/>
          <p:cNvSpPr/>
          <p:nvPr/>
        </p:nvSpPr>
        <p:spPr bwMode="auto">
          <a:xfrm>
            <a:off x="6450676" y="1655650"/>
            <a:ext cx="1668088" cy="244143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indices: 0   1   2 </a:t>
            </a:r>
          </a:p>
        </p:txBody>
      </p:sp>
      <p:sp>
        <p:nvSpPr>
          <p:cNvPr id="54" name="Rectangle: Rounded Corners 53"/>
          <p:cNvSpPr/>
          <p:nvPr/>
        </p:nvSpPr>
        <p:spPr bwMode="auto">
          <a:xfrm>
            <a:off x="7032565" y="2558185"/>
            <a:ext cx="1654236" cy="244143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indices: 2   1   0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5247" y="1485641"/>
            <a:ext cx="55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19557" y="1442322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55072" y="1449564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35235" y="234253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5092" y="2120397"/>
            <a:ext cx="12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2          1         0  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6044" y="1800287"/>
            <a:ext cx="1835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11         8  7         </a:t>
            </a:r>
            <a:r>
              <a:rPr lang="en-US" sz="800" dirty="0"/>
              <a:t> </a:t>
            </a:r>
            <a:r>
              <a:rPr lang="en-US" sz="1000" dirty="0"/>
              <a:t>4  3        </a:t>
            </a:r>
            <a:r>
              <a:rPr lang="en-US" sz="1500" dirty="0"/>
              <a:t> </a:t>
            </a:r>
            <a:r>
              <a:rPr lang="en-US" sz="1000" dirty="0"/>
              <a:t> 0 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601114" y="1732894"/>
          <a:ext cx="1392936" cy="10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">
                  <a:extLst>
                    <a:ext uri="{9D8B030D-6E8A-4147-A177-3AD203B41FA5}">
                      <a16:colId xmlns:a16="http://schemas.microsoft.com/office/drawing/2014/main" val="1179754543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168430315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70963330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545851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0450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60" name="Rectangle 59"/>
          <p:cNvSpPr/>
          <p:nvPr/>
        </p:nvSpPr>
        <p:spPr bwMode="auto">
          <a:xfrm>
            <a:off x="601114" y="1743668"/>
            <a:ext cx="479611" cy="74834"/>
          </a:xfrm>
          <a:prstGeom prst="rect">
            <a:avLst/>
          </a:prstGeom>
          <a:solidFill>
            <a:srgbClr val="BAEA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074897" y="1738128"/>
            <a:ext cx="443326" cy="92024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546046" y="1738128"/>
            <a:ext cx="443326" cy="9202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5896" y="1862629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643710" y="18254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1121694" y="1825428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1580823" y="1818501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1947810" y="1825428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1464772" y="1818502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60647" y="2153332"/>
            <a:ext cx="607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indices:</a:t>
            </a:r>
          </a:p>
        </p:txBody>
      </p:sp>
      <p:sp>
        <p:nvSpPr>
          <p:cNvPr id="70" name="Left Brace 69"/>
          <p:cNvSpPr/>
          <p:nvPr/>
        </p:nvSpPr>
        <p:spPr bwMode="auto">
          <a:xfrm rot="16200000">
            <a:off x="771051" y="1883538"/>
            <a:ext cx="99029" cy="438897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1" name="Left Brace 70"/>
          <p:cNvSpPr/>
          <p:nvPr/>
        </p:nvSpPr>
        <p:spPr bwMode="auto">
          <a:xfrm rot="16200000">
            <a:off x="1245456" y="1879732"/>
            <a:ext cx="108888" cy="436650"/>
          </a:xfrm>
          <a:prstGeom prst="leftBrac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2" name="Left Brace 71"/>
          <p:cNvSpPr/>
          <p:nvPr/>
        </p:nvSpPr>
        <p:spPr bwMode="auto">
          <a:xfrm rot="16200000">
            <a:off x="1709927" y="1879732"/>
            <a:ext cx="108888" cy="436650"/>
          </a:xfrm>
          <a:prstGeom prst="leftBrace">
            <a:avLst/>
          </a:prstGeom>
          <a:solidFill>
            <a:srgbClr val="BEE39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8683" y="2836913"/>
            <a:ext cx="55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1861" y="3693716"/>
            <a:ext cx="60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68528" y="3471669"/>
            <a:ext cx="12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2          1         0   </a:t>
            </a: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84550" y="3084166"/>
          <a:ext cx="1392936" cy="10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">
                  <a:extLst>
                    <a:ext uri="{9D8B030D-6E8A-4147-A177-3AD203B41FA5}">
                      <a16:colId xmlns:a16="http://schemas.microsoft.com/office/drawing/2014/main" val="1179754543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168430315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70963330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545851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0450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 bwMode="auto">
          <a:xfrm>
            <a:off x="1510957" y="3100998"/>
            <a:ext cx="479611" cy="74834"/>
          </a:xfrm>
          <a:prstGeom prst="rect">
            <a:avLst/>
          </a:prstGeom>
          <a:solidFill>
            <a:srgbClr val="BAEA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058333" y="3089400"/>
            <a:ext cx="443326" cy="92024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593976" y="3090444"/>
            <a:ext cx="443326" cy="9202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29332" y="3213901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81" name="Straight Connector 80"/>
          <p:cNvCxnSpPr/>
          <p:nvPr/>
        </p:nvCxnSpPr>
        <p:spPr bwMode="auto">
          <a:xfrm>
            <a:off x="627146" y="3176701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1105130" y="3176700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564259" y="3169773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1931246" y="3176700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1448208" y="3169774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51443" y="3502904"/>
            <a:ext cx="607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indices:</a:t>
            </a:r>
          </a:p>
        </p:txBody>
      </p:sp>
      <p:sp>
        <p:nvSpPr>
          <p:cNvPr id="87" name="Left Brace 86"/>
          <p:cNvSpPr/>
          <p:nvPr/>
        </p:nvSpPr>
        <p:spPr bwMode="auto">
          <a:xfrm rot="16200000">
            <a:off x="1694748" y="3233941"/>
            <a:ext cx="99029" cy="438897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8" name="Left Brace 87"/>
          <p:cNvSpPr/>
          <p:nvPr/>
        </p:nvSpPr>
        <p:spPr bwMode="auto">
          <a:xfrm rot="16200000">
            <a:off x="1228892" y="3231004"/>
            <a:ext cx="108888" cy="436650"/>
          </a:xfrm>
          <a:prstGeom prst="leftBrac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9" name="Left Brace 88"/>
          <p:cNvSpPr/>
          <p:nvPr/>
        </p:nvSpPr>
        <p:spPr bwMode="auto">
          <a:xfrm rot="16200000">
            <a:off x="757857" y="3232048"/>
            <a:ext cx="108888" cy="436650"/>
          </a:xfrm>
          <a:prstGeom prst="leftBrace">
            <a:avLst/>
          </a:prstGeom>
          <a:solidFill>
            <a:srgbClr val="BEE39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06572" y="2784809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42087" y="2792051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93" name="Straight Connector 92"/>
          <p:cNvCxnSpPr/>
          <p:nvPr/>
        </p:nvCxnSpPr>
        <p:spPr bwMode="auto">
          <a:xfrm>
            <a:off x="997003" y="1818501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>
            <a:off x="976222" y="3169321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0231656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Simple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1" y="4767264"/>
            <a:ext cx="2133600" cy="273844"/>
          </a:xfrm>
        </p:spPr>
        <p:txBody>
          <a:bodyPr/>
          <a:lstStyle/>
          <a:p>
            <a:fld id="{13F38114-DD43-4DC6-A87E-B049ED3F2E3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08" y="1070790"/>
            <a:ext cx="65037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FALSE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makeVector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(a: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 b: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 c: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Vector3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 = { 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Vector.ZeroFirst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(a, b, c)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11121314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785247" y="1485641"/>
            <a:ext cx="55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619557" y="1442322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55072" y="1449564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092" y="2120397"/>
            <a:ext cx="12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2          1         0   </a:t>
            </a:r>
          </a:p>
        </p:txBody>
      </p:sp>
      <p:graphicFrame>
        <p:nvGraphicFramePr>
          <p:cNvPr id="118" name="Table 117"/>
          <p:cNvGraphicFramePr>
            <a:graphicFrameLocks noGrp="1"/>
          </p:cNvGraphicFramePr>
          <p:nvPr>
            <p:extLst/>
          </p:nvPr>
        </p:nvGraphicFramePr>
        <p:xfrm>
          <a:off x="601114" y="1732894"/>
          <a:ext cx="1392936" cy="10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">
                  <a:extLst>
                    <a:ext uri="{9D8B030D-6E8A-4147-A177-3AD203B41FA5}">
                      <a16:colId xmlns:a16="http://schemas.microsoft.com/office/drawing/2014/main" val="1179754543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168430315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70963330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545851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0450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119" name="Rectangle 118"/>
          <p:cNvSpPr/>
          <p:nvPr/>
        </p:nvSpPr>
        <p:spPr bwMode="auto">
          <a:xfrm>
            <a:off x="601114" y="1743668"/>
            <a:ext cx="479611" cy="74834"/>
          </a:xfrm>
          <a:prstGeom prst="rect">
            <a:avLst/>
          </a:prstGeom>
          <a:solidFill>
            <a:srgbClr val="BAEA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1074897" y="1738128"/>
            <a:ext cx="443326" cy="92024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1546046" y="1738128"/>
            <a:ext cx="443326" cy="9202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45896" y="1862629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123" name="Straight Connector 122"/>
          <p:cNvCxnSpPr/>
          <p:nvPr/>
        </p:nvCxnSpPr>
        <p:spPr bwMode="auto">
          <a:xfrm>
            <a:off x="643710" y="18254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>
            <a:off x="1121694" y="1825428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>
            <a:off x="1580823" y="1818501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>
            <a:off x="1947810" y="1825428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>
            <a:off x="1464772" y="1818502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60647" y="2153332"/>
            <a:ext cx="607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indices:</a:t>
            </a:r>
          </a:p>
        </p:txBody>
      </p:sp>
      <p:sp>
        <p:nvSpPr>
          <p:cNvPr id="129" name="Left Brace 128"/>
          <p:cNvSpPr/>
          <p:nvPr/>
        </p:nvSpPr>
        <p:spPr bwMode="auto">
          <a:xfrm rot="16200000">
            <a:off x="771051" y="1883538"/>
            <a:ext cx="99029" cy="438897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0" name="Left Brace 129"/>
          <p:cNvSpPr/>
          <p:nvPr/>
        </p:nvSpPr>
        <p:spPr bwMode="auto">
          <a:xfrm rot="16200000">
            <a:off x="1245456" y="1879732"/>
            <a:ext cx="108888" cy="436650"/>
          </a:xfrm>
          <a:prstGeom prst="leftBrac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1" name="Left Brace 130"/>
          <p:cNvSpPr/>
          <p:nvPr/>
        </p:nvSpPr>
        <p:spPr bwMode="auto">
          <a:xfrm rot="16200000">
            <a:off x="1709927" y="1879732"/>
            <a:ext cx="108888" cy="436650"/>
          </a:xfrm>
          <a:prstGeom prst="leftBrace">
            <a:avLst/>
          </a:prstGeom>
          <a:solidFill>
            <a:srgbClr val="BEE39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1" name="Straight Connector 150"/>
          <p:cNvCxnSpPr/>
          <p:nvPr/>
        </p:nvCxnSpPr>
        <p:spPr bwMode="auto">
          <a:xfrm>
            <a:off x="997003" y="1818501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TextBox 152"/>
          <p:cNvSpPr txBox="1"/>
          <p:nvPr/>
        </p:nvSpPr>
        <p:spPr>
          <a:xfrm>
            <a:off x="496044" y="1800287"/>
            <a:ext cx="1835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11         8  7         </a:t>
            </a:r>
            <a:r>
              <a:rPr lang="en-US" sz="800" dirty="0"/>
              <a:t> </a:t>
            </a:r>
            <a:r>
              <a:rPr lang="en-US" sz="1000" dirty="0"/>
              <a:t>4  3        </a:t>
            </a:r>
            <a:r>
              <a:rPr lang="en-US" sz="1500" dirty="0"/>
              <a:t> </a:t>
            </a:r>
            <a:r>
              <a:rPr lang="en-US" sz="1000" dirty="0"/>
              <a:t> 0 </a:t>
            </a:r>
          </a:p>
        </p:txBody>
      </p:sp>
      <p:sp>
        <p:nvSpPr>
          <p:cNvPr id="154" name="Rectangle: Rounded Corners 153"/>
          <p:cNvSpPr/>
          <p:nvPr/>
        </p:nvSpPr>
        <p:spPr bwMode="auto">
          <a:xfrm>
            <a:off x="2729872" y="2190794"/>
            <a:ext cx="4245890" cy="417517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Implicit return value of the function</a:t>
            </a:r>
          </a:p>
        </p:txBody>
      </p:sp>
      <p:cxnSp>
        <p:nvCxnSpPr>
          <p:cNvPr id="155" name="Straight Arrow Connector 154"/>
          <p:cNvCxnSpPr>
            <a:cxnSpLocks/>
          </p:cNvCxnSpPr>
          <p:nvPr/>
        </p:nvCxnSpPr>
        <p:spPr bwMode="auto">
          <a:xfrm flipH="1" flipV="1">
            <a:off x="3086939" y="1816496"/>
            <a:ext cx="282634" cy="29235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6" name="Rectangle: Rounded Corners 155"/>
          <p:cNvSpPr/>
          <p:nvPr/>
        </p:nvSpPr>
        <p:spPr bwMode="auto">
          <a:xfrm>
            <a:off x="2599959" y="3061512"/>
            <a:ext cx="5899805" cy="720779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Value definitions (e.g. </a:t>
            </a:r>
            <a:r>
              <a:rPr lang="en-US" sz="2000" i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val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x = 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) return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Unit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the type of the right hand side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75709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Method Call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1" y="4767264"/>
            <a:ext cx="2133600" cy="273844"/>
          </a:xfrm>
        </p:spPr>
        <p:txBody>
          <a:bodyPr/>
          <a:lstStyle/>
          <a:p>
            <a:fld id="{13F38114-DD43-4DC6-A87E-B049ED3F2E3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08" y="1070790"/>
            <a:ext cx="65037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vector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makeVector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(15.to[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],13.to[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],2.to[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ea typeface="SimSun" pitchFamily="2" charset="-122"/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2157766" y="1300893"/>
            <a:ext cx="249257" cy="3645180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Rectangle: Rounded Corners 29"/>
          <p:cNvSpPr/>
          <p:nvPr/>
        </p:nvSpPr>
        <p:spPr bwMode="auto">
          <a:xfrm>
            <a:off x="3057277" y="2362636"/>
            <a:ext cx="3495924" cy="693313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Function calls are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inlined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by default in Spatial</a:t>
            </a:r>
          </a:p>
        </p:txBody>
      </p:sp>
      <p:sp>
        <p:nvSpPr>
          <p:cNvPr id="31" name="Rectangle: Rounded Corners 30"/>
          <p:cNvSpPr/>
          <p:nvPr/>
        </p:nvSpPr>
        <p:spPr bwMode="auto">
          <a:xfrm>
            <a:off x="2579426" y="3355215"/>
            <a:ext cx="5476992" cy="693313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 hardware terms, every function call creates a duplicate of the specified operations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4186" y="1014869"/>
            <a:ext cx="55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54702" y="971550"/>
            <a:ext cx="43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77810" y="978792"/>
            <a:ext cx="46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4031" y="1649625"/>
            <a:ext cx="12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2          1         0  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600053" y="1262122"/>
          <a:ext cx="1392936" cy="10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">
                  <a:extLst>
                    <a:ext uri="{9D8B030D-6E8A-4147-A177-3AD203B41FA5}">
                      <a16:colId xmlns:a16="http://schemas.microsoft.com/office/drawing/2014/main" val="1179754543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168430315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70963330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545851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0450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 bwMode="auto">
          <a:xfrm>
            <a:off x="600053" y="1272896"/>
            <a:ext cx="479611" cy="74834"/>
          </a:xfrm>
          <a:prstGeom prst="rect">
            <a:avLst/>
          </a:prstGeom>
          <a:solidFill>
            <a:srgbClr val="BAEA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073836" y="1267356"/>
            <a:ext cx="443326" cy="92024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544985" y="1267356"/>
            <a:ext cx="443326" cy="9202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4835" y="1391857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642649" y="1354657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120633" y="1354656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579762" y="13477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1946749" y="1354656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1463711" y="1347730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59586" y="1682560"/>
            <a:ext cx="607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indices:</a:t>
            </a:r>
          </a:p>
        </p:txBody>
      </p:sp>
      <p:sp>
        <p:nvSpPr>
          <p:cNvPr id="47" name="Left Brace 46"/>
          <p:cNvSpPr/>
          <p:nvPr/>
        </p:nvSpPr>
        <p:spPr bwMode="auto">
          <a:xfrm rot="16200000">
            <a:off x="769990" y="1412766"/>
            <a:ext cx="99029" cy="438897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8" name="Left Brace 47"/>
          <p:cNvSpPr/>
          <p:nvPr/>
        </p:nvSpPr>
        <p:spPr bwMode="auto">
          <a:xfrm rot="16200000">
            <a:off x="1244395" y="1408960"/>
            <a:ext cx="108888" cy="436650"/>
          </a:xfrm>
          <a:prstGeom prst="leftBrac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0" name="Left Brace 49"/>
          <p:cNvSpPr/>
          <p:nvPr/>
        </p:nvSpPr>
        <p:spPr bwMode="auto">
          <a:xfrm rot="16200000">
            <a:off x="1708866" y="1408960"/>
            <a:ext cx="108888" cy="436650"/>
          </a:xfrm>
          <a:prstGeom prst="leftBrace">
            <a:avLst/>
          </a:prstGeom>
          <a:solidFill>
            <a:srgbClr val="BEE39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995942" y="13477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90362" y="1314913"/>
            <a:ext cx="1835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11         8  7         </a:t>
            </a:r>
            <a:r>
              <a:rPr lang="en-US" sz="800" dirty="0"/>
              <a:t> </a:t>
            </a:r>
            <a:r>
              <a:rPr lang="en-US" sz="1000" dirty="0"/>
              <a:t>4  3        </a:t>
            </a:r>
            <a:r>
              <a:rPr lang="en-US" sz="1500" dirty="0"/>
              <a:t> </a:t>
            </a:r>
            <a:r>
              <a:rPr lang="en-US" sz="1000" dirty="0"/>
              <a:t> 0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9301" y="1934257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718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0" y="2737518"/>
            <a:ext cx="1835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	  3        </a:t>
            </a:r>
            <a:r>
              <a:rPr lang="en-US" sz="1500" dirty="0"/>
              <a:t> </a:t>
            </a:r>
            <a:r>
              <a:rPr lang="en-US" sz="1000" dirty="0"/>
              <a:t> 0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Vector Operators: Element Select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1" y="4767264"/>
            <a:ext cx="2133600" cy="273844"/>
          </a:xfrm>
        </p:spPr>
        <p:txBody>
          <a:bodyPr/>
          <a:lstStyle/>
          <a:p>
            <a:fld id="{13F38114-DD43-4DC6-A87E-B049ED3F2E3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08" y="1070790"/>
            <a:ext cx="65037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vector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makeVector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(15.to[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],13.to[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],2.to[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element: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vector(0)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ea typeface="SimSun" pitchFamily="2" charset="-122"/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869301" y="1934257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157766" y="1756439"/>
            <a:ext cx="249257" cy="318963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3919" y="2370242"/>
            <a:ext cx="43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4503" y="3048317"/>
            <a:ext cx="12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      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1055037" y="2658428"/>
          <a:ext cx="449784" cy="112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446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2446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2446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2446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12593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 bwMode="auto">
          <a:xfrm>
            <a:off x="1055457" y="2666048"/>
            <a:ext cx="443326" cy="9202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5579" y="2790549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1457221" y="2760275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778407" y="2905401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2493421" y="1103273"/>
            <a:ext cx="6202727" cy="321035"/>
          </a:xfrm>
          <a:prstGeom prst="rect">
            <a:avLst/>
          </a:prstGeom>
          <a:solidFill>
            <a:srgbClr val="2B2B2B">
              <a:alpha val="4902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8" name="Rectangle: Rounded Corners 67"/>
          <p:cNvSpPr/>
          <p:nvPr/>
        </p:nvSpPr>
        <p:spPr bwMode="auto">
          <a:xfrm>
            <a:off x="3042148" y="2170526"/>
            <a:ext cx="4730252" cy="427202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Selects the </a:t>
            </a:r>
            <a:r>
              <a:rPr lang="en-US" sz="2000" i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= 0</a:t>
            </a:r>
            <a:r>
              <a:rPr lang="en-US" sz="2000" i="1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th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element in the Vector</a:t>
            </a: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 bwMode="auto">
          <a:xfrm flipV="1">
            <a:off x="5269029" y="1755173"/>
            <a:ext cx="0" cy="35816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1097003" y="2760276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784298" y="1015263"/>
            <a:ext cx="55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64989" y="970508"/>
            <a:ext cx="44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04343" y="978848"/>
            <a:ext cx="47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84031" y="1649625"/>
            <a:ext cx="12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2          1         0   </a:t>
            </a: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600053" y="1262122"/>
          <a:ext cx="1392936" cy="10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">
                  <a:extLst>
                    <a:ext uri="{9D8B030D-6E8A-4147-A177-3AD203B41FA5}">
                      <a16:colId xmlns:a16="http://schemas.microsoft.com/office/drawing/2014/main" val="1179754543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168430315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70963330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545851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0450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78" name="Rectangle 77"/>
          <p:cNvSpPr/>
          <p:nvPr/>
        </p:nvSpPr>
        <p:spPr bwMode="auto">
          <a:xfrm>
            <a:off x="600053" y="1272896"/>
            <a:ext cx="479611" cy="74834"/>
          </a:xfrm>
          <a:prstGeom prst="rect">
            <a:avLst/>
          </a:prstGeom>
          <a:solidFill>
            <a:srgbClr val="BAEA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073836" y="1267356"/>
            <a:ext cx="443326" cy="92024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544985" y="1267356"/>
            <a:ext cx="443326" cy="9202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44835" y="1391857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642649" y="1354657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120633" y="1354656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1579762" y="13477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1946749" y="1354656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1463711" y="1347730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59586" y="1682560"/>
            <a:ext cx="607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indices:</a:t>
            </a:r>
          </a:p>
        </p:txBody>
      </p:sp>
      <p:sp>
        <p:nvSpPr>
          <p:cNvPr id="88" name="Left Brace 87"/>
          <p:cNvSpPr/>
          <p:nvPr/>
        </p:nvSpPr>
        <p:spPr bwMode="auto">
          <a:xfrm rot="16200000">
            <a:off x="769990" y="1412766"/>
            <a:ext cx="99029" cy="438897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9" name="Left Brace 88"/>
          <p:cNvSpPr/>
          <p:nvPr/>
        </p:nvSpPr>
        <p:spPr bwMode="auto">
          <a:xfrm rot="16200000">
            <a:off x="1244395" y="1408960"/>
            <a:ext cx="108888" cy="436650"/>
          </a:xfrm>
          <a:prstGeom prst="leftBrac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0" name="Left Brace 89"/>
          <p:cNvSpPr/>
          <p:nvPr/>
        </p:nvSpPr>
        <p:spPr bwMode="auto">
          <a:xfrm rot="16200000">
            <a:off x="1708866" y="1408960"/>
            <a:ext cx="108888" cy="436650"/>
          </a:xfrm>
          <a:prstGeom prst="leftBrace">
            <a:avLst/>
          </a:prstGeom>
          <a:solidFill>
            <a:srgbClr val="BEE39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995942" y="13477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490362" y="1314913"/>
            <a:ext cx="1835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11         8  7         </a:t>
            </a:r>
            <a:r>
              <a:rPr lang="en-US" sz="800" dirty="0"/>
              <a:t> </a:t>
            </a:r>
            <a:r>
              <a:rPr lang="en-US" sz="1000" dirty="0"/>
              <a:t>4  3        </a:t>
            </a:r>
            <a:r>
              <a:rPr lang="en-US" sz="1500" dirty="0"/>
              <a:t> </a:t>
            </a:r>
            <a:r>
              <a:rPr lang="en-US" sz="1000" dirty="0"/>
              <a:t> 0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9070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Vector Operators: Element Slice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1" y="4767264"/>
            <a:ext cx="2133600" cy="273844"/>
          </a:xfrm>
        </p:spPr>
        <p:txBody>
          <a:bodyPr/>
          <a:lstStyle/>
          <a:p>
            <a:fld id="{13F38114-DD43-4DC6-A87E-B049ED3F2E3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08" y="1070790"/>
            <a:ext cx="65037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vector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makeVector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(15.to[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],13.to[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],2.to[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slice: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VectorN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 = vector(1::0)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ea typeface="SimSun" pitchFamily="2" charset="-122"/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916669" y="1865839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157766" y="1756439"/>
            <a:ext cx="249257" cy="318963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34079" y="2370242"/>
            <a:ext cx="43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3862" y="2377816"/>
            <a:ext cx="45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4663" y="3048317"/>
            <a:ext cx="12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    1         0  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842923" y="2660177"/>
          <a:ext cx="919344" cy="112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1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12593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 bwMode="auto">
          <a:xfrm>
            <a:off x="854468" y="2666048"/>
            <a:ext cx="443326" cy="92024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325617" y="2666048"/>
            <a:ext cx="443326" cy="9202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9097" y="2783288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901265" y="2753348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360394" y="2753348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727381" y="2753348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244343" y="2746422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Left Brace 44"/>
          <p:cNvSpPr/>
          <p:nvPr/>
        </p:nvSpPr>
        <p:spPr bwMode="auto">
          <a:xfrm rot="16200000">
            <a:off x="1025027" y="2807652"/>
            <a:ext cx="108888" cy="436650"/>
          </a:xfrm>
          <a:prstGeom prst="leftBrac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6" name="Left Brace 45"/>
          <p:cNvSpPr/>
          <p:nvPr/>
        </p:nvSpPr>
        <p:spPr bwMode="auto">
          <a:xfrm rot="16200000">
            <a:off x="1489498" y="2807652"/>
            <a:ext cx="108888" cy="436650"/>
          </a:xfrm>
          <a:prstGeom prst="leftBrace">
            <a:avLst/>
          </a:prstGeom>
          <a:solidFill>
            <a:srgbClr val="BEE39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2232" y="324821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90969" y="2716475"/>
            <a:ext cx="18352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                7         </a:t>
            </a:r>
            <a:r>
              <a:rPr lang="en-US" sz="800" dirty="0"/>
              <a:t> </a:t>
            </a:r>
            <a:r>
              <a:rPr lang="en-US" sz="1000" dirty="0"/>
              <a:t>4  3        </a:t>
            </a:r>
            <a:r>
              <a:rPr lang="en-US" sz="1500" dirty="0"/>
              <a:t> </a:t>
            </a:r>
            <a:r>
              <a:rPr lang="en-US" sz="1000" dirty="0"/>
              <a:t> 0 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2477232" y="1110200"/>
            <a:ext cx="6202727" cy="321035"/>
          </a:xfrm>
          <a:prstGeom prst="rect">
            <a:avLst/>
          </a:prstGeom>
          <a:solidFill>
            <a:srgbClr val="2B2B2B">
              <a:alpha val="4902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8" name="Rectangle: Rounded Corners 67"/>
          <p:cNvSpPr/>
          <p:nvPr/>
        </p:nvSpPr>
        <p:spPr bwMode="auto">
          <a:xfrm>
            <a:off x="3042148" y="2170525"/>
            <a:ext cx="4106798" cy="693313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Selects the elements </a:t>
            </a:r>
            <a:r>
              <a:rPr lang="en-US" sz="2000" i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= 0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through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j = 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(inclusive) in the vector</a:t>
            </a:r>
          </a:p>
        </p:txBody>
      </p:sp>
      <p:sp>
        <p:nvSpPr>
          <p:cNvPr id="69" name="Rectangle: Rounded Corners 68"/>
          <p:cNvSpPr/>
          <p:nvPr/>
        </p:nvSpPr>
        <p:spPr bwMode="auto">
          <a:xfrm>
            <a:off x="3043237" y="3036770"/>
            <a:ext cx="4244068" cy="693313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a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VectorN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which must be cast to a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Vector###</a:t>
            </a: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 bwMode="auto">
          <a:xfrm flipV="1">
            <a:off x="5795502" y="1760755"/>
            <a:ext cx="0" cy="35816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684031" y="1649625"/>
            <a:ext cx="12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2          1         0   </a:t>
            </a: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600053" y="1262122"/>
          <a:ext cx="1392936" cy="10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">
                  <a:extLst>
                    <a:ext uri="{9D8B030D-6E8A-4147-A177-3AD203B41FA5}">
                      <a16:colId xmlns:a16="http://schemas.microsoft.com/office/drawing/2014/main" val="1179754543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168430315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70963330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545851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0450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78" name="Rectangle 77"/>
          <p:cNvSpPr/>
          <p:nvPr/>
        </p:nvSpPr>
        <p:spPr bwMode="auto">
          <a:xfrm>
            <a:off x="600053" y="1272896"/>
            <a:ext cx="479611" cy="74834"/>
          </a:xfrm>
          <a:prstGeom prst="rect">
            <a:avLst/>
          </a:prstGeom>
          <a:solidFill>
            <a:srgbClr val="BAEA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073836" y="1267356"/>
            <a:ext cx="443326" cy="92024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544985" y="1267356"/>
            <a:ext cx="443326" cy="9202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44835" y="1391857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642649" y="1354657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1120633" y="1354656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1579762" y="13477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1946749" y="1354656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1463711" y="1347730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59586" y="1682560"/>
            <a:ext cx="607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indices:</a:t>
            </a:r>
          </a:p>
        </p:txBody>
      </p:sp>
      <p:sp>
        <p:nvSpPr>
          <p:cNvPr id="88" name="Left Brace 87"/>
          <p:cNvSpPr/>
          <p:nvPr/>
        </p:nvSpPr>
        <p:spPr bwMode="auto">
          <a:xfrm rot="16200000">
            <a:off x="769990" y="1412766"/>
            <a:ext cx="99029" cy="438897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9" name="Left Brace 88"/>
          <p:cNvSpPr/>
          <p:nvPr/>
        </p:nvSpPr>
        <p:spPr bwMode="auto">
          <a:xfrm rot="16200000">
            <a:off x="1244395" y="1408960"/>
            <a:ext cx="108888" cy="436650"/>
          </a:xfrm>
          <a:prstGeom prst="leftBrac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0" name="Left Brace 89"/>
          <p:cNvSpPr/>
          <p:nvPr/>
        </p:nvSpPr>
        <p:spPr bwMode="auto">
          <a:xfrm rot="16200000">
            <a:off x="1708866" y="1408960"/>
            <a:ext cx="108888" cy="436650"/>
          </a:xfrm>
          <a:prstGeom prst="leftBrace">
            <a:avLst/>
          </a:prstGeom>
          <a:solidFill>
            <a:srgbClr val="BEE39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995942" y="13477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490362" y="1314913"/>
            <a:ext cx="1835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11         8  7         </a:t>
            </a:r>
            <a:r>
              <a:rPr lang="en-US" sz="800" dirty="0"/>
              <a:t> </a:t>
            </a:r>
            <a:r>
              <a:rPr lang="en-US" sz="1000" dirty="0"/>
              <a:t>4  3        </a:t>
            </a:r>
            <a:r>
              <a:rPr lang="en-US" sz="1500" dirty="0"/>
              <a:t> </a:t>
            </a:r>
            <a:r>
              <a:rPr lang="en-US" sz="1000" dirty="0"/>
              <a:t> 0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35451" y="3088036"/>
            <a:ext cx="607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indices: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77954" y="1014756"/>
            <a:ext cx="55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564989" y="970508"/>
            <a:ext cx="44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04343" y="978848"/>
            <a:ext cx="47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33341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Vector Operators: Conversion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1" y="4767264"/>
            <a:ext cx="2133600" cy="273844"/>
          </a:xfrm>
        </p:spPr>
        <p:txBody>
          <a:bodyPr/>
          <a:lstStyle/>
          <a:p>
            <a:fld id="{13F38114-DD43-4DC6-A87E-B049ED3F2E3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08" y="1070790"/>
            <a:ext cx="65037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vector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makeVector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(15.to[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],13.to[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],2.to[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slice: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Vector2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 = vector(1::0).asVector2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ea typeface="SimSun" pitchFamily="2" charset="-122"/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907251" y="1851577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157766" y="1756439"/>
            <a:ext cx="249257" cy="318963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27154" y="2370242"/>
            <a:ext cx="43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6937" y="2377816"/>
            <a:ext cx="45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738" y="3048317"/>
            <a:ext cx="12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    1         0  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835998" y="2660177"/>
          <a:ext cx="919344" cy="112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1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12593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 bwMode="auto">
          <a:xfrm>
            <a:off x="847543" y="2666048"/>
            <a:ext cx="443326" cy="92024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318692" y="2666048"/>
            <a:ext cx="443326" cy="9202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9520" y="2790713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894340" y="2753348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353469" y="2753348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720456" y="2753348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237418" y="2746422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Left Brace 44"/>
          <p:cNvSpPr/>
          <p:nvPr/>
        </p:nvSpPr>
        <p:spPr bwMode="auto">
          <a:xfrm rot="16200000">
            <a:off x="1018102" y="2807652"/>
            <a:ext cx="108888" cy="436650"/>
          </a:xfrm>
          <a:prstGeom prst="leftBrac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6" name="Left Brace 45"/>
          <p:cNvSpPr/>
          <p:nvPr/>
        </p:nvSpPr>
        <p:spPr bwMode="auto">
          <a:xfrm rot="16200000">
            <a:off x="1482573" y="2807652"/>
            <a:ext cx="108888" cy="436650"/>
          </a:xfrm>
          <a:prstGeom prst="leftBrace">
            <a:avLst/>
          </a:prstGeom>
          <a:solidFill>
            <a:srgbClr val="BEE39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2232" y="324821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4044" y="2716475"/>
            <a:ext cx="1835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                7         </a:t>
            </a:r>
            <a:r>
              <a:rPr lang="en-US" sz="800" dirty="0"/>
              <a:t> </a:t>
            </a:r>
            <a:r>
              <a:rPr lang="en-US" sz="1000" dirty="0"/>
              <a:t>4  3        </a:t>
            </a:r>
            <a:r>
              <a:rPr lang="en-US" sz="1500" dirty="0"/>
              <a:t> </a:t>
            </a:r>
            <a:r>
              <a:rPr lang="en-US" sz="1000" dirty="0"/>
              <a:t> 0 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2493421" y="1098300"/>
            <a:ext cx="6202727" cy="321035"/>
          </a:xfrm>
          <a:prstGeom prst="rect">
            <a:avLst/>
          </a:prstGeom>
          <a:solidFill>
            <a:srgbClr val="2B2B2B">
              <a:alpha val="4902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9" name="Rectangle: Rounded Corners 68"/>
          <p:cNvSpPr/>
          <p:nvPr/>
        </p:nvSpPr>
        <p:spPr bwMode="auto">
          <a:xfrm>
            <a:off x="4831747" y="2194726"/>
            <a:ext cx="3938179" cy="384309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Casts this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VectorN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to a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Vector2</a:t>
            </a: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 bwMode="auto">
          <a:xfrm flipV="1">
            <a:off x="6876156" y="1737318"/>
            <a:ext cx="0" cy="35816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84031" y="1649625"/>
            <a:ext cx="12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2          1         0   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600053" y="1262122"/>
          <a:ext cx="1392936" cy="10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">
                  <a:extLst>
                    <a:ext uri="{9D8B030D-6E8A-4147-A177-3AD203B41FA5}">
                      <a16:colId xmlns:a16="http://schemas.microsoft.com/office/drawing/2014/main" val="1179754543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168430315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70963330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545851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0450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 bwMode="auto">
          <a:xfrm>
            <a:off x="600053" y="1272896"/>
            <a:ext cx="479611" cy="74834"/>
          </a:xfrm>
          <a:prstGeom prst="rect">
            <a:avLst/>
          </a:prstGeom>
          <a:solidFill>
            <a:srgbClr val="BAEA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073836" y="1267356"/>
            <a:ext cx="443326" cy="92024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544985" y="1267356"/>
            <a:ext cx="443326" cy="9202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4835" y="1391857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642649" y="1354657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1120633" y="1354656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1579762" y="13477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1946749" y="1354656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1463711" y="1347730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59586" y="1682560"/>
            <a:ext cx="607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indices:</a:t>
            </a:r>
          </a:p>
        </p:txBody>
      </p:sp>
      <p:sp>
        <p:nvSpPr>
          <p:cNvPr id="63" name="Left Brace 62"/>
          <p:cNvSpPr/>
          <p:nvPr/>
        </p:nvSpPr>
        <p:spPr bwMode="auto">
          <a:xfrm rot="16200000">
            <a:off x="769990" y="1412766"/>
            <a:ext cx="99029" cy="438897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4" name="Left Brace 63"/>
          <p:cNvSpPr/>
          <p:nvPr/>
        </p:nvSpPr>
        <p:spPr bwMode="auto">
          <a:xfrm rot="16200000">
            <a:off x="1244395" y="1408960"/>
            <a:ext cx="108888" cy="436650"/>
          </a:xfrm>
          <a:prstGeom prst="leftBrac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5" name="Left Brace 64"/>
          <p:cNvSpPr/>
          <p:nvPr/>
        </p:nvSpPr>
        <p:spPr bwMode="auto">
          <a:xfrm rot="16200000">
            <a:off x="1708866" y="1408960"/>
            <a:ext cx="108888" cy="436650"/>
          </a:xfrm>
          <a:prstGeom prst="leftBrace">
            <a:avLst/>
          </a:prstGeom>
          <a:solidFill>
            <a:srgbClr val="BEE39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995942" y="13477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490362" y="1314913"/>
            <a:ext cx="1835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11         8  7         </a:t>
            </a:r>
            <a:r>
              <a:rPr lang="en-US" sz="800" dirty="0"/>
              <a:t> </a:t>
            </a:r>
            <a:r>
              <a:rPr lang="en-US" sz="1000" dirty="0"/>
              <a:t>4  3        </a:t>
            </a:r>
            <a:r>
              <a:rPr lang="en-US" sz="1500" dirty="0"/>
              <a:t> </a:t>
            </a:r>
            <a:r>
              <a:rPr lang="en-US" sz="1000" dirty="0"/>
              <a:t> 0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8526" y="3088036"/>
            <a:ext cx="607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indices: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8807" y="1014120"/>
            <a:ext cx="55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64989" y="970508"/>
            <a:ext cx="44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04343" y="978848"/>
            <a:ext cx="47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32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b="1">
                <a:latin typeface="+mj-lt"/>
              </a:rPr>
              <a:t>Spatial</a:t>
            </a:r>
            <a:r>
              <a:rPr lang="en-US">
                <a:latin typeface="+mj-lt"/>
              </a:rPr>
              <a:t> is Embedded in </a:t>
            </a:r>
            <a:r>
              <a:rPr lang="en-US" b="1">
                <a:latin typeface="+mj-lt"/>
              </a:rPr>
              <a:t>Scala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534400" cy="1657350"/>
          </a:xfrm>
        </p:spPr>
        <p:txBody>
          <a:bodyPr/>
          <a:lstStyle/>
          <a:p>
            <a:pPr marL="914361" lvl="2" indent="0">
              <a:buNone/>
            </a:pPr>
            <a:br>
              <a:rPr lang="en-US" sz="1600">
                <a:solidFill>
                  <a:schemeClr val="tx1"/>
                </a:solidFill>
              </a:rPr>
            </a:br>
            <a:br>
              <a:rPr lang="en-US" sz="1600">
                <a:solidFill>
                  <a:schemeClr val="tx1"/>
                </a:solidFill>
              </a:rPr>
            </a:br>
            <a:br>
              <a:rPr lang="en-US" sz="1600">
                <a:solidFill>
                  <a:schemeClr val="tx1"/>
                </a:solidFill>
              </a:rPr>
            </a:br>
            <a:r>
              <a:rPr lang="en-US">
                <a:latin typeface="+mj-lt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5844755" y="2230137"/>
            <a:ext cx="2842046" cy="708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Spatial can be thought of as a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Scala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library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7989601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Vector Operators: Element Slice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1" y="4767264"/>
            <a:ext cx="2133600" cy="273844"/>
          </a:xfrm>
        </p:spPr>
        <p:txBody>
          <a:bodyPr/>
          <a:lstStyle/>
          <a:p>
            <a:fld id="{13F38114-DD43-4DC6-A87E-B049ED3F2E32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08" y="1070790"/>
            <a:ext cx="65037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vector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makeVector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(15.to[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],13.to[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],2.to[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slice: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VectorN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 = vector(0::1)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ea typeface="SimSun" pitchFamily="2" charset="-122"/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2157766" y="1756439"/>
            <a:ext cx="249257" cy="318963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3300" y="2370242"/>
            <a:ext cx="43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53083" y="2377816"/>
            <a:ext cx="45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3884" y="3048317"/>
            <a:ext cx="12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    1         0  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822144" y="2660177"/>
          <a:ext cx="919344" cy="112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1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12593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 bwMode="auto">
          <a:xfrm>
            <a:off x="833689" y="2666048"/>
            <a:ext cx="443326" cy="92024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304838" y="2666048"/>
            <a:ext cx="443326" cy="9202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5210" y="2784512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880486" y="2753348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339615" y="2753348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706602" y="2753348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223564" y="2746422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Left Brace 44"/>
          <p:cNvSpPr/>
          <p:nvPr/>
        </p:nvSpPr>
        <p:spPr bwMode="auto">
          <a:xfrm rot="16200000">
            <a:off x="1004248" y="2807652"/>
            <a:ext cx="108888" cy="436650"/>
          </a:xfrm>
          <a:prstGeom prst="leftBrac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6" name="Left Brace 45"/>
          <p:cNvSpPr/>
          <p:nvPr/>
        </p:nvSpPr>
        <p:spPr bwMode="auto">
          <a:xfrm rot="16200000">
            <a:off x="1468719" y="2807652"/>
            <a:ext cx="108888" cy="436650"/>
          </a:xfrm>
          <a:prstGeom prst="leftBrace">
            <a:avLst/>
          </a:prstGeom>
          <a:solidFill>
            <a:srgbClr val="BEE39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2232" y="324821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97898" y="2716475"/>
            <a:ext cx="1835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               7         </a:t>
            </a:r>
            <a:r>
              <a:rPr lang="en-US" sz="800" dirty="0"/>
              <a:t> </a:t>
            </a:r>
            <a:r>
              <a:rPr lang="en-US" sz="1000" dirty="0"/>
              <a:t>4  3        </a:t>
            </a:r>
            <a:r>
              <a:rPr lang="en-US" sz="1500" dirty="0"/>
              <a:t> </a:t>
            </a:r>
            <a:r>
              <a:rPr lang="en-US" sz="1000" dirty="0"/>
              <a:t> 0 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2482194" y="1110200"/>
            <a:ext cx="6202727" cy="321035"/>
          </a:xfrm>
          <a:prstGeom prst="rect">
            <a:avLst/>
          </a:prstGeom>
          <a:solidFill>
            <a:srgbClr val="2B2B2B">
              <a:alpha val="4902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8" name="Rectangle: Rounded Corners 67"/>
          <p:cNvSpPr/>
          <p:nvPr/>
        </p:nvSpPr>
        <p:spPr bwMode="auto">
          <a:xfrm>
            <a:off x="4580002" y="2170525"/>
            <a:ext cx="2624361" cy="489652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Same as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vector(1::0)</a:t>
            </a: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 bwMode="auto">
          <a:xfrm flipV="1">
            <a:off x="5795502" y="1760755"/>
            <a:ext cx="0" cy="35816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84031" y="1649625"/>
            <a:ext cx="12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2          1         0   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600053" y="1262122"/>
          <a:ext cx="1392936" cy="10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">
                  <a:extLst>
                    <a:ext uri="{9D8B030D-6E8A-4147-A177-3AD203B41FA5}">
                      <a16:colId xmlns:a16="http://schemas.microsoft.com/office/drawing/2014/main" val="1179754543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168430315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70963330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545851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0450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 bwMode="auto">
          <a:xfrm>
            <a:off x="600053" y="1272896"/>
            <a:ext cx="479611" cy="74834"/>
          </a:xfrm>
          <a:prstGeom prst="rect">
            <a:avLst/>
          </a:prstGeom>
          <a:solidFill>
            <a:srgbClr val="BAEA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073836" y="1267356"/>
            <a:ext cx="443326" cy="92024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544985" y="1267356"/>
            <a:ext cx="443326" cy="9202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4835" y="1391857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642649" y="1354657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1120633" y="1354656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1579762" y="13477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1946749" y="1354656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1463711" y="1347730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59586" y="1682560"/>
            <a:ext cx="607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indices:</a:t>
            </a:r>
          </a:p>
        </p:txBody>
      </p:sp>
      <p:sp>
        <p:nvSpPr>
          <p:cNvPr id="63" name="Left Brace 62"/>
          <p:cNvSpPr/>
          <p:nvPr/>
        </p:nvSpPr>
        <p:spPr bwMode="auto">
          <a:xfrm rot="16200000">
            <a:off x="769990" y="1412766"/>
            <a:ext cx="99029" cy="438897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4" name="Left Brace 63"/>
          <p:cNvSpPr/>
          <p:nvPr/>
        </p:nvSpPr>
        <p:spPr bwMode="auto">
          <a:xfrm rot="16200000">
            <a:off x="1244395" y="1408960"/>
            <a:ext cx="108888" cy="436650"/>
          </a:xfrm>
          <a:prstGeom prst="leftBrac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5" name="Left Brace 64"/>
          <p:cNvSpPr/>
          <p:nvPr/>
        </p:nvSpPr>
        <p:spPr bwMode="auto">
          <a:xfrm rot="16200000">
            <a:off x="1708866" y="1408960"/>
            <a:ext cx="108888" cy="436650"/>
          </a:xfrm>
          <a:prstGeom prst="leftBrace">
            <a:avLst/>
          </a:prstGeom>
          <a:solidFill>
            <a:srgbClr val="BEE39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995942" y="13477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490362" y="1314913"/>
            <a:ext cx="1835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11         8  7         </a:t>
            </a:r>
            <a:r>
              <a:rPr lang="en-US" sz="800" dirty="0"/>
              <a:t> </a:t>
            </a:r>
            <a:r>
              <a:rPr lang="en-US" sz="1000" dirty="0"/>
              <a:t>4  3        </a:t>
            </a:r>
            <a:r>
              <a:rPr lang="en-US" sz="1500" dirty="0"/>
              <a:t> </a:t>
            </a:r>
            <a:r>
              <a:rPr lang="en-US" sz="1000" dirty="0"/>
              <a:t> 0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07251" y="1851577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14672" y="3088036"/>
            <a:ext cx="607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indices: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63438" y="1013998"/>
            <a:ext cx="55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64989" y="970508"/>
            <a:ext cx="44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104343" y="978848"/>
            <a:ext cx="47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479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Vector Operators: Element </a:t>
            </a:r>
            <a:r>
              <a:rPr lang="en-US" dirty="0" err="1">
                <a:latin typeface="+mj-lt"/>
              </a:rPr>
              <a:t>TakeN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1" y="4767264"/>
            <a:ext cx="2133600" cy="273844"/>
          </a:xfrm>
        </p:spPr>
        <p:txBody>
          <a:bodyPr/>
          <a:lstStyle/>
          <a:p>
            <a:fld id="{13F38114-DD43-4DC6-A87E-B049ED3F2E32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08" y="1070790"/>
            <a:ext cx="65037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vector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makeVector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(15.to[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],13.to[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],2.to[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slice: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Vector2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 = vector.take2(0)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ea typeface="SimSun" pitchFamily="2" charset="-122"/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2157766" y="1756439"/>
            <a:ext cx="249257" cy="318963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27156" y="2370242"/>
            <a:ext cx="43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6939" y="2377816"/>
            <a:ext cx="45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740" y="3048317"/>
            <a:ext cx="12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    1         0  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836000" y="2660177"/>
          <a:ext cx="919344" cy="112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1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491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12593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 bwMode="auto">
          <a:xfrm>
            <a:off x="847545" y="2666048"/>
            <a:ext cx="443326" cy="92024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318694" y="2666048"/>
            <a:ext cx="443326" cy="9202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1842" y="2783492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894342" y="2753348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353471" y="2753348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720458" y="2753348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237420" y="2746422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Left Brace 44"/>
          <p:cNvSpPr/>
          <p:nvPr/>
        </p:nvSpPr>
        <p:spPr bwMode="auto">
          <a:xfrm rot="16200000">
            <a:off x="1018104" y="2807652"/>
            <a:ext cx="108888" cy="436650"/>
          </a:xfrm>
          <a:prstGeom prst="leftBrac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6" name="Left Brace 45"/>
          <p:cNvSpPr/>
          <p:nvPr/>
        </p:nvSpPr>
        <p:spPr bwMode="auto">
          <a:xfrm rot="16200000">
            <a:off x="1482575" y="2807652"/>
            <a:ext cx="108888" cy="436650"/>
          </a:xfrm>
          <a:prstGeom prst="leftBrace">
            <a:avLst/>
          </a:prstGeom>
          <a:solidFill>
            <a:srgbClr val="BEE39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2232" y="324821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63265" y="2716475"/>
            <a:ext cx="1835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                 7         </a:t>
            </a:r>
            <a:r>
              <a:rPr lang="en-US" sz="800" dirty="0"/>
              <a:t> </a:t>
            </a:r>
            <a:r>
              <a:rPr lang="en-US" sz="1000" dirty="0"/>
              <a:t>4  3        </a:t>
            </a:r>
            <a:r>
              <a:rPr lang="en-US" sz="1500" dirty="0"/>
              <a:t> </a:t>
            </a:r>
            <a:r>
              <a:rPr lang="en-US" sz="1000" dirty="0"/>
              <a:t> 0 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2466772" y="1112378"/>
            <a:ext cx="6202727" cy="321035"/>
          </a:xfrm>
          <a:prstGeom prst="rect">
            <a:avLst/>
          </a:prstGeom>
          <a:solidFill>
            <a:srgbClr val="2B2B2B">
              <a:alpha val="4902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 bwMode="auto">
          <a:xfrm flipV="1">
            <a:off x="5795502" y="1760755"/>
            <a:ext cx="0" cy="35816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ectangle: Rounded Corners 47"/>
          <p:cNvSpPr/>
          <p:nvPr/>
        </p:nvSpPr>
        <p:spPr bwMode="auto">
          <a:xfrm>
            <a:off x="3880348" y="2176497"/>
            <a:ext cx="4244068" cy="693313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Selects two elements in the vector starting with element </a:t>
            </a:r>
            <a:r>
              <a:rPr lang="en-US" sz="2000" i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= 0</a:t>
            </a:r>
          </a:p>
        </p:txBody>
      </p:sp>
      <p:sp>
        <p:nvSpPr>
          <p:cNvPr id="49" name="Rectangle: Rounded Corners 48"/>
          <p:cNvSpPr/>
          <p:nvPr/>
        </p:nvSpPr>
        <p:spPr bwMode="auto">
          <a:xfrm>
            <a:off x="3880348" y="3125224"/>
            <a:ext cx="4072161" cy="407686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(Same as slicing plus conversion)</a:t>
            </a:r>
            <a:endParaRPr lang="en-US" sz="2000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7251" y="1851577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4031" y="1649625"/>
            <a:ext cx="12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2          1         0   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600053" y="1262122"/>
          <a:ext cx="1392936" cy="10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">
                  <a:extLst>
                    <a:ext uri="{9D8B030D-6E8A-4147-A177-3AD203B41FA5}">
                      <a16:colId xmlns:a16="http://schemas.microsoft.com/office/drawing/2014/main" val="1179754543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168430315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70963330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545851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0450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56" name="Rectangle 55"/>
          <p:cNvSpPr/>
          <p:nvPr/>
        </p:nvSpPr>
        <p:spPr bwMode="auto">
          <a:xfrm>
            <a:off x="600053" y="1272896"/>
            <a:ext cx="479611" cy="74834"/>
          </a:xfrm>
          <a:prstGeom prst="rect">
            <a:avLst/>
          </a:prstGeom>
          <a:solidFill>
            <a:srgbClr val="BAEA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073836" y="1267356"/>
            <a:ext cx="443326" cy="92024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544985" y="1267356"/>
            <a:ext cx="443326" cy="9202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4835" y="1391857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642649" y="1354657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1120633" y="1354656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1579762" y="13477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1946749" y="1354656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1463711" y="1347730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59586" y="1682560"/>
            <a:ext cx="607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indices:</a:t>
            </a:r>
          </a:p>
        </p:txBody>
      </p:sp>
      <p:sp>
        <p:nvSpPr>
          <p:cNvPr id="69" name="Left Brace 68"/>
          <p:cNvSpPr/>
          <p:nvPr/>
        </p:nvSpPr>
        <p:spPr bwMode="auto">
          <a:xfrm rot="16200000">
            <a:off x="769990" y="1412766"/>
            <a:ext cx="99029" cy="438897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0" name="Left Brace 69"/>
          <p:cNvSpPr/>
          <p:nvPr/>
        </p:nvSpPr>
        <p:spPr bwMode="auto">
          <a:xfrm rot="16200000">
            <a:off x="1244395" y="1408960"/>
            <a:ext cx="108888" cy="436650"/>
          </a:xfrm>
          <a:prstGeom prst="leftBrac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2" name="Left Brace 71"/>
          <p:cNvSpPr/>
          <p:nvPr/>
        </p:nvSpPr>
        <p:spPr bwMode="auto">
          <a:xfrm rot="16200000">
            <a:off x="1708866" y="1408960"/>
            <a:ext cx="108888" cy="436650"/>
          </a:xfrm>
          <a:prstGeom prst="leftBrace">
            <a:avLst/>
          </a:prstGeom>
          <a:solidFill>
            <a:srgbClr val="BEE39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73" name="Straight Connector 72"/>
          <p:cNvCxnSpPr/>
          <p:nvPr/>
        </p:nvCxnSpPr>
        <p:spPr bwMode="auto">
          <a:xfrm>
            <a:off x="995942" y="13477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490362" y="1314913"/>
            <a:ext cx="1835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11         8  7         </a:t>
            </a:r>
            <a:r>
              <a:rPr lang="en-US" sz="800" dirty="0"/>
              <a:t> </a:t>
            </a:r>
            <a:r>
              <a:rPr lang="en-US" sz="1000" dirty="0"/>
              <a:t>4  3        </a:t>
            </a:r>
            <a:r>
              <a:rPr lang="en-US" sz="1500" dirty="0"/>
              <a:t> </a:t>
            </a:r>
            <a:r>
              <a:rPr lang="en-US" sz="1000" dirty="0"/>
              <a:t> 0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5563" y="3088036"/>
            <a:ext cx="607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indices: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8807" y="1014770"/>
            <a:ext cx="55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64989" y="970508"/>
            <a:ext cx="44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04343" y="978848"/>
            <a:ext cx="47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4543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Vector Operators: Element </a:t>
            </a:r>
            <a:r>
              <a:rPr lang="en-US" dirty="0" err="1">
                <a:latin typeface="+mj-lt"/>
              </a:rPr>
              <a:t>TakeN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1" y="4767264"/>
            <a:ext cx="2133600" cy="273844"/>
          </a:xfrm>
        </p:spPr>
        <p:txBody>
          <a:bodyPr/>
          <a:lstStyle/>
          <a:p>
            <a:fld id="{13F38114-DD43-4DC6-A87E-B049ED3F2E32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08" y="1070790"/>
            <a:ext cx="65037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vector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makeVector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(15.to[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],13.to[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],2.to[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slice: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Vector3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 = vector.take3(0)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ea typeface="SimSun" pitchFamily="2" charset="-122"/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2157766" y="1756439"/>
            <a:ext cx="249257" cy="318963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476026" y="1086708"/>
            <a:ext cx="6202727" cy="321035"/>
          </a:xfrm>
          <a:prstGeom prst="rect">
            <a:avLst/>
          </a:prstGeom>
          <a:solidFill>
            <a:srgbClr val="2B2B2B">
              <a:alpha val="4902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 bwMode="auto">
          <a:xfrm flipV="1">
            <a:off x="6356611" y="1756439"/>
            <a:ext cx="0" cy="35816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ectangle: Rounded Corners 47"/>
          <p:cNvSpPr/>
          <p:nvPr/>
        </p:nvSpPr>
        <p:spPr bwMode="auto">
          <a:xfrm>
            <a:off x="3303132" y="2176498"/>
            <a:ext cx="4871050" cy="351784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Method determines return type (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Vector#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)</a:t>
            </a:r>
            <a:endParaRPr lang="en-US" sz="2000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 bwMode="auto">
          <a:xfrm flipV="1">
            <a:off x="4216083" y="1780969"/>
            <a:ext cx="0" cy="35816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907251" y="1851577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84031" y="1649625"/>
            <a:ext cx="12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2          1         0   </a:t>
            </a:r>
          </a:p>
        </p:txBody>
      </p:sp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00053" y="1262122"/>
          <a:ext cx="1392936" cy="10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">
                  <a:extLst>
                    <a:ext uri="{9D8B030D-6E8A-4147-A177-3AD203B41FA5}">
                      <a16:colId xmlns:a16="http://schemas.microsoft.com/office/drawing/2014/main" val="1179754543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168430315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70963330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545851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0450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79" name="Rectangle 78"/>
          <p:cNvSpPr/>
          <p:nvPr/>
        </p:nvSpPr>
        <p:spPr bwMode="auto">
          <a:xfrm>
            <a:off x="600053" y="1272896"/>
            <a:ext cx="479611" cy="74834"/>
          </a:xfrm>
          <a:prstGeom prst="rect">
            <a:avLst/>
          </a:prstGeom>
          <a:solidFill>
            <a:srgbClr val="BAEA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073836" y="1267356"/>
            <a:ext cx="443326" cy="92024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544985" y="1267356"/>
            <a:ext cx="443326" cy="9202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44835" y="1391857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83" name="Straight Connector 82"/>
          <p:cNvCxnSpPr/>
          <p:nvPr/>
        </p:nvCxnSpPr>
        <p:spPr bwMode="auto">
          <a:xfrm>
            <a:off x="642649" y="1354657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1120633" y="1354656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1579762" y="13477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1946749" y="1354656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>
            <a:off x="1463711" y="1347730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59586" y="1682560"/>
            <a:ext cx="607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indices:</a:t>
            </a:r>
          </a:p>
        </p:txBody>
      </p:sp>
      <p:sp>
        <p:nvSpPr>
          <p:cNvPr id="89" name="Left Brace 88"/>
          <p:cNvSpPr/>
          <p:nvPr/>
        </p:nvSpPr>
        <p:spPr bwMode="auto">
          <a:xfrm rot="16200000">
            <a:off x="769990" y="1412766"/>
            <a:ext cx="99029" cy="438897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0" name="Left Brace 89"/>
          <p:cNvSpPr/>
          <p:nvPr/>
        </p:nvSpPr>
        <p:spPr bwMode="auto">
          <a:xfrm rot="16200000">
            <a:off x="1244395" y="1408960"/>
            <a:ext cx="108888" cy="436650"/>
          </a:xfrm>
          <a:prstGeom prst="leftBrac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1" name="Left Brace 90"/>
          <p:cNvSpPr/>
          <p:nvPr/>
        </p:nvSpPr>
        <p:spPr bwMode="auto">
          <a:xfrm rot="16200000">
            <a:off x="1708866" y="1408960"/>
            <a:ext cx="108888" cy="436650"/>
          </a:xfrm>
          <a:prstGeom prst="leftBrace">
            <a:avLst/>
          </a:prstGeom>
          <a:solidFill>
            <a:srgbClr val="BEE39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995942" y="13477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90362" y="1314913"/>
            <a:ext cx="1835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11         8  7         </a:t>
            </a:r>
            <a:r>
              <a:rPr lang="en-US" sz="800" dirty="0"/>
              <a:t> </a:t>
            </a:r>
            <a:r>
              <a:rPr lang="en-US" sz="1000" dirty="0"/>
              <a:t>4  3        </a:t>
            </a:r>
            <a:r>
              <a:rPr lang="en-US" sz="1500" dirty="0"/>
              <a:t> </a:t>
            </a:r>
            <a:r>
              <a:rPr lang="en-US" sz="1000" dirty="0"/>
              <a:t> 0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38953" y="305593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4031" y="2854573"/>
            <a:ext cx="12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2          1         0   </a:t>
            </a:r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/>
          </p:nvPr>
        </p:nvGraphicFramePr>
        <p:xfrm>
          <a:off x="600053" y="2467070"/>
          <a:ext cx="1392936" cy="10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">
                  <a:extLst>
                    <a:ext uri="{9D8B030D-6E8A-4147-A177-3AD203B41FA5}">
                      <a16:colId xmlns:a16="http://schemas.microsoft.com/office/drawing/2014/main" val="1179754543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168430315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70963330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545851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0450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100" name="Rectangle 99"/>
          <p:cNvSpPr/>
          <p:nvPr/>
        </p:nvSpPr>
        <p:spPr bwMode="auto">
          <a:xfrm>
            <a:off x="600053" y="2477844"/>
            <a:ext cx="479611" cy="74834"/>
          </a:xfrm>
          <a:prstGeom prst="rect">
            <a:avLst/>
          </a:prstGeom>
          <a:solidFill>
            <a:srgbClr val="BAEA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1073836" y="2472304"/>
            <a:ext cx="443326" cy="92024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1544985" y="2472304"/>
            <a:ext cx="443326" cy="9202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4835" y="2596805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642649" y="2559605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>
            <a:off x="1120633" y="2559604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1579762" y="2552677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1946749" y="2559604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1463711" y="2552678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59586" y="2887508"/>
            <a:ext cx="607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indices:</a:t>
            </a:r>
          </a:p>
        </p:txBody>
      </p:sp>
      <p:sp>
        <p:nvSpPr>
          <p:cNvPr id="110" name="Left Brace 109"/>
          <p:cNvSpPr/>
          <p:nvPr/>
        </p:nvSpPr>
        <p:spPr bwMode="auto">
          <a:xfrm rot="16200000">
            <a:off x="769990" y="2617714"/>
            <a:ext cx="99029" cy="438897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1" name="Left Brace 110"/>
          <p:cNvSpPr/>
          <p:nvPr/>
        </p:nvSpPr>
        <p:spPr bwMode="auto">
          <a:xfrm rot="16200000">
            <a:off x="1244395" y="2613908"/>
            <a:ext cx="108888" cy="436650"/>
          </a:xfrm>
          <a:prstGeom prst="leftBrac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2" name="Left Brace 111"/>
          <p:cNvSpPr/>
          <p:nvPr/>
        </p:nvSpPr>
        <p:spPr bwMode="auto">
          <a:xfrm rot="16200000">
            <a:off x="1708866" y="2613908"/>
            <a:ext cx="108888" cy="436650"/>
          </a:xfrm>
          <a:prstGeom prst="leftBrace">
            <a:avLst/>
          </a:prstGeom>
          <a:solidFill>
            <a:srgbClr val="BEE39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13" name="Straight Connector 112"/>
          <p:cNvCxnSpPr/>
          <p:nvPr/>
        </p:nvCxnSpPr>
        <p:spPr bwMode="auto">
          <a:xfrm>
            <a:off x="995942" y="2552677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490362" y="2519861"/>
            <a:ext cx="1835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11         8  7         </a:t>
            </a:r>
            <a:r>
              <a:rPr lang="en-US" sz="800" dirty="0"/>
              <a:t> </a:t>
            </a:r>
            <a:r>
              <a:rPr lang="en-US" sz="1000" dirty="0"/>
              <a:t>4  3        </a:t>
            </a:r>
            <a:r>
              <a:rPr lang="en-US" sz="1500" dirty="0"/>
              <a:t> </a:t>
            </a:r>
            <a:r>
              <a:rPr lang="en-US" sz="1000" dirty="0"/>
              <a:t> 0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76251" y="1015586"/>
            <a:ext cx="55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564989" y="970508"/>
            <a:ext cx="44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104343" y="978848"/>
            <a:ext cx="47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6699" y="2179498"/>
            <a:ext cx="55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557569" y="2135657"/>
            <a:ext cx="44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96923" y="2143997"/>
            <a:ext cx="47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56779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Vector Operators: Bit Casting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1" y="4767264"/>
            <a:ext cx="2133600" cy="273844"/>
          </a:xfrm>
        </p:spPr>
        <p:txBody>
          <a:bodyPr/>
          <a:lstStyle/>
          <a:p>
            <a:fld id="{13F38114-DD43-4DC6-A87E-B049ED3F2E32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08" y="1070790"/>
            <a:ext cx="65037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vector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makeVector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(15.to[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],13.to[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],2.to[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UInt12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FALSE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_12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number = vector.as[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UInt12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ea typeface="SimSun" pitchFamily="2" charset="-122"/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2157766" y="2220909"/>
            <a:ext cx="249257" cy="272516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7447" y="2943113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2464283" y="1101604"/>
            <a:ext cx="6202727" cy="321035"/>
          </a:xfrm>
          <a:prstGeom prst="rect">
            <a:avLst/>
          </a:prstGeom>
          <a:solidFill>
            <a:srgbClr val="2B2B2B">
              <a:alpha val="4902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 bwMode="auto">
          <a:xfrm flipV="1">
            <a:off x="4532585" y="2220909"/>
            <a:ext cx="0" cy="35816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1011492" y="2334808"/>
            <a:ext cx="65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735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73916" y="2660099"/>
          <a:ext cx="1392936" cy="10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">
                  <a:extLst>
                    <a:ext uri="{9D8B030D-6E8A-4147-A177-3AD203B41FA5}">
                      <a16:colId xmlns:a16="http://schemas.microsoft.com/office/drawing/2014/main" val="1179754543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168430315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70963330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545851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0450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58" name="Rectangle 57"/>
          <p:cNvSpPr/>
          <p:nvPr/>
        </p:nvSpPr>
        <p:spPr bwMode="auto">
          <a:xfrm>
            <a:off x="573916" y="2665332"/>
            <a:ext cx="1388258" cy="100583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4604" y="2755527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616512" y="2752634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1920612" y="2752633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468426" y="2777001"/>
            <a:ext cx="1835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11                                          0 </a:t>
            </a:r>
          </a:p>
        </p:txBody>
      </p:sp>
      <p:sp>
        <p:nvSpPr>
          <p:cNvPr id="66" name="Rectangle: Rounded Corners 65"/>
          <p:cNvSpPr/>
          <p:nvPr/>
        </p:nvSpPr>
        <p:spPr bwMode="auto">
          <a:xfrm>
            <a:off x="2548651" y="2655932"/>
            <a:ext cx="4287602" cy="670394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a view of these bits directly as an unsigned 12 bit integer  </a:t>
            </a:r>
            <a:endParaRPr lang="en-US" sz="2000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07251" y="1851577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4031" y="1649625"/>
            <a:ext cx="12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2          1         0   </a:t>
            </a: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600053" y="1262122"/>
          <a:ext cx="1392936" cy="10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">
                  <a:extLst>
                    <a:ext uri="{9D8B030D-6E8A-4147-A177-3AD203B41FA5}">
                      <a16:colId xmlns:a16="http://schemas.microsoft.com/office/drawing/2014/main" val="1179754543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168430315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70963330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545851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0450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81" name="Rectangle 80"/>
          <p:cNvSpPr/>
          <p:nvPr/>
        </p:nvSpPr>
        <p:spPr bwMode="auto">
          <a:xfrm>
            <a:off x="600053" y="1272896"/>
            <a:ext cx="479611" cy="74834"/>
          </a:xfrm>
          <a:prstGeom prst="rect">
            <a:avLst/>
          </a:prstGeom>
          <a:solidFill>
            <a:srgbClr val="BAEA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073836" y="1267356"/>
            <a:ext cx="443326" cy="92024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544985" y="1267356"/>
            <a:ext cx="443326" cy="9202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4835" y="1391857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85" name="Straight Connector 84"/>
          <p:cNvCxnSpPr/>
          <p:nvPr/>
        </p:nvCxnSpPr>
        <p:spPr bwMode="auto">
          <a:xfrm>
            <a:off x="642649" y="1354657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1120633" y="1354656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>
            <a:off x="1579762" y="13477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>
            <a:off x="1946749" y="1354656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>
            <a:off x="1463711" y="1347730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59586" y="1682560"/>
            <a:ext cx="607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indices:</a:t>
            </a:r>
          </a:p>
        </p:txBody>
      </p:sp>
      <p:sp>
        <p:nvSpPr>
          <p:cNvPr id="91" name="Left Brace 90"/>
          <p:cNvSpPr/>
          <p:nvPr/>
        </p:nvSpPr>
        <p:spPr bwMode="auto">
          <a:xfrm rot="16200000">
            <a:off x="769990" y="1412766"/>
            <a:ext cx="99029" cy="438897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2" name="Left Brace 91"/>
          <p:cNvSpPr/>
          <p:nvPr/>
        </p:nvSpPr>
        <p:spPr bwMode="auto">
          <a:xfrm rot="16200000">
            <a:off x="1244395" y="1408960"/>
            <a:ext cx="108888" cy="436650"/>
          </a:xfrm>
          <a:prstGeom prst="leftBrac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3" name="Left Brace 92"/>
          <p:cNvSpPr/>
          <p:nvPr/>
        </p:nvSpPr>
        <p:spPr bwMode="auto">
          <a:xfrm rot="16200000">
            <a:off x="1708866" y="1408960"/>
            <a:ext cx="108888" cy="436650"/>
          </a:xfrm>
          <a:prstGeom prst="leftBrace">
            <a:avLst/>
          </a:prstGeom>
          <a:solidFill>
            <a:srgbClr val="BEE39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995942" y="13477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490362" y="1314913"/>
            <a:ext cx="1835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11         8  7         </a:t>
            </a:r>
            <a:r>
              <a:rPr lang="en-US" sz="800" dirty="0"/>
              <a:t> </a:t>
            </a:r>
            <a:r>
              <a:rPr lang="en-US" sz="1000" dirty="0"/>
              <a:t>4  3        </a:t>
            </a:r>
            <a:r>
              <a:rPr lang="en-US" sz="1500" dirty="0"/>
              <a:t> </a:t>
            </a:r>
            <a:r>
              <a:rPr lang="en-US" sz="1000" dirty="0"/>
              <a:t> 0 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2285" y="1185875"/>
            <a:ext cx="1835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 0  0  1  0  1  1 </a:t>
            </a:r>
            <a:r>
              <a:rPr lang="en-US" sz="500" dirty="0"/>
              <a:t> </a:t>
            </a:r>
            <a:r>
              <a:rPr lang="en-US" sz="1000" dirty="0"/>
              <a:t>0  1 1  1  1  1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57104" y="1015976"/>
            <a:ext cx="55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564989" y="970508"/>
            <a:ext cx="44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04343" y="978848"/>
            <a:ext cx="47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79072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Vector Operators: Bit Casting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1" y="4767264"/>
            <a:ext cx="2133600" cy="273844"/>
          </a:xfrm>
        </p:spPr>
        <p:txBody>
          <a:bodyPr/>
          <a:lstStyle/>
          <a:p>
            <a:fld id="{13F38114-DD43-4DC6-A87E-B049ED3F2E32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08" y="1070790"/>
            <a:ext cx="65037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vector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makeVector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(15.to[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],13.to[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],2.to[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UInt3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FALSE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_3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@struct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class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MyStruct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w0: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UInt3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w1: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UInt3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w2: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UInt3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w3: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UInt3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instance = vector.as[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MyStruct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ea typeface="SimSun" pitchFamily="2" charset="-122"/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2157766" y="3457527"/>
            <a:ext cx="249257" cy="1488545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5882" y="3248059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2464283" y="1101604"/>
            <a:ext cx="6202727" cy="321035"/>
          </a:xfrm>
          <a:prstGeom prst="rect">
            <a:avLst/>
          </a:prstGeom>
          <a:solidFill>
            <a:srgbClr val="2B2B2B">
              <a:alpha val="4902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 bwMode="auto">
          <a:xfrm flipV="1">
            <a:off x="5017495" y="3482839"/>
            <a:ext cx="0" cy="35816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ectangle: Rounded Corners 47"/>
          <p:cNvSpPr/>
          <p:nvPr/>
        </p:nvSpPr>
        <p:spPr bwMode="auto">
          <a:xfrm>
            <a:off x="5360462" y="1780969"/>
            <a:ext cx="3074703" cy="351784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Bit-composed struct type</a:t>
            </a:r>
            <a:endParaRPr lang="en-US" sz="2000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 bwMode="auto">
          <a:xfrm flipH="1" flipV="1">
            <a:off x="4770264" y="1902753"/>
            <a:ext cx="494463" cy="5410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96956" y="2399709"/>
            <a:ext cx="55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44870" y="2341244"/>
            <a:ext cx="43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06228" y="2349066"/>
            <a:ext cx="45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2061" y="3050511"/>
            <a:ext cx="173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w3   w2    w1   w0  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73916" y="2660099"/>
          <a:ext cx="1392936" cy="10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">
                  <a:extLst>
                    <a:ext uri="{9D8B030D-6E8A-4147-A177-3AD203B41FA5}">
                      <a16:colId xmlns:a16="http://schemas.microsoft.com/office/drawing/2014/main" val="1179754543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168430315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70963330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545851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0450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56" name="Rectangle 55"/>
          <p:cNvSpPr/>
          <p:nvPr/>
        </p:nvSpPr>
        <p:spPr bwMode="auto">
          <a:xfrm>
            <a:off x="934982" y="2670981"/>
            <a:ext cx="311940" cy="79250"/>
          </a:xfrm>
          <a:prstGeom prst="rect">
            <a:avLst/>
          </a:prstGeom>
          <a:solidFill>
            <a:schemeClr val="accent3">
              <a:lumMod val="40000"/>
              <a:lumOff val="6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283375" y="2657320"/>
            <a:ext cx="322631" cy="11756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634490" y="2665333"/>
            <a:ext cx="327684" cy="95574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8698" y="2789834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616512" y="2752634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1324937" y="2752633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1684407" y="2752633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1920612" y="2752633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1561287" y="2745707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44193" y="3084406"/>
            <a:ext cx="607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fields:</a:t>
            </a:r>
          </a:p>
        </p:txBody>
      </p:sp>
      <p:sp>
        <p:nvSpPr>
          <p:cNvPr id="68" name="Left Brace 67"/>
          <p:cNvSpPr/>
          <p:nvPr/>
        </p:nvSpPr>
        <p:spPr bwMode="auto">
          <a:xfrm rot="16200000">
            <a:off x="1051596" y="2894366"/>
            <a:ext cx="88449" cy="316145"/>
          </a:xfrm>
          <a:prstGeom prst="leftBrac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9" name="Left Brace 68"/>
          <p:cNvSpPr/>
          <p:nvPr/>
        </p:nvSpPr>
        <p:spPr bwMode="auto">
          <a:xfrm rot="16200000">
            <a:off x="1404924" y="2895580"/>
            <a:ext cx="84689" cy="303621"/>
          </a:xfrm>
          <a:prstGeom prst="leftBrac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0" name="Left Brace 69"/>
          <p:cNvSpPr/>
          <p:nvPr/>
        </p:nvSpPr>
        <p:spPr bwMode="auto">
          <a:xfrm rot="16200000">
            <a:off x="1774260" y="2896628"/>
            <a:ext cx="71929" cy="303904"/>
          </a:xfrm>
          <a:prstGeom prst="leftBrac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62285" y="2765082"/>
            <a:ext cx="1835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11     9  8      6  5 </a:t>
            </a:r>
            <a:r>
              <a:rPr lang="en-US" sz="800" dirty="0"/>
              <a:t> </a:t>
            </a:r>
            <a:r>
              <a:rPr lang="en-US" sz="1000" dirty="0"/>
              <a:t>    3  2      0 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595546" y="2670982"/>
            <a:ext cx="311940" cy="79250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4" name="Left Brace 73"/>
          <p:cNvSpPr/>
          <p:nvPr/>
        </p:nvSpPr>
        <p:spPr bwMode="auto">
          <a:xfrm rot="16200000">
            <a:off x="705854" y="2894944"/>
            <a:ext cx="88449" cy="316145"/>
          </a:xfrm>
          <a:prstGeom prst="leftBrac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07251" y="1851577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4031" y="1649625"/>
            <a:ext cx="12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2          1         0   </a:t>
            </a:r>
          </a:p>
        </p:txBody>
      </p:sp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600053" y="1262122"/>
          <a:ext cx="1392936" cy="10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">
                  <a:extLst>
                    <a:ext uri="{9D8B030D-6E8A-4147-A177-3AD203B41FA5}">
                      <a16:colId xmlns:a16="http://schemas.microsoft.com/office/drawing/2014/main" val="1179754543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168430315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70963330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545851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0450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81" name="Rectangle 80"/>
          <p:cNvSpPr/>
          <p:nvPr/>
        </p:nvSpPr>
        <p:spPr bwMode="auto">
          <a:xfrm>
            <a:off x="600053" y="1272896"/>
            <a:ext cx="479611" cy="74834"/>
          </a:xfrm>
          <a:prstGeom prst="rect">
            <a:avLst/>
          </a:prstGeom>
          <a:solidFill>
            <a:srgbClr val="BAEA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073836" y="1267356"/>
            <a:ext cx="443326" cy="92024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544985" y="1267356"/>
            <a:ext cx="443326" cy="9202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4835" y="1391857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85" name="Straight Connector 84"/>
          <p:cNvCxnSpPr/>
          <p:nvPr/>
        </p:nvCxnSpPr>
        <p:spPr bwMode="auto">
          <a:xfrm>
            <a:off x="642649" y="1354657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1120633" y="1354656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>
            <a:off x="1579762" y="13477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>
            <a:off x="1946749" y="1354656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>
            <a:off x="1463711" y="1347730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59586" y="1682560"/>
            <a:ext cx="607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indices:</a:t>
            </a:r>
          </a:p>
        </p:txBody>
      </p:sp>
      <p:sp>
        <p:nvSpPr>
          <p:cNvPr id="91" name="Left Brace 90"/>
          <p:cNvSpPr/>
          <p:nvPr/>
        </p:nvSpPr>
        <p:spPr bwMode="auto">
          <a:xfrm rot="16200000">
            <a:off x="769990" y="1412766"/>
            <a:ext cx="99029" cy="438897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2" name="Left Brace 91"/>
          <p:cNvSpPr/>
          <p:nvPr/>
        </p:nvSpPr>
        <p:spPr bwMode="auto">
          <a:xfrm rot="16200000">
            <a:off x="1244395" y="1408960"/>
            <a:ext cx="108888" cy="436650"/>
          </a:xfrm>
          <a:prstGeom prst="leftBrac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3" name="Left Brace 92"/>
          <p:cNvSpPr/>
          <p:nvPr/>
        </p:nvSpPr>
        <p:spPr bwMode="auto">
          <a:xfrm rot="16200000">
            <a:off x="1708866" y="1408960"/>
            <a:ext cx="108888" cy="436650"/>
          </a:xfrm>
          <a:prstGeom prst="leftBrace">
            <a:avLst/>
          </a:prstGeom>
          <a:solidFill>
            <a:srgbClr val="BEE39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995942" y="13477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490362" y="1314913"/>
            <a:ext cx="1835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11         8  7         </a:t>
            </a:r>
            <a:r>
              <a:rPr lang="en-US" sz="800" dirty="0"/>
              <a:t> </a:t>
            </a:r>
            <a:r>
              <a:rPr lang="en-US" sz="1000" dirty="0"/>
              <a:t>4  3        </a:t>
            </a:r>
            <a:r>
              <a:rPr lang="en-US" sz="1500" dirty="0"/>
              <a:t> </a:t>
            </a:r>
            <a:r>
              <a:rPr lang="en-US" sz="1000" dirty="0"/>
              <a:t> 0 </a:t>
            </a:r>
          </a:p>
        </p:txBody>
      </p:sp>
      <p:cxnSp>
        <p:nvCxnSpPr>
          <p:cNvPr id="96" name="Straight Connector 95"/>
          <p:cNvCxnSpPr/>
          <p:nvPr/>
        </p:nvCxnSpPr>
        <p:spPr bwMode="auto">
          <a:xfrm>
            <a:off x="1214100" y="2752635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>
            <a:off x="985500" y="2752632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>
            <a:off x="860808" y="2752635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952935" y="2349066"/>
            <a:ext cx="45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2285" y="1185875"/>
            <a:ext cx="1835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 0  0  1  0  1  1 </a:t>
            </a:r>
            <a:r>
              <a:rPr lang="en-US" sz="500" dirty="0"/>
              <a:t> </a:t>
            </a:r>
            <a:r>
              <a:rPr lang="en-US" sz="1000" dirty="0"/>
              <a:t>0  1 1  1  1  1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57104" y="1015976"/>
            <a:ext cx="55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564989" y="970508"/>
            <a:ext cx="44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04343" y="978848"/>
            <a:ext cx="47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34279" y="2586094"/>
            <a:ext cx="1835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 0  0  1  0  1  1 </a:t>
            </a:r>
            <a:r>
              <a:rPr lang="en-US" sz="500" dirty="0"/>
              <a:t> </a:t>
            </a:r>
            <a:r>
              <a:rPr lang="en-US" sz="1000" dirty="0"/>
              <a:t>0  1 1  1  1  1</a:t>
            </a:r>
          </a:p>
        </p:txBody>
      </p:sp>
      <p:sp>
        <p:nvSpPr>
          <p:cNvPr id="76" name="Rectangle: Rounded Corners 75"/>
          <p:cNvSpPr/>
          <p:nvPr/>
        </p:nvSpPr>
        <p:spPr bwMode="auto">
          <a:xfrm>
            <a:off x="2983576" y="3918225"/>
            <a:ext cx="4151515" cy="670394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a view of these bits directly as an instance of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MyStruct</a:t>
            </a:r>
            <a:endParaRPr lang="en-US" sz="2000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65426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Vector Operations: As Vector Of Bits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1" y="4767264"/>
            <a:ext cx="2133600" cy="273844"/>
          </a:xfrm>
        </p:spPr>
        <p:txBody>
          <a:bodyPr/>
          <a:lstStyle/>
          <a:p>
            <a:fld id="{13F38114-DD43-4DC6-A87E-B049ED3F2E32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08" y="1070790"/>
            <a:ext cx="65037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vector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makeVector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(15.to[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],13.to[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],2.to[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UInt4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bits = vector.as12b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ea typeface="SimSun" pitchFamily="2" charset="-122"/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2157766" y="1756439"/>
            <a:ext cx="249257" cy="318963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7605" y="308440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2471030" y="1092915"/>
            <a:ext cx="6202727" cy="321035"/>
          </a:xfrm>
          <a:prstGeom prst="rect">
            <a:avLst/>
          </a:prstGeom>
          <a:solidFill>
            <a:srgbClr val="2B2B2B">
              <a:alpha val="4902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 bwMode="auto">
          <a:xfrm flipV="1">
            <a:off x="4463313" y="1830591"/>
            <a:ext cx="0" cy="35816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73916" y="2660099"/>
          <a:ext cx="1392936" cy="10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">
                  <a:extLst>
                    <a:ext uri="{9D8B030D-6E8A-4147-A177-3AD203B41FA5}">
                      <a16:colId xmlns:a16="http://schemas.microsoft.com/office/drawing/2014/main" val="1179754543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168430315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70963330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545851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0450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1568" y="2611193"/>
            <a:ext cx="579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bits/ indices:</a:t>
            </a:r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616512" y="2752634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1324937" y="2752633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1684407" y="2752633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1920612" y="2752633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1561287" y="2752634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447146" y="2717072"/>
            <a:ext cx="1835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</a:t>
            </a:r>
            <a:r>
              <a:rPr lang="en-US" sz="400" dirty="0"/>
              <a:t> </a:t>
            </a:r>
            <a:r>
              <a:rPr lang="en-US" sz="1000" dirty="0"/>
              <a:t>     9  8  7  6  5</a:t>
            </a:r>
            <a:r>
              <a:rPr lang="en-US" sz="1400" dirty="0"/>
              <a:t> </a:t>
            </a:r>
            <a:r>
              <a:rPr lang="en-US" sz="1000" dirty="0"/>
              <a:t>4  3  2  1  0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07251" y="1851577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4031" y="1649625"/>
            <a:ext cx="126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2          1         0   </a:t>
            </a:r>
          </a:p>
        </p:txBody>
      </p:sp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600053" y="1262122"/>
          <a:ext cx="1392936" cy="10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">
                  <a:extLst>
                    <a:ext uri="{9D8B030D-6E8A-4147-A177-3AD203B41FA5}">
                      <a16:colId xmlns:a16="http://schemas.microsoft.com/office/drawing/2014/main" val="1179754543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168430315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70963330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545851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623279918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1868859946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57720858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499062124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298263027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233555605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962010032"/>
                    </a:ext>
                  </a:extLst>
                </a:gridCol>
                <a:gridCol w="116078">
                  <a:extLst>
                    <a:ext uri="{9D8B030D-6E8A-4147-A177-3AD203B41FA5}">
                      <a16:colId xmlns:a16="http://schemas.microsoft.com/office/drawing/2014/main" val="3942269651"/>
                    </a:ext>
                  </a:extLst>
                </a:gridCol>
              </a:tblGrid>
              <a:tr h="104505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8201"/>
                  </a:ext>
                </a:extLst>
              </a:tr>
            </a:tbl>
          </a:graphicData>
        </a:graphic>
      </p:graphicFrame>
      <p:sp>
        <p:nvSpPr>
          <p:cNvPr id="81" name="Rectangle 80"/>
          <p:cNvSpPr/>
          <p:nvPr/>
        </p:nvSpPr>
        <p:spPr bwMode="auto">
          <a:xfrm>
            <a:off x="600053" y="1272896"/>
            <a:ext cx="479611" cy="74834"/>
          </a:xfrm>
          <a:prstGeom prst="rect">
            <a:avLst/>
          </a:prstGeom>
          <a:solidFill>
            <a:srgbClr val="BAEA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073836" y="1267356"/>
            <a:ext cx="443326" cy="92024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544985" y="1267356"/>
            <a:ext cx="443326" cy="9202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4835" y="1391857"/>
            <a:ext cx="431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bits:</a:t>
            </a:r>
          </a:p>
        </p:txBody>
      </p:sp>
      <p:cxnSp>
        <p:nvCxnSpPr>
          <p:cNvPr id="85" name="Straight Connector 84"/>
          <p:cNvCxnSpPr/>
          <p:nvPr/>
        </p:nvCxnSpPr>
        <p:spPr bwMode="auto">
          <a:xfrm>
            <a:off x="642649" y="1354657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1120633" y="1354656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>
            <a:off x="1579762" y="13477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>
            <a:off x="1946749" y="1354656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>
            <a:off x="1463711" y="1347730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59586" y="1682560"/>
            <a:ext cx="607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indices:</a:t>
            </a:r>
          </a:p>
        </p:txBody>
      </p:sp>
      <p:sp>
        <p:nvSpPr>
          <p:cNvPr id="91" name="Left Brace 90"/>
          <p:cNvSpPr/>
          <p:nvPr/>
        </p:nvSpPr>
        <p:spPr bwMode="auto">
          <a:xfrm rot="16200000">
            <a:off x="769990" y="1412766"/>
            <a:ext cx="99029" cy="438897"/>
          </a:xfrm>
          <a:prstGeom prst="leftBrac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2" name="Left Brace 91"/>
          <p:cNvSpPr/>
          <p:nvPr/>
        </p:nvSpPr>
        <p:spPr bwMode="auto">
          <a:xfrm rot="16200000">
            <a:off x="1244395" y="1408960"/>
            <a:ext cx="108888" cy="436650"/>
          </a:xfrm>
          <a:prstGeom prst="leftBrac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3" name="Left Brace 92"/>
          <p:cNvSpPr/>
          <p:nvPr/>
        </p:nvSpPr>
        <p:spPr bwMode="auto">
          <a:xfrm rot="16200000">
            <a:off x="1708866" y="1408960"/>
            <a:ext cx="108888" cy="436650"/>
          </a:xfrm>
          <a:prstGeom prst="leftBrace">
            <a:avLst/>
          </a:prstGeom>
          <a:solidFill>
            <a:srgbClr val="BEE39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995942" y="1347729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490362" y="1314913"/>
            <a:ext cx="1835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11         8  7         </a:t>
            </a:r>
            <a:r>
              <a:rPr lang="en-US" sz="800" dirty="0"/>
              <a:t> </a:t>
            </a:r>
            <a:r>
              <a:rPr lang="en-US" sz="1000" dirty="0"/>
              <a:t>4  3        </a:t>
            </a:r>
            <a:r>
              <a:rPr lang="en-US" sz="1500" dirty="0"/>
              <a:t> </a:t>
            </a:r>
            <a:r>
              <a:rPr lang="en-US" sz="1000" dirty="0"/>
              <a:t> 0 </a:t>
            </a:r>
          </a:p>
        </p:txBody>
      </p:sp>
      <p:cxnSp>
        <p:nvCxnSpPr>
          <p:cNvPr id="96" name="Straight Connector 95"/>
          <p:cNvCxnSpPr/>
          <p:nvPr/>
        </p:nvCxnSpPr>
        <p:spPr bwMode="auto">
          <a:xfrm>
            <a:off x="1214100" y="2752635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>
            <a:off x="985500" y="2752632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>
            <a:off x="860808" y="2752635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462285" y="1185875"/>
            <a:ext cx="1835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 0  0  1  0  1  1 </a:t>
            </a:r>
            <a:r>
              <a:rPr lang="en-US" sz="500" dirty="0"/>
              <a:t> </a:t>
            </a:r>
            <a:r>
              <a:rPr lang="en-US" sz="1000" dirty="0"/>
              <a:t>0  1 1  1  1  1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57104" y="1015976"/>
            <a:ext cx="550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564989" y="970508"/>
            <a:ext cx="44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04343" y="978848"/>
            <a:ext cx="47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36989" y="2586830"/>
            <a:ext cx="1835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 0  0  1  0  1  1 </a:t>
            </a:r>
            <a:r>
              <a:rPr lang="en-US" sz="500" dirty="0"/>
              <a:t> </a:t>
            </a:r>
            <a:r>
              <a:rPr lang="en-US" sz="1000" dirty="0"/>
              <a:t>0  1 1  1  1  1</a:t>
            </a:r>
          </a:p>
        </p:txBody>
      </p:sp>
      <p:sp>
        <p:nvSpPr>
          <p:cNvPr id="76" name="Rectangle: Rounded Corners 75"/>
          <p:cNvSpPr/>
          <p:nvPr/>
        </p:nvSpPr>
        <p:spPr bwMode="auto">
          <a:xfrm>
            <a:off x="2519662" y="2369089"/>
            <a:ext cx="3126065" cy="670394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a view of these bits as a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Vector12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of bits</a:t>
            </a:r>
            <a:endParaRPr lang="en-US" sz="2000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>
            <a:off x="1802171" y="2752634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1443524" y="2752634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1097019" y="2752632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>
            <a:off x="750654" y="2759560"/>
            <a:ext cx="0" cy="76579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Rectangle: Rounded Corners 105"/>
          <p:cNvSpPr/>
          <p:nvPr/>
        </p:nvSpPr>
        <p:spPr bwMode="auto">
          <a:xfrm>
            <a:off x="2539110" y="3219813"/>
            <a:ext cx="4692963" cy="41007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Equivalent to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vector.as[</a:t>
            </a:r>
            <a:r>
              <a:rPr lang="en-US" sz="2000" b="1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Vector12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[</a:t>
            </a:r>
            <a:r>
              <a:rPr lang="en-US" sz="2000" b="1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Bool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]]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8506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All Bit Primitives Are Bit Vectors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1" y="4767264"/>
            <a:ext cx="2133600" cy="273844"/>
          </a:xfrm>
        </p:spPr>
        <p:txBody>
          <a:bodyPr/>
          <a:lstStyle/>
          <a:p>
            <a:fld id="{13F38114-DD43-4DC6-A87E-B049ED3F2E32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58453" y="1070790"/>
            <a:ext cx="6503754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UInt32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FALSE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_16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type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UInt16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FixPt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FALSE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_16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_0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@struct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class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Split16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msByte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UInt16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lsByte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UInt16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 = 10.to[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UInt32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bit3 = a(3)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lsByte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a(17::2).asVector16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bits = a.as32b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split = a.as[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Split16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a_again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split.as[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UInt32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0708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ea typeface="SimSun" pitchFamily="2" charset="-122"/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1513871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1229511" y="4315691"/>
            <a:ext cx="249257" cy="63038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6" name="Rectangle: Rounded Corners 75"/>
          <p:cNvSpPr/>
          <p:nvPr/>
        </p:nvSpPr>
        <p:spPr bwMode="auto">
          <a:xfrm>
            <a:off x="3394363" y="2270355"/>
            <a:ext cx="3131126" cy="389965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4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th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least significant bit of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</a:t>
            </a:r>
          </a:p>
        </p:txBody>
      </p:sp>
      <p:sp>
        <p:nvSpPr>
          <p:cNvPr id="51" name="Rectangle: Rounded Corners 50"/>
          <p:cNvSpPr/>
          <p:nvPr/>
        </p:nvSpPr>
        <p:spPr bwMode="auto">
          <a:xfrm>
            <a:off x="4966854" y="2709940"/>
            <a:ext cx="1558636" cy="368775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bit slice of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</a:t>
            </a:r>
          </a:p>
        </p:txBody>
      </p:sp>
      <p:sp>
        <p:nvSpPr>
          <p:cNvPr id="52" name="Rectangle: Rounded Corners 51"/>
          <p:cNvSpPr/>
          <p:nvPr/>
        </p:nvSpPr>
        <p:spPr bwMode="auto">
          <a:xfrm>
            <a:off x="3478710" y="3131840"/>
            <a:ext cx="3046780" cy="389965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vector view of all bits in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</a:t>
            </a:r>
          </a:p>
        </p:txBody>
      </p:sp>
      <p:sp>
        <p:nvSpPr>
          <p:cNvPr id="53" name="Rectangle: Rounded Corners 52"/>
          <p:cNvSpPr/>
          <p:nvPr/>
        </p:nvSpPr>
        <p:spPr bwMode="auto">
          <a:xfrm>
            <a:off x="4398818" y="3574930"/>
            <a:ext cx="2126672" cy="389965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Split16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view of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78282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Off-chip Memories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769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</a:t>
            </a:r>
            <a:r>
              <a:rPr lang="en-US" i="1" dirty="0"/>
              <a:t>Spatial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7" name="Arrow: Up-Down 6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29754" y="1520537"/>
            <a:ext cx="1423447" cy="1100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(Accelerator)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63079" y="3244562"/>
            <a:ext cx="1544638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 dirty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0" name="Arrow: Up-Down 9"/>
          <p:cNvSpPr/>
          <p:nvPr/>
        </p:nvSpPr>
        <p:spPr bwMode="auto">
          <a:xfrm>
            <a:off x="5596479" y="2634962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Arrow: Up-Down 10"/>
          <p:cNvSpPr/>
          <p:nvPr/>
        </p:nvSpPr>
        <p:spPr bwMode="auto">
          <a:xfrm rot="-5400000">
            <a:off x="4291554" y="1511012"/>
            <a:ext cx="485775" cy="114952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1226633" y="4409899"/>
            <a:ext cx="3608603" cy="357365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Using this is easy (automatic!)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 bwMode="auto">
          <a:xfrm flipV="1">
            <a:off x="3213707" y="4007204"/>
            <a:ext cx="0" cy="35816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: Rounded Corners 13"/>
          <p:cNvSpPr/>
          <p:nvPr/>
        </p:nvSpPr>
        <p:spPr bwMode="auto">
          <a:xfrm>
            <a:off x="5834338" y="4364870"/>
            <a:ext cx="2146949" cy="357365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How to use this?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H="1" flipV="1">
            <a:off x="6693722" y="3961673"/>
            <a:ext cx="221126" cy="35816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488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129754" y="1520537"/>
            <a:ext cx="1423447" cy="1100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(Accelerator)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063079" y="3244562"/>
            <a:ext cx="1544638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 dirty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4" name="Arrow: Up-Down 33"/>
          <p:cNvSpPr/>
          <p:nvPr/>
        </p:nvSpPr>
        <p:spPr bwMode="auto">
          <a:xfrm>
            <a:off x="5596479" y="2634962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5" name="Arrow: Up-Down 34"/>
          <p:cNvSpPr/>
          <p:nvPr/>
        </p:nvSpPr>
        <p:spPr bwMode="auto">
          <a:xfrm rot="-5400000">
            <a:off x="4291554" y="1511012"/>
            <a:ext cx="485775" cy="114952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DRAM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2232851" y="1068843"/>
            <a:ext cx="2736223" cy="3285474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](192, 192)    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2535810"/>
            <a:ext cx="4027944" cy="239878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1378527"/>
            <a:ext cx="235523" cy="3581400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0756" y="1523423"/>
            <a:ext cx="1447317" cy="783359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Rectangle: Rounded Corners 19"/>
          <p:cNvSpPr/>
          <p:nvPr/>
        </p:nvSpPr>
        <p:spPr bwMode="auto">
          <a:xfrm>
            <a:off x="1333088" y="1795373"/>
            <a:ext cx="3405932" cy="1260199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Declares a 192 x 192 (2D)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block of memory in the FPGA DRAM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with words of type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Int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V="1">
            <a:off x="1722330" y="1344339"/>
            <a:ext cx="0" cy="35816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5868837" y="3625883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data</a:t>
            </a: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1242176" y="3411609"/>
            <a:ext cx="2866367" cy="663977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1 to 5 dimensions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are currently supported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56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b="1">
                <a:latin typeface="+mj-lt"/>
              </a:rPr>
              <a:t>Spatial</a:t>
            </a:r>
            <a:r>
              <a:rPr lang="en-US">
                <a:latin typeface="+mj-lt"/>
              </a:rPr>
              <a:t> is Embedded in </a:t>
            </a:r>
            <a:r>
              <a:rPr lang="en-US" b="1">
                <a:latin typeface="+mj-lt"/>
              </a:rPr>
              <a:t>Scala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534400" cy="1657350"/>
          </a:xfrm>
        </p:spPr>
        <p:txBody>
          <a:bodyPr/>
          <a:lstStyle/>
          <a:p>
            <a:pPr marL="914361" lvl="2" indent="0">
              <a:buNone/>
            </a:pPr>
            <a:br>
              <a:rPr lang="en-US" sz="1600">
                <a:solidFill>
                  <a:schemeClr val="tx1"/>
                </a:solidFill>
              </a:rPr>
            </a:br>
            <a:br>
              <a:rPr lang="en-US" sz="1600">
                <a:solidFill>
                  <a:schemeClr val="tx1"/>
                </a:solidFill>
              </a:rPr>
            </a:br>
            <a:br>
              <a:rPr lang="en-US" sz="1600">
                <a:solidFill>
                  <a:schemeClr val="tx1"/>
                </a:solidFill>
              </a:rPr>
            </a:br>
            <a:r>
              <a:rPr lang="en-US">
                <a:latin typeface="+mj-lt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 bwMode="auto">
          <a:xfrm flipH="1">
            <a:off x="4953000" y="1461655"/>
            <a:ext cx="422564" cy="1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: Rounded Corners 8"/>
          <p:cNvSpPr/>
          <p:nvPr/>
        </p:nvSpPr>
        <p:spPr bwMode="auto">
          <a:xfrm>
            <a:off x="6073354" y="2750116"/>
            <a:ext cx="2997646" cy="393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Semicolons are optional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H="1" flipV="1">
            <a:off x="4942609" y="3150240"/>
            <a:ext cx="401782" cy="4591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H="1">
            <a:off x="5008419" y="3373582"/>
            <a:ext cx="367145" cy="0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cxnSpLocks/>
          </p:cNvCxnSpPr>
          <p:nvPr/>
        </p:nvCxnSpPr>
        <p:spPr bwMode="auto">
          <a:xfrm flipH="1" flipV="1">
            <a:off x="5576455" y="2943005"/>
            <a:ext cx="401782" cy="4591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/>
          <p:cNvCxnSpPr>
            <a:cxnSpLocks/>
          </p:cNvCxnSpPr>
          <p:nvPr/>
        </p:nvCxnSpPr>
        <p:spPr bwMode="auto">
          <a:xfrm flipH="1">
            <a:off x="4213166" y="1193286"/>
            <a:ext cx="422564" cy="1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cxnSpLocks/>
          </p:cNvCxnSpPr>
          <p:nvPr/>
        </p:nvCxnSpPr>
        <p:spPr bwMode="auto">
          <a:xfrm flipH="1">
            <a:off x="6158347" y="4433884"/>
            <a:ext cx="422564" cy="1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cxnSpLocks/>
          </p:cNvCxnSpPr>
          <p:nvPr/>
        </p:nvCxnSpPr>
        <p:spPr bwMode="auto">
          <a:xfrm flipH="1">
            <a:off x="4424448" y="4012686"/>
            <a:ext cx="422564" cy="1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0240528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129754" y="1520537"/>
            <a:ext cx="1423447" cy="1100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(Accelerator)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063079" y="3244562"/>
            <a:ext cx="1544638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 dirty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4" name="Arrow: Up-Down 33"/>
          <p:cNvSpPr/>
          <p:nvPr/>
        </p:nvSpPr>
        <p:spPr bwMode="auto">
          <a:xfrm>
            <a:off x="5596479" y="2634962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5" name="Arrow: Up-Down 34"/>
          <p:cNvSpPr/>
          <p:nvPr/>
        </p:nvSpPr>
        <p:spPr bwMode="auto">
          <a:xfrm rot="-5400000">
            <a:off x="4291554" y="1511012"/>
            <a:ext cx="485775" cy="114952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DRAM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2232851" y="1068843"/>
            <a:ext cx="2736223" cy="3285474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](192, 192)    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2535810"/>
            <a:ext cx="4027944" cy="239878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1378527"/>
            <a:ext cx="235523" cy="3581400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0756" y="1523423"/>
            <a:ext cx="1447317" cy="783359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Rectangle: Rounded Corners 19"/>
          <p:cNvSpPr/>
          <p:nvPr/>
        </p:nvSpPr>
        <p:spPr bwMode="auto">
          <a:xfrm>
            <a:off x="1312453" y="2115264"/>
            <a:ext cx="2740534" cy="715866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Must be used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outside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of the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Accel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scope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H="1" flipV="1">
            <a:off x="1012412" y="1724583"/>
            <a:ext cx="406149" cy="306950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5868837" y="3625883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88222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129754" y="1520537"/>
            <a:ext cx="1423447" cy="1100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(Accelerator)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063079" y="3244562"/>
            <a:ext cx="1544638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 dirty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4" name="Arrow: Up-Down 33"/>
          <p:cNvSpPr/>
          <p:nvPr/>
        </p:nvSpPr>
        <p:spPr bwMode="auto">
          <a:xfrm>
            <a:off x="5596479" y="2634962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5" name="Arrow: Up-Down 34"/>
          <p:cNvSpPr/>
          <p:nvPr/>
        </p:nvSpPr>
        <p:spPr bwMode="auto">
          <a:xfrm rot="-5400000">
            <a:off x="4291554" y="1511012"/>
            <a:ext cx="485775" cy="114952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DRAM: Dimension Limitations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2232851" y="1068843"/>
            <a:ext cx="2736223" cy="3285474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N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(N,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])</a:t>
            </a: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strike="sngStrik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strike="sngStrike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400" b="1" strike="sngStrike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strike="sngStrike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strike="sngStrik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strike="sngStrike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ea typeface="SimSun" pitchFamily="2" charset="-122"/>
              </a:rPr>
              <a:t>](</a:t>
            </a:r>
            <a:r>
              <a:rPr lang="en-US" sz="1400" strike="sngStrik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strike="sngStrike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strike="sngStrik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strike="sngStrike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ea typeface="SimSun" pitchFamily="2" charset="-122"/>
              </a:rPr>
              <a:t>])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](N)    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244562"/>
            <a:ext cx="4027944" cy="169003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3054927"/>
            <a:ext cx="235523" cy="1905000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65482" y="2341711"/>
            <a:ext cx="1447317" cy="783359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Rectangle: Rounded Corners 19"/>
          <p:cNvSpPr/>
          <p:nvPr/>
        </p:nvSpPr>
        <p:spPr bwMode="auto">
          <a:xfrm>
            <a:off x="1266349" y="2725010"/>
            <a:ext cx="3342944" cy="957713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Dimensions can only be functions input arguments and constants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V="1">
            <a:off x="2548931" y="2168961"/>
            <a:ext cx="39547" cy="463039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5868837" y="3625883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26177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 bwMode="auto">
          <a:xfrm>
            <a:off x="5031249" y="1558637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469274" y="3292187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40" name="Arrow: Up-Down 39"/>
          <p:cNvSpPr/>
          <p:nvPr/>
        </p:nvSpPr>
        <p:spPr bwMode="auto">
          <a:xfrm>
            <a:off x="5374149" y="2673062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412499" y="1549112"/>
            <a:ext cx="1423447" cy="1100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(Accelerator)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7345824" y="3273137"/>
            <a:ext cx="1544638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 dirty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43" name="Arrow: Up-Down 42"/>
          <p:cNvSpPr/>
          <p:nvPr/>
        </p:nvSpPr>
        <p:spPr bwMode="auto">
          <a:xfrm>
            <a:off x="7879224" y="266353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" name="Arrow: Up-Down 43"/>
          <p:cNvSpPr/>
          <p:nvPr/>
        </p:nvSpPr>
        <p:spPr bwMode="auto">
          <a:xfrm rot="-5400000">
            <a:off x="6574299" y="1539587"/>
            <a:ext cx="485775" cy="114952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DRAM: Transfer from ARM to FPGA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N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(N,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](N)    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armData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Array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 = …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SimSun" pitchFamily="2" charset="-122"/>
              </a:rPr>
              <a:t>//Info soon! 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setMem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(data, array)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664540" y="4137458"/>
            <a:ext cx="4027944" cy="75772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3484417"/>
            <a:ext cx="235523" cy="1475509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71831" y="2774757"/>
            <a:ext cx="1447317" cy="783359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Rectangle: Rounded Corners 19"/>
          <p:cNvSpPr/>
          <p:nvPr/>
        </p:nvSpPr>
        <p:spPr bwMode="auto">
          <a:xfrm>
            <a:off x="1128871" y="3112140"/>
            <a:ext cx="3678432" cy="677054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Copies data from ARM DRAM to FPGA DRAM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H="1" flipV="1">
            <a:off x="1018604" y="2616753"/>
            <a:ext cx="426654" cy="439227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436417" y="1119692"/>
            <a:ext cx="2654987" cy="428553"/>
          </a:xfrm>
          <a:prstGeom prst="rect">
            <a:avLst/>
          </a:prstGeom>
          <a:solidFill>
            <a:srgbClr val="2B2B2B">
              <a:alpha val="8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867548" y="1132020"/>
            <a:ext cx="4144834" cy="3285474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1" name="Connector: Elbow 10"/>
          <p:cNvCxnSpPr>
            <a:cxnSpLocks/>
            <a:stCxn id="39" idx="0"/>
            <a:endCxn id="42" idx="0"/>
          </p:cNvCxnSpPr>
          <p:nvPr/>
        </p:nvCxnSpPr>
        <p:spPr bwMode="auto">
          <a:xfrm rot="5400000" flipH="1" flipV="1">
            <a:off x="6839808" y="2013853"/>
            <a:ext cx="19050" cy="2537619"/>
          </a:xfrm>
          <a:prstGeom prst="bentConnector3">
            <a:avLst>
              <a:gd name="adj1" fmla="val 6172730"/>
            </a:avLst>
          </a:prstGeom>
          <a:solidFill>
            <a:srgbClr val="FFFF99"/>
          </a:solidFill>
          <a:ln w="76200" cap="flat" cmpd="sng" algn="ctr">
            <a:solidFill>
              <a:srgbClr val="B26F0C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545241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 bwMode="auto">
          <a:xfrm>
            <a:off x="5031249" y="1558637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469274" y="3292187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40" name="Arrow: Up-Down 39"/>
          <p:cNvSpPr/>
          <p:nvPr/>
        </p:nvSpPr>
        <p:spPr bwMode="auto">
          <a:xfrm>
            <a:off x="5374149" y="2673062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412499" y="1549112"/>
            <a:ext cx="1423447" cy="1100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(Accelerator)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7345824" y="3273137"/>
            <a:ext cx="1544638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 dirty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43" name="Arrow: Up-Down 42"/>
          <p:cNvSpPr/>
          <p:nvPr/>
        </p:nvSpPr>
        <p:spPr bwMode="auto">
          <a:xfrm>
            <a:off x="7879224" y="266353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" name="Arrow: Up-Down 43"/>
          <p:cNvSpPr/>
          <p:nvPr/>
        </p:nvSpPr>
        <p:spPr bwMode="auto">
          <a:xfrm rot="-5400000">
            <a:off x="6574299" y="1539587"/>
            <a:ext cx="485775" cy="114952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DRAM: Transfer from FPGA to ARM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N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(N,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](N)    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armData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Array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 = …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SimSun" pitchFamily="2" charset="-122"/>
              </a:rPr>
              <a:t>//Info soon! 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setMem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(data, array)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…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outputData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getMem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(data)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664540" y="4137458"/>
            <a:ext cx="4027944" cy="75772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3906963"/>
            <a:ext cx="235523" cy="105296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71831" y="2774757"/>
            <a:ext cx="1447317" cy="783359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Rectangle: Rounded Corners 19"/>
          <p:cNvSpPr/>
          <p:nvPr/>
        </p:nvSpPr>
        <p:spPr bwMode="auto">
          <a:xfrm>
            <a:off x="936502" y="4241590"/>
            <a:ext cx="3787173" cy="677054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Copies data from FPGA DRAM to ARM DRAM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H="1" flipV="1">
            <a:off x="2465496" y="3901395"/>
            <a:ext cx="329619" cy="311620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436417" y="1119692"/>
            <a:ext cx="2654987" cy="428553"/>
          </a:xfrm>
          <a:prstGeom prst="rect">
            <a:avLst/>
          </a:prstGeom>
          <a:solidFill>
            <a:srgbClr val="2B2B2B">
              <a:alpha val="8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867548" y="1132020"/>
            <a:ext cx="4144834" cy="3285474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1" name="Connector: Elbow 10"/>
          <p:cNvCxnSpPr>
            <a:cxnSpLocks/>
            <a:stCxn id="39" idx="0"/>
            <a:endCxn id="42" idx="0"/>
          </p:cNvCxnSpPr>
          <p:nvPr/>
        </p:nvCxnSpPr>
        <p:spPr bwMode="auto">
          <a:xfrm rot="5400000" flipH="1" flipV="1">
            <a:off x="6839808" y="2013853"/>
            <a:ext cx="19050" cy="2537619"/>
          </a:xfrm>
          <a:prstGeom prst="bentConnector3">
            <a:avLst>
              <a:gd name="adj1" fmla="val 6172730"/>
            </a:avLst>
          </a:prstGeom>
          <a:solidFill>
            <a:srgbClr val="FFFF99"/>
          </a:solidFill>
          <a:ln w="7620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65482" y="2295179"/>
            <a:ext cx="2654987" cy="428553"/>
          </a:xfrm>
          <a:prstGeom prst="rect">
            <a:avLst/>
          </a:prstGeom>
          <a:solidFill>
            <a:srgbClr val="2B2B2B">
              <a:alpha val="8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75319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On-Chip Memories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110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Reg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reg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54035"/>
            <a:ext cx="235523" cy="21058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36417" y="1119547"/>
            <a:ext cx="2312087" cy="87430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7983" y="2656247"/>
            <a:ext cx="1447317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815538" y="2751090"/>
            <a:ext cx="3115079" cy="663977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a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Reg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which holds a value of type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Int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 bwMode="auto">
          <a:xfrm flipH="1" flipV="1">
            <a:off x="1810836" y="2252913"/>
            <a:ext cx="177948" cy="371807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6389843" y="2098964"/>
            <a:ext cx="710612" cy="8866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reg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>
            <a:off x="6511070" y="2695253"/>
            <a:ext cx="468157" cy="287844"/>
          </a:xfrm>
          <a:prstGeom prst="triangl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389843" y="2098964"/>
            <a:ext cx="710612" cy="8866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reg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Isosceles Triangle 27"/>
          <p:cNvSpPr/>
          <p:nvPr/>
        </p:nvSpPr>
        <p:spPr bwMode="auto">
          <a:xfrm>
            <a:off x="6511070" y="2695253"/>
            <a:ext cx="468157" cy="287844"/>
          </a:xfrm>
          <a:prstGeom prst="triangl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005509" y="2098964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in</a:t>
            </a:r>
          </a:p>
        </p:txBody>
      </p:sp>
      <p:sp>
        <p:nvSpPr>
          <p:cNvPr id="39" name="Isosceles Triangle 38"/>
          <p:cNvSpPr/>
          <p:nvPr/>
        </p:nvSpPr>
        <p:spPr bwMode="auto">
          <a:xfrm>
            <a:off x="5126736" y="2695253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706025" y="2096406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sp>
        <p:nvSpPr>
          <p:cNvPr id="41" name="Isosceles Triangle 40"/>
          <p:cNvSpPr/>
          <p:nvPr/>
        </p:nvSpPr>
        <p:spPr bwMode="auto">
          <a:xfrm>
            <a:off x="7827252" y="2692695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867548" y="1132020"/>
            <a:ext cx="1250027" cy="300356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436316" y="1190914"/>
            <a:ext cx="1250027" cy="300356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80634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Reg Reset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reg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](0)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54035"/>
            <a:ext cx="235523" cy="21058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36417" y="1119547"/>
            <a:ext cx="2312087" cy="87430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7983" y="2656247"/>
            <a:ext cx="1447317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1592460" y="2670667"/>
            <a:ext cx="2888377" cy="663977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Sets the reset value of this register to be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0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 bwMode="auto">
          <a:xfrm flipH="1" flipV="1">
            <a:off x="2589538" y="2214985"/>
            <a:ext cx="177948" cy="371807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6389843" y="2098964"/>
            <a:ext cx="710612" cy="8866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reg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>
            <a:off x="6511070" y="2695253"/>
            <a:ext cx="468157" cy="287844"/>
          </a:xfrm>
          <a:prstGeom prst="triangl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: Rounded Corners 17"/>
          <p:cNvSpPr/>
          <p:nvPr/>
        </p:nvSpPr>
        <p:spPr bwMode="auto">
          <a:xfrm>
            <a:off x="616524" y="3409972"/>
            <a:ext cx="3864314" cy="663977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Reset values are currently restricted to constants</a:t>
            </a:r>
            <a:endParaRPr lang="en-US" sz="2000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005509" y="2098964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in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5126736" y="2695253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706025" y="2096406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sp>
        <p:nvSpPr>
          <p:cNvPr id="27" name="Isosceles Triangle 26"/>
          <p:cNvSpPr/>
          <p:nvPr/>
        </p:nvSpPr>
        <p:spPr bwMode="auto">
          <a:xfrm>
            <a:off x="7827252" y="2692695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7548" y="1132020"/>
            <a:ext cx="1250027" cy="300356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436316" y="1190914"/>
            <a:ext cx="1250027" cy="300356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5844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Reg Writing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reg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](0)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reg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:= in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54035"/>
            <a:ext cx="235523" cy="21058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36417" y="1119547"/>
            <a:ext cx="2312087" cy="1069471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7983" y="2656247"/>
            <a:ext cx="1447317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554501" y="2889254"/>
            <a:ext cx="1953172" cy="663977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a write to this register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 bwMode="auto">
          <a:xfrm flipH="1" flipV="1">
            <a:off x="1184523" y="2415836"/>
            <a:ext cx="177948" cy="371807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6389843" y="2098964"/>
            <a:ext cx="710612" cy="8866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reg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>
            <a:off x="6511070" y="2695253"/>
            <a:ext cx="468157" cy="287844"/>
          </a:xfrm>
          <a:prstGeom prst="triangl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389843" y="2098964"/>
            <a:ext cx="710612" cy="8866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reg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Isosceles Triangle 19"/>
          <p:cNvSpPr/>
          <p:nvPr/>
        </p:nvSpPr>
        <p:spPr bwMode="auto">
          <a:xfrm>
            <a:off x="6511070" y="2695253"/>
            <a:ext cx="468157" cy="287844"/>
          </a:xfrm>
          <a:prstGeom prst="triangl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005509" y="2098964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in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5126736" y="2695253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706025" y="2096406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sp>
        <p:nvSpPr>
          <p:cNvPr id="26" name="Isosceles Triangle 25"/>
          <p:cNvSpPr/>
          <p:nvPr/>
        </p:nvSpPr>
        <p:spPr bwMode="auto">
          <a:xfrm>
            <a:off x="7827252" y="2692695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874358" y="1190914"/>
            <a:ext cx="851433" cy="2805954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436316" y="1190914"/>
            <a:ext cx="1250027" cy="300356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2" name="Straight Arrow Connector 11"/>
          <p:cNvCxnSpPr>
            <a:cxnSpLocks/>
            <a:stCxn id="21" idx="3"/>
            <a:endCxn id="18" idx="1"/>
          </p:cNvCxnSpPr>
          <p:nvPr/>
        </p:nvCxnSpPr>
        <p:spPr bwMode="auto">
          <a:xfrm>
            <a:off x="5716121" y="2542310"/>
            <a:ext cx="673722" cy="0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857717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Reg 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reg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](0)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reg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:= in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out :=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reg.value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54035"/>
            <a:ext cx="235523" cy="21058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36417" y="1119547"/>
            <a:ext cx="2312087" cy="1292809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7983" y="2656247"/>
            <a:ext cx="1447317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851941" y="3063569"/>
            <a:ext cx="3358365" cy="663977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wires connected to the output of this register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 bwMode="auto">
          <a:xfrm flipH="1" flipV="1">
            <a:off x="1985680" y="2629970"/>
            <a:ext cx="177948" cy="371807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6389843" y="2098964"/>
            <a:ext cx="710612" cy="8866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reg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>
            <a:off x="6511070" y="2695253"/>
            <a:ext cx="468157" cy="287844"/>
          </a:xfrm>
          <a:prstGeom prst="triangl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389843" y="2098964"/>
            <a:ext cx="710612" cy="88669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reg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Isosceles Triangle 19"/>
          <p:cNvSpPr/>
          <p:nvPr/>
        </p:nvSpPr>
        <p:spPr bwMode="auto">
          <a:xfrm>
            <a:off x="6511070" y="2695253"/>
            <a:ext cx="468157" cy="287844"/>
          </a:xfrm>
          <a:prstGeom prst="triangl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005509" y="2098964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in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5126736" y="2695253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706025" y="2096406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sp>
        <p:nvSpPr>
          <p:cNvPr id="26" name="Isosceles Triangle 25"/>
          <p:cNvSpPr/>
          <p:nvPr/>
        </p:nvSpPr>
        <p:spPr bwMode="auto">
          <a:xfrm>
            <a:off x="7827252" y="2692695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874358" y="1190914"/>
            <a:ext cx="851433" cy="2805954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695855" y="1190914"/>
            <a:ext cx="1250027" cy="300356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2" name="Straight Arrow Connector 11"/>
          <p:cNvCxnSpPr>
            <a:cxnSpLocks/>
            <a:stCxn id="21" idx="3"/>
            <a:endCxn id="18" idx="1"/>
          </p:cNvCxnSpPr>
          <p:nvPr/>
        </p:nvCxnSpPr>
        <p:spPr bwMode="auto">
          <a:xfrm>
            <a:off x="5716121" y="2542310"/>
            <a:ext cx="673722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rgbClr val="2B2B2B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cxnSpLocks/>
            <a:stCxn id="18" idx="3"/>
          </p:cNvCxnSpPr>
          <p:nvPr/>
        </p:nvCxnSpPr>
        <p:spPr bwMode="auto">
          <a:xfrm>
            <a:off x="7100455" y="2542310"/>
            <a:ext cx="605570" cy="0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: Rounded Corners 32"/>
          <p:cNvSpPr/>
          <p:nvPr/>
        </p:nvSpPr>
        <p:spPr bwMode="auto">
          <a:xfrm>
            <a:off x="574958" y="3893193"/>
            <a:ext cx="4257834" cy="663977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Register reads are normally implicit, but can be written explicitly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13993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SRAM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](32, 32)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54035"/>
            <a:ext cx="235523" cy="21058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36417" y="1119547"/>
            <a:ext cx="2312087" cy="87430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7983" y="2656247"/>
            <a:ext cx="1447317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583073" y="2766309"/>
            <a:ext cx="3767253" cy="962240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an FPGA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SRAM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(aka buffer, BRAM) of size 32 x 32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with values of type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Int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 bwMode="auto">
          <a:xfrm flipV="1">
            <a:off x="1983989" y="2214986"/>
            <a:ext cx="0" cy="41498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22704" y="1663383"/>
            <a:ext cx="1217962" cy="151925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sram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005509" y="2098964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in</a:t>
            </a:r>
          </a:p>
        </p:txBody>
      </p:sp>
      <p:sp>
        <p:nvSpPr>
          <p:cNvPr id="39" name="Isosceles Triangle 38"/>
          <p:cNvSpPr/>
          <p:nvPr/>
        </p:nvSpPr>
        <p:spPr bwMode="auto">
          <a:xfrm>
            <a:off x="5126736" y="2695253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996971" y="2096406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sp>
        <p:nvSpPr>
          <p:cNvPr id="41" name="Isosceles Triangle 40"/>
          <p:cNvSpPr/>
          <p:nvPr/>
        </p:nvSpPr>
        <p:spPr bwMode="auto">
          <a:xfrm>
            <a:off x="8118198" y="2692695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867548" y="1132020"/>
            <a:ext cx="1250027" cy="198525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87524" y="1190914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" name="Rectangle: Rounded Corners 31"/>
          <p:cNvSpPr/>
          <p:nvPr/>
        </p:nvSpPr>
        <p:spPr bwMode="auto">
          <a:xfrm>
            <a:off x="4934458" y="3579386"/>
            <a:ext cx="4031878" cy="962240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SRAM is implemented on the DE1 SoC with FPGA M10Ks: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10Kb blocks with 40 bit ports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5453" y="2122253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wr_addr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165453" y="228850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wr_data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173921" y="2457088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wr_en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170002" y="2753314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rd_addr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817069" y="2351281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rd_data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173920" y="2900809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rd_en</a:t>
            </a:r>
            <a:endParaRPr lang="en-US" sz="1200" dirty="0"/>
          </a:p>
        </p:txBody>
      </p:sp>
      <p:sp>
        <p:nvSpPr>
          <p:cNvPr id="45" name="Rectangle: Rounded Corners 44"/>
          <p:cNvSpPr/>
          <p:nvPr/>
        </p:nvSpPr>
        <p:spPr bwMode="auto">
          <a:xfrm>
            <a:off x="610162" y="3973765"/>
            <a:ext cx="2912885" cy="637921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1 to 5 dimensions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are currently supported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222704" y="1663383"/>
            <a:ext cx="1217962" cy="151925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sram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16688" y="2122253"/>
            <a:ext cx="89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wr_addr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213942" y="228850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wr_data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215486" y="2457088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wr_en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220680" y="274974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rd_addr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817069" y="2351281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rd_data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228901" y="2902051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rd_en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513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Import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   </a:t>
            </a:r>
          </a:p>
          <a:p>
            <a:r>
              <a:rPr lang="en-US" sz="1400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(in, input)</a:t>
            </a:r>
            <a:endParaRPr lang="en-US" sz="1400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    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   out := in + 4  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println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(“Output: ” +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getArg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(out))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483692" y="1674453"/>
            <a:ext cx="4027944" cy="328547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165038" y="1572491"/>
            <a:ext cx="235523" cy="338743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V="1">
            <a:off x="3636818" y="1572491"/>
            <a:ext cx="0" cy="45027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: Rounded Corners 11"/>
          <p:cNvSpPr/>
          <p:nvPr/>
        </p:nvSpPr>
        <p:spPr bwMode="auto">
          <a:xfrm>
            <a:off x="2486891" y="2090087"/>
            <a:ext cx="4274127" cy="10618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Same 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in every Spatial program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(Similar idea to </a:t>
            </a:r>
            <a:r>
              <a:rPr lang="en-US"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#include 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 C,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Identical</a:t>
            </a: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 </a:t>
            </a:r>
            <a:r>
              <a:rPr kumimoji="0" 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to </a:t>
            </a: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import 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 Java, Python)</a:t>
            </a: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37221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SRAM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strike="sngStrik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strike="sngStrike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strike="sngStrik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strike="sngStrike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ea typeface="SimSun" pitchFamily="2" charset="-122"/>
              </a:rPr>
              <a:t> = SRAM[</a:t>
            </a:r>
            <a:r>
              <a:rPr lang="en-US" sz="1400" strike="sngStrik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strike="sngStrike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ea typeface="SimSun" pitchFamily="2" charset="-122"/>
              </a:rPr>
              <a:t>](</a:t>
            </a:r>
            <a:r>
              <a:rPr lang="en-US" sz="1400" strike="sngStrik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ea typeface="SimSun" pitchFamily="2" charset="-122"/>
              </a:rPr>
              <a:t>in.value</a:t>
            </a:r>
            <a:r>
              <a:rPr lang="en-US" sz="1400" strike="sngStrike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ea typeface="SimSun" pitchFamily="2" charset="-122"/>
              </a:rPr>
              <a:t>, </a:t>
            </a:r>
            <a:r>
              <a:rPr lang="en-US" sz="1400" strike="sngStrik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ea typeface="SimSun" pitchFamily="2" charset="-122"/>
              </a:rPr>
              <a:t>in.value</a:t>
            </a:r>
            <a:r>
              <a:rPr lang="en-US" sz="1400" strike="sngStrike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](32, 32)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3030313"/>
            <a:ext cx="235523" cy="192961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36417" y="1119547"/>
            <a:ext cx="2312087" cy="87430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7983" y="2656247"/>
            <a:ext cx="1447317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583112" y="2898687"/>
            <a:ext cx="3767253" cy="71328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SRAM dimensions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must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be statically known constants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 bwMode="auto">
          <a:xfrm flipV="1">
            <a:off x="2877606" y="2399252"/>
            <a:ext cx="0" cy="41498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22704" y="1663383"/>
            <a:ext cx="1217962" cy="151925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sram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005509" y="2098964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in</a:t>
            </a:r>
          </a:p>
        </p:txBody>
      </p:sp>
      <p:sp>
        <p:nvSpPr>
          <p:cNvPr id="39" name="Isosceles Triangle 38"/>
          <p:cNvSpPr/>
          <p:nvPr/>
        </p:nvSpPr>
        <p:spPr bwMode="auto">
          <a:xfrm>
            <a:off x="5126736" y="2695253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996971" y="2096406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sp>
        <p:nvSpPr>
          <p:cNvPr id="41" name="Isosceles Triangle 40"/>
          <p:cNvSpPr/>
          <p:nvPr/>
        </p:nvSpPr>
        <p:spPr bwMode="auto">
          <a:xfrm>
            <a:off x="8118198" y="2692695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867548" y="1132020"/>
            <a:ext cx="1250027" cy="198525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87524" y="1190914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5453" y="2122253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wr_addr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165453" y="228850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wr_data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173921" y="2457088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wr_en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170002" y="2753314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rd_addr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817069" y="2351281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rd_data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173920" y="2900809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rd_en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6222704" y="1663383"/>
            <a:ext cx="1217962" cy="151925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sram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16688" y="2122253"/>
            <a:ext cx="89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wr_addr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213942" y="228850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wr_data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215486" y="2457088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wr_en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220680" y="274974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rd_addr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817069" y="2351281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rd_data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228901" y="2902051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rd_en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9115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4920607" y="4134930"/>
            <a:ext cx="917309" cy="82499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accel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SRAM Writes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](32, 32)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(0, 0)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in.value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54035"/>
            <a:ext cx="235523" cy="21058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36417" y="1119546"/>
            <a:ext cx="3087469" cy="1063891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7983" y="2656247"/>
            <a:ext cx="1447317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583112" y="2898686"/>
            <a:ext cx="3767253" cy="982625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an SRAM write port with data </a:t>
            </a:r>
            <a:r>
              <a:rPr lang="en-US" sz="2000" i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in.value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,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address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0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which is enabled by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Accel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 bwMode="auto">
          <a:xfrm flipV="1">
            <a:off x="1803879" y="2429805"/>
            <a:ext cx="0" cy="41498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22704" y="1663383"/>
            <a:ext cx="1217962" cy="151925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sram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005509" y="2098964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in</a:t>
            </a:r>
          </a:p>
        </p:txBody>
      </p:sp>
      <p:sp>
        <p:nvSpPr>
          <p:cNvPr id="39" name="Isosceles Triangle 38"/>
          <p:cNvSpPr/>
          <p:nvPr/>
        </p:nvSpPr>
        <p:spPr bwMode="auto">
          <a:xfrm>
            <a:off x="5126736" y="2695253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996971" y="2096406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sp>
        <p:nvSpPr>
          <p:cNvPr id="41" name="Isosceles Triangle 40"/>
          <p:cNvSpPr/>
          <p:nvPr/>
        </p:nvSpPr>
        <p:spPr bwMode="auto">
          <a:xfrm>
            <a:off x="8118198" y="2692695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874476" y="4025138"/>
            <a:ext cx="97403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87524" y="1190914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6688" y="2122253"/>
            <a:ext cx="89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wr_addr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3942" y="228850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wr_data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215486" y="2457088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wr_en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220680" y="274974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rd_addr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817069" y="2351281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rd_data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228901" y="2902051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rd_en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4956463" y="199036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49187" y="12962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7" name="Connector: Elbow 46"/>
          <p:cNvCxnSpPr>
            <a:cxnSpLocks/>
            <a:stCxn id="12" idx="1"/>
            <a:endCxn id="3" idx="3"/>
          </p:cNvCxnSpPr>
          <p:nvPr/>
        </p:nvCxnSpPr>
        <p:spPr bwMode="auto">
          <a:xfrm rot="10800000">
            <a:off x="5550874" y="1480955"/>
            <a:ext cx="665815" cy="779798"/>
          </a:xfrm>
          <a:prstGeom prst="bentConnector3">
            <a:avLst>
              <a:gd name="adj1" fmla="val 54162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8" name="Connector: Elbow 47"/>
          <p:cNvCxnSpPr>
            <a:cxnSpLocks/>
            <a:stCxn id="33" idx="1"/>
            <a:endCxn id="38" idx="3"/>
          </p:cNvCxnSpPr>
          <p:nvPr/>
        </p:nvCxnSpPr>
        <p:spPr bwMode="auto">
          <a:xfrm rot="10800000" flipV="1">
            <a:off x="5716122" y="2427006"/>
            <a:ext cx="497821" cy="115303"/>
          </a:xfrm>
          <a:prstGeom prst="bentConnector3">
            <a:avLst>
              <a:gd name="adj1" fmla="val 72264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9" name="Connector: Elbow 48"/>
          <p:cNvCxnSpPr>
            <a:cxnSpLocks/>
            <a:stCxn id="34" idx="1"/>
            <a:endCxn id="52" idx="3"/>
          </p:cNvCxnSpPr>
          <p:nvPr/>
        </p:nvCxnSpPr>
        <p:spPr bwMode="auto">
          <a:xfrm rot="10800000" flipV="1">
            <a:off x="5839586" y="2595588"/>
            <a:ext cx="375900" cy="1955584"/>
          </a:xfrm>
          <a:prstGeom prst="bentConnector3">
            <a:avLst>
              <a:gd name="adj1" fmla="val 70271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079933" y="4412672"/>
            <a:ext cx="759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ctrl_logic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62619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4920607" y="4134930"/>
            <a:ext cx="917309" cy="82499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accel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SRAM 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](32, 32)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(0, 0)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in.value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out :=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(0,0)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54035"/>
            <a:ext cx="235523" cy="21058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36417" y="1119546"/>
            <a:ext cx="3087469" cy="125902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7983" y="2656247"/>
            <a:ext cx="1447317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560366" y="3165271"/>
            <a:ext cx="3242708" cy="982625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an SRAM read port with address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0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which is enabled by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Accel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 bwMode="auto">
          <a:xfrm flipV="1">
            <a:off x="1762315" y="2656247"/>
            <a:ext cx="0" cy="41498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22704" y="1663383"/>
            <a:ext cx="1217962" cy="151925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sram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005509" y="2098964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in</a:t>
            </a:r>
          </a:p>
        </p:txBody>
      </p:sp>
      <p:sp>
        <p:nvSpPr>
          <p:cNvPr id="39" name="Isosceles Triangle 38"/>
          <p:cNvSpPr/>
          <p:nvPr/>
        </p:nvSpPr>
        <p:spPr bwMode="auto">
          <a:xfrm>
            <a:off x="5126736" y="2695253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996971" y="2096406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sp>
        <p:nvSpPr>
          <p:cNvPr id="41" name="Isosceles Triangle 40"/>
          <p:cNvSpPr/>
          <p:nvPr/>
        </p:nvSpPr>
        <p:spPr bwMode="auto">
          <a:xfrm>
            <a:off x="8118198" y="2692695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874476" y="4025138"/>
            <a:ext cx="97403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78763" y="1179210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6688" y="2122253"/>
            <a:ext cx="89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wr_addr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3942" y="228850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wr_data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215486" y="2457088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wr_en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220680" y="274974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rd_addr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760801" y="2351281"/>
            <a:ext cx="679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rd_data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228901" y="2902051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rd_en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4956463" y="199036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49187" y="12962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7" name="Connector: Elbow 46"/>
          <p:cNvCxnSpPr>
            <a:cxnSpLocks/>
            <a:stCxn id="12" idx="1"/>
            <a:endCxn id="3" idx="3"/>
          </p:cNvCxnSpPr>
          <p:nvPr/>
        </p:nvCxnSpPr>
        <p:spPr bwMode="auto">
          <a:xfrm rot="10800000">
            <a:off x="5550874" y="1480955"/>
            <a:ext cx="665815" cy="779798"/>
          </a:xfrm>
          <a:prstGeom prst="bentConnector3">
            <a:avLst>
              <a:gd name="adj1" fmla="val 54162"/>
            </a:avLst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8" name="Connector: Elbow 47"/>
          <p:cNvCxnSpPr>
            <a:cxnSpLocks/>
            <a:stCxn id="33" idx="1"/>
            <a:endCxn id="38" idx="3"/>
          </p:cNvCxnSpPr>
          <p:nvPr/>
        </p:nvCxnSpPr>
        <p:spPr bwMode="auto">
          <a:xfrm rot="10800000" flipV="1">
            <a:off x="5716122" y="2427006"/>
            <a:ext cx="497821" cy="115303"/>
          </a:xfrm>
          <a:prstGeom prst="bentConnector3">
            <a:avLst>
              <a:gd name="adj1" fmla="val 72264"/>
            </a:avLst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9" name="Connector: Elbow 48"/>
          <p:cNvCxnSpPr>
            <a:cxnSpLocks/>
            <a:stCxn id="34" idx="1"/>
            <a:endCxn id="52" idx="3"/>
          </p:cNvCxnSpPr>
          <p:nvPr/>
        </p:nvCxnSpPr>
        <p:spPr bwMode="auto">
          <a:xfrm rot="10800000" flipV="1">
            <a:off x="5839586" y="2595588"/>
            <a:ext cx="375900" cy="1955584"/>
          </a:xfrm>
          <a:prstGeom prst="bentConnector3">
            <a:avLst>
              <a:gd name="adj1" fmla="val 70271"/>
            </a:avLst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079933" y="4412672"/>
            <a:ext cx="759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ctrl_logic</a:t>
            </a:r>
            <a:endParaRPr lang="en-US" sz="1200" dirty="0"/>
          </a:p>
        </p:txBody>
      </p:sp>
      <p:cxnSp>
        <p:nvCxnSpPr>
          <p:cNvPr id="46" name="Connector: Elbow 45"/>
          <p:cNvCxnSpPr>
            <a:cxnSpLocks/>
            <a:stCxn id="44" idx="1"/>
            <a:endCxn id="52" idx="3"/>
          </p:cNvCxnSpPr>
          <p:nvPr/>
        </p:nvCxnSpPr>
        <p:spPr bwMode="auto">
          <a:xfrm rot="10800000" flipV="1">
            <a:off x="5839587" y="3040550"/>
            <a:ext cx="389315" cy="1510621"/>
          </a:xfrm>
          <a:prstGeom prst="bentConnector3">
            <a:avLst>
              <a:gd name="adj1" fmla="val 73132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5414435" y="3055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3" name="Connector: Elbow 52"/>
          <p:cNvCxnSpPr>
            <a:cxnSpLocks/>
            <a:stCxn id="35" idx="1"/>
            <a:endCxn id="50" idx="3"/>
          </p:cNvCxnSpPr>
          <p:nvPr/>
        </p:nvCxnSpPr>
        <p:spPr bwMode="auto">
          <a:xfrm rot="10800000" flipV="1">
            <a:off x="5716122" y="2888247"/>
            <a:ext cx="504559" cy="352368"/>
          </a:xfrm>
          <a:prstGeom prst="bentConnector3">
            <a:avLst>
              <a:gd name="adj1" fmla="val 76086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4" name="Connector: Elbow 53"/>
          <p:cNvCxnSpPr>
            <a:cxnSpLocks/>
            <a:stCxn id="40" idx="1"/>
            <a:endCxn id="36" idx="3"/>
          </p:cNvCxnSpPr>
          <p:nvPr/>
        </p:nvCxnSpPr>
        <p:spPr bwMode="auto">
          <a:xfrm rot="10800000">
            <a:off x="7440667" y="2489782"/>
            <a:ext cx="556305" cy="49971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4857772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SRAM: Interfacing with DRAM?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54035"/>
            <a:ext cx="235523" cy="21058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36417" y="1530062"/>
            <a:ext cx="3087469" cy="46029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7983" y="2656247"/>
            <a:ext cx="1447317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78763" y="1179210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956463" y="199036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9754" y="1520537"/>
            <a:ext cx="2323991" cy="1100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063079" y="3244562"/>
            <a:ext cx="2390666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 dirty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58" name="Arrow: Up-Down 57"/>
          <p:cNvSpPr/>
          <p:nvPr/>
        </p:nvSpPr>
        <p:spPr bwMode="auto">
          <a:xfrm>
            <a:off x="6121787" y="2629970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147929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096001" y="1898422"/>
            <a:ext cx="531872" cy="63915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sram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709342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out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" name="Rectangle: Rounded Corners 27"/>
          <p:cNvSpPr/>
          <p:nvPr/>
        </p:nvSpPr>
        <p:spPr bwMode="auto">
          <a:xfrm>
            <a:off x="810282" y="2354247"/>
            <a:ext cx="2895809" cy="672971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How can we copy data to/from FPGA DRAM?</a:t>
            </a:r>
            <a:endParaRPr lang="en-US" sz="2000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27245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SRAM: Dense Loading from DRAM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load in(0::16)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54035"/>
            <a:ext cx="235523" cy="21058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36417" y="1530062"/>
            <a:ext cx="3087469" cy="46029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7983" y="2656247"/>
            <a:ext cx="1447317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482981" y="2902731"/>
            <a:ext cx="3692663" cy="978582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logic which loads data within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in,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address range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0 until 16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(exclusive), to </a:t>
            </a:r>
            <a:r>
              <a:rPr lang="en-US" sz="2000" i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sram</a:t>
            </a:r>
            <a:endParaRPr lang="en-US" sz="2000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 bwMode="auto">
          <a:xfrm flipV="1">
            <a:off x="1402097" y="2422478"/>
            <a:ext cx="0" cy="41498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7978763" y="1179210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956463" y="199036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9754" y="1520537"/>
            <a:ext cx="2323991" cy="1100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063079" y="3244562"/>
            <a:ext cx="2390666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 dirty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58" name="Arrow: Up-Down 57"/>
          <p:cNvSpPr/>
          <p:nvPr/>
        </p:nvSpPr>
        <p:spPr bwMode="auto">
          <a:xfrm>
            <a:off x="6121787" y="2629970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147929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096001" y="1898422"/>
            <a:ext cx="531872" cy="63915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sram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709342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out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166789" y="2188743"/>
            <a:ext cx="479257" cy="27956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load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61" name="Connector: Elbow 60"/>
          <p:cNvCxnSpPr>
            <a:cxnSpLocks/>
            <a:stCxn id="55" idx="2"/>
            <a:endCxn id="59" idx="0"/>
          </p:cNvCxnSpPr>
          <p:nvPr/>
        </p:nvCxnSpPr>
        <p:spPr bwMode="auto">
          <a:xfrm rot="16200000" flipH="1">
            <a:off x="4887712" y="2987014"/>
            <a:ext cx="1109562" cy="72150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2" name="Connector: Elbow 61"/>
          <p:cNvCxnSpPr>
            <a:cxnSpLocks/>
            <a:stCxn id="51" idx="1"/>
            <a:endCxn id="55" idx="3"/>
          </p:cNvCxnSpPr>
          <p:nvPr/>
        </p:nvCxnSpPr>
        <p:spPr bwMode="auto">
          <a:xfrm rot="10800000" flipV="1">
            <a:off x="5646047" y="2218000"/>
            <a:ext cx="449955" cy="110526"/>
          </a:xfrm>
          <a:prstGeom prst="bentConnector3">
            <a:avLst>
              <a:gd name="adj1" fmla="val 63856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3" name="Rectangle: Rounded Corners 62"/>
          <p:cNvSpPr/>
          <p:nvPr/>
        </p:nvSpPr>
        <p:spPr bwMode="auto">
          <a:xfrm>
            <a:off x="491016" y="4214039"/>
            <a:ext cx="4842984" cy="675140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The address range can be omitted if SRAM and DRAM are the same size</a:t>
            </a:r>
            <a:endParaRPr lang="en-US" sz="2000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14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SRAM: Dense Storing to DRAM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load in(0::16)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out(0::16) store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sram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54035"/>
            <a:ext cx="235523" cy="21058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36417" y="1070790"/>
            <a:ext cx="3087469" cy="134682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7983" y="2656247"/>
            <a:ext cx="1447317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 bwMode="auto">
          <a:xfrm flipV="1">
            <a:off x="2004771" y="2656247"/>
            <a:ext cx="0" cy="41498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4956463" y="199036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9754" y="1520537"/>
            <a:ext cx="2323991" cy="1100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063079" y="3244562"/>
            <a:ext cx="2390666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 dirty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58" name="Arrow: Up-Down 57"/>
          <p:cNvSpPr/>
          <p:nvPr/>
        </p:nvSpPr>
        <p:spPr bwMode="auto">
          <a:xfrm>
            <a:off x="6121787" y="2629970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147929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in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096001" y="1898422"/>
            <a:ext cx="531872" cy="63915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sram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709342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out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166789" y="2188743"/>
            <a:ext cx="479257" cy="27956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load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61" name="Connector: Elbow 60"/>
          <p:cNvCxnSpPr>
            <a:cxnSpLocks/>
            <a:stCxn id="55" idx="2"/>
            <a:endCxn id="59" idx="0"/>
          </p:cNvCxnSpPr>
          <p:nvPr/>
        </p:nvCxnSpPr>
        <p:spPr bwMode="auto">
          <a:xfrm rot="16200000" flipH="1">
            <a:off x="4887712" y="2987014"/>
            <a:ext cx="1109562" cy="72150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2" name="Connector: Elbow 61"/>
          <p:cNvCxnSpPr>
            <a:cxnSpLocks/>
            <a:stCxn id="51" idx="1"/>
            <a:endCxn id="55" idx="3"/>
          </p:cNvCxnSpPr>
          <p:nvPr/>
        </p:nvCxnSpPr>
        <p:spPr bwMode="auto">
          <a:xfrm rot="10800000" flipV="1">
            <a:off x="5646047" y="2218000"/>
            <a:ext cx="449955" cy="110526"/>
          </a:xfrm>
          <a:prstGeom prst="bentConnector3">
            <a:avLst>
              <a:gd name="adj1" fmla="val 63856"/>
            </a:avLst>
          </a:prstGeom>
          <a:solidFill>
            <a:srgbClr val="FFFF99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7" name="Connector: Elbow 26"/>
          <p:cNvCxnSpPr>
            <a:cxnSpLocks/>
            <a:stCxn id="28" idx="0"/>
            <a:endCxn id="51" idx="3"/>
          </p:cNvCxnSpPr>
          <p:nvPr/>
        </p:nvCxnSpPr>
        <p:spPr bwMode="auto">
          <a:xfrm rot="16200000" flipV="1">
            <a:off x="6840413" y="2005461"/>
            <a:ext cx="40013" cy="465091"/>
          </a:xfrm>
          <a:prstGeom prst="bentConnector2">
            <a:avLst/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829914" y="2258013"/>
            <a:ext cx="526100" cy="27956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store</a:t>
            </a: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4" name="Connector: Elbow 33"/>
          <p:cNvCxnSpPr>
            <a:cxnSpLocks/>
            <a:stCxn id="60" idx="0"/>
            <a:endCxn id="28" idx="2"/>
          </p:cNvCxnSpPr>
          <p:nvPr/>
        </p:nvCxnSpPr>
        <p:spPr bwMode="auto">
          <a:xfrm rot="5400000" flipH="1" flipV="1">
            <a:off x="6546326" y="3031233"/>
            <a:ext cx="1040292" cy="5298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8" name="Rectangle: Rounded Corners 37"/>
          <p:cNvSpPr/>
          <p:nvPr/>
        </p:nvSpPr>
        <p:spPr bwMode="auto">
          <a:xfrm>
            <a:off x="501009" y="3113222"/>
            <a:ext cx="4027944" cy="978582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logic which stores contents of </a:t>
            </a:r>
            <a:r>
              <a:rPr lang="en-US" sz="2000" i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sram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to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out’s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address range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0 until 16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(exclusive)</a:t>
            </a:r>
            <a:endParaRPr lang="en-US" sz="2000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02525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SRAM: Gather from DRAM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 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addr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a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a load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addr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(0::16)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SimSun" pitchFamily="2" charset="-122"/>
              </a:rPr>
              <a:t>// Addresses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3263612"/>
            <a:ext cx="235523" cy="169631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80474" y="4201263"/>
            <a:ext cx="3087469" cy="46029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02896" y="2623272"/>
            <a:ext cx="1894896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78763" y="1179210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956463" y="199036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9754" y="1520537"/>
            <a:ext cx="2323991" cy="1100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063079" y="3244562"/>
            <a:ext cx="2390666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 dirty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58" name="Arrow: Up-Down 57"/>
          <p:cNvSpPr/>
          <p:nvPr/>
        </p:nvSpPr>
        <p:spPr bwMode="auto">
          <a:xfrm>
            <a:off x="6121787" y="2629970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147929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addr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562869" y="2119745"/>
            <a:ext cx="332559" cy="41783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</a:t>
            </a: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709342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out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918580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data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852837" y="1898421"/>
            <a:ext cx="374286" cy="63915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b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166789" y="2188743"/>
            <a:ext cx="167647" cy="27956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6" name="Connector: Elbow 25"/>
          <p:cNvCxnSpPr>
            <a:cxnSpLocks/>
            <a:stCxn id="25" idx="2"/>
          </p:cNvCxnSpPr>
          <p:nvPr/>
        </p:nvCxnSpPr>
        <p:spPr bwMode="auto">
          <a:xfrm rot="16200000" flipH="1">
            <a:off x="4809809" y="2909112"/>
            <a:ext cx="1109562" cy="227954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7" name="Connector: Elbow 26"/>
          <p:cNvCxnSpPr>
            <a:cxnSpLocks/>
            <a:stCxn id="51" idx="1"/>
            <a:endCxn id="25" idx="3"/>
          </p:cNvCxnSpPr>
          <p:nvPr/>
        </p:nvCxnSpPr>
        <p:spPr bwMode="auto">
          <a:xfrm rot="10800000">
            <a:off x="5334437" y="2328527"/>
            <a:ext cx="228433" cy="135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3" name="Rectangle: Rounded Corners 32"/>
          <p:cNvSpPr/>
          <p:nvPr/>
        </p:nvSpPr>
        <p:spPr bwMode="auto">
          <a:xfrm>
            <a:off x="886556" y="3233152"/>
            <a:ext cx="3486929" cy="1283429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Equivalent C: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for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=0;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&lt;16;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++) {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  b[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] = data[a[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]]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32510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SRAM: Gather from DRAM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 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addr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a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a load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addr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(0::16)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SimSun" pitchFamily="2" charset="-122"/>
              </a:rPr>
              <a:t>// Addresses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b gather data(a)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3263612"/>
            <a:ext cx="235523" cy="169631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80474" y="4201263"/>
            <a:ext cx="3087469" cy="46029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02896" y="2623272"/>
            <a:ext cx="1894896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78763" y="1179210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956463" y="199036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9754" y="1520537"/>
            <a:ext cx="2323991" cy="1100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063079" y="3244562"/>
            <a:ext cx="2390666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 dirty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58" name="Arrow: Up-Down 57"/>
          <p:cNvSpPr/>
          <p:nvPr/>
        </p:nvSpPr>
        <p:spPr bwMode="auto">
          <a:xfrm>
            <a:off x="6121787" y="2629970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147929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addr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562869" y="2119745"/>
            <a:ext cx="332559" cy="41783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</a:t>
            </a: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709342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out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918580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data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864839" y="1905798"/>
            <a:ext cx="374286" cy="63915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b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166789" y="2188743"/>
            <a:ext cx="167647" cy="27956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6" name="Connector: Elbow 25"/>
          <p:cNvCxnSpPr>
            <a:cxnSpLocks/>
            <a:stCxn id="25" idx="2"/>
          </p:cNvCxnSpPr>
          <p:nvPr/>
        </p:nvCxnSpPr>
        <p:spPr bwMode="auto">
          <a:xfrm rot="16200000" flipH="1">
            <a:off x="4809809" y="2909112"/>
            <a:ext cx="1109562" cy="227954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7" name="Connector: Elbow 26"/>
          <p:cNvCxnSpPr>
            <a:cxnSpLocks/>
            <a:stCxn id="51" idx="1"/>
            <a:endCxn id="25" idx="3"/>
          </p:cNvCxnSpPr>
          <p:nvPr/>
        </p:nvCxnSpPr>
        <p:spPr bwMode="auto">
          <a:xfrm rot="10800000">
            <a:off x="5334437" y="2328527"/>
            <a:ext cx="228433" cy="135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>
            <a:cxnSpLocks/>
          </p:cNvCxnSpPr>
          <p:nvPr/>
        </p:nvCxnSpPr>
        <p:spPr bwMode="auto">
          <a:xfrm flipV="1">
            <a:off x="1197981" y="3056120"/>
            <a:ext cx="0" cy="41498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: Rounded Corners 31"/>
          <p:cNvSpPr/>
          <p:nvPr/>
        </p:nvSpPr>
        <p:spPr bwMode="auto">
          <a:xfrm>
            <a:off x="553200" y="3525235"/>
            <a:ext cx="3159818" cy="978582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logic which gathers elements in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data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at addresses in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into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005997" y="2084459"/>
            <a:ext cx="644223" cy="27956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gather</a:t>
            </a:r>
          </a:p>
        </p:txBody>
      </p:sp>
      <p:cxnSp>
        <p:nvCxnSpPr>
          <p:cNvPr id="34" name="Connector: Elbow 33"/>
          <p:cNvCxnSpPr>
            <a:cxnSpLocks/>
            <a:stCxn id="33" idx="1"/>
            <a:endCxn id="51" idx="3"/>
          </p:cNvCxnSpPr>
          <p:nvPr/>
        </p:nvCxnSpPr>
        <p:spPr bwMode="auto">
          <a:xfrm rot="10800000" flipV="1">
            <a:off x="5895429" y="2224241"/>
            <a:ext cx="110569" cy="104419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5" name="Connector: Elbow 34"/>
          <p:cNvCxnSpPr>
            <a:cxnSpLocks/>
            <a:stCxn id="33" idx="2"/>
            <a:endCxn id="23" idx="0"/>
          </p:cNvCxnSpPr>
          <p:nvPr/>
        </p:nvCxnSpPr>
        <p:spPr bwMode="auto">
          <a:xfrm rot="5400000">
            <a:off x="5681741" y="2931502"/>
            <a:ext cx="1213846" cy="78890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6" name="Connector: Elbow 35"/>
          <p:cNvCxnSpPr>
            <a:cxnSpLocks/>
            <a:stCxn id="24" idx="1"/>
            <a:endCxn id="33" idx="3"/>
          </p:cNvCxnSpPr>
          <p:nvPr/>
        </p:nvCxnSpPr>
        <p:spPr bwMode="auto">
          <a:xfrm rot="10800000">
            <a:off x="6650221" y="2224242"/>
            <a:ext cx="214619" cy="1134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0" name="Rectangle: Rounded Corners 39"/>
          <p:cNvSpPr/>
          <p:nvPr/>
        </p:nvSpPr>
        <p:spPr bwMode="auto">
          <a:xfrm>
            <a:off x="5014066" y="4037770"/>
            <a:ext cx="3340226" cy="1029326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for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=0;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&lt;16;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++) {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  b[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] = data[a[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]]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93091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SRAM: Gather from DRAM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 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addr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a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a load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addr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(0::16)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SimSun" pitchFamily="2" charset="-122"/>
              </a:rPr>
              <a:t>// Addresses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b gather data(a, 10)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3263612"/>
            <a:ext cx="235523" cy="169631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80474" y="4201263"/>
            <a:ext cx="3087469" cy="46029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02896" y="2623272"/>
            <a:ext cx="1894896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78763" y="1179210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956463" y="199036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9754" y="1520537"/>
            <a:ext cx="2323991" cy="1100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063079" y="3244562"/>
            <a:ext cx="2390666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 dirty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58" name="Arrow: Up-Down 57"/>
          <p:cNvSpPr/>
          <p:nvPr/>
        </p:nvSpPr>
        <p:spPr bwMode="auto">
          <a:xfrm>
            <a:off x="6121787" y="2629970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147929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addr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562869" y="2119745"/>
            <a:ext cx="332559" cy="41783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</a:t>
            </a: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709342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out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918580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data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864839" y="1905798"/>
            <a:ext cx="374286" cy="63915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b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166789" y="2188743"/>
            <a:ext cx="167647" cy="27956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6" name="Connector: Elbow 25"/>
          <p:cNvCxnSpPr>
            <a:cxnSpLocks/>
            <a:stCxn id="25" idx="2"/>
          </p:cNvCxnSpPr>
          <p:nvPr/>
        </p:nvCxnSpPr>
        <p:spPr bwMode="auto">
          <a:xfrm rot="16200000" flipH="1">
            <a:off x="4809809" y="2909112"/>
            <a:ext cx="1109562" cy="227954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7" name="Connector: Elbow 26"/>
          <p:cNvCxnSpPr>
            <a:cxnSpLocks/>
            <a:stCxn id="51" idx="1"/>
            <a:endCxn id="25" idx="3"/>
          </p:cNvCxnSpPr>
          <p:nvPr/>
        </p:nvCxnSpPr>
        <p:spPr bwMode="auto">
          <a:xfrm rot="10800000">
            <a:off x="5334437" y="2328527"/>
            <a:ext cx="228433" cy="135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>
            <a:cxnSpLocks/>
          </p:cNvCxnSpPr>
          <p:nvPr/>
        </p:nvCxnSpPr>
        <p:spPr bwMode="auto">
          <a:xfrm flipV="1">
            <a:off x="2424108" y="3025661"/>
            <a:ext cx="0" cy="41498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: Rounded Corners 31"/>
          <p:cNvSpPr/>
          <p:nvPr/>
        </p:nvSpPr>
        <p:spPr bwMode="auto">
          <a:xfrm>
            <a:off x="553200" y="3525235"/>
            <a:ext cx="2383964" cy="737855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Uses the first 10 elements in a only</a:t>
            </a:r>
            <a:endParaRPr lang="en-US" sz="2000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05997" y="2084459"/>
            <a:ext cx="644223" cy="27956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gather</a:t>
            </a:r>
          </a:p>
        </p:txBody>
      </p:sp>
      <p:cxnSp>
        <p:nvCxnSpPr>
          <p:cNvPr id="34" name="Connector: Elbow 33"/>
          <p:cNvCxnSpPr>
            <a:cxnSpLocks/>
            <a:stCxn id="33" idx="1"/>
            <a:endCxn id="51" idx="3"/>
          </p:cNvCxnSpPr>
          <p:nvPr/>
        </p:nvCxnSpPr>
        <p:spPr bwMode="auto">
          <a:xfrm rot="10800000" flipV="1">
            <a:off x="5895429" y="2224241"/>
            <a:ext cx="110569" cy="104419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5" name="Connector: Elbow 34"/>
          <p:cNvCxnSpPr>
            <a:cxnSpLocks/>
            <a:stCxn id="33" idx="2"/>
            <a:endCxn id="23" idx="0"/>
          </p:cNvCxnSpPr>
          <p:nvPr/>
        </p:nvCxnSpPr>
        <p:spPr bwMode="auto">
          <a:xfrm rot="5400000">
            <a:off x="5681741" y="2931502"/>
            <a:ext cx="1213846" cy="78890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6" name="Connector: Elbow 35"/>
          <p:cNvCxnSpPr>
            <a:cxnSpLocks/>
            <a:stCxn id="24" idx="1"/>
            <a:endCxn id="33" idx="3"/>
          </p:cNvCxnSpPr>
          <p:nvPr/>
        </p:nvCxnSpPr>
        <p:spPr bwMode="auto">
          <a:xfrm rot="10800000">
            <a:off x="6650221" y="2224242"/>
            <a:ext cx="214619" cy="1134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0" name="Rectangle: Rounded Corners 39"/>
          <p:cNvSpPr/>
          <p:nvPr/>
        </p:nvSpPr>
        <p:spPr bwMode="auto">
          <a:xfrm>
            <a:off x="5014066" y="4037770"/>
            <a:ext cx="3340226" cy="1029326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for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=0;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&lt;10;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++) {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  b[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] = data[a[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]]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}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 bwMode="auto">
          <a:xfrm flipH="1">
            <a:off x="7138059" y="3988645"/>
            <a:ext cx="450710" cy="218407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0270903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SRAM: Scatter to DRAM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 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addr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a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a load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addr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(0::16)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SimSun" pitchFamily="2" charset="-122"/>
              </a:rPr>
              <a:t>// Addresses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3263612"/>
            <a:ext cx="235523" cy="169631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80474" y="4201263"/>
            <a:ext cx="3087469" cy="46029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02896" y="2623272"/>
            <a:ext cx="1894896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78763" y="1179210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956463" y="199036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9754" y="1520537"/>
            <a:ext cx="2323991" cy="1100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063079" y="3244562"/>
            <a:ext cx="2390666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 dirty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58" name="Arrow: Up-Down 57"/>
          <p:cNvSpPr/>
          <p:nvPr/>
        </p:nvSpPr>
        <p:spPr bwMode="auto">
          <a:xfrm>
            <a:off x="6121787" y="2629970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147929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addr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562869" y="2119745"/>
            <a:ext cx="332559" cy="41783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</a:t>
            </a: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709342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out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918580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data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892317" y="1898421"/>
            <a:ext cx="374286" cy="63915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b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166789" y="2188743"/>
            <a:ext cx="167647" cy="27956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6" name="Connector: Elbow 25"/>
          <p:cNvCxnSpPr>
            <a:cxnSpLocks/>
            <a:stCxn id="25" idx="2"/>
          </p:cNvCxnSpPr>
          <p:nvPr/>
        </p:nvCxnSpPr>
        <p:spPr bwMode="auto">
          <a:xfrm rot="16200000" flipH="1">
            <a:off x="4809809" y="2909112"/>
            <a:ext cx="1109562" cy="227954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7" name="Connector: Elbow 26"/>
          <p:cNvCxnSpPr>
            <a:cxnSpLocks/>
            <a:stCxn id="51" idx="1"/>
            <a:endCxn id="25" idx="3"/>
          </p:cNvCxnSpPr>
          <p:nvPr/>
        </p:nvCxnSpPr>
        <p:spPr bwMode="auto">
          <a:xfrm rot="10800000">
            <a:off x="5334437" y="2328527"/>
            <a:ext cx="228433" cy="135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8" name="Rectangle: Rounded Corners 27"/>
          <p:cNvSpPr/>
          <p:nvPr/>
        </p:nvSpPr>
        <p:spPr bwMode="auto">
          <a:xfrm>
            <a:off x="886556" y="3233153"/>
            <a:ext cx="3375537" cy="1290356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Equivalent C: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for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=0;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&lt;16;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++) {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  out[a[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]] = b[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]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7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>
                <a:latin typeface="+mj-lt"/>
              </a:rPr>
              <a:t>Import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6710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noAutofit/>
          </a:bodyPr>
          <a:lstStyle/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spatial._</a:t>
            </a: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org.virtualized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rgbClr val="9FC5E8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HelloSpatial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extends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SpatialApp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._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FFFF00"/>
                </a:solidFill>
                <a:latin typeface="Consolas" pitchFamily="49" charset="0"/>
                <a:ea typeface="SimSun" pitchFamily="2" charset="-122"/>
              </a:rPr>
              <a:t>@virtualize</a:t>
            </a:r>
            <a:r>
              <a:rPr lang="en-US" sz="1400" dirty="0">
                <a:solidFill>
                  <a:srgbClr val="FFFFFF"/>
                </a:solidFill>
                <a:latin typeface="Consolas" pitchFamily="49" charset="0"/>
                <a:ea typeface="SimSun" pitchFamily="2" charset="-122"/>
              </a:rPr>
              <a:t> 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 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def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main():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Unit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 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input 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(0).to[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 </a:t>
            </a:r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3079653" y="1387805"/>
            <a:ext cx="3020291" cy="7778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Spatial-specific classes 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(primarily </a:t>
            </a:r>
            <a:r>
              <a:rPr lang="en-US" sz="2000" b="1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SpatialApp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)</a:t>
            </a:r>
            <a:endParaRPr kumimoji="0" lang="en-US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8963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endParaRPr lang="en-US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endParaRPr lang="en-US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endParaRPr lang="en-US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endParaRPr lang="en-US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endParaRPr lang="en-US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endParaRPr lang="en-US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endParaRPr lang="en-US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endParaRPr lang="en-US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endParaRPr lang="en-US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endParaRPr lang="en-US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ea typeface="SimSun" pitchFamily="2" charset="-122"/>
            </a:endParaRP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2442126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: Rounded Corners 12"/>
          <p:cNvSpPr/>
          <p:nvPr/>
        </p:nvSpPr>
        <p:spPr bwMode="auto">
          <a:xfrm>
            <a:off x="3168746" y="2658645"/>
            <a:ext cx="2931198" cy="7196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Useful macros for nicer syntax (more later)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83692" y="3586593"/>
            <a:ext cx="4027944" cy="137333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10577" y="3667775"/>
            <a:ext cx="314926" cy="1373333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83311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SRAM: Scatter to DRAM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 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addr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a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a load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addr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(0::16)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SimSun" pitchFamily="2" charset="-122"/>
              </a:rPr>
              <a:t>// Addresses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out(a) scatter b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3263612"/>
            <a:ext cx="235523" cy="169631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80474" y="4201263"/>
            <a:ext cx="3087469" cy="46029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02896" y="2623272"/>
            <a:ext cx="1894896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78763" y="1179210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956463" y="199036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9754" y="1520537"/>
            <a:ext cx="2323991" cy="1100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063079" y="3244562"/>
            <a:ext cx="2390666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 dirty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58" name="Arrow: Up-Down 57"/>
          <p:cNvSpPr/>
          <p:nvPr/>
        </p:nvSpPr>
        <p:spPr bwMode="auto">
          <a:xfrm>
            <a:off x="6121787" y="2629970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147929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addr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562869" y="2119745"/>
            <a:ext cx="332559" cy="41783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</a:t>
            </a: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709342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out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918580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data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892317" y="1898421"/>
            <a:ext cx="374286" cy="63915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b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166789" y="2188743"/>
            <a:ext cx="167647" cy="27956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6" name="Connector: Elbow 25"/>
          <p:cNvCxnSpPr>
            <a:cxnSpLocks/>
            <a:stCxn id="25" idx="2"/>
          </p:cNvCxnSpPr>
          <p:nvPr/>
        </p:nvCxnSpPr>
        <p:spPr bwMode="auto">
          <a:xfrm rot="16200000" flipH="1">
            <a:off x="4809809" y="2909112"/>
            <a:ext cx="1109562" cy="227954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7" name="Connector: Elbow 26"/>
          <p:cNvCxnSpPr>
            <a:cxnSpLocks/>
            <a:stCxn id="51" idx="1"/>
            <a:endCxn id="25" idx="3"/>
          </p:cNvCxnSpPr>
          <p:nvPr/>
        </p:nvCxnSpPr>
        <p:spPr bwMode="auto">
          <a:xfrm rot="10800000">
            <a:off x="5334437" y="2328527"/>
            <a:ext cx="228433" cy="135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005997" y="2084459"/>
            <a:ext cx="644223" cy="27956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scatter</a:t>
            </a:r>
          </a:p>
        </p:txBody>
      </p:sp>
      <p:cxnSp>
        <p:nvCxnSpPr>
          <p:cNvPr id="32" name="Connector: Elbow 31"/>
          <p:cNvCxnSpPr>
            <a:cxnSpLocks/>
            <a:stCxn id="28" idx="1"/>
          </p:cNvCxnSpPr>
          <p:nvPr/>
        </p:nvCxnSpPr>
        <p:spPr bwMode="auto">
          <a:xfrm rot="10800000" flipV="1">
            <a:off x="5895429" y="2224241"/>
            <a:ext cx="110569" cy="104419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3" name="Connector: Elbow 32"/>
          <p:cNvCxnSpPr>
            <a:cxnSpLocks/>
            <a:stCxn id="60" idx="0"/>
            <a:endCxn id="28" idx="2"/>
          </p:cNvCxnSpPr>
          <p:nvPr/>
        </p:nvCxnSpPr>
        <p:spPr bwMode="auto">
          <a:xfrm rot="16200000" flipV="1">
            <a:off x="6077122" y="2615011"/>
            <a:ext cx="1213846" cy="711872"/>
          </a:xfrm>
          <a:prstGeom prst="bentConnector3">
            <a:avLst>
              <a:gd name="adj1" fmla="val 17471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4" name="Connector: Elbow 33"/>
          <p:cNvCxnSpPr>
            <a:cxnSpLocks/>
            <a:stCxn id="28" idx="3"/>
            <a:endCxn id="24" idx="1"/>
          </p:cNvCxnSpPr>
          <p:nvPr/>
        </p:nvCxnSpPr>
        <p:spPr bwMode="auto">
          <a:xfrm flipV="1">
            <a:off x="6650220" y="2217999"/>
            <a:ext cx="242097" cy="624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8" name="Rectangle: Rounded Corners 37"/>
          <p:cNvSpPr/>
          <p:nvPr/>
        </p:nvSpPr>
        <p:spPr bwMode="auto">
          <a:xfrm>
            <a:off x="565055" y="3502053"/>
            <a:ext cx="3159818" cy="978582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logic which scatters elements in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b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into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out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at addresses in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 bwMode="auto">
          <a:xfrm flipV="1">
            <a:off x="1724454" y="3025661"/>
            <a:ext cx="0" cy="41498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: Rounded Corners 39"/>
          <p:cNvSpPr/>
          <p:nvPr/>
        </p:nvSpPr>
        <p:spPr bwMode="auto">
          <a:xfrm>
            <a:off x="4996276" y="4043472"/>
            <a:ext cx="3375537" cy="1029326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for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=0;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&lt;16;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++) {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  out[a[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]] = b[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]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9801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SRAM: Scatter to DRAM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 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addr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 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a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SRAM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a load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addr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(0::16)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SimSun" pitchFamily="2" charset="-122"/>
              </a:rPr>
              <a:t>// Addresses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out(a, 10) scatter b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3263612"/>
            <a:ext cx="235523" cy="169631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80474" y="4201263"/>
            <a:ext cx="3087469" cy="46029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02896" y="2623272"/>
            <a:ext cx="1894896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78763" y="1179210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956463" y="199036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9754" y="1520537"/>
            <a:ext cx="2323991" cy="1100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063079" y="3244562"/>
            <a:ext cx="2390666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 dirty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58" name="Arrow: Up-Down 57"/>
          <p:cNvSpPr/>
          <p:nvPr/>
        </p:nvSpPr>
        <p:spPr bwMode="auto">
          <a:xfrm>
            <a:off x="6121787" y="2629970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147929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addr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562869" y="2119745"/>
            <a:ext cx="332559" cy="41783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</a:t>
            </a: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709342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out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918580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data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892317" y="1898421"/>
            <a:ext cx="374286" cy="63915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b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166789" y="2188743"/>
            <a:ext cx="167647" cy="27956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2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6" name="Connector: Elbow 25"/>
          <p:cNvCxnSpPr>
            <a:cxnSpLocks/>
            <a:stCxn id="25" idx="2"/>
          </p:cNvCxnSpPr>
          <p:nvPr/>
        </p:nvCxnSpPr>
        <p:spPr bwMode="auto">
          <a:xfrm rot="16200000" flipH="1">
            <a:off x="4809809" y="2909112"/>
            <a:ext cx="1109562" cy="227954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7" name="Connector: Elbow 26"/>
          <p:cNvCxnSpPr>
            <a:cxnSpLocks/>
            <a:stCxn id="51" idx="1"/>
            <a:endCxn id="25" idx="3"/>
          </p:cNvCxnSpPr>
          <p:nvPr/>
        </p:nvCxnSpPr>
        <p:spPr bwMode="auto">
          <a:xfrm rot="10800000">
            <a:off x="5334437" y="2328527"/>
            <a:ext cx="228433" cy="135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005997" y="2084459"/>
            <a:ext cx="644223" cy="27956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scatter</a:t>
            </a:r>
          </a:p>
        </p:txBody>
      </p:sp>
      <p:cxnSp>
        <p:nvCxnSpPr>
          <p:cNvPr id="32" name="Connector: Elbow 31"/>
          <p:cNvCxnSpPr>
            <a:cxnSpLocks/>
            <a:stCxn id="28" idx="1"/>
          </p:cNvCxnSpPr>
          <p:nvPr/>
        </p:nvCxnSpPr>
        <p:spPr bwMode="auto">
          <a:xfrm rot="10800000" flipV="1">
            <a:off x="5895429" y="2224241"/>
            <a:ext cx="110569" cy="104419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3" name="Connector: Elbow 32"/>
          <p:cNvCxnSpPr>
            <a:cxnSpLocks/>
            <a:stCxn id="60" idx="0"/>
            <a:endCxn id="28" idx="2"/>
          </p:cNvCxnSpPr>
          <p:nvPr/>
        </p:nvCxnSpPr>
        <p:spPr bwMode="auto">
          <a:xfrm rot="16200000" flipV="1">
            <a:off x="6077122" y="2615011"/>
            <a:ext cx="1213846" cy="711872"/>
          </a:xfrm>
          <a:prstGeom prst="bentConnector3">
            <a:avLst>
              <a:gd name="adj1" fmla="val 17471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4" name="Connector: Elbow 33"/>
          <p:cNvCxnSpPr>
            <a:cxnSpLocks/>
            <a:stCxn id="28" idx="3"/>
            <a:endCxn id="24" idx="1"/>
          </p:cNvCxnSpPr>
          <p:nvPr/>
        </p:nvCxnSpPr>
        <p:spPr bwMode="auto">
          <a:xfrm flipV="1">
            <a:off x="6650220" y="2217999"/>
            <a:ext cx="242097" cy="624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9" name="Straight Arrow Connector 38"/>
          <p:cNvCxnSpPr>
            <a:cxnSpLocks/>
          </p:cNvCxnSpPr>
          <p:nvPr/>
        </p:nvCxnSpPr>
        <p:spPr bwMode="auto">
          <a:xfrm flipV="1">
            <a:off x="1461218" y="3025661"/>
            <a:ext cx="0" cy="41498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: Rounded Corners 39"/>
          <p:cNvSpPr/>
          <p:nvPr/>
        </p:nvSpPr>
        <p:spPr bwMode="auto">
          <a:xfrm>
            <a:off x="4996276" y="4043472"/>
            <a:ext cx="3375537" cy="1029326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for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=0;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&lt;10;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++) {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  out[a[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]] = b[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]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itchFamily="34" charset="-128"/>
              </a:rPr>
              <a:t>}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7065182" y="3935439"/>
            <a:ext cx="485015" cy="263833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1018002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6011763" y="2063585"/>
            <a:ext cx="1658205" cy="990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 err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fifo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FIFO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 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fifo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FIFO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40182"/>
            <a:ext cx="235523" cy="211974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80474" y="4201263"/>
            <a:ext cx="3087469" cy="46029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1053" y="1105751"/>
            <a:ext cx="3583138" cy="84781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78763" y="1179210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71053" y="3031748"/>
            <a:ext cx="3583138" cy="1266285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36237" y="2098964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in</a:t>
            </a:r>
          </a:p>
        </p:txBody>
      </p:sp>
      <p:sp>
        <p:nvSpPr>
          <p:cNvPr id="46" name="Isosceles Triangle 45"/>
          <p:cNvSpPr/>
          <p:nvPr/>
        </p:nvSpPr>
        <p:spPr bwMode="auto">
          <a:xfrm>
            <a:off x="5057464" y="2695253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8107807" y="2133600"/>
            <a:ext cx="710612" cy="8494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sp>
        <p:nvSpPr>
          <p:cNvPr id="48" name="Isosceles Triangle 47"/>
          <p:cNvSpPr/>
          <p:nvPr/>
        </p:nvSpPr>
        <p:spPr bwMode="auto">
          <a:xfrm>
            <a:off x="8229034" y="2704769"/>
            <a:ext cx="468157" cy="27577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8096657" y="1179210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16406" y="2322502"/>
            <a:ext cx="89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enq_data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013660" y="2488756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enq_en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013660" y="273437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deq_en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864086" y="2441498"/>
            <a:ext cx="801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deq_data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4887191" y="199036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1744096" y="2525981"/>
            <a:ext cx="2385963" cy="325736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FIFO with depth 16</a:t>
            </a:r>
            <a:endParaRPr lang="en-US" sz="2000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1" name="Rectangle: Rounded Corners 40"/>
          <p:cNvSpPr/>
          <p:nvPr/>
        </p:nvSpPr>
        <p:spPr bwMode="auto">
          <a:xfrm>
            <a:off x="2084052" y="3105569"/>
            <a:ext cx="2385964" cy="673440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Depth must be statically known</a:t>
            </a:r>
            <a:endParaRPr lang="en-US" sz="2000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4920607" y="4134930"/>
            <a:ext cx="917309" cy="82499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accel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79933" y="4412672"/>
            <a:ext cx="759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ctrl_logic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4911334" y="3938586"/>
            <a:ext cx="926582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 bwMode="auto">
          <a:xfrm flipH="1" flipV="1">
            <a:off x="1988127" y="2133600"/>
            <a:ext cx="53925" cy="38034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8694419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FIFO: Enqueueing / </a:t>
            </a:r>
            <a:r>
              <a:rPr lang="en-US" dirty="0" err="1">
                <a:latin typeface="+mj-lt"/>
              </a:rPr>
              <a:t>Dequeueing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 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fifo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FIFO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a.enq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scalarIn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scalarOut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:=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a.deq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61988"/>
            <a:ext cx="235523" cy="2097938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80474" y="4201263"/>
            <a:ext cx="3087469" cy="46029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07100" y="2616395"/>
            <a:ext cx="3583138" cy="1266285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78763" y="1179210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36416" y="1123755"/>
            <a:ext cx="3583138" cy="861623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150307" y="2063585"/>
            <a:ext cx="1658205" cy="990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 err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fifo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36237" y="2098964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in</a:t>
            </a:r>
          </a:p>
        </p:txBody>
      </p:sp>
      <p:sp>
        <p:nvSpPr>
          <p:cNvPr id="21" name="Isosceles Triangle 20"/>
          <p:cNvSpPr/>
          <p:nvPr/>
        </p:nvSpPr>
        <p:spPr bwMode="auto">
          <a:xfrm>
            <a:off x="5057464" y="2695253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107807" y="2133600"/>
            <a:ext cx="710612" cy="8494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8229034" y="2704769"/>
            <a:ext cx="468157" cy="27577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54950" y="2322502"/>
            <a:ext cx="89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enq_data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152204" y="2488756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enq_en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152204" y="273437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deq_en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2630" y="2441498"/>
            <a:ext cx="801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deq_data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4887191" y="199036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920607" y="4134930"/>
            <a:ext cx="917309" cy="82499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accel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79933" y="4412672"/>
            <a:ext cx="759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ctrl_logic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4911334" y="3938586"/>
            <a:ext cx="926582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2657647" y="2065949"/>
            <a:ext cx="2385963" cy="325736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FIFO enqueue port</a:t>
            </a:r>
            <a:endParaRPr lang="en-US" sz="2000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1" name="Rectangle: Rounded Corners 40"/>
          <p:cNvSpPr/>
          <p:nvPr/>
        </p:nvSpPr>
        <p:spPr bwMode="auto">
          <a:xfrm>
            <a:off x="2658385" y="2412776"/>
            <a:ext cx="2385963" cy="353710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FIFO dequeue port</a:t>
            </a:r>
            <a:endParaRPr lang="en-US" sz="2000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6" name="Connector: Elbow 35"/>
          <p:cNvCxnSpPr>
            <a:cxnSpLocks/>
            <a:stCxn id="25" idx="1"/>
            <a:endCxn id="32" idx="3"/>
          </p:cNvCxnSpPr>
          <p:nvPr/>
        </p:nvCxnSpPr>
        <p:spPr bwMode="auto">
          <a:xfrm rot="10800000" flipV="1">
            <a:off x="5652866" y="2461001"/>
            <a:ext cx="502085" cy="8696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9" name="Connector: Elbow 38"/>
          <p:cNvCxnSpPr>
            <a:cxnSpLocks/>
            <a:stCxn id="26" idx="1"/>
            <a:endCxn id="33" idx="3"/>
          </p:cNvCxnSpPr>
          <p:nvPr/>
        </p:nvCxnSpPr>
        <p:spPr bwMode="auto">
          <a:xfrm rot="10800000" flipV="1">
            <a:off x="5837916" y="2627256"/>
            <a:ext cx="314288" cy="1920172"/>
          </a:xfrm>
          <a:prstGeom prst="bentConnector3">
            <a:avLst>
              <a:gd name="adj1" fmla="val 78654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0" name="Connector: Elbow 39"/>
          <p:cNvCxnSpPr>
            <a:cxnSpLocks/>
            <a:stCxn id="27" idx="1"/>
            <a:endCxn id="33" idx="3"/>
          </p:cNvCxnSpPr>
          <p:nvPr/>
        </p:nvCxnSpPr>
        <p:spPr bwMode="auto">
          <a:xfrm rot="10800000" flipV="1">
            <a:off x="5837916" y="2872876"/>
            <a:ext cx="314288" cy="1674551"/>
          </a:xfrm>
          <a:prstGeom prst="bentConnector3">
            <a:avLst>
              <a:gd name="adj1" fmla="val 78654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4" name="Connector: Elbow 43"/>
          <p:cNvCxnSpPr>
            <a:cxnSpLocks/>
            <a:stCxn id="23" idx="1"/>
            <a:endCxn id="28" idx="3"/>
          </p:cNvCxnSpPr>
          <p:nvPr/>
        </p:nvCxnSpPr>
        <p:spPr bwMode="auto">
          <a:xfrm rot="10800000" flipV="1">
            <a:off x="7803723" y="2558348"/>
            <a:ext cx="304085" cy="21649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62593633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FIFO: Enabled Enqueuing/</a:t>
            </a:r>
            <a:r>
              <a:rPr lang="en-US" dirty="0" err="1">
                <a:latin typeface="+mj-lt"/>
              </a:rPr>
              <a:t>Dequeueing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 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en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fifo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FIFO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a.enq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scalarIn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en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scalarOut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:=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a.deq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en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3053764"/>
            <a:ext cx="235523" cy="1906162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80474" y="4201263"/>
            <a:ext cx="3087469" cy="46029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07100" y="3262187"/>
            <a:ext cx="3583138" cy="620493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78763" y="1179210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28268" y="1114024"/>
            <a:ext cx="3583138" cy="1116825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150307" y="2063585"/>
            <a:ext cx="1658205" cy="990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 err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fifo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36237" y="2098964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in</a:t>
            </a:r>
          </a:p>
        </p:txBody>
      </p:sp>
      <p:sp>
        <p:nvSpPr>
          <p:cNvPr id="21" name="Isosceles Triangle 20"/>
          <p:cNvSpPr/>
          <p:nvPr/>
        </p:nvSpPr>
        <p:spPr bwMode="auto">
          <a:xfrm>
            <a:off x="5057464" y="2695253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107807" y="2133600"/>
            <a:ext cx="710612" cy="8494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8229034" y="2704769"/>
            <a:ext cx="468157" cy="27577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54950" y="2322502"/>
            <a:ext cx="89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enq_data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152204" y="2488756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enq_en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152204" y="273437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deq_en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2630" y="2441498"/>
            <a:ext cx="801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deq_data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4887191" y="199036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6" name="Connector: Elbow 35"/>
          <p:cNvCxnSpPr>
            <a:cxnSpLocks/>
            <a:stCxn id="25" idx="1"/>
            <a:endCxn id="32" idx="3"/>
          </p:cNvCxnSpPr>
          <p:nvPr/>
        </p:nvCxnSpPr>
        <p:spPr bwMode="auto">
          <a:xfrm rot="10800000" flipV="1">
            <a:off x="5652866" y="2461001"/>
            <a:ext cx="502085" cy="8696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9" name="Connector: Elbow 38"/>
          <p:cNvCxnSpPr>
            <a:cxnSpLocks/>
            <a:stCxn id="26" idx="1"/>
            <a:endCxn id="46" idx="3"/>
          </p:cNvCxnSpPr>
          <p:nvPr/>
        </p:nvCxnSpPr>
        <p:spPr bwMode="auto">
          <a:xfrm rot="10800000" flipV="1">
            <a:off x="5674380" y="2627255"/>
            <a:ext cx="477825" cy="1813029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0" name="Connector: Elbow 39"/>
          <p:cNvCxnSpPr>
            <a:cxnSpLocks/>
            <a:stCxn id="27" idx="1"/>
            <a:endCxn id="46" idx="3"/>
          </p:cNvCxnSpPr>
          <p:nvPr/>
        </p:nvCxnSpPr>
        <p:spPr bwMode="auto">
          <a:xfrm rot="10800000" flipV="1">
            <a:off x="5674380" y="2872877"/>
            <a:ext cx="477825" cy="1567408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4" name="Connector: Elbow 43"/>
          <p:cNvCxnSpPr>
            <a:cxnSpLocks/>
            <a:stCxn id="23" idx="1"/>
            <a:endCxn id="28" idx="3"/>
          </p:cNvCxnSpPr>
          <p:nvPr/>
        </p:nvCxnSpPr>
        <p:spPr bwMode="auto">
          <a:xfrm rot="10800000" flipV="1">
            <a:off x="7803723" y="2558348"/>
            <a:ext cx="304085" cy="21649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4971830" y="4034503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 err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en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5" name="Isosceles Triangle 44"/>
          <p:cNvSpPr/>
          <p:nvPr/>
        </p:nvSpPr>
        <p:spPr bwMode="auto">
          <a:xfrm>
            <a:off x="5093057" y="4630792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908705" y="388268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Rectangle: Rounded Corners 46"/>
          <p:cNvSpPr/>
          <p:nvPr/>
        </p:nvSpPr>
        <p:spPr bwMode="auto">
          <a:xfrm>
            <a:off x="790502" y="3058449"/>
            <a:ext cx="3648440" cy="976053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Can also set data-dependent enables for enqueue/dequeue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e.g. for data filtering</a:t>
            </a:r>
            <a:endParaRPr lang="en-US" sz="2000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 bwMode="auto">
          <a:xfrm flipH="1">
            <a:off x="2431316" y="2504482"/>
            <a:ext cx="491993" cy="2813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cxnSpLocks/>
          </p:cNvCxnSpPr>
          <p:nvPr/>
        </p:nvCxnSpPr>
        <p:spPr bwMode="auto">
          <a:xfrm flipH="1">
            <a:off x="2760282" y="2690700"/>
            <a:ext cx="491993" cy="2813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2769237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>
                <a:latin typeface="+mj-lt"/>
              </a:rPr>
              <a:t>FIFO: Transfers to/from DRAM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 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fifo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FIFO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fifo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load data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out store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fifo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12980"/>
            <a:ext cx="235523" cy="214694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80474" y="4201263"/>
            <a:ext cx="3087469" cy="46029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36417" y="1141714"/>
            <a:ext cx="2604656" cy="848645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78763" y="1179210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956463" y="199036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9754" y="1520537"/>
            <a:ext cx="2323991" cy="1100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063079" y="3244562"/>
            <a:ext cx="2390666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 dirty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58" name="Arrow: Up-Down 57"/>
          <p:cNvSpPr/>
          <p:nvPr/>
        </p:nvSpPr>
        <p:spPr bwMode="auto">
          <a:xfrm>
            <a:off x="6121787" y="2629970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709342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out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166789" y="3608245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data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166789" y="2188743"/>
            <a:ext cx="502018" cy="27956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load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941955" y="2063585"/>
            <a:ext cx="679984" cy="4047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dirty="0" err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fifo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843719" y="2188743"/>
            <a:ext cx="554608" cy="27956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store</a:t>
            </a:r>
          </a:p>
        </p:txBody>
      </p:sp>
      <p:cxnSp>
        <p:nvCxnSpPr>
          <p:cNvPr id="44" name="Connector: Elbow 43"/>
          <p:cNvCxnSpPr>
            <a:cxnSpLocks/>
            <a:stCxn id="41" idx="1"/>
            <a:endCxn id="25" idx="3"/>
          </p:cNvCxnSpPr>
          <p:nvPr/>
        </p:nvCxnSpPr>
        <p:spPr bwMode="auto">
          <a:xfrm rot="10800000" flipV="1">
            <a:off x="5668807" y="2265946"/>
            <a:ext cx="273148" cy="62579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6" name="Connector: Elbow 45"/>
          <p:cNvCxnSpPr>
            <a:cxnSpLocks/>
            <a:stCxn id="25" idx="2"/>
            <a:endCxn id="23" idx="0"/>
          </p:cNvCxnSpPr>
          <p:nvPr/>
        </p:nvCxnSpPr>
        <p:spPr bwMode="auto">
          <a:xfrm rot="16200000" flipH="1">
            <a:off x="4887645" y="2998461"/>
            <a:ext cx="1139937" cy="79630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7" name="Connector: Elbow 46"/>
          <p:cNvCxnSpPr>
            <a:cxnSpLocks/>
            <a:stCxn id="42" idx="1"/>
            <a:endCxn id="41" idx="3"/>
          </p:cNvCxnSpPr>
          <p:nvPr/>
        </p:nvCxnSpPr>
        <p:spPr bwMode="auto">
          <a:xfrm rot="10800000">
            <a:off x="6621939" y="2265948"/>
            <a:ext cx="221780" cy="62579"/>
          </a:xfrm>
          <a:prstGeom prst="bentConnector3">
            <a:avLst>
              <a:gd name="adj1" fmla="val 28136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2" name="Connector: Elbow 51"/>
          <p:cNvCxnSpPr>
            <a:cxnSpLocks/>
            <a:stCxn id="60" idx="0"/>
          </p:cNvCxnSpPr>
          <p:nvPr/>
        </p:nvCxnSpPr>
        <p:spPr bwMode="auto">
          <a:xfrm rot="5400000" flipH="1" flipV="1">
            <a:off x="6521747" y="2999162"/>
            <a:ext cx="1096942" cy="60474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5" name="Rectangle: Rounded Corners 54"/>
          <p:cNvSpPr/>
          <p:nvPr/>
        </p:nvSpPr>
        <p:spPr bwMode="auto">
          <a:xfrm>
            <a:off x="2450209" y="2102844"/>
            <a:ext cx="2385963" cy="325736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Load from DRAM</a:t>
            </a:r>
          </a:p>
        </p:txBody>
      </p:sp>
      <p:sp>
        <p:nvSpPr>
          <p:cNvPr id="61" name="Rectangle: Rounded Corners 60"/>
          <p:cNvSpPr/>
          <p:nvPr/>
        </p:nvSpPr>
        <p:spPr bwMode="auto">
          <a:xfrm>
            <a:off x="2450209" y="2459270"/>
            <a:ext cx="2385963" cy="342784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Store to DRAM</a:t>
            </a:r>
            <a:endParaRPr lang="en-US" sz="2000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715341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 bwMode="auto">
          <a:xfrm>
            <a:off x="4742483" y="4182200"/>
            <a:ext cx="917309" cy="82499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accel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01809" y="4459942"/>
            <a:ext cx="759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ctrl_logic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4733210" y="3985856"/>
            <a:ext cx="926582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089381" y="2063585"/>
            <a:ext cx="1658205" cy="1200027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buffer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LineBuffer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scalarIn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scalarOut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buffer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LineBuffer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](3, 1024)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40182"/>
            <a:ext cx="235523" cy="211974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80474" y="4201263"/>
            <a:ext cx="3087469" cy="46029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0750" y="1120551"/>
            <a:ext cx="3583138" cy="606574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78763" y="1179210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71053" y="3031748"/>
            <a:ext cx="3583138" cy="1266285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36237" y="2098964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in</a:t>
            </a:r>
          </a:p>
        </p:txBody>
      </p:sp>
      <p:sp>
        <p:nvSpPr>
          <p:cNvPr id="46" name="Isosceles Triangle 45"/>
          <p:cNvSpPr/>
          <p:nvPr/>
        </p:nvSpPr>
        <p:spPr bwMode="auto">
          <a:xfrm>
            <a:off x="5057464" y="2695253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8107807" y="2133600"/>
            <a:ext cx="710612" cy="8494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sp>
        <p:nvSpPr>
          <p:cNvPr id="48" name="Isosceles Triangle 47"/>
          <p:cNvSpPr/>
          <p:nvPr/>
        </p:nvSpPr>
        <p:spPr bwMode="auto">
          <a:xfrm>
            <a:off x="8229034" y="2704769"/>
            <a:ext cx="468157" cy="27577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8096657" y="1179210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94024" y="2322502"/>
            <a:ext cx="89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enq_data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091278" y="2488756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enq_en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081465" y="2986613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rd_addr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941704" y="2441498"/>
            <a:ext cx="801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rd_data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4887191" y="199036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1638841" y="2613855"/>
            <a:ext cx="3009122" cy="64975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LineBuffer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with 3 rows, each with 1024 columns</a:t>
            </a:r>
            <a:endParaRPr lang="en-US" sz="2000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1" name="Rectangle: Rounded Corners 40"/>
          <p:cNvSpPr/>
          <p:nvPr/>
        </p:nvSpPr>
        <p:spPr bwMode="auto">
          <a:xfrm>
            <a:off x="591711" y="3597284"/>
            <a:ext cx="3370022" cy="1223895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Only 2-dimensional buffers currently supported.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Dimensions must be statically known</a:t>
            </a:r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 bwMode="auto">
          <a:xfrm flipH="1" flipV="1">
            <a:off x="2870597" y="2196527"/>
            <a:ext cx="53925" cy="38034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8254517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 bwMode="auto">
          <a:xfrm>
            <a:off x="4742483" y="4182200"/>
            <a:ext cx="917309" cy="82499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accel</a:t>
            </a: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01809" y="4459942"/>
            <a:ext cx="759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ctrl_logic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4733210" y="3985856"/>
            <a:ext cx="926582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089381" y="2063585"/>
            <a:ext cx="1658205" cy="1200027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buffer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LineBuffer</a:t>
            </a:r>
            <a:r>
              <a:rPr lang="en-US" dirty="0">
                <a:latin typeface="+mj-lt"/>
              </a:rPr>
              <a:t>: Enqueueing / 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 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buffer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LineBuffer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](3, 1024)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buffer.enq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(in)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out := buffer(0, 0)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40182"/>
            <a:ext cx="235523" cy="211974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80474" y="4201263"/>
            <a:ext cx="3087469" cy="46029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80534" y="1145172"/>
            <a:ext cx="3979925" cy="1038996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78763" y="1179210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71053" y="3031748"/>
            <a:ext cx="3583138" cy="1266285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36237" y="2098964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in</a:t>
            </a:r>
          </a:p>
        </p:txBody>
      </p:sp>
      <p:sp>
        <p:nvSpPr>
          <p:cNvPr id="46" name="Isosceles Triangle 45"/>
          <p:cNvSpPr/>
          <p:nvPr/>
        </p:nvSpPr>
        <p:spPr bwMode="auto">
          <a:xfrm>
            <a:off x="5057464" y="2695253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8107807" y="2133600"/>
            <a:ext cx="710612" cy="8494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sp>
        <p:nvSpPr>
          <p:cNvPr id="48" name="Isosceles Triangle 47"/>
          <p:cNvSpPr/>
          <p:nvPr/>
        </p:nvSpPr>
        <p:spPr bwMode="auto">
          <a:xfrm>
            <a:off x="8229034" y="2704769"/>
            <a:ext cx="468157" cy="27577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8096657" y="1179210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94024" y="2322502"/>
            <a:ext cx="89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enq_data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091278" y="2488756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enq_en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081465" y="2986613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rd_addr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941704" y="2441498"/>
            <a:ext cx="801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rd_data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4887191" y="199036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2191265" y="1752379"/>
            <a:ext cx="2975524" cy="38548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Enqueue to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current row</a:t>
            </a:r>
          </a:p>
        </p:txBody>
      </p:sp>
      <p:sp>
        <p:nvSpPr>
          <p:cNvPr id="33" name="Rectangle: Rounded Corners 32"/>
          <p:cNvSpPr/>
          <p:nvPr/>
        </p:nvSpPr>
        <p:spPr bwMode="auto">
          <a:xfrm>
            <a:off x="615439" y="3072867"/>
            <a:ext cx="3315908" cy="383518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Addressed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linebuffer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read</a:t>
            </a:r>
            <a:endParaRPr lang="en-US" sz="2000" i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 bwMode="auto">
          <a:xfrm flipH="1" flipV="1">
            <a:off x="1799131" y="2619258"/>
            <a:ext cx="53925" cy="38034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Rectangle: Rounded Corners 34"/>
          <p:cNvSpPr/>
          <p:nvPr/>
        </p:nvSpPr>
        <p:spPr bwMode="auto">
          <a:xfrm>
            <a:off x="604065" y="3763662"/>
            <a:ext cx="3654383" cy="1243534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LineBuffer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contains internal logic to increment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current row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based on the code structure*.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 bwMode="auto">
          <a:xfrm flipH="1">
            <a:off x="2098964" y="2172167"/>
            <a:ext cx="531057" cy="116506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Elbow 39"/>
          <p:cNvCxnSpPr>
            <a:cxnSpLocks/>
          </p:cNvCxnSpPr>
          <p:nvPr/>
        </p:nvCxnSpPr>
        <p:spPr bwMode="auto">
          <a:xfrm rot="10800000" flipV="1">
            <a:off x="5652866" y="2461001"/>
            <a:ext cx="502085" cy="8696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5" name="Connector: Elbow 44"/>
          <p:cNvCxnSpPr>
            <a:cxnSpLocks/>
            <a:stCxn id="52" idx="1"/>
            <a:endCxn id="69" idx="3"/>
          </p:cNvCxnSpPr>
          <p:nvPr/>
        </p:nvCxnSpPr>
        <p:spPr bwMode="auto">
          <a:xfrm rot="10800000" flipV="1">
            <a:off x="5659792" y="2627256"/>
            <a:ext cx="431486" cy="1967442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5260758" y="303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4" name="Connector: Elbow 53"/>
          <p:cNvCxnSpPr>
            <a:cxnSpLocks/>
            <a:endCxn id="51" idx="3"/>
          </p:cNvCxnSpPr>
          <p:nvPr/>
        </p:nvCxnSpPr>
        <p:spPr bwMode="auto">
          <a:xfrm rot="10800000" flipV="1">
            <a:off x="5562444" y="3105570"/>
            <a:ext cx="513996" cy="115780"/>
          </a:xfrm>
          <a:prstGeom prst="bentConnector3">
            <a:avLst>
              <a:gd name="adj1" fmla="val 70216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6" name="Connector: Elbow 55"/>
          <p:cNvCxnSpPr>
            <a:cxnSpLocks/>
            <a:stCxn id="47" idx="1"/>
            <a:endCxn id="55" idx="3"/>
          </p:cNvCxnSpPr>
          <p:nvPr/>
        </p:nvCxnSpPr>
        <p:spPr bwMode="auto">
          <a:xfrm rot="10800000" flipV="1">
            <a:off x="7742797" y="2558348"/>
            <a:ext cx="365011" cy="21649"/>
          </a:xfrm>
          <a:prstGeom prst="bentConnector3">
            <a:avLst>
              <a:gd name="adj1" fmla="val 61387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C5F733-739A-4D55-AAD3-5D32EADBFD34}"/>
              </a:ext>
            </a:extLst>
          </p:cNvPr>
          <p:cNvSpPr txBox="1"/>
          <p:nvPr/>
        </p:nvSpPr>
        <p:spPr>
          <a:xfrm>
            <a:off x="5903908" y="3571671"/>
            <a:ext cx="3051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See </a:t>
            </a:r>
            <a:r>
              <a:rPr lang="en-US" sz="1200" dirty="0">
                <a:hlinkClick r:id="rId4"/>
              </a:rPr>
              <a:t>http://spatial-lang.readthedocs.io/en/latest/tutorial/convolution.html</a:t>
            </a:r>
            <a:r>
              <a:rPr lang="en-US" sz="1200" dirty="0"/>
              <a:t> for details on </a:t>
            </a:r>
            <a:r>
              <a:rPr lang="en-US" sz="1200" dirty="0" err="1"/>
              <a:t>linebuffer</a:t>
            </a:r>
            <a:r>
              <a:rPr lang="en-US" sz="1200" dirty="0"/>
              <a:t> logic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90192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LineBuffer</a:t>
            </a:r>
            <a:r>
              <a:rPr lang="en-US" dirty="0">
                <a:latin typeface="+mj-lt"/>
              </a:rPr>
              <a:t>: Loading from DRAM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data 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](100,1024)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 = </a:t>
            </a:r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DRAM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](32)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buffer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LineBuffer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](3,1024)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buffer load data(0, 0::1024)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12980"/>
            <a:ext cx="235523" cy="2146946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80474" y="4201263"/>
            <a:ext cx="3087469" cy="46029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7983" y="1123754"/>
            <a:ext cx="2957944" cy="848645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78763" y="1179210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956463" y="1990360"/>
            <a:ext cx="765674" cy="111520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9754" y="1520537"/>
            <a:ext cx="2323991" cy="1100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FPGA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6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063079" y="3244562"/>
            <a:ext cx="2390666" cy="762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 dirty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FPGA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58" name="Arrow: Up-Down 57"/>
          <p:cNvSpPr/>
          <p:nvPr/>
        </p:nvSpPr>
        <p:spPr bwMode="auto">
          <a:xfrm>
            <a:off x="6121787" y="2629970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709342" y="3577870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out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166789" y="3608245"/>
            <a:ext cx="661277" cy="304137"/>
          </a:xfrm>
          <a:prstGeom prst="rect">
            <a:avLst/>
          </a:prstGeom>
          <a:solidFill>
            <a:srgbClr val="057305"/>
          </a:solidFill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data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166789" y="2188743"/>
            <a:ext cx="502018" cy="279565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load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941955" y="2063585"/>
            <a:ext cx="679984" cy="404723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buffer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1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4" name="Connector: Elbow 43"/>
          <p:cNvCxnSpPr>
            <a:cxnSpLocks/>
            <a:stCxn id="41" idx="1"/>
            <a:endCxn id="25" idx="3"/>
          </p:cNvCxnSpPr>
          <p:nvPr/>
        </p:nvCxnSpPr>
        <p:spPr bwMode="auto">
          <a:xfrm rot="10800000" flipV="1">
            <a:off x="5668807" y="2265946"/>
            <a:ext cx="273148" cy="62579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6" name="Connector: Elbow 45"/>
          <p:cNvCxnSpPr>
            <a:cxnSpLocks/>
            <a:stCxn id="25" idx="2"/>
            <a:endCxn id="23" idx="0"/>
          </p:cNvCxnSpPr>
          <p:nvPr/>
        </p:nvCxnSpPr>
        <p:spPr bwMode="auto">
          <a:xfrm rot="16200000" flipH="1">
            <a:off x="4887645" y="2998461"/>
            <a:ext cx="1139937" cy="79630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57150" cap="flat" cmpd="sng" algn="ctr">
            <a:solidFill>
              <a:srgbClr val="B26F0C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5" name="Rectangle: Rounded Corners 54"/>
          <p:cNvSpPr/>
          <p:nvPr/>
        </p:nvSpPr>
        <p:spPr bwMode="auto">
          <a:xfrm>
            <a:off x="670779" y="2835086"/>
            <a:ext cx="2946149" cy="1012901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Load </a:t>
            </a:r>
            <a:r>
              <a:rPr lang="en-US" sz="2000" i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data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row 0, columns 0 until 1024 to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current row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of buffer</a:t>
            </a:r>
          </a:p>
        </p:txBody>
      </p:sp>
      <p:sp>
        <p:nvSpPr>
          <p:cNvPr id="32" name="Rectangle: Rounded Corners 31"/>
          <p:cNvSpPr/>
          <p:nvPr/>
        </p:nvSpPr>
        <p:spPr bwMode="auto">
          <a:xfrm>
            <a:off x="936026" y="4025138"/>
            <a:ext cx="2946149" cy="934787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Storing to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DRAM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from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LineBuffer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is currently unsupported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 bwMode="auto">
          <a:xfrm flipH="1" flipV="1">
            <a:off x="1574498" y="2405118"/>
            <a:ext cx="53925" cy="380348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3126703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48504" y="1530062"/>
            <a:ext cx="1182113" cy="10999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ARM A9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600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ea typeface="ＭＳ Ｐゴシック" pitchFamily="34" charset="-128"/>
              </a:rPr>
              <a:t>(Host)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86529" y="3263612"/>
            <a:ext cx="2222500" cy="761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normalizeH="0">
              <a:ln>
                <a:noFill/>
              </a:ln>
              <a:solidFill>
                <a:srgbClr val="262626"/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600">
                <a:solidFill>
                  <a:srgbClr val="262626"/>
                </a:solidFill>
                <a:latin typeface="Arial"/>
                <a:ea typeface="ＭＳ Ｐゴシック" pitchFamily="34" charset="-128"/>
                <a:cs typeface="Arial"/>
              </a:rPr>
              <a:t>CPU DRAM</a:t>
            </a:r>
          </a:p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>
            <a:off x="3091404" y="2644487"/>
            <a:ext cx="485775" cy="603183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71450"/>
            <a:ext cx="8509461" cy="8001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RegFile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8114-DD43-4DC6-A87E-B049ED3F2E32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1" y="1070790"/>
            <a:ext cx="4498041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in 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ArgIn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out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ArgOut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…</a:t>
            </a:r>
            <a:endParaRPr lang="en-US" sz="1400" b="1" dirty="0">
              <a:solidFill>
                <a:srgbClr val="93C07D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b="1" dirty="0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Accel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 </a:t>
            </a:r>
            <a:r>
              <a:rPr lang="en-US" sz="1400" dirty="0" err="1">
                <a:solidFill>
                  <a:srgbClr val="9FC5E8"/>
                </a:solidFill>
                <a:latin typeface="Consolas" pitchFamily="49" charset="0"/>
                <a:ea typeface="SimSun" pitchFamily="2" charset="-122"/>
              </a:rPr>
              <a:t>val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regs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= 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RegFile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[</a:t>
            </a:r>
            <a:r>
              <a:rPr lang="en-US" sz="1400" b="1" dirty="0" err="1">
                <a:solidFill>
                  <a:srgbClr val="93C07D"/>
                </a:solidFill>
                <a:latin typeface="Consolas" pitchFamily="49" charset="0"/>
                <a:ea typeface="SimSun" pitchFamily="2" charset="-122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](16, 16)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SimSun" pitchFamily="2" charset="-122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Consolas" pitchFamily="49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54" y="1070790"/>
            <a:ext cx="384729" cy="3970318"/>
          </a:xfrm>
          <a:prstGeom prst="rect">
            <a:avLst/>
          </a:prstGeom>
          <a:solidFill>
            <a:srgbClr val="2B2B2B"/>
          </a:solidFill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8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9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10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11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12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13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14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15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16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17</a:t>
            </a:r>
          </a:p>
          <a:p>
            <a:pPr algn="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ea typeface="SimSun" pitchFamily="2" charset="-122"/>
              </a:rPr>
              <a:t>18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36417" y="1070790"/>
            <a:ext cx="0" cy="3970318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01009" y="3827789"/>
            <a:ext cx="4027944" cy="1106804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9329" y="2854035"/>
            <a:ext cx="235523" cy="2105891"/>
          </a:xfrm>
          <a:prstGeom prst="rect">
            <a:avLst/>
          </a:prstGeom>
          <a:solidFill>
            <a:srgbClr val="2B2B2B">
              <a:alpha val="8980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36417" y="1119547"/>
            <a:ext cx="2312087" cy="874300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7983" y="2656247"/>
            <a:ext cx="1447317" cy="189708"/>
          </a:xfrm>
          <a:prstGeom prst="rect">
            <a:avLst/>
          </a:prstGeom>
          <a:solidFill>
            <a:srgbClr val="2B2B2B">
              <a:alpha val="47843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533400" y="2766308"/>
            <a:ext cx="4212920" cy="962241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Creates register file (addressable array of registers) of size 16 x 16</a:t>
            </a:r>
          </a:p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with values of type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Int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 bwMode="auto">
          <a:xfrm flipV="1">
            <a:off x="1983989" y="2214986"/>
            <a:ext cx="0" cy="414984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22704" y="1663383"/>
            <a:ext cx="1217962" cy="151925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sram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005509" y="2098964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in</a:t>
            </a:r>
          </a:p>
        </p:txBody>
      </p:sp>
      <p:sp>
        <p:nvSpPr>
          <p:cNvPr id="39" name="Isosceles Triangle 38"/>
          <p:cNvSpPr/>
          <p:nvPr/>
        </p:nvSpPr>
        <p:spPr bwMode="auto">
          <a:xfrm>
            <a:off x="5126736" y="2695253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996971" y="2096406"/>
            <a:ext cx="710612" cy="8866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out</a:t>
            </a:r>
          </a:p>
        </p:txBody>
      </p:sp>
      <p:sp>
        <p:nvSpPr>
          <p:cNvPr id="41" name="Isosceles Triangle 40"/>
          <p:cNvSpPr/>
          <p:nvPr/>
        </p:nvSpPr>
        <p:spPr bwMode="auto">
          <a:xfrm>
            <a:off x="8118198" y="2692695"/>
            <a:ext cx="468157" cy="2878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867548" y="1132020"/>
            <a:ext cx="1250027" cy="198525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87524" y="1190914"/>
            <a:ext cx="793805" cy="192635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" name="Rectangle: Rounded Corners 31"/>
          <p:cNvSpPr/>
          <p:nvPr/>
        </p:nvSpPr>
        <p:spPr bwMode="auto">
          <a:xfrm>
            <a:off x="4934458" y="3579386"/>
            <a:ext cx="3183740" cy="962240"/>
          </a:xfrm>
          <a:prstGeom prst="roundRect">
            <a:avLst>
              <a:gd name="adj" fmla="val 13100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: Register files can be expensive! Use small ones, and only sparingly.</a:t>
            </a:r>
            <a:endParaRPr lang="en-US" sz="2000" b="1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5453" y="2122253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wr_addr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165453" y="228850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wr_data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173921" y="2457088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wr_en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170002" y="2753314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rd_addr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817069" y="2351281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rd_data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173920" y="2900809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rd_en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6222704" y="1663383"/>
            <a:ext cx="1217962" cy="15192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regs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pPr marL="0" marR="0" indent="0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16688" y="2122253"/>
            <a:ext cx="89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wr_addr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213942" y="228850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wr_data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215486" y="2457088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wr_en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220680" y="2749747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rd_addr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817069" y="2351281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rd_data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228901" y="2902051"/>
            <a:ext cx="94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rd_en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84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.5|2.1"/>
</p:tagLst>
</file>

<file path=ppt/theme/theme1.xml><?xml version="1.0" encoding="utf-8"?>
<a:theme xmlns:a="http://schemas.openxmlformats.org/drawingml/2006/main" name="PPL-Presentation-Template">
  <a:themeElements>
    <a:clrScheme name="PPL-new">
      <a:dk1>
        <a:srgbClr val="000000"/>
      </a:dk1>
      <a:lt1>
        <a:srgbClr val="FFFFFF"/>
      </a:lt1>
      <a:dk2>
        <a:srgbClr val="8C1515"/>
      </a:dk2>
      <a:lt2>
        <a:srgbClr val="B6B1A9"/>
      </a:lt2>
      <a:accent1>
        <a:srgbClr val="0072A4"/>
      </a:accent1>
      <a:accent2>
        <a:srgbClr val="B26F0C"/>
      </a:accent2>
      <a:accent3>
        <a:srgbClr val="53284F"/>
      </a:accent3>
      <a:accent4>
        <a:srgbClr val="8D3C1E"/>
      </a:accent4>
      <a:accent5>
        <a:srgbClr val="175E54"/>
      </a:accent5>
      <a:accent6>
        <a:srgbClr val="4D4F53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4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11870</Words>
  <Application>Microsoft Office PowerPoint</Application>
  <PresentationFormat>On-screen Show (16:9)</PresentationFormat>
  <Paragraphs>6985</Paragraphs>
  <Slides>169</Slides>
  <Notes>161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169</vt:i4>
      </vt:variant>
    </vt:vector>
  </HeadingPairs>
  <TitlesOfParts>
    <vt:vector size="182" baseType="lpstr">
      <vt:lpstr>맑은 고딕</vt:lpstr>
      <vt:lpstr>ＭＳ Ｐゴシック</vt:lpstr>
      <vt:lpstr>SimSun</vt:lpstr>
      <vt:lpstr>Arial</vt:lpstr>
      <vt:lpstr>Arial Rounded MT Bold</vt:lpstr>
      <vt:lpstr>Calibri</vt:lpstr>
      <vt:lpstr>Calibri</vt:lpstr>
      <vt:lpstr>Consolas</vt:lpstr>
      <vt:lpstr>Courier New</vt:lpstr>
      <vt:lpstr>Gill Sans MT</vt:lpstr>
      <vt:lpstr>Trebuchet MS</vt:lpstr>
      <vt:lpstr>Wingdings</vt:lpstr>
      <vt:lpstr>PPL-Presentation-Template</vt:lpstr>
      <vt:lpstr>Spatial</vt:lpstr>
      <vt:lpstr>Spatial Programming Basics</vt:lpstr>
      <vt:lpstr>Spatial App Template</vt:lpstr>
      <vt:lpstr>Spatial App Template</vt:lpstr>
      <vt:lpstr>Hello Spatial!</vt:lpstr>
      <vt:lpstr>Spatial is Embedded in Scala</vt:lpstr>
      <vt:lpstr>Spatial is Embedded in Scala</vt:lpstr>
      <vt:lpstr>Import Statements</vt:lpstr>
      <vt:lpstr>Import Statements</vt:lpstr>
      <vt:lpstr>Application Object Declaration</vt:lpstr>
      <vt:lpstr>Application Object Declaration</vt:lpstr>
      <vt:lpstr>Spatial API Import</vt:lpstr>
      <vt:lpstr>Spatial’s Entry Function: “main()”</vt:lpstr>
      <vt:lpstr>“@virtualize” Annotation</vt:lpstr>
      <vt:lpstr>Spatial’s Entry Function: “main()”</vt:lpstr>
      <vt:lpstr>Val Definitions</vt:lpstr>
      <vt:lpstr>Val Definitions</vt:lpstr>
      <vt:lpstr>Val Definitions</vt:lpstr>
      <vt:lpstr>Method Calls</vt:lpstr>
      <vt:lpstr>Spatial Command-Line Arguments</vt:lpstr>
      <vt:lpstr>Input Arguments (ArgIn)</vt:lpstr>
      <vt:lpstr>Output Arguments (ArgOut)</vt:lpstr>
      <vt:lpstr>Scalar Transfers (ARM → FPGA)</vt:lpstr>
      <vt:lpstr>Accel Block</vt:lpstr>
      <vt:lpstr>Accel Block</vt:lpstr>
      <vt:lpstr>Accel Block</vt:lpstr>
      <vt:lpstr>Implicit Register Reads</vt:lpstr>
      <vt:lpstr>Register Writes</vt:lpstr>
      <vt:lpstr>Accel Block Scheduling</vt:lpstr>
      <vt:lpstr>Scalar Transfers (FPGA → ARM)</vt:lpstr>
      <vt:lpstr>Printing in Spatial**</vt:lpstr>
      <vt:lpstr>Hello Spatial!</vt:lpstr>
      <vt:lpstr>Custom Types in Spatial</vt:lpstr>
      <vt:lpstr>Custom Types</vt:lpstr>
      <vt:lpstr>Custom Fixed Point Types</vt:lpstr>
      <vt:lpstr>Custom Fixed Point Examples</vt:lpstr>
      <vt:lpstr>Custom Fixed Point Types</vt:lpstr>
      <vt:lpstr>Custom Floating Point Types</vt:lpstr>
      <vt:lpstr>Custom Floating Point Types</vt:lpstr>
      <vt:lpstr>Predefined Type Aliases</vt:lpstr>
      <vt:lpstr>Note About Booleans</vt:lpstr>
      <vt:lpstr>Custom Structs</vt:lpstr>
      <vt:lpstr>Custom Structs</vt:lpstr>
      <vt:lpstr>Custom Structs</vt:lpstr>
      <vt:lpstr>Custom Structs</vt:lpstr>
      <vt:lpstr>Nesting Structs</vt:lpstr>
      <vt:lpstr>Registers of Custom Types</vt:lpstr>
      <vt:lpstr>Spatial Tutorial</vt:lpstr>
      <vt:lpstr>Vectors &amp;  Bit Manipulation</vt:lpstr>
      <vt:lpstr>Vectors</vt:lpstr>
      <vt:lpstr>Vector Types</vt:lpstr>
      <vt:lpstr>Vectors</vt:lpstr>
      <vt:lpstr>Vectors: Big and Little Endian</vt:lpstr>
      <vt:lpstr>Aside: Equivalent Vector Mnemonics</vt:lpstr>
      <vt:lpstr>Simple Method</vt:lpstr>
      <vt:lpstr>Method Call</vt:lpstr>
      <vt:lpstr>Vector Operators: Element Select</vt:lpstr>
      <vt:lpstr>Vector Operators: Element Slice</vt:lpstr>
      <vt:lpstr>Vector Operators: Conversion</vt:lpstr>
      <vt:lpstr>Vector Operators: Element Slice</vt:lpstr>
      <vt:lpstr>Vector Operators: Element TakeN</vt:lpstr>
      <vt:lpstr>Vector Operators: Element TakeN</vt:lpstr>
      <vt:lpstr>Vector Operators: Bit Casting</vt:lpstr>
      <vt:lpstr>Vector Operators: Bit Casting</vt:lpstr>
      <vt:lpstr>Vector Operations: As Vector Of Bits</vt:lpstr>
      <vt:lpstr>All Bit Primitives Are Bit Vectors</vt:lpstr>
      <vt:lpstr>Off-chip Memories</vt:lpstr>
      <vt:lpstr>Previously on Spatial…</vt:lpstr>
      <vt:lpstr>DRAM</vt:lpstr>
      <vt:lpstr>DRAM</vt:lpstr>
      <vt:lpstr>DRAM: Dimension Limitations</vt:lpstr>
      <vt:lpstr>DRAM: Transfer from ARM to FPGA</vt:lpstr>
      <vt:lpstr>DRAM: Transfer from FPGA to ARM</vt:lpstr>
      <vt:lpstr>On-Chip Memories</vt:lpstr>
      <vt:lpstr>Reg</vt:lpstr>
      <vt:lpstr>Reg Reset Value</vt:lpstr>
      <vt:lpstr>Reg Writing</vt:lpstr>
      <vt:lpstr>Reg Reading</vt:lpstr>
      <vt:lpstr>SRAM</vt:lpstr>
      <vt:lpstr>SRAM</vt:lpstr>
      <vt:lpstr>SRAM Writes</vt:lpstr>
      <vt:lpstr>SRAM Reads</vt:lpstr>
      <vt:lpstr>SRAM: Interfacing with DRAM?</vt:lpstr>
      <vt:lpstr>SRAM: Dense Loading from DRAM</vt:lpstr>
      <vt:lpstr>SRAM: Dense Storing to DRAM</vt:lpstr>
      <vt:lpstr>SRAM: Gather from DRAM</vt:lpstr>
      <vt:lpstr>SRAM: Gather from DRAM</vt:lpstr>
      <vt:lpstr>SRAM: Gather from DRAM</vt:lpstr>
      <vt:lpstr>SRAM: Scatter to DRAM</vt:lpstr>
      <vt:lpstr>SRAM: Scatter to DRAM</vt:lpstr>
      <vt:lpstr>SRAM: Scatter to DRAM</vt:lpstr>
      <vt:lpstr>FIFO</vt:lpstr>
      <vt:lpstr>FIFO: Enqueueing / Dequeueing</vt:lpstr>
      <vt:lpstr>FIFO: Enabled Enqueuing/Dequeueing</vt:lpstr>
      <vt:lpstr>FIFO: Transfers to/from DRAM</vt:lpstr>
      <vt:lpstr>LineBuffer</vt:lpstr>
      <vt:lpstr>LineBuffer: Enqueueing / Reading</vt:lpstr>
      <vt:lpstr>LineBuffer: Loading from DRAM</vt:lpstr>
      <vt:lpstr>RegFile</vt:lpstr>
      <vt:lpstr>RegFile Reading/Writing</vt:lpstr>
      <vt:lpstr>RegFile Shifting</vt:lpstr>
      <vt:lpstr>RegFile Shifting</vt:lpstr>
      <vt:lpstr>A Note About Ports</vt:lpstr>
      <vt:lpstr>Controllers</vt:lpstr>
      <vt:lpstr>Accel</vt:lpstr>
      <vt:lpstr>Sequential</vt:lpstr>
      <vt:lpstr>Parallel</vt:lpstr>
      <vt:lpstr>Parallel: Example</vt:lpstr>
      <vt:lpstr>Foreach</vt:lpstr>
      <vt:lpstr>Foreach: Parallelization</vt:lpstr>
      <vt:lpstr>Foreach: Example</vt:lpstr>
      <vt:lpstr>Foreach: Illegal Parallelization Cases</vt:lpstr>
      <vt:lpstr>Reduce</vt:lpstr>
      <vt:lpstr>Reduce: Parallelization</vt:lpstr>
      <vt:lpstr>Reduce: Example</vt:lpstr>
      <vt:lpstr>MemReduce</vt:lpstr>
      <vt:lpstr>MemReduce: Parallelization</vt:lpstr>
      <vt:lpstr>MemReduce: Example</vt:lpstr>
      <vt:lpstr>FSM (State Machine)</vt:lpstr>
      <vt:lpstr>FSM (State Machine)</vt:lpstr>
      <vt:lpstr>Controller Tags</vt:lpstr>
      <vt:lpstr>Spatial Tutorial</vt:lpstr>
      <vt:lpstr>Control Schemes: Sequential Execution</vt:lpstr>
      <vt:lpstr>Control Schemes: Pipelined Execution</vt:lpstr>
      <vt:lpstr>Previously on Spatial…</vt:lpstr>
      <vt:lpstr>Streaming</vt:lpstr>
      <vt:lpstr>StreamIn</vt:lpstr>
      <vt:lpstr>StreamOut</vt:lpstr>
      <vt:lpstr>Connecting to StreamIn</vt:lpstr>
      <vt:lpstr>Connecting to StreamOut</vt:lpstr>
      <vt:lpstr>Problem?</vt:lpstr>
      <vt:lpstr>Control Schemes: Streaming Execution</vt:lpstr>
      <vt:lpstr>Control Schemes: Streaming Forever</vt:lpstr>
      <vt:lpstr>Accel(*)</vt:lpstr>
      <vt:lpstr>Solution!</vt:lpstr>
      <vt:lpstr>Stream(*)</vt:lpstr>
      <vt:lpstr>Notes on Streaming / Forever Loops</vt:lpstr>
      <vt:lpstr>Controller Tags: Sequential</vt:lpstr>
      <vt:lpstr>Controller Tags: Stream</vt:lpstr>
      <vt:lpstr>Controller Tags: Foreach Shorthand</vt:lpstr>
      <vt:lpstr>ARM &lt;-&gt; FPGA: Fine Grained Signaling</vt:lpstr>
      <vt:lpstr>ARM &lt;-&gt; FPGA: Fine Grained Signaling</vt:lpstr>
      <vt:lpstr>HostIO</vt:lpstr>
      <vt:lpstr>Reading from HostIO (on FPGA)</vt:lpstr>
      <vt:lpstr>Writing to HostIO (on FPGA)</vt:lpstr>
      <vt:lpstr>Host code interface</vt:lpstr>
      <vt:lpstr>Host Code (C++) Interface</vt:lpstr>
      <vt:lpstr>FringeContext: C++ Execution Context</vt:lpstr>
      <vt:lpstr>FringeContext: Example</vt:lpstr>
      <vt:lpstr>FringeContext: Example</vt:lpstr>
      <vt:lpstr>FringeContext: Example</vt:lpstr>
      <vt:lpstr>FringeContext: Example</vt:lpstr>
      <vt:lpstr>FringeContext: Example</vt:lpstr>
      <vt:lpstr>FringeContext: Example</vt:lpstr>
      <vt:lpstr>FringeContext: Example</vt:lpstr>
      <vt:lpstr>FringeContext: Example</vt:lpstr>
      <vt:lpstr>Debugging</vt:lpstr>
      <vt:lpstr>Execution Modes: Functional Simulation</vt:lpstr>
      <vt:lpstr>Buggy Spatial Program</vt:lpstr>
      <vt:lpstr>Buggy Spatial Program: Debugging</vt:lpstr>
      <vt:lpstr>Functional Simulation Running</vt:lpstr>
      <vt:lpstr>Fixed Spatial Program</vt:lpstr>
      <vt:lpstr>Execution Modes: Simulation with VCS</vt:lpstr>
      <vt:lpstr>Buggy Spatial Program</vt:lpstr>
      <vt:lpstr>Buggy Spatial Program</vt:lpstr>
      <vt:lpstr>Functional Simulation Running</vt:lpstr>
      <vt:lpstr>Fixed Spatial Program</vt:lpstr>
      <vt:lpstr>Performance Debugging</vt:lpstr>
      <vt:lpstr>Deploy to Various Targets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109 Digital System Laboratory</dc:title>
  <dc:creator>David Koeplinger</dc:creator>
  <cp:lastModifiedBy>Matthew Feldman</cp:lastModifiedBy>
  <cp:revision>17</cp:revision>
  <dcterms:modified xsi:type="dcterms:W3CDTF">2017-11-07T06:55:01Z</dcterms:modified>
</cp:coreProperties>
</file>