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tags/tag9.xml" ContentType="application/vnd.openxmlformats-officedocument.presentationml.tags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notesSlides/notesSlide31.xml" ContentType="application/vnd.openxmlformats-officedocument.presentationml.notesSlide+xml"/>
  <Override PartName="/ppt/tags/tag14.xml" ContentType="application/vnd.openxmlformats-officedocument.presentationml.tags+xml"/>
  <Override PartName="/ppt/notesSlides/notesSlide32.xml" ContentType="application/vnd.openxmlformats-officedocument.presentationml.notesSlide+xml"/>
  <Override PartName="/ppt/tags/tag15.xml" ContentType="application/vnd.openxmlformats-officedocument.presentationml.tags+xml"/>
  <Override PartName="/ppt/notesSlides/notesSlide33.xml" ContentType="application/vnd.openxmlformats-officedocument.presentationml.notesSlide+xml"/>
  <Override PartName="/ppt/tags/tag16.xml" ContentType="application/vnd.openxmlformats-officedocument.presentationml.tags+xml"/>
  <Override PartName="/ppt/notesSlides/notesSlide34.xml" ContentType="application/vnd.openxmlformats-officedocument.presentationml.notesSlide+xml"/>
  <Override PartName="/ppt/tags/tag17.xml" ContentType="application/vnd.openxmlformats-officedocument.presentationml.tags+xml"/>
  <Override PartName="/ppt/notesSlides/notesSlide35.xml" ContentType="application/vnd.openxmlformats-officedocument.presentationml.notesSlide+xml"/>
  <Override PartName="/ppt/tags/tag18.xml" ContentType="application/vnd.openxmlformats-officedocument.presentationml.tags+xml"/>
  <Override PartName="/ppt/notesSlides/notesSlide36.xml" ContentType="application/vnd.openxmlformats-officedocument.presentationml.notesSlide+xml"/>
  <Override PartName="/ppt/tags/tag19.xml" ContentType="application/vnd.openxmlformats-officedocument.presentationml.tags+xml"/>
  <Override PartName="/ppt/notesSlides/notesSlide37.xml" ContentType="application/vnd.openxmlformats-officedocument.presentationml.notesSlide+xml"/>
  <Override PartName="/ppt/tags/tag20.xml" ContentType="application/vnd.openxmlformats-officedocument.presentationml.tags+xml"/>
  <Override PartName="/ppt/notesSlides/notesSlide38.xml" ContentType="application/vnd.openxmlformats-officedocument.presentationml.notesSlide+xml"/>
  <Override PartName="/ppt/tags/tag21.xml" ContentType="application/vnd.openxmlformats-officedocument.presentationml.tags+xml"/>
  <Override PartName="/ppt/notesSlides/notesSlide39.xml" ContentType="application/vnd.openxmlformats-officedocument.presentationml.notesSlide+xml"/>
  <Override PartName="/ppt/tags/tag22.xml" ContentType="application/vnd.openxmlformats-officedocument.presentationml.tags+xml"/>
  <Override PartName="/ppt/notesSlides/notesSlide40.xml" ContentType="application/vnd.openxmlformats-officedocument.presentationml.notesSlide+xml"/>
  <Override PartName="/ppt/tags/tag23.xml" ContentType="application/vnd.openxmlformats-officedocument.presentationml.tags+xml"/>
  <Override PartName="/ppt/notesSlides/notesSlide41.xml" ContentType="application/vnd.openxmlformats-officedocument.presentationml.notesSlide+xml"/>
  <Override PartName="/ppt/tags/tag24.xml" ContentType="application/vnd.openxmlformats-officedocument.presentationml.tags+xml"/>
  <Override PartName="/ppt/notesSlides/notesSlide42.xml" ContentType="application/vnd.openxmlformats-officedocument.presentationml.notesSlide+xml"/>
  <Override PartName="/ppt/tags/tag25.xml" ContentType="application/vnd.openxmlformats-officedocument.presentationml.tags+xml"/>
  <Override PartName="/ppt/notesSlides/notesSlide43.xml" ContentType="application/vnd.openxmlformats-officedocument.presentationml.notesSlide+xml"/>
  <Override PartName="/ppt/tags/tag26.xml" ContentType="application/vnd.openxmlformats-officedocument.presentationml.tags+xml"/>
  <Override PartName="/ppt/notesSlides/notesSlide44.xml" ContentType="application/vnd.openxmlformats-officedocument.presentationml.notesSlide+xml"/>
  <Override PartName="/ppt/tags/tag27.xml" ContentType="application/vnd.openxmlformats-officedocument.presentationml.tags+xml"/>
  <Override PartName="/ppt/notesSlides/notesSlide45.xml" ContentType="application/vnd.openxmlformats-officedocument.presentationml.notesSlide+xml"/>
  <Override PartName="/ppt/tags/tag28.xml" ContentType="application/vnd.openxmlformats-officedocument.presentationml.tags+xml"/>
  <Override PartName="/ppt/notesSlides/notesSlide46.xml" ContentType="application/vnd.openxmlformats-officedocument.presentationml.notesSlide+xml"/>
  <Override PartName="/ppt/tags/tag29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30.xml" ContentType="application/vnd.openxmlformats-officedocument.presentationml.tags+xml"/>
  <Override PartName="/ppt/notesSlides/notesSlide49.xml" ContentType="application/vnd.openxmlformats-officedocument.presentationml.notesSlide+xml"/>
  <Override PartName="/ppt/tags/tag31.xml" ContentType="application/vnd.openxmlformats-officedocument.presentationml.tags+xml"/>
  <Override PartName="/ppt/notesSlides/notesSlide50.xml" ContentType="application/vnd.openxmlformats-officedocument.presentationml.notesSlide+xml"/>
  <Override PartName="/ppt/tags/tag32.xml" ContentType="application/vnd.openxmlformats-officedocument.presentationml.tags+xml"/>
  <Override PartName="/ppt/notesSlides/notesSlide51.xml" ContentType="application/vnd.openxmlformats-officedocument.presentationml.notesSlide+xml"/>
  <Override PartName="/ppt/tags/tag33.xml" ContentType="application/vnd.openxmlformats-officedocument.presentationml.tags+xml"/>
  <Override PartName="/ppt/notesSlides/notesSlide52.xml" ContentType="application/vnd.openxmlformats-officedocument.presentationml.notesSlide+xml"/>
  <Override PartName="/ppt/tags/tag34.xml" ContentType="application/vnd.openxmlformats-officedocument.presentationml.tags+xml"/>
  <Override PartName="/ppt/notesSlides/notesSlide53.xml" ContentType="application/vnd.openxmlformats-officedocument.presentationml.notesSlide+xml"/>
  <Override PartName="/ppt/tags/tag35.xml" ContentType="application/vnd.openxmlformats-officedocument.presentationml.tags+xml"/>
  <Override PartName="/ppt/notesSlides/notesSlide54.xml" ContentType="application/vnd.openxmlformats-officedocument.presentationml.notesSlide+xml"/>
  <Override PartName="/ppt/tags/tag36.xml" ContentType="application/vnd.openxmlformats-officedocument.presentationml.tags+xml"/>
  <Override PartName="/ppt/notesSlides/notesSlide55.xml" ContentType="application/vnd.openxmlformats-officedocument.presentationml.notesSlide+xml"/>
  <Override PartName="/ppt/tags/tag37.xml" ContentType="application/vnd.openxmlformats-officedocument.presentationml.tags+xml"/>
  <Override PartName="/ppt/notesSlides/notesSlide56.xml" ContentType="application/vnd.openxmlformats-officedocument.presentationml.notesSlide+xml"/>
  <Override PartName="/ppt/tags/tag38.xml" ContentType="application/vnd.openxmlformats-officedocument.presentationml.tags+xml"/>
  <Override PartName="/ppt/notesSlides/notesSlide57.xml" ContentType="application/vnd.openxmlformats-officedocument.presentationml.notesSlide+xml"/>
  <Override PartName="/ppt/tags/tag39.xml" ContentType="application/vnd.openxmlformats-officedocument.presentationml.tags+xml"/>
  <Override PartName="/ppt/notesSlides/notesSlide58.xml" ContentType="application/vnd.openxmlformats-officedocument.presentationml.notesSlide+xml"/>
  <Override PartName="/ppt/tags/tag40.xml" ContentType="application/vnd.openxmlformats-officedocument.presentationml.tags+xml"/>
  <Override PartName="/ppt/notesSlides/notesSlide59.xml" ContentType="application/vnd.openxmlformats-officedocument.presentationml.notesSlide+xml"/>
  <Override PartName="/ppt/tags/tag41.xml" ContentType="application/vnd.openxmlformats-officedocument.presentationml.tags+xml"/>
  <Override PartName="/ppt/notesSlides/notesSlide60.xml" ContentType="application/vnd.openxmlformats-officedocument.presentationml.notesSlide+xml"/>
  <Override PartName="/ppt/tags/tag42.xml" ContentType="application/vnd.openxmlformats-officedocument.presentationml.tags+xml"/>
  <Override PartName="/ppt/notesSlides/notesSlide61.xml" ContentType="application/vnd.openxmlformats-officedocument.presentationml.notesSlide+xml"/>
  <Override PartName="/ppt/tags/tag43.xml" ContentType="application/vnd.openxmlformats-officedocument.presentationml.tags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6"/>
  </p:notesMasterIdLst>
  <p:handoutMasterIdLst>
    <p:handoutMasterId r:id="rId67"/>
  </p:handoutMasterIdLst>
  <p:sldIdLst>
    <p:sldId id="256" r:id="rId2"/>
    <p:sldId id="538" r:id="rId3"/>
    <p:sldId id="668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3" r:id="rId19"/>
    <p:sldId id="464" r:id="rId20"/>
    <p:sldId id="669" r:id="rId21"/>
    <p:sldId id="507" r:id="rId22"/>
    <p:sldId id="535" r:id="rId23"/>
    <p:sldId id="451" r:id="rId24"/>
    <p:sldId id="504" r:id="rId25"/>
    <p:sldId id="505" r:id="rId26"/>
    <p:sldId id="522" r:id="rId27"/>
    <p:sldId id="468" r:id="rId28"/>
    <p:sldId id="470" r:id="rId29"/>
    <p:sldId id="471" r:id="rId30"/>
    <p:sldId id="473" r:id="rId31"/>
    <p:sldId id="475" r:id="rId32"/>
    <p:sldId id="476" r:id="rId33"/>
    <p:sldId id="477" r:id="rId34"/>
    <p:sldId id="479" r:id="rId35"/>
    <p:sldId id="506" r:id="rId36"/>
    <p:sldId id="480" r:id="rId37"/>
    <p:sldId id="478" r:id="rId38"/>
    <p:sldId id="481" r:id="rId39"/>
    <p:sldId id="482" r:id="rId40"/>
    <p:sldId id="484" r:id="rId41"/>
    <p:sldId id="508" r:id="rId42"/>
    <p:sldId id="509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19" r:id="rId51"/>
    <p:sldId id="520" r:id="rId52"/>
    <p:sldId id="523" r:id="rId53"/>
    <p:sldId id="528" r:id="rId54"/>
    <p:sldId id="524" r:id="rId55"/>
    <p:sldId id="525" r:id="rId56"/>
    <p:sldId id="526" r:id="rId57"/>
    <p:sldId id="521" r:id="rId58"/>
    <p:sldId id="527" r:id="rId59"/>
    <p:sldId id="529" r:id="rId60"/>
    <p:sldId id="530" r:id="rId61"/>
    <p:sldId id="531" r:id="rId62"/>
    <p:sldId id="532" r:id="rId63"/>
    <p:sldId id="534" r:id="rId64"/>
    <p:sldId id="533" r:id="rId65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Zhao" initials="TZ" lastIdx="1" clrIdx="0">
    <p:extLst/>
  </p:cmAuthor>
  <p:cmAuthor id="2" name="Tian Zhao" initials="TZ [2]" lastIdx="1" clrIdx="1">
    <p:extLst/>
  </p:cmAuthor>
  <p:cmAuthor id="3" name="Tian Zhao" initials="TZ [3]" lastIdx="1" clrIdx="2">
    <p:extLst/>
  </p:cmAuthor>
  <p:cmAuthor id="4" name="Tian Zhao" initials="TZ [4]" lastIdx="1" clrIdx="3">
    <p:extLst/>
  </p:cmAuthor>
  <p:cmAuthor id="5" name="David Koeplinger" initials="DK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B2B2B"/>
    <a:srgbClr val="262626"/>
    <a:srgbClr val="B26F0C"/>
    <a:srgbClr val="A6A6A6"/>
    <a:srgbClr val="BFBFBF"/>
    <a:srgbClr val="D9D9D9"/>
    <a:srgbClr val="825006"/>
    <a:srgbClr val="BEE395"/>
    <a:srgbClr val="057305"/>
    <a:srgbClr val="C8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>
      <p:cViewPr varScale="1">
        <p:scale>
          <a:sx n="89" d="100"/>
          <a:sy n="89" d="100"/>
        </p:scale>
        <p:origin x="626" y="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7C80D-89D3-4EB2-A6DA-BE768288BBC0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54372-A294-40ED-BA4B-D1243A4F98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66DE0-9FDF-45FA-BA11-ACAD1741DB5C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ASPLOS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D9D1C-6BB6-49E1-B863-0C843C33E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3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2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7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8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9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4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1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4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5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1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6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7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9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1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2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9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21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9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34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9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1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15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1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7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0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2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038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4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34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32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13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934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3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0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05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85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26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8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02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855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99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55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8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28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67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97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7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181" indent="0" algn="ctr">
              <a:buNone/>
              <a:defRPr/>
            </a:lvl2pPr>
            <a:lvl3pPr marL="914362" indent="0" algn="ctr">
              <a:buNone/>
              <a:defRPr/>
            </a:lvl3pPr>
            <a:lvl4pPr marL="1371543" indent="0" algn="ctr">
              <a:buNone/>
              <a:defRPr/>
            </a:lvl4pPr>
            <a:lvl5pPr marL="1828724" indent="0" algn="ctr">
              <a:buNone/>
              <a:defRPr/>
            </a:lvl5pPr>
            <a:lvl6pPr marL="2285905" indent="0" algn="ctr">
              <a:buNone/>
              <a:defRPr/>
            </a:lvl6pPr>
            <a:lvl7pPr marL="2743086" indent="0" algn="ctr">
              <a:buNone/>
              <a:defRPr/>
            </a:lvl7pPr>
            <a:lvl8pPr marL="3200266" indent="0" algn="ctr">
              <a:buNone/>
              <a:defRPr/>
            </a:lvl8pPr>
            <a:lvl9pPr marL="36574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04800" y="971550"/>
            <a:ext cx="8610600" cy="114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996" tIns="46798" rIns="89996" bIns="4679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181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45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58354"/>
            <a:ext cx="8458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3" y="1143002"/>
            <a:ext cx="3998913" cy="364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681732" y="1143002"/>
            <a:ext cx="3998913" cy="364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57734"/>
            <a:ext cx="5632704" cy="8023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9" y="157734"/>
            <a:ext cx="8458200" cy="8023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286000" y="4767264"/>
            <a:ext cx="4114800" cy="273844"/>
          </a:xfrm>
          <a:prstGeom prst="rect">
            <a:avLst/>
          </a:prstGeom>
        </p:spPr>
        <p:txBody>
          <a:bodyPr lIns="91436" tIns="45718" rIns="91436" bIns="45718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ASPLOS '16</a:t>
            </a:r>
          </a:p>
        </p:txBody>
      </p:sp>
    </p:spTree>
    <p:extLst>
      <p:ext uri="{BB962C8B-B14F-4D97-AF65-F5344CB8AC3E}">
        <p14:creationId xmlns:p14="http://schemas.microsoft.com/office/powerpoint/2010/main" val="279313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9" y="157734"/>
            <a:ext cx="8458200" cy="8001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157734"/>
            <a:ext cx="8458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1" indent="0">
              <a:buNone/>
              <a:defRPr sz="1800"/>
            </a:lvl2pPr>
            <a:lvl3pPr marL="914362" indent="0">
              <a:buNone/>
              <a:defRPr sz="1600"/>
            </a:lvl3pPr>
            <a:lvl4pPr marL="1371543" indent="0">
              <a:buNone/>
              <a:defRPr sz="1400"/>
            </a:lvl4pPr>
            <a:lvl5pPr marL="1828724" indent="0">
              <a:buNone/>
              <a:defRPr sz="1400"/>
            </a:lvl5pPr>
            <a:lvl6pPr marL="2285905" indent="0">
              <a:buNone/>
              <a:defRPr sz="1400"/>
            </a:lvl6pPr>
            <a:lvl7pPr marL="2743086" indent="0">
              <a:buNone/>
              <a:defRPr sz="1400"/>
            </a:lvl7pPr>
            <a:lvl8pPr marL="3200266" indent="0">
              <a:buNone/>
              <a:defRPr sz="1400"/>
            </a:lvl8pPr>
            <a:lvl9pPr marL="36574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1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1" indent="0">
              <a:buNone/>
              <a:defRPr sz="1800"/>
            </a:lvl2pPr>
            <a:lvl3pPr marL="914362" indent="0">
              <a:buNone/>
              <a:defRPr sz="1600"/>
            </a:lvl3pPr>
            <a:lvl4pPr marL="1371543" indent="0">
              <a:buNone/>
              <a:defRPr sz="1400"/>
            </a:lvl4pPr>
            <a:lvl5pPr marL="1828724" indent="0">
              <a:buNone/>
              <a:defRPr sz="1400"/>
            </a:lvl5pPr>
            <a:lvl6pPr marL="2285905" indent="0">
              <a:buNone/>
              <a:defRPr sz="1400"/>
            </a:lvl6pPr>
            <a:lvl7pPr marL="2743086" indent="0">
              <a:buNone/>
              <a:defRPr sz="1400"/>
            </a:lvl7pPr>
            <a:lvl8pPr marL="3200266" indent="0">
              <a:buNone/>
              <a:defRPr sz="1400"/>
            </a:lvl8pPr>
            <a:lvl9pPr marL="36574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10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3" y="1143002"/>
            <a:ext cx="3998913" cy="364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2"/>
            <a:ext cx="4000500" cy="364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71450"/>
            <a:ext cx="56308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96" tIns="46798" rIns="89996" bIns="4679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the title text format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1"/>
            <a:ext cx="8151813" cy="388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96" tIns="46798" rIns="89996" bIns="46798" numCol="1" anchor="t" anchorCtr="0" compatLnSpc="1">
            <a:prstTxWarp prst="textNoShape">
              <a:avLst/>
            </a:prstTxWarp>
          </a:bodyPr>
          <a:lstStyle/>
          <a:p>
            <a:pPr marL="341299" marR="0" lvl="0" indent="-341299" algn="l" defTabSz="457181" rtl="0" eaLnBrk="1" fontAlgn="base" latinLnBrk="0" hangingPunct="1">
              <a:lnSpc>
                <a:spcPct val="98000"/>
              </a:lnSpc>
              <a:spcBef>
                <a:spcPts val="775"/>
              </a:spcBef>
              <a:spcAft>
                <a:spcPct val="0"/>
              </a:spcAft>
              <a:buClr>
                <a:srgbClr val="0098DB"/>
              </a:buClr>
              <a:buSzPct val="75000"/>
              <a:buFont typeface="Wingdings" pitchFamily="2" charset="2"/>
              <a:buChar char=""/>
              <a:tabLst/>
              <a:defRPr/>
            </a:pPr>
            <a:r>
              <a:rPr kumimoji="0" lang="en-GB" altLang="ko-KR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the outline text format</a:t>
            </a:r>
          </a:p>
          <a:p>
            <a:pPr marL="741332" marR="0" lvl="1" indent="-284151" algn="l" defTabSz="457181" rtl="0" eaLnBrk="1" fontAlgn="base" latinLnBrk="0" hangingPunct="1">
              <a:lnSpc>
                <a:spcPct val="98000"/>
              </a:lnSpc>
              <a:spcBef>
                <a:spcPts val="650"/>
              </a:spcBef>
              <a:spcAft>
                <a:spcPct val="0"/>
              </a:spcAft>
              <a:buClr>
                <a:srgbClr val="E98300"/>
              </a:buClr>
              <a:buSzPct val="65000"/>
              <a:buFont typeface="Wingdings" pitchFamily="2" charset="2"/>
              <a:buChar char=""/>
              <a:tabLst/>
              <a:defRPr/>
            </a:pPr>
            <a:r>
              <a:rPr kumimoji="0" lang="en-GB" altLang="ko-KR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Outline Level</a:t>
            </a:r>
          </a:p>
          <a:p>
            <a:pPr marL="1142952" marR="0" lvl="2" indent="-228591" algn="l" defTabSz="457181" rtl="0" eaLnBrk="1" fontAlgn="base" latinLnBrk="0" hangingPunct="1">
              <a:lnSpc>
                <a:spcPct val="98000"/>
              </a:lnSpc>
              <a:spcBef>
                <a:spcPts val="600"/>
              </a:spcBef>
              <a:spcAft>
                <a:spcPct val="0"/>
              </a:spcAft>
              <a:buClr>
                <a:srgbClr val="53284F"/>
              </a:buClr>
              <a:buSzPct val="55000"/>
              <a:buFont typeface="Wingdings" pitchFamily="2" charset="2"/>
              <a:buChar char=""/>
              <a:tabLst/>
              <a:defRPr/>
            </a:pPr>
            <a:r>
              <a:rPr kumimoji="0" lang="en-GB" altLang="ko-KR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Outline Level</a:t>
            </a:r>
          </a:p>
          <a:p>
            <a:pPr marL="1600134" marR="0" lvl="3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8D3C1E"/>
              </a:buClr>
              <a:buSzPct val="100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</a:rPr>
              <a:t>Fourth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Fifth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Sixth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Seventh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Eighth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Ninth Outline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ftr="0" dt="0"/>
  <p:txStyles>
    <p:titleStyle>
      <a:lvl1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 baseline="0">
          <a:solidFill>
            <a:srgbClr val="8C1515"/>
          </a:solidFill>
          <a:latin typeface="Gill Sans MT" panose="020B0502020104020203" pitchFamily="34" charset="0"/>
          <a:ea typeface="+mj-ea"/>
          <a:cs typeface="+mj-cs"/>
        </a:defRPr>
      </a:lvl1pPr>
      <a:lvl2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Trebuchet MS" pitchFamily="34" charset="0"/>
          <a:ea typeface="ＭＳ Ｐゴシック" pitchFamily="34" charset="-128"/>
        </a:defRPr>
      </a:lvl2pPr>
      <a:lvl3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Trebuchet MS" pitchFamily="34" charset="0"/>
          <a:ea typeface="ＭＳ Ｐゴシック" pitchFamily="34" charset="-128"/>
        </a:defRPr>
      </a:lvl3pPr>
      <a:lvl4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Trebuchet MS" pitchFamily="34" charset="0"/>
          <a:ea typeface="ＭＳ Ｐゴシック" pitchFamily="34" charset="-128"/>
        </a:defRPr>
      </a:lvl4pPr>
      <a:lvl5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Trebuchet MS" pitchFamily="34" charset="0"/>
          <a:ea typeface="ＭＳ Ｐゴシック" pitchFamily="34" charset="-128"/>
        </a:defRPr>
      </a:lvl5pPr>
      <a:lvl6pPr marL="457181"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Arial Rounded MT Bold" pitchFamily="34" charset="0"/>
          <a:ea typeface="ＭＳ Ｐゴシック" pitchFamily="34" charset="-128"/>
        </a:defRPr>
      </a:lvl6pPr>
      <a:lvl7pPr marL="914362"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Arial Rounded MT Bold" pitchFamily="34" charset="0"/>
          <a:ea typeface="ＭＳ Ｐゴシック" pitchFamily="34" charset="-128"/>
        </a:defRPr>
      </a:lvl7pPr>
      <a:lvl8pPr marL="1371543"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Arial Rounded MT Bold" pitchFamily="34" charset="0"/>
          <a:ea typeface="ＭＳ Ｐゴシック" pitchFamily="34" charset="-128"/>
        </a:defRPr>
      </a:lvl8pPr>
      <a:lvl9pPr marL="1828724"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Arial Rounded MT Bold" pitchFamily="34" charset="0"/>
          <a:ea typeface="ＭＳ Ｐゴシック" pitchFamily="34" charset="-128"/>
        </a:defRPr>
      </a:lvl9pPr>
    </p:titleStyle>
    <p:bodyStyle>
      <a:lvl1pPr marL="341299" marR="0" indent="-341299" algn="l" defTabSz="457181" rtl="0" eaLnBrk="1" fontAlgn="base" latinLnBrk="0" hangingPunct="1">
        <a:lnSpc>
          <a:spcPct val="98000"/>
        </a:lnSpc>
        <a:spcBef>
          <a:spcPts val="775"/>
        </a:spcBef>
        <a:spcAft>
          <a:spcPct val="0"/>
        </a:spcAft>
        <a:buClr>
          <a:srgbClr val="0072A4"/>
        </a:buClr>
        <a:buSzPct val="75000"/>
        <a:buFont typeface="Wingdings" pitchFamily="2" charset="2"/>
        <a:buChar char=""/>
        <a:tabLst/>
        <a:defRPr sz="25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1332" marR="0" indent="-284151" algn="l" defTabSz="457181" rtl="0" eaLnBrk="1" fontAlgn="base" latinLnBrk="0" hangingPunct="1">
        <a:lnSpc>
          <a:spcPct val="98000"/>
        </a:lnSpc>
        <a:spcBef>
          <a:spcPts val="650"/>
        </a:spcBef>
        <a:spcAft>
          <a:spcPct val="0"/>
        </a:spcAft>
        <a:buClr>
          <a:srgbClr val="B26F0C"/>
        </a:buClr>
        <a:buSzPct val="65000"/>
        <a:buFont typeface="Wingdings" pitchFamily="2" charset="2"/>
        <a:buChar char=""/>
        <a:tabLst/>
        <a:defRPr sz="2200">
          <a:solidFill>
            <a:srgbClr val="000000"/>
          </a:solidFill>
          <a:latin typeface="Gill Sans MT" panose="020B0502020104020203" pitchFamily="34" charset="0"/>
          <a:ea typeface="+mn-ea"/>
        </a:defRPr>
      </a:lvl2pPr>
      <a:lvl3pPr marL="1142952" marR="0" indent="-228591" algn="l" defTabSz="457181" rtl="0" eaLnBrk="1" fontAlgn="base" latinLnBrk="0" hangingPunct="1">
        <a:lnSpc>
          <a:spcPct val="98000"/>
        </a:lnSpc>
        <a:spcBef>
          <a:spcPts val="600"/>
        </a:spcBef>
        <a:spcAft>
          <a:spcPct val="0"/>
        </a:spcAft>
        <a:buClr>
          <a:srgbClr val="53284F"/>
        </a:buClr>
        <a:buSzPct val="55000"/>
        <a:buFont typeface="Wingdings" pitchFamily="2" charset="2"/>
        <a:buChar char=""/>
        <a:tabLst/>
        <a:defRPr sz="2400" baseline="0">
          <a:solidFill>
            <a:srgbClr val="000000"/>
          </a:solidFill>
          <a:latin typeface="Gill Sans MT" panose="020B0502020104020203" pitchFamily="34" charset="0"/>
          <a:ea typeface="+mn-ea"/>
        </a:defRPr>
      </a:lvl3pPr>
      <a:lvl4pPr marL="1600134" marR="0" indent="-228591" algn="l" defTabSz="457181" rtl="0" eaLnBrk="1" fontAlgn="base" latinLnBrk="0" hangingPunct="1">
        <a:lnSpc>
          <a:spcPct val="98000"/>
        </a:lnSpc>
        <a:spcBef>
          <a:spcPts val="500"/>
        </a:spcBef>
        <a:spcAft>
          <a:spcPct val="0"/>
        </a:spcAft>
        <a:buClr>
          <a:srgbClr val="8D3C1E"/>
        </a:buClr>
        <a:buSzPct val="100000"/>
        <a:buFont typeface="Wingdings" pitchFamily="2" charset="2"/>
        <a:buChar char=""/>
        <a:tabLst/>
        <a:defRPr sz="2200">
          <a:solidFill>
            <a:schemeClr val="bg1">
              <a:lumMod val="65000"/>
            </a:schemeClr>
          </a:solidFill>
          <a:latin typeface="Gill Sans MT" panose="020B0502020104020203" pitchFamily="34" charset="0"/>
          <a:ea typeface="+mn-ea"/>
        </a:defRPr>
      </a:lvl4pPr>
      <a:lvl5pPr marL="2057314" marR="0" indent="-228591" algn="l" defTabSz="457181" rtl="0" eaLnBrk="1" fontAlgn="base" latinLnBrk="0" hangingPunct="1">
        <a:lnSpc>
          <a:spcPct val="98000"/>
        </a:lnSpc>
        <a:spcBef>
          <a:spcPts val="500"/>
        </a:spcBef>
        <a:spcAft>
          <a:spcPct val="0"/>
        </a:spcAft>
        <a:buClr>
          <a:srgbClr val="175E54"/>
        </a:buClr>
        <a:buSzPct val="85000"/>
        <a:buFont typeface="Wingdings" pitchFamily="2" charset="2"/>
        <a:buChar char=""/>
        <a:tabLst/>
        <a:defRPr sz="2000">
          <a:solidFill>
            <a:schemeClr val="bg1">
              <a:lumMod val="65000"/>
            </a:schemeClr>
          </a:solidFill>
          <a:latin typeface="Gill Sans MT" panose="020B0502020104020203" pitchFamily="34" charset="0"/>
          <a:ea typeface="+mn-ea"/>
        </a:defRPr>
      </a:lvl5pPr>
      <a:lvl6pPr marL="2514495" indent="-228591" algn="l" defTabSz="457181" rtl="0" eaLnBrk="1" fontAlgn="base" hangingPunct="1">
        <a:lnSpc>
          <a:spcPct val="98000"/>
        </a:lnSpc>
        <a:spcBef>
          <a:spcPts val="500"/>
        </a:spcBef>
        <a:spcAft>
          <a:spcPct val="0"/>
        </a:spcAft>
        <a:buClr>
          <a:srgbClr val="666699"/>
        </a:buClr>
        <a:buSzPct val="85000"/>
        <a:buFont typeface="Wingdings" pitchFamily="2" charset="2"/>
        <a:buChar char=""/>
        <a:defRPr sz="2000">
          <a:solidFill>
            <a:srgbClr val="B2B2B2"/>
          </a:solidFill>
          <a:latin typeface="+mn-lt"/>
          <a:ea typeface="+mn-ea"/>
        </a:defRPr>
      </a:lvl6pPr>
      <a:lvl7pPr marL="2971676" indent="-228591" algn="l" defTabSz="457181" rtl="0" eaLnBrk="1" fontAlgn="base" hangingPunct="1">
        <a:lnSpc>
          <a:spcPct val="98000"/>
        </a:lnSpc>
        <a:spcBef>
          <a:spcPts val="500"/>
        </a:spcBef>
        <a:spcAft>
          <a:spcPct val="0"/>
        </a:spcAft>
        <a:buClr>
          <a:srgbClr val="666699"/>
        </a:buClr>
        <a:buSzPct val="85000"/>
        <a:buFont typeface="Wingdings" pitchFamily="2" charset="2"/>
        <a:buChar char=""/>
        <a:defRPr sz="2000">
          <a:solidFill>
            <a:srgbClr val="B2B2B2"/>
          </a:solidFill>
          <a:latin typeface="+mn-lt"/>
          <a:ea typeface="+mn-ea"/>
        </a:defRPr>
      </a:lvl7pPr>
      <a:lvl8pPr marL="3428857" indent="-228591" algn="l" defTabSz="457181" rtl="0" eaLnBrk="1" fontAlgn="base" hangingPunct="1">
        <a:lnSpc>
          <a:spcPct val="98000"/>
        </a:lnSpc>
        <a:spcBef>
          <a:spcPts val="500"/>
        </a:spcBef>
        <a:spcAft>
          <a:spcPct val="0"/>
        </a:spcAft>
        <a:buClr>
          <a:srgbClr val="666699"/>
        </a:buClr>
        <a:buSzPct val="85000"/>
        <a:buFont typeface="Wingdings" pitchFamily="2" charset="2"/>
        <a:buChar char=""/>
        <a:defRPr sz="2000">
          <a:solidFill>
            <a:srgbClr val="B2B2B2"/>
          </a:solidFill>
          <a:latin typeface="+mn-lt"/>
          <a:ea typeface="+mn-ea"/>
        </a:defRPr>
      </a:lvl8pPr>
      <a:lvl9pPr marL="3886038" indent="-228591" algn="l" defTabSz="457181" rtl="0" eaLnBrk="1" fontAlgn="base" hangingPunct="1">
        <a:lnSpc>
          <a:spcPct val="98000"/>
        </a:lnSpc>
        <a:spcBef>
          <a:spcPts val="500"/>
        </a:spcBef>
        <a:spcAft>
          <a:spcPct val="0"/>
        </a:spcAft>
        <a:buClr>
          <a:srgbClr val="666699"/>
        </a:buClr>
        <a:buSzPct val="85000"/>
        <a:buFont typeface="Wingdings" pitchFamily="2" charset="2"/>
        <a:buChar char=""/>
        <a:defRPr sz="2000">
          <a:solidFill>
            <a:srgbClr val="B2B2B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tial.stanford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tanford-ppl/spatial-lang" TargetMode="External"/><Relationship Id="rId4" Type="http://schemas.openxmlformats.org/officeDocument/2006/relationships/hyperlink" Target="https://groups.google.com/forum/#!forum/spatial-lang-user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Spatial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14650"/>
            <a:ext cx="7696200" cy="14287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Part 1: Introduction to Spatial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7" y="209812"/>
            <a:ext cx="748700" cy="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8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Simple Example: ARM + FPGA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Add '4' to an input integer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76300" y="172402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 A9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4325" y="3457575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Arrow: Up-Down 14"/>
          <p:cNvSpPr/>
          <p:nvPr/>
        </p:nvSpPr>
        <p:spPr bwMode="auto">
          <a:xfrm>
            <a:off x="1219200" y="283845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57550" y="1714500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90875" y="3438525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1" name="Arrow: Up-Down 10"/>
          <p:cNvSpPr/>
          <p:nvPr/>
        </p:nvSpPr>
        <p:spPr bwMode="auto">
          <a:xfrm>
            <a:off x="3724275" y="2828925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Arrow: Up-Down 11"/>
          <p:cNvSpPr/>
          <p:nvPr/>
        </p:nvSpPr>
        <p:spPr bwMode="auto">
          <a:xfrm rot="-5400000">
            <a:off x="2419350" y="1704975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7306" y="2181276"/>
            <a:ext cx="304800" cy="277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45620" y="2451778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3972027" y="2379134"/>
            <a:ext cx="200891" cy="138546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23" idx="3"/>
          </p:cNvCxnSpPr>
          <p:nvPr/>
        </p:nvCxnSpPr>
        <p:spPr bwMode="auto">
          <a:xfrm flipH="1" flipV="1">
            <a:off x="3821199" y="2079710"/>
            <a:ext cx="670907" cy="240111"/>
          </a:xfrm>
          <a:prstGeom prst="bentConnector3">
            <a:avLst>
              <a:gd name="adj1" fmla="val -14907"/>
            </a:avLst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419387" y="1964162"/>
            <a:ext cx="401812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421763" y="2202290"/>
            <a:ext cx="397615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r1</a:t>
            </a:r>
          </a:p>
        </p:txBody>
      </p:sp>
      <p:cxnSp>
        <p:nvCxnSpPr>
          <p:cNvPr id="35" name="Elbow Connector 34"/>
          <p:cNvCxnSpPr>
            <a:cxnSpLocks/>
            <a:stCxn id="31" idx="3"/>
            <a:endCxn id="13" idx="1"/>
          </p:cNvCxnSpPr>
          <p:nvPr/>
        </p:nvCxnSpPr>
        <p:spPr bwMode="auto">
          <a:xfrm>
            <a:off x="3819378" y="2317838"/>
            <a:ext cx="367928" cy="1983"/>
          </a:xfrm>
          <a:prstGeom prst="bentConnector3">
            <a:avLst/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869442" y="2104117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886107" y="1849318"/>
            <a:ext cx="371568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05425" y="1512091"/>
            <a:ext cx="3553230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// FPGA Code: Verilog</a:t>
            </a:r>
          </a:p>
          <a:p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// 1. Write addition module</a:t>
            </a:r>
          </a:p>
          <a:p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// 2. Create registers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// 3. Connect to host bus</a:t>
            </a:r>
          </a:p>
        </p:txBody>
      </p:sp>
      <p:cxnSp>
        <p:nvCxnSpPr>
          <p:cNvPr id="18" name="Elbow Connector 17"/>
          <p:cNvCxnSpPr>
            <a:stCxn id="9" idx="1"/>
            <a:endCxn id="23" idx="1"/>
          </p:cNvCxnSpPr>
          <p:nvPr/>
        </p:nvCxnSpPr>
        <p:spPr bwMode="auto">
          <a:xfrm rot="10800000" flipH="1">
            <a:off x="3257549" y="2079711"/>
            <a:ext cx="161837" cy="184859"/>
          </a:xfrm>
          <a:prstGeom prst="bentConnector3">
            <a:avLst>
              <a:gd name="adj1" fmla="val 32958"/>
            </a:avLst>
          </a:prstGeom>
          <a:ln w="28575" cmpd="dbl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  <a:stCxn id="9" idx="1"/>
            <a:endCxn id="31" idx="1"/>
          </p:cNvCxnSpPr>
          <p:nvPr/>
        </p:nvCxnSpPr>
        <p:spPr bwMode="auto">
          <a:xfrm rot="10800000" flipH="1" flipV="1">
            <a:off x="3257549" y="2264568"/>
            <a:ext cx="164213" cy="53269"/>
          </a:xfrm>
          <a:prstGeom prst="bentConnector3">
            <a:avLst>
              <a:gd name="adj1" fmla="val -139209"/>
            </a:avLst>
          </a:prstGeom>
          <a:ln w="28575" cmpd="dbl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72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Simple Example: ARM + FPGA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Add '4' to an input integer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76300" y="172402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 A9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4325" y="3457575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Arrow: Up-Down 14"/>
          <p:cNvSpPr/>
          <p:nvPr/>
        </p:nvSpPr>
        <p:spPr bwMode="auto">
          <a:xfrm>
            <a:off x="1219200" y="283845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57550" y="1714500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90875" y="3438525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1" name="Arrow: Up-Down 10"/>
          <p:cNvSpPr/>
          <p:nvPr/>
        </p:nvSpPr>
        <p:spPr bwMode="auto">
          <a:xfrm>
            <a:off x="3724275" y="2828925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Arrow: Up-Down 11"/>
          <p:cNvSpPr/>
          <p:nvPr/>
        </p:nvSpPr>
        <p:spPr bwMode="auto">
          <a:xfrm rot="-5400000">
            <a:off x="2419350" y="1704975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7306" y="2181276"/>
            <a:ext cx="304800" cy="277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45620" y="2451778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3972027" y="2379134"/>
            <a:ext cx="200891" cy="138546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23" idx="3"/>
          </p:cNvCxnSpPr>
          <p:nvPr/>
        </p:nvCxnSpPr>
        <p:spPr bwMode="auto">
          <a:xfrm flipH="1" flipV="1">
            <a:off x="3821199" y="2079710"/>
            <a:ext cx="670907" cy="240111"/>
          </a:xfrm>
          <a:prstGeom prst="bentConnector3">
            <a:avLst>
              <a:gd name="adj1" fmla="val -14907"/>
            </a:avLst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419387" y="1964162"/>
            <a:ext cx="401812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421763" y="2202290"/>
            <a:ext cx="397848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r1</a:t>
            </a:r>
          </a:p>
        </p:txBody>
      </p:sp>
      <p:cxnSp>
        <p:nvCxnSpPr>
          <p:cNvPr id="35" name="Elbow Connector 34"/>
          <p:cNvCxnSpPr>
            <a:cxnSpLocks/>
            <a:stCxn id="31" idx="3"/>
            <a:endCxn id="13" idx="1"/>
          </p:cNvCxnSpPr>
          <p:nvPr/>
        </p:nvCxnSpPr>
        <p:spPr bwMode="auto">
          <a:xfrm>
            <a:off x="3819611" y="2317838"/>
            <a:ext cx="367695" cy="1983"/>
          </a:xfrm>
          <a:prstGeom prst="bentConnector3">
            <a:avLst/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869442" y="2104117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886107" y="1849318"/>
            <a:ext cx="371568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05425" y="1192426"/>
            <a:ext cx="3553230" cy="323165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FPGA Code: Verilog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1. Write addition module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2. Create registers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3. Connect to host bus</a:t>
            </a:r>
          </a:p>
          <a:p>
            <a:endParaRPr lang="en-US" sz="1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// Host Code: C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main(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char **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in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out = 0;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 // ???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(“Output: %d\n", out);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  return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8" name="Elbow Connector 17"/>
          <p:cNvCxnSpPr>
            <a:stCxn id="9" idx="1"/>
            <a:endCxn id="23" idx="1"/>
          </p:cNvCxnSpPr>
          <p:nvPr/>
        </p:nvCxnSpPr>
        <p:spPr bwMode="auto">
          <a:xfrm rot="10800000" flipH="1">
            <a:off x="3257549" y="2079711"/>
            <a:ext cx="161837" cy="184859"/>
          </a:xfrm>
          <a:prstGeom prst="bentConnector3">
            <a:avLst>
              <a:gd name="adj1" fmla="val 32958"/>
            </a:avLst>
          </a:prstGeom>
          <a:ln w="28575" cmpd="dbl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  <a:stCxn id="9" idx="1"/>
            <a:endCxn id="31" idx="1"/>
          </p:cNvCxnSpPr>
          <p:nvPr/>
        </p:nvCxnSpPr>
        <p:spPr bwMode="auto">
          <a:xfrm rot="10800000" flipH="1" flipV="1">
            <a:off x="3257549" y="2264568"/>
            <a:ext cx="164213" cy="53269"/>
          </a:xfrm>
          <a:prstGeom prst="bentConnector3">
            <a:avLst>
              <a:gd name="adj1" fmla="val -139209"/>
            </a:avLst>
          </a:prstGeom>
          <a:ln w="28575" cmpd="dbl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7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Simple Example: ARM + FPGA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Add '4' to an input integer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76300" y="172402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 A9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4325" y="3457575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Arrow: Up-Down 14"/>
          <p:cNvSpPr/>
          <p:nvPr/>
        </p:nvSpPr>
        <p:spPr bwMode="auto">
          <a:xfrm>
            <a:off x="1219200" y="283845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57550" y="1714500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90875" y="3438525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1" name="Arrow: Up-Down 10"/>
          <p:cNvSpPr/>
          <p:nvPr/>
        </p:nvSpPr>
        <p:spPr bwMode="auto">
          <a:xfrm>
            <a:off x="3724275" y="2828925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Arrow: Up-Down 11"/>
          <p:cNvSpPr/>
          <p:nvPr/>
        </p:nvSpPr>
        <p:spPr bwMode="auto">
          <a:xfrm rot="-5400000">
            <a:off x="2419350" y="1704975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7306" y="2181276"/>
            <a:ext cx="304800" cy="277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45620" y="2451778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3972027" y="2379134"/>
            <a:ext cx="200891" cy="138546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23" idx="3"/>
          </p:cNvCxnSpPr>
          <p:nvPr/>
        </p:nvCxnSpPr>
        <p:spPr bwMode="auto">
          <a:xfrm flipH="1" flipV="1">
            <a:off x="3821199" y="2079710"/>
            <a:ext cx="670907" cy="240111"/>
          </a:xfrm>
          <a:prstGeom prst="bentConnector3">
            <a:avLst>
              <a:gd name="adj1" fmla="val -14907"/>
            </a:avLst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419387" y="1964162"/>
            <a:ext cx="401812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421763" y="2202290"/>
            <a:ext cx="401812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r1</a:t>
            </a:r>
          </a:p>
        </p:txBody>
      </p:sp>
      <p:cxnSp>
        <p:nvCxnSpPr>
          <p:cNvPr id="35" name="Elbow Connector 34"/>
          <p:cNvCxnSpPr>
            <a:stCxn id="31" idx="3"/>
            <a:endCxn id="13" idx="1"/>
          </p:cNvCxnSpPr>
          <p:nvPr/>
        </p:nvCxnSpPr>
        <p:spPr bwMode="auto">
          <a:xfrm>
            <a:off x="3823575" y="2317838"/>
            <a:ext cx="363731" cy="1983"/>
          </a:xfrm>
          <a:prstGeom prst="bentConnector3">
            <a:avLst/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869442" y="2104117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886107" y="1849318"/>
            <a:ext cx="371568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05425" y="1192426"/>
            <a:ext cx="3553230" cy="387798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FPGA Code: Verilog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1. Write addition module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2. Create registers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3. Connect to host bus</a:t>
            </a:r>
          </a:p>
          <a:p>
            <a:endParaRPr lang="en-US" sz="1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// Host Code: C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main(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char **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in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out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// Set up MMIO for r0, r1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// Configure FPGA bitstream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// Write ‘in’ to r1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// Write ‘1’ to command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reg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// Wait until FPGA status=1</a:t>
            </a:r>
            <a:b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// Read r0 to ‘out’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(“Output: %d\n”, out);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  return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8" name="Elbow Connector 17"/>
          <p:cNvCxnSpPr>
            <a:stCxn id="9" idx="1"/>
            <a:endCxn id="23" idx="1"/>
          </p:cNvCxnSpPr>
          <p:nvPr/>
        </p:nvCxnSpPr>
        <p:spPr bwMode="auto">
          <a:xfrm rot="10800000" flipH="1">
            <a:off x="3257549" y="2079711"/>
            <a:ext cx="161837" cy="184859"/>
          </a:xfrm>
          <a:prstGeom prst="bentConnector3">
            <a:avLst>
              <a:gd name="adj1" fmla="val 32958"/>
            </a:avLst>
          </a:prstGeom>
          <a:ln w="28575" cmpd="dbl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1"/>
            <a:endCxn id="31" idx="1"/>
          </p:cNvCxnSpPr>
          <p:nvPr/>
        </p:nvCxnSpPr>
        <p:spPr bwMode="auto">
          <a:xfrm rot="10800000" flipH="1" flipV="1">
            <a:off x="3257549" y="2264568"/>
            <a:ext cx="164213" cy="53269"/>
          </a:xfrm>
          <a:prstGeom prst="bentConnector3">
            <a:avLst>
              <a:gd name="adj1" fmla="val 33064"/>
            </a:avLst>
          </a:prstGeom>
          <a:ln w="28575" cmpd="dbl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6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Simple Example: ARM + FPGA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Add '4' to an input integer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76300" y="172402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 A9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4325" y="3457575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Arrow: Up-Down 14"/>
          <p:cNvSpPr/>
          <p:nvPr/>
        </p:nvSpPr>
        <p:spPr bwMode="auto">
          <a:xfrm>
            <a:off x="1219200" y="283845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57550" y="1714500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90875" y="3438525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1" name="Arrow: Up-Down 10"/>
          <p:cNvSpPr/>
          <p:nvPr/>
        </p:nvSpPr>
        <p:spPr bwMode="auto">
          <a:xfrm>
            <a:off x="3724275" y="2828925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Arrow: Up-Down 11"/>
          <p:cNvSpPr/>
          <p:nvPr/>
        </p:nvSpPr>
        <p:spPr bwMode="auto">
          <a:xfrm rot="-5400000">
            <a:off x="2419350" y="1704975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7306" y="2181276"/>
            <a:ext cx="304800" cy="277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45620" y="2451778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3972027" y="2379134"/>
            <a:ext cx="200891" cy="138546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23" idx="3"/>
          </p:cNvCxnSpPr>
          <p:nvPr/>
        </p:nvCxnSpPr>
        <p:spPr bwMode="auto">
          <a:xfrm flipH="1" flipV="1">
            <a:off x="3821199" y="2079710"/>
            <a:ext cx="670907" cy="240111"/>
          </a:xfrm>
          <a:prstGeom prst="bentConnector3">
            <a:avLst>
              <a:gd name="adj1" fmla="val -14907"/>
            </a:avLst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419387" y="1964162"/>
            <a:ext cx="401812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421763" y="2202290"/>
            <a:ext cx="401812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r1</a:t>
            </a:r>
          </a:p>
        </p:txBody>
      </p:sp>
      <p:cxnSp>
        <p:nvCxnSpPr>
          <p:cNvPr id="35" name="Elbow Connector 34"/>
          <p:cNvCxnSpPr>
            <a:stCxn id="31" idx="3"/>
            <a:endCxn id="13" idx="1"/>
          </p:cNvCxnSpPr>
          <p:nvPr/>
        </p:nvCxnSpPr>
        <p:spPr bwMode="auto">
          <a:xfrm>
            <a:off x="3823575" y="2317838"/>
            <a:ext cx="363731" cy="1983"/>
          </a:xfrm>
          <a:prstGeom prst="bentConnector3">
            <a:avLst/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869442" y="2104117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886107" y="1849318"/>
            <a:ext cx="371568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05425" y="1188720"/>
            <a:ext cx="3553230" cy="372409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FPGA Code: Verilog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1. Write addition module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2. Create registers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  <a:cs typeface="Courier New"/>
              </a:rPr>
              <a:t>// 3. Connect to host bus</a:t>
            </a:r>
          </a:p>
          <a:p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// Host Code: C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main(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char **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in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out = 0;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init_fpga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config_fpga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(“add4.bin”)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write_to_fpga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(1, in);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run_fpga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read_from_fpga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(0, &amp;out);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(“Output: %d\n”, out);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  return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8" name="Elbow Connector 17"/>
          <p:cNvCxnSpPr>
            <a:stCxn id="9" idx="1"/>
            <a:endCxn id="23" idx="1"/>
          </p:cNvCxnSpPr>
          <p:nvPr/>
        </p:nvCxnSpPr>
        <p:spPr bwMode="auto">
          <a:xfrm rot="10800000" flipH="1">
            <a:off x="3257549" y="2079711"/>
            <a:ext cx="161837" cy="184859"/>
          </a:xfrm>
          <a:prstGeom prst="bentConnector3">
            <a:avLst>
              <a:gd name="adj1" fmla="val 32958"/>
            </a:avLst>
          </a:prstGeom>
          <a:ln w="28575" cmpd="dbl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1"/>
            <a:endCxn id="31" idx="1"/>
          </p:cNvCxnSpPr>
          <p:nvPr/>
        </p:nvCxnSpPr>
        <p:spPr bwMode="auto">
          <a:xfrm rot="10800000" flipH="1" flipV="1">
            <a:off x="3257549" y="2264568"/>
            <a:ext cx="164213" cy="53269"/>
          </a:xfrm>
          <a:prstGeom prst="bentConnector3">
            <a:avLst>
              <a:gd name="adj1" fmla="val 33064"/>
            </a:avLst>
          </a:prstGeom>
          <a:ln w="28575" cmpd="dbl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6463989" cy="800100"/>
          </a:xfrm>
        </p:spPr>
        <p:txBody>
          <a:bodyPr/>
          <a:lstStyle/>
          <a:p>
            <a:r>
              <a:rPr lang="en-US">
                <a:latin typeface="calibri"/>
              </a:rPr>
              <a:t>Simple Example: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31491"/>
            <a:ext cx="8151813" cy="3889772"/>
          </a:xfrm>
        </p:spPr>
        <p:txBody>
          <a:bodyPr/>
          <a:lstStyle/>
          <a:p>
            <a:r>
              <a:rPr lang="en-US">
                <a:latin typeface="calibri"/>
              </a:rPr>
              <a:t>Program starts on host, offloaded to accelerator</a:t>
            </a:r>
          </a:p>
          <a:p>
            <a:pPr lvl="1"/>
            <a:r>
              <a:rPr lang="en-US">
                <a:latin typeface="calibri"/>
              </a:rPr>
              <a:t>Interaction with host and peripherals</a:t>
            </a:r>
          </a:p>
          <a:p>
            <a:r>
              <a:rPr lang="en-US">
                <a:latin typeface="calibri"/>
              </a:rPr>
              <a:t>Hardware data and control path design</a:t>
            </a:r>
          </a:p>
          <a:p>
            <a:pPr lvl="1"/>
            <a:r>
              <a:rPr lang="en-US">
                <a:latin typeface="calibri"/>
              </a:rPr>
              <a:t>Take advantage of parallelism and locality</a:t>
            </a:r>
          </a:p>
          <a:p>
            <a:pPr lvl="1"/>
            <a:r>
              <a:rPr lang="en-US">
                <a:latin typeface="calibri"/>
              </a:rPr>
              <a:t>Hierarchical Pipelining, on-chip memory banking, double buffering…</a:t>
            </a:r>
          </a:p>
          <a:p>
            <a:r>
              <a:rPr lang="en-US">
                <a:latin typeface="calibri"/>
              </a:rPr>
              <a:t>Verification</a:t>
            </a:r>
          </a:p>
          <a:p>
            <a:r>
              <a:rPr lang="en-US">
                <a:latin typeface="calibri"/>
              </a:rPr>
              <a:t>Requires understanding </a:t>
            </a:r>
            <a:r>
              <a:rPr lang="en-US" err="1">
                <a:latin typeface="calibri"/>
              </a:rPr>
              <a:t>hw-sw</a:t>
            </a:r>
            <a:r>
              <a:rPr lang="en-US">
                <a:latin typeface="calibri"/>
              </a:rPr>
              <a:t>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7623716" cy="800100"/>
          </a:xfrm>
        </p:spPr>
        <p:txBody>
          <a:bodyPr/>
          <a:lstStyle/>
          <a:p>
            <a:r>
              <a:rPr lang="en-US">
                <a:latin typeface="calibri"/>
              </a:rPr>
              <a:t>Simple Example: Excluded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How to test/verify code?</a:t>
            </a:r>
          </a:p>
          <a:p>
            <a:pPr lvl="1"/>
            <a:r>
              <a:rPr lang="en-US" dirty="0">
                <a:latin typeface="calibri"/>
              </a:rPr>
              <a:t>Logic synthesis takes minutes/hours to run, impractical for iterative code-run-debug cycles</a:t>
            </a:r>
          </a:p>
          <a:p>
            <a:pPr lvl="1"/>
            <a:r>
              <a:rPr lang="en-US" dirty="0">
                <a:latin typeface="calibri"/>
              </a:rPr>
              <a:t>How to write simulation </a:t>
            </a:r>
            <a:r>
              <a:rPr lang="en-US" dirty="0" err="1">
                <a:latin typeface="calibri"/>
              </a:rPr>
              <a:t>testbenches</a:t>
            </a:r>
            <a:r>
              <a:rPr lang="en-US" dirty="0">
                <a:latin typeface="calibri"/>
              </a:rPr>
              <a:t>?</a:t>
            </a:r>
          </a:p>
          <a:p>
            <a:r>
              <a:rPr lang="en-US" dirty="0">
                <a:latin typeface="calibri"/>
              </a:rPr>
              <a:t>Low-level details</a:t>
            </a:r>
          </a:p>
          <a:p>
            <a:pPr lvl="1"/>
            <a:r>
              <a:rPr lang="en-US" dirty="0">
                <a:latin typeface="calibri"/>
              </a:rPr>
              <a:t>Instantiating reset controllers and other supporting IP</a:t>
            </a:r>
          </a:p>
          <a:p>
            <a:pPr lvl="1"/>
            <a:r>
              <a:rPr lang="en-US" dirty="0">
                <a:latin typeface="calibri"/>
              </a:rPr>
              <a:t>Implementing software APIs</a:t>
            </a:r>
          </a:p>
          <a:p>
            <a:pPr marL="0" indent="0">
              <a:buNone/>
            </a:pP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>
                <a:latin typeface="calibri"/>
              </a:rPr>
              <a:t>Reality Is More Complicated</a:t>
            </a:r>
            <a:endParaRPr lang="en-US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615296" y="1647589"/>
            <a:ext cx="6331609" cy="2898611"/>
            <a:chOff x="1221282" y="1565816"/>
            <a:chExt cx="6331609" cy="2898611"/>
          </a:xfrm>
        </p:grpSpPr>
        <p:sp>
          <p:nvSpPr>
            <p:cNvPr id="6" name="Rectangle 5"/>
            <p:cNvSpPr/>
            <p:nvPr/>
          </p:nvSpPr>
          <p:spPr bwMode="auto">
            <a:xfrm>
              <a:off x="1780191" y="1696232"/>
              <a:ext cx="1182113" cy="10999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ARM A9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(Host)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21282" y="3702900"/>
              <a:ext cx="2222500" cy="7615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normalizeH="0">
                <a:ln>
                  <a:noFill/>
                </a:ln>
                <a:solidFill>
                  <a:srgbClr val="262626"/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ＭＳ Ｐゴシック" pitchFamily="34" charset="-128"/>
                  <a:cs typeface="Arial"/>
                </a:rPr>
                <a:t>CPU DRAM</a:t>
              </a: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" name="Arrow: Up-Down 14"/>
            <p:cNvSpPr/>
            <p:nvPr/>
          </p:nvSpPr>
          <p:spPr bwMode="auto">
            <a:xfrm>
              <a:off x="2126157" y="2796140"/>
              <a:ext cx="485775" cy="88771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64507" y="1565816"/>
              <a:ext cx="1423447" cy="13931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FPGA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097832" y="3683850"/>
              <a:ext cx="1544638" cy="762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normalizeH="0">
                <a:ln>
                  <a:noFill/>
                </a:ln>
                <a:solidFill>
                  <a:srgbClr val="262626"/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ＭＳ Ｐゴシック" pitchFamily="34" charset="-128"/>
                  <a:cs typeface="Arial"/>
                </a:rPr>
                <a:t>FPGA DRAM</a:t>
              </a: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" name="Arrow: Up-Down 10"/>
            <p:cNvSpPr/>
            <p:nvPr/>
          </p:nvSpPr>
          <p:spPr bwMode="auto">
            <a:xfrm>
              <a:off x="4631232" y="2958999"/>
              <a:ext cx="485775" cy="716516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Arrow: Up-Down 11"/>
            <p:cNvSpPr/>
            <p:nvPr/>
          </p:nvSpPr>
          <p:spPr bwMode="auto">
            <a:xfrm rot="-5400000">
              <a:off x="3326308" y="1687646"/>
              <a:ext cx="485775" cy="114952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129444" y="1590152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Camera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129444" y="1948175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Display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129444" y="2304581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GPIO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29444" y="2660987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…</a:t>
              </a:r>
            </a:p>
          </p:txBody>
        </p:sp>
        <p:sp>
          <p:nvSpPr>
            <p:cNvPr id="41" name="Arrow: Up-Down 11"/>
            <p:cNvSpPr/>
            <p:nvPr/>
          </p:nvSpPr>
          <p:spPr bwMode="auto">
            <a:xfrm rot="-5400000">
              <a:off x="5765544" y="1465360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Arrow: Up-Down 11"/>
            <p:cNvSpPr/>
            <p:nvPr/>
          </p:nvSpPr>
          <p:spPr bwMode="auto">
            <a:xfrm rot="-5400000">
              <a:off x="5765542" y="1827229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" name="Arrow: Up-Down 11"/>
            <p:cNvSpPr/>
            <p:nvPr/>
          </p:nvSpPr>
          <p:spPr bwMode="auto">
            <a:xfrm rot="-5400000">
              <a:off x="5786094" y="2183635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4" name="Arrow: Up-Down 11"/>
            <p:cNvSpPr/>
            <p:nvPr/>
          </p:nvSpPr>
          <p:spPr bwMode="auto">
            <a:xfrm rot="-5400000">
              <a:off x="5771000" y="2544367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78005" y="1984613"/>
            <a:ext cx="1198033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Ethernet</a:t>
            </a:r>
          </a:p>
        </p:txBody>
      </p:sp>
      <p:sp>
        <p:nvSpPr>
          <p:cNvPr id="49" name="Arrow: Up-Down 11"/>
          <p:cNvSpPr/>
          <p:nvPr/>
        </p:nvSpPr>
        <p:spPr bwMode="auto">
          <a:xfrm rot="16200000">
            <a:off x="1791339" y="1863667"/>
            <a:ext cx="184726" cy="53990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57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>
                <a:latin typeface="calibri"/>
              </a:rPr>
              <a:t>Reality Is More Complicated</a:t>
            </a:r>
            <a:endParaRPr lang="en-US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8661"/>
            <a:ext cx="8151813" cy="3889772"/>
          </a:xfrm>
        </p:spPr>
        <p:txBody>
          <a:bodyPr/>
          <a:lstStyle/>
          <a:p>
            <a:r>
              <a:rPr lang="en-US" b="1">
                <a:latin typeface="calibri"/>
              </a:rPr>
              <a:t>Hardware Video decoder + UDP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005" y="1707061"/>
            <a:ext cx="7568900" cy="2898611"/>
            <a:chOff x="378005" y="1707061"/>
            <a:chExt cx="7568900" cy="2898611"/>
          </a:xfrm>
        </p:grpSpPr>
        <p:grpSp>
          <p:nvGrpSpPr>
            <p:cNvPr id="22" name="Group 21"/>
            <p:cNvGrpSpPr/>
            <p:nvPr/>
          </p:nvGrpSpPr>
          <p:grpSpPr>
            <a:xfrm>
              <a:off x="1615296" y="1707061"/>
              <a:ext cx="6331609" cy="2898611"/>
              <a:chOff x="1221282" y="1565816"/>
              <a:chExt cx="6331609" cy="2898611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780191" y="1696232"/>
                <a:ext cx="1182113" cy="109990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pitchFamily="34" charset="-128"/>
                  </a:rPr>
                  <a:t>ARM A9</a:t>
                </a:r>
              </a:p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1600" normalizeH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/>
                    <a:ea typeface="ＭＳ Ｐゴシック" pitchFamily="34" charset="-128"/>
                  </a:rPr>
                  <a:t>(Host)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1221282" y="3702900"/>
                <a:ext cx="2222500" cy="7615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600" normalizeH="0">
                  <a:ln>
                    <a:noFill/>
                  </a:ln>
                  <a:solidFill>
                    <a:srgbClr val="262626"/>
                  </a:solidFill>
                  <a:effectLst/>
                  <a:latin typeface="Arial"/>
                  <a:ea typeface="ＭＳ Ｐゴシック" pitchFamily="34" charset="-128"/>
                  <a:cs typeface="Arial"/>
                </a:endParaRPr>
              </a:p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r>
                  <a:rPr lang="en-US" sz="1600">
                    <a:solidFill>
                      <a:srgbClr val="262626"/>
                    </a:solidFill>
                    <a:latin typeface="Arial"/>
                    <a:ea typeface="ＭＳ Ｐゴシック" pitchFamily="34" charset="-128"/>
                    <a:cs typeface="Arial"/>
                  </a:rPr>
                  <a:t>CPU DRAM</a:t>
                </a:r>
              </a:p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29" name="Arrow: Up-Down 14"/>
              <p:cNvSpPr/>
              <p:nvPr/>
            </p:nvSpPr>
            <p:spPr bwMode="auto">
              <a:xfrm>
                <a:off x="2126157" y="2796140"/>
                <a:ext cx="485775" cy="887710"/>
              </a:xfrm>
              <a:prstGeom prst="up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164507" y="1565816"/>
                <a:ext cx="1423447" cy="139318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1600" normalizeH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/>
                    <a:ea typeface="ＭＳ Ｐゴシック" pitchFamily="34" charset="-128"/>
                  </a:rPr>
                  <a:t>FPGA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097832" y="3683850"/>
                <a:ext cx="1544638" cy="7626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600" normalizeH="0">
                  <a:ln>
                    <a:noFill/>
                  </a:ln>
                  <a:solidFill>
                    <a:srgbClr val="262626"/>
                  </a:solidFill>
                  <a:effectLst/>
                  <a:latin typeface="Arial"/>
                  <a:ea typeface="ＭＳ Ｐゴシック" pitchFamily="34" charset="-128"/>
                  <a:cs typeface="Arial"/>
                </a:endParaRPr>
              </a:p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r>
                  <a:rPr lang="en-US" sz="1600">
                    <a:solidFill>
                      <a:srgbClr val="262626"/>
                    </a:solidFill>
                    <a:latin typeface="Arial"/>
                    <a:ea typeface="ＭＳ Ｐゴシック" pitchFamily="34" charset="-128"/>
                    <a:cs typeface="Arial"/>
                  </a:rPr>
                  <a:t>FPGA DRAM</a:t>
                </a:r>
              </a:p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32" name="Arrow: Up-Down 10"/>
              <p:cNvSpPr/>
              <p:nvPr/>
            </p:nvSpPr>
            <p:spPr bwMode="auto">
              <a:xfrm>
                <a:off x="4631232" y="2958999"/>
                <a:ext cx="485775" cy="716516"/>
              </a:xfrm>
              <a:prstGeom prst="up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3" name="Arrow: Up-Down 11"/>
              <p:cNvSpPr/>
              <p:nvPr/>
            </p:nvSpPr>
            <p:spPr bwMode="auto">
              <a:xfrm rot="-5400000">
                <a:off x="3326308" y="1687646"/>
                <a:ext cx="485775" cy="1149520"/>
              </a:xfrm>
              <a:prstGeom prst="up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6129444" y="1590152"/>
                <a:ext cx="1423447" cy="2980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1600" normalizeH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/>
                    <a:ea typeface="ＭＳ Ｐゴシック" pitchFamily="34" charset="-128"/>
                  </a:rPr>
                  <a:t>Camera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129444" y="1948175"/>
                <a:ext cx="1423447" cy="2980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1600" normalizeH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/>
                    <a:ea typeface="ＭＳ Ｐゴシック" pitchFamily="34" charset="-128"/>
                  </a:rPr>
                  <a:t>Display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6129444" y="2304581"/>
                <a:ext cx="1423447" cy="2980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1600" normalizeH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/>
                    <a:ea typeface="ＭＳ Ｐゴシック" pitchFamily="34" charset="-128"/>
                  </a:rPr>
                  <a:t>GPIO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6129444" y="2660987"/>
                <a:ext cx="1423447" cy="2980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1600" normalizeH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/>
                    <a:ea typeface="ＭＳ Ｐゴシック" pitchFamily="34" charset="-128"/>
                  </a:rPr>
                  <a:t>…</a:t>
                </a:r>
              </a:p>
            </p:txBody>
          </p:sp>
          <p:sp>
            <p:nvSpPr>
              <p:cNvPr id="38" name="Arrow: Up-Down 11"/>
              <p:cNvSpPr/>
              <p:nvPr/>
            </p:nvSpPr>
            <p:spPr bwMode="auto">
              <a:xfrm rot="-5400000">
                <a:off x="5765544" y="1465360"/>
                <a:ext cx="184726" cy="539902"/>
              </a:xfrm>
              <a:prstGeom prst="up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39" name="Arrow: Up-Down 11"/>
              <p:cNvSpPr/>
              <p:nvPr/>
            </p:nvSpPr>
            <p:spPr bwMode="auto">
              <a:xfrm rot="-5400000">
                <a:off x="5765542" y="1827229"/>
                <a:ext cx="184726" cy="539902"/>
              </a:xfrm>
              <a:prstGeom prst="up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0" name="Arrow: Up-Down 11"/>
              <p:cNvSpPr/>
              <p:nvPr/>
            </p:nvSpPr>
            <p:spPr bwMode="auto">
              <a:xfrm rot="-5400000">
                <a:off x="5786094" y="2183635"/>
                <a:ext cx="184726" cy="539902"/>
              </a:xfrm>
              <a:prstGeom prst="up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5" name="Arrow: Up-Down 11"/>
              <p:cNvSpPr/>
              <p:nvPr/>
            </p:nvSpPr>
            <p:spPr bwMode="auto">
              <a:xfrm rot="-5400000">
                <a:off x="5771000" y="2544367"/>
                <a:ext cx="184726" cy="539902"/>
              </a:xfrm>
              <a:prstGeom prst="up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 bwMode="auto">
            <a:xfrm>
              <a:off x="378005" y="2044085"/>
              <a:ext cx="1198033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Ethernet</a:t>
              </a:r>
            </a:p>
          </p:txBody>
        </p:sp>
        <p:sp>
          <p:nvSpPr>
            <p:cNvPr id="47" name="Arrow: Up-Down 11"/>
            <p:cNvSpPr/>
            <p:nvPr/>
          </p:nvSpPr>
          <p:spPr bwMode="auto">
            <a:xfrm rot="16200000">
              <a:off x="1791339" y="1923139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60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7623716" cy="800100"/>
          </a:xfrm>
        </p:spPr>
        <p:txBody>
          <a:bodyPr/>
          <a:lstStyle/>
          <a:p>
            <a:r>
              <a:rPr lang="en-US">
                <a:latin typeface="calibri"/>
              </a:rPr>
              <a:t>Introducing Spatial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/>
              </a:rPr>
              <a:t>Programming language to simplify accelerator design</a:t>
            </a:r>
          </a:p>
          <a:p>
            <a:pPr lvl="1"/>
            <a:r>
              <a:rPr lang="en-US" sz="2200" dirty="0">
                <a:latin typeface="calibri"/>
              </a:rPr>
              <a:t>Simple APIs to manage Host &lt;-&gt; FPGA communication</a:t>
            </a:r>
          </a:p>
          <a:p>
            <a:pPr lvl="1"/>
            <a:r>
              <a:rPr lang="en-US" sz="2200" dirty="0">
                <a:latin typeface="calibri"/>
              </a:rPr>
              <a:t>Peripherals exposed as streams i.e.: data, ready, valid</a:t>
            </a:r>
          </a:p>
          <a:p>
            <a:pPr lvl="1"/>
            <a:r>
              <a:rPr lang="en-US" sz="2200" dirty="0">
                <a:latin typeface="calibri"/>
              </a:rPr>
              <a:t>In-built constructs to express parallel </a:t>
            </a:r>
            <a:r>
              <a:rPr lang="en-US" sz="2200" dirty="0" err="1">
                <a:latin typeface="calibri"/>
              </a:rPr>
              <a:t>datapaths</a:t>
            </a:r>
            <a:r>
              <a:rPr lang="en-US" sz="2200" dirty="0">
                <a:latin typeface="calibri"/>
              </a:rPr>
              <a:t>,</a:t>
            </a:r>
            <a:br>
              <a:rPr lang="en-US" sz="2200" dirty="0">
                <a:latin typeface="calibri"/>
              </a:rPr>
            </a:br>
            <a:r>
              <a:rPr lang="en-US" sz="2200" dirty="0">
                <a:latin typeface="calibri"/>
              </a:rPr>
              <a:t>on-chip memories </a:t>
            </a:r>
            <a:r>
              <a:rPr lang="en-US" sz="2200" dirty="0" err="1">
                <a:latin typeface="calibri"/>
              </a:rPr>
              <a:t>etc</a:t>
            </a:r>
            <a:endParaRPr lang="en-US" sz="2200" dirty="0">
              <a:latin typeface="calibri"/>
            </a:endParaRPr>
          </a:p>
          <a:p>
            <a:pPr lvl="1"/>
            <a:r>
              <a:rPr lang="en-US" sz="2200" dirty="0">
                <a:latin typeface="calibri"/>
              </a:rPr>
              <a:t>Automatic functional and cycle-accurate simulation</a:t>
            </a:r>
          </a:p>
          <a:p>
            <a:r>
              <a:rPr lang="en-US" sz="2600" dirty="0">
                <a:latin typeface="calibri"/>
              </a:rPr>
              <a:t>Focus on “interesting stuff” aka accelerator </a:t>
            </a:r>
            <a:r>
              <a:rPr lang="en-US" sz="2600" dirty="0" err="1">
                <a:latin typeface="calibri"/>
              </a:rPr>
              <a:t>datapath</a:t>
            </a:r>
            <a:r>
              <a:rPr lang="en-US" sz="2600" dirty="0">
                <a:latin typeface="calibri"/>
              </a:rPr>
              <a:t> and control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6719887" cy="800100"/>
          </a:xfrm>
        </p:spPr>
        <p:txBody>
          <a:bodyPr/>
          <a:lstStyle/>
          <a:p>
            <a:r>
              <a:rPr lang="en-US">
                <a:latin typeface="Calibri"/>
              </a:rPr>
              <a:t>Spatial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30657" y="4565678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hape 30"/>
          <p:cNvSpPr/>
          <p:nvPr/>
        </p:nvSpPr>
        <p:spPr>
          <a:xfrm>
            <a:off x="3243153" y="1475508"/>
            <a:ext cx="2354088" cy="593665"/>
          </a:xfrm>
          <a:prstGeom prst="downArrow">
            <a:avLst>
              <a:gd name="adj1" fmla="val 84834"/>
              <a:gd name="adj2" fmla="val 36863"/>
            </a:avLst>
          </a:prstGeom>
          <a:solidFill>
            <a:srgbClr val="9FC5E8"/>
          </a:solidFill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1" tIns="91421" rIns="91421" bIns="91421" anchor="ctr" anchorCtr="0">
            <a:noAutofit/>
          </a:bodyPr>
          <a:lstStyle/>
          <a:p>
            <a:pPr algn="ctr"/>
            <a:r>
              <a:rPr lang="en-US" sz="1600" b="1"/>
              <a:t>Spatial Compiler</a:t>
            </a:r>
            <a:endParaRPr lang="en" sz="1600" b="1"/>
          </a:p>
        </p:txBody>
      </p:sp>
      <p:sp>
        <p:nvSpPr>
          <p:cNvPr id="8" name="Shape 31"/>
          <p:cNvSpPr/>
          <p:nvPr/>
        </p:nvSpPr>
        <p:spPr>
          <a:xfrm>
            <a:off x="3159912" y="1155700"/>
            <a:ext cx="2486522" cy="314760"/>
          </a:xfrm>
          <a:prstGeom prst="roundRect">
            <a:avLst>
              <a:gd name="adj" fmla="val 41821"/>
            </a:avLst>
          </a:prstGeom>
          <a:solidFill>
            <a:srgbClr val="38761D"/>
          </a:solidFill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1" tIns="91421" rIns="91421" bIns="91421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Spatial Code</a:t>
            </a:r>
            <a:endParaRPr lang="en" sz="2000" b="1">
              <a:solidFill>
                <a:srgbClr val="FFFFFF"/>
              </a:solidFill>
            </a:endParaRPr>
          </a:p>
        </p:txBody>
      </p:sp>
      <p:sp>
        <p:nvSpPr>
          <p:cNvPr id="9" name="Shape 31"/>
          <p:cNvSpPr/>
          <p:nvPr/>
        </p:nvSpPr>
        <p:spPr>
          <a:xfrm>
            <a:off x="4439962" y="2090521"/>
            <a:ext cx="1759952" cy="360428"/>
          </a:xfrm>
          <a:prstGeom prst="roundRect">
            <a:avLst>
              <a:gd name="adj" fmla="val 41821"/>
            </a:avLst>
          </a:prstGeom>
          <a:solidFill>
            <a:schemeClr val="bg1">
              <a:lumMod val="50000"/>
            </a:schemeClr>
          </a:solidFill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1" tIns="91421" rIns="91421" bIns="91421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FPGA Code</a:t>
            </a:r>
            <a:endParaRPr lang="en" sz="2000" dirty="0">
              <a:solidFill>
                <a:srgbClr val="FFFFFF"/>
              </a:solidFill>
            </a:endParaRPr>
          </a:p>
        </p:txBody>
      </p:sp>
      <p:sp>
        <p:nvSpPr>
          <p:cNvPr id="10" name="Shape 31"/>
          <p:cNvSpPr/>
          <p:nvPr/>
        </p:nvSpPr>
        <p:spPr>
          <a:xfrm>
            <a:off x="2593655" y="2090521"/>
            <a:ext cx="1788737" cy="360428"/>
          </a:xfrm>
          <a:prstGeom prst="roundRect">
            <a:avLst>
              <a:gd name="adj" fmla="val 41821"/>
            </a:avLst>
          </a:prstGeom>
          <a:solidFill>
            <a:schemeClr val="bg1">
              <a:lumMod val="50000"/>
            </a:schemeClr>
          </a:solidFill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1" tIns="91421" rIns="91421" bIns="91421" anchor="ctr" anchorCtr="0">
            <a:noAutofit/>
          </a:bodyPr>
          <a:lstStyle/>
          <a:p>
            <a:pPr algn="ctr"/>
            <a:endParaRPr lang="en" sz="2000" dirty="0">
              <a:solidFill>
                <a:srgbClr val="FFFFFF"/>
              </a:solidFill>
            </a:endParaRPr>
          </a:p>
        </p:txBody>
      </p:sp>
      <p:sp>
        <p:nvSpPr>
          <p:cNvPr id="12" name="Shape 30"/>
          <p:cNvSpPr/>
          <p:nvPr/>
        </p:nvSpPr>
        <p:spPr>
          <a:xfrm>
            <a:off x="3048000" y="2450948"/>
            <a:ext cx="1006406" cy="878033"/>
          </a:xfrm>
          <a:prstGeom prst="downArrow">
            <a:avLst>
              <a:gd name="adj1" fmla="val 84834"/>
              <a:gd name="adj2" fmla="val 26557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1" tIns="91421" rIns="91421" bIns="91421" anchor="ctr" anchorCtr="0">
            <a:noAutofit/>
          </a:bodyPr>
          <a:lstStyle/>
          <a:p>
            <a:pPr algn="ctr"/>
            <a:r>
              <a:rPr lang="en-US" sz="1600" b="1" err="1"/>
              <a:t>gcc</a:t>
            </a:r>
            <a:endParaRPr lang="en" sz="1600" b="1"/>
          </a:p>
        </p:txBody>
      </p:sp>
      <p:sp>
        <p:nvSpPr>
          <p:cNvPr id="16" name="Shape 30"/>
          <p:cNvSpPr/>
          <p:nvPr/>
        </p:nvSpPr>
        <p:spPr>
          <a:xfrm>
            <a:off x="4411177" y="2450948"/>
            <a:ext cx="1788736" cy="878033"/>
          </a:xfrm>
          <a:prstGeom prst="downArrow">
            <a:avLst>
              <a:gd name="adj1" fmla="val 84834"/>
              <a:gd name="adj2" fmla="val 26136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1" tIns="91421" rIns="91421" bIns="91421" anchor="ctr" anchorCtr="0">
            <a:noAutofit/>
          </a:bodyPr>
          <a:lstStyle/>
          <a:p>
            <a:pPr algn="ctr"/>
            <a:r>
              <a:rPr lang="en-US" sz="1600" b="1" dirty="0"/>
              <a:t>FPGA compiler</a:t>
            </a:r>
            <a:endParaRPr lang="en" sz="1600" b="1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965415" y="3383413"/>
            <a:ext cx="1171575" cy="1166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 A9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34150" y="3383413"/>
            <a:ext cx="1171575" cy="1166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FPGA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Shape 31"/>
          <p:cNvSpPr/>
          <p:nvPr/>
        </p:nvSpPr>
        <p:spPr>
          <a:xfrm>
            <a:off x="2607722" y="2102502"/>
            <a:ext cx="960036" cy="341412"/>
          </a:xfrm>
          <a:prstGeom prst="roundRect">
            <a:avLst>
              <a:gd name="adj" fmla="val 41821"/>
            </a:avLst>
          </a:prstGeom>
          <a:solidFill>
            <a:srgbClr val="38761D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1" tIns="91421" rIns="91421" bIns="91421" anchor="ctr" anchorCtr="0">
            <a:noAutofit/>
          </a:bodyPr>
          <a:lstStyle/>
          <a:p>
            <a:pPr algn="ctr"/>
            <a:endParaRPr lang="en" sz="2000" b="1" dirty="0">
              <a:solidFill>
                <a:srgbClr val="FFFFFF"/>
              </a:solidFill>
            </a:endParaRPr>
          </a:p>
        </p:txBody>
      </p:sp>
      <p:sp>
        <p:nvSpPr>
          <p:cNvPr id="20" name="Shape 31"/>
          <p:cNvSpPr/>
          <p:nvPr/>
        </p:nvSpPr>
        <p:spPr>
          <a:xfrm>
            <a:off x="2763135" y="2106019"/>
            <a:ext cx="804623" cy="337895"/>
          </a:xfrm>
          <a:prstGeom prst="rect">
            <a:avLst/>
          </a:prstGeom>
          <a:solidFill>
            <a:srgbClr val="38761D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1" tIns="91421" rIns="91421" bIns="91421" anchor="ctr" anchorCtr="0">
            <a:noAutofit/>
          </a:bodyPr>
          <a:lstStyle/>
          <a:p>
            <a:pPr algn="ctr"/>
            <a:endParaRPr lang="en" sz="20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33936" y="2079035"/>
            <a:ext cx="125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Host Code</a:t>
            </a:r>
            <a:endParaRPr lang="e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762371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Spatial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/>
              </a:rPr>
              <a:t>Language documentation and tutorials: </a:t>
            </a:r>
            <a:r>
              <a:rPr lang="en-US" sz="2600" dirty="0">
                <a:solidFill>
                  <a:schemeClr val="accent1"/>
                </a:solidFill>
                <a:latin typeface="calibri"/>
                <a:hlinkClick r:id="rId3"/>
              </a:rPr>
              <a:t>spatial.stanford.edu</a:t>
            </a:r>
            <a:endParaRPr lang="en-US" sz="2600" dirty="0">
              <a:solidFill>
                <a:schemeClr val="accent1"/>
              </a:solidFill>
              <a:latin typeface="calibri"/>
            </a:endParaRPr>
          </a:p>
          <a:p>
            <a:r>
              <a:rPr lang="en-US" sz="2600" dirty="0">
                <a:latin typeface="calibri"/>
              </a:rPr>
              <a:t>Spatial Google Group: </a:t>
            </a:r>
            <a:r>
              <a:rPr lang="en-US" sz="2600" dirty="0">
                <a:latin typeface="calibri"/>
                <a:hlinkClick r:id="rId4"/>
              </a:rPr>
              <a:t>groups.google.com/forum/#!forum/spatial-</a:t>
            </a:r>
            <a:r>
              <a:rPr lang="en-US" sz="2600" dirty="0" err="1">
                <a:latin typeface="calibri"/>
                <a:hlinkClick r:id="rId4"/>
              </a:rPr>
              <a:t>lang</a:t>
            </a:r>
            <a:r>
              <a:rPr lang="en-US" sz="2600" dirty="0">
                <a:latin typeface="calibri"/>
                <a:hlinkClick r:id="rId4"/>
              </a:rPr>
              <a:t>-users</a:t>
            </a:r>
            <a:endParaRPr lang="en-US" sz="2600" dirty="0">
              <a:latin typeface="calibri"/>
            </a:endParaRPr>
          </a:p>
          <a:p>
            <a:r>
              <a:rPr lang="en-US" sz="2600" dirty="0">
                <a:latin typeface="calibri"/>
              </a:rPr>
              <a:t>Spatial </a:t>
            </a:r>
            <a:r>
              <a:rPr lang="en-US" sz="2600" dirty="0" err="1">
                <a:latin typeface="calibri"/>
              </a:rPr>
              <a:t>Github</a:t>
            </a:r>
            <a:r>
              <a:rPr lang="en-US" sz="2600" dirty="0">
                <a:latin typeface="calibri"/>
              </a:rPr>
              <a:t> Repo:</a:t>
            </a:r>
            <a:br>
              <a:rPr lang="en-US" sz="2600" dirty="0">
                <a:latin typeface="calibri"/>
              </a:rPr>
            </a:br>
            <a:r>
              <a:rPr lang="en-US" sz="2800" dirty="0">
                <a:latin typeface="calibri"/>
                <a:hlinkClick r:id="rId5"/>
              </a:rPr>
              <a:t>github.com/</a:t>
            </a:r>
            <a:r>
              <a:rPr lang="en-US" sz="2800" dirty="0" err="1">
                <a:latin typeface="calibri"/>
                <a:hlinkClick r:id="rId5"/>
              </a:rPr>
              <a:t>stanford-ppl</a:t>
            </a:r>
            <a:r>
              <a:rPr lang="en-US" sz="2800" dirty="0">
                <a:latin typeface="calibri"/>
                <a:hlinkClick r:id="rId5"/>
              </a:rPr>
              <a:t>/spatial-</a:t>
            </a:r>
            <a:r>
              <a:rPr lang="en-US" sz="2800" dirty="0" err="1">
                <a:latin typeface="calibri"/>
                <a:hlinkClick r:id="rId5"/>
              </a:rPr>
              <a:t>lang</a:t>
            </a:r>
            <a:endParaRPr lang="en-US" sz="2800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4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Programming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8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Spatial App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3161342" y="1688123"/>
            <a:ext cx="1178541" cy="295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AppName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795446" y="2610215"/>
            <a:ext cx="2747225" cy="8721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ARM Host Code (setup)</a:t>
            </a: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2966270" y="3693429"/>
            <a:ext cx="2747225" cy="260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FPGA Code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2865452" y="4131919"/>
            <a:ext cx="3225859" cy="260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ARM Host Code (teardown)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93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Spatial App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3161342" y="1688123"/>
            <a:ext cx="1178541" cy="295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AppName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795445" y="2610215"/>
            <a:ext cx="3536081" cy="8721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Define FPGA peripherals</a:t>
            </a:r>
          </a:p>
          <a:p>
            <a:pPr marL="285750" marR="0" indent="-28575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Send data from ARM to FPGA</a:t>
            </a: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2966270" y="3693429"/>
            <a:ext cx="3365256" cy="260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- Define FPGA operations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2865452" y="4131919"/>
            <a:ext cx="3466074" cy="260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- Get data from the FPGA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0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Hello Spatial!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871551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b="1">
                <a:latin typeface="+mj-lt"/>
              </a:rPr>
              <a:t>Spatial</a:t>
            </a:r>
            <a:r>
              <a:rPr lang="en-US">
                <a:latin typeface="+mj-lt"/>
              </a:rPr>
              <a:t> is Embedded in </a:t>
            </a:r>
            <a:r>
              <a:rPr lang="en-US" b="1">
                <a:latin typeface="+mj-lt"/>
              </a:rPr>
              <a:t>Scala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1657350"/>
          </a:xfrm>
        </p:spPr>
        <p:txBody>
          <a:bodyPr/>
          <a:lstStyle/>
          <a:p>
            <a:pPr marL="914361" lvl="2" indent="0">
              <a:buNone/>
            </a:pP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>
                <a:latin typeface="+mj-lt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5844755" y="2230137"/>
            <a:ext cx="2842046" cy="708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 can be thought of as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Scala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library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9896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b="1">
                <a:latin typeface="+mj-lt"/>
              </a:rPr>
              <a:t>Spatial</a:t>
            </a:r>
            <a:r>
              <a:rPr lang="en-US">
                <a:latin typeface="+mj-lt"/>
              </a:rPr>
              <a:t> is Embedded in </a:t>
            </a:r>
            <a:r>
              <a:rPr lang="en-US" b="1">
                <a:latin typeface="+mj-lt"/>
              </a:rPr>
              <a:t>Scala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1657350"/>
          </a:xfrm>
        </p:spPr>
        <p:txBody>
          <a:bodyPr/>
          <a:lstStyle/>
          <a:p>
            <a:pPr marL="914361" lvl="2" indent="0">
              <a:buNone/>
            </a:pP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>
                <a:latin typeface="+mj-lt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 bwMode="auto">
          <a:xfrm flipH="1">
            <a:off x="4953000" y="1461655"/>
            <a:ext cx="422564" cy="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6073354" y="2750116"/>
            <a:ext cx="2997646" cy="393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Semicolons are optional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4942609" y="2922711"/>
            <a:ext cx="401782" cy="459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>
            <a:off x="5008419" y="3146053"/>
            <a:ext cx="367145" cy="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H="1" flipV="1">
            <a:off x="5576455" y="2715476"/>
            <a:ext cx="401782" cy="459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/>
          </p:cNvCxnSpPr>
          <p:nvPr/>
        </p:nvCxnSpPr>
        <p:spPr bwMode="auto">
          <a:xfrm flipH="1">
            <a:off x="4213166" y="1193286"/>
            <a:ext cx="422564" cy="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cxnSpLocks/>
          </p:cNvCxnSpPr>
          <p:nvPr/>
        </p:nvCxnSpPr>
        <p:spPr bwMode="auto">
          <a:xfrm flipH="1">
            <a:off x="6158347" y="4206355"/>
            <a:ext cx="422564" cy="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>
            <a:off x="4424448" y="3785157"/>
            <a:ext cx="422564" cy="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02405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Import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3692" y="1674453"/>
            <a:ext cx="4027944" cy="328547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65038" y="1572491"/>
            <a:ext cx="235523" cy="338743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3636818" y="1572491"/>
            <a:ext cx="0" cy="45027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: Rounded Corners 11"/>
          <p:cNvSpPr/>
          <p:nvPr/>
        </p:nvSpPr>
        <p:spPr bwMode="auto">
          <a:xfrm>
            <a:off x="2442126" y="2090087"/>
            <a:ext cx="4274127" cy="10618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in every Spatial program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(Similar idea to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#include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C,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Identical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to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import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Java, Python)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722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Import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3079653" y="1387805"/>
            <a:ext cx="3020291" cy="7778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Spatial-specific classes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(primarily </a:t>
            </a:r>
            <a:r>
              <a:rPr lang="en-US" sz="2000" b="1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SpatialApp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</a:t>
            </a:r>
            <a:endParaRPr kumimoji="0" 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: Rounded Corners 12"/>
          <p:cNvSpPr/>
          <p:nvPr/>
        </p:nvSpPr>
        <p:spPr bwMode="auto">
          <a:xfrm>
            <a:off x="3168746" y="2658645"/>
            <a:ext cx="2931198" cy="719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Useful macros for nicer syntax (more later)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83692" y="3586593"/>
            <a:ext cx="4027944" cy="137333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10577" y="3667775"/>
            <a:ext cx="314926" cy="137333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331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83692" y="2001502"/>
            <a:ext cx="4027944" cy="296535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Application Object Declaration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2809270" y="2036618"/>
            <a:ext cx="0" cy="45027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483692" y="1122460"/>
            <a:ext cx="4027944" cy="55211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65218" y="1136074"/>
            <a:ext cx="146510" cy="62311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58114" y="2008909"/>
            <a:ext cx="245012" cy="29579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120009" y="2574538"/>
            <a:ext cx="4796875" cy="4341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 applications are always </a:t>
            </a:r>
            <a:r>
              <a:rPr lang="en-US" sz="2000" b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objects</a:t>
            </a:r>
            <a:endParaRPr kumimoji="0" lang="en-US" sz="2000" b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272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483692" y="2001502"/>
            <a:ext cx="4027944" cy="296535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2483692" y="1122460"/>
            <a:ext cx="4027944" cy="55211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65218" y="1136074"/>
            <a:ext cx="146510" cy="62311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8114" y="2008909"/>
            <a:ext cx="245012" cy="29579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Application Object Declaration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3488142" y="2036618"/>
            <a:ext cx="0" cy="45027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2236168" y="2586132"/>
            <a:ext cx="2503947" cy="3995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Name of application</a:t>
            </a:r>
            <a:endParaRPr kumimoji="0" lang="en-US" sz="2000" b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pitchFamily="34" charset="-128"/>
            </a:endParaRP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5130067" y="2495370"/>
            <a:ext cx="3620199" cy="711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All Spatial applications inherit from (“extends”)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SpatialApp</a:t>
            </a:r>
            <a:endParaRPr kumimoji="0" lang="en-US" sz="20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pitchFamily="34" charset="-128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5697942" y="1984663"/>
            <a:ext cx="0" cy="45027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3823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0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83692" y="2382982"/>
            <a:ext cx="4027944" cy="258387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483692" y="1122460"/>
            <a:ext cx="4027944" cy="10411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16727" y="1136074"/>
            <a:ext cx="195001" cy="124690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58114" y="2812473"/>
            <a:ext cx="245012" cy="215438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“@virtualize”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>
            <a:off x="3048000" y="1935824"/>
            <a:ext cx="153722" cy="28831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: Rounded Corners 13"/>
          <p:cNvSpPr/>
          <p:nvPr/>
        </p:nvSpPr>
        <p:spPr bwMode="auto">
          <a:xfrm>
            <a:off x="1105154" y="1292833"/>
            <a:ext cx="6445573" cy="7025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All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functions in Spatial should have this annotation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(Allows overloading Scala constructs like if-then-else)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874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483692" y="2648756"/>
            <a:ext cx="4027944" cy="231810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483692" y="1122460"/>
            <a:ext cx="4027944" cy="128737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30582" y="1136074"/>
            <a:ext cx="181146" cy="122612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58114" y="2840181"/>
            <a:ext cx="245012" cy="212667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Spatial’s</a:t>
            </a:r>
            <a:r>
              <a:rPr lang="en-US">
                <a:latin typeface="+mj-lt"/>
              </a:rPr>
              <a:t> Entry Function: “main()”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5152073" y="2277446"/>
            <a:ext cx="2904345" cy="482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Spatial’s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entry function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>
            <a:off x="4694073" y="2509070"/>
            <a:ext cx="383618" cy="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509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92995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489977" y="2626627"/>
            <a:ext cx="4027944" cy="234022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5248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2448411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2489977" y="1122460"/>
            <a:ext cx="4027944" cy="126052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23012" y="1136074"/>
            <a:ext cx="195001" cy="124690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64399" y="2812473"/>
            <a:ext cx="245012" cy="215438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2448411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Spatial’s</a:t>
            </a:r>
            <a:r>
              <a:rPr lang="en-US">
                <a:latin typeface="+mj-lt"/>
              </a:rPr>
              <a:t> Entry Function: “main()”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1529328" y="3050001"/>
            <a:ext cx="2100562" cy="75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Starts a function declaration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2729874" y="2587990"/>
            <a:ext cx="59728" cy="41352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: Rounded Corners 11"/>
          <p:cNvSpPr/>
          <p:nvPr/>
        </p:nvSpPr>
        <p:spPr bwMode="auto">
          <a:xfrm>
            <a:off x="4270929" y="3025363"/>
            <a:ext cx="2536982" cy="75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Function return type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(Unit: same as void)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H="1" flipV="1">
            <a:off x="4024550" y="2626627"/>
            <a:ext cx="351398" cy="34331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39224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365929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455215" y="2849616"/>
            <a:ext cx="4027944" cy="211723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8182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62911" y="1122459"/>
            <a:ext cx="4027944" cy="150483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95946" y="1136073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137333" y="3027217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Val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2699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2244258" y="1254499"/>
            <a:ext cx="4502727" cy="744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Declares an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immutable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value named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“input” (value can’t be modified later)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3064096" y="2048808"/>
            <a:ext cx="134200" cy="51118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33681" y="2849616"/>
            <a:ext cx="1559646" cy="177601"/>
          </a:xfrm>
          <a:prstGeom prst="rect">
            <a:avLst/>
          </a:prstGeom>
          <a:solidFill>
            <a:srgbClr val="2B2B2B">
              <a:alpha val="4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465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65929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462911" y="2834742"/>
            <a:ext cx="4027944" cy="213211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8182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462911" y="1122460"/>
            <a:ext cx="4027944" cy="149195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95946" y="1136073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37333" y="3027217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>
            <a:off x="242699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483810" y="2849615"/>
            <a:ext cx="1559646" cy="177601"/>
          </a:xfrm>
          <a:prstGeom prst="rect">
            <a:avLst/>
          </a:prstGeom>
          <a:solidFill>
            <a:srgbClr val="2B2B2B">
              <a:alpha val="4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Val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2239375" y="1576965"/>
            <a:ext cx="4126790" cy="394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Value types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are optional in Scala. 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4066309" y="2070274"/>
            <a:ext cx="134200" cy="51118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579753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65929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462911" y="2834742"/>
            <a:ext cx="4027944" cy="213211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8182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462911" y="1122459"/>
            <a:ext cx="4027944" cy="14852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95946" y="1136073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37333" y="3027217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>
            <a:off x="242699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933681" y="2849616"/>
            <a:ext cx="1559646" cy="177601"/>
          </a:xfrm>
          <a:prstGeom prst="rect">
            <a:avLst/>
          </a:prstGeom>
          <a:solidFill>
            <a:srgbClr val="2B2B2B">
              <a:alpha val="4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Val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2267083" y="1077241"/>
            <a:ext cx="4502727" cy="9482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Scala is statically typed (like C, Java)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Without the “: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”, the type of this value is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inferred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by the compiler. 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3484418" y="2096560"/>
            <a:ext cx="134200" cy="51118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2384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365929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462911" y="2850241"/>
            <a:ext cx="4027944" cy="211661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8182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2460346" y="1118131"/>
            <a:ext cx="4027944" cy="15177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95946" y="1136073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137333" y="3027217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242699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Method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>
            <a:off x="4336473" y="2204726"/>
            <a:ext cx="137990" cy="35526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: Rounded Corners 10"/>
          <p:cNvSpPr/>
          <p:nvPr/>
        </p:nvSpPr>
        <p:spPr bwMode="auto">
          <a:xfrm>
            <a:off x="1946827" y="1350437"/>
            <a:ext cx="5377805" cy="829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Round brackets ( )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for value parameters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Square brackets [ ]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are for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type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parameters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5493327" y="2178589"/>
            <a:ext cx="96692" cy="3814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814466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1" y="1073372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77983" y="2837324"/>
            <a:ext cx="4027944" cy="213211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254" y="1073372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77983" y="1125041"/>
            <a:ext cx="4027944" cy="148507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1018" y="1138655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52405" y="3029799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Spatial Command-Line Arguments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93254" y="1678210"/>
            <a:ext cx="4663013" cy="449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 app’s command-line arguments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V="1">
            <a:off x="2870976" y="2880337"/>
            <a:ext cx="59728" cy="41352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: Rounded Corners 10"/>
          <p:cNvSpPr/>
          <p:nvPr/>
        </p:nvSpPr>
        <p:spPr bwMode="auto">
          <a:xfrm>
            <a:off x="998483" y="3393097"/>
            <a:ext cx="3633093" cy="449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Conversion from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String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</a:t>
            </a:r>
            <a:r>
              <a:rPr lang="en-US" sz="2000" b="1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256348" y="2243814"/>
            <a:ext cx="29507" cy="41606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934458" y="3642659"/>
            <a:ext cx="4932261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main(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, char **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in =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atoi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printf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(“Output: %d\n", out);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return 0;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rgbClr val="B26F0C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onnector: Elbow 29"/>
          <p:cNvCxnSpPr>
            <a:cxnSpLocks/>
            <a:stCxn id="27" idx="3"/>
            <a:endCxn id="31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545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32" name="Straight Arrow Connector 31"/>
          <p:cNvCxnSpPr>
            <a:cxnSpLocks/>
            <a:stCxn id="33" idx="3"/>
            <a:endCxn id="27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480361" y="3079452"/>
            <a:ext cx="479630" cy="231096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4" name="Straight Arrow Connector 33"/>
          <p:cNvCxnSpPr>
            <a:cxnSpLocks/>
            <a:endCxn id="33" idx="1"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735088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81001" y="1073372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7983" y="3058531"/>
            <a:ext cx="4027944" cy="191090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254" y="1073372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477983" y="1125041"/>
            <a:ext cx="4027944" cy="171628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1018" y="1138655"/>
            <a:ext cx="195001" cy="189114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52405" y="3262745"/>
            <a:ext cx="245012" cy="17066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Input Arguments (</a:t>
            </a:r>
            <a:r>
              <a:rPr lang="en-US" err="1">
                <a:latin typeface="+mj-lt"/>
              </a:rPr>
              <a:t>ArgIn</a:t>
            </a:r>
            <a:r>
              <a:rPr lang="en-US">
                <a:latin typeface="+mj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491834" y="1636400"/>
            <a:ext cx="4187275" cy="7115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new register to capture a scalar argument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the ARM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2252475" y="2433189"/>
            <a:ext cx="29507" cy="41606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545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stCxn id="19" idx="3"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480361" y="3079452"/>
            <a:ext cx="479630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0" name="Straight Arrow Connector 19"/>
          <p:cNvCxnSpPr>
            <a:cxnSpLocks/>
            <a:endCxn id="19" idx="1"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320141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1" y="1073372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77983" y="3248891"/>
            <a:ext cx="4027944" cy="17205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254" y="1073372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477983" y="1125041"/>
            <a:ext cx="4027944" cy="192207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3184" y="1138655"/>
            <a:ext cx="232836" cy="211023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2405" y="3498273"/>
            <a:ext cx="245012" cy="147116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Output Arguments (</a:t>
            </a:r>
            <a:r>
              <a:rPr lang="en-US" err="1">
                <a:latin typeface="+mj-lt"/>
              </a:rPr>
              <a:t>ArgOut</a:t>
            </a:r>
            <a:r>
              <a:rPr lang="en-US">
                <a:latin typeface="+mj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461436" y="1853445"/>
            <a:ext cx="4187275" cy="726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new scalar argument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to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the ARM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the FPGA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2287114" y="2631055"/>
            <a:ext cx="29507" cy="41606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5322" y="2845878"/>
            <a:ext cx="479630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73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>
                <a:latin typeface="calibri"/>
              </a:rPr>
              <a:t>Hardware Accelerator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Hardware accelerators?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latin typeface="Calibri"/>
              </a:rPr>
              <a:t>What is involved in d</a:t>
            </a:r>
            <a:r>
              <a:rPr lang="en-US">
                <a:latin typeface="calibri"/>
              </a:rPr>
              <a:t>esigning one?</a:t>
            </a:r>
          </a:p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1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1" y="1073372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7983" y="3500915"/>
            <a:ext cx="4027944" cy="146852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254" y="1073372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77983" y="1125041"/>
            <a:ext cx="4027944" cy="213962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1018" y="1138655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52405" y="3674821"/>
            <a:ext cx="245012" cy="129461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Scalar Transfers (ARM → FPGA)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491834" y="3709503"/>
            <a:ext cx="4187275" cy="726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Tells the host ARM to write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input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scalar argument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on the FPGA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 flipV="1">
            <a:off x="1771858" y="3443000"/>
            <a:ext cx="351088" cy="16726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98540" y="319024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6420" y="2837324"/>
            <a:ext cx="4027944" cy="221207"/>
          </a:xfrm>
          <a:prstGeom prst="rect">
            <a:avLst/>
          </a:prstGeom>
          <a:solidFill>
            <a:srgbClr val="2B2B2B">
              <a:alpha val="3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9984" y="3264666"/>
            <a:ext cx="233103" cy="17467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20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77983" y="4308764"/>
            <a:ext cx="4027944" cy="6580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477983" y="1122459"/>
            <a:ext cx="4027944" cy="238546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3184" y="1136072"/>
            <a:ext cx="232836" cy="250876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2405" y="3902227"/>
            <a:ext cx="245012" cy="106462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364575" y="2478838"/>
            <a:ext cx="1420699" cy="119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normalizeH="0" dirty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Accel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/>
          <p:cNvCxnSpPr>
            <a:cxnSpLocks/>
            <a:stCxn id="11" idx="3"/>
            <a:endCxn id="15" idx="3"/>
          </p:cNvCxnSpPr>
          <p:nvPr/>
        </p:nvCxnSpPr>
        <p:spPr bwMode="auto">
          <a:xfrm flipH="1" flipV="1">
            <a:off x="7955633" y="2956872"/>
            <a:ext cx="664299" cy="240204"/>
          </a:xfrm>
          <a:prstGeom prst="bentConnector3">
            <a:avLst>
              <a:gd name="adj1" fmla="val -1429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480361" y="2841324"/>
            <a:ext cx="475272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6" name="Straight Arrow Connector 15"/>
          <p:cNvCxnSpPr>
            <a:cxnSpLocks/>
            <a:endCxn id="11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189119" y="2323253"/>
            <a:ext cx="4502398" cy="726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Defines an FPGA computation scope. Everything in here goes on the FPGA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H="1">
            <a:off x="1139519" y="3099572"/>
            <a:ext cx="267957" cy="3392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589299" y="3709115"/>
            <a:ext cx="4027944" cy="21082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472029-F1EE-4286-9BBE-78027AC75B58}"/>
              </a:ext>
            </a:extLst>
          </p:cNvPr>
          <p:cNvSpPr/>
          <p:nvPr/>
        </p:nvSpPr>
        <p:spPr bwMode="auto">
          <a:xfrm>
            <a:off x="733113" y="4131974"/>
            <a:ext cx="4027944" cy="21082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753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77983" y="4308764"/>
            <a:ext cx="4027944" cy="6580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477983" y="1122459"/>
            <a:ext cx="4027944" cy="255624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3184" y="1136072"/>
            <a:ext cx="232836" cy="250876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2405" y="3902227"/>
            <a:ext cx="245012" cy="106462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89299" y="3902226"/>
            <a:ext cx="4027944" cy="49348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64575" y="2478838"/>
            <a:ext cx="1420699" cy="119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normalizeH="0" dirty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Accel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/>
          <p:cNvCxnSpPr>
            <a:cxnSpLocks/>
            <a:stCxn id="11" idx="3"/>
            <a:endCxn id="15" idx="3"/>
          </p:cNvCxnSpPr>
          <p:nvPr/>
        </p:nvCxnSpPr>
        <p:spPr bwMode="auto">
          <a:xfrm flipH="1" flipV="1">
            <a:off x="7955633" y="2956872"/>
            <a:ext cx="664299" cy="240204"/>
          </a:xfrm>
          <a:prstGeom prst="bentConnector3">
            <a:avLst>
              <a:gd name="adj1" fmla="val -1429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480361" y="2841324"/>
            <a:ext cx="475272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6" name="Straight Arrow Connector 15"/>
          <p:cNvCxnSpPr>
            <a:cxnSpLocks/>
            <a:endCxn id="11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440776" y="2196786"/>
            <a:ext cx="3951458" cy="10729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The types of operations that can be done in this scope are limited to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synthesizable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H="1">
            <a:off x="1503430" y="3332516"/>
            <a:ext cx="351509" cy="27619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361496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1DC044E-C558-4E22-82DE-CBA5E1740018}"/>
              </a:ext>
            </a:extLst>
          </p:cNvPr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7983" y="4308764"/>
            <a:ext cx="4027944" cy="6580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77983" y="1122459"/>
            <a:ext cx="4027944" cy="234124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3184" y="1136072"/>
            <a:ext cx="232836" cy="250876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52405" y="3902227"/>
            <a:ext cx="245012" cy="106462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89299" y="3678701"/>
            <a:ext cx="4027944" cy="18066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64575" y="2478838"/>
            <a:ext cx="1420699" cy="119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normalizeH="0" dirty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Accel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/>
          <p:cNvCxnSpPr>
            <a:cxnSpLocks/>
            <a:stCxn id="11" idx="3"/>
            <a:endCxn id="15" idx="3"/>
          </p:cNvCxnSpPr>
          <p:nvPr/>
        </p:nvCxnSpPr>
        <p:spPr bwMode="auto">
          <a:xfrm flipH="1" flipV="1">
            <a:off x="7955633" y="2956872"/>
            <a:ext cx="664299" cy="240204"/>
          </a:xfrm>
          <a:prstGeom prst="bentConnector3">
            <a:avLst>
              <a:gd name="adj1" fmla="val -1429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480361" y="2841324"/>
            <a:ext cx="475272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6" name="Straight Arrow Connector 15"/>
          <p:cNvCxnSpPr>
            <a:cxnSpLocks/>
            <a:endCxn id="11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235505" y="2040599"/>
            <a:ext cx="4571785" cy="13064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Accel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handles control signals for you.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It implicitly creates: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-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start signal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(ARM → FPGA)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-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done signal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(FPGA → ARM)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>
            <a:off x="6334008" y="2652072"/>
            <a:ext cx="1030567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cxnSpLocks/>
          </p:cNvCxnSpPr>
          <p:nvPr/>
        </p:nvCxnSpPr>
        <p:spPr bwMode="auto">
          <a:xfrm>
            <a:off x="6338363" y="3463706"/>
            <a:ext cx="1026212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537135" y="343506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68549" y="232127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D2EF4A-FD65-4BA7-BE86-77B8749A4C2E}"/>
              </a:ext>
            </a:extLst>
          </p:cNvPr>
          <p:cNvSpPr/>
          <p:nvPr/>
        </p:nvSpPr>
        <p:spPr bwMode="auto">
          <a:xfrm>
            <a:off x="477983" y="4131796"/>
            <a:ext cx="4027944" cy="18066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21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0A0267C-3B19-422C-ADC6-8F6FBC3FE2DF}"/>
              </a:ext>
            </a:extLst>
          </p:cNvPr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77983" y="3898273"/>
            <a:ext cx="4027944" cy="10685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477983" y="1122459"/>
            <a:ext cx="4027944" cy="256519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73184" y="1136072"/>
            <a:ext cx="232836" cy="276220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52405" y="4114801"/>
            <a:ext cx="245012" cy="85205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Implicit Register 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accent2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: Rounded Corners 27"/>
          <p:cNvSpPr/>
          <p:nvPr/>
        </p:nvSpPr>
        <p:spPr bwMode="auto">
          <a:xfrm>
            <a:off x="594720" y="2477108"/>
            <a:ext cx="3951458" cy="6779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Implicitly creates a wire from the register 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ArgIn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H="1">
            <a:off x="1833188" y="3254268"/>
            <a:ext cx="267957" cy="3392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394703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7A89D9E-D0BF-43A6-9D88-2C372A38B544}"/>
              </a:ext>
            </a:extLst>
          </p:cNvPr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77983" y="3863662"/>
            <a:ext cx="4027944" cy="110319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477983" y="1122459"/>
            <a:ext cx="4027944" cy="254802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73184" y="1136072"/>
            <a:ext cx="232836" cy="276220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52405" y="4114801"/>
            <a:ext cx="245012" cy="85205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Register Writes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accent2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: Rounded Corners 27"/>
          <p:cNvSpPr/>
          <p:nvPr/>
        </p:nvSpPr>
        <p:spPr bwMode="auto">
          <a:xfrm>
            <a:off x="594720" y="2554382"/>
            <a:ext cx="4092440" cy="6779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:=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creates a write of the value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+ 4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to the register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out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H="1">
            <a:off x="1551011" y="3331542"/>
            <a:ext cx="267957" cy="3392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701471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EFC4221-7EB5-4422-AB72-B78BD8207A6A}"/>
              </a:ext>
            </a:extLst>
          </p:cNvPr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77983" y="4096790"/>
            <a:ext cx="4027944" cy="87006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477983" y="1122459"/>
            <a:ext cx="4027944" cy="234671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3184" y="1136072"/>
            <a:ext cx="232836" cy="257001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52405" y="4336473"/>
            <a:ext cx="245012" cy="63038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7364575" y="2478838"/>
            <a:ext cx="1420699" cy="1140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normalizeH="0" dirty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Accel Block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accent2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30754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: Rounded Corners 27"/>
          <p:cNvSpPr/>
          <p:nvPr/>
        </p:nvSpPr>
        <p:spPr bwMode="auto">
          <a:xfrm>
            <a:off x="578138" y="2087226"/>
            <a:ext cx="4092440" cy="9931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Accel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guarantees that FPGA execution completes after all operations in this block complete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H="1">
            <a:off x="1044273" y="3129973"/>
            <a:ext cx="267957" cy="3392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cxnSpLocks/>
          </p:cNvCxnSpPr>
          <p:nvPr/>
        </p:nvCxnSpPr>
        <p:spPr bwMode="auto">
          <a:xfrm flipH="1">
            <a:off x="6334008" y="2652072"/>
            <a:ext cx="1030567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568549" y="232127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33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850A803-9E63-4FB9-9BBA-E6EE6C3B3C11}"/>
              </a:ext>
            </a:extLst>
          </p:cNvPr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7983" y="4572000"/>
            <a:ext cx="4027944" cy="39485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477983" y="1122459"/>
            <a:ext cx="4027944" cy="297302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73184" y="1136072"/>
            <a:ext cx="232836" cy="31657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52405" y="4571999"/>
            <a:ext cx="245012" cy="39485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Scalar Transfers (FPGA → ARM)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/>
          <p:cNvCxnSpPr>
            <a:cxnSpLocks/>
            <a:stCxn id="11" idx="3"/>
            <a:endCxn id="15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6" name="Straight Arrow Connector 15"/>
          <p:cNvCxnSpPr>
            <a:cxnSpLocks/>
            <a:endCxn id="11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>
            <a:off x="3087858" y="3699636"/>
            <a:ext cx="193179" cy="367416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: Rounded Corners 21"/>
          <p:cNvSpPr/>
          <p:nvPr/>
        </p:nvSpPr>
        <p:spPr bwMode="auto">
          <a:xfrm>
            <a:off x="583801" y="2888621"/>
            <a:ext cx="4092440" cy="7336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Gets the value of the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ArgOut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out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from the FPGA back to the ARM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7787" y="4342305"/>
            <a:ext cx="2225468" cy="22969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94904" y="4322070"/>
            <a:ext cx="286151" cy="22969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224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6FEAF1D7-B51F-4050-956A-B3B8FEE8D576}"/>
              </a:ext>
            </a:extLst>
          </p:cNvPr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7983" y="4301836"/>
            <a:ext cx="4027944" cy="67322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77983" y="1122458"/>
            <a:ext cx="4027944" cy="29741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3184" y="1136072"/>
            <a:ext cx="232836" cy="31657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2405" y="4571999"/>
            <a:ext cx="245012" cy="39485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Printing in Spatial**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>
            <a:off x="1403684" y="3678365"/>
            <a:ext cx="0" cy="41821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: Rounded Corners 10"/>
          <p:cNvSpPr/>
          <p:nvPr/>
        </p:nvSpPr>
        <p:spPr bwMode="auto">
          <a:xfrm>
            <a:off x="878252" y="3168078"/>
            <a:ext cx="3766795" cy="449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Prints the output to the terminal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4458" y="3642659"/>
            <a:ext cx="4932261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main(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, char **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in =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atoi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…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(“Output: %d\n", out);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return 0;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rgbClr val="B26F0C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onnector: Elbow 29"/>
          <p:cNvCxnSpPr>
            <a:cxnSpLocks/>
            <a:stCxn id="27" idx="3"/>
            <a:endCxn id="31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545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32" name="Straight Arrow Connector 31"/>
          <p:cNvCxnSpPr>
            <a:cxnSpLocks/>
            <a:stCxn id="33" idx="3"/>
            <a:endCxn id="27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480361" y="3079452"/>
            <a:ext cx="479630" cy="231096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4" name="Straight Arrow Connector 33"/>
          <p:cNvCxnSpPr>
            <a:cxnSpLocks/>
            <a:endCxn id="33" idx="1"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96540" y="1209678"/>
            <a:ext cx="392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Printing in Spatial isn’t synthesizable,</a:t>
            </a:r>
          </a:p>
          <a:p>
            <a:r>
              <a:rPr lang="en-US" dirty="0"/>
              <a:t>but it can be used in </a:t>
            </a:r>
            <a:r>
              <a:rPr lang="en-US" b="1" dirty="0"/>
              <a:t>host code</a:t>
            </a:r>
            <a:r>
              <a:rPr lang="en-US" dirty="0"/>
              <a:t> and in </a:t>
            </a:r>
          </a:p>
          <a:p>
            <a:r>
              <a:rPr lang="en-US" b="1" dirty="0"/>
              <a:t>debugging</a:t>
            </a:r>
            <a:r>
              <a:rPr lang="en-US" dirty="0"/>
              <a:t> (more in future lectures)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14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Hello Spatial!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76509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Simple Example: ARM (CPU Host)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Add '4' to an input integer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0475" y="2085975"/>
            <a:ext cx="4932261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 main(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, char **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 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atoi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[1]);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 out = in + 4;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(“Output: %d\n”, out);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  return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38275" y="181927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 A9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76300" y="3552825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Arrow: Up-Down 14"/>
          <p:cNvSpPr/>
          <p:nvPr/>
        </p:nvSpPr>
        <p:spPr bwMode="auto">
          <a:xfrm>
            <a:off x="1781175" y="293370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021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762371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Custom Types in Spatial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/>
              </a:rPr>
              <a:t>Now what if we want an </a:t>
            </a:r>
            <a:r>
              <a:rPr lang="en-US" sz="2600" dirty="0" err="1">
                <a:latin typeface="calibri"/>
              </a:rPr>
              <a:t>ArgIn</a:t>
            </a:r>
            <a:r>
              <a:rPr lang="en-US" sz="2600" dirty="0">
                <a:latin typeface="calibri"/>
              </a:rPr>
              <a:t> value that isn’t an </a:t>
            </a:r>
            <a:r>
              <a:rPr lang="en-US" sz="2600" dirty="0" err="1">
                <a:latin typeface="calibri"/>
              </a:rPr>
              <a:t>Int</a:t>
            </a:r>
            <a:r>
              <a:rPr lang="en-US" sz="2600" dirty="0">
                <a:latin typeface="calibri"/>
              </a:rPr>
              <a:t>?</a:t>
            </a:r>
          </a:p>
          <a:p>
            <a:r>
              <a:rPr lang="en-US" sz="2600" dirty="0">
                <a:latin typeface="calibri"/>
              </a:rPr>
              <a:t>Other options:</a:t>
            </a:r>
          </a:p>
          <a:p>
            <a:pPr lvl="1"/>
            <a:r>
              <a:rPr lang="en-US" sz="2200" dirty="0">
                <a:latin typeface="calibri"/>
              </a:rPr>
              <a:t>Custom fixed point types</a:t>
            </a:r>
          </a:p>
          <a:p>
            <a:pPr lvl="1"/>
            <a:r>
              <a:rPr lang="en-US" sz="2200" dirty="0">
                <a:latin typeface="calibri"/>
              </a:rPr>
              <a:t>Custom floating point types</a:t>
            </a:r>
          </a:p>
          <a:p>
            <a:pPr lvl="1"/>
            <a:r>
              <a:rPr lang="en-US" sz="2200" dirty="0">
                <a:latin typeface="calibri"/>
              </a:rPr>
              <a:t>Structs</a:t>
            </a:r>
          </a:p>
          <a:p>
            <a:pPr lvl="1"/>
            <a:r>
              <a:rPr lang="en-US" sz="2200" dirty="0">
                <a:latin typeface="calibri"/>
              </a:rPr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21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69806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Q8_8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62909" y="1508199"/>
            <a:ext cx="2704838" cy="907472"/>
          </a:xfrm>
          <a:prstGeom prst="rect">
            <a:avLst/>
          </a:prstGeom>
          <a:solidFill>
            <a:srgbClr val="2B2B2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Fixed Point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449053" y="1508199"/>
            <a:ext cx="2704838" cy="907472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386710" y="1830340"/>
            <a:ext cx="2617966" cy="682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Signed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Unsigned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4419600" y="1315392"/>
            <a:ext cx="196886" cy="41953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: Rounded Corners 13"/>
          <p:cNvSpPr/>
          <p:nvPr/>
        </p:nvSpPr>
        <p:spPr bwMode="auto">
          <a:xfrm>
            <a:off x="5153891" y="1830340"/>
            <a:ext cx="2604654" cy="682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_N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= # of integer bits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(N from 1 to 128)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 flipV="1">
            <a:off x="5126768" y="1352892"/>
            <a:ext cx="260451" cy="37820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: Rounded Corners 16"/>
          <p:cNvSpPr/>
          <p:nvPr/>
        </p:nvSpPr>
        <p:spPr bwMode="auto">
          <a:xfrm>
            <a:off x="6324534" y="1074740"/>
            <a:ext cx="2687848" cy="682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_N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= # of fraction bits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(N from 0 to 128)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5459448" y="1232755"/>
            <a:ext cx="775097" cy="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53145" y="3125739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0b00000000.00000000</a:t>
            </a:r>
          </a:p>
        </p:txBody>
      </p:sp>
      <p:sp>
        <p:nvSpPr>
          <p:cNvPr id="23" name="Right Brace 22"/>
          <p:cNvSpPr/>
          <p:nvPr/>
        </p:nvSpPr>
        <p:spPr bwMode="auto">
          <a:xfrm rot="5400000">
            <a:off x="342168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Right Brace 23"/>
          <p:cNvSpPr/>
          <p:nvPr/>
        </p:nvSpPr>
        <p:spPr bwMode="auto">
          <a:xfrm rot="5400000">
            <a:off x="455834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544" y="3546236"/>
            <a:ext cx="14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bits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5060" y="3533325"/>
            <a:ext cx="14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Fraction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940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Q8_8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LongLong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_128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Fixed Point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53145" y="3125739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0b00000000.00000000</a:t>
            </a:r>
          </a:p>
        </p:txBody>
      </p:sp>
      <p:sp>
        <p:nvSpPr>
          <p:cNvPr id="23" name="Right Brace 22"/>
          <p:cNvSpPr/>
          <p:nvPr/>
        </p:nvSpPr>
        <p:spPr bwMode="auto">
          <a:xfrm rot="5400000">
            <a:off x="342168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Right Brace 23"/>
          <p:cNvSpPr/>
          <p:nvPr/>
        </p:nvSpPr>
        <p:spPr bwMode="auto">
          <a:xfrm rot="5400000">
            <a:off x="455834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544" y="3546236"/>
            <a:ext cx="14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bits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5060" y="3533325"/>
            <a:ext cx="14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Fraction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095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Fixed Point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850733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Float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_23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_11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62909" y="1508199"/>
            <a:ext cx="2704838" cy="907472"/>
          </a:xfrm>
          <a:prstGeom prst="rect">
            <a:avLst/>
          </a:prstGeom>
          <a:solidFill>
            <a:srgbClr val="2B2B2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Floating Point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449053" y="1508199"/>
            <a:ext cx="2704838" cy="907472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Rectangle: Rounded Corners 13"/>
          <p:cNvSpPr/>
          <p:nvPr/>
        </p:nvSpPr>
        <p:spPr bwMode="auto">
          <a:xfrm>
            <a:off x="1932708" y="1856615"/>
            <a:ext cx="3491347" cy="1044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_N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= # of significand bits + 1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(N from 1 to 128)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Includes sign bit!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4272515" y="1352892"/>
            <a:ext cx="249969" cy="4044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: Rounded Corners 16"/>
          <p:cNvSpPr/>
          <p:nvPr/>
        </p:nvSpPr>
        <p:spPr bwMode="auto">
          <a:xfrm>
            <a:off x="5904575" y="1677260"/>
            <a:ext cx="2927697" cy="682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_N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= # of exponent bits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(N from 0 to 128)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5085512" y="1233615"/>
            <a:ext cx="809733" cy="44364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653144" y="312573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 00000000 x 2^00000000</a:t>
            </a:r>
          </a:p>
        </p:txBody>
      </p:sp>
      <p:sp>
        <p:nvSpPr>
          <p:cNvPr id="20" name="Right Brace 19"/>
          <p:cNvSpPr/>
          <p:nvPr/>
        </p:nvSpPr>
        <p:spPr bwMode="auto">
          <a:xfrm rot="5400000">
            <a:off x="342168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5400000">
            <a:off x="5072706" y="302027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3559" y="3556121"/>
            <a:ext cx="16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Significand bits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6648" y="3556121"/>
            <a:ext cx="16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Exponent bits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V="1">
            <a:off x="2596262" y="3424578"/>
            <a:ext cx="165881" cy="439572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386710" y="3829932"/>
            <a:ext cx="16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Sign bit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886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Floating Point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Half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_11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_5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Half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Half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19236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Predefined Type Aliases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Char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Short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_16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_32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Long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_64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Half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_11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_5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// 754 Half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Float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_24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// 754 Single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Double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_53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_11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// 754 Double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96115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Note About Booleans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Boolean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Boolean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2497543" y="2519137"/>
            <a:ext cx="3924039" cy="194202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For API purposes,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Boolean is NOT the same as single bit fixed point number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Uses “false” and “true”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rather than 0 and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948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4167015" y="1625518"/>
            <a:ext cx="3328294" cy="76439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Declares a new Struct type with the given list of fields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04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Simple Example: ARM A9 (Host)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Add '4' to an input integer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0475" y="2085975"/>
            <a:ext cx="4932261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 main(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, char **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 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atoi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[1]);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 out = in + 4;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(“Output: %d\n”, out);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  return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38275" y="181927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 A9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76300" y="3552825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>
              <a:solidFill>
                <a:srgbClr val="262626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Arrow: Up-Down 14"/>
          <p:cNvSpPr/>
          <p:nvPr/>
        </p:nvSpPr>
        <p:spPr bwMode="auto">
          <a:xfrm>
            <a:off x="1781175" y="293370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60437" y="3635284"/>
            <a:ext cx="357187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401761" y="3636896"/>
            <a:ext cx="476250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428324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bus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(147, 192, 125)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3691" y="1129145"/>
            <a:ext cx="3224382" cy="11083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3938415" y="2678463"/>
            <a:ext cx="4152640" cy="72282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Allocates an instance of the struct.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NO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keyword used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790861" y="1666528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1095661" y="1915910"/>
            <a:ext cx="0" cy="568036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400461" y="1666528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548834" y="2483946"/>
            <a:ext cx="1091736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>
            <a:off x="1094702" y="2531241"/>
            <a:ext cx="0" cy="435223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18841" y="13915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7799" y="16328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7612" y="13889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736247" y="2035240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1046700" y="2035240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343558" y="2035240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371779" y="196361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655" y="196361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4576" y="196581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044486" y="2626977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72707" y="255535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96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7799" y="28731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  <p:sp>
        <p:nvSpPr>
          <p:cNvPr id="34" name="Rectangle: Rounded Corners 33"/>
          <p:cNvSpPr/>
          <p:nvPr/>
        </p:nvSpPr>
        <p:spPr bwMode="auto">
          <a:xfrm>
            <a:off x="2442125" y="3603482"/>
            <a:ext cx="4442625" cy="69835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hardware, a struct instance is just a concatenation of wires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26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/>
      <p:bldP spid="21" grpId="0"/>
      <p:bldP spid="28" grpId="0"/>
      <p:bldP spid="29" grpId="0"/>
      <p:bldP spid="30" grpId="0"/>
      <p:bldP spid="32" grpId="0"/>
      <p:bldP spid="33" grpId="0"/>
      <p:bldP spid="3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bus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(147, 192, 125)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red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bus.red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blue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bus.blue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3691" y="1129144"/>
            <a:ext cx="3224382" cy="151149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476881" y="2806870"/>
            <a:ext cx="3960537" cy="76439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reference to the struct field (equivalent to a bit slice)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88818" y="16002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893618" y="1849582"/>
            <a:ext cx="0" cy="568036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198418" y="16002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46791" y="2417618"/>
            <a:ext cx="1091736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>
            <a:off x="892659" y="2464913"/>
            <a:ext cx="0" cy="435223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16798" y="13252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756" y="15665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5569" y="13226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534204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844657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141515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69736" y="189728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7612" y="189728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533" y="18994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842443" y="2560649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70664" y="2489024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96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8527" y="27154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588818" y="29446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60087" y="312190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539369" y="3187685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365377" y="2886471"/>
            <a:ext cx="1091736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116" y="344555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9150" y="3686175"/>
            <a:ext cx="5969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blue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04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bus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(147, 192, 125)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strike="sngStrik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SimSun" pitchFamily="2" charset="-122"/>
              </a:rPr>
              <a:t>bus.blue = 45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3691" y="1129145"/>
            <a:ext cx="3224382" cy="11083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3893128" y="2806870"/>
            <a:ext cx="3733799" cy="128714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Allocated structs are immutable!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We can’t write to them or change the contents!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88818" y="16002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893618" y="1849582"/>
            <a:ext cx="0" cy="568036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198418" y="16002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46791" y="2417618"/>
            <a:ext cx="1091736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>
            <a:off x="892659" y="2464913"/>
            <a:ext cx="0" cy="435223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16798" y="13252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756" y="15665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5569" y="13226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534204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844657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141515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69736" y="189728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7612" y="189728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533" y="18994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842443" y="2560649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70664" y="2489024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96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5756" y="28068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0042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Nesting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RGBA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  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alpha: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708825" y="3347388"/>
            <a:ext cx="3224382" cy="11083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3163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Registers of Custom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in.red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3622964" y="2652375"/>
            <a:ext cx="4398817" cy="64722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an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ArgIn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register which holds a value of type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MyStruct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506716" y="3706605"/>
            <a:ext cx="4398817" cy="127382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Registers can hold structs as long as the fields are primitive values 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FixPt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FltPt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, Boolean) or other primitive-based structs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72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Simple Example: ARM + FPGA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Perform addition on FPGA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5425" y="1747833"/>
            <a:ext cx="3553230" cy="116955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// Host Code: C</a:t>
            </a:r>
          </a:p>
          <a:p>
            <a:r>
              <a:rPr lang="en-US" sz="1400" b="1">
                <a:solidFill>
                  <a:srgbClr val="FF0000"/>
                </a:solidFill>
                <a:latin typeface="Courier New"/>
                <a:cs typeface="Courier New"/>
              </a:rPr>
              <a:t>??</a:t>
            </a:r>
          </a:p>
          <a:p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// FPGA Code: Verilog</a:t>
            </a:r>
          </a:p>
          <a:p>
            <a:r>
              <a:rPr lang="en-US" sz="1400" b="1">
                <a:solidFill>
                  <a:srgbClr val="FF0000"/>
                </a:solidFill>
                <a:latin typeface="Courier New"/>
                <a:cs typeface="Courier New"/>
              </a:rPr>
              <a:t>??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76300" y="172402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4325" y="3457575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Arrow: Up-Down 14"/>
          <p:cNvSpPr/>
          <p:nvPr/>
        </p:nvSpPr>
        <p:spPr bwMode="auto">
          <a:xfrm>
            <a:off x="1219200" y="283845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57550" y="1714500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190875" y="3438525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1" name="Arrow: Up-Down 10"/>
          <p:cNvSpPr/>
          <p:nvPr/>
        </p:nvSpPr>
        <p:spPr bwMode="auto">
          <a:xfrm>
            <a:off x="3724275" y="2828925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Arrow: Up-Down 11"/>
          <p:cNvSpPr/>
          <p:nvPr/>
        </p:nvSpPr>
        <p:spPr bwMode="auto">
          <a:xfrm rot="-5400000">
            <a:off x="2419350" y="1704975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912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Simple Example: ARM + FPGA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Add '4' to an input integer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5425" y="1512091"/>
            <a:ext cx="3553230" cy="181588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// FPGA Code: Verilog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//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1. Write addition module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module add4(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input wire[31:0] in,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output wire[31:0] out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assign out = in + 31’h4;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76300" y="172402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4325" y="3457575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Arrow: Up-Down 14"/>
          <p:cNvSpPr/>
          <p:nvPr/>
        </p:nvSpPr>
        <p:spPr bwMode="auto">
          <a:xfrm>
            <a:off x="1219200" y="283845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57550" y="1714500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90875" y="3438525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1" name="Arrow: Up-Down 10"/>
          <p:cNvSpPr/>
          <p:nvPr/>
        </p:nvSpPr>
        <p:spPr bwMode="auto">
          <a:xfrm>
            <a:off x="3724275" y="2828925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Arrow: Up-Down 11"/>
          <p:cNvSpPr/>
          <p:nvPr/>
        </p:nvSpPr>
        <p:spPr bwMode="auto">
          <a:xfrm rot="-5400000">
            <a:off x="2419350" y="1704975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01553" y="2181276"/>
            <a:ext cx="304800" cy="277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3571875" y="2307268"/>
            <a:ext cx="329678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3431292" y="2401772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3686807" y="2380336"/>
            <a:ext cx="200891" cy="138546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</p:cNvCxnSpPr>
          <p:nvPr/>
        </p:nvCxnSpPr>
        <p:spPr bwMode="auto">
          <a:xfrm flipH="1" flipV="1">
            <a:off x="3571875" y="2036847"/>
            <a:ext cx="634478" cy="282974"/>
          </a:xfrm>
          <a:prstGeom prst="bentConnector3">
            <a:avLst>
              <a:gd name="adj1" fmla="val -36030"/>
            </a:avLst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576548" y="2089829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593213" y="1820742"/>
            <a:ext cx="371568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10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Simple Example: ARM + FPGA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Add '4' to an input integer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76300" y="172402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 A9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4325" y="3457575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Arrow: Up-Down 14"/>
          <p:cNvSpPr/>
          <p:nvPr/>
        </p:nvSpPr>
        <p:spPr bwMode="auto">
          <a:xfrm>
            <a:off x="1219200" y="283845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57550" y="1714500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90875" y="3438525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1" name="Arrow: Up-Down 10"/>
          <p:cNvSpPr/>
          <p:nvPr/>
        </p:nvSpPr>
        <p:spPr bwMode="auto">
          <a:xfrm>
            <a:off x="3724275" y="2828925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Arrow: Up-Down 11"/>
          <p:cNvSpPr/>
          <p:nvPr/>
        </p:nvSpPr>
        <p:spPr bwMode="auto">
          <a:xfrm rot="-5400000">
            <a:off x="2419350" y="1704975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7306" y="2181276"/>
            <a:ext cx="304800" cy="277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45620" y="2451778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3972027" y="2379134"/>
            <a:ext cx="200891" cy="138546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23" idx="3"/>
          </p:cNvCxnSpPr>
          <p:nvPr/>
        </p:nvCxnSpPr>
        <p:spPr bwMode="auto">
          <a:xfrm flipH="1" flipV="1">
            <a:off x="3821199" y="2079710"/>
            <a:ext cx="670907" cy="240111"/>
          </a:xfrm>
          <a:prstGeom prst="bentConnector3">
            <a:avLst>
              <a:gd name="adj1" fmla="val -14907"/>
            </a:avLst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419387" y="1964162"/>
            <a:ext cx="401812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421763" y="2202290"/>
            <a:ext cx="397848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r1</a:t>
            </a:r>
          </a:p>
        </p:txBody>
      </p:sp>
      <p:cxnSp>
        <p:nvCxnSpPr>
          <p:cNvPr id="35" name="Elbow Connector 34"/>
          <p:cNvCxnSpPr>
            <a:cxnSpLocks/>
            <a:stCxn id="31" idx="3"/>
            <a:endCxn id="13" idx="1"/>
          </p:cNvCxnSpPr>
          <p:nvPr/>
        </p:nvCxnSpPr>
        <p:spPr bwMode="auto">
          <a:xfrm>
            <a:off x="3819611" y="2317838"/>
            <a:ext cx="367695" cy="1983"/>
          </a:xfrm>
          <a:prstGeom prst="bentConnector3">
            <a:avLst/>
          </a:prstGeom>
          <a:solidFill>
            <a:srgbClr val="FFFF9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869442" y="2104117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886107" y="1849318"/>
            <a:ext cx="371568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05425" y="1512091"/>
            <a:ext cx="3553230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// FPGA Code: Verilog</a:t>
            </a:r>
          </a:p>
          <a:p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// 1. Write addition module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// 2. Create registers</a:t>
            </a:r>
          </a:p>
          <a:p>
            <a:r>
              <a:rPr lang="en-US" sz="1400" err="1">
                <a:solidFill>
                  <a:srgbClr val="000000"/>
                </a:solidFill>
                <a:latin typeface="Courier New"/>
                <a:cs typeface="Courier New"/>
              </a:rPr>
              <a:t>regFile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#(2) </a:t>
            </a:r>
            <a:r>
              <a:rPr lang="en-US" sz="1400" err="1">
                <a:solidFill>
                  <a:srgbClr val="000000"/>
                </a:solidFill>
                <a:latin typeface="Courier New"/>
                <a:cs typeface="Courier New"/>
              </a:rPr>
              <a:t>rf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580767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heme/theme1.xml><?xml version="1.0" encoding="utf-8"?>
<a:theme xmlns:a="http://schemas.openxmlformats.org/drawingml/2006/main" name="PPL-Presentation-Template">
  <a:themeElements>
    <a:clrScheme name="PPL-new">
      <a:dk1>
        <a:srgbClr val="000000"/>
      </a:dk1>
      <a:lt1>
        <a:srgbClr val="FFFFFF"/>
      </a:lt1>
      <a:dk2>
        <a:srgbClr val="8C1515"/>
      </a:dk2>
      <a:lt2>
        <a:srgbClr val="B6B1A9"/>
      </a:lt2>
      <a:accent1>
        <a:srgbClr val="0072A4"/>
      </a:accent1>
      <a:accent2>
        <a:srgbClr val="B26F0C"/>
      </a:accent2>
      <a:accent3>
        <a:srgbClr val="53284F"/>
      </a:accent3>
      <a:accent4>
        <a:srgbClr val="8D3C1E"/>
      </a:accent4>
      <a:accent5>
        <a:srgbClr val="175E54"/>
      </a:accent5>
      <a:accent6>
        <a:srgbClr val="4D4F53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3396</Words>
  <Application>Microsoft Office PowerPoint</Application>
  <PresentationFormat>On-screen Show (16:9)</PresentationFormat>
  <Paragraphs>2083</Paragraphs>
  <Slides>64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맑은 고딕</vt:lpstr>
      <vt:lpstr>ＭＳ Ｐゴシック</vt:lpstr>
      <vt:lpstr>SimSun</vt:lpstr>
      <vt:lpstr>Arial</vt:lpstr>
      <vt:lpstr>Arial Rounded MT Bold</vt:lpstr>
      <vt:lpstr>Calibri</vt:lpstr>
      <vt:lpstr>Calibri</vt:lpstr>
      <vt:lpstr>Consolas</vt:lpstr>
      <vt:lpstr>Courier New</vt:lpstr>
      <vt:lpstr>Gill Sans MT</vt:lpstr>
      <vt:lpstr>Trebuchet MS</vt:lpstr>
      <vt:lpstr>Wingdings</vt:lpstr>
      <vt:lpstr>PPL-Presentation-Template</vt:lpstr>
      <vt:lpstr>Spatial Tutorial</vt:lpstr>
      <vt:lpstr>Spatial Resources</vt:lpstr>
      <vt:lpstr>Introduction</vt:lpstr>
      <vt:lpstr>Hardware Accelerator Design</vt:lpstr>
      <vt:lpstr>Simple Example: ARM (CPU Host)</vt:lpstr>
      <vt:lpstr>Simple Example: ARM A9 (Host)</vt:lpstr>
      <vt:lpstr>Simple Example: ARM + FPGA</vt:lpstr>
      <vt:lpstr>Simple Example: ARM + FPGA</vt:lpstr>
      <vt:lpstr>Simple Example: ARM + FPGA</vt:lpstr>
      <vt:lpstr>Simple Example: ARM + FPGA</vt:lpstr>
      <vt:lpstr>Simple Example: ARM + FPGA</vt:lpstr>
      <vt:lpstr>Simple Example: ARM + FPGA</vt:lpstr>
      <vt:lpstr>Simple Example: ARM + FPGA</vt:lpstr>
      <vt:lpstr>Simple Example: In a Nutshell</vt:lpstr>
      <vt:lpstr>Simple Example: Excluded details</vt:lpstr>
      <vt:lpstr>Reality Is More Complicated</vt:lpstr>
      <vt:lpstr>Reality Is More Complicated</vt:lpstr>
      <vt:lpstr>Introducing Spatial</vt:lpstr>
      <vt:lpstr>Spatial Model</vt:lpstr>
      <vt:lpstr>Spatial Programming Basics</vt:lpstr>
      <vt:lpstr>Spatial App Template</vt:lpstr>
      <vt:lpstr>Spatial App Template</vt:lpstr>
      <vt:lpstr>Hello Spatial!</vt:lpstr>
      <vt:lpstr>Spatial is Embedded in Scala</vt:lpstr>
      <vt:lpstr>Spatial is Embedded in Scala</vt:lpstr>
      <vt:lpstr>Import Statements</vt:lpstr>
      <vt:lpstr>Import Statements</vt:lpstr>
      <vt:lpstr>Application Object Declaration</vt:lpstr>
      <vt:lpstr>Application Object Declaration</vt:lpstr>
      <vt:lpstr>“@virtualize” Annotation</vt:lpstr>
      <vt:lpstr>Spatial’s Entry Function: “main()”</vt:lpstr>
      <vt:lpstr>Spatial’s Entry Function: “main()”</vt:lpstr>
      <vt:lpstr>Val Definitions</vt:lpstr>
      <vt:lpstr>Val Definitions</vt:lpstr>
      <vt:lpstr>Val Definitions</vt:lpstr>
      <vt:lpstr>Method Calls</vt:lpstr>
      <vt:lpstr>Spatial Command-Line Arguments</vt:lpstr>
      <vt:lpstr>Input Arguments (ArgIn)</vt:lpstr>
      <vt:lpstr>Output Arguments (ArgOut)</vt:lpstr>
      <vt:lpstr>Scalar Transfers (ARM → FPGA)</vt:lpstr>
      <vt:lpstr>Accel Block</vt:lpstr>
      <vt:lpstr>Accel Block</vt:lpstr>
      <vt:lpstr>Accel Block</vt:lpstr>
      <vt:lpstr>Implicit Register Reads</vt:lpstr>
      <vt:lpstr>Register Writes</vt:lpstr>
      <vt:lpstr>Accel Block Scheduling</vt:lpstr>
      <vt:lpstr>Scalar Transfers (FPGA → ARM)</vt:lpstr>
      <vt:lpstr>Printing in Spatial**</vt:lpstr>
      <vt:lpstr>Hello Spatial!</vt:lpstr>
      <vt:lpstr>Custom Types in Spatial</vt:lpstr>
      <vt:lpstr>Custom Types</vt:lpstr>
      <vt:lpstr>Custom Fixed Point Types</vt:lpstr>
      <vt:lpstr>Custom Fixed Point Examples</vt:lpstr>
      <vt:lpstr>Custom Fixed Point Types</vt:lpstr>
      <vt:lpstr>Custom Floating Point Types</vt:lpstr>
      <vt:lpstr>Custom Floating Point Types</vt:lpstr>
      <vt:lpstr>Predefined Type Aliases</vt:lpstr>
      <vt:lpstr>Note About Booleans</vt:lpstr>
      <vt:lpstr>Custom Structs</vt:lpstr>
      <vt:lpstr>Custom Structs</vt:lpstr>
      <vt:lpstr>Custom Structs</vt:lpstr>
      <vt:lpstr>Custom Structs</vt:lpstr>
      <vt:lpstr>Nesting Structs</vt:lpstr>
      <vt:lpstr>Registers of Custom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109 Digital System Laboratory</dc:title>
  <dc:creator>David Koeplinger</dc:creator>
  <cp:lastModifiedBy>Matthew Feldman</cp:lastModifiedBy>
  <cp:revision>12</cp:revision>
  <dcterms:modified xsi:type="dcterms:W3CDTF">2017-11-07T06:51:50Z</dcterms:modified>
</cp:coreProperties>
</file>