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3" r:id="rId2"/>
  </p:sldMasterIdLst>
  <p:notesMasterIdLst>
    <p:notesMasterId r:id="rId39"/>
  </p:notesMasterIdLst>
  <p:handoutMasterIdLst>
    <p:handoutMasterId r:id="rId40"/>
  </p:handoutMasterIdLst>
  <p:sldIdLst>
    <p:sldId id="291" r:id="rId3"/>
    <p:sldId id="297" r:id="rId4"/>
    <p:sldId id="301" r:id="rId5"/>
    <p:sldId id="288" r:id="rId6"/>
    <p:sldId id="298" r:id="rId7"/>
    <p:sldId id="299" r:id="rId8"/>
    <p:sldId id="300" r:id="rId9"/>
    <p:sldId id="305" r:id="rId10"/>
    <p:sldId id="310" r:id="rId11"/>
    <p:sldId id="311" r:id="rId12"/>
    <p:sldId id="314" r:id="rId13"/>
    <p:sldId id="313" r:id="rId14"/>
    <p:sldId id="312" r:id="rId15"/>
    <p:sldId id="316" r:id="rId16"/>
    <p:sldId id="317" r:id="rId17"/>
    <p:sldId id="302" r:id="rId18"/>
    <p:sldId id="319" r:id="rId19"/>
    <p:sldId id="330" r:id="rId20"/>
    <p:sldId id="318" r:id="rId21"/>
    <p:sldId id="320" r:id="rId22"/>
    <p:sldId id="321" r:id="rId23"/>
    <p:sldId id="322" r:id="rId24"/>
    <p:sldId id="323" r:id="rId25"/>
    <p:sldId id="324" r:id="rId26"/>
    <p:sldId id="333" r:id="rId27"/>
    <p:sldId id="325" r:id="rId28"/>
    <p:sldId id="332" r:id="rId29"/>
    <p:sldId id="334" r:id="rId30"/>
    <p:sldId id="336" r:id="rId31"/>
    <p:sldId id="338" r:id="rId32"/>
    <p:sldId id="335" r:id="rId33"/>
    <p:sldId id="337" r:id="rId34"/>
    <p:sldId id="340" r:id="rId35"/>
    <p:sldId id="331" r:id="rId36"/>
    <p:sldId id="341" r:id="rId37"/>
    <p:sldId id="290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B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9BE56A-A13E-4D48-864B-CC0C8453337C}" v="5630" dt="2018-10-30T09:09:47.804"/>
  </p1510:revLst>
</p1510:revInfo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00" autoAdjust="0"/>
    <p:restoredTop sz="74854" autoAdjust="0"/>
  </p:normalViewPr>
  <p:slideViewPr>
    <p:cSldViewPr snapToGrid="0">
      <p:cViewPr varScale="1">
        <p:scale>
          <a:sx n="89" d="100"/>
          <a:sy n="89" d="100"/>
        </p:scale>
        <p:origin x="144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3" d="100"/>
          <a:sy n="63" d="100"/>
        </p:scale>
        <p:origin x="1435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handoutMaster" Target="handoutMasters/handoutMaster1.xml"/><Relationship Id="rId45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08F1AAB-9C1B-4E4F-BB6F-7BCCB9E4C09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BAF170-2816-4739-ADAA-D38E63E88D2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DDE99E-CF11-4B03-9770-68F5F5D51A52}" type="datetimeFigureOut">
              <a:rPr lang="en-GB" smtClean="0"/>
              <a:t>30/10/2018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F204DB-3345-4233-876F-305825C7D36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E18F72-597C-450B-B843-706931BC9F8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C8C884-3CC3-4E50-80FA-36E4BEE462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69518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DE91AB-7B1C-4919-9757-8596C1A8E949}" type="datetimeFigureOut">
              <a:rPr lang="en-GB" smtClean="0"/>
              <a:t>30/10/2018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8DA3B6-900C-4C7B-B8C6-6E6502235D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8500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In </a:t>
            </a:r>
            <a:r>
              <a:rPr lang="nl-BE" dirty="0" err="1"/>
              <a:t>this</a:t>
            </a:r>
            <a:r>
              <a:rPr lang="nl-BE" dirty="0"/>
              <a:t> part </a:t>
            </a:r>
            <a:r>
              <a:rPr lang="nl-BE" dirty="0" err="1"/>
              <a:t>about</a:t>
            </a:r>
            <a:r>
              <a:rPr lang="nl-BE" dirty="0"/>
              <a:t> </a:t>
            </a:r>
            <a:r>
              <a:rPr lang="nl-BE" dirty="0" err="1"/>
              <a:t>decision</a:t>
            </a:r>
            <a:r>
              <a:rPr lang="nl-BE" dirty="0"/>
              <a:t> trees, we </a:t>
            </a:r>
            <a:r>
              <a:rPr lang="nl-BE" dirty="0" err="1"/>
              <a:t>will</a:t>
            </a:r>
            <a:r>
              <a:rPr lang="nl-BE" dirty="0"/>
              <a:t> do </a:t>
            </a:r>
            <a:r>
              <a:rPr lang="nl-BE" dirty="0" err="1"/>
              <a:t>both</a:t>
            </a:r>
            <a:r>
              <a:rPr lang="nl-BE" dirty="0"/>
              <a:t> </a:t>
            </a:r>
            <a:r>
              <a:rPr lang="nl-BE" dirty="0" err="1"/>
              <a:t>binary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multiclass</a:t>
            </a:r>
            <a:r>
              <a:rPr lang="nl-BE" dirty="0"/>
              <a:t> </a:t>
            </a:r>
            <a:r>
              <a:rPr lang="nl-BE" dirty="0" err="1"/>
              <a:t>classification</a:t>
            </a:r>
            <a:r>
              <a:rPr lang="nl-BE" dirty="0"/>
              <a:t>. We </a:t>
            </a:r>
            <a:r>
              <a:rPr lang="nl-BE" dirty="0" err="1"/>
              <a:t>will</a:t>
            </a:r>
            <a:r>
              <a:rPr lang="nl-BE" dirty="0"/>
              <a:t> </a:t>
            </a:r>
            <a:r>
              <a:rPr lang="nl-BE" dirty="0" err="1"/>
              <a:t>solve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iris </a:t>
            </a:r>
            <a:r>
              <a:rPr lang="nl-BE" dirty="0" err="1"/>
              <a:t>problem</a:t>
            </a:r>
            <a:r>
              <a:rPr lang="nl-BE" dirty="0"/>
              <a:t>.</a:t>
            </a:r>
          </a:p>
          <a:p>
            <a:endParaRPr lang="nl-BE" dirty="0"/>
          </a:p>
          <a:p>
            <a:r>
              <a:rPr lang="nl-BE" dirty="0" err="1"/>
              <a:t>classification</a:t>
            </a:r>
            <a:r>
              <a:rPr lang="nl-BE" dirty="0"/>
              <a:t> </a:t>
            </a:r>
            <a:r>
              <a:rPr lang="nl-BE" dirty="0" err="1"/>
              <a:t>with</a:t>
            </a:r>
            <a:r>
              <a:rPr lang="nl-BE" dirty="0"/>
              <a:t> </a:t>
            </a:r>
            <a:r>
              <a:rPr lang="nl-BE" dirty="0" err="1"/>
              <a:t>logistic</a:t>
            </a:r>
            <a:r>
              <a:rPr lang="nl-BE" dirty="0"/>
              <a:t> </a:t>
            </a:r>
            <a:r>
              <a:rPr lang="nl-BE" dirty="0" err="1"/>
              <a:t>regression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3 classes </a:t>
            </a:r>
            <a:r>
              <a:rPr lang="nl-BE" dirty="0" err="1"/>
              <a:t>allows</a:t>
            </a:r>
            <a:r>
              <a:rPr lang="nl-BE" dirty="0"/>
              <a:t> </a:t>
            </a:r>
            <a:r>
              <a:rPr lang="nl-BE" dirty="0" err="1"/>
              <a:t>you</a:t>
            </a:r>
            <a:r>
              <a:rPr lang="nl-BE" dirty="0"/>
              <a:t> draw 2 straight </a:t>
            </a:r>
            <a:r>
              <a:rPr lang="nl-BE" dirty="0" err="1"/>
              <a:t>lines</a:t>
            </a:r>
            <a:r>
              <a:rPr lang="nl-BE" dirty="0"/>
              <a:t> in </a:t>
            </a:r>
            <a:r>
              <a:rPr lang="nl-BE" dirty="0" err="1"/>
              <a:t>this</a:t>
            </a:r>
            <a:r>
              <a:rPr lang="nl-BE" dirty="0"/>
              <a:t> </a:t>
            </a:r>
            <a:r>
              <a:rPr lang="nl-BE" dirty="0" err="1"/>
              <a:t>graph</a:t>
            </a:r>
            <a:r>
              <a:rPr lang="nl-BE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DA3B6-900C-4C7B-B8C6-6E6502235D90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92912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/>
              <a:t>instead</a:t>
            </a:r>
            <a:r>
              <a:rPr lang="nl-BE" dirty="0"/>
              <a:t> of </a:t>
            </a:r>
            <a:r>
              <a:rPr lang="nl-BE" dirty="0" err="1"/>
              <a:t>lambda</a:t>
            </a:r>
            <a:r>
              <a:rPr lang="nl-BE" dirty="0"/>
              <a:t>, tree </a:t>
            </a:r>
            <a:r>
              <a:rPr lang="nl-BE" dirty="0" err="1"/>
              <a:t>depth</a:t>
            </a:r>
            <a:r>
              <a:rPr lang="nl-BE" dirty="0"/>
              <a:t> </a:t>
            </a:r>
            <a:r>
              <a:rPr lang="nl-BE" dirty="0" err="1"/>
              <a:t>determines</a:t>
            </a:r>
            <a:r>
              <a:rPr lang="nl-BE" dirty="0"/>
              <a:t> “</a:t>
            </a:r>
            <a:r>
              <a:rPr lang="nl-BE" dirty="0" err="1"/>
              <a:t>complexity</a:t>
            </a:r>
            <a:r>
              <a:rPr lang="nl-BE" dirty="0"/>
              <a:t>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DA3B6-900C-4C7B-B8C6-6E6502235D90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99627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/>
              <a:t>regularization</a:t>
            </a:r>
            <a:r>
              <a:rPr lang="nl-BE" dirty="0"/>
              <a:t> of </a:t>
            </a:r>
            <a:r>
              <a:rPr lang="nl-BE" dirty="0" err="1"/>
              <a:t>decision</a:t>
            </a:r>
            <a:r>
              <a:rPr lang="nl-BE" dirty="0"/>
              <a:t> trees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DA3B6-900C-4C7B-B8C6-6E6502235D90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67821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/>
              <a:t>deep</a:t>
            </a:r>
            <a:r>
              <a:rPr lang="nl-BE" dirty="0"/>
              <a:t> tree = more </a:t>
            </a:r>
            <a:r>
              <a:rPr lang="nl-BE" dirty="0" err="1"/>
              <a:t>overfitting</a:t>
            </a:r>
            <a:endParaRPr lang="nl-BE" dirty="0"/>
          </a:p>
          <a:p>
            <a:r>
              <a:rPr lang="nl-BE" dirty="0" err="1"/>
              <a:t>lower</a:t>
            </a:r>
            <a:r>
              <a:rPr lang="nl-BE" dirty="0"/>
              <a:t> </a:t>
            </a:r>
            <a:r>
              <a:rPr lang="nl-BE" dirty="0" err="1"/>
              <a:t>Nmin</a:t>
            </a:r>
            <a:r>
              <a:rPr lang="nl-BE" dirty="0"/>
              <a:t> = more </a:t>
            </a:r>
            <a:r>
              <a:rPr lang="nl-BE" dirty="0" err="1"/>
              <a:t>overfitting</a:t>
            </a:r>
            <a:endParaRPr lang="nl-BE" dirty="0"/>
          </a:p>
          <a:p>
            <a:r>
              <a:rPr lang="nl-BE" dirty="0" err="1"/>
              <a:t>lower</a:t>
            </a:r>
            <a:r>
              <a:rPr lang="nl-BE" dirty="0"/>
              <a:t> epsilon = more </a:t>
            </a:r>
            <a:r>
              <a:rPr lang="nl-BE" dirty="0" err="1"/>
              <a:t>overfitting</a:t>
            </a:r>
            <a:endParaRPr lang="nl-BE" dirty="0"/>
          </a:p>
          <a:p>
            <a:endParaRPr lang="nl-BE" dirty="0"/>
          </a:p>
          <a:p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vice</a:t>
            </a:r>
            <a:r>
              <a:rPr lang="nl-BE" dirty="0"/>
              <a:t> versa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DA3B6-900C-4C7B-B8C6-6E6502235D90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7799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in </a:t>
            </a:r>
            <a:r>
              <a:rPr lang="nl-BE" dirty="0" err="1"/>
              <a:t>linear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logistic</a:t>
            </a:r>
            <a:r>
              <a:rPr lang="nl-BE" dirty="0"/>
              <a:t> </a:t>
            </a:r>
            <a:r>
              <a:rPr lang="nl-BE" dirty="0" err="1"/>
              <a:t>regression</a:t>
            </a:r>
            <a:r>
              <a:rPr lang="nl-BE" dirty="0"/>
              <a:t>, </a:t>
            </a:r>
            <a:r>
              <a:rPr lang="nl-BE" dirty="0" err="1"/>
              <a:t>there</a:t>
            </a:r>
            <a:r>
              <a:rPr lang="nl-BE" dirty="0"/>
              <a:t> was </a:t>
            </a:r>
            <a:r>
              <a:rPr lang="nl-BE" dirty="0" err="1"/>
              <a:t>only</a:t>
            </a:r>
            <a:r>
              <a:rPr lang="nl-BE" dirty="0"/>
              <a:t> </a:t>
            </a:r>
            <a:r>
              <a:rPr lang="nl-BE" dirty="0" err="1"/>
              <a:t>one</a:t>
            </a:r>
            <a:r>
              <a:rPr lang="nl-BE" dirty="0"/>
              <a:t> hyperparameter </a:t>
            </a:r>
            <a:r>
              <a:rPr lang="nl-BE" dirty="0" err="1"/>
              <a:t>lambda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regularization</a:t>
            </a:r>
            <a:endParaRPr lang="nl-BE" dirty="0"/>
          </a:p>
          <a:p>
            <a:endParaRPr lang="nl-BE" dirty="0"/>
          </a:p>
          <a:p>
            <a:r>
              <a:rPr lang="nl-BE" dirty="0"/>
              <a:t>Here, </a:t>
            </a:r>
            <a:r>
              <a:rPr lang="nl-BE" dirty="0" err="1"/>
              <a:t>there</a:t>
            </a:r>
            <a:r>
              <a:rPr lang="nl-BE" dirty="0"/>
              <a:t> are more hyperparameters </a:t>
            </a:r>
            <a:r>
              <a:rPr lang="nl-BE" dirty="0" err="1"/>
              <a:t>to</a:t>
            </a:r>
            <a:r>
              <a:rPr lang="nl-BE" dirty="0"/>
              <a:t> tune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DA3B6-900C-4C7B-B8C6-6E6502235D90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87869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option 2: plot of </a:t>
            </a:r>
            <a:r>
              <a:rPr lang="nl-BE" dirty="0" err="1"/>
              <a:t>decreasing</a:t>
            </a:r>
            <a:r>
              <a:rPr lang="nl-BE" dirty="0"/>
              <a:t> error </a:t>
            </a:r>
            <a:r>
              <a:rPr lang="nl-BE" dirty="0" err="1"/>
              <a:t>with</a:t>
            </a:r>
            <a:r>
              <a:rPr lang="nl-BE" dirty="0"/>
              <a:t> </a:t>
            </a:r>
            <a:r>
              <a:rPr lang="nl-BE" dirty="0" err="1"/>
              <a:t>lower</a:t>
            </a:r>
            <a:r>
              <a:rPr lang="nl-BE" dirty="0"/>
              <a:t> epsilon </a:t>
            </a:r>
            <a:r>
              <a:rPr lang="nl-BE" dirty="0" err="1"/>
              <a:t>might</a:t>
            </a:r>
            <a:r>
              <a:rPr lang="nl-BE" dirty="0"/>
              <a:t> </a:t>
            </a:r>
            <a:r>
              <a:rPr lang="nl-BE" dirty="0" err="1"/>
              <a:t>not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smooth</a:t>
            </a:r>
            <a:r>
              <a:rPr lang="nl-BE" dirty="0"/>
              <a:t>, </a:t>
            </a:r>
            <a:r>
              <a:rPr lang="nl-BE" dirty="0" err="1"/>
              <a:t>could</a:t>
            </a:r>
            <a:r>
              <a:rPr lang="nl-BE" dirty="0"/>
              <a:t> do </a:t>
            </a:r>
            <a:r>
              <a:rPr lang="nl-BE" dirty="0" err="1"/>
              <a:t>some</a:t>
            </a:r>
            <a:r>
              <a:rPr lang="nl-BE" dirty="0"/>
              <a:t> </a:t>
            </a:r>
            <a:r>
              <a:rPr lang="nl-BE" dirty="0" err="1"/>
              <a:t>weird</a:t>
            </a:r>
            <a:r>
              <a:rPr lang="nl-BE" dirty="0"/>
              <a:t> </a:t>
            </a:r>
            <a:r>
              <a:rPr lang="nl-BE" dirty="0" err="1"/>
              <a:t>things</a:t>
            </a:r>
            <a:endParaRPr lang="nl-BE" dirty="0"/>
          </a:p>
          <a:p>
            <a:r>
              <a:rPr lang="nl-BE" dirty="0" err="1"/>
              <a:t>Could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that</a:t>
            </a:r>
            <a:r>
              <a:rPr lang="nl-BE" dirty="0"/>
              <a:t> </a:t>
            </a:r>
            <a:r>
              <a:rPr lang="nl-BE" dirty="0" err="1"/>
              <a:t>one</a:t>
            </a:r>
            <a:r>
              <a:rPr lang="nl-BE" dirty="0"/>
              <a:t> split does </a:t>
            </a:r>
            <a:r>
              <a:rPr lang="nl-BE" dirty="0" err="1"/>
              <a:t>not</a:t>
            </a:r>
            <a:r>
              <a:rPr lang="nl-BE" dirty="0"/>
              <a:t> </a:t>
            </a:r>
            <a:r>
              <a:rPr lang="nl-BE" dirty="0" err="1"/>
              <a:t>decrease</a:t>
            </a:r>
            <a:r>
              <a:rPr lang="nl-BE" dirty="0"/>
              <a:t> error (or even </a:t>
            </a:r>
            <a:r>
              <a:rPr lang="nl-BE" dirty="0" err="1"/>
              <a:t>slightly</a:t>
            </a:r>
            <a:r>
              <a:rPr lang="nl-BE" dirty="0"/>
              <a:t> </a:t>
            </a:r>
            <a:r>
              <a:rPr lang="nl-BE" dirty="0" err="1"/>
              <a:t>increases</a:t>
            </a:r>
            <a:r>
              <a:rPr lang="nl-BE" dirty="0"/>
              <a:t> </a:t>
            </a:r>
            <a:r>
              <a:rPr lang="nl-BE" dirty="0" err="1"/>
              <a:t>it</a:t>
            </a:r>
            <a:r>
              <a:rPr lang="nl-BE" dirty="0"/>
              <a:t>), but </a:t>
            </a:r>
            <a:r>
              <a:rPr lang="nl-BE" dirty="0" err="1"/>
              <a:t>the</a:t>
            </a:r>
            <a:r>
              <a:rPr lang="nl-BE" dirty="0"/>
              <a:t> split </a:t>
            </a:r>
            <a:r>
              <a:rPr lang="nl-BE" dirty="0" err="1"/>
              <a:t>after</a:t>
            </a:r>
            <a:r>
              <a:rPr lang="nl-BE" dirty="0"/>
              <a:t> </a:t>
            </a:r>
            <a:r>
              <a:rPr lang="nl-BE" dirty="0" err="1"/>
              <a:t>that</a:t>
            </a:r>
            <a:r>
              <a:rPr lang="nl-BE" dirty="0"/>
              <a:t> </a:t>
            </a:r>
            <a:r>
              <a:rPr lang="nl-BE" dirty="0" err="1"/>
              <a:t>one</a:t>
            </a:r>
            <a:r>
              <a:rPr lang="nl-BE" dirty="0"/>
              <a:t> </a:t>
            </a:r>
            <a:r>
              <a:rPr lang="nl-BE" dirty="0" err="1"/>
              <a:t>could</a:t>
            </a:r>
            <a:r>
              <a:rPr lang="nl-BE" dirty="0"/>
              <a:t> </a:t>
            </a:r>
            <a:r>
              <a:rPr lang="nl-BE" dirty="0" err="1"/>
              <a:t>decrease</a:t>
            </a:r>
            <a:r>
              <a:rPr lang="nl-BE" dirty="0"/>
              <a:t> error.</a:t>
            </a:r>
          </a:p>
          <a:p>
            <a:r>
              <a:rPr lang="nl-BE" dirty="0"/>
              <a:t>i.e. a “bad” split is </a:t>
            </a:r>
            <a:r>
              <a:rPr lang="nl-BE" dirty="0" err="1"/>
              <a:t>followed</a:t>
            </a:r>
            <a:r>
              <a:rPr lang="nl-BE" dirty="0"/>
              <a:t> </a:t>
            </a:r>
            <a:r>
              <a:rPr lang="nl-BE" dirty="0" err="1"/>
              <a:t>by</a:t>
            </a:r>
            <a:r>
              <a:rPr lang="nl-BE" dirty="0"/>
              <a:t> a “</a:t>
            </a:r>
            <a:r>
              <a:rPr lang="nl-BE" dirty="0" err="1"/>
              <a:t>good</a:t>
            </a:r>
            <a:r>
              <a:rPr lang="nl-BE" dirty="0"/>
              <a:t> split”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DA3B6-900C-4C7B-B8C6-6E6502235D90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95661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/>
              <a:t>apply</a:t>
            </a:r>
            <a:r>
              <a:rPr lang="nl-BE" dirty="0"/>
              <a:t> a </a:t>
            </a:r>
            <a:r>
              <a:rPr lang="nl-BE" dirty="0" err="1"/>
              <a:t>weight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each</a:t>
            </a:r>
            <a:r>
              <a:rPr lang="nl-BE" dirty="0"/>
              <a:t> </a:t>
            </a:r>
            <a:r>
              <a:rPr lang="nl-BE" dirty="0" err="1"/>
              <a:t>individual</a:t>
            </a:r>
            <a:r>
              <a:rPr lang="nl-BE" dirty="0"/>
              <a:t> </a:t>
            </a:r>
            <a:r>
              <a:rPr lang="nl-BE" dirty="0" err="1"/>
              <a:t>classifier</a:t>
            </a:r>
            <a:r>
              <a:rPr lang="nl-BE" dirty="0"/>
              <a:t> (</a:t>
            </a:r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any</a:t>
            </a:r>
            <a:r>
              <a:rPr lang="nl-BE" dirty="0"/>
              <a:t> kind of </a:t>
            </a:r>
            <a:r>
              <a:rPr lang="nl-BE" dirty="0" err="1"/>
              <a:t>classifier</a:t>
            </a:r>
            <a:r>
              <a:rPr lang="nl-BE" dirty="0"/>
              <a:t>)</a:t>
            </a:r>
          </a:p>
          <a:p>
            <a:endParaRPr lang="nl-BE" dirty="0"/>
          </a:p>
          <a:p>
            <a:r>
              <a:rPr lang="nl-BE" dirty="0"/>
              <a:t>How do we </a:t>
            </a:r>
            <a:r>
              <a:rPr lang="nl-BE" dirty="0" err="1"/>
              <a:t>choose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weights</a:t>
            </a:r>
            <a:r>
              <a:rPr lang="nl-BE" dirty="0"/>
              <a:t>???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DA3B6-900C-4C7B-B8C6-6E6502235D90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07857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How </a:t>
            </a:r>
            <a:r>
              <a:rPr lang="nl-BE" dirty="0" err="1"/>
              <a:t>to</a:t>
            </a:r>
            <a:r>
              <a:rPr lang="nl-BE" dirty="0"/>
              <a:t> we </a:t>
            </a:r>
            <a:r>
              <a:rPr lang="nl-BE" dirty="0" err="1"/>
              <a:t>pick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weights</a:t>
            </a:r>
            <a:r>
              <a:rPr lang="nl-BE" dirty="0"/>
              <a:t>? </a:t>
            </a:r>
            <a:r>
              <a:rPr lang="nl-BE" dirty="0" err="1"/>
              <a:t>What</a:t>
            </a:r>
            <a:r>
              <a:rPr lang="nl-BE" dirty="0"/>
              <a:t> are “</a:t>
            </a:r>
            <a:r>
              <a:rPr lang="nl-BE" dirty="0" err="1"/>
              <a:t>difficult</a:t>
            </a:r>
            <a:r>
              <a:rPr lang="nl-BE" dirty="0"/>
              <a:t>” points? How do we </a:t>
            </a:r>
            <a:r>
              <a:rPr lang="nl-BE" dirty="0" err="1"/>
              <a:t>pick</a:t>
            </a:r>
            <a:r>
              <a:rPr lang="nl-BE" dirty="0"/>
              <a:t> data point </a:t>
            </a:r>
            <a:r>
              <a:rPr lang="nl-BE" dirty="0" err="1"/>
              <a:t>weights</a:t>
            </a:r>
            <a:endParaRPr lang="nl-BE" dirty="0"/>
          </a:p>
          <a:p>
            <a:endParaRPr lang="nl-BE" dirty="0"/>
          </a:p>
          <a:p>
            <a:r>
              <a:rPr lang="nl-BE" dirty="0"/>
              <a:t>IMPORTANT: </a:t>
            </a:r>
            <a:r>
              <a:rPr lang="nl-BE" dirty="0" err="1"/>
              <a:t>there</a:t>
            </a:r>
            <a:r>
              <a:rPr lang="nl-BE" dirty="0"/>
              <a:t> are </a:t>
            </a:r>
            <a:r>
              <a:rPr lang="nl-BE" dirty="0" err="1"/>
              <a:t>now</a:t>
            </a:r>
            <a:r>
              <a:rPr lang="nl-BE" dirty="0"/>
              <a:t> </a:t>
            </a:r>
            <a:r>
              <a:rPr lang="nl-BE" dirty="0" err="1"/>
              <a:t>two</a:t>
            </a:r>
            <a:r>
              <a:rPr lang="nl-BE" dirty="0"/>
              <a:t> </a:t>
            </a:r>
            <a:r>
              <a:rPr lang="nl-BE" dirty="0" err="1"/>
              <a:t>notions</a:t>
            </a:r>
            <a:r>
              <a:rPr lang="nl-BE" dirty="0"/>
              <a:t> of “</a:t>
            </a:r>
            <a:r>
              <a:rPr lang="nl-BE" dirty="0" err="1"/>
              <a:t>weight</a:t>
            </a:r>
            <a:r>
              <a:rPr lang="nl-BE" dirty="0"/>
              <a:t>”, </a:t>
            </a:r>
            <a:r>
              <a:rPr lang="nl-BE" dirty="0" err="1"/>
              <a:t>one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data points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one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classifiers</a:t>
            </a:r>
            <a:r>
              <a:rPr lang="nl-BE" dirty="0"/>
              <a:t>.</a:t>
            </a:r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DA3B6-900C-4C7B-B8C6-6E6502235D90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98425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“</a:t>
            </a:r>
            <a:r>
              <a:rPr lang="nl-BE" dirty="0" err="1"/>
              <a:t>classifier</a:t>
            </a:r>
            <a:r>
              <a:rPr lang="nl-BE" dirty="0"/>
              <a:t>” is </a:t>
            </a:r>
            <a:r>
              <a:rPr lang="nl-BE" dirty="0" err="1"/>
              <a:t>general</a:t>
            </a:r>
            <a:r>
              <a:rPr lang="nl-BE" dirty="0"/>
              <a:t> here, but </a:t>
            </a:r>
            <a:r>
              <a:rPr lang="nl-BE" dirty="0" err="1"/>
              <a:t>often</a:t>
            </a:r>
            <a:r>
              <a:rPr lang="nl-BE" dirty="0"/>
              <a:t> </a:t>
            </a:r>
            <a:r>
              <a:rPr lang="nl-BE" dirty="0" err="1"/>
              <a:t>done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decision</a:t>
            </a:r>
            <a:r>
              <a:rPr lang="nl-BE" dirty="0"/>
              <a:t> trees.</a:t>
            </a:r>
          </a:p>
          <a:p>
            <a:endParaRPr lang="nl-BE" dirty="0"/>
          </a:p>
          <a:p>
            <a:r>
              <a:rPr lang="nl-BE" dirty="0"/>
              <a:t>See </a:t>
            </a:r>
            <a:r>
              <a:rPr lang="nl-BE" dirty="0" err="1"/>
              <a:t>also</a:t>
            </a:r>
            <a:r>
              <a:rPr lang="nl-BE" dirty="0"/>
              <a:t> </a:t>
            </a:r>
            <a:r>
              <a:rPr lang="nl-BE" dirty="0" err="1"/>
              <a:t>sklearn</a:t>
            </a:r>
            <a:r>
              <a:rPr lang="nl-BE" dirty="0"/>
              <a:t>, </a:t>
            </a:r>
            <a:r>
              <a:rPr lang="nl-BE" dirty="0" err="1"/>
              <a:t>where</a:t>
            </a:r>
            <a:r>
              <a:rPr lang="nl-BE" dirty="0"/>
              <a:t> </a:t>
            </a:r>
            <a:r>
              <a:rPr lang="nl-BE" dirty="0" err="1"/>
              <a:t>you</a:t>
            </a:r>
            <a:r>
              <a:rPr lang="nl-BE" dirty="0"/>
              <a:t> first </a:t>
            </a:r>
            <a:r>
              <a:rPr lang="nl-BE" dirty="0" err="1"/>
              <a:t>create</a:t>
            </a:r>
            <a:r>
              <a:rPr lang="nl-BE" dirty="0"/>
              <a:t> a </a:t>
            </a:r>
            <a:r>
              <a:rPr lang="nl-BE" dirty="0" err="1"/>
              <a:t>classifier</a:t>
            </a:r>
            <a:r>
              <a:rPr lang="nl-BE" dirty="0"/>
              <a:t> </a:t>
            </a:r>
            <a:r>
              <a:rPr lang="nl-BE" dirty="0" err="1"/>
              <a:t>with</a:t>
            </a:r>
            <a:r>
              <a:rPr lang="nl-BE" dirty="0"/>
              <a:t> </a:t>
            </a:r>
            <a:r>
              <a:rPr lang="nl-BE" dirty="0" err="1"/>
              <a:t>your</a:t>
            </a:r>
            <a:r>
              <a:rPr lang="nl-BE" dirty="0"/>
              <a:t> </a:t>
            </a:r>
            <a:r>
              <a:rPr lang="nl-BE" dirty="0" err="1"/>
              <a:t>own</a:t>
            </a:r>
            <a:r>
              <a:rPr lang="nl-BE" dirty="0"/>
              <a:t> </a:t>
            </a:r>
            <a:r>
              <a:rPr lang="nl-BE" dirty="0" err="1"/>
              <a:t>chosen</a:t>
            </a:r>
            <a:r>
              <a:rPr lang="nl-BE" dirty="0"/>
              <a:t> </a:t>
            </a:r>
            <a:r>
              <a:rPr lang="nl-BE" dirty="0" err="1"/>
              <a:t>settings</a:t>
            </a:r>
            <a:r>
              <a:rPr lang="nl-BE" dirty="0"/>
              <a:t>,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then</a:t>
            </a:r>
            <a:r>
              <a:rPr lang="nl-BE" dirty="0"/>
              <a:t> pass </a:t>
            </a:r>
            <a:r>
              <a:rPr lang="nl-BE" dirty="0" err="1"/>
              <a:t>this</a:t>
            </a:r>
            <a:r>
              <a:rPr lang="nl-BE" dirty="0"/>
              <a:t> </a:t>
            </a:r>
            <a:r>
              <a:rPr lang="nl-BE" dirty="0" err="1"/>
              <a:t>classifier</a:t>
            </a:r>
            <a:r>
              <a:rPr lang="nl-BE" dirty="0"/>
              <a:t> as </a:t>
            </a:r>
            <a:r>
              <a:rPr lang="nl-BE" dirty="0" err="1"/>
              <a:t>an</a:t>
            </a:r>
            <a:r>
              <a:rPr lang="nl-BE" dirty="0"/>
              <a:t> argument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adaboost</a:t>
            </a:r>
            <a:r>
              <a:rPr lang="nl-BE" dirty="0"/>
              <a:t> </a:t>
            </a:r>
            <a:r>
              <a:rPr lang="nl-BE" dirty="0" err="1"/>
              <a:t>function</a:t>
            </a:r>
            <a:r>
              <a:rPr lang="nl-BE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DA3B6-900C-4C7B-B8C6-6E6502235D90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53714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/>
              <a:t>weightedError</a:t>
            </a:r>
            <a:r>
              <a:rPr lang="nl-BE" dirty="0"/>
              <a:t> is </a:t>
            </a:r>
            <a:r>
              <a:rPr lang="nl-BE" dirty="0" err="1"/>
              <a:t>between</a:t>
            </a:r>
            <a:r>
              <a:rPr lang="nl-BE" dirty="0"/>
              <a:t> 0 </a:t>
            </a:r>
            <a:r>
              <a:rPr lang="nl-BE" dirty="0" err="1"/>
              <a:t>and</a:t>
            </a:r>
            <a:r>
              <a:rPr lang="nl-BE" dirty="0"/>
              <a:t> 1. </a:t>
            </a:r>
          </a:p>
          <a:p>
            <a:r>
              <a:rPr lang="nl-BE" dirty="0"/>
              <a:t>For </a:t>
            </a:r>
            <a:r>
              <a:rPr lang="nl-BE" dirty="0" err="1"/>
              <a:t>every</a:t>
            </a:r>
            <a:r>
              <a:rPr lang="nl-BE" dirty="0"/>
              <a:t> data point </a:t>
            </a:r>
            <a:r>
              <a:rPr lang="nl-BE" dirty="0" err="1"/>
              <a:t>be</a:t>
            </a:r>
            <a:r>
              <a:rPr lang="nl-BE" dirty="0"/>
              <a:t> say error = 0 or error = 1, but </a:t>
            </a:r>
            <a:r>
              <a:rPr lang="nl-BE" dirty="0" err="1"/>
              <a:t>then</a:t>
            </a:r>
            <a:r>
              <a:rPr lang="nl-BE" dirty="0"/>
              <a:t> we </a:t>
            </a:r>
            <a:r>
              <a:rPr lang="nl-BE" dirty="0" err="1"/>
              <a:t>weight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errors</a:t>
            </a:r>
            <a:r>
              <a:rPr lang="nl-BE" dirty="0"/>
              <a:t> </a:t>
            </a:r>
            <a:r>
              <a:rPr lang="nl-BE" dirty="0" err="1"/>
              <a:t>with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weights</a:t>
            </a:r>
            <a:r>
              <a:rPr lang="nl-BE" dirty="0"/>
              <a:t>,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sum</a:t>
            </a:r>
            <a:r>
              <a:rPr lang="nl-BE" dirty="0"/>
              <a:t> of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weights</a:t>
            </a:r>
            <a:r>
              <a:rPr lang="nl-BE" dirty="0"/>
              <a:t> is </a:t>
            </a:r>
            <a:r>
              <a:rPr lang="nl-BE" dirty="0" err="1"/>
              <a:t>one</a:t>
            </a:r>
            <a:r>
              <a:rPr lang="nl-BE" dirty="0"/>
              <a:t>!</a:t>
            </a:r>
          </a:p>
          <a:p>
            <a:r>
              <a:rPr lang="nl-BE" dirty="0"/>
              <a:t>(</a:t>
            </a:r>
            <a:r>
              <a:rPr lang="nl-BE" dirty="0" err="1"/>
              <a:t>sum</a:t>
            </a:r>
            <a:r>
              <a:rPr lang="nl-BE" dirty="0"/>
              <a:t> of </a:t>
            </a:r>
            <a:r>
              <a:rPr lang="nl-BE" dirty="0" err="1"/>
              <a:t>weights</a:t>
            </a:r>
            <a:r>
              <a:rPr lang="nl-BE" dirty="0"/>
              <a:t> is </a:t>
            </a:r>
            <a:r>
              <a:rPr lang="nl-BE" dirty="0" err="1"/>
              <a:t>one</a:t>
            </a:r>
            <a:r>
              <a:rPr lang="nl-BE" dirty="0"/>
              <a:t> </a:t>
            </a:r>
            <a:r>
              <a:rPr lang="nl-BE" dirty="0" err="1"/>
              <a:t>because</a:t>
            </a:r>
            <a:r>
              <a:rPr lang="nl-BE" dirty="0"/>
              <a:t> we </a:t>
            </a:r>
            <a:r>
              <a:rPr lang="nl-BE" dirty="0" err="1"/>
              <a:t>normalize</a:t>
            </a:r>
            <a:r>
              <a:rPr lang="nl-BE" dirty="0"/>
              <a:t>, </a:t>
            </a:r>
            <a:r>
              <a:rPr lang="nl-BE" dirty="0" err="1"/>
              <a:t>see</a:t>
            </a:r>
            <a:r>
              <a:rPr lang="nl-BE" dirty="0"/>
              <a:t> later)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DA3B6-900C-4C7B-B8C6-6E6502235D90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01390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/>
              <a:t>intuition</a:t>
            </a:r>
            <a:r>
              <a:rPr lang="nl-BE" dirty="0"/>
              <a:t>!</a:t>
            </a:r>
          </a:p>
          <a:p>
            <a:endParaRPr lang="nl-BE" dirty="0"/>
          </a:p>
          <a:p>
            <a:r>
              <a:rPr lang="nl-BE" dirty="0" err="1"/>
              <a:t>if</a:t>
            </a:r>
            <a:r>
              <a:rPr lang="nl-BE" dirty="0"/>
              <a:t> </a:t>
            </a:r>
            <a:r>
              <a:rPr lang="nl-BE" dirty="0" err="1"/>
              <a:t>prediction</a:t>
            </a:r>
            <a:r>
              <a:rPr lang="nl-BE" dirty="0"/>
              <a:t> is wrong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many</a:t>
            </a:r>
            <a:r>
              <a:rPr lang="nl-BE" dirty="0"/>
              <a:t> </a:t>
            </a:r>
            <a:r>
              <a:rPr lang="nl-BE" dirty="0" err="1"/>
              <a:t>times</a:t>
            </a:r>
            <a:r>
              <a:rPr lang="nl-BE" dirty="0"/>
              <a:t>, </a:t>
            </a:r>
            <a:r>
              <a:rPr lang="nl-BE" dirty="0" err="1"/>
              <a:t>weight</a:t>
            </a:r>
            <a:r>
              <a:rPr lang="nl-BE" dirty="0"/>
              <a:t> </a:t>
            </a:r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become</a:t>
            </a:r>
            <a:r>
              <a:rPr lang="nl-BE" dirty="0"/>
              <a:t> </a:t>
            </a:r>
            <a:r>
              <a:rPr lang="nl-BE" dirty="0" err="1"/>
              <a:t>very</a:t>
            </a:r>
            <a:r>
              <a:rPr lang="nl-BE" dirty="0"/>
              <a:t> high</a:t>
            </a:r>
          </a:p>
          <a:p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vice</a:t>
            </a:r>
            <a:r>
              <a:rPr lang="nl-BE" dirty="0"/>
              <a:t> versa</a:t>
            </a:r>
          </a:p>
          <a:p>
            <a:endParaRPr lang="nl-BE" dirty="0"/>
          </a:p>
          <a:p>
            <a:r>
              <a:rPr lang="nl-BE" dirty="0">
                <a:sym typeface="Wingdings" panose="05000000000000000000" pitchFamily="2" charset="2"/>
              </a:rPr>
              <a:t> </a:t>
            </a:r>
            <a:r>
              <a:rPr lang="nl-BE" dirty="0" err="1">
                <a:sym typeface="Wingdings" panose="05000000000000000000" pitchFamily="2" charset="2"/>
              </a:rPr>
              <a:t>harms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numerical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stabitlity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DA3B6-900C-4C7B-B8C6-6E6502235D90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9593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/>
              <a:t>You</a:t>
            </a:r>
            <a:r>
              <a:rPr lang="nl-BE" dirty="0"/>
              <a:t> </a:t>
            </a:r>
            <a:r>
              <a:rPr lang="nl-BE" dirty="0" err="1"/>
              <a:t>can</a:t>
            </a:r>
            <a:r>
              <a:rPr lang="nl-BE" dirty="0"/>
              <a:t> split multiple </a:t>
            </a:r>
            <a:r>
              <a:rPr lang="nl-BE" dirty="0" err="1"/>
              <a:t>times</a:t>
            </a:r>
            <a:r>
              <a:rPr lang="nl-BE" dirty="0"/>
              <a:t> on </a:t>
            </a:r>
            <a:r>
              <a:rPr lang="nl-BE" dirty="0" err="1"/>
              <a:t>same</a:t>
            </a:r>
            <a:r>
              <a:rPr lang="nl-BE" dirty="0"/>
              <a:t> feature, </a:t>
            </a:r>
            <a:r>
              <a:rPr lang="nl-BE" dirty="0" err="1"/>
              <a:t>for</a:t>
            </a:r>
            <a:r>
              <a:rPr lang="nl-BE" dirty="0"/>
              <a:t> different </a:t>
            </a:r>
            <a:r>
              <a:rPr lang="nl-BE" dirty="0" err="1"/>
              <a:t>stumps</a:t>
            </a:r>
            <a:endParaRPr lang="nl-BE" dirty="0"/>
          </a:p>
          <a:p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continuous</a:t>
            </a:r>
            <a:r>
              <a:rPr lang="nl-BE" dirty="0"/>
              <a:t> variables in </a:t>
            </a:r>
            <a:r>
              <a:rPr lang="nl-BE" dirty="0" err="1"/>
              <a:t>particular</a:t>
            </a:r>
            <a:r>
              <a:rPr lang="nl-BE" dirty="0"/>
              <a:t>, </a:t>
            </a:r>
            <a:r>
              <a:rPr lang="nl-BE" dirty="0" err="1"/>
              <a:t>this</a:t>
            </a:r>
            <a:r>
              <a:rPr lang="nl-BE" dirty="0"/>
              <a:t> </a:t>
            </a:r>
            <a:r>
              <a:rPr lang="nl-BE" dirty="0" err="1"/>
              <a:t>allows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break </a:t>
            </a:r>
            <a:r>
              <a:rPr lang="nl-BE" dirty="0" err="1"/>
              <a:t>linearity</a:t>
            </a:r>
            <a:endParaRPr lang="nl-BE" dirty="0"/>
          </a:p>
          <a:p>
            <a:endParaRPr lang="nl-BE" dirty="0"/>
          </a:p>
          <a:p>
            <a:r>
              <a:rPr lang="nl-BE" dirty="0" err="1"/>
              <a:t>can’t</a:t>
            </a:r>
            <a:r>
              <a:rPr lang="nl-BE" dirty="0"/>
              <a:t> show </a:t>
            </a:r>
            <a:r>
              <a:rPr lang="nl-BE" dirty="0" err="1"/>
              <a:t>all</a:t>
            </a:r>
            <a:r>
              <a:rPr lang="nl-BE" dirty="0"/>
              <a:t> options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categorical</a:t>
            </a:r>
            <a:r>
              <a:rPr lang="nl-BE" dirty="0"/>
              <a:t> </a:t>
            </a:r>
            <a:r>
              <a:rPr lang="nl-BE" dirty="0" err="1"/>
              <a:t>values</a:t>
            </a:r>
            <a:r>
              <a:rPr lang="nl-BE" dirty="0"/>
              <a:t> on </a:t>
            </a:r>
            <a:r>
              <a:rPr lang="nl-BE" dirty="0" err="1"/>
              <a:t>the</a:t>
            </a:r>
            <a:r>
              <a:rPr lang="nl-BE" dirty="0"/>
              <a:t> diagram, but </a:t>
            </a:r>
            <a:r>
              <a:rPr lang="nl-BE" dirty="0" err="1"/>
              <a:t>when</a:t>
            </a:r>
            <a:r>
              <a:rPr lang="nl-BE" dirty="0"/>
              <a:t> </a:t>
            </a:r>
            <a:r>
              <a:rPr lang="nl-BE" dirty="0" err="1"/>
              <a:t>splitting</a:t>
            </a:r>
            <a:r>
              <a:rPr lang="nl-BE" dirty="0"/>
              <a:t> on a </a:t>
            </a:r>
            <a:r>
              <a:rPr lang="nl-BE" dirty="0" err="1"/>
              <a:t>categorical</a:t>
            </a:r>
            <a:r>
              <a:rPr lang="nl-BE" dirty="0"/>
              <a:t> </a:t>
            </a:r>
            <a:r>
              <a:rPr lang="nl-BE" dirty="0" err="1"/>
              <a:t>value</a:t>
            </a:r>
            <a:r>
              <a:rPr lang="nl-BE" dirty="0"/>
              <a:t> </a:t>
            </a:r>
            <a:r>
              <a:rPr lang="nl-BE" dirty="0" err="1"/>
              <a:t>there</a:t>
            </a:r>
            <a:r>
              <a:rPr lang="nl-BE" dirty="0"/>
              <a:t> is </a:t>
            </a:r>
            <a:r>
              <a:rPr lang="nl-BE" dirty="0" err="1"/>
              <a:t>one</a:t>
            </a:r>
            <a:r>
              <a:rPr lang="nl-BE" dirty="0"/>
              <a:t> </a:t>
            </a:r>
            <a:r>
              <a:rPr lang="nl-BE" dirty="0" err="1"/>
              <a:t>branch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every</a:t>
            </a:r>
            <a:r>
              <a:rPr lang="nl-BE" dirty="0"/>
              <a:t> </a:t>
            </a:r>
            <a:r>
              <a:rPr lang="nl-BE" dirty="0" err="1"/>
              <a:t>possible</a:t>
            </a:r>
            <a:r>
              <a:rPr lang="nl-BE" dirty="0"/>
              <a:t> </a:t>
            </a:r>
            <a:r>
              <a:rPr lang="nl-BE" dirty="0" err="1"/>
              <a:t>value</a:t>
            </a:r>
            <a:endParaRPr lang="nl-BE" dirty="0"/>
          </a:p>
          <a:p>
            <a:r>
              <a:rPr lang="nl-BE" dirty="0"/>
              <a:t>In </a:t>
            </a:r>
            <a:r>
              <a:rPr lang="nl-BE" dirty="0" err="1"/>
              <a:t>practice</a:t>
            </a:r>
            <a:r>
              <a:rPr lang="nl-BE" dirty="0"/>
              <a:t>, we </a:t>
            </a:r>
            <a:r>
              <a:rPr lang="nl-BE" dirty="0" err="1"/>
              <a:t>will</a:t>
            </a:r>
            <a:r>
              <a:rPr lang="nl-BE" dirty="0"/>
              <a:t> </a:t>
            </a:r>
            <a:r>
              <a:rPr lang="nl-BE" dirty="0" err="1"/>
              <a:t>still</a:t>
            </a:r>
            <a:r>
              <a:rPr lang="nl-BE" dirty="0"/>
              <a:t> have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one</a:t>
            </a:r>
            <a:r>
              <a:rPr lang="nl-BE" dirty="0"/>
              <a:t>-hot-</a:t>
            </a:r>
            <a:r>
              <a:rPr lang="nl-BE" dirty="0" err="1"/>
              <a:t>encode</a:t>
            </a:r>
            <a:r>
              <a:rPr lang="nl-BE" dirty="0"/>
              <a:t> </a:t>
            </a:r>
            <a:r>
              <a:rPr lang="nl-BE" dirty="0" err="1"/>
              <a:t>our</a:t>
            </a:r>
            <a:r>
              <a:rPr lang="nl-BE" dirty="0"/>
              <a:t> </a:t>
            </a:r>
            <a:r>
              <a:rPr lang="nl-BE" dirty="0" err="1"/>
              <a:t>categorical</a:t>
            </a:r>
            <a:r>
              <a:rPr lang="nl-BE" dirty="0"/>
              <a:t> </a:t>
            </a:r>
            <a:r>
              <a:rPr lang="nl-BE" dirty="0" err="1"/>
              <a:t>values</a:t>
            </a:r>
            <a:r>
              <a:rPr lang="nl-BE" dirty="0"/>
              <a:t> </a:t>
            </a:r>
            <a:r>
              <a:rPr lang="nl-BE" dirty="0" err="1"/>
              <a:t>because</a:t>
            </a:r>
            <a:r>
              <a:rPr lang="nl-BE" dirty="0"/>
              <a:t> ML </a:t>
            </a:r>
            <a:r>
              <a:rPr lang="nl-BE" dirty="0" err="1"/>
              <a:t>algorithms</a:t>
            </a:r>
            <a:r>
              <a:rPr lang="nl-BE" dirty="0"/>
              <a:t> </a:t>
            </a:r>
            <a:r>
              <a:rPr lang="nl-BE" dirty="0" err="1"/>
              <a:t>cannot</a:t>
            </a:r>
            <a:r>
              <a:rPr lang="nl-BE" dirty="0"/>
              <a:t> handle </a:t>
            </a:r>
            <a:r>
              <a:rPr lang="nl-BE" dirty="0" err="1"/>
              <a:t>categorical</a:t>
            </a:r>
            <a:r>
              <a:rPr lang="nl-BE" dirty="0"/>
              <a:t> </a:t>
            </a:r>
            <a:r>
              <a:rPr lang="nl-BE" dirty="0" err="1"/>
              <a:t>inputs</a:t>
            </a:r>
            <a:r>
              <a:rPr lang="nl-BE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DA3B6-900C-4C7B-B8C6-6E6502235D90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40285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as a </a:t>
            </a:r>
            <a:r>
              <a:rPr lang="nl-BE" dirty="0" err="1"/>
              <a:t>result</a:t>
            </a:r>
            <a:r>
              <a:rPr lang="nl-BE" dirty="0"/>
              <a:t>,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weighted</a:t>
            </a:r>
            <a:r>
              <a:rPr lang="nl-BE" dirty="0"/>
              <a:t> error of </a:t>
            </a:r>
            <a:r>
              <a:rPr lang="nl-BE" dirty="0" err="1"/>
              <a:t>every</a:t>
            </a:r>
            <a:r>
              <a:rPr lang="nl-BE" dirty="0"/>
              <a:t> </a:t>
            </a:r>
            <a:r>
              <a:rPr lang="nl-BE" dirty="0" err="1"/>
              <a:t>classifier</a:t>
            </a:r>
            <a:r>
              <a:rPr lang="nl-BE" dirty="0"/>
              <a:t> (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minimized</a:t>
            </a:r>
            <a:r>
              <a:rPr lang="nl-BE" dirty="0"/>
              <a:t> </a:t>
            </a:r>
            <a:r>
              <a:rPr lang="nl-BE" dirty="0" err="1"/>
              <a:t>when</a:t>
            </a:r>
            <a:r>
              <a:rPr lang="nl-BE" dirty="0"/>
              <a:t> </a:t>
            </a:r>
            <a:r>
              <a:rPr lang="nl-BE" dirty="0" err="1"/>
              <a:t>learning</a:t>
            </a:r>
            <a:r>
              <a:rPr lang="nl-BE" dirty="0"/>
              <a:t> </a:t>
            </a:r>
            <a:r>
              <a:rPr lang="nl-BE" dirty="0" err="1"/>
              <a:t>that</a:t>
            </a:r>
            <a:r>
              <a:rPr lang="nl-BE" dirty="0"/>
              <a:t> </a:t>
            </a:r>
            <a:r>
              <a:rPr lang="nl-BE" dirty="0" err="1"/>
              <a:t>classifier</a:t>
            </a:r>
            <a:r>
              <a:rPr lang="nl-BE" dirty="0"/>
              <a:t>) is </a:t>
            </a:r>
            <a:r>
              <a:rPr lang="nl-BE" dirty="0" err="1"/>
              <a:t>between</a:t>
            </a:r>
            <a:r>
              <a:rPr lang="nl-BE" dirty="0"/>
              <a:t> 0 </a:t>
            </a:r>
            <a:r>
              <a:rPr lang="nl-BE" dirty="0" err="1"/>
              <a:t>and</a:t>
            </a:r>
            <a:r>
              <a:rPr lang="nl-BE" dirty="0"/>
              <a:t>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DA3B6-900C-4C7B-B8C6-6E6502235D90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71324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/>
              <a:t>Overfitting</a:t>
            </a:r>
            <a:r>
              <a:rPr lang="nl-BE" dirty="0"/>
              <a:t>: </a:t>
            </a:r>
            <a:r>
              <a:rPr lang="nl-BE" dirty="0" err="1"/>
              <a:t>adaboost</a:t>
            </a:r>
            <a:r>
              <a:rPr lang="nl-BE" dirty="0"/>
              <a:t> </a:t>
            </a:r>
            <a:r>
              <a:rPr lang="nl-BE" dirty="0" err="1"/>
              <a:t>could</a:t>
            </a:r>
            <a:r>
              <a:rPr lang="nl-BE" dirty="0"/>
              <a:t> </a:t>
            </a:r>
            <a:r>
              <a:rPr lang="nl-BE" dirty="0" err="1"/>
              <a:t>overfit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a training error of zero “in </a:t>
            </a:r>
            <a:r>
              <a:rPr lang="nl-BE" dirty="0" err="1"/>
              <a:t>some</a:t>
            </a:r>
            <a:r>
              <a:rPr lang="nl-BE" dirty="0"/>
              <a:t> </a:t>
            </a:r>
            <a:r>
              <a:rPr lang="nl-BE" dirty="0" err="1"/>
              <a:t>circumstances</a:t>
            </a:r>
            <a:r>
              <a:rPr lang="nl-BE" dirty="0"/>
              <a:t>” (</a:t>
            </a:r>
            <a:r>
              <a:rPr lang="nl-BE" dirty="0" err="1"/>
              <a:t>ask</a:t>
            </a:r>
            <a:r>
              <a:rPr lang="nl-BE" dirty="0"/>
              <a:t> a </a:t>
            </a:r>
            <a:r>
              <a:rPr lang="nl-BE" dirty="0" err="1"/>
              <a:t>mathematician</a:t>
            </a:r>
            <a:r>
              <a:rPr lang="nl-BE" dirty="0"/>
              <a:t>). </a:t>
            </a:r>
          </a:p>
          <a:p>
            <a:r>
              <a:rPr lang="nl-BE" dirty="0"/>
              <a:t>In </a:t>
            </a:r>
            <a:r>
              <a:rPr lang="nl-BE" dirty="0" err="1"/>
              <a:t>general</a:t>
            </a:r>
            <a:r>
              <a:rPr lang="nl-BE" dirty="0"/>
              <a:t>, </a:t>
            </a:r>
            <a:r>
              <a:rPr lang="nl-BE" dirty="0" err="1"/>
              <a:t>relatively</a:t>
            </a:r>
            <a:r>
              <a:rPr lang="nl-BE" dirty="0"/>
              <a:t> </a:t>
            </a:r>
            <a:r>
              <a:rPr lang="nl-BE" dirty="0" err="1"/>
              <a:t>robust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overfitting</a:t>
            </a:r>
            <a:endParaRPr lang="nl-BE" dirty="0"/>
          </a:p>
          <a:p>
            <a:endParaRPr lang="nl-BE" dirty="0"/>
          </a:p>
          <a:p>
            <a:r>
              <a:rPr lang="nl-BE" dirty="0"/>
              <a:t>tune hyperparameter on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dev</a:t>
            </a:r>
            <a:r>
              <a:rPr lang="nl-BE" dirty="0"/>
              <a:t> (</a:t>
            </a:r>
            <a:r>
              <a:rPr lang="nl-BE" dirty="0" err="1"/>
              <a:t>validation</a:t>
            </a:r>
            <a:r>
              <a:rPr lang="nl-BE" dirty="0"/>
              <a:t>) set or cross-</a:t>
            </a:r>
            <a:r>
              <a:rPr lang="nl-BE" dirty="0" err="1"/>
              <a:t>validtion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DA3B6-900C-4C7B-B8C6-6E6502235D90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84020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/>
              <a:t>boosted</a:t>
            </a:r>
            <a:r>
              <a:rPr lang="nl-BE" dirty="0"/>
              <a:t> </a:t>
            </a:r>
            <a:r>
              <a:rPr lang="nl-BE" dirty="0" err="1"/>
              <a:t>decision</a:t>
            </a:r>
            <a:r>
              <a:rPr lang="nl-BE" dirty="0"/>
              <a:t> </a:t>
            </a:r>
            <a:r>
              <a:rPr lang="nl-BE" dirty="0" err="1"/>
              <a:t>stump</a:t>
            </a:r>
            <a:endParaRPr lang="nl-BE" dirty="0"/>
          </a:p>
          <a:p>
            <a:r>
              <a:rPr lang="nl-BE" dirty="0"/>
              <a:t>=  </a:t>
            </a:r>
            <a:r>
              <a:rPr lang="nl-BE" dirty="0" err="1"/>
              <a:t>the</a:t>
            </a:r>
            <a:r>
              <a:rPr lang="nl-BE" dirty="0"/>
              <a:t> “</a:t>
            </a:r>
            <a:r>
              <a:rPr lang="nl-BE" dirty="0" err="1"/>
              <a:t>boosted</a:t>
            </a:r>
            <a:r>
              <a:rPr lang="nl-BE" dirty="0"/>
              <a:t>” </a:t>
            </a:r>
            <a:r>
              <a:rPr lang="nl-BE" dirty="0" err="1"/>
              <a:t>classifier</a:t>
            </a:r>
            <a:r>
              <a:rPr lang="nl-BE" dirty="0"/>
              <a:t> is </a:t>
            </a:r>
            <a:r>
              <a:rPr lang="nl-BE" dirty="0" err="1"/>
              <a:t>just</a:t>
            </a:r>
            <a:r>
              <a:rPr lang="nl-BE" dirty="0"/>
              <a:t> a </a:t>
            </a:r>
            <a:r>
              <a:rPr lang="nl-BE" dirty="0" err="1"/>
              <a:t>decision</a:t>
            </a:r>
            <a:r>
              <a:rPr lang="nl-BE" dirty="0"/>
              <a:t> </a:t>
            </a:r>
            <a:r>
              <a:rPr lang="nl-BE" dirty="0" err="1"/>
              <a:t>stump</a:t>
            </a:r>
            <a:r>
              <a:rPr lang="nl-BE" dirty="0"/>
              <a:t>, i.e. a tree of </a:t>
            </a:r>
            <a:r>
              <a:rPr lang="nl-BE" dirty="0" err="1"/>
              <a:t>depth</a:t>
            </a:r>
            <a:r>
              <a:rPr lang="nl-BE" dirty="0"/>
              <a:t> = 1</a:t>
            </a:r>
          </a:p>
          <a:p>
            <a:r>
              <a:rPr lang="nl-BE" dirty="0"/>
              <a:t>#</a:t>
            </a:r>
            <a:r>
              <a:rPr lang="nl-BE" dirty="0" err="1"/>
              <a:t>iterations</a:t>
            </a:r>
            <a:r>
              <a:rPr lang="nl-BE" dirty="0"/>
              <a:t> = T</a:t>
            </a:r>
          </a:p>
          <a:p>
            <a:r>
              <a:rPr lang="nl-BE" dirty="0" err="1"/>
              <a:t>for</a:t>
            </a:r>
            <a:r>
              <a:rPr lang="nl-BE" dirty="0"/>
              <a:t> large T, </a:t>
            </a:r>
            <a:r>
              <a:rPr lang="nl-BE" dirty="0" err="1"/>
              <a:t>the</a:t>
            </a:r>
            <a:r>
              <a:rPr lang="nl-BE" dirty="0"/>
              <a:t> test error does </a:t>
            </a:r>
            <a:r>
              <a:rPr lang="nl-BE" dirty="0" err="1"/>
              <a:t>not</a:t>
            </a:r>
            <a:r>
              <a:rPr lang="nl-BE" dirty="0"/>
              <a:t> </a:t>
            </a:r>
            <a:r>
              <a:rPr lang="nl-BE" dirty="0" err="1"/>
              <a:t>decrease</a:t>
            </a:r>
            <a:r>
              <a:rPr lang="nl-BE" dirty="0"/>
              <a:t> </a:t>
            </a:r>
            <a:r>
              <a:rPr lang="nl-BE" dirty="0" err="1"/>
              <a:t>fast</a:t>
            </a:r>
            <a:r>
              <a:rPr lang="nl-BE" dirty="0"/>
              <a:t> </a:t>
            </a:r>
            <a:r>
              <a:rPr lang="nl-BE" dirty="0" err="1"/>
              <a:t>starting</a:t>
            </a:r>
            <a:r>
              <a:rPr lang="nl-BE" dirty="0"/>
              <a:t> </a:t>
            </a:r>
            <a:r>
              <a:rPr lang="nl-BE" dirty="0" err="1"/>
              <a:t>from</a:t>
            </a:r>
            <a:r>
              <a:rPr lang="nl-BE" dirty="0"/>
              <a:t> </a:t>
            </a:r>
            <a:r>
              <a:rPr lang="nl-BE" dirty="0" err="1"/>
              <a:t>some</a:t>
            </a:r>
            <a:r>
              <a:rPr lang="nl-BE" dirty="0"/>
              <a:t> point. </a:t>
            </a:r>
            <a:r>
              <a:rPr lang="nl-BE" dirty="0" err="1"/>
              <a:t>difference</a:t>
            </a:r>
            <a:r>
              <a:rPr lang="nl-BE" dirty="0"/>
              <a:t> in test error of T = 100 </a:t>
            </a:r>
            <a:r>
              <a:rPr lang="nl-BE" dirty="0" err="1"/>
              <a:t>to</a:t>
            </a:r>
            <a:r>
              <a:rPr lang="nl-BE" dirty="0"/>
              <a:t> T = 200 is low. (But at </a:t>
            </a:r>
            <a:r>
              <a:rPr lang="nl-BE" dirty="0" err="1"/>
              <a:t>some</a:t>
            </a:r>
            <a:r>
              <a:rPr lang="nl-BE" dirty="0"/>
              <a:t> point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very</a:t>
            </a:r>
            <a:r>
              <a:rPr lang="nl-BE" dirty="0"/>
              <a:t> high T, </a:t>
            </a:r>
            <a:r>
              <a:rPr lang="nl-BE" dirty="0" err="1"/>
              <a:t>it</a:t>
            </a:r>
            <a:r>
              <a:rPr lang="nl-BE" dirty="0"/>
              <a:t> </a:t>
            </a:r>
            <a:r>
              <a:rPr lang="nl-BE" dirty="0" err="1"/>
              <a:t>will</a:t>
            </a:r>
            <a:r>
              <a:rPr lang="nl-BE" dirty="0"/>
              <a:t> </a:t>
            </a:r>
            <a:r>
              <a:rPr lang="nl-BE" dirty="0" err="1"/>
              <a:t>increase</a:t>
            </a:r>
            <a:r>
              <a:rPr lang="nl-BE" dirty="0"/>
              <a:t> </a:t>
            </a:r>
            <a:r>
              <a:rPr lang="nl-BE" dirty="0" err="1"/>
              <a:t>again</a:t>
            </a:r>
            <a:r>
              <a:rPr lang="nl-BE" dirty="0"/>
              <a:t>)</a:t>
            </a:r>
          </a:p>
          <a:p>
            <a:r>
              <a:rPr lang="nl-BE" dirty="0" err="1"/>
              <a:t>also</a:t>
            </a:r>
            <a:r>
              <a:rPr lang="nl-BE" dirty="0"/>
              <a:t> </a:t>
            </a:r>
            <a:r>
              <a:rPr lang="nl-BE" dirty="0" err="1"/>
              <a:t>note</a:t>
            </a:r>
            <a:r>
              <a:rPr lang="nl-BE" dirty="0"/>
              <a:t> </a:t>
            </a:r>
            <a:r>
              <a:rPr lang="nl-BE" dirty="0" err="1"/>
              <a:t>that</a:t>
            </a:r>
            <a:r>
              <a:rPr lang="nl-BE" dirty="0"/>
              <a:t> test error is </a:t>
            </a:r>
            <a:r>
              <a:rPr lang="nl-BE" dirty="0" err="1"/>
              <a:t>lower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DA3B6-900C-4C7B-B8C6-6E6502235D90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0577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DA3B6-900C-4C7B-B8C6-6E6502235D90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86238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DA3B6-900C-4C7B-B8C6-6E6502235D90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91498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DA3B6-900C-4C7B-B8C6-6E6502235D90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38721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/>
              <a:t>when</a:t>
            </a:r>
            <a:r>
              <a:rPr lang="nl-BE" dirty="0"/>
              <a:t> </a:t>
            </a:r>
            <a:r>
              <a:rPr lang="nl-BE" dirty="0" err="1"/>
              <a:t>there</a:t>
            </a:r>
            <a:r>
              <a:rPr lang="nl-BE" dirty="0"/>
              <a:t> are N data </a:t>
            </a:r>
            <a:r>
              <a:rPr lang="nl-BE" dirty="0" err="1"/>
              <a:t>examples</a:t>
            </a:r>
            <a:r>
              <a:rPr lang="nl-BE" dirty="0"/>
              <a:t>, </a:t>
            </a:r>
            <a:r>
              <a:rPr lang="nl-BE" dirty="0" err="1"/>
              <a:t>you</a:t>
            </a:r>
            <a:r>
              <a:rPr lang="nl-BE" dirty="0"/>
              <a:t> must </a:t>
            </a:r>
            <a:r>
              <a:rPr lang="nl-BE" dirty="0" err="1"/>
              <a:t>consider</a:t>
            </a:r>
            <a:r>
              <a:rPr lang="nl-BE" dirty="0"/>
              <a:t> maximum N-1 </a:t>
            </a:r>
            <a:r>
              <a:rPr lang="nl-BE" dirty="0" err="1"/>
              <a:t>thresholds</a:t>
            </a:r>
            <a:r>
              <a:rPr lang="nl-BE" dirty="0"/>
              <a:t>:</a:t>
            </a:r>
          </a:p>
          <a:p>
            <a:r>
              <a:rPr lang="nl-BE" dirty="0"/>
              <a:t>	-</a:t>
            </a:r>
            <a:r>
              <a:rPr lang="nl-BE" dirty="0" err="1"/>
              <a:t>sort</a:t>
            </a:r>
            <a:r>
              <a:rPr lang="nl-BE" dirty="0"/>
              <a:t> datapoints on </a:t>
            </a:r>
            <a:r>
              <a:rPr lang="nl-BE" dirty="0" err="1"/>
              <a:t>this</a:t>
            </a:r>
            <a:r>
              <a:rPr lang="nl-BE" dirty="0"/>
              <a:t> </a:t>
            </a:r>
            <a:r>
              <a:rPr lang="nl-BE" dirty="0" err="1"/>
              <a:t>continuous</a:t>
            </a:r>
            <a:r>
              <a:rPr lang="nl-BE" dirty="0"/>
              <a:t> </a:t>
            </a:r>
            <a:r>
              <a:rPr lang="nl-BE" dirty="0" err="1"/>
              <a:t>variable</a:t>
            </a:r>
            <a:endParaRPr lang="nl-BE" dirty="0"/>
          </a:p>
          <a:p>
            <a:r>
              <a:rPr lang="nl-BE" dirty="0"/>
              <a:t>	-split on </a:t>
            </a:r>
            <a:r>
              <a:rPr lang="nl-BE" dirty="0" err="1"/>
              <a:t>any</a:t>
            </a:r>
            <a:r>
              <a:rPr lang="nl-BE" dirty="0"/>
              <a:t> </a:t>
            </a:r>
            <a:r>
              <a:rPr lang="nl-BE" dirty="0" err="1"/>
              <a:t>thresholds</a:t>
            </a:r>
            <a:r>
              <a:rPr lang="nl-BE" dirty="0"/>
              <a:t> </a:t>
            </a:r>
            <a:r>
              <a:rPr lang="nl-BE" dirty="0" err="1"/>
              <a:t>that</a:t>
            </a:r>
            <a:r>
              <a:rPr lang="nl-BE" dirty="0"/>
              <a:t> </a:t>
            </a:r>
            <a:r>
              <a:rPr lang="nl-BE" dirty="0" err="1"/>
              <a:t>falls</a:t>
            </a:r>
            <a:r>
              <a:rPr lang="nl-BE" dirty="0"/>
              <a:t> </a:t>
            </a:r>
            <a:r>
              <a:rPr lang="nl-BE" dirty="0" err="1"/>
              <a:t>between</a:t>
            </a:r>
            <a:r>
              <a:rPr lang="nl-BE" dirty="0"/>
              <a:t> </a:t>
            </a:r>
            <a:r>
              <a:rPr lang="nl-BE" dirty="0" err="1"/>
              <a:t>two</a:t>
            </a:r>
            <a:r>
              <a:rPr lang="nl-BE" dirty="0"/>
              <a:t> datapoints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DA3B6-900C-4C7B-B8C6-6E6502235D90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47841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/>
              <a:t>when</a:t>
            </a:r>
            <a:r>
              <a:rPr lang="nl-BE" dirty="0"/>
              <a:t> </a:t>
            </a:r>
            <a:r>
              <a:rPr lang="nl-BE" dirty="0" err="1"/>
              <a:t>there</a:t>
            </a:r>
            <a:r>
              <a:rPr lang="nl-BE" dirty="0"/>
              <a:t> are N data </a:t>
            </a:r>
            <a:r>
              <a:rPr lang="nl-BE" dirty="0" err="1"/>
              <a:t>examples</a:t>
            </a:r>
            <a:r>
              <a:rPr lang="nl-BE" dirty="0"/>
              <a:t>, </a:t>
            </a:r>
            <a:r>
              <a:rPr lang="nl-BE" dirty="0" err="1"/>
              <a:t>you</a:t>
            </a:r>
            <a:r>
              <a:rPr lang="nl-BE" dirty="0"/>
              <a:t> must </a:t>
            </a:r>
            <a:r>
              <a:rPr lang="nl-BE" dirty="0" err="1"/>
              <a:t>consider</a:t>
            </a:r>
            <a:r>
              <a:rPr lang="nl-BE" dirty="0"/>
              <a:t> maximum N-1 </a:t>
            </a:r>
            <a:r>
              <a:rPr lang="nl-BE" dirty="0" err="1"/>
              <a:t>thresholds</a:t>
            </a:r>
            <a:r>
              <a:rPr lang="nl-BE" dirty="0"/>
              <a:t>:</a:t>
            </a:r>
          </a:p>
          <a:p>
            <a:r>
              <a:rPr lang="nl-BE" dirty="0"/>
              <a:t>	-</a:t>
            </a:r>
            <a:r>
              <a:rPr lang="nl-BE" dirty="0" err="1"/>
              <a:t>sort</a:t>
            </a:r>
            <a:r>
              <a:rPr lang="nl-BE" dirty="0"/>
              <a:t> datapoints on </a:t>
            </a:r>
            <a:r>
              <a:rPr lang="nl-BE" dirty="0" err="1"/>
              <a:t>this</a:t>
            </a:r>
            <a:r>
              <a:rPr lang="nl-BE" dirty="0"/>
              <a:t> </a:t>
            </a:r>
            <a:r>
              <a:rPr lang="nl-BE" dirty="0" err="1"/>
              <a:t>continuous</a:t>
            </a:r>
            <a:r>
              <a:rPr lang="nl-BE" dirty="0"/>
              <a:t> </a:t>
            </a:r>
            <a:r>
              <a:rPr lang="nl-BE" dirty="0" err="1"/>
              <a:t>variable</a:t>
            </a:r>
            <a:endParaRPr lang="nl-BE" dirty="0"/>
          </a:p>
          <a:p>
            <a:r>
              <a:rPr lang="nl-BE" dirty="0"/>
              <a:t>	-split on </a:t>
            </a:r>
            <a:r>
              <a:rPr lang="nl-BE" dirty="0" err="1"/>
              <a:t>any</a:t>
            </a:r>
            <a:r>
              <a:rPr lang="nl-BE" dirty="0"/>
              <a:t> </a:t>
            </a:r>
            <a:r>
              <a:rPr lang="nl-BE" dirty="0" err="1"/>
              <a:t>thresholds</a:t>
            </a:r>
            <a:r>
              <a:rPr lang="nl-BE" dirty="0"/>
              <a:t> </a:t>
            </a:r>
            <a:r>
              <a:rPr lang="nl-BE" dirty="0" err="1"/>
              <a:t>that</a:t>
            </a:r>
            <a:r>
              <a:rPr lang="nl-BE" dirty="0"/>
              <a:t> </a:t>
            </a:r>
            <a:r>
              <a:rPr lang="nl-BE" dirty="0" err="1"/>
              <a:t>falls</a:t>
            </a:r>
            <a:r>
              <a:rPr lang="nl-BE" dirty="0"/>
              <a:t> </a:t>
            </a:r>
            <a:r>
              <a:rPr lang="nl-BE" dirty="0" err="1"/>
              <a:t>between</a:t>
            </a:r>
            <a:r>
              <a:rPr lang="nl-BE" dirty="0"/>
              <a:t> </a:t>
            </a:r>
            <a:r>
              <a:rPr lang="nl-BE" dirty="0" err="1"/>
              <a:t>two</a:t>
            </a:r>
            <a:r>
              <a:rPr lang="nl-BE" dirty="0"/>
              <a:t> datapoints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DA3B6-900C-4C7B-B8C6-6E6502235D90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37061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For </a:t>
            </a:r>
            <a:r>
              <a:rPr lang="nl-BE" dirty="0" err="1"/>
              <a:t>this</a:t>
            </a:r>
            <a:r>
              <a:rPr lang="nl-BE" dirty="0"/>
              <a:t> </a:t>
            </a:r>
            <a:r>
              <a:rPr lang="nl-BE" dirty="0" err="1"/>
              <a:t>illustration</a:t>
            </a:r>
            <a:r>
              <a:rPr lang="nl-BE" dirty="0"/>
              <a:t> we </a:t>
            </a:r>
            <a:r>
              <a:rPr lang="nl-BE" dirty="0" err="1"/>
              <a:t>use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simple</a:t>
            </a:r>
            <a:r>
              <a:rPr lang="nl-BE" dirty="0"/>
              <a:t> error </a:t>
            </a:r>
            <a:r>
              <a:rPr lang="nl-BE" dirty="0" err="1"/>
              <a:t>metric</a:t>
            </a:r>
            <a:r>
              <a:rPr lang="nl-BE" dirty="0"/>
              <a:t>. Different error </a:t>
            </a:r>
            <a:r>
              <a:rPr lang="nl-BE" dirty="0" err="1"/>
              <a:t>metrics</a:t>
            </a:r>
            <a:r>
              <a:rPr lang="nl-BE" dirty="0"/>
              <a:t> are </a:t>
            </a:r>
            <a:r>
              <a:rPr lang="nl-BE" dirty="0" err="1"/>
              <a:t>possible</a:t>
            </a:r>
            <a:r>
              <a:rPr lang="nl-BE" dirty="0"/>
              <a:t>. </a:t>
            </a:r>
          </a:p>
          <a:p>
            <a:endParaRPr lang="nl-BE" dirty="0"/>
          </a:p>
          <a:p>
            <a:r>
              <a:rPr lang="nl-BE" dirty="0"/>
              <a:t>“</a:t>
            </a:r>
            <a:r>
              <a:rPr lang="nl-BE" dirty="0" err="1"/>
              <a:t>Greedy</a:t>
            </a:r>
            <a:r>
              <a:rPr lang="nl-BE" dirty="0"/>
              <a:t> </a:t>
            </a:r>
            <a:r>
              <a:rPr lang="nl-BE" dirty="0" err="1"/>
              <a:t>algorithm</a:t>
            </a:r>
            <a:r>
              <a:rPr lang="nl-BE" dirty="0"/>
              <a:t>”: </a:t>
            </a:r>
            <a:r>
              <a:rPr lang="nl-BE" dirty="0" err="1"/>
              <a:t>it</a:t>
            </a:r>
            <a:r>
              <a:rPr lang="nl-BE" dirty="0"/>
              <a:t> </a:t>
            </a:r>
            <a:r>
              <a:rPr lang="nl-BE" dirty="0" err="1"/>
              <a:t>picks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best </a:t>
            </a:r>
            <a:r>
              <a:rPr lang="nl-BE" dirty="0" err="1"/>
              <a:t>possible</a:t>
            </a:r>
            <a:r>
              <a:rPr lang="nl-BE" dirty="0"/>
              <a:t> option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that</a:t>
            </a:r>
            <a:r>
              <a:rPr lang="nl-BE" dirty="0"/>
              <a:t> step (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that</a:t>
            </a:r>
            <a:r>
              <a:rPr lang="nl-BE" dirty="0"/>
              <a:t> </a:t>
            </a:r>
            <a:r>
              <a:rPr lang="nl-BE" dirty="0" err="1"/>
              <a:t>stump</a:t>
            </a:r>
            <a:r>
              <a:rPr lang="nl-BE" dirty="0"/>
              <a:t>) without “</a:t>
            </a:r>
            <a:r>
              <a:rPr lang="nl-BE" dirty="0" err="1"/>
              <a:t>looking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future</a:t>
            </a:r>
            <a:r>
              <a:rPr lang="nl-BE" dirty="0"/>
              <a:t>”, </a:t>
            </a:r>
            <a:r>
              <a:rPr lang="nl-BE" dirty="0" err="1"/>
              <a:t>so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learned</a:t>
            </a:r>
            <a:r>
              <a:rPr lang="nl-BE" dirty="0"/>
              <a:t> </a:t>
            </a:r>
            <a:r>
              <a:rPr lang="nl-BE" dirty="0" err="1"/>
              <a:t>decision</a:t>
            </a:r>
            <a:r>
              <a:rPr lang="nl-BE" dirty="0"/>
              <a:t> tree </a:t>
            </a:r>
            <a:r>
              <a:rPr lang="nl-BE" dirty="0" err="1"/>
              <a:t>might</a:t>
            </a:r>
            <a:r>
              <a:rPr lang="nl-BE" dirty="0"/>
              <a:t> </a:t>
            </a:r>
            <a:r>
              <a:rPr lang="nl-BE" dirty="0" err="1"/>
              <a:t>not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best </a:t>
            </a:r>
            <a:r>
              <a:rPr lang="nl-BE" dirty="0" err="1"/>
              <a:t>possible</a:t>
            </a:r>
            <a:r>
              <a:rPr lang="nl-BE" dirty="0"/>
              <a:t> </a:t>
            </a:r>
            <a:r>
              <a:rPr lang="nl-BE" dirty="0" err="1"/>
              <a:t>one</a:t>
            </a:r>
            <a:r>
              <a:rPr lang="nl-BE" dirty="0"/>
              <a:t> in </a:t>
            </a:r>
            <a:r>
              <a:rPr lang="nl-BE" dirty="0" err="1"/>
              <a:t>the</a:t>
            </a:r>
            <a:r>
              <a:rPr lang="nl-BE" dirty="0"/>
              <a:t> end. </a:t>
            </a:r>
          </a:p>
          <a:p>
            <a:endParaRPr lang="nl-BE" dirty="0"/>
          </a:p>
          <a:p>
            <a:r>
              <a:rPr lang="nl-BE" dirty="0" err="1"/>
              <a:t>analogy</a:t>
            </a:r>
            <a:r>
              <a:rPr lang="nl-BE" dirty="0"/>
              <a:t> </a:t>
            </a:r>
            <a:r>
              <a:rPr lang="nl-BE" dirty="0" err="1"/>
              <a:t>with</a:t>
            </a:r>
            <a:r>
              <a:rPr lang="nl-BE" dirty="0"/>
              <a:t> stepping </a:t>
            </a:r>
            <a:r>
              <a:rPr lang="nl-BE" dirty="0" err="1"/>
              <a:t>stones</a:t>
            </a:r>
            <a:r>
              <a:rPr lang="nl-BE" dirty="0"/>
              <a:t>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DA3B6-900C-4C7B-B8C6-6E6502235D90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18396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In </a:t>
            </a:r>
            <a:r>
              <a:rPr lang="nl-BE" dirty="0" err="1"/>
              <a:t>the</a:t>
            </a:r>
            <a:r>
              <a:rPr lang="nl-BE" dirty="0"/>
              <a:t> extreme case, </a:t>
            </a:r>
            <a:r>
              <a:rPr lang="nl-BE" dirty="0" err="1"/>
              <a:t>you</a:t>
            </a:r>
            <a:r>
              <a:rPr lang="nl-BE" dirty="0"/>
              <a:t> </a:t>
            </a:r>
            <a:r>
              <a:rPr lang="nl-BE" dirty="0" err="1"/>
              <a:t>just</a:t>
            </a:r>
            <a:r>
              <a:rPr lang="nl-BE" dirty="0"/>
              <a:t> keep </a:t>
            </a:r>
            <a:r>
              <a:rPr lang="nl-BE" dirty="0" err="1"/>
              <a:t>splitting</a:t>
            </a:r>
            <a:r>
              <a:rPr lang="nl-BE" dirty="0"/>
              <a:t> </a:t>
            </a:r>
            <a:r>
              <a:rPr lang="nl-BE" dirty="0" err="1"/>
              <a:t>until</a:t>
            </a:r>
            <a:r>
              <a:rPr lang="nl-BE" dirty="0"/>
              <a:t> </a:t>
            </a:r>
            <a:r>
              <a:rPr lang="nl-BE" dirty="0" err="1"/>
              <a:t>all</a:t>
            </a:r>
            <a:r>
              <a:rPr lang="nl-BE" dirty="0"/>
              <a:t> </a:t>
            </a:r>
            <a:r>
              <a:rPr lang="nl-BE" dirty="0" err="1"/>
              <a:t>leaf</a:t>
            </a:r>
            <a:r>
              <a:rPr lang="nl-BE" dirty="0"/>
              <a:t> </a:t>
            </a:r>
            <a:r>
              <a:rPr lang="nl-BE" dirty="0" err="1"/>
              <a:t>nodes</a:t>
            </a:r>
            <a:r>
              <a:rPr lang="nl-BE" dirty="0"/>
              <a:t> are of </a:t>
            </a:r>
            <a:r>
              <a:rPr lang="nl-BE" dirty="0" err="1"/>
              <a:t>same</a:t>
            </a:r>
            <a:r>
              <a:rPr lang="nl-BE" dirty="0"/>
              <a:t> class </a:t>
            </a:r>
            <a:r>
              <a:rPr lang="nl-BE" dirty="0">
                <a:sym typeface="Wingdings" panose="05000000000000000000" pitchFamily="2" charset="2"/>
              </a:rPr>
              <a:t> training error 0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DA3B6-900C-4C7B-B8C6-6E6502235D90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5854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7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jp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0.jp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4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5.jp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3D8F052-629B-475E-B13A-5DCE54B1D1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Xylos Logo">
            <a:extLst>
              <a:ext uri="{FF2B5EF4-FFF2-40B4-BE49-F238E27FC236}">
                <a16:creationId xmlns:a16="http://schemas.microsoft.com/office/drawing/2014/main" id="{12D7DD5D-D9AD-4CD5-8172-EAD060755EA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953750" y="6229350"/>
            <a:ext cx="1238250" cy="628650"/>
          </a:xfrm>
          <a:prstGeom prst="rect">
            <a:avLst/>
          </a:prstGeom>
        </p:spPr>
      </p:pic>
      <p:sp>
        <p:nvSpPr>
          <p:cNvPr id="4" name="Rectangle">
            <a:extLst>
              <a:ext uri="{FF2B5EF4-FFF2-40B4-BE49-F238E27FC236}">
                <a16:creationId xmlns:a16="http://schemas.microsoft.com/office/drawing/2014/main" id="{0A759FAE-B460-4393-9AA8-80560A985C82}"/>
              </a:ext>
            </a:extLst>
          </p:cNvPr>
          <p:cNvSpPr/>
          <p:nvPr userDrawn="1"/>
        </p:nvSpPr>
        <p:spPr>
          <a:xfrm>
            <a:off x="1055688" y="0"/>
            <a:ext cx="5400000" cy="518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68B99D16-18BD-444C-96B7-1380C2B035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40982"/>
            <a:ext cx="4608000" cy="360000"/>
          </a:xfrm>
        </p:spPr>
        <p:txBody>
          <a:bodyPr/>
          <a:lstStyle>
            <a:lvl1pPr marL="0" indent="0" algn="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F297215F-ABF5-4F6B-B20D-168AC52E96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4608000" cy="720000"/>
          </a:xfrm>
        </p:spPr>
        <p:txBody>
          <a:bodyPr anchor="t"/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Picture Placeholder">
            <a:extLst>
              <a:ext uri="{FF2B5EF4-FFF2-40B4-BE49-F238E27FC236}">
                <a16:creationId xmlns:a16="http://schemas.microsoft.com/office/drawing/2014/main" id="{40BB389D-1ED3-4B80-B467-4C3D3EB0710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892000" y="3214236"/>
            <a:ext cx="3240000" cy="162000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nl-BE" dirty="0"/>
              <a:t>Click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add</a:t>
            </a:r>
            <a:r>
              <a:rPr lang="nl-BE" dirty="0"/>
              <a:t> Client or Partner logo </a:t>
            </a:r>
            <a:endParaRPr lang="en-GB" dirty="0"/>
          </a:p>
        </p:txBody>
      </p:sp>
      <p:sp>
        <p:nvSpPr>
          <p:cNvPr id="12" name="Date Placeholder">
            <a:extLst>
              <a:ext uri="{FF2B5EF4-FFF2-40B4-BE49-F238E27FC236}">
                <a16:creationId xmlns:a16="http://schemas.microsoft.com/office/drawing/2014/main" id="{48BEF85F-FC62-41F3-B5AB-463898A1B0C9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3388800" y="378619"/>
            <a:ext cx="2743200" cy="365125"/>
          </a:xfrm>
        </p:spPr>
        <p:txBody>
          <a:bodyPr/>
          <a:lstStyle/>
          <a:p>
            <a:fld id="{A25CC14B-D7DD-499A-B5A5-B501680FB438}" type="datetime1">
              <a:rPr lang="en-US" smtClean="0"/>
              <a:t>10/30/2018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7227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DF7F651-2FAD-4437-8F3E-03976DF0E6D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55688" y="180000"/>
            <a:ext cx="5040312" cy="28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20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20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200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088ADE-51BE-4126-9950-86BD427CB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99" y="792000"/>
            <a:ext cx="10080000" cy="54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842D5-A4CB-4BFF-87E5-23BE50C5AF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44000" y="1872000"/>
            <a:ext cx="4860000" cy="3600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3B5C1B-4B7A-4DA7-B7E2-1AEF80B85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3999" y="1872000"/>
            <a:ext cx="4860000" cy="3600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B1EE47-8DE8-4217-9A61-E3B7E07B83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2CE484-B326-4E56-8710-E4BB81C1253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8819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0B0012E-A94A-4749-8A20-4EFA840A8F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43999" y="180000"/>
            <a:ext cx="5040000" cy="28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200"/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1200"/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1200"/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4716B3C-905A-4B30-9E28-E0D4D3A15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99" y="792000"/>
            <a:ext cx="10080000" cy="54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42503-D153-47A3-BEFF-141BE307F3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5688" y="1844675"/>
            <a:ext cx="4860000" cy="540000"/>
          </a:xfrm>
        </p:spPr>
        <p:txBody>
          <a:bodyPr anchor="ctr"/>
          <a:lstStyle>
            <a:lvl1pPr marL="0" indent="0">
              <a:buNone/>
              <a:defRPr sz="19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12D1A6-DCC0-45D9-AD9D-B766237CA6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55688" y="2505075"/>
            <a:ext cx="486000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014ECF-995D-48D6-862D-C97881D3DA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63999" y="1844675"/>
            <a:ext cx="4860000" cy="540000"/>
          </a:xfrm>
        </p:spPr>
        <p:txBody>
          <a:bodyPr anchor="ctr"/>
          <a:lstStyle>
            <a:lvl1pPr marL="0" indent="0">
              <a:buNone/>
              <a:defRPr sz="19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AA013D-B272-42C3-B305-57E280FFB4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63999" y="2505075"/>
            <a:ext cx="486000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BF53496-6701-46E6-BDDF-AB15B0F7F6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2CE484-B326-4E56-8710-E4BB81C1253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19390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D3F80-61F5-45D6-8E85-7E2D1A5FF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539489-8962-4334-88E5-19DEE4770D6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2CE484-B326-4E56-8710-E4BB81C1253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C0E587-FC94-49AB-8442-3171E22353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55688" y="180000"/>
            <a:ext cx="5040312" cy="28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200"/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1200"/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1200"/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79970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62655B-5D21-4D6F-86F9-ED4E7D14DB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2CE484-B326-4E56-8710-E4BB81C1253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80324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A7AD16E-92E3-432C-93E2-31BCFAF9D9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2CE484-B326-4E56-8710-E4BB81C1253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A5789B-46BF-4049-AA72-151927325B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4000" y="180000"/>
            <a:ext cx="5040000" cy="28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200"/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1200"/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1200"/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9D0B525-9E97-42CD-839A-E3E26B084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99" y="792000"/>
            <a:ext cx="5040000" cy="54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BCFC068-0CC9-45F8-82AA-39A3C87C7C5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44000" y="1872000"/>
            <a:ext cx="5040312" cy="3600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B8EF37E5-53D9-40FC-B955-0057E237E39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792000" y="792000"/>
            <a:ext cx="5400000" cy="5202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62083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7146813-0D29-414E-8A18-B79D6D0431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2CE484-B326-4E56-8710-E4BB81C1253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E67A12-EAF8-465E-8645-9104742DBD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92000" y="792000"/>
            <a:ext cx="5400000" cy="5202000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62AB69-0EA6-4DA3-B0B4-7C86166645F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43999" y="180000"/>
            <a:ext cx="5038725" cy="28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200"/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1200"/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1200"/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769E21F-B265-4C26-9380-C8AE9B61C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99" y="792000"/>
            <a:ext cx="5040000" cy="54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32857E5-40D0-4367-AA8E-ECB0DD0C33E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44000" y="1872000"/>
            <a:ext cx="5040312" cy="3600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01662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E5C5ED0-CF19-47CB-BD9D-C12EEAE4BC43}"/>
              </a:ext>
            </a:extLst>
          </p:cNvPr>
          <p:cNvSpPr/>
          <p:nvPr userDrawn="1"/>
        </p:nvSpPr>
        <p:spPr>
          <a:xfrm>
            <a:off x="0" y="792000"/>
            <a:ext cx="5040000" cy="504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7146813-0D29-414E-8A18-B79D6D0431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2CE484-B326-4E56-8710-E4BB81C1253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E67A12-EAF8-465E-8645-9104742DBD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92000" y="792000"/>
            <a:ext cx="5400000" cy="5202000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62AB69-0EA6-4DA3-B0B4-7C86166645F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43999" y="864000"/>
            <a:ext cx="3960000" cy="360000"/>
          </a:xfrm>
        </p:spPr>
        <p:txBody>
          <a:bodyPr t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i="1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800" i="1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1800" i="1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1800" i="1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1800" i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769E21F-B265-4C26-9380-C8AE9B61C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99" y="2196000"/>
            <a:ext cx="5040000" cy="54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32857E5-40D0-4367-AA8E-ECB0DD0C33E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44000" y="3276000"/>
            <a:ext cx="5040312" cy="2718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03894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E67A12-EAF8-465E-8645-9104742DBD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92000" y="792000"/>
            <a:ext cx="5400000" cy="520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769E21F-B265-4C26-9380-C8AE9B61CC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49569" y="1096792"/>
            <a:ext cx="4055583" cy="540000"/>
          </a:xfrm>
        </p:spPr>
        <p:txBody>
          <a:bodyPr/>
          <a:lstStyle>
            <a:lvl1pPr algn="ctr">
              <a:defRPr sz="1800" b="1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32857E5-40D0-4367-AA8E-ECB0DD0C33E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49569" y="2232000"/>
            <a:ext cx="4055583" cy="1800000"/>
          </a:xfrm>
        </p:spPr>
        <p:txBody>
          <a:bodyPr/>
          <a:lstStyle>
            <a:lvl1pPr marL="0" indent="0" algn="just">
              <a:lnSpc>
                <a:spcPct val="100000"/>
              </a:lnSpc>
              <a:spcBef>
                <a:spcPts val="0"/>
              </a:spcBef>
              <a:buNone/>
              <a:defRPr sz="1800" i="1"/>
            </a:lvl1pPr>
            <a:lvl2pPr marL="0" indent="0" algn="just">
              <a:lnSpc>
                <a:spcPct val="100000"/>
              </a:lnSpc>
              <a:spcBef>
                <a:spcPts val="0"/>
              </a:spcBef>
              <a:buNone/>
              <a:defRPr sz="1800" i="1"/>
            </a:lvl2pPr>
            <a:lvl3pPr marL="0" indent="0" algn="just">
              <a:lnSpc>
                <a:spcPct val="100000"/>
              </a:lnSpc>
              <a:spcBef>
                <a:spcPts val="0"/>
              </a:spcBef>
              <a:buNone/>
              <a:defRPr sz="1800" i="1"/>
            </a:lvl3pPr>
            <a:lvl4pPr marL="0" indent="0" algn="just">
              <a:lnSpc>
                <a:spcPct val="100000"/>
              </a:lnSpc>
              <a:spcBef>
                <a:spcPts val="0"/>
              </a:spcBef>
              <a:buNone/>
              <a:defRPr sz="1800" i="1"/>
            </a:lvl4pPr>
            <a:lvl5pPr marL="0" indent="0" algn="just">
              <a:lnSpc>
                <a:spcPct val="100000"/>
              </a:lnSpc>
              <a:spcBef>
                <a:spcPts val="0"/>
              </a:spcBef>
              <a:buNone/>
              <a:defRPr sz="1800" i="1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BBDB47-9B7D-4F59-813F-CCECFB04D5B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468563" y="4452938"/>
            <a:ext cx="3136900" cy="447675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 marL="0" indent="0" algn="r">
              <a:lnSpc>
                <a:spcPct val="100000"/>
              </a:lnSpc>
              <a:spcBef>
                <a:spcPts val="0"/>
              </a:spcBef>
              <a:buNone/>
              <a:defRPr sz="1400"/>
            </a:lvl2pPr>
            <a:lvl3pPr marL="0" indent="0" algn="r">
              <a:lnSpc>
                <a:spcPct val="100000"/>
              </a:lnSpc>
              <a:spcBef>
                <a:spcPts val="0"/>
              </a:spcBef>
              <a:buNone/>
              <a:defRPr sz="1400"/>
            </a:lvl3pPr>
            <a:lvl4pPr marL="0" indent="0" algn="r">
              <a:lnSpc>
                <a:spcPct val="100000"/>
              </a:lnSpc>
              <a:spcBef>
                <a:spcPts val="0"/>
              </a:spcBef>
              <a:buNone/>
              <a:defRPr sz="1400"/>
            </a:lvl4pPr>
            <a:lvl5pPr marL="0" indent="0" algn="r">
              <a:lnSpc>
                <a:spcPct val="100000"/>
              </a:lnSpc>
              <a:spcBef>
                <a:spcPts val="0"/>
              </a:spcBef>
              <a:buNone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F4C76A7-C469-410E-9004-5D5404ED747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999" y="792000"/>
            <a:ext cx="504000" cy="49267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14FCB74-6D90-485A-A543-917EE7D4FD4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598576" y="1431687"/>
            <a:ext cx="504000" cy="492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6739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32857E5-40D0-4367-AA8E-ECB0DD0C33E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073313" y="2232000"/>
            <a:ext cx="4055583" cy="1800000"/>
          </a:xfrm>
        </p:spPr>
        <p:txBody>
          <a:bodyPr/>
          <a:lstStyle>
            <a:lvl1pPr marL="0" indent="0" algn="just">
              <a:lnSpc>
                <a:spcPct val="100000"/>
              </a:lnSpc>
              <a:spcBef>
                <a:spcPts val="0"/>
              </a:spcBef>
              <a:buNone/>
              <a:defRPr sz="1800" i="1"/>
            </a:lvl1pPr>
            <a:lvl2pPr marL="0" indent="0" algn="just">
              <a:lnSpc>
                <a:spcPct val="100000"/>
              </a:lnSpc>
              <a:spcBef>
                <a:spcPts val="0"/>
              </a:spcBef>
              <a:buNone/>
              <a:defRPr sz="1800" i="1"/>
            </a:lvl2pPr>
            <a:lvl3pPr marL="0" indent="0" algn="just">
              <a:lnSpc>
                <a:spcPct val="100000"/>
              </a:lnSpc>
              <a:spcBef>
                <a:spcPts val="0"/>
              </a:spcBef>
              <a:buNone/>
              <a:defRPr sz="1800" i="1"/>
            </a:lvl3pPr>
            <a:lvl4pPr marL="0" indent="0" algn="just">
              <a:lnSpc>
                <a:spcPct val="100000"/>
              </a:lnSpc>
              <a:spcBef>
                <a:spcPts val="0"/>
              </a:spcBef>
              <a:buNone/>
              <a:defRPr sz="1800" i="1"/>
            </a:lvl4pPr>
            <a:lvl5pPr marL="0" indent="0" algn="just">
              <a:lnSpc>
                <a:spcPct val="100000"/>
              </a:lnSpc>
              <a:spcBef>
                <a:spcPts val="0"/>
              </a:spcBef>
              <a:buNone/>
              <a:defRPr sz="1800" i="1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BBDB47-9B7D-4F59-813F-CCECFB04D5B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991996" y="4452938"/>
            <a:ext cx="3136900" cy="447675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 marL="0" indent="0" algn="r">
              <a:lnSpc>
                <a:spcPct val="100000"/>
              </a:lnSpc>
              <a:spcBef>
                <a:spcPts val="0"/>
              </a:spcBef>
              <a:buNone/>
              <a:defRPr sz="1400"/>
            </a:lvl2pPr>
            <a:lvl3pPr marL="0" indent="0" algn="r">
              <a:lnSpc>
                <a:spcPct val="100000"/>
              </a:lnSpc>
              <a:spcBef>
                <a:spcPts val="0"/>
              </a:spcBef>
              <a:buNone/>
              <a:defRPr sz="1400"/>
            </a:lvl3pPr>
            <a:lvl4pPr marL="0" indent="0" algn="r">
              <a:lnSpc>
                <a:spcPct val="100000"/>
              </a:lnSpc>
              <a:spcBef>
                <a:spcPts val="0"/>
              </a:spcBef>
              <a:buNone/>
              <a:defRPr sz="1400"/>
            </a:lvl4pPr>
            <a:lvl5pPr marL="0" indent="0" algn="r">
              <a:lnSpc>
                <a:spcPct val="100000"/>
              </a:lnSpc>
              <a:spcBef>
                <a:spcPts val="0"/>
              </a:spcBef>
              <a:buNone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F4C76A7-C469-410E-9004-5D5404ED747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743" y="792000"/>
            <a:ext cx="504000" cy="49267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14FCB74-6D90-485A-A543-917EE7D4FD4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122320" y="1431687"/>
            <a:ext cx="504000" cy="492674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8CA9BDD9-6B98-44B9-B2CB-9AD76FD18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1743" y="792000"/>
            <a:ext cx="4057153" cy="1132362"/>
          </a:xfrm>
        </p:spPr>
        <p:txBody>
          <a:bodyPr/>
          <a:lstStyle>
            <a:lvl1pPr algn="ctr">
              <a:defRPr sz="18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63652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ission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8142A2E4-ABBE-481A-AE7C-E3636A96E63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AACA481-AF33-4C1C-8B34-22543645726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3750" y="6229350"/>
            <a:ext cx="123825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012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508AF-1852-4B07-96D2-964F8DF73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67799-DF5B-44FF-9122-031079420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999" y="1872000"/>
            <a:ext cx="10080000" cy="3600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FCA4DB-C31F-4D61-9E72-0A6BF803632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2CE484-B326-4E56-8710-E4BB81C1253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4319B1-C833-4FD1-AF3E-353C287FEE8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55688" y="182562"/>
            <a:ext cx="5040312" cy="28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99530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7880C99-3BF6-4E9C-A711-52D3A35FA1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67008DF-47FE-4323-9B12-1B1FDF8911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3750" y="6229350"/>
            <a:ext cx="123825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806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0335AA7-C091-40EB-94E0-A3A48A20B917}"/>
              </a:ext>
            </a:extLst>
          </p:cNvPr>
          <p:cNvSpPr/>
          <p:nvPr userDrawn="1"/>
        </p:nvSpPr>
        <p:spPr>
          <a:xfrm>
            <a:off x="0" y="3148304"/>
            <a:ext cx="4489923" cy="4020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GB" sz="2800" kern="0" noProof="0" dirty="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care.grow.passion</a:t>
            </a:r>
            <a:r>
              <a:rPr lang="en-GB" sz="2800" kern="0" noProof="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1BA989-5138-4906-B4A7-96E44CD4D4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451" y="2853604"/>
            <a:ext cx="2807218" cy="908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4775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9DF31-DB45-4123-ACB8-DE2DC134B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46D9F0-ED43-4B97-B3EC-9A59133F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CEC314-0495-44E6-B19E-6C2EB65C22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2CE484-B326-4E56-8710-E4BB81C1253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55359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491C60-DFA1-4E03-B654-28FEBB96D7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F58169-4607-4873-A36A-11BDEA3168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758B6C-28EE-4C0B-9C32-64DDFD7BD58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2CE484-B326-4E56-8710-E4BB81C1253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97767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9F68652-3DB6-4EC5-865A-DDA0A592C21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Xylos Logo">
            <a:extLst>
              <a:ext uri="{FF2B5EF4-FFF2-40B4-BE49-F238E27FC236}">
                <a16:creationId xmlns:a16="http://schemas.microsoft.com/office/drawing/2014/main" id="{12D7DD5D-D9AD-4CD5-8172-EAD060755EA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953750" y="6229350"/>
            <a:ext cx="1238250" cy="628650"/>
          </a:xfrm>
          <a:prstGeom prst="rect">
            <a:avLst/>
          </a:prstGeom>
        </p:spPr>
      </p:pic>
      <p:sp>
        <p:nvSpPr>
          <p:cNvPr id="4" name="Rectangle">
            <a:extLst>
              <a:ext uri="{FF2B5EF4-FFF2-40B4-BE49-F238E27FC236}">
                <a16:creationId xmlns:a16="http://schemas.microsoft.com/office/drawing/2014/main" id="{0A759FAE-B460-4393-9AA8-80560A985C82}"/>
              </a:ext>
            </a:extLst>
          </p:cNvPr>
          <p:cNvSpPr/>
          <p:nvPr userDrawn="1"/>
        </p:nvSpPr>
        <p:spPr>
          <a:xfrm>
            <a:off x="1055688" y="0"/>
            <a:ext cx="5400000" cy="518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68B99D16-18BD-444C-96B7-1380C2B035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40982"/>
            <a:ext cx="4608000" cy="360000"/>
          </a:xfrm>
        </p:spPr>
        <p:txBody>
          <a:bodyPr/>
          <a:lstStyle>
            <a:lvl1pPr marL="0" indent="0" algn="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F297215F-ABF5-4F6B-B20D-168AC52E96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4608000" cy="720000"/>
          </a:xfrm>
        </p:spPr>
        <p:txBody>
          <a:bodyPr anchor="t"/>
          <a:lstStyle>
            <a:lvl1pPr algn="r">
              <a:defRPr sz="32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9" name="Picture Placeholder">
            <a:extLst>
              <a:ext uri="{FF2B5EF4-FFF2-40B4-BE49-F238E27FC236}">
                <a16:creationId xmlns:a16="http://schemas.microsoft.com/office/drawing/2014/main" id="{40BB389D-1ED3-4B80-B467-4C3D3EB0710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892000" y="3214236"/>
            <a:ext cx="3240000" cy="162000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nl-BE" dirty="0"/>
              <a:t>Click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add</a:t>
            </a:r>
            <a:r>
              <a:rPr lang="nl-BE" dirty="0"/>
              <a:t> Client or Partner logo </a:t>
            </a:r>
            <a:endParaRPr lang="en-GB" dirty="0"/>
          </a:p>
        </p:txBody>
      </p:sp>
      <p:sp>
        <p:nvSpPr>
          <p:cNvPr id="12" name="Date Placeholder">
            <a:extLst>
              <a:ext uri="{FF2B5EF4-FFF2-40B4-BE49-F238E27FC236}">
                <a16:creationId xmlns:a16="http://schemas.microsoft.com/office/drawing/2014/main" id="{48BEF85F-FC62-41F3-B5AB-463898A1B0C9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3388800" y="378619"/>
            <a:ext cx="2743200" cy="365125"/>
          </a:xfrm>
        </p:spPr>
        <p:txBody>
          <a:bodyPr/>
          <a:lstStyle/>
          <a:p>
            <a:fld id="{019A0800-B927-4934-A141-094B2AFB72F3}" type="datetime1">
              <a:rPr lang="en-US" smtClean="0"/>
              <a:t>10/30/2018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3489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BF3D963-29AA-46F7-B9D7-577D8CEC66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Xylos Logo">
            <a:extLst>
              <a:ext uri="{FF2B5EF4-FFF2-40B4-BE49-F238E27FC236}">
                <a16:creationId xmlns:a16="http://schemas.microsoft.com/office/drawing/2014/main" id="{12D7DD5D-D9AD-4CD5-8172-EAD060755EA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953750" y="6229350"/>
            <a:ext cx="1238250" cy="628650"/>
          </a:xfrm>
          <a:prstGeom prst="rect">
            <a:avLst/>
          </a:prstGeom>
        </p:spPr>
      </p:pic>
      <p:sp>
        <p:nvSpPr>
          <p:cNvPr id="4" name="Rectangle">
            <a:extLst>
              <a:ext uri="{FF2B5EF4-FFF2-40B4-BE49-F238E27FC236}">
                <a16:creationId xmlns:a16="http://schemas.microsoft.com/office/drawing/2014/main" id="{0A759FAE-B460-4393-9AA8-80560A985C82}"/>
              </a:ext>
            </a:extLst>
          </p:cNvPr>
          <p:cNvSpPr/>
          <p:nvPr userDrawn="1"/>
        </p:nvSpPr>
        <p:spPr>
          <a:xfrm>
            <a:off x="1055688" y="0"/>
            <a:ext cx="5400000" cy="518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68B99D16-18BD-444C-96B7-1380C2B035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40982"/>
            <a:ext cx="4608000" cy="360000"/>
          </a:xfrm>
        </p:spPr>
        <p:txBody>
          <a:bodyPr/>
          <a:lstStyle>
            <a:lvl1pPr marL="0" indent="0" algn="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F297215F-ABF5-4F6B-B20D-168AC52E96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4608000" cy="720000"/>
          </a:xfrm>
        </p:spPr>
        <p:txBody>
          <a:bodyPr anchor="t"/>
          <a:lstStyle>
            <a:lvl1pPr algn="r">
              <a:defRPr sz="32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9" name="Picture Placeholder">
            <a:extLst>
              <a:ext uri="{FF2B5EF4-FFF2-40B4-BE49-F238E27FC236}">
                <a16:creationId xmlns:a16="http://schemas.microsoft.com/office/drawing/2014/main" id="{40BB389D-1ED3-4B80-B467-4C3D3EB0710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892000" y="3214236"/>
            <a:ext cx="3240000" cy="162000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nl-BE" dirty="0"/>
              <a:t>Click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add</a:t>
            </a:r>
            <a:r>
              <a:rPr lang="nl-BE" dirty="0"/>
              <a:t> Client or Partner logo </a:t>
            </a:r>
            <a:endParaRPr lang="en-GB" dirty="0"/>
          </a:p>
        </p:txBody>
      </p:sp>
      <p:sp>
        <p:nvSpPr>
          <p:cNvPr id="12" name="Date Placeholder">
            <a:extLst>
              <a:ext uri="{FF2B5EF4-FFF2-40B4-BE49-F238E27FC236}">
                <a16:creationId xmlns:a16="http://schemas.microsoft.com/office/drawing/2014/main" id="{48BEF85F-FC62-41F3-B5AB-463898A1B0C9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3388800" y="378619"/>
            <a:ext cx="2743200" cy="365125"/>
          </a:xfrm>
        </p:spPr>
        <p:txBody>
          <a:bodyPr/>
          <a:lstStyle/>
          <a:p>
            <a:fld id="{A1EE421B-DFC1-48E3-9C7E-7B4F8A39C57C}" type="datetime1">
              <a:rPr lang="en-US" smtClean="0"/>
              <a:t>10/30/2018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59998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C59D18C-C909-427C-8D27-176543DDB3D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"/>
            <a:ext cx="6561445" cy="6915151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93B13-3A1A-4535-8067-A95E6F0B8995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9133200" y="187837"/>
            <a:ext cx="2736000" cy="360000"/>
          </a:xfrm>
        </p:spPr>
        <p:txBody>
          <a:bodyPr/>
          <a:lstStyle/>
          <a:p>
            <a:fld id="{FA992B0E-4411-4C8A-B8A4-E48ACA1AB347}" type="datetime1">
              <a:rPr lang="en-US" smtClean="0"/>
              <a:t>10/30/2018</a:t>
            </a:fld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B1F192-0A5C-4E1B-87AC-11F6A3FF24FE}"/>
              </a:ext>
            </a:extLst>
          </p:cNvPr>
          <p:cNvSpPr txBox="1"/>
          <p:nvPr userDrawn="1"/>
        </p:nvSpPr>
        <p:spPr>
          <a:xfrm>
            <a:off x="4688809" y="617788"/>
            <a:ext cx="1697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AGENDA</a:t>
            </a:r>
          </a:p>
        </p:txBody>
      </p:sp>
      <p:sp>
        <p:nvSpPr>
          <p:cNvPr id="16" name="Text Placeholder 1">
            <a:extLst>
              <a:ext uri="{FF2B5EF4-FFF2-40B4-BE49-F238E27FC236}">
                <a16:creationId xmlns:a16="http://schemas.microsoft.com/office/drawing/2014/main" id="{82453E40-4C2B-4D9D-88BA-BB7628A03EE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46875" y="1298995"/>
            <a:ext cx="4860000" cy="432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1pPr>
            <a:lvl2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92EA0F34-39FF-41EE-9694-F3024AB08CC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46875" y="2198775"/>
            <a:ext cx="4860000" cy="432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1pPr>
            <a:lvl2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FA89A2FE-CA4C-4346-9369-FE78AFA0D83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46875" y="3098555"/>
            <a:ext cx="4860000" cy="432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1pPr>
            <a:lvl2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3E91813A-0AA5-4C10-901A-A2453F3581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746875" y="3998335"/>
            <a:ext cx="4860000" cy="432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1pPr>
            <a:lvl2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087AD56C-EC2D-462D-98EE-53D2E2BF328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46875" y="4898115"/>
            <a:ext cx="4860000" cy="432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1pPr>
            <a:lvl2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7884CE1B-5E18-49E8-AC7D-685EC4F27F3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746875" y="5797896"/>
            <a:ext cx="4860000" cy="432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11DF8AB-0641-4DF4-8F21-89B7658B5F0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953750" y="6229350"/>
            <a:ext cx="1238250" cy="6286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43B7E9F-A19E-4FF6-A927-820D2E9084A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8780" y="1301114"/>
            <a:ext cx="503999" cy="42988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C4B1C52-3865-4CA4-9ECD-F761CA62078C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8780" y="2200894"/>
            <a:ext cx="503999" cy="42988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AEF2C88-DAD5-4926-B914-9FA6C1E3D213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8780" y="3100674"/>
            <a:ext cx="503999" cy="42988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6B6CEC8-0CB5-4749-8CC5-B2A18F19A673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8780" y="4000454"/>
            <a:ext cx="503999" cy="42988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D14BF68-5C03-4D26-ABD0-C21889521261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8780" y="4900234"/>
            <a:ext cx="503999" cy="42988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F544680-F6DF-486A-ABF5-3EB66E616954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8780" y="5800015"/>
            <a:ext cx="503999" cy="429881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794DCA33-F1AA-40B6-A4BC-42DB860A7D3E}"/>
              </a:ext>
            </a:extLst>
          </p:cNvPr>
          <p:cNvSpPr/>
          <p:nvPr userDrawn="1"/>
        </p:nvSpPr>
        <p:spPr>
          <a:xfrm>
            <a:off x="12343465" y="7838"/>
            <a:ext cx="1484501" cy="9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nl-BE" sz="1000" dirty="0">
                <a:solidFill>
                  <a:sysClr val="windowText" lastClr="000000"/>
                </a:solidFill>
              </a:rPr>
              <a:t>For agenda items </a:t>
            </a:r>
            <a:r>
              <a:rPr lang="nl-BE" sz="1000" dirty="0" err="1">
                <a:solidFill>
                  <a:sysClr val="windowText" lastClr="000000"/>
                </a:solidFill>
              </a:rPr>
              <a:t>numbers</a:t>
            </a:r>
            <a:r>
              <a:rPr lang="nl-BE" sz="1000" dirty="0">
                <a:solidFill>
                  <a:sysClr val="windowText" lastClr="000000"/>
                </a:solidFill>
              </a:rPr>
              <a:t> (max 6): copy paste </a:t>
            </a:r>
            <a:r>
              <a:rPr lang="nl-BE" sz="1000" dirty="0" err="1">
                <a:solidFill>
                  <a:sysClr val="windowText" lastClr="000000"/>
                </a:solidFill>
              </a:rPr>
              <a:t>white</a:t>
            </a:r>
            <a:r>
              <a:rPr lang="nl-BE" sz="1000" dirty="0">
                <a:solidFill>
                  <a:sysClr val="windowText" lastClr="000000"/>
                </a:solidFill>
              </a:rPr>
              <a:t> </a:t>
            </a:r>
            <a:r>
              <a:rPr lang="nl-BE" sz="1000" dirty="0" err="1">
                <a:solidFill>
                  <a:sysClr val="windowText" lastClr="000000"/>
                </a:solidFill>
              </a:rPr>
              <a:t>nbrs</a:t>
            </a:r>
            <a:r>
              <a:rPr lang="nl-BE" sz="1000" dirty="0">
                <a:solidFill>
                  <a:sysClr val="windowText" lastClr="000000"/>
                </a:solidFill>
              </a:rPr>
              <a:t> </a:t>
            </a:r>
            <a:r>
              <a:rPr lang="nl-BE" sz="1000" dirty="0" err="1">
                <a:solidFill>
                  <a:sysClr val="windowText" lastClr="000000"/>
                </a:solidFill>
              </a:rPr>
              <a:t>from</a:t>
            </a:r>
            <a:r>
              <a:rPr lang="nl-BE" sz="1000" dirty="0">
                <a:solidFill>
                  <a:sysClr val="windowText" lastClr="000000"/>
                </a:solidFill>
              </a:rPr>
              <a:t> Slide Master: click </a:t>
            </a:r>
          </a:p>
          <a:p>
            <a:pPr algn="l"/>
            <a:r>
              <a:rPr lang="nl-BE" sz="1000" dirty="0">
                <a:solidFill>
                  <a:sysClr val="windowText" lastClr="000000"/>
                </a:solidFill>
              </a:rPr>
              <a:t>View </a:t>
            </a:r>
            <a:r>
              <a:rPr lang="nl-BE" sz="1000" dirty="0">
                <a:solidFill>
                  <a:sysClr val="windowText" lastClr="000000"/>
                </a:solidFill>
                <a:sym typeface="Wingdings" panose="05000000000000000000" pitchFamily="2" charset="2"/>
              </a:rPr>
              <a:t></a:t>
            </a:r>
            <a:r>
              <a:rPr lang="nl-BE" sz="1000" dirty="0">
                <a:solidFill>
                  <a:sysClr val="windowText" lastClr="000000"/>
                </a:solidFill>
              </a:rPr>
              <a:t> Slide Master </a:t>
            </a:r>
            <a:endParaRPr lang="en-GB" sz="10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87299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DDD12211-6DC4-4DA9-852A-4E715283247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754"/>
            <a:ext cx="6561445" cy="68580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93B13-3A1A-4535-8067-A95E6F0B899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9766599-7913-41A1-A64F-948C2840D152}" type="datetime1">
              <a:rPr lang="en-US" smtClean="0"/>
              <a:t>10/30/2018</a:t>
            </a:fld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B1F192-0A5C-4E1B-87AC-11F6A3FF24FE}"/>
              </a:ext>
            </a:extLst>
          </p:cNvPr>
          <p:cNvSpPr txBox="1"/>
          <p:nvPr userDrawn="1"/>
        </p:nvSpPr>
        <p:spPr>
          <a:xfrm>
            <a:off x="4688809" y="617788"/>
            <a:ext cx="1697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AGENDA</a:t>
            </a:r>
          </a:p>
        </p:txBody>
      </p:sp>
      <p:sp>
        <p:nvSpPr>
          <p:cNvPr id="16" name="Text Placeholder 1">
            <a:extLst>
              <a:ext uri="{FF2B5EF4-FFF2-40B4-BE49-F238E27FC236}">
                <a16:creationId xmlns:a16="http://schemas.microsoft.com/office/drawing/2014/main" id="{82453E40-4C2B-4D9D-88BA-BB7628A03EE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46875" y="1298995"/>
            <a:ext cx="4860000" cy="432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1pPr>
            <a:lvl2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92EA0F34-39FF-41EE-9694-F3024AB08CC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46875" y="2198775"/>
            <a:ext cx="4860000" cy="432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1pPr>
            <a:lvl2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FA89A2FE-CA4C-4346-9369-FE78AFA0D83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46875" y="3098555"/>
            <a:ext cx="4860000" cy="432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1pPr>
            <a:lvl2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3E91813A-0AA5-4C10-901A-A2453F3581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746875" y="3998335"/>
            <a:ext cx="4860000" cy="432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1pPr>
            <a:lvl2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087AD56C-EC2D-462D-98EE-53D2E2BF328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46875" y="4898115"/>
            <a:ext cx="4860000" cy="432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1pPr>
            <a:lvl2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7884CE1B-5E18-49E8-AC7D-685EC4F27F3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746875" y="5797896"/>
            <a:ext cx="4860000" cy="432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C267DFA-4AC9-4C3D-A963-F855ECB4BA1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953750" y="6229350"/>
            <a:ext cx="1238250" cy="6286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CE0C6E1-B435-429C-960D-83CFA3C8F0C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8780" y="1301114"/>
            <a:ext cx="503999" cy="42988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66985E1-456E-4E74-B266-2C18FB5CF56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8780" y="2200894"/>
            <a:ext cx="503999" cy="42988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9FC647A-E783-45FC-8899-60C778ADA55C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8780" y="3100674"/>
            <a:ext cx="503999" cy="42988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1F87E34-6219-4A4A-B877-1678FE00F073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8780" y="4000454"/>
            <a:ext cx="503999" cy="42988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284F56C-5F21-47B5-964F-8B89ED929318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8780" y="4900234"/>
            <a:ext cx="503999" cy="42988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242D372-5F03-4769-B20E-D97B10076803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8780" y="5800015"/>
            <a:ext cx="503999" cy="429881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2F305186-CE5A-4D23-A8E2-1FA1F9328301}"/>
              </a:ext>
            </a:extLst>
          </p:cNvPr>
          <p:cNvSpPr/>
          <p:nvPr userDrawn="1"/>
        </p:nvSpPr>
        <p:spPr>
          <a:xfrm>
            <a:off x="12343465" y="7838"/>
            <a:ext cx="1484501" cy="9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nl-BE" sz="1000" dirty="0">
                <a:solidFill>
                  <a:sysClr val="windowText" lastClr="000000"/>
                </a:solidFill>
              </a:rPr>
              <a:t>For agenda items </a:t>
            </a:r>
            <a:r>
              <a:rPr lang="nl-BE" sz="1000" dirty="0" err="1">
                <a:solidFill>
                  <a:sysClr val="windowText" lastClr="000000"/>
                </a:solidFill>
              </a:rPr>
              <a:t>numbers</a:t>
            </a:r>
            <a:r>
              <a:rPr lang="nl-BE" sz="1000" dirty="0">
                <a:solidFill>
                  <a:sysClr val="windowText" lastClr="000000"/>
                </a:solidFill>
              </a:rPr>
              <a:t> (max 6): copy paste </a:t>
            </a:r>
            <a:r>
              <a:rPr lang="nl-BE" sz="1000" dirty="0" err="1">
                <a:solidFill>
                  <a:sysClr val="windowText" lastClr="000000"/>
                </a:solidFill>
              </a:rPr>
              <a:t>white</a:t>
            </a:r>
            <a:r>
              <a:rPr lang="nl-BE" sz="1000" dirty="0">
                <a:solidFill>
                  <a:sysClr val="windowText" lastClr="000000"/>
                </a:solidFill>
              </a:rPr>
              <a:t> </a:t>
            </a:r>
            <a:r>
              <a:rPr lang="nl-BE" sz="1000" dirty="0" err="1">
                <a:solidFill>
                  <a:sysClr val="windowText" lastClr="000000"/>
                </a:solidFill>
              </a:rPr>
              <a:t>nbrs</a:t>
            </a:r>
            <a:r>
              <a:rPr lang="nl-BE" sz="1000" dirty="0">
                <a:solidFill>
                  <a:sysClr val="windowText" lastClr="000000"/>
                </a:solidFill>
              </a:rPr>
              <a:t> </a:t>
            </a:r>
            <a:r>
              <a:rPr lang="nl-BE" sz="1000" dirty="0" err="1">
                <a:solidFill>
                  <a:sysClr val="windowText" lastClr="000000"/>
                </a:solidFill>
              </a:rPr>
              <a:t>from</a:t>
            </a:r>
            <a:r>
              <a:rPr lang="nl-BE" sz="1000" dirty="0">
                <a:solidFill>
                  <a:sysClr val="windowText" lastClr="000000"/>
                </a:solidFill>
              </a:rPr>
              <a:t> Slide Master: click </a:t>
            </a:r>
          </a:p>
          <a:p>
            <a:pPr algn="l"/>
            <a:r>
              <a:rPr lang="nl-BE" sz="1000" dirty="0">
                <a:solidFill>
                  <a:sysClr val="windowText" lastClr="000000"/>
                </a:solidFill>
              </a:rPr>
              <a:t>View </a:t>
            </a:r>
            <a:r>
              <a:rPr lang="nl-BE" sz="1000" dirty="0">
                <a:solidFill>
                  <a:sysClr val="windowText" lastClr="000000"/>
                </a:solidFill>
                <a:sym typeface="Wingdings" panose="05000000000000000000" pitchFamily="2" charset="2"/>
              </a:rPr>
              <a:t></a:t>
            </a:r>
            <a:r>
              <a:rPr lang="nl-BE" sz="1000" dirty="0">
                <a:solidFill>
                  <a:sysClr val="windowText" lastClr="000000"/>
                </a:solidFill>
              </a:rPr>
              <a:t> Slide Master </a:t>
            </a:r>
            <a:endParaRPr lang="en-GB" sz="10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67302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nner pictur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E957A90A-6552-4054-8FBE-EE99B197948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"/>
            <a:ext cx="12192000" cy="2625595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97FCA86-0F23-4E3F-BB93-48CDCF6F9A6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43999" y="180000"/>
            <a:ext cx="5040000" cy="28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088ADE-51BE-4126-9950-86BD427CB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99" y="792000"/>
            <a:ext cx="3240000" cy="108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842D5-A4CB-4BFF-87E5-23BE50C5AF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44000" y="3321050"/>
            <a:ext cx="4860000" cy="21600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3B5C1B-4B7A-4DA7-B7E2-1AEF80B85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3999" y="3321050"/>
            <a:ext cx="4860000" cy="21600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B1EE47-8DE8-4217-9A61-E3B7E07B83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2CE484-B326-4E56-8710-E4BB81C12531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25EFA1-93FF-46EC-9F47-7A35547735A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953750" y="6229350"/>
            <a:ext cx="123825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39189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092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Title and Content lef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F3F544B-24A7-49BB-9279-ADAC7DED5BB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9BD1744-7FF6-4DC3-A015-1DEC98018CEF}"/>
              </a:ext>
            </a:extLst>
          </p:cNvPr>
          <p:cNvSpPr/>
          <p:nvPr userDrawn="1"/>
        </p:nvSpPr>
        <p:spPr>
          <a:xfrm>
            <a:off x="0" y="824700"/>
            <a:ext cx="5400000" cy="5187239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A71855D-9996-4E98-A0CF-2737DC3F755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56030" y="180000"/>
            <a:ext cx="5040000" cy="288000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5508AF-1852-4B07-96D2-964F8DF73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000" y="1295207"/>
            <a:ext cx="4500000" cy="540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67799-DF5B-44FF-9122-031079420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000" y="2411268"/>
            <a:ext cx="4500000" cy="307037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FCA4DB-C31F-4D61-9E72-0A6BF803632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2CE484-B326-4E56-8710-E4BB81C12531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5574045-B466-430A-BD37-34C5E203BEE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3750" y="6229350"/>
            <a:ext cx="123825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746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ACFC279-FC66-4D51-994F-1B3003763D0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82" b="-194"/>
          <a:stretch/>
        </p:blipFill>
        <p:spPr>
          <a:xfrm>
            <a:off x="-1" y="-32850"/>
            <a:ext cx="6561445" cy="69480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93B13-3A1A-4535-8067-A95E6F0B8995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9132912" y="187838"/>
            <a:ext cx="2736000" cy="360000"/>
          </a:xfrm>
        </p:spPr>
        <p:txBody>
          <a:bodyPr rIns="0"/>
          <a:lstStyle/>
          <a:p>
            <a:fld id="{6EFB6E76-85A8-4716-A1CC-E55A250E10A3}" type="datetime1">
              <a:rPr lang="en-US" smtClean="0"/>
              <a:t>10/30/2018</a:t>
            </a:fld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B1F192-0A5C-4E1B-87AC-11F6A3FF24FE}"/>
              </a:ext>
            </a:extLst>
          </p:cNvPr>
          <p:cNvSpPr txBox="1"/>
          <p:nvPr userDrawn="1"/>
        </p:nvSpPr>
        <p:spPr>
          <a:xfrm>
            <a:off x="4688809" y="617788"/>
            <a:ext cx="1697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AGENDA</a:t>
            </a:r>
          </a:p>
        </p:txBody>
      </p:sp>
      <p:sp>
        <p:nvSpPr>
          <p:cNvPr id="16" name="Text Placeholder 1">
            <a:extLst>
              <a:ext uri="{FF2B5EF4-FFF2-40B4-BE49-F238E27FC236}">
                <a16:creationId xmlns:a16="http://schemas.microsoft.com/office/drawing/2014/main" id="{82453E40-4C2B-4D9D-88BA-BB7628A03EE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46875" y="1298995"/>
            <a:ext cx="4860000" cy="432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1pPr>
            <a:lvl2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92EA0F34-39FF-41EE-9694-F3024AB08CC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46875" y="2198775"/>
            <a:ext cx="4860000" cy="432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1pPr>
            <a:lvl2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FA89A2FE-CA4C-4346-9369-FE78AFA0D83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46875" y="3098555"/>
            <a:ext cx="4860000" cy="432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1pPr>
            <a:lvl2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3E91813A-0AA5-4C10-901A-A2453F3581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746875" y="3998335"/>
            <a:ext cx="4860000" cy="432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1pPr>
            <a:lvl2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087AD56C-EC2D-462D-98EE-53D2E2BF328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46875" y="4898115"/>
            <a:ext cx="4860000" cy="432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1pPr>
            <a:lvl2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7884CE1B-5E18-49E8-AC7D-685EC4F27F3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746875" y="5797896"/>
            <a:ext cx="4860000" cy="432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1DD66F4-3CCD-4475-8F59-749F2074D98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8780" y="1301114"/>
            <a:ext cx="503999" cy="42988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380BB8E-A6BC-411B-89D8-5B5FF9C4B70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8780" y="2200894"/>
            <a:ext cx="503999" cy="42988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9D9CB22-CFAA-4537-A184-C883A9C7E89C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8780" y="3100674"/>
            <a:ext cx="503999" cy="42988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FE4236A-BB7C-418B-9DCD-35BAA38F986E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8780" y="4000454"/>
            <a:ext cx="503999" cy="42988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AE88F8C-20E1-4B7F-BA94-AEFDAA6FBF37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8780" y="4900234"/>
            <a:ext cx="503999" cy="42988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37BF973-3746-4396-BF59-6E1E857A054C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8780" y="5800015"/>
            <a:ext cx="503999" cy="42988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A3CED06-1E7F-47B2-9B19-911C91050680}"/>
              </a:ext>
            </a:extLst>
          </p:cNvPr>
          <p:cNvSpPr/>
          <p:nvPr userDrawn="1"/>
        </p:nvSpPr>
        <p:spPr>
          <a:xfrm>
            <a:off x="12343465" y="7838"/>
            <a:ext cx="1484501" cy="9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nl-BE" sz="1000" dirty="0">
                <a:solidFill>
                  <a:sysClr val="windowText" lastClr="000000"/>
                </a:solidFill>
              </a:rPr>
              <a:t>For agenda items </a:t>
            </a:r>
            <a:r>
              <a:rPr lang="nl-BE" sz="1000" dirty="0" err="1">
                <a:solidFill>
                  <a:sysClr val="windowText" lastClr="000000"/>
                </a:solidFill>
              </a:rPr>
              <a:t>numbers</a:t>
            </a:r>
            <a:r>
              <a:rPr lang="nl-BE" sz="1000" dirty="0">
                <a:solidFill>
                  <a:sysClr val="windowText" lastClr="000000"/>
                </a:solidFill>
              </a:rPr>
              <a:t> (max 6): copy paste </a:t>
            </a:r>
            <a:r>
              <a:rPr lang="nl-BE" sz="1000" dirty="0" err="1">
                <a:solidFill>
                  <a:sysClr val="windowText" lastClr="000000"/>
                </a:solidFill>
              </a:rPr>
              <a:t>white</a:t>
            </a:r>
            <a:r>
              <a:rPr lang="nl-BE" sz="1000" dirty="0">
                <a:solidFill>
                  <a:sysClr val="windowText" lastClr="000000"/>
                </a:solidFill>
              </a:rPr>
              <a:t> </a:t>
            </a:r>
            <a:r>
              <a:rPr lang="nl-BE" sz="1000" dirty="0" err="1">
                <a:solidFill>
                  <a:sysClr val="windowText" lastClr="000000"/>
                </a:solidFill>
              </a:rPr>
              <a:t>nbrs</a:t>
            </a:r>
            <a:r>
              <a:rPr lang="nl-BE" sz="1000" dirty="0">
                <a:solidFill>
                  <a:sysClr val="windowText" lastClr="000000"/>
                </a:solidFill>
              </a:rPr>
              <a:t> </a:t>
            </a:r>
            <a:r>
              <a:rPr lang="nl-BE" sz="1000" dirty="0" err="1">
                <a:solidFill>
                  <a:sysClr val="windowText" lastClr="000000"/>
                </a:solidFill>
              </a:rPr>
              <a:t>from</a:t>
            </a:r>
            <a:r>
              <a:rPr lang="nl-BE" sz="1000" dirty="0">
                <a:solidFill>
                  <a:sysClr val="windowText" lastClr="000000"/>
                </a:solidFill>
              </a:rPr>
              <a:t> Slide Master: click </a:t>
            </a:r>
          </a:p>
          <a:p>
            <a:pPr algn="l"/>
            <a:r>
              <a:rPr lang="nl-BE" sz="1000" dirty="0">
                <a:solidFill>
                  <a:sysClr val="windowText" lastClr="000000"/>
                </a:solidFill>
              </a:rPr>
              <a:t>View </a:t>
            </a:r>
            <a:r>
              <a:rPr lang="nl-BE" sz="1000" dirty="0">
                <a:solidFill>
                  <a:sysClr val="windowText" lastClr="000000"/>
                </a:solidFill>
                <a:sym typeface="Wingdings" panose="05000000000000000000" pitchFamily="2" charset="2"/>
              </a:rPr>
              <a:t></a:t>
            </a:r>
            <a:r>
              <a:rPr lang="nl-BE" sz="1000" dirty="0">
                <a:solidFill>
                  <a:sysClr val="windowText" lastClr="000000"/>
                </a:solidFill>
              </a:rPr>
              <a:t> Slide Master </a:t>
            </a:r>
            <a:endParaRPr lang="en-GB" sz="10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692380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Title and Content lef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201EE34-E546-4870-9035-28545BC470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9BD1744-7FF6-4DC3-A015-1DEC98018CEF}"/>
              </a:ext>
            </a:extLst>
          </p:cNvPr>
          <p:cNvSpPr/>
          <p:nvPr userDrawn="1"/>
        </p:nvSpPr>
        <p:spPr>
          <a:xfrm>
            <a:off x="0" y="824700"/>
            <a:ext cx="5400000" cy="5187239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A71855D-9996-4E98-A0CF-2737DC3F755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56030" y="180000"/>
            <a:ext cx="5040000" cy="288000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5508AF-1852-4B07-96D2-964F8DF73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000" y="1295207"/>
            <a:ext cx="4500000" cy="540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67799-DF5B-44FF-9122-031079420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000" y="2411268"/>
            <a:ext cx="4500000" cy="307037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FCA4DB-C31F-4D61-9E72-0A6BF803632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2CE484-B326-4E56-8710-E4BB81C12531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5574045-B466-430A-BD37-34C5E203BEE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3750" y="6229350"/>
            <a:ext cx="123825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11789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7146813-0D29-414E-8A18-B79D6D0431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2CE484-B326-4E56-8710-E4BB81C1253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62AB69-0EA6-4DA3-B0B4-7C86166645F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43999" y="180000"/>
            <a:ext cx="5038725" cy="315913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200"/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1200"/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1200"/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12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769E21F-B265-4C26-9380-C8AE9B61C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99" y="792000"/>
            <a:ext cx="5040000" cy="540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32857E5-40D0-4367-AA8E-ECB0DD0C33E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44000" y="1872000"/>
            <a:ext cx="5040312" cy="36000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8BCE02F-436D-4158-82F0-4967FA4A989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92000" y="792000"/>
            <a:ext cx="5400000" cy="520346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C7B433D-6077-4EEF-B025-CC994081E86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953750" y="6229350"/>
            <a:ext cx="123825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521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C1CFF-ACD4-4BCC-A71F-77C7B3825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688" y="1709738"/>
            <a:ext cx="10080625" cy="2880000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BB2C87-966C-4CA7-AD56-BBA9FF31CE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5688" y="4607751"/>
            <a:ext cx="10080625" cy="144000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958475-203C-4DEE-B1DA-C00E75BE0B9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53750" y="6229350"/>
            <a:ext cx="123825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8335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nner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31435B9-D0C9-45A9-AF1D-9D73F10A5F5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" y="0"/>
            <a:ext cx="12192000" cy="2628000"/>
          </a:xfrm>
          <a:solidFill>
            <a:schemeClr val="tx1"/>
          </a:solidFill>
          <a:ln>
            <a:noFill/>
          </a:ln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DCC53DF-5347-489E-AB20-7F260328C5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3999" y="180000"/>
            <a:ext cx="5040000" cy="28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2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1200" baseline="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1200" baseline="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088ADE-51BE-4126-9950-86BD427CB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99" y="792000"/>
            <a:ext cx="10080000" cy="54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842D5-A4CB-4BFF-87E5-23BE50C5AF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44000" y="3321050"/>
            <a:ext cx="4860000" cy="2160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3B5C1B-4B7A-4DA7-B7E2-1AEF80B85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3999" y="3321050"/>
            <a:ext cx="4860000" cy="2160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B1EE47-8DE8-4217-9A61-E3B7E07B83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2CE484-B326-4E56-8710-E4BB81C1253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80171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09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nner picture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4559964-756F-45A1-8E43-14F9E4392CD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"/>
            <a:ext cx="12192000" cy="2625594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97FCA86-0F23-4E3F-BB93-48CDCF6F9A6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43999" y="180000"/>
            <a:ext cx="5040000" cy="28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842D5-A4CB-4BFF-87E5-23BE50C5AF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44000" y="3321050"/>
            <a:ext cx="4860000" cy="2160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3B5C1B-4B7A-4DA7-B7E2-1AEF80B85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3999" y="3321050"/>
            <a:ext cx="4860000" cy="2160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B1EE47-8DE8-4217-9A61-E3B7E07B83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2CE484-B326-4E56-8710-E4BB81C1253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F216E0F-A162-471F-B34A-68163D8CB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99" y="792000"/>
            <a:ext cx="3240000" cy="108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706328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09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Xylos Banner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AF3B529-E729-4AD1-8DDB-7EBF63A8369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"/>
            <a:ext cx="12192000" cy="26255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088ADE-51BE-4126-9950-86BD427CB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2533"/>
            <a:ext cx="4932000" cy="957355"/>
          </a:xfrm>
          <a:solidFill>
            <a:schemeClr val="tx1"/>
          </a:solidFill>
        </p:spPr>
        <p:txBody>
          <a:bodyPr tIns="90000" bIns="90000" anchor="b">
            <a:spAutoFit/>
          </a:bodyPr>
          <a:lstStyle>
            <a:lvl1pPr marL="990600" indent="0"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842D5-A4CB-4BFF-87E5-23BE50C5AF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44000" y="3321050"/>
            <a:ext cx="4860000" cy="2160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3B5C1B-4B7A-4DA7-B7E2-1AEF80B85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3999" y="3321050"/>
            <a:ext cx="4860000" cy="2160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B1EE47-8DE8-4217-9A61-E3B7E07B83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2CE484-B326-4E56-8710-E4BB81C1253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941635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092">
          <p15:clr>
            <a:srgbClr val="FBAE40"/>
          </p15:clr>
        </p15:guide>
        <p15:guide id="2" orient="horz" pos="73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7E916A0-FA0D-43C5-A649-DC0DA7080B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9BD1744-7FF6-4DC3-A015-1DEC98018CEF}"/>
              </a:ext>
            </a:extLst>
          </p:cNvPr>
          <p:cNvSpPr/>
          <p:nvPr userDrawn="1"/>
        </p:nvSpPr>
        <p:spPr>
          <a:xfrm>
            <a:off x="0" y="824700"/>
            <a:ext cx="12192000" cy="5187239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A71855D-9996-4E98-A0CF-2737DC3F755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56030" y="180000"/>
            <a:ext cx="5040000" cy="288000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5508AF-1852-4B07-96D2-964F8DF73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99" y="1295207"/>
            <a:ext cx="10080000" cy="54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67799-DF5B-44FF-9122-031079420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999" y="2411268"/>
            <a:ext cx="10080000" cy="30703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FCA4DB-C31F-4D61-9E72-0A6BF803632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2CE484-B326-4E56-8710-E4BB81C12531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5574045-B466-430A-BD37-34C5E203BEE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3750" y="6229350"/>
            <a:ext cx="123825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233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Title and Conten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89D1D04-F77A-47C6-9D86-C2FF54DE43C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9BD1744-7FF6-4DC3-A015-1DEC98018CEF}"/>
              </a:ext>
            </a:extLst>
          </p:cNvPr>
          <p:cNvSpPr/>
          <p:nvPr userDrawn="1"/>
        </p:nvSpPr>
        <p:spPr>
          <a:xfrm>
            <a:off x="0" y="824700"/>
            <a:ext cx="5400000" cy="5187239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A71855D-9996-4E98-A0CF-2737DC3F755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56030" y="180000"/>
            <a:ext cx="5040000" cy="288000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5508AF-1852-4B07-96D2-964F8DF73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000" y="1295207"/>
            <a:ext cx="4500000" cy="54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67799-DF5B-44FF-9122-031079420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000" y="2411268"/>
            <a:ext cx="4500000" cy="30703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FCA4DB-C31F-4D61-9E72-0A6BF803632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2CE484-B326-4E56-8710-E4BB81C12531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5574045-B466-430A-BD37-34C5E203BEE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3750" y="6229350"/>
            <a:ext cx="123825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18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7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FE4AE3-5395-4455-9380-77AB9BD88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99" y="792000"/>
            <a:ext cx="10080000" cy="54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240462-A3E2-4F5C-B2D4-B8161352D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3999" y="1872000"/>
            <a:ext cx="10080000" cy="360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FA4122-CDEB-4C3E-8E8C-E8297B98F3C7}"/>
              </a:ext>
            </a:extLst>
          </p:cNvPr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>
            <a:off x="10953750" y="6229350"/>
            <a:ext cx="1238250" cy="628650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396DF7-E507-4EA6-8661-31BA87B774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5688" y="6308725"/>
            <a:ext cx="10800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CE484-B326-4E56-8710-E4BB81C1253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D05834-84E8-451C-9F88-6758848B32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0799" y="1878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400A9-9473-4798-BEB7-BE9EC34CC0C1}" type="datetime1">
              <a:rPr lang="en-US" smtClean="0"/>
              <a:t>10/30/2018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0010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9" r:id="rId3"/>
    <p:sldLayoutId id="2147483651" r:id="rId4"/>
    <p:sldLayoutId id="2147483661" r:id="rId5"/>
    <p:sldLayoutId id="2147483683" r:id="rId6"/>
    <p:sldLayoutId id="2147483662" r:id="rId7"/>
    <p:sldLayoutId id="2147483685" r:id="rId8"/>
    <p:sldLayoutId id="2147483689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96" r:id="rId16"/>
    <p:sldLayoutId id="2147483660" r:id="rId17"/>
    <p:sldLayoutId id="2147483695" r:id="rId18"/>
    <p:sldLayoutId id="2147483678" r:id="rId19"/>
    <p:sldLayoutId id="2147483692" r:id="rId20"/>
    <p:sldLayoutId id="2147483693" r:id="rId21"/>
    <p:sldLayoutId id="2147483658" r:id="rId22"/>
    <p:sldLayoutId id="2147483659" r:id="rId23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00000"/>
        </a:lnSpc>
        <a:spcBef>
          <a:spcPts val="1000"/>
        </a:spcBef>
        <a:buFont typeface="Wingdings" panose="05000000000000000000" pitchFamily="2" charset="2"/>
        <a:buChar char="§"/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3600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50000"/>
            <a:lumOff val="50000"/>
          </a:schemeClr>
        </a:buClr>
        <a:buFont typeface="Wingdings" panose="05000000000000000000" pitchFamily="2" charset="2"/>
        <a:buChar char="§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Wingdings" panose="05000000000000000000" pitchFamily="2" charset="2"/>
        <a:buChar char="§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080000" indent="-360000" algn="l" defTabSz="914400" rtl="0" eaLnBrk="1" latinLnBrk="0" hangingPunct="1">
        <a:lnSpc>
          <a:spcPct val="100000"/>
        </a:lnSpc>
        <a:spcBef>
          <a:spcPts val="500"/>
        </a:spcBef>
        <a:buClr>
          <a:schemeClr val="accent6"/>
        </a:buClr>
        <a:buFont typeface="Wingdings" panose="05000000000000000000" pitchFamily="2" charset="2"/>
        <a:buChar char="§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000" indent="-360000" algn="l" defTabSz="914400" rtl="0" eaLnBrk="1" latinLnBrk="0" hangingPunct="1">
        <a:lnSpc>
          <a:spcPct val="100000"/>
        </a:lnSpc>
        <a:spcBef>
          <a:spcPts val="500"/>
        </a:spcBef>
        <a:buClr>
          <a:schemeClr val="accent6"/>
        </a:buClr>
        <a:buFont typeface="Wingdings" panose="05000000000000000000" pitchFamily="2" charset="2"/>
        <a:buChar char="§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162" userDrawn="1">
          <p15:clr>
            <a:srgbClr val="F26B43"/>
          </p15:clr>
        </p15:guide>
        <p15:guide id="2" pos="665" userDrawn="1">
          <p15:clr>
            <a:srgbClr val="F26B43"/>
          </p15:clr>
        </p15:guide>
        <p15:guide id="3" pos="3840" userDrawn="1">
          <p15:clr>
            <a:srgbClr val="F26B43"/>
          </p15:clr>
        </p15:guide>
        <p15:guide id="4" pos="7015" userDrawn="1">
          <p15:clr>
            <a:srgbClr val="F26B43"/>
          </p15:clr>
        </p15:guide>
        <p15:guide id="5" orient="horz" pos="845" userDrawn="1">
          <p15:clr>
            <a:srgbClr val="F26B43"/>
          </p15:clr>
        </p15:guide>
        <p15:guide id="6" orient="horz" pos="504" userDrawn="1">
          <p15:clr>
            <a:srgbClr val="F26B43"/>
          </p15:clr>
        </p15:guide>
        <p15:guide id="7" orient="horz" pos="3453" userDrawn="1">
          <p15:clr>
            <a:srgbClr val="F26B43"/>
          </p15:clr>
        </p15:guide>
        <p15:guide id="8" orient="horz" pos="3974" userDrawn="1">
          <p15:clr>
            <a:srgbClr val="F26B43"/>
          </p15:clr>
        </p15:guide>
        <p15:guide id="9" orient="horz" pos="411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FE4AE3-5395-4455-9380-77AB9BD88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99" y="792000"/>
            <a:ext cx="10080000" cy="54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240462-A3E2-4F5C-B2D4-B8161352D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3999" y="1872000"/>
            <a:ext cx="10080000" cy="360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396DF7-E507-4EA6-8661-31BA87B774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5688" y="6308725"/>
            <a:ext cx="10800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CE484-B326-4E56-8710-E4BB81C1253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D05834-84E8-451C-9F88-6758848B32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33200" y="187838"/>
            <a:ext cx="2736000" cy="360000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AB030-56D1-41E0-8603-BB917C6D5048}" type="datetime1">
              <a:rPr lang="en-US" smtClean="0"/>
              <a:t>10/30/2018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1993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80" r:id="rId2"/>
    <p:sldLayoutId id="2147483681" r:id="rId3"/>
    <p:sldLayoutId id="2147483682" r:id="rId4"/>
    <p:sldLayoutId id="2147483687" r:id="rId5"/>
    <p:sldLayoutId id="2147483690" r:id="rId6"/>
    <p:sldLayoutId id="2147483691" r:id="rId7"/>
    <p:sldLayoutId id="2147483694" r:id="rId8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00000"/>
        </a:lnSpc>
        <a:spcBef>
          <a:spcPts val="1000"/>
        </a:spcBef>
        <a:buFont typeface="Wingdings" panose="05000000000000000000" pitchFamily="2" charset="2"/>
        <a:buChar char="§"/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3600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50000"/>
            <a:lumOff val="50000"/>
          </a:schemeClr>
        </a:buClr>
        <a:buFont typeface="Wingdings" panose="05000000000000000000" pitchFamily="2" charset="2"/>
        <a:buChar char="§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Wingdings" panose="05000000000000000000" pitchFamily="2" charset="2"/>
        <a:buChar char="§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080000" indent="-360000" algn="l" defTabSz="914400" rtl="0" eaLnBrk="1" latinLnBrk="0" hangingPunct="1">
        <a:lnSpc>
          <a:spcPct val="100000"/>
        </a:lnSpc>
        <a:spcBef>
          <a:spcPts val="500"/>
        </a:spcBef>
        <a:buClr>
          <a:schemeClr val="accent6"/>
        </a:buClr>
        <a:buFont typeface="Wingdings" panose="05000000000000000000" pitchFamily="2" charset="2"/>
        <a:buChar char="§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000" indent="-360000" algn="l" defTabSz="914400" rtl="0" eaLnBrk="1" latinLnBrk="0" hangingPunct="1">
        <a:lnSpc>
          <a:spcPct val="100000"/>
        </a:lnSpc>
        <a:spcBef>
          <a:spcPts val="500"/>
        </a:spcBef>
        <a:buClr>
          <a:schemeClr val="accent6"/>
        </a:buClr>
        <a:buFont typeface="Wingdings" panose="05000000000000000000" pitchFamily="2" charset="2"/>
        <a:buChar char="§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162">
          <p15:clr>
            <a:srgbClr val="F26B43"/>
          </p15:clr>
        </p15:guide>
        <p15:guide id="2" pos="665">
          <p15:clr>
            <a:srgbClr val="F26B43"/>
          </p15:clr>
        </p15:guide>
        <p15:guide id="3" pos="3840">
          <p15:clr>
            <a:srgbClr val="F26B43"/>
          </p15:clr>
        </p15:guide>
        <p15:guide id="4" pos="7015">
          <p15:clr>
            <a:srgbClr val="F26B43"/>
          </p15:clr>
        </p15:guide>
        <p15:guide id="5" orient="horz" pos="845">
          <p15:clr>
            <a:srgbClr val="F26B43"/>
          </p15:clr>
        </p15:guide>
        <p15:guide id="6" orient="horz" pos="504">
          <p15:clr>
            <a:srgbClr val="F26B43"/>
          </p15:clr>
        </p15:guide>
        <p15:guide id="7" orient="horz" pos="3453">
          <p15:clr>
            <a:srgbClr val="F26B43"/>
          </p15:clr>
        </p15:guide>
        <p15:guide id="8" orient="horz" pos="3974">
          <p15:clr>
            <a:srgbClr val="F26B43"/>
          </p15:clr>
        </p15:guide>
        <p15:guide id="9" orient="horz" pos="411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F64DB53-8BD7-410D-83DE-06C4762831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Hands-on introductory course</a:t>
            </a: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62CB620-2759-46C1-92ED-8AAE95C485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79231"/>
            <a:ext cx="4608000" cy="963132"/>
          </a:xfrm>
        </p:spPr>
        <p:txBody>
          <a:bodyPr/>
          <a:lstStyle/>
          <a:p>
            <a:r>
              <a:rPr lang="en-GB" dirty="0"/>
              <a:t>AI AND MACHINE LEARNING</a:t>
            </a:r>
            <a:br>
              <a:rPr lang="en-GB" dirty="0"/>
            </a:br>
            <a:endParaRPr lang="en-GB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70A1F55-8A74-43F0-A4D9-C3FAEE50C77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2B381C-944E-46A3-B1D8-5EF6A8F1CC7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25CC14B-D7DD-499A-B5A5-B501680FB438}" type="datetime1">
              <a:rPr lang="en-US" smtClean="0"/>
              <a:t>10/30/2018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0238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2C148-74DA-4297-ADF1-A3F766B38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6000" y="778255"/>
            <a:ext cx="10080000" cy="540000"/>
          </a:xfrm>
        </p:spPr>
        <p:txBody>
          <a:bodyPr/>
          <a:lstStyle/>
          <a:p>
            <a:r>
              <a:rPr lang="nl-BE" dirty="0"/>
              <a:t>Learning </a:t>
            </a:r>
            <a:r>
              <a:rPr lang="nl-BE" dirty="0" err="1"/>
              <a:t>decision</a:t>
            </a:r>
            <a:r>
              <a:rPr lang="nl-BE" dirty="0"/>
              <a:t> trees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DC60BB-2986-4A97-B958-9D4A79734FC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5407A8-7D6F-487C-AA5E-A79EF70B62DE}"/>
              </a:ext>
            </a:extLst>
          </p:cNvPr>
          <p:cNvSpPr txBox="1"/>
          <p:nvPr/>
        </p:nvSpPr>
        <p:spPr>
          <a:xfrm>
            <a:off x="8211524" y="1338321"/>
            <a:ext cx="1347642" cy="36933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BE" dirty="0"/>
              <a:t>wind speed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CB7CC1F-6465-44BD-B366-84AC4CEDD20A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8885345" y="1707653"/>
            <a:ext cx="1649632" cy="83970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78E7616-87D1-488C-A774-798B94C0DD73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7640877" y="1707653"/>
            <a:ext cx="1244468" cy="121091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EB587328-DBB7-4855-B628-CC042FF503AD}"/>
              </a:ext>
            </a:extLst>
          </p:cNvPr>
          <p:cNvSpPr txBox="1"/>
          <p:nvPr/>
        </p:nvSpPr>
        <p:spPr>
          <a:xfrm>
            <a:off x="11650740" y="5059730"/>
            <a:ext cx="84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accent6"/>
                </a:solidFill>
              </a:rPr>
              <a:t>... 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284C551-1CE6-4F4F-BF5C-50C15BFB86B5}"/>
              </a:ext>
            </a:extLst>
          </p:cNvPr>
          <p:cNvSpPr txBox="1"/>
          <p:nvPr/>
        </p:nvSpPr>
        <p:spPr>
          <a:xfrm>
            <a:off x="9846632" y="1839978"/>
            <a:ext cx="84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accent6"/>
                </a:solidFill>
              </a:rPr>
              <a:t>&gt;= 20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EE3210-E9A0-40F0-AF43-BDEA953617EF}"/>
              </a:ext>
            </a:extLst>
          </p:cNvPr>
          <p:cNvSpPr txBox="1"/>
          <p:nvPr/>
        </p:nvSpPr>
        <p:spPr>
          <a:xfrm>
            <a:off x="8210284" y="366859"/>
            <a:ext cx="13488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/>
              <a:t>(100)</a:t>
            </a:r>
          </a:p>
          <a:p>
            <a:pPr algn="ctr"/>
            <a:r>
              <a:rPr lang="nl-BE" dirty="0">
                <a:solidFill>
                  <a:srgbClr val="00B050"/>
                </a:solidFill>
              </a:rPr>
              <a:t>yes: 80</a:t>
            </a:r>
          </a:p>
          <a:p>
            <a:pPr algn="ctr"/>
            <a:r>
              <a:rPr lang="nl-BE" dirty="0">
                <a:solidFill>
                  <a:srgbClr val="FF0000"/>
                </a:solidFill>
              </a:rPr>
              <a:t>no: 20 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5B4D60EB-6E23-475A-B011-36B8435FC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999" y="1528175"/>
            <a:ext cx="4216933" cy="4384109"/>
          </a:xfrm>
        </p:spPr>
        <p:txBody>
          <a:bodyPr/>
          <a:lstStyle/>
          <a:p>
            <a:endParaRPr lang="nl-BE" dirty="0"/>
          </a:p>
          <a:p>
            <a:pPr marL="0" indent="0">
              <a:buNone/>
            </a:pPr>
            <a:r>
              <a:rPr lang="nl-BE" dirty="0" err="1"/>
              <a:t>Which</a:t>
            </a:r>
            <a:r>
              <a:rPr lang="nl-BE" dirty="0"/>
              <a:t> feature do we split on first?</a:t>
            </a:r>
          </a:p>
          <a:p>
            <a:pPr marL="0" indent="0">
              <a:buNone/>
            </a:pPr>
            <a:endParaRPr lang="nl-BE" dirty="0"/>
          </a:p>
          <a:p>
            <a:pPr lvl="1"/>
            <a:r>
              <a:rPr lang="nl-BE" dirty="0" err="1"/>
              <a:t>Choose</a:t>
            </a:r>
            <a:r>
              <a:rPr lang="nl-BE" dirty="0"/>
              <a:t> feature </a:t>
            </a:r>
            <a:r>
              <a:rPr lang="nl-BE" dirty="0" err="1"/>
              <a:t>that</a:t>
            </a:r>
            <a:r>
              <a:rPr lang="nl-BE" dirty="0"/>
              <a:t> </a:t>
            </a:r>
            <a:r>
              <a:rPr lang="nl-BE" dirty="0" err="1"/>
              <a:t>results</a:t>
            </a:r>
            <a:r>
              <a:rPr lang="nl-BE" dirty="0"/>
              <a:t> in best split = </a:t>
            </a:r>
            <a:r>
              <a:rPr lang="nl-BE" b="1" dirty="0" err="1"/>
              <a:t>lowest</a:t>
            </a:r>
            <a:r>
              <a:rPr lang="nl-BE" b="1" dirty="0"/>
              <a:t> error </a:t>
            </a:r>
            <a:r>
              <a:rPr lang="nl-BE" b="1" dirty="0" err="1"/>
              <a:t>for</a:t>
            </a:r>
            <a:r>
              <a:rPr lang="nl-BE" b="1" dirty="0"/>
              <a:t> </a:t>
            </a:r>
            <a:r>
              <a:rPr lang="nl-BE" b="1" dirty="0" err="1"/>
              <a:t>that</a:t>
            </a:r>
            <a:r>
              <a:rPr lang="nl-BE" b="1" dirty="0"/>
              <a:t> </a:t>
            </a:r>
            <a:r>
              <a:rPr lang="nl-BE" b="1" dirty="0" err="1"/>
              <a:t>stump</a:t>
            </a:r>
            <a:r>
              <a:rPr lang="nl-BE" b="1" dirty="0"/>
              <a:t>, </a:t>
            </a:r>
            <a:r>
              <a:rPr lang="nl-BE" dirty="0" err="1"/>
              <a:t>if</a:t>
            </a:r>
            <a:r>
              <a:rPr lang="nl-BE" dirty="0"/>
              <a:t> </a:t>
            </a:r>
            <a:r>
              <a:rPr lang="nl-BE" dirty="0" err="1"/>
              <a:t>it</a:t>
            </a:r>
            <a:r>
              <a:rPr lang="nl-BE" dirty="0"/>
              <a:t> </a:t>
            </a:r>
            <a:r>
              <a:rPr lang="nl-BE" dirty="0" err="1"/>
              <a:t>would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last </a:t>
            </a:r>
            <a:r>
              <a:rPr lang="nl-BE" dirty="0" err="1"/>
              <a:t>stump</a:t>
            </a:r>
            <a:endParaRPr lang="nl-BE" dirty="0"/>
          </a:p>
          <a:p>
            <a:endParaRPr lang="nl-BE" dirty="0"/>
          </a:p>
          <a:p>
            <a:pPr lvl="1"/>
            <a:r>
              <a:rPr lang="nl-BE" dirty="0"/>
              <a:t>i.e. </a:t>
            </a:r>
            <a:r>
              <a:rPr lang="nl-BE" dirty="0" err="1"/>
              <a:t>choose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feature </a:t>
            </a:r>
            <a:r>
              <a:rPr lang="nl-BE" dirty="0" err="1"/>
              <a:t>that</a:t>
            </a:r>
            <a:r>
              <a:rPr lang="nl-BE" dirty="0"/>
              <a:t> best </a:t>
            </a:r>
            <a:r>
              <a:rPr lang="nl-BE" dirty="0" err="1"/>
              <a:t>distincts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classes</a:t>
            </a:r>
          </a:p>
          <a:p>
            <a:endParaRPr lang="nl-BE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031D65B-29D0-4FF3-A50E-9E0D4DD79D88}"/>
              </a:ext>
            </a:extLst>
          </p:cNvPr>
          <p:cNvSpPr txBox="1"/>
          <p:nvPr/>
        </p:nvSpPr>
        <p:spPr>
          <a:xfrm>
            <a:off x="7015770" y="2918564"/>
            <a:ext cx="14351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/>
              <a:t>(94)</a:t>
            </a:r>
          </a:p>
          <a:p>
            <a:pPr algn="ctr"/>
            <a:r>
              <a:rPr lang="nl-BE" dirty="0">
                <a:solidFill>
                  <a:srgbClr val="00B050"/>
                </a:solidFill>
              </a:rPr>
              <a:t>yes: 45</a:t>
            </a:r>
          </a:p>
          <a:p>
            <a:pPr algn="ctr"/>
            <a:r>
              <a:rPr lang="nl-BE" dirty="0">
                <a:solidFill>
                  <a:srgbClr val="FF0000"/>
                </a:solidFill>
              </a:rPr>
              <a:t>no: 49</a:t>
            </a:r>
          </a:p>
          <a:p>
            <a:pPr algn="ctr"/>
            <a:r>
              <a:rPr lang="nl-BE" dirty="0" err="1"/>
              <a:t>predict</a:t>
            </a:r>
            <a:r>
              <a:rPr lang="nl-BE" dirty="0"/>
              <a:t> ‘no’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C45F7F3-28F3-4803-B5A9-FA961BAE9908}"/>
              </a:ext>
            </a:extLst>
          </p:cNvPr>
          <p:cNvSpPr txBox="1"/>
          <p:nvPr/>
        </p:nvSpPr>
        <p:spPr>
          <a:xfrm>
            <a:off x="9846631" y="2679685"/>
            <a:ext cx="16522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/>
              <a:t>(6)</a:t>
            </a:r>
          </a:p>
          <a:p>
            <a:pPr algn="ctr"/>
            <a:r>
              <a:rPr lang="nl-BE" dirty="0">
                <a:solidFill>
                  <a:srgbClr val="00B050"/>
                </a:solidFill>
              </a:rPr>
              <a:t>yes: 4</a:t>
            </a:r>
          </a:p>
          <a:p>
            <a:pPr algn="ctr"/>
            <a:r>
              <a:rPr lang="nl-BE" dirty="0">
                <a:solidFill>
                  <a:srgbClr val="FF0000"/>
                </a:solidFill>
              </a:rPr>
              <a:t>no: 2 </a:t>
            </a:r>
          </a:p>
          <a:p>
            <a:pPr algn="ctr"/>
            <a:r>
              <a:rPr lang="nl-BE" dirty="0" err="1"/>
              <a:t>predict</a:t>
            </a:r>
            <a:r>
              <a:rPr lang="nl-BE" dirty="0"/>
              <a:t> ‘yes’ </a:t>
            </a:r>
          </a:p>
          <a:p>
            <a:pPr algn="ctr"/>
            <a:r>
              <a:rPr lang="nl-BE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B7BDFCE-FD89-40F2-AE38-931197994394}"/>
              </a:ext>
            </a:extLst>
          </p:cNvPr>
          <p:cNvSpPr txBox="1"/>
          <p:nvPr/>
        </p:nvSpPr>
        <p:spPr>
          <a:xfrm>
            <a:off x="7603887" y="1967636"/>
            <a:ext cx="84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accent6"/>
                </a:solidFill>
              </a:rPr>
              <a:t>&lt; 20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8A47E4C-DCCF-4946-B5C9-0472E1FE2F29}"/>
                  </a:ext>
                </a:extLst>
              </p:cNvPr>
              <p:cNvSpPr txBox="1"/>
              <p:nvPr/>
            </p:nvSpPr>
            <p:spPr>
              <a:xfrm>
                <a:off x="7861207" y="4782731"/>
                <a:ext cx="2428806" cy="5259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𝑒𝑟𝑟𝑜𝑟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nl-B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45+2 </m:t>
                          </m:r>
                        </m:num>
                        <m:den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=0,47</m:t>
                      </m:r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8A47E4C-DCCF-4946-B5C9-0472E1FE2F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1207" y="4782731"/>
                <a:ext cx="2428806" cy="5259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4276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4832C-767B-4669-8D59-E2294379C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Learning </a:t>
            </a:r>
            <a:r>
              <a:rPr lang="nl-BE" dirty="0" err="1"/>
              <a:t>decision</a:t>
            </a:r>
            <a:r>
              <a:rPr lang="nl-BE" dirty="0"/>
              <a:t>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35568-1C04-4B1D-899F-7FBA78E2F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  <a:p>
            <a:r>
              <a:rPr lang="nl-BE" dirty="0"/>
              <a:t>split on </a:t>
            </a:r>
            <a:r>
              <a:rPr lang="nl-BE" dirty="0" err="1"/>
              <a:t>visibility</a:t>
            </a:r>
            <a:r>
              <a:rPr lang="nl-BE" dirty="0"/>
              <a:t>: error = 0,35</a:t>
            </a:r>
          </a:p>
          <a:p>
            <a:r>
              <a:rPr lang="nl-BE" dirty="0"/>
              <a:t>split on wind speed: error = 0,47 </a:t>
            </a:r>
          </a:p>
          <a:p>
            <a:endParaRPr lang="nl-BE" dirty="0"/>
          </a:p>
          <a:p>
            <a:pPr marL="360000" lvl="1" indent="0">
              <a:buNone/>
            </a:pPr>
            <a:r>
              <a:rPr lang="nl-BE" dirty="0">
                <a:sym typeface="Wingdings" panose="05000000000000000000" pitchFamily="2" charset="2"/>
              </a:rPr>
              <a:t> split on </a:t>
            </a:r>
            <a:r>
              <a:rPr lang="nl-BE" dirty="0" err="1">
                <a:sym typeface="Wingdings" panose="05000000000000000000" pitchFamily="2" charset="2"/>
              </a:rPr>
              <a:t>visibility</a:t>
            </a:r>
            <a:endParaRPr lang="nl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907198-B1A3-4C70-A73A-105A25DAE80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30729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2C148-74DA-4297-ADF1-A3F766B38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6000" y="778255"/>
            <a:ext cx="10080000" cy="540000"/>
          </a:xfrm>
        </p:spPr>
        <p:txBody>
          <a:bodyPr/>
          <a:lstStyle/>
          <a:p>
            <a:r>
              <a:rPr lang="nl-BE" dirty="0"/>
              <a:t>Learning </a:t>
            </a:r>
            <a:r>
              <a:rPr lang="nl-BE" dirty="0" err="1"/>
              <a:t>decision</a:t>
            </a:r>
            <a:r>
              <a:rPr lang="nl-BE" dirty="0"/>
              <a:t> trees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DC60BB-2986-4A97-B958-9D4A79734FC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5407A8-7D6F-487C-AA5E-A79EF70B62DE}"/>
              </a:ext>
            </a:extLst>
          </p:cNvPr>
          <p:cNvSpPr txBox="1"/>
          <p:nvPr/>
        </p:nvSpPr>
        <p:spPr>
          <a:xfrm>
            <a:off x="8211524" y="1338321"/>
            <a:ext cx="1103426" cy="36933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BE" dirty="0" err="1"/>
              <a:t>visibility</a:t>
            </a:r>
            <a:r>
              <a:rPr lang="nl-BE" dirty="0"/>
              <a:t>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CB7CC1F-6465-44BD-B366-84AC4CEDD20A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8763237" y="1707653"/>
            <a:ext cx="1771740" cy="83970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78E7616-87D1-488C-A774-798B94C0DD73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7640877" y="1707653"/>
            <a:ext cx="1122360" cy="121091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EB587328-DBB7-4855-B628-CC042FF503AD}"/>
              </a:ext>
            </a:extLst>
          </p:cNvPr>
          <p:cNvSpPr txBox="1"/>
          <p:nvPr/>
        </p:nvSpPr>
        <p:spPr>
          <a:xfrm>
            <a:off x="11650740" y="5059730"/>
            <a:ext cx="84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accent6"/>
                </a:solidFill>
              </a:rPr>
              <a:t>... 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284C551-1CE6-4F4F-BF5C-50C15BFB86B5}"/>
              </a:ext>
            </a:extLst>
          </p:cNvPr>
          <p:cNvSpPr txBox="1"/>
          <p:nvPr/>
        </p:nvSpPr>
        <p:spPr>
          <a:xfrm>
            <a:off x="9846632" y="1839978"/>
            <a:ext cx="84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accent6"/>
                </a:solidFill>
              </a:rPr>
              <a:t>&gt;= 10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EE3210-E9A0-40F0-AF43-BDEA953617EF}"/>
              </a:ext>
            </a:extLst>
          </p:cNvPr>
          <p:cNvSpPr txBox="1"/>
          <p:nvPr/>
        </p:nvSpPr>
        <p:spPr>
          <a:xfrm>
            <a:off x="8210284" y="366859"/>
            <a:ext cx="13488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/>
              <a:t>(100)</a:t>
            </a:r>
          </a:p>
          <a:p>
            <a:pPr algn="ctr"/>
            <a:r>
              <a:rPr lang="nl-BE" dirty="0">
                <a:solidFill>
                  <a:srgbClr val="00B050"/>
                </a:solidFill>
              </a:rPr>
              <a:t>yes: 80</a:t>
            </a:r>
          </a:p>
          <a:p>
            <a:pPr algn="ctr"/>
            <a:r>
              <a:rPr lang="nl-BE" dirty="0">
                <a:solidFill>
                  <a:srgbClr val="FF0000"/>
                </a:solidFill>
              </a:rPr>
              <a:t>no: 20 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5B4D60EB-6E23-475A-B011-36B8435FC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999" y="1528175"/>
            <a:ext cx="4216933" cy="4384109"/>
          </a:xfrm>
        </p:spPr>
        <p:txBody>
          <a:bodyPr/>
          <a:lstStyle/>
          <a:p>
            <a:endParaRPr lang="nl-BE" dirty="0"/>
          </a:p>
          <a:p>
            <a:pPr marL="0" indent="0">
              <a:buNone/>
            </a:pPr>
            <a:r>
              <a:rPr lang="nl-BE" dirty="0"/>
              <a:t>For </a:t>
            </a:r>
            <a:r>
              <a:rPr lang="nl-BE" dirty="0" err="1"/>
              <a:t>continuous</a:t>
            </a:r>
            <a:r>
              <a:rPr lang="nl-BE" dirty="0"/>
              <a:t> variables, </a:t>
            </a:r>
            <a:r>
              <a:rPr lang="nl-BE" dirty="0" err="1"/>
              <a:t>what</a:t>
            </a:r>
            <a:r>
              <a:rPr lang="nl-BE" dirty="0"/>
              <a:t> </a:t>
            </a:r>
            <a:r>
              <a:rPr lang="nl-BE" dirty="0" err="1"/>
              <a:t>threshold</a:t>
            </a:r>
            <a:r>
              <a:rPr lang="nl-BE" dirty="0"/>
              <a:t> do we </a:t>
            </a:r>
            <a:r>
              <a:rPr lang="nl-BE" dirty="0" err="1"/>
              <a:t>pick</a:t>
            </a:r>
            <a:r>
              <a:rPr lang="nl-BE" dirty="0"/>
              <a:t>?</a:t>
            </a:r>
          </a:p>
          <a:p>
            <a:pPr marL="0" indent="0">
              <a:buNone/>
            </a:pPr>
            <a:endParaRPr lang="nl-BE" dirty="0"/>
          </a:p>
          <a:p>
            <a:pPr lvl="1"/>
            <a:r>
              <a:rPr lang="nl-BE" dirty="0" err="1"/>
              <a:t>Choose</a:t>
            </a:r>
            <a:r>
              <a:rPr lang="nl-BE" dirty="0"/>
              <a:t> </a:t>
            </a:r>
            <a:r>
              <a:rPr lang="nl-BE" dirty="0" err="1"/>
              <a:t>threshold</a:t>
            </a:r>
            <a:r>
              <a:rPr lang="nl-BE" dirty="0"/>
              <a:t> </a:t>
            </a:r>
            <a:r>
              <a:rPr lang="nl-BE" dirty="0" err="1"/>
              <a:t>that</a:t>
            </a:r>
            <a:r>
              <a:rPr lang="nl-BE" dirty="0"/>
              <a:t> </a:t>
            </a:r>
            <a:r>
              <a:rPr lang="nl-BE" dirty="0" err="1"/>
              <a:t>results</a:t>
            </a:r>
            <a:r>
              <a:rPr lang="nl-BE" dirty="0"/>
              <a:t> in best split = </a:t>
            </a:r>
            <a:r>
              <a:rPr lang="nl-BE" b="1" dirty="0" err="1"/>
              <a:t>lowest</a:t>
            </a:r>
            <a:r>
              <a:rPr lang="nl-BE" b="1" dirty="0"/>
              <a:t> error </a:t>
            </a:r>
            <a:r>
              <a:rPr lang="nl-BE" b="1" dirty="0" err="1"/>
              <a:t>for</a:t>
            </a:r>
            <a:r>
              <a:rPr lang="nl-BE" b="1" dirty="0"/>
              <a:t> </a:t>
            </a:r>
            <a:r>
              <a:rPr lang="nl-BE" b="1" dirty="0" err="1"/>
              <a:t>that</a:t>
            </a:r>
            <a:r>
              <a:rPr lang="nl-BE" b="1" dirty="0"/>
              <a:t> </a:t>
            </a:r>
            <a:r>
              <a:rPr lang="nl-BE" b="1" dirty="0" err="1"/>
              <a:t>stump</a:t>
            </a:r>
            <a:r>
              <a:rPr lang="nl-BE" b="1" dirty="0"/>
              <a:t>, </a:t>
            </a:r>
            <a:r>
              <a:rPr lang="nl-BE" dirty="0" err="1"/>
              <a:t>if</a:t>
            </a:r>
            <a:r>
              <a:rPr lang="nl-BE" dirty="0"/>
              <a:t> </a:t>
            </a:r>
            <a:r>
              <a:rPr lang="nl-BE" dirty="0" err="1"/>
              <a:t>it</a:t>
            </a:r>
            <a:r>
              <a:rPr lang="nl-BE" dirty="0"/>
              <a:t> </a:t>
            </a:r>
            <a:r>
              <a:rPr lang="nl-BE" dirty="0" err="1"/>
              <a:t>would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last </a:t>
            </a:r>
            <a:r>
              <a:rPr lang="nl-BE" dirty="0" err="1"/>
              <a:t>stump</a:t>
            </a:r>
            <a:endParaRPr lang="nl-BE" dirty="0"/>
          </a:p>
          <a:p>
            <a:endParaRPr lang="nl-BE" dirty="0"/>
          </a:p>
          <a:p>
            <a:pPr lvl="1"/>
            <a:r>
              <a:rPr lang="nl-BE" dirty="0"/>
              <a:t>i.e. </a:t>
            </a:r>
            <a:r>
              <a:rPr lang="nl-BE" dirty="0" err="1"/>
              <a:t>choose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threshold</a:t>
            </a:r>
            <a:r>
              <a:rPr lang="nl-BE" dirty="0"/>
              <a:t> </a:t>
            </a:r>
            <a:r>
              <a:rPr lang="nl-BE" dirty="0" err="1"/>
              <a:t>that</a:t>
            </a:r>
            <a:r>
              <a:rPr lang="nl-BE" dirty="0"/>
              <a:t> best </a:t>
            </a:r>
            <a:r>
              <a:rPr lang="nl-BE" dirty="0" err="1"/>
              <a:t>distincts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classes</a:t>
            </a:r>
          </a:p>
          <a:p>
            <a:endParaRPr lang="nl-BE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031D65B-29D0-4FF3-A50E-9E0D4DD79D88}"/>
              </a:ext>
            </a:extLst>
          </p:cNvPr>
          <p:cNvSpPr txBox="1"/>
          <p:nvPr/>
        </p:nvSpPr>
        <p:spPr>
          <a:xfrm>
            <a:off x="7015770" y="2918564"/>
            <a:ext cx="14351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/>
              <a:t>(36)</a:t>
            </a:r>
          </a:p>
          <a:p>
            <a:pPr algn="ctr"/>
            <a:r>
              <a:rPr lang="nl-BE" dirty="0">
                <a:solidFill>
                  <a:srgbClr val="00B050"/>
                </a:solidFill>
              </a:rPr>
              <a:t>yes: 6</a:t>
            </a:r>
          </a:p>
          <a:p>
            <a:pPr algn="ctr"/>
            <a:r>
              <a:rPr lang="nl-BE" dirty="0">
                <a:solidFill>
                  <a:srgbClr val="FF0000"/>
                </a:solidFill>
              </a:rPr>
              <a:t>no: 30</a:t>
            </a:r>
          </a:p>
          <a:p>
            <a:pPr algn="ctr"/>
            <a:r>
              <a:rPr lang="nl-BE" dirty="0" err="1"/>
              <a:t>predict</a:t>
            </a:r>
            <a:r>
              <a:rPr lang="nl-BE" dirty="0"/>
              <a:t> ‘no’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C45F7F3-28F3-4803-B5A9-FA961BAE9908}"/>
              </a:ext>
            </a:extLst>
          </p:cNvPr>
          <p:cNvSpPr txBox="1"/>
          <p:nvPr/>
        </p:nvSpPr>
        <p:spPr>
          <a:xfrm>
            <a:off x="9846631" y="2679685"/>
            <a:ext cx="16522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/>
              <a:t>(64)</a:t>
            </a:r>
          </a:p>
          <a:p>
            <a:pPr algn="ctr"/>
            <a:r>
              <a:rPr lang="nl-BE" dirty="0">
                <a:solidFill>
                  <a:srgbClr val="00B050"/>
                </a:solidFill>
              </a:rPr>
              <a:t>yes: 35</a:t>
            </a:r>
          </a:p>
          <a:p>
            <a:pPr algn="ctr"/>
            <a:r>
              <a:rPr lang="nl-BE" dirty="0">
                <a:solidFill>
                  <a:srgbClr val="FF0000"/>
                </a:solidFill>
              </a:rPr>
              <a:t>no: 29</a:t>
            </a:r>
          </a:p>
          <a:p>
            <a:pPr algn="ctr"/>
            <a:r>
              <a:rPr lang="nl-BE" dirty="0" err="1"/>
              <a:t>predict</a:t>
            </a:r>
            <a:r>
              <a:rPr lang="nl-BE" dirty="0"/>
              <a:t> ‘yes’ </a:t>
            </a:r>
          </a:p>
          <a:p>
            <a:pPr algn="ctr"/>
            <a:r>
              <a:rPr lang="nl-BE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B7BDFCE-FD89-40F2-AE38-931197994394}"/>
              </a:ext>
            </a:extLst>
          </p:cNvPr>
          <p:cNvSpPr txBox="1"/>
          <p:nvPr/>
        </p:nvSpPr>
        <p:spPr>
          <a:xfrm>
            <a:off x="7603887" y="1967636"/>
            <a:ext cx="84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accent6"/>
                </a:solidFill>
              </a:rPr>
              <a:t>&lt; 10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8A47E4C-DCCF-4946-B5C9-0472E1FE2F29}"/>
                  </a:ext>
                </a:extLst>
              </p:cNvPr>
              <p:cNvSpPr txBox="1"/>
              <p:nvPr/>
            </p:nvSpPr>
            <p:spPr>
              <a:xfrm>
                <a:off x="7861207" y="4782731"/>
                <a:ext cx="2428806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𝑒𝑟𝑟𝑜𝑟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nl-B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6+29 </m:t>
                          </m:r>
                        </m:num>
                        <m:den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=0,35</m:t>
                      </m:r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8A47E4C-DCCF-4946-B5C9-0472E1FE2F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1207" y="4782731"/>
                <a:ext cx="2428806" cy="5203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7227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2C148-74DA-4297-ADF1-A3F766B38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6000" y="778255"/>
            <a:ext cx="10080000" cy="540000"/>
          </a:xfrm>
        </p:spPr>
        <p:txBody>
          <a:bodyPr/>
          <a:lstStyle/>
          <a:p>
            <a:r>
              <a:rPr lang="nl-BE" dirty="0"/>
              <a:t>Learning </a:t>
            </a:r>
            <a:r>
              <a:rPr lang="nl-BE" dirty="0" err="1"/>
              <a:t>decision</a:t>
            </a:r>
            <a:r>
              <a:rPr lang="nl-BE" dirty="0"/>
              <a:t> trees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DC60BB-2986-4A97-B958-9D4A79734FC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5407A8-7D6F-487C-AA5E-A79EF70B62DE}"/>
              </a:ext>
            </a:extLst>
          </p:cNvPr>
          <p:cNvSpPr txBox="1"/>
          <p:nvPr/>
        </p:nvSpPr>
        <p:spPr>
          <a:xfrm>
            <a:off x="8211524" y="1338321"/>
            <a:ext cx="1103426" cy="36933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BE" dirty="0" err="1"/>
              <a:t>visibility</a:t>
            </a:r>
            <a:r>
              <a:rPr lang="nl-BE" dirty="0"/>
              <a:t>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CB7CC1F-6465-44BD-B366-84AC4CEDD20A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8763237" y="1707653"/>
            <a:ext cx="1771740" cy="83970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78E7616-87D1-488C-A774-798B94C0DD73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7640877" y="1707653"/>
            <a:ext cx="1122360" cy="121091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EB587328-DBB7-4855-B628-CC042FF503AD}"/>
              </a:ext>
            </a:extLst>
          </p:cNvPr>
          <p:cNvSpPr txBox="1"/>
          <p:nvPr/>
        </p:nvSpPr>
        <p:spPr>
          <a:xfrm>
            <a:off x="11650740" y="5059730"/>
            <a:ext cx="84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accent6"/>
                </a:solidFill>
              </a:rPr>
              <a:t>... 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284C551-1CE6-4F4F-BF5C-50C15BFB86B5}"/>
              </a:ext>
            </a:extLst>
          </p:cNvPr>
          <p:cNvSpPr txBox="1"/>
          <p:nvPr/>
        </p:nvSpPr>
        <p:spPr>
          <a:xfrm>
            <a:off x="9846632" y="1839978"/>
            <a:ext cx="84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accent6"/>
                </a:solidFill>
              </a:rPr>
              <a:t>&gt;= 10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EE3210-E9A0-40F0-AF43-BDEA953617EF}"/>
              </a:ext>
            </a:extLst>
          </p:cNvPr>
          <p:cNvSpPr txBox="1"/>
          <p:nvPr/>
        </p:nvSpPr>
        <p:spPr>
          <a:xfrm>
            <a:off x="8210284" y="366859"/>
            <a:ext cx="13488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/>
              <a:t>(100)</a:t>
            </a:r>
          </a:p>
          <a:p>
            <a:pPr algn="ctr"/>
            <a:r>
              <a:rPr lang="nl-BE" dirty="0">
                <a:solidFill>
                  <a:srgbClr val="00B050"/>
                </a:solidFill>
              </a:rPr>
              <a:t>yes: 80</a:t>
            </a:r>
          </a:p>
          <a:p>
            <a:pPr algn="ctr"/>
            <a:r>
              <a:rPr lang="nl-BE" dirty="0">
                <a:solidFill>
                  <a:srgbClr val="FF0000"/>
                </a:solidFill>
              </a:rPr>
              <a:t>no: 20 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5B4D60EB-6E23-475A-B011-36B8435FC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999" y="1528175"/>
            <a:ext cx="4216933" cy="5147263"/>
          </a:xfrm>
        </p:spPr>
        <p:txBody>
          <a:bodyPr/>
          <a:lstStyle/>
          <a:p>
            <a:endParaRPr lang="nl-BE" dirty="0"/>
          </a:p>
          <a:p>
            <a:pPr marL="0" indent="0">
              <a:buNone/>
            </a:pPr>
            <a:r>
              <a:rPr lang="nl-BE" dirty="0"/>
              <a:t>For </a:t>
            </a:r>
            <a:r>
              <a:rPr lang="nl-BE" dirty="0" err="1"/>
              <a:t>continuous</a:t>
            </a:r>
            <a:r>
              <a:rPr lang="nl-BE" dirty="0"/>
              <a:t> variables, </a:t>
            </a:r>
            <a:r>
              <a:rPr lang="nl-BE" dirty="0" err="1"/>
              <a:t>what</a:t>
            </a:r>
            <a:r>
              <a:rPr lang="nl-BE" dirty="0"/>
              <a:t> </a:t>
            </a:r>
            <a:r>
              <a:rPr lang="nl-BE" dirty="0" err="1"/>
              <a:t>threshold</a:t>
            </a:r>
            <a:r>
              <a:rPr lang="nl-BE" dirty="0"/>
              <a:t> do we </a:t>
            </a:r>
            <a:r>
              <a:rPr lang="nl-BE" dirty="0" err="1"/>
              <a:t>pick</a:t>
            </a:r>
            <a:r>
              <a:rPr lang="nl-BE" dirty="0"/>
              <a:t>?</a:t>
            </a:r>
          </a:p>
          <a:p>
            <a:pPr marL="0" indent="0">
              <a:buNone/>
            </a:pPr>
            <a:endParaRPr lang="nl-BE" dirty="0"/>
          </a:p>
          <a:p>
            <a:pPr lvl="1"/>
            <a:r>
              <a:rPr lang="nl-BE" dirty="0" err="1"/>
              <a:t>Choose</a:t>
            </a:r>
            <a:r>
              <a:rPr lang="nl-BE" dirty="0"/>
              <a:t> </a:t>
            </a:r>
            <a:r>
              <a:rPr lang="nl-BE" dirty="0" err="1"/>
              <a:t>threshold</a:t>
            </a:r>
            <a:r>
              <a:rPr lang="nl-BE" dirty="0"/>
              <a:t> </a:t>
            </a:r>
            <a:r>
              <a:rPr lang="nl-BE" dirty="0" err="1"/>
              <a:t>that</a:t>
            </a:r>
            <a:r>
              <a:rPr lang="nl-BE" dirty="0"/>
              <a:t> </a:t>
            </a:r>
            <a:r>
              <a:rPr lang="nl-BE" dirty="0" err="1"/>
              <a:t>results</a:t>
            </a:r>
            <a:r>
              <a:rPr lang="nl-BE" dirty="0"/>
              <a:t> in best split = </a:t>
            </a:r>
            <a:r>
              <a:rPr lang="nl-BE" b="1" dirty="0" err="1"/>
              <a:t>lowest</a:t>
            </a:r>
            <a:r>
              <a:rPr lang="nl-BE" b="1" dirty="0"/>
              <a:t> error </a:t>
            </a:r>
            <a:r>
              <a:rPr lang="nl-BE" b="1" dirty="0" err="1"/>
              <a:t>for</a:t>
            </a:r>
            <a:r>
              <a:rPr lang="nl-BE" b="1" dirty="0"/>
              <a:t> </a:t>
            </a:r>
            <a:r>
              <a:rPr lang="nl-BE" b="1" dirty="0" err="1"/>
              <a:t>that</a:t>
            </a:r>
            <a:r>
              <a:rPr lang="nl-BE" b="1" dirty="0"/>
              <a:t> </a:t>
            </a:r>
            <a:r>
              <a:rPr lang="nl-BE" b="1" dirty="0" err="1"/>
              <a:t>stump</a:t>
            </a:r>
            <a:r>
              <a:rPr lang="nl-BE" b="1" dirty="0"/>
              <a:t>, </a:t>
            </a:r>
            <a:r>
              <a:rPr lang="nl-BE" dirty="0" err="1"/>
              <a:t>if</a:t>
            </a:r>
            <a:r>
              <a:rPr lang="nl-BE" dirty="0"/>
              <a:t> </a:t>
            </a:r>
            <a:r>
              <a:rPr lang="nl-BE" dirty="0" err="1"/>
              <a:t>it</a:t>
            </a:r>
            <a:r>
              <a:rPr lang="nl-BE" dirty="0"/>
              <a:t> </a:t>
            </a:r>
            <a:r>
              <a:rPr lang="nl-BE" dirty="0" err="1"/>
              <a:t>would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last </a:t>
            </a:r>
            <a:r>
              <a:rPr lang="nl-BE" dirty="0" err="1"/>
              <a:t>stump</a:t>
            </a:r>
            <a:endParaRPr lang="nl-BE" dirty="0"/>
          </a:p>
          <a:p>
            <a:endParaRPr lang="nl-BE" dirty="0"/>
          </a:p>
          <a:p>
            <a:pPr lvl="1"/>
            <a:r>
              <a:rPr lang="nl-BE" dirty="0"/>
              <a:t>i.e. </a:t>
            </a:r>
            <a:r>
              <a:rPr lang="nl-BE" dirty="0" err="1"/>
              <a:t>choose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threshold</a:t>
            </a:r>
            <a:r>
              <a:rPr lang="nl-BE" dirty="0"/>
              <a:t> </a:t>
            </a:r>
            <a:r>
              <a:rPr lang="nl-BE" dirty="0" err="1"/>
              <a:t>that</a:t>
            </a:r>
            <a:r>
              <a:rPr lang="nl-BE" dirty="0"/>
              <a:t> best </a:t>
            </a:r>
            <a:r>
              <a:rPr lang="nl-BE" dirty="0" err="1"/>
              <a:t>distincts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classes</a:t>
            </a:r>
          </a:p>
          <a:p>
            <a:pPr lvl="1"/>
            <a:endParaRPr lang="nl-BE" dirty="0"/>
          </a:p>
          <a:p>
            <a:pPr lvl="1"/>
            <a:r>
              <a:rPr lang="nl-BE" dirty="0"/>
              <a:t>Question: </a:t>
            </a:r>
            <a:r>
              <a:rPr lang="nl-BE" dirty="0" err="1"/>
              <a:t>how</a:t>
            </a:r>
            <a:r>
              <a:rPr lang="nl-BE" dirty="0"/>
              <a:t> </a:t>
            </a:r>
            <a:r>
              <a:rPr lang="nl-BE" dirty="0" err="1"/>
              <a:t>many</a:t>
            </a:r>
            <a:r>
              <a:rPr lang="nl-BE" dirty="0"/>
              <a:t> </a:t>
            </a:r>
            <a:r>
              <a:rPr lang="nl-BE" dirty="0" err="1"/>
              <a:t>thresholds</a:t>
            </a:r>
            <a:r>
              <a:rPr lang="nl-BE" dirty="0"/>
              <a:t> do we have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consider</a:t>
            </a:r>
            <a:r>
              <a:rPr lang="nl-BE" dirty="0"/>
              <a:t>?</a:t>
            </a:r>
          </a:p>
          <a:p>
            <a:endParaRPr lang="nl-BE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031D65B-29D0-4FF3-A50E-9E0D4DD79D88}"/>
              </a:ext>
            </a:extLst>
          </p:cNvPr>
          <p:cNvSpPr txBox="1"/>
          <p:nvPr/>
        </p:nvSpPr>
        <p:spPr>
          <a:xfrm>
            <a:off x="7015770" y="2918564"/>
            <a:ext cx="14351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/>
              <a:t>(45)</a:t>
            </a:r>
          </a:p>
          <a:p>
            <a:pPr algn="ctr"/>
            <a:r>
              <a:rPr lang="nl-BE" dirty="0">
                <a:solidFill>
                  <a:srgbClr val="00B050"/>
                </a:solidFill>
              </a:rPr>
              <a:t>yes: 15</a:t>
            </a:r>
          </a:p>
          <a:p>
            <a:pPr algn="ctr"/>
            <a:r>
              <a:rPr lang="nl-BE" dirty="0">
                <a:solidFill>
                  <a:srgbClr val="FF0000"/>
                </a:solidFill>
              </a:rPr>
              <a:t>no: 30</a:t>
            </a:r>
          </a:p>
          <a:p>
            <a:pPr algn="ctr"/>
            <a:r>
              <a:rPr lang="nl-BE" dirty="0" err="1"/>
              <a:t>predict</a:t>
            </a:r>
            <a:r>
              <a:rPr lang="nl-BE" dirty="0"/>
              <a:t> ‘no’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C45F7F3-28F3-4803-B5A9-FA961BAE9908}"/>
              </a:ext>
            </a:extLst>
          </p:cNvPr>
          <p:cNvSpPr txBox="1"/>
          <p:nvPr/>
        </p:nvSpPr>
        <p:spPr>
          <a:xfrm>
            <a:off x="9846631" y="2679685"/>
            <a:ext cx="16522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/>
              <a:t>(55)</a:t>
            </a:r>
          </a:p>
          <a:p>
            <a:pPr algn="ctr"/>
            <a:r>
              <a:rPr lang="nl-BE" dirty="0">
                <a:solidFill>
                  <a:srgbClr val="00B050"/>
                </a:solidFill>
              </a:rPr>
              <a:t>yes: 29</a:t>
            </a:r>
          </a:p>
          <a:p>
            <a:pPr algn="ctr"/>
            <a:r>
              <a:rPr lang="nl-BE" dirty="0">
                <a:solidFill>
                  <a:srgbClr val="FF0000"/>
                </a:solidFill>
              </a:rPr>
              <a:t>no: 26</a:t>
            </a:r>
          </a:p>
          <a:p>
            <a:pPr algn="ctr"/>
            <a:r>
              <a:rPr lang="nl-BE" dirty="0" err="1"/>
              <a:t>predict</a:t>
            </a:r>
            <a:r>
              <a:rPr lang="nl-BE" dirty="0"/>
              <a:t> ‘yes’ </a:t>
            </a:r>
          </a:p>
          <a:p>
            <a:pPr algn="ctr"/>
            <a:r>
              <a:rPr lang="nl-BE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B7BDFCE-FD89-40F2-AE38-931197994394}"/>
              </a:ext>
            </a:extLst>
          </p:cNvPr>
          <p:cNvSpPr txBox="1"/>
          <p:nvPr/>
        </p:nvSpPr>
        <p:spPr>
          <a:xfrm>
            <a:off x="7603887" y="1967636"/>
            <a:ext cx="84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accent6"/>
                </a:solidFill>
              </a:rPr>
              <a:t>&lt; 10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8A47E4C-DCCF-4946-B5C9-0472E1FE2F29}"/>
                  </a:ext>
                </a:extLst>
              </p:cNvPr>
              <p:cNvSpPr txBox="1"/>
              <p:nvPr/>
            </p:nvSpPr>
            <p:spPr>
              <a:xfrm>
                <a:off x="7861207" y="4782731"/>
                <a:ext cx="2557047" cy="5259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𝑒𝑟𝑟𝑜𝑟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nl-B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15+26 </m:t>
                          </m:r>
                        </m:num>
                        <m:den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=0,41</m:t>
                      </m:r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8A47E4C-DCCF-4946-B5C9-0472E1FE2F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1207" y="4782731"/>
                <a:ext cx="2557047" cy="5259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3028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4832C-767B-4669-8D59-E2294379C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Learning </a:t>
            </a:r>
            <a:r>
              <a:rPr lang="nl-BE" dirty="0" err="1"/>
              <a:t>decision</a:t>
            </a:r>
            <a:r>
              <a:rPr lang="nl-BE" dirty="0"/>
              <a:t>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35568-1C04-4B1D-899F-7FBA78E2F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  <a:p>
            <a:r>
              <a:rPr lang="nl-BE" dirty="0" err="1"/>
              <a:t>visibility</a:t>
            </a:r>
            <a:r>
              <a:rPr lang="nl-BE" dirty="0"/>
              <a:t> </a:t>
            </a:r>
            <a:r>
              <a:rPr lang="nl-BE" dirty="0" err="1"/>
              <a:t>threshold</a:t>
            </a:r>
            <a:r>
              <a:rPr lang="nl-BE" dirty="0"/>
              <a:t> = 5 : error = 0,35</a:t>
            </a:r>
          </a:p>
          <a:p>
            <a:r>
              <a:rPr lang="nl-BE" dirty="0" err="1"/>
              <a:t>visibility</a:t>
            </a:r>
            <a:r>
              <a:rPr lang="nl-BE" dirty="0"/>
              <a:t> </a:t>
            </a:r>
            <a:r>
              <a:rPr lang="nl-BE" dirty="0" err="1"/>
              <a:t>threshold</a:t>
            </a:r>
            <a:r>
              <a:rPr lang="nl-BE" dirty="0"/>
              <a:t> = 10: error = 0,41 </a:t>
            </a:r>
          </a:p>
          <a:p>
            <a:endParaRPr lang="nl-BE" dirty="0"/>
          </a:p>
          <a:p>
            <a:pPr marL="360000" lvl="1" indent="0">
              <a:buNone/>
            </a:pPr>
            <a:r>
              <a:rPr lang="nl-BE" dirty="0">
                <a:sym typeface="Wingdings" panose="05000000000000000000" pitchFamily="2" charset="2"/>
              </a:rPr>
              <a:t> </a:t>
            </a:r>
            <a:r>
              <a:rPr lang="nl-BE" dirty="0" err="1">
                <a:sym typeface="Wingdings" panose="05000000000000000000" pitchFamily="2" charset="2"/>
              </a:rPr>
              <a:t>pick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threshold</a:t>
            </a:r>
            <a:r>
              <a:rPr lang="nl-BE" dirty="0">
                <a:sym typeface="Wingdings" panose="05000000000000000000" pitchFamily="2" charset="2"/>
              </a:rPr>
              <a:t> 5</a:t>
            </a:r>
            <a:endParaRPr lang="nl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907198-B1A3-4C70-A73A-105A25DAE80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32725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2C148-74DA-4297-ADF1-A3F766B38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6000" y="778255"/>
            <a:ext cx="10080000" cy="540000"/>
          </a:xfrm>
        </p:spPr>
        <p:txBody>
          <a:bodyPr/>
          <a:lstStyle/>
          <a:p>
            <a:r>
              <a:rPr lang="nl-BE" dirty="0"/>
              <a:t>Learning </a:t>
            </a:r>
            <a:r>
              <a:rPr lang="nl-BE" dirty="0" err="1"/>
              <a:t>decision</a:t>
            </a:r>
            <a:r>
              <a:rPr lang="nl-BE" dirty="0"/>
              <a:t> trees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DC60BB-2986-4A97-B958-9D4A79734FC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56000" y="200822"/>
            <a:ext cx="5040312" cy="288000"/>
          </a:xfrm>
        </p:spPr>
        <p:txBody>
          <a:bodyPr/>
          <a:lstStyle/>
          <a:p>
            <a:endParaRPr lang="nl-B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5407A8-7D6F-487C-AA5E-A79EF70B62DE}"/>
              </a:ext>
            </a:extLst>
          </p:cNvPr>
          <p:cNvSpPr txBox="1"/>
          <p:nvPr/>
        </p:nvSpPr>
        <p:spPr>
          <a:xfrm>
            <a:off x="8211524" y="1338321"/>
            <a:ext cx="1103426" cy="369332"/>
          </a:xfrm>
          <a:prstGeom prst="rect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BE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visibility</a:t>
            </a:r>
            <a:r>
              <a:rPr lang="nl-BE" dirty="0"/>
              <a:t>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CB7CC1F-6465-44BD-B366-84AC4CEDD20A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8763237" y="1707653"/>
            <a:ext cx="1771740" cy="839707"/>
          </a:xfrm>
          <a:prstGeom prst="straightConnector1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78E7616-87D1-488C-A774-798B94C0DD73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7640877" y="1707653"/>
            <a:ext cx="1122360" cy="1210911"/>
          </a:xfrm>
          <a:prstGeom prst="straightConnector1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EB587328-DBB7-4855-B628-CC042FF503AD}"/>
              </a:ext>
            </a:extLst>
          </p:cNvPr>
          <p:cNvSpPr txBox="1"/>
          <p:nvPr/>
        </p:nvSpPr>
        <p:spPr>
          <a:xfrm>
            <a:off x="11650740" y="5059730"/>
            <a:ext cx="84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accent6"/>
                </a:solidFill>
              </a:rPr>
              <a:t>... 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284C551-1CE6-4F4F-BF5C-50C15BFB86B5}"/>
              </a:ext>
            </a:extLst>
          </p:cNvPr>
          <p:cNvSpPr txBox="1"/>
          <p:nvPr/>
        </p:nvSpPr>
        <p:spPr>
          <a:xfrm>
            <a:off x="9846632" y="1839978"/>
            <a:ext cx="84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&gt;= 10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EE3210-E9A0-40F0-AF43-BDEA953617EF}"/>
              </a:ext>
            </a:extLst>
          </p:cNvPr>
          <p:cNvSpPr txBox="1"/>
          <p:nvPr/>
        </p:nvSpPr>
        <p:spPr>
          <a:xfrm>
            <a:off x="8210284" y="366859"/>
            <a:ext cx="13488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(100)</a:t>
            </a:r>
          </a:p>
          <a:p>
            <a:pPr algn="ctr"/>
            <a:r>
              <a:rPr lang="nl-BE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yes: 80</a:t>
            </a:r>
          </a:p>
          <a:p>
            <a:pPr algn="ctr"/>
            <a:r>
              <a:rPr lang="nl-BE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no: 20 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5B4D60EB-6E23-475A-B011-36B8435FC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999" y="1528175"/>
            <a:ext cx="4216933" cy="5147263"/>
          </a:xfrm>
        </p:spPr>
        <p:txBody>
          <a:bodyPr/>
          <a:lstStyle/>
          <a:p>
            <a:endParaRPr lang="nl-BE" dirty="0"/>
          </a:p>
          <a:p>
            <a:r>
              <a:rPr lang="nl-BE" dirty="0"/>
              <a:t>Learning </a:t>
            </a:r>
            <a:r>
              <a:rPr lang="nl-BE" dirty="0" err="1"/>
              <a:t>the</a:t>
            </a:r>
            <a:r>
              <a:rPr lang="nl-BE" dirty="0"/>
              <a:t> next step</a:t>
            </a:r>
          </a:p>
          <a:p>
            <a:pPr marL="0" indent="0">
              <a:buNone/>
            </a:pPr>
            <a:r>
              <a:rPr lang="nl-BE" dirty="0"/>
              <a:t>  	</a:t>
            </a:r>
            <a:r>
              <a:rPr lang="nl-BE" dirty="0">
                <a:sym typeface="Wingdings" panose="05000000000000000000" pitchFamily="2" charset="2"/>
              </a:rPr>
              <a:t> </a:t>
            </a:r>
            <a:r>
              <a:rPr lang="nl-BE" dirty="0" err="1">
                <a:sym typeface="Wingdings" panose="05000000000000000000" pitchFamily="2" charset="2"/>
              </a:rPr>
              <a:t>repeat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for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every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stump</a:t>
            </a:r>
            <a:endParaRPr lang="nl-BE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nl-BE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nl-BE" dirty="0"/>
              <a:t> </a:t>
            </a:r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031D65B-29D0-4FF3-A50E-9E0D4DD79D88}"/>
              </a:ext>
            </a:extLst>
          </p:cNvPr>
          <p:cNvSpPr txBox="1"/>
          <p:nvPr/>
        </p:nvSpPr>
        <p:spPr>
          <a:xfrm>
            <a:off x="7015770" y="2918564"/>
            <a:ext cx="1435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/>
              <a:t>(45)</a:t>
            </a:r>
          </a:p>
          <a:p>
            <a:pPr algn="ctr"/>
            <a:r>
              <a:rPr lang="nl-BE" dirty="0">
                <a:solidFill>
                  <a:srgbClr val="00B050"/>
                </a:solidFill>
              </a:rPr>
              <a:t>yes: 15</a:t>
            </a:r>
          </a:p>
          <a:p>
            <a:pPr algn="ctr"/>
            <a:r>
              <a:rPr lang="nl-BE" dirty="0">
                <a:solidFill>
                  <a:srgbClr val="FF0000"/>
                </a:solidFill>
              </a:rPr>
              <a:t>no: 30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C45F7F3-28F3-4803-B5A9-FA961BAE9908}"/>
              </a:ext>
            </a:extLst>
          </p:cNvPr>
          <p:cNvSpPr txBox="1"/>
          <p:nvPr/>
        </p:nvSpPr>
        <p:spPr>
          <a:xfrm>
            <a:off x="9846631" y="2679685"/>
            <a:ext cx="16522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(55)</a:t>
            </a:r>
          </a:p>
          <a:p>
            <a:pPr algn="ctr"/>
            <a:r>
              <a:rPr lang="nl-BE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yes: 29</a:t>
            </a:r>
          </a:p>
          <a:p>
            <a:pPr algn="ctr"/>
            <a:r>
              <a:rPr lang="nl-BE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no: 26</a:t>
            </a:r>
          </a:p>
          <a:p>
            <a:pPr algn="ctr"/>
            <a:r>
              <a:rPr lang="nl-BE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B7BDFCE-FD89-40F2-AE38-931197994394}"/>
              </a:ext>
            </a:extLst>
          </p:cNvPr>
          <p:cNvSpPr txBox="1"/>
          <p:nvPr/>
        </p:nvSpPr>
        <p:spPr>
          <a:xfrm>
            <a:off x="7603887" y="1967636"/>
            <a:ext cx="84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&lt; 10 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147D401-3C85-49D4-AC98-D5CFBF863A0F}"/>
              </a:ext>
            </a:extLst>
          </p:cNvPr>
          <p:cNvSpPr/>
          <p:nvPr/>
        </p:nvSpPr>
        <p:spPr>
          <a:xfrm>
            <a:off x="7265096" y="2918564"/>
            <a:ext cx="945188" cy="1077239"/>
          </a:xfrm>
          <a:prstGeom prst="ellipse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7DA2BD3-E225-4BB3-AA14-FE269A8C0256}"/>
              </a:ext>
            </a:extLst>
          </p:cNvPr>
          <p:cNvSpPr txBox="1"/>
          <p:nvPr/>
        </p:nvSpPr>
        <p:spPr>
          <a:xfrm>
            <a:off x="7181655" y="4054158"/>
            <a:ext cx="1269313" cy="36933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BE" dirty="0"/>
              <a:t>&lt;feature&gt;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0073719-F087-4D7B-8673-0693CD483E02}"/>
              </a:ext>
            </a:extLst>
          </p:cNvPr>
          <p:cNvCxnSpPr>
            <a:stCxn id="18" idx="2"/>
          </p:cNvCxnSpPr>
          <p:nvPr/>
        </p:nvCxnSpPr>
        <p:spPr>
          <a:xfrm>
            <a:off x="7791189" y="4434214"/>
            <a:ext cx="914400" cy="9144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6653CB6-7EEE-42FB-97BA-B435687A9C0F}"/>
              </a:ext>
            </a:extLst>
          </p:cNvPr>
          <p:cNvCxnSpPr>
            <a:cxnSpLocks/>
          </p:cNvCxnSpPr>
          <p:nvPr/>
        </p:nvCxnSpPr>
        <p:spPr>
          <a:xfrm flipH="1">
            <a:off x="6876789" y="4434214"/>
            <a:ext cx="914400" cy="9144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4299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27C92-8225-42AC-BF64-D243C8900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Learning a </a:t>
            </a:r>
            <a:r>
              <a:rPr lang="nl-BE" dirty="0" err="1"/>
              <a:t>decision</a:t>
            </a:r>
            <a:r>
              <a:rPr lang="nl-BE" dirty="0"/>
              <a:t>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4A0D9-E1EE-4063-BE9D-A612BD22C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999" y="1872000"/>
            <a:ext cx="10080000" cy="4666586"/>
          </a:xfrm>
        </p:spPr>
        <p:txBody>
          <a:bodyPr/>
          <a:lstStyle/>
          <a:p>
            <a:r>
              <a:rPr lang="nl-BE" dirty="0" err="1"/>
              <a:t>Recursive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b="1" dirty="0" err="1"/>
              <a:t>greedy</a:t>
            </a:r>
            <a:r>
              <a:rPr lang="nl-BE" dirty="0"/>
              <a:t> </a:t>
            </a:r>
            <a:r>
              <a:rPr lang="nl-BE" dirty="0" err="1"/>
              <a:t>algorithm</a:t>
            </a:r>
            <a:endParaRPr lang="nl-BE" dirty="0"/>
          </a:p>
          <a:p>
            <a:endParaRPr lang="nl-BE" dirty="0"/>
          </a:p>
          <a:p>
            <a:r>
              <a:rPr lang="nl-BE" dirty="0"/>
              <a:t>“</a:t>
            </a:r>
            <a:r>
              <a:rPr lang="nl-BE" dirty="0" err="1"/>
              <a:t>Greedy</a:t>
            </a:r>
            <a:r>
              <a:rPr lang="nl-BE" dirty="0"/>
              <a:t>” </a:t>
            </a:r>
            <a:r>
              <a:rPr lang="nl-BE" dirty="0" err="1"/>
              <a:t>algorithm</a:t>
            </a:r>
            <a:r>
              <a:rPr lang="nl-BE" dirty="0"/>
              <a:t>?</a:t>
            </a:r>
          </a:p>
          <a:p>
            <a:pPr lvl="1"/>
            <a:r>
              <a:rPr lang="nl-BE" dirty="0"/>
              <a:t>Pick </a:t>
            </a:r>
            <a:r>
              <a:rPr lang="nl-BE" dirty="0" err="1"/>
              <a:t>the</a:t>
            </a:r>
            <a:r>
              <a:rPr lang="nl-BE" dirty="0"/>
              <a:t> best option at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current</a:t>
            </a:r>
            <a:r>
              <a:rPr lang="nl-BE" dirty="0"/>
              <a:t> step (at </a:t>
            </a:r>
            <a:r>
              <a:rPr lang="nl-BE" dirty="0" err="1"/>
              <a:t>this</a:t>
            </a:r>
            <a:r>
              <a:rPr lang="nl-BE" dirty="0"/>
              <a:t> </a:t>
            </a:r>
            <a:r>
              <a:rPr lang="nl-BE" dirty="0" err="1"/>
              <a:t>stump</a:t>
            </a:r>
            <a:r>
              <a:rPr lang="nl-BE" dirty="0"/>
              <a:t>)</a:t>
            </a:r>
          </a:p>
          <a:p>
            <a:pPr lvl="1"/>
            <a:r>
              <a:rPr lang="nl-BE" dirty="0" err="1"/>
              <a:t>Don’t</a:t>
            </a:r>
            <a:r>
              <a:rPr lang="nl-BE" dirty="0"/>
              <a:t> look at </a:t>
            </a:r>
            <a:r>
              <a:rPr lang="nl-BE" dirty="0" err="1"/>
              <a:t>future</a:t>
            </a:r>
            <a:r>
              <a:rPr lang="nl-BE" dirty="0"/>
              <a:t> options</a:t>
            </a:r>
          </a:p>
          <a:p>
            <a:pPr lvl="1"/>
            <a:r>
              <a:rPr lang="nl-BE" dirty="0"/>
              <a:t>End solution </a:t>
            </a:r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sub-</a:t>
            </a:r>
            <a:r>
              <a:rPr lang="nl-BE" dirty="0" err="1"/>
              <a:t>optimal</a:t>
            </a:r>
            <a:endParaRPr lang="nl-BE" dirty="0"/>
          </a:p>
          <a:p>
            <a:pPr lvl="1"/>
            <a:endParaRPr lang="nl-BE" dirty="0"/>
          </a:p>
          <a:p>
            <a:r>
              <a:rPr lang="nl-BE" dirty="0"/>
              <a:t>Same </a:t>
            </a:r>
            <a:r>
              <a:rPr lang="nl-BE" dirty="0" err="1"/>
              <a:t>algorithm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b="1" dirty="0" err="1"/>
              <a:t>multiclass</a:t>
            </a:r>
            <a:r>
              <a:rPr lang="nl-BE" dirty="0"/>
              <a:t> </a:t>
            </a:r>
            <a:r>
              <a:rPr lang="nl-BE" dirty="0" err="1"/>
              <a:t>classification</a:t>
            </a:r>
            <a:endParaRPr lang="nl-BE" dirty="0"/>
          </a:p>
          <a:p>
            <a:pPr lvl="1"/>
            <a:endParaRPr lang="nl-BE" dirty="0"/>
          </a:p>
          <a:p>
            <a:pPr lvl="1"/>
            <a:endParaRPr lang="nl-BE" dirty="0"/>
          </a:p>
          <a:p>
            <a:pPr lvl="1"/>
            <a:endParaRPr lang="nl-BE" dirty="0"/>
          </a:p>
          <a:p>
            <a:pPr marL="360000" lvl="1" indent="0">
              <a:buNone/>
            </a:pPr>
            <a:endParaRPr lang="nl-BE" dirty="0"/>
          </a:p>
          <a:p>
            <a:pPr lvl="1"/>
            <a:endParaRPr lang="nl-BE" dirty="0"/>
          </a:p>
          <a:p>
            <a:pPr lvl="1"/>
            <a:endParaRPr lang="nl-BE" dirty="0"/>
          </a:p>
          <a:p>
            <a:pPr marL="0" indent="0">
              <a:buNone/>
            </a:pPr>
            <a:r>
              <a:rPr lang="nl-BE" dirty="0"/>
              <a:t> </a:t>
            </a:r>
          </a:p>
          <a:p>
            <a:endParaRPr lang="nl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E98007-6CAB-445D-83DC-AE277B66C70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80567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26751-09FC-49F8-A78F-393291626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Overfitting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1BFF0-5508-4F73-9318-CCEC61A13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998" y="1872000"/>
            <a:ext cx="4183201" cy="3600000"/>
          </a:xfrm>
        </p:spPr>
        <p:txBody>
          <a:bodyPr/>
          <a:lstStyle/>
          <a:p>
            <a:r>
              <a:rPr lang="nl-BE" dirty="0"/>
              <a:t>Stop </a:t>
            </a:r>
            <a:r>
              <a:rPr lang="nl-BE" dirty="0" err="1"/>
              <a:t>splitting</a:t>
            </a:r>
            <a:r>
              <a:rPr lang="nl-BE" dirty="0"/>
              <a:t> </a:t>
            </a:r>
            <a:r>
              <a:rPr lang="nl-BE" dirty="0" err="1"/>
              <a:t>if</a:t>
            </a:r>
            <a:r>
              <a:rPr lang="nl-BE" dirty="0"/>
              <a:t> </a:t>
            </a:r>
            <a:r>
              <a:rPr lang="nl-BE" dirty="0" err="1"/>
              <a:t>all</a:t>
            </a:r>
            <a:r>
              <a:rPr lang="nl-BE" dirty="0"/>
              <a:t> datapoints in </a:t>
            </a:r>
            <a:r>
              <a:rPr lang="nl-BE" dirty="0" err="1"/>
              <a:t>this</a:t>
            </a:r>
            <a:r>
              <a:rPr lang="nl-BE" dirty="0"/>
              <a:t> node are of </a:t>
            </a:r>
            <a:r>
              <a:rPr lang="nl-BE" dirty="0" err="1"/>
              <a:t>same</a:t>
            </a:r>
            <a:r>
              <a:rPr lang="nl-BE" dirty="0"/>
              <a:t> class</a:t>
            </a:r>
          </a:p>
          <a:p>
            <a:endParaRPr lang="nl-BE" dirty="0"/>
          </a:p>
          <a:p>
            <a:r>
              <a:rPr lang="nl-BE" dirty="0"/>
              <a:t>For </a:t>
            </a:r>
            <a:r>
              <a:rPr lang="nl-BE" dirty="0" err="1"/>
              <a:t>deeper</a:t>
            </a:r>
            <a:r>
              <a:rPr lang="nl-BE" dirty="0"/>
              <a:t> trees, tree </a:t>
            </a:r>
            <a:r>
              <a:rPr lang="nl-BE" dirty="0" err="1"/>
              <a:t>will</a:t>
            </a:r>
            <a:r>
              <a:rPr lang="nl-BE" dirty="0"/>
              <a:t> fit training data </a:t>
            </a:r>
            <a:r>
              <a:rPr lang="nl-BE" dirty="0" err="1"/>
              <a:t>very</a:t>
            </a:r>
            <a:r>
              <a:rPr lang="nl-BE" dirty="0"/>
              <a:t> well</a:t>
            </a:r>
          </a:p>
          <a:p>
            <a:endParaRPr lang="nl-BE" dirty="0"/>
          </a:p>
          <a:p>
            <a:r>
              <a:rPr lang="nl-BE" dirty="0"/>
              <a:t>Keep </a:t>
            </a:r>
            <a:r>
              <a:rPr lang="nl-BE" dirty="0" err="1"/>
              <a:t>splitting</a:t>
            </a:r>
            <a:r>
              <a:rPr lang="nl-BE" dirty="0"/>
              <a:t> </a:t>
            </a:r>
            <a:r>
              <a:rPr lang="nl-BE" dirty="0" err="1"/>
              <a:t>until</a:t>
            </a:r>
            <a:r>
              <a:rPr lang="nl-BE" dirty="0"/>
              <a:t> </a:t>
            </a:r>
            <a:r>
              <a:rPr lang="nl-BE" dirty="0" err="1"/>
              <a:t>every</a:t>
            </a:r>
            <a:r>
              <a:rPr lang="nl-BE" dirty="0"/>
              <a:t> </a:t>
            </a:r>
            <a:r>
              <a:rPr lang="nl-BE" dirty="0" err="1"/>
              <a:t>leaf</a:t>
            </a:r>
            <a:r>
              <a:rPr lang="nl-BE" dirty="0"/>
              <a:t> node has </a:t>
            </a:r>
            <a:r>
              <a:rPr lang="nl-BE" dirty="0" err="1"/>
              <a:t>only</a:t>
            </a:r>
            <a:r>
              <a:rPr lang="nl-BE" dirty="0"/>
              <a:t> datapoints of </a:t>
            </a:r>
            <a:r>
              <a:rPr lang="nl-BE" dirty="0" err="1"/>
              <a:t>same</a:t>
            </a:r>
            <a:r>
              <a:rPr lang="nl-BE" dirty="0"/>
              <a:t> class </a:t>
            </a:r>
            <a:r>
              <a:rPr lang="nl-BE" dirty="0">
                <a:sym typeface="Wingdings" panose="05000000000000000000" pitchFamily="2" charset="2"/>
              </a:rPr>
              <a:t> training error is 0</a:t>
            </a:r>
            <a:endParaRPr lang="nl-BE" dirty="0"/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DAFCA7-231C-4714-8D9B-EA41A576D72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E1F818-48C9-4F14-83EA-6D5C3F6D7EFF}"/>
              </a:ext>
            </a:extLst>
          </p:cNvPr>
          <p:cNvSpPr txBox="1"/>
          <p:nvPr/>
        </p:nvSpPr>
        <p:spPr>
          <a:xfrm>
            <a:off x="8211524" y="1338321"/>
            <a:ext cx="1103426" cy="36933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BE" dirty="0" err="1"/>
              <a:t>visibility</a:t>
            </a:r>
            <a:r>
              <a:rPr lang="nl-BE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A2D9BA-2685-4557-A067-D6BF2DD0BC53}"/>
              </a:ext>
            </a:extLst>
          </p:cNvPr>
          <p:cNvSpPr txBox="1"/>
          <p:nvPr/>
        </p:nvSpPr>
        <p:spPr>
          <a:xfrm>
            <a:off x="9846632" y="2547360"/>
            <a:ext cx="1376689" cy="36933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BE" dirty="0"/>
              <a:t>wind speed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8E894D-18F1-4BEB-8425-C658D8B660D1}"/>
              </a:ext>
            </a:extLst>
          </p:cNvPr>
          <p:cNvSpPr txBox="1"/>
          <p:nvPr/>
        </p:nvSpPr>
        <p:spPr>
          <a:xfrm>
            <a:off x="6884112" y="2916692"/>
            <a:ext cx="1546440" cy="36933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BE" dirty="0"/>
              <a:t>carrier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6CE551F-41F6-472F-AAFC-F04AB5B98C6C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8763237" y="1707653"/>
            <a:ext cx="1771740" cy="83970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2BE2CFE-0EB7-4656-AD92-35A78FC57313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flipH="1">
            <a:off x="7657332" y="1707653"/>
            <a:ext cx="1105905" cy="120903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D20E8D9-BAFF-4E1C-838C-DC44192CA698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 flipH="1">
            <a:off x="6980069" y="3286024"/>
            <a:ext cx="677263" cy="131008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C4A5CB6-4508-470B-A9EC-7F945750203E}"/>
              </a:ext>
            </a:extLst>
          </p:cNvPr>
          <p:cNvSpPr txBox="1"/>
          <p:nvPr/>
        </p:nvSpPr>
        <p:spPr>
          <a:xfrm>
            <a:off x="5748614" y="4596106"/>
            <a:ext cx="2462910" cy="36933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BE" dirty="0"/>
              <a:t>wind speed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969F1B7-820C-4DA7-A247-07DEFF7F132F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6980069" y="4965438"/>
            <a:ext cx="687973" cy="94075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95630E4-5CD8-4C1D-9D7C-1CD8A9BB2A93}"/>
              </a:ext>
            </a:extLst>
          </p:cNvPr>
          <p:cNvSpPr txBox="1"/>
          <p:nvPr/>
        </p:nvSpPr>
        <p:spPr>
          <a:xfrm>
            <a:off x="10134601" y="4226774"/>
            <a:ext cx="1546440" cy="36933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BE" dirty="0"/>
              <a:t>airport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D94421A-59BC-4828-BB9F-2BAB25AE20D5}"/>
              </a:ext>
            </a:extLst>
          </p:cNvPr>
          <p:cNvCxnSpPr>
            <a:cxnSpLocks/>
            <a:stCxn id="6" idx="2"/>
            <a:endCxn id="13" idx="0"/>
          </p:cNvCxnSpPr>
          <p:nvPr/>
        </p:nvCxnSpPr>
        <p:spPr>
          <a:xfrm>
            <a:off x="10534977" y="2916692"/>
            <a:ext cx="372844" cy="131008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FD75988-2ED7-4164-BF00-D2EB041AC148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6315231" y="4965438"/>
            <a:ext cx="664838" cy="94075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305FD79-C182-4E3F-B714-BAF1C7DA8799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10907821" y="4596106"/>
            <a:ext cx="904223" cy="94075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2B6DCBD-EAC7-41A1-9E9E-D9F654A044FE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9678966" y="4596106"/>
            <a:ext cx="1228855" cy="94075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08E6990-3115-494C-A951-F23936C8F673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10786888" y="4596106"/>
            <a:ext cx="120933" cy="94075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CFCEE08-204A-49CF-9E51-204CE6800DC7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7657332" y="3286024"/>
            <a:ext cx="1088031" cy="94075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FF506FA-1AD1-4924-89E8-3C7C3D9DB773}"/>
              </a:ext>
            </a:extLst>
          </p:cNvPr>
          <p:cNvSpPr txBox="1"/>
          <p:nvPr/>
        </p:nvSpPr>
        <p:spPr>
          <a:xfrm>
            <a:off x="10644213" y="3166727"/>
            <a:ext cx="84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accent6"/>
                </a:solidFill>
              </a:rPr>
              <a:t>&lt; 20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05E9D31-88DA-47D3-93C0-0762B74894B4}"/>
              </a:ext>
            </a:extLst>
          </p:cNvPr>
          <p:cNvSpPr txBox="1"/>
          <p:nvPr/>
        </p:nvSpPr>
        <p:spPr>
          <a:xfrm>
            <a:off x="7332845" y="5144671"/>
            <a:ext cx="84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accent6"/>
                </a:solidFill>
              </a:rPr>
              <a:t>&gt; 10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3A7CA74-414E-41A5-A13F-1CF2491CF11F}"/>
              </a:ext>
            </a:extLst>
          </p:cNvPr>
          <p:cNvSpPr txBox="1"/>
          <p:nvPr/>
        </p:nvSpPr>
        <p:spPr>
          <a:xfrm>
            <a:off x="6005080" y="5263618"/>
            <a:ext cx="84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accent6"/>
                </a:solidFill>
              </a:rPr>
              <a:t>&lt; 10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89FA5F0-AC8A-44F9-A577-D7E607139AE5}"/>
              </a:ext>
            </a:extLst>
          </p:cNvPr>
          <p:cNvSpPr txBox="1"/>
          <p:nvPr/>
        </p:nvSpPr>
        <p:spPr>
          <a:xfrm>
            <a:off x="6945838" y="3710457"/>
            <a:ext cx="372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accent6"/>
                </a:solidFill>
              </a:rPr>
              <a:t>1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B81239B-EB8F-4F66-9E3E-6B51F72CBFBE}"/>
              </a:ext>
            </a:extLst>
          </p:cNvPr>
          <p:cNvSpPr txBox="1"/>
          <p:nvPr/>
        </p:nvSpPr>
        <p:spPr>
          <a:xfrm>
            <a:off x="9846632" y="1839978"/>
            <a:ext cx="84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accent6"/>
                </a:solidFill>
              </a:rPr>
              <a:t>&gt;= 5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4B1D437-DCFB-4CE0-8BC2-D752DC371BCB}"/>
              </a:ext>
            </a:extLst>
          </p:cNvPr>
          <p:cNvSpPr txBox="1"/>
          <p:nvPr/>
        </p:nvSpPr>
        <p:spPr>
          <a:xfrm>
            <a:off x="10783787" y="5053107"/>
            <a:ext cx="84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accent6"/>
                </a:solidFill>
              </a:rPr>
              <a:t>2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4C0A8F3-95ED-4526-8B4C-D41FD71D3244}"/>
              </a:ext>
            </a:extLst>
          </p:cNvPr>
          <p:cNvSpPr txBox="1"/>
          <p:nvPr/>
        </p:nvSpPr>
        <p:spPr>
          <a:xfrm>
            <a:off x="9798906" y="4868441"/>
            <a:ext cx="84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accent6"/>
                </a:solidFill>
              </a:rPr>
              <a:t>1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81F6825-D74E-4A46-ABCD-7E7E35909208}"/>
              </a:ext>
            </a:extLst>
          </p:cNvPr>
          <p:cNvSpPr txBox="1"/>
          <p:nvPr/>
        </p:nvSpPr>
        <p:spPr>
          <a:xfrm>
            <a:off x="7583469" y="2155175"/>
            <a:ext cx="84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accent6"/>
                </a:solidFill>
              </a:rPr>
              <a:t>&lt; 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D5572FA-7A99-4605-8A4F-71F158C1C633}"/>
              </a:ext>
            </a:extLst>
          </p:cNvPr>
          <p:cNvSpPr txBox="1"/>
          <p:nvPr/>
        </p:nvSpPr>
        <p:spPr>
          <a:xfrm>
            <a:off x="8372501" y="3655356"/>
            <a:ext cx="372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accent6"/>
                </a:solidFill>
              </a:rPr>
              <a:t>2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604B228-12F0-4DA0-856F-E9E933E45C7E}"/>
              </a:ext>
            </a:extLst>
          </p:cNvPr>
          <p:cNvSpPr txBox="1"/>
          <p:nvPr/>
        </p:nvSpPr>
        <p:spPr>
          <a:xfrm>
            <a:off x="8462764" y="4112999"/>
            <a:ext cx="664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rgbClr val="00B050"/>
                </a:solidFill>
              </a:rPr>
              <a:t>yes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1A54E6F-83B2-4B9E-865E-642DC9991CD8}"/>
              </a:ext>
            </a:extLst>
          </p:cNvPr>
          <p:cNvSpPr txBox="1"/>
          <p:nvPr/>
        </p:nvSpPr>
        <p:spPr>
          <a:xfrm>
            <a:off x="9433708" y="3297205"/>
            <a:ext cx="990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accent6"/>
                </a:solidFill>
              </a:rPr>
              <a:t>&gt; 20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17FC74D-09EC-47FA-A960-5B98A29CEBAF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9558665" y="2916692"/>
            <a:ext cx="976312" cy="11956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086B765-FC09-4487-AB73-4A14420331FC}"/>
              </a:ext>
            </a:extLst>
          </p:cNvPr>
          <p:cNvSpPr txBox="1"/>
          <p:nvPr/>
        </p:nvSpPr>
        <p:spPr>
          <a:xfrm>
            <a:off x="9333820" y="4028636"/>
            <a:ext cx="664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rgbClr val="00B050"/>
                </a:solidFill>
              </a:rPr>
              <a:t>yes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F60439D-FB31-471E-800F-06F6CB6442CE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5957024" y="3286024"/>
            <a:ext cx="1700308" cy="101164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FEC0EA9-EDF1-4B9D-9650-1B54B049F9E4}"/>
              </a:ext>
            </a:extLst>
          </p:cNvPr>
          <p:cNvSpPr txBox="1"/>
          <p:nvPr/>
        </p:nvSpPr>
        <p:spPr>
          <a:xfrm>
            <a:off x="5632727" y="3957255"/>
            <a:ext cx="632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accent6"/>
                </a:solidFill>
              </a:rPr>
              <a:t>...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198F03F-4CC2-454A-96B9-09C5B36BDFBD}"/>
              </a:ext>
            </a:extLst>
          </p:cNvPr>
          <p:cNvSpPr txBox="1"/>
          <p:nvPr/>
        </p:nvSpPr>
        <p:spPr>
          <a:xfrm>
            <a:off x="7607364" y="5827504"/>
            <a:ext cx="664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rgbClr val="00B050"/>
                </a:solidFill>
              </a:rPr>
              <a:t>yes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B2ECF04-8D67-4D86-A42F-E9405BBF52B9}"/>
              </a:ext>
            </a:extLst>
          </p:cNvPr>
          <p:cNvSpPr txBox="1"/>
          <p:nvPr/>
        </p:nvSpPr>
        <p:spPr>
          <a:xfrm>
            <a:off x="10294711" y="5389871"/>
            <a:ext cx="664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rgbClr val="00B050"/>
                </a:solidFill>
              </a:rPr>
              <a:t>yes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2E4AC9F-D6FA-4FD5-9C22-4D5ED8C3A63E}"/>
              </a:ext>
            </a:extLst>
          </p:cNvPr>
          <p:cNvSpPr txBox="1"/>
          <p:nvPr/>
        </p:nvSpPr>
        <p:spPr>
          <a:xfrm>
            <a:off x="9314950" y="5408967"/>
            <a:ext cx="664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45E7604-A330-4B9D-8E53-A40E777728D3}"/>
              </a:ext>
            </a:extLst>
          </p:cNvPr>
          <p:cNvSpPr txBox="1"/>
          <p:nvPr/>
        </p:nvSpPr>
        <p:spPr>
          <a:xfrm>
            <a:off x="6142339" y="5827134"/>
            <a:ext cx="664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rgbClr val="FF0000"/>
                </a:solidFill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7508464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FB2CC-61B8-4561-8841-E43D3E5E9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Decision</a:t>
            </a:r>
            <a:r>
              <a:rPr lang="nl-BE" dirty="0"/>
              <a:t> trees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2F695-5C55-4B46-84EF-CDFDE85C7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999" y="1872000"/>
            <a:ext cx="3839973" cy="3600000"/>
          </a:xfrm>
        </p:spPr>
        <p:txBody>
          <a:bodyPr/>
          <a:lstStyle/>
          <a:p>
            <a:endParaRPr lang="nl-BE" dirty="0"/>
          </a:p>
          <a:p>
            <a:endParaRPr lang="nl-BE" dirty="0"/>
          </a:p>
          <a:p>
            <a:pPr marL="0" indent="0">
              <a:buNone/>
            </a:pPr>
            <a:r>
              <a:rPr lang="nl-BE" dirty="0" err="1"/>
              <a:t>If</a:t>
            </a:r>
            <a:r>
              <a:rPr lang="nl-BE" dirty="0"/>
              <a:t> we keep </a:t>
            </a:r>
            <a:r>
              <a:rPr lang="nl-BE" dirty="0" err="1"/>
              <a:t>splitting</a:t>
            </a:r>
            <a:r>
              <a:rPr lang="nl-BE" dirty="0"/>
              <a:t>, we keep </a:t>
            </a:r>
            <a:r>
              <a:rPr lang="nl-BE" dirty="0" err="1"/>
              <a:t>drawing</a:t>
            </a:r>
            <a:r>
              <a:rPr lang="nl-BE" dirty="0"/>
              <a:t> </a:t>
            </a:r>
            <a:r>
              <a:rPr lang="nl-BE" dirty="0" err="1"/>
              <a:t>lines</a:t>
            </a:r>
            <a:r>
              <a:rPr lang="nl-BE" dirty="0"/>
              <a:t> on </a:t>
            </a:r>
            <a:r>
              <a:rPr lang="nl-BE" dirty="0" err="1"/>
              <a:t>this</a:t>
            </a:r>
            <a:r>
              <a:rPr lang="nl-BE" dirty="0"/>
              <a:t> plot...</a:t>
            </a:r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r>
              <a:rPr lang="nl-BE" dirty="0" err="1"/>
              <a:t>Then</a:t>
            </a:r>
            <a:r>
              <a:rPr lang="nl-BE" dirty="0"/>
              <a:t> we </a:t>
            </a:r>
            <a:r>
              <a:rPr lang="nl-BE" dirty="0" err="1"/>
              <a:t>can</a:t>
            </a:r>
            <a:r>
              <a:rPr lang="nl-BE" dirty="0"/>
              <a:t> make </a:t>
            </a:r>
            <a:r>
              <a:rPr lang="nl-BE" dirty="0" err="1"/>
              <a:t>all</a:t>
            </a:r>
            <a:r>
              <a:rPr lang="nl-BE" dirty="0"/>
              <a:t> </a:t>
            </a:r>
            <a:r>
              <a:rPr lang="nl-BE" dirty="0" err="1"/>
              <a:t>dots</a:t>
            </a:r>
            <a:r>
              <a:rPr lang="nl-BE" dirty="0"/>
              <a:t> fit </a:t>
            </a:r>
            <a:r>
              <a:rPr lang="nl-BE" dirty="0" err="1"/>
              <a:t>into</a:t>
            </a:r>
            <a:r>
              <a:rPr lang="nl-BE" dirty="0"/>
              <a:t> a “perfect” </a:t>
            </a:r>
            <a:r>
              <a:rPr lang="nl-BE" dirty="0" err="1"/>
              <a:t>classifier</a:t>
            </a:r>
            <a:endParaRPr lang="nl-BE" dirty="0"/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r>
              <a:rPr lang="nl-BE" dirty="0">
                <a:sym typeface="Wingdings" panose="05000000000000000000" pitchFamily="2" charset="2"/>
              </a:rPr>
              <a:t> </a:t>
            </a:r>
            <a:r>
              <a:rPr lang="nl-BE" dirty="0" err="1">
                <a:sym typeface="Wingdings" panose="05000000000000000000" pitchFamily="2" charset="2"/>
              </a:rPr>
              <a:t>overfitting</a:t>
            </a:r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4ADDF0-5107-4683-9CBF-9F8F1B6F214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B94502-423B-476D-974A-7A9160BB7F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680" y="0"/>
            <a:ext cx="6858000" cy="685800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C17D86E-F6E0-4CD5-B7AD-89F9516C70F3}"/>
              </a:ext>
            </a:extLst>
          </p:cNvPr>
          <p:cNvCxnSpPr>
            <a:cxnSpLocks/>
          </p:cNvCxnSpPr>
          <p:nvPr/>
        </p:nvCxnSpPr>
        <p:spPr>
          <a:xfrm>
            <a:off x="8369473" y="4098378"/>
            <a:ext cx="295405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084C3B3-03BD-4A47-8301-18102F6BA00E}"/>
              </a:ext>
            </a:extLst>
          </p:cNvPr>
          <p:cNvCxnSpPr>
            <a:cxnSpLocks/>
          </p:cNvCxnSpPr>
          <p:nvPr/>
        </p:nvCxnSpPr>
        <p:spPr>
          <a:xfrm>
            <a:off x="8354860" y="3291214"/>
            <a:ext cx="0" cy="272078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6D7449D-F0AE-4143-92B4-6AE875D614FB}"/>
              </a:ext>
            </a:extLst>
          </p:cNvPr>
          <p:cNvCxnSpPr>
            <a:cxnSpLocks/>
          </p:cNvCxnSpPr>
          <p:nvPr/>
        </p:nvCxnSpPr>
        <p:spPr>
          <a:xfrm>
            <a:off x="8369473" y="792000"/>
            <a:ext cx="0" cy="272078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3193B34-A4CE-4528-95B3-FCDEF0FB1B97}"/>
              </a:ext>
            </a:extLst>
          </p:cNvPr>
          <p:cNvCxnSpPr>
            <a:cxnSpLocks/>
          </p:cNvCxnSpPr>
          <p:nvPr/>
        </p:nvCxnSpPr>
        <p:spPr>
          <a:xfrm>
            <a:off x="9711845" y="804530"/>
            <a:ext cx="0" cy="329384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51678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AF323-131D-4FAA-A208-0B2072910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Overfitting</a:t>
            </a:r>
            <a:r>
              <a:rPr lang="nl-BE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0B24C-0919-4511-A865-AE3A28B1E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8BB55C-7C4F-49F3-831C-43909E31321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5" name="Content Placeholder 25" descr="A close up of a mans face&#10;&#10;Description generated with very high confidence">
            <a:extLst>
              <a:ext uri="{FF2B5EF4-FFF2-40B4-BE49-F238E27FC236}">
                <a16:creationId xmlns:a16="http://schemas.microsoft.com/office/drawing/2014/main" id="{FD4A2EC3-397F-4D40-9C8F-B28250EC27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249" y="3531"/>
            <a:ext cx="6854469" cy="6854469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421099D-C4FC-40D7-8C7B-85FF4E68E88D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7066982" y="1702591"/>
            <a:ext cx="509004" cy="116686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7A8B184-181F-4A90-96F0-F2E1EB6A24D9}"/>
              </a:ext>
            </a:extLst>
          </p:cNvPr>
          <p:cNvSpPr txBox="1"/>
          <p:nvPr/>
        </p:nvSpPr>
        <p:spPr>
          <a:xfrm>
            <a:off x="6892068" y="1333259"/>
            <a:ext cx="1367836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nl-BE" b="1" dirty="0" err="1">
                <a:solidFill>
                  <a:srgbClr val="FF0000"/>
                </a:solidFill>
              </a:rPr>
              <a:t>sweet</a:t>
            </a:r>
            <a:r>
              <a:rPr lang="nl-BE" b="1" dirty="0">
                <a:solidFill>
                  <a:srgbClr val="FF0000"/>
                </a:solidFill>
              </a:rPr>
              <a:t> spot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4E5CD1-0E3C-4405-90E2-3F18C1E2DC22}"/>
              </a:ext>
            </a:extLst>
          </p:cNvPr>
          <p:cNvSpPr txBox="1"/>
          <p:nvPr/>
        </p:nvSpPr>
        <p:spPr>
          <a:xfrm>
            <a:off x="4768047" y="5404757"/>
            <a:ext cx="2062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err="1">
                <a:solidFill>
                  <a:srgbClr val="FF0000"/>
                </a:solidFill>
              </a:rPr>
              <a:t>Shallow</a:t>
            </a:r>
            <a:r>
              <a:rPr lang="nl-BE" dirty="0">
                <a:solidFill>
                  <a:srgbClr val="FF0000"/>
                </a:solidFill>
              </a:rPr>
              <a:t> trees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EB8133-6224-48D7-9457-FBAC70AD3AB0}"/>
              </a:ext>
            </a:extLst>
          </p:cNvPr>
          <p:cNvSpPr txBox="1"/>
          <p:nvPr/>
        </p:nvSpPr>
        <p:spPr>
          <a:xfrm>
            <a:off x="9065900" y="5404757"/>
            <a:ext cx="1443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err="1">
                <a:solidFill>
                  <a:srgbClr val="FF0000"/>
                </a:solidFill>
              </a:rPr>
              <a:t>Deep</a:t>
            </a:r>
            <a:r>
              <a:rPr lang="nl-BE" dirty="0">
                <a:solidFill>
                  <a:srgbClr val="FF0000"/>
                </a:solidFill>
              </a:rPr>
              <a:t> trees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65508D2-E13A-467A-BBB4-C137D2F56982}"/>
              </a:ext>
            </a:extLst>
          </p:cNvPr>
          <p:cNvCxnSpPr/>
          <p:nvPr/>
        </p:nvCxnSpPr>
        <p:spPr>
          <a:xfrm flipH="1">
            <a:off x="4842475" y="5859150"/>
            <a:ext cx="77617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7CC981C-EF59-4163-B3EA-5E3B4D7BD6BA}"/>
              </a:ext>
            </a:extLst>
          </p:cNvPr>
          <p:cNvCxnSpPr>
            <a:cxnSpLocks/>
          </p:cNvCxnSpPr>
          <p:nvPr/>
        </p:nvCxnSpPr>
        <p:spPr>
          <a:xfrm>
            <a:off x="9065900" y="5864224"/>
            <a:ext cx="74427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6FCB58A-1D45-493D-AB25-7946495FC13D}"/>
              </a:ext>
            </a:extLst>
          </p:cNvPr>
          <p:cNvSpPr txBox="1"/>
          <p:nvPr/>
        </p:nvSpPr>
        <p:spPr>
          <a:xfrm>
            <a:off x="8259904" y="6115374"/>
            <a:ext cx="268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/>
              <a:t>̴  tree </a:t>
            </a:r>
            <a:r>
              <a:rPr lang="nl-BE" b="1" dirty="0" err="1"/>
              <a:t>depth</a:t>
            </a:r>
            <a:endParaRPr lang="nl-BE" b="1" dirty="0"/>
          </a:p>
        </p:txBody>
      </p:sp>
    </p:spTree>
    <p:extLst>
      <p:ext uri="{BB962C8B-B14F-4D97-AF65-F5344CB8AC3E}">
        <p14:creationId xmlns:p14="http://schemas.microsoft.com/office/powerpoint/2010/main" val="1237175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D132C-0B29-4B21-8AD4-9F8070EA5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to</a:t>
            </a:r>
            <a:r>
              <a:rPr lang="nl-BE" dirty="0"/>
              <a:t> do...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A096F-5E08-463D-8429-040300176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principles</a:t>
            </a:r>
            <a:r>
              <a:rPr lang="nl-BE" dirty="0"/>
              <a:t>, </a:t>
            </a:r>
            <a:r>
              <a:rPr lang="nl-BE" dirty="0" err="1"/>
              <a:t>stump</a:t>
            </a:r>
            <a:r>
              <a:rPr lang="nl-BE" dirty="0"/>
              <a:t> splits, non-</a:t>
            </a:r>
            <a:r>
              <a:rPr lang="nl-BE" dirty="0" err="1"/>
              <a:t>linear</a:t>
            </a:r>
            <a:r>
              <a:rPr lang="nl-BE" dirty="0"/>
              <a:t> </a:t>
            </a:r>
            <a:r>
              <a:rPr lang="nl-BE" dirty="0" err="1"/>
              <a:t>decision</a:t>
            </a:r>
            <a:r>
              <a:rPr lang="nl-BE" dirty="0"/>
              <a:t> </a:t>
            </a:r>
            <a:r>
              <a:rPr lang="nl-BE" dirty="0" err="1"/>
              <a:t>boundaries</a:t>
            </a:r>
            <a:r>
              <a:rPr lang="nl-BE" dirty="0"/>
              <a:t>...</a:t>
            </a:r>
          </a:p>
          <a:p>
            <a:r>
              <a:rPr lang="nl-BE" dirty="0" err="1"/>
              <a:t>Binary</a:t>
            </a:r>
            <a:r>
              <a:rPr lang="nl-BE" dirty="0"/>
              <a:t> </a:t>
            </a:r>
            <a:r>
              <a:rPr lang="nl-BE" dirty="0" err="1"/>
              <a:t>decision</a:t>
            </a:r>
            <a:r>
              <a:rPr lang="nl-BE" dirty="0"/>
              <a:t> trees</a:t>
            </a:r>
          </a:p>
          <a:p>
            <a:r>
              <a:rPr lang="nl-BE" dirty="0" err="1"/>
              <a:t>Preventing</a:t>
            </a:r>
            <a:r>
              <a:rPr lang="nl-BE" dirty="0"/>
              <a:t> </a:t>
            </a:r>
            <a:r>
              <a:rPr lang="nl-BE" dirty="0" err="1"/>
              <a:t>overfitting</a:t>
            </a:r>
            <a:r>
              <a:rPr lang="nl-BE" dirty="0"/>
              <a:t>, hyperparameters</a:t>
            </a:r>
          </a:p>
          <a:p>
            <a:r>
              <a:rPr lang="nl-BE" dirty="0" err="1"/>
              <a:t>Boosting</a:t>
            </a:r>
            <a:endParaRPr lang="nl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E19E04-DAAB-4375-9843-3BE746C5ED9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479071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2FAE6-3B6F-4D3C-92CD-2E4697488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Preventing</a:t>
            </a:r>
            <a:r>
              <a:rPr lang="nl-BE" dirty="0"/>
              <a:t> </a:t>
            </a:r>
            <a:r>
              <a:rPr lang="nl-BE" dirty="0" err="1"/>
              <a:t>overfitting</a:t>
            </a:r>
            <a:r>
              <a:rPr lang="nl-BE" dirty="0"/>
              <a:t>: </a:t>
            </a:r>
            <a:r>
              <a:rPr lang="nl-BE" dirty="0" err="1"/>
              <a:t>simplify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tree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58158-B6D2-4B9A-8F5F-504EA5288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Early</a:t>
            </a:r>
            <a:r>
              <a:rPr lang="nl-BE" dirty="0"/>
              <a:t> stopping: stop </a:t>
            </a:r>
            <a:r>
              <a:rPr lang="nl-BE" dirty="0" err="1"/>
              <a:t>splitting</a:t>
            </a:r>
            <a:r>
              <a:rPr lang="nl-BE" dirty="0"/>
              <a:t> </a:t>
            </a:r>
            <a:r>
              <a:rPr lang="nl-BE" dirty="0" err="1"/>
              <a:t>before</a:t>
            </a:r>
            <a:r>
              <a:rPr lang="nl-BE" dirty="0"/>
              <a:t> tree </a:t>
            </a:r>
            <a:r>
              <a:rPr lang="nl-BE" dirty="0" err="1"/>
              <a:t>becomes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complex</a:t>
            </a:r>
          </a:p>
          <a:p>
            <a:pPr lvl="1"/>
            <a:r>
              <a:rPr lang="nl-BE" dirty="0"/>
              <a:t>Option 1: limit </a:t>
            </a:r>
            <a:r>
              <a:rPr lang="nl-BE" b="1" dirty="0">
                <a:solidFill>
                  <a:srgbClr val="FF0000"/>
                </a:solidFill>
              </a:rPr>
              <a:t>maximum </a:t>
            </a:r>
            <a:r>
              <a:rPr lang="nl-BE" b="1" dirty="0" err="1">
                <a:solidFill>
                  <a:srgbClr val="FF0000"/>
                </a:solidFill>
              </a:rPr>
              <a:t>depth</a:t>
            </a:r>
            <a:endParaRPr lang="nl-BE" b="1" dirty="0">
              <a:solidFill>
                <a:srgbClr val="FF0000"/>
              </a:solidFill>
            </a:endParaRPr>
          </a:p>
          <a:p>
            <a:pPr lvl="1"/>
            <a:r>
              <a:rPr lang="nl-BE" dirty="0"/>
              <a:t>Option 2: stop </a:t>
            </a:r>
            <a:r>
              <a:rPr lang="nl-BE" dirty="0" err="1"/>
              <a:t>splitting</a:t>
            </a:r>
            <a:r>
              <a:rPr lang="nl-BE" dirty="0"/>
              <a:t> </a:t>
            </a:r>
            <a:r>
              <a:rPr lang="nl-BE" dirty="0" err="1"/>
              <a:t>if</a:t>
            </a:r>
            <a:r>
              <a:rPr lang="nl-BE" dirty="0"/>
              <a:t> </a:t>
            </a:r>
            <a:r>
              <a:rPr lang="nl-BE" dirty="0" err="1"/>
              <a:t>classification</a:t>
            </a:r>
            <a:r>
              <a:rPr lang="nl-BE" dirty="0"/>
              <a:t> error does </a:t>
            </a:r>
            <a:r>
              <a:rPr lang="nl-BE" dirty="0" err="1"/>
              <a:t>not</a:t>
            </a:r>
            <a:r>
              <a:rPr lang="nl-BE" dirty="0"/>
              <a:t> </a:t>
            </a:r>
            <a:r>
              <a:rPr lang="nl-BE" dirty="0" err="1"/>
              <a:t>decrease</a:t>
            </a:r>
            <a:r>
              <a:rPr lang="nl-BE" dirty="0"/>
              <a:t> </a:t>
            </a:r>
            <a:r>
              <a:rPr lang="nl-BE" dirty="0" err="1"/>
              <a:t>by</a:t>
            </a:r>
            <a:r>
              <a:rPr lang="nl-BE" dirty="0"/>
              <a:t> more </a:t>
            </a:r>
            <a:r>
              <a:rPr lang="nl-BE" dirty="0" err="1"/>
              <a:t>than</a:t>
            </a:r>
            <a:r>
              <a:rPr lang="nl-BE" dirty="0">
                <a:solidFill>
                  <a:srgbClr val="FF0000"/>
                </a:solidFill>
              </a:rPr>
              <a:t> </a:t>
            </a:r>
            <a:r>
              <a:rPr lang="el-GR" sz="2800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ε</a:t>
            </a:r>
            <a:r>
              <a:rPr lang="nl-BE" sz="2400" dirty="0">
                <a:solidFill>
                  <a:srgbClr val="FF0000"/>
                </a:solidFill>
              </a:rPr>
              <a:t> </a:t>
            </a:r>
          </a:p>
          <a:p>
            <a:pPr lvl="1"/>
            <a:r>
              <a:rPr lang="nl-BE" dirty="0"/>
              <a:t>Option 3: stop </a:t>
            </a:r>
            <a:r>
              <a:rPr lang="nl-BE" dirty="0" err="1"/>
              <a:t>when</a:t>
            </a:r>
            <a:r>
              <a:rPr lang="nl-BE" dirty="0"/>
              <a:t> data points in a node &lt; </a:t>
            </a:r>
            <a:r>
              <a:rPr lang="nl-BE" b="1" dirty="0" err="1">
                <a:solidFill>
                  <a:srgbClr val="FF0000"/>
                </a:solidFill>
              </a:rPr>
              <a:t>N</a:t>
            </a:r>
            <a:r>
              <a:rPr lang="nl-BE" b="1" baseline="-25000" dirty="0" err="1">
                <a:solidFill>
                  <a:srgbClr val="FF0000"/>
                </a:solidFill>
              </a:rPr>
              <a:t>min</a:t>
            </a:r>
            <a:endParaRPr lang="nl-BE" b="1" dirty="0">
              <a:solidFill>
                <a:srgbClr val="FF0000"/>
              </a:solidFill>
            </a:endParaRPr>
          </a:p>
          <a:p>
            <a:endParaRPr lang="nl-BE" dirty="0"/>
          </a:p>
          <a:p>
            <a:r>
              <a:rPr lang="nl-BE" dirty="0">
                <a:solidFill>
                  <a:srgbClr val="FF0000"/>
                </a:solidFill>
              </a:rPr>
              <a:t>Hyperparameter </a:t>
            </a:r>
            <a:r>
              <a:rPr lang="nl-BE" dirty="0" err="1"/>
              <a:t>tuning</a:t>
            </a:r>
            <a:r>
              <a:rPr lang="nl-BE" dirty="0"/>
              <a:t>!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4BD798-3E5A-439E-A87F-EA96D00D806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473561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AF323-131D-4FAA-A208-0B2072910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Overfitting</a:t>
            </a:r>
            <a:r>
              <a:rPr lang="nl-BE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0B24C-0919-4511-A865-AE3A28B1E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8BB55C-7C4F-49F3-831C-43909E31321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5" name="Content Placeholder 25" descr="A close up of a mans face&#10;&#10;Description generated with very high confidence">
            <a:extLst>
              <a:ext uri="{FF2B5EF4-FFF2-40B4-BE49-F238E27FC236}">
                <a16:creationId xmlns:a16="http://schemas.microsoft.com/office/drawing/2014/main" id="{FD4A2EC3-397F-4D40-9C8F-B28250EC27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249" y="3531"/>
            <a:ext cx="6854469" cy="6854469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421099D-C4FC-40D7-8C7B-85FF4E68E88D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7066982" y="1702591"/>
            <a:ext cx="509004" cy="116686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7A8B184-181F-4A90-96F0-F2E1EB6A24D9}"/>
              </a:ext>
            </a:extLst>
          </p:cNvPr>
          <p:cNvSpPr txBox="1"/>
          <p:nvPr/>
        </p:nvSpPr>
        <p:spPr>
          <a:xfrm>
            <a:off x="6892068" y="1333259"/>
            <a:ext cx="1367836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nl-BE" b="1" dirty="0" err="1">
                <a:solidFill>
                  <a:srgbClr val="FF0000"/>
                </a:solidFill>
              </a:rPr>
              <a:t>sweet</a:t>
            </a:r>
            <a:r>
              <a:rPr lang="nl-BE" b="1" dirty="0">
                <a:solidFill>
                  <a:srgbClr val="FF0000"/>
                </a:solidFill>
              </a:rPr>
              <a:t> spot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4E5CD1-0E3C-4405-90E2-3F18C1E2DC22}"/>
              </a:ext>
            </a:extLst>
          </p:cNvPr>
          <p:cNvSpPr txBox="1"/>
          <p:nvPr/>
        </p:nvSpPr>
        <p:spPr>
          <a:xfrm>
            <a:off x="4692891" y="4860301"/>
            <a:ext cx="20627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rgbClr val="FF0000"/>
                </a:solidFill>
              </a:rPr>
              <a:t>Low max </a:t>
            </a:r>
            <a:r>
              <a:rPr lang="nl-BE" dirty="0" err="1">
                <a:solidFill>
                  <a:srgbClr val="FF0000"/>
                </a:solidFill>
              </a:rPr>
              <a:t>depth</a:t>
            </a:r>
            <a:endParaRPr lang="nl-BE" dirty="0">
              <a:solidFill>
                <a:srgbClr val="FF0000"/>
              </a:solidFill>
            </a:endParaRPr>
          </a:p>
          <a:p>
            <a:r>
              <a:rPr lang="nl-BE" dirty="0">
                <a:solidFill>
                  <a:srgbClr val="FF0000"/>
                </a:solidFill>
              </a:rPr>
              <a:t>High </a:t>
            </a:r>
            <a:r>
              <a:rPr lang="el-GR" dirty="0">
                <a:solidFill>
                  <a:srgbClr val="FF0000"/>
                </a:solidFill>
                <a:ea typeface="Cambria Math" panose="02040503050406030204" pitchFamily="18" charset="0"/>
              </a:rPr>
              <a:t>ε</a:t>
            </a:r>
            <a:endParaRPr lang="nl-BE" dirty="0">
              <a:solidFill>
                <a:srgbClr val="FF0000"/>
              </a:solidFill>
              <a:ea typeface="Cambria Math" panose="02040503050406030204" pitchFamily="18" charset="0"/>
            </a:endParaRPr>
          </a:p>
          <a:p>
            <a:r>
              <a:rPr lang="nl-BE" dirty="0">
                <a:solidFill>
                  <a:srgbClr val="FF0000"/>
                </a:solidFill>
                <a:ea typeface="Cambria Math" panose="02040503050406030204" pitchFamily="18" charset="0"/>
              </a:rPr>
              <a:t>High </a:t>
            </a:r>
            <a:r>
              <a:rPr lang="nl-BE" dirty="0" err="1">
                <a:solidFill>
                  <a:srgbClr val="FF0000"/>
                </a:solidFill>
                <a:ea typeface="Cambria Math" panose="02040503050406030204" pitchFamily="18" charset="0"/>
              </a:rPr>
              <a:t>N</a:t>
            </a:r>
            <a:r>
              <a:rPr lang="nl-BE" baseline="-25000" dirty="0" err="1">
                <a:solidFill>
                  <a:srgbClr val="FF0000"/>
                </a:solidFill>
                <a:ea typeface="Cambria Math" panose="02040503050406030204" pitchFamily="18" charset="0"/>
              </a:rPr>
              <a:t>min</a:t>
            </a:r>
            <a:endParaRPr lang="nl-BE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65508D2-E13A-467A-BBB4-C137D2F56982}"/>
              </a:ext>
            </a:extLst>
          </p:cNvPr>
          <p:cNvCxnSpPr/>
          <p:nvPr/>
        </p:nvCxnSpPr>
        <p:spPr>
          <a:xfrm flipH="1">
            <a:off x="4842475" y="5859150"/>
            <a:ext cx="77617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7CC981C-EF59-4163-B3EA-5E3B4D7BD6BA}"/>
              </a:ext>
            </a:extLst>
          </p:cNvPr>
          <p:cNvCxnSpPr>
            <a:cxnSpLocks/>
          </p:cNvCxnSpPr>
          <p:nvPr/>
        </p:nvCxnSpPr>
        <p:spPr>
          <a:xfrm>
            <a:off x="9065900" y="5864224"/>
            <a:ext cx="74427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EE5A96B-4735-442E-A787-AD7443B25DDD}"/>
              </a:ext>
            </a:extLst>
          </p:cNvPr>
          <p:cNvSpPr txBox="1"/>
          <p:nvPr/>
        </p:nvSpPr>
        <p:spPr>
          <a:xfrm>
            <a:off x="8406681" y="4860301"/>
            <a:ext cx="20627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rgbClr val="FF0000"/>
                </a:solidFill>
              </a:rPr>
              <a:t>High max </a:t>
            </a:r>
            <a:r>
              <a:rPr lang="nl-BE" dirty="0" err="1">
                <a:solidFill>
                  <a:srgbClr val="FF0000"/>
                </a:solidFill>
              </a:rPr>
              <a:t>depth</a:t>
            </a:r>
            <a:endParaRPr lang="nl-BE" dirty="0">
              <a:solidFill>
                <a:srgbClr val="FF0000"/>
              </a:solidFill>
            </a:endParaRPr>
          </a:p>
          <a:p>
            <a:r>
              <a:rPr lang="nl-BE" dirty="0">
                <a:solidFill>
                  <a:srgbClr val="FF0000"/>
                </a:solidFill>
              </a:rPr>
              <a:t>Low </a:t>
            </a:r>
            <a:r>
              <a:rPr lang="el-GR" dirty="0">
                <a:solidFill>
                  <a:srgbClr val="FF0000"/>
                </a:solidFill>
                <a:ea typeface="Cambria Math" panose="02040503050406030204" pitchFamily="18" charset="0"/>
              </a:rPr>
              <a:t>ε</a:t>
            </a:r>
            <a:endParaRPr lang="nl-BE" dirty="0">
              <a:solidFill>
                <a:srgbClr val="FF0000"/>
              </a:solidFill>
              <a:ea typeface="Cambria Math" panose="02040503050406030204" pitchFamily="18" charset="0"/>
            </a:endParaRPr>
          </a:p>
          <a:p>
            <a:r>
              <a:rPr lang="nl-BE" dirty="0">
                <a:solidFill>
                  <a:srgbClr val="FF0000"/>
                </a:solidFill>
                <a:ea typeface="Cambria Math" panose="02040503050406030204" pitchFamily="18" charset="0"/>
              </a:rPr>
              <a:t>Low </a:t>
            </a:r>
            <a:r>
              <a:rPr lang="nl-BE" dirty="0" err="1">
                <a:solidFill>
                  <a:srgbClr val="FF0000"/>
                </a:solidFill>
                <a:ea typeface="Cambria Math" panose="02040503050406030204" pitchFamily="18" charset="0"/>
              </a:rPr>
              <a:t>N</a:t>
            </a:r>
            <a:r>
              <a:rPr lang="nl-BE" baseline="-25000" dirty="0" err="1">
                <a:solidFill>
                  <a:srgbClr val="FF0000"/>
                </a:solidFill>
                <a:ea typeface="Cambria Math" panose="02040503050406030204" pitchFamily="18" charset="0"/>
              </a:rPr>
              <a:t>min</a:t>
            </a:r>
            <a:endParaRPr lang="nl-B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8868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5CAEA-8063-44CB-992B-0AA542BF3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Preventing</a:t>
            </a:r>
            <a:r>
              <a:rPr lang="nl-BE" dirty="0"/>
              <a:t> </a:t>
            </a:r>
            <a:r>
              <a:rPr lang="nl-BE" dirty="0" err="1"/>
              <a:t>overfitting</a:t>
            </a:r>
            <a:r>
              <a:rPr lang="nl-BE" dirty="0"/>
              <a:t> in </a:t>
            </a:r>
            <a:r>
              <a:rPr lang="nl-BE" dirty="0" err="1"/>
              <a:t>Sklearn</a:t>
            </a:r>
            <a:r>
              <a:rPr lang="nl-BE" dirty="0"/>
              <a:t>	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95819A-D0F3-4CD1-9EFE-A2C3CC69F9E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25A791-91F0-40A7-983E-8946D66FCC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769" y="1589435"/>
            <a:ext cx="9915525" cy="2162175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D5F58F6-6D21-43CD-8518-45D2500B8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999" y="4009046"/>
            <a:ext cx="10080000" cy="1462954"/>
          </a:xfrm>
        </p:spPr>
        <p:txBody>
          <a:bodyPr/>
          <a:lstStyle/>
          <a:p>
            <a:r>
              <a:rPr lang="nl-BE" dirty="0" err="1"/>
              <a:t>max_depth</a:t>
            </a:r>
            <a:endParaRPr lang="nl-BE" dirty="0"/>
          </a:p>
          <a:p>
            <a:r>
              <a:rPr lang="nl-BE" dirty="0" err="1"/>
              <a:t>min_samples_split</a:t>
            </a:r>
            <a:endParaRPr lang="nl-BE" dirty="0"/>
          </a:p>
          <a:p>
            <a:r>
              <a:rPr lang="nl-BE" dirty="0" err="1"/>
              <a:t>min_samples_leaf</a:t>
            </a:r>
            <a:endParaRPr lang="nl-BE" dirty="0"/>
          </a:p>
          <a:p>
            <a:r>
              <a:rPr lang="nl-BE" dirty="0" err="1"/>
              <a:t>max_leaf_nodes</a:t>
            </a:r>
            <a:endParaRPr lang="nl-BE" dirty="0"/>
          </a:p>
          <a:p>
            <a:r>
              <a:rPr lang="nl-BE" dirty="0" err="1"/>
              <a:t>min_impurity_decrease</a:t>
            </a:r>
            <a:endParaRPr lang="nl-BE" dirty="0"/>
          </a:p>
          <a:p>
            <a:r>
              <a:rPr lang="nl-BE" dirty="0" err="1"/>
              <a:t>min_impurity_split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170243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2FAE6-3B6F-4D3C-92CD-2E4697488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Preventing</a:t>
            </a:r>
            <a:r>
              <a:rPr lang="nl-BE" dirty="0"/>
              <a:t> </a:t>
            </a:r>
            <a:r>
              <a:rPr lang="nl-BE" dirty="0" err="1"/>
              <a:t>overfitting</a:t>
            </a:r>
            <a:r>
              <a:rPr lang="nl-BE" dirty="0"/>
              <a:t>: </a:t>
            </a:r>
            <a:r>
              <a:rPr lang="nl-BE" dirty="0" err="1"/>
              <a:t>simplify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tree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58158-B6D2-4B9A-8F5F-504EA5288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Early</a:t>
            </a:r>
            <a:r>
              <a:rPr lang="nl-BE" dirty="0"/>
              <a:t> stopping: stop </a:t>
            </a:r>
            <a:r>
              <a:rPr lang="nl-BE" dirty="0" err="1"/>
              <a:t>splitting</a:t>
            </a:r>
            <a:r>
              <a:rPr lang="nl-BE" dirty="0"/>
              <a:t> </a:t>
            </a:r>
            <a:r>
              <a:rPr lang="nl-BE" dirty="0" err="1"/>
              <a:t>before</a:t>
            </a:r>
            <a:r>
              <a:rPr lang="nl-BE" dirty="0"/>
              <a:t> tree </a:t>
            </a:r>
            <a:r>
              <a:rPr lang="nl-BE" dirty="0" err="1"/>
              <a:t>becomes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complex</a:t>
            </a:r>
          </a:p>
          <a:p>
            <a:pPr lvl="1"/>
            <a:r>
              <a:rPr lang="nl-BE" dirty="0"/>
              <a:t>Option 1: limit </a:t>
            </a:r>
            <a:r>
              <a:rPr lang="nl-BE" b="1" dirty="0">
                <a:solidFill>
                  <a:srgbClr val="FF0000"/>
                </a:solidFill>
              </a:rPr>
              <a:t>maximum </a:t>
            </a:r>
            <a:r>
              <a:rPr lang="nl-BE" b="1" dirty="0" err="1">
                <a:solidFill>
                  <a:srgbClr val="FF0000"/>
                </a:solidFill>
              </a:rPr>
              <a:t>depth</a:t>
            </a:r>
            <a:endParaRPr lang="nl-BE" b="1" dirty="0">
              <a:solidFill>
                <a:srgbClr val="FF0000"/>
              </a:solidFill>
            </a:endParaRPr>
          </a:p>
          <a:p>
            <a:pPr lvl="1"/>
            <a:r>
              <a:rPr lang="nl-BE" dirty="0"/>
              <a:t>Option 2: stop </a:t>
            </a:r>
            <a:r>
              <a:rPr lang="nl-BE" dirty="0" err="1"/>
              <a:t>splitting</a:t>
            </a:r>
            <a:r>
              <a:rPr lang="nl-BE" dirty="0"/>
              <a:t> </a:t>
            </a:r>
            <a:r>
              <a:rPr lang="nl-BE" dirty="0" err="1"/>
              <a:t>if</a:t>
            </a:r>
            <a:r>
              <a:rPr lang="nl-BE" dirty="0"/>
              <a:t> </a:t>
            </a:r>
            <a:r>
              <a:rPr lang="nl-BE" dirty="0" err="1"/>
              <a:t>classification</a:t>
            </a:r>
            <a:r>
              <a:rPr lang="nl-BE" dirty="0"/>
              <a:t> error does </a:t>
            </a:r>
            <a:r>
              <a:rPr lang="nl-BE" dirty="0" err="1"/>
              <a:t>not</a:t>
            </a:r>
            <a:r>
              <a:rPr lang="nl-BE" dirty="0"/>
              <a:t> </a:t>
            </a:r>
            <a:r>
              <a:rPr lang="nl-BE" dirty="0" err="1"/>
              <a:t>decrease</a:t>
            </a:r>
            <a:r>
              <a:rPr lang="nl-BE" dirty="0"/>
              <a:t> </a:t>
            </a:r>
            <a:r>
              <a:rPr lang="nl-BE" dirty="0" err="1"/>
              <a:t>by</a:t>
            </a:r>
            <a:r>
              <a:rPr lang="nl-BE" dirty="0"/>
              <a:t> more </a:t>
            </a:r>
            <a:r>
              <a:rPr lang="nl-BE" dirty="0" err="1"/>
              <a:t>than</a:t>
            </a:r>
            <a:r>
              <a:rPr lang="nl-BE" dirty="0">
                <a:solidFill>
                  <a:srgbClr val="FF0000"/>
                </a:solidFill>
              </a:rPr>
              <a:t> </a:t>
            </a:r>
            <a:r>
              <a:rPr lang="el-GR" sz="2800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ε</a:t>
            </a:r>
            <a:r>
              <a:rPr lang="nl-BE" sz="2400" dirty="0">
                <a:solidFill>
                  <a:srgbClr val="FF0000"/>
                </a:solidFill>
              </a:rPr>
              <a:t> </a:t>
            </a:r>
          </a:p>
          <a:p>
            <a:pPr lvl="1"/>
            <a:r>
              <a:rPr lang="nl-BE" dirty="0"/>
              <a:t>Option 3: stop </a:t>
            </a:r>
            <a:r>
              <a:rPr lang="nl-BE" dirty="0" err="1"/>
              <a:t>when</a:t>
            </a:r>
            <a:r>
              <a:rPr lang="nl-BE" dirty="0"/>
              <a:t> data points in a node &lt; </a:t>
            </a:r>
            <a:r>
              <a:rPr lang="nl-BE" b="1" dirty="0" err="1">
                <a:solidFill>
                  <a:srgbClr val="FF0000"/>
                </a:solidFill>
              </a:rPr>
              <a:t>N</a:t>
            </a:r>
            <a:r>
              <a:rPr lang="nl-BE" b="1" baseline="-25000" dirty="0" err="1">
                <a:solidFill>
                  <a:srgbClr val="FF0000"/>
                </a:solidFill>
              </a:rPr>
              <a:t>min</a:t>
            </a:r>
            <a:endParaRPr lang="nl-BE" b="1" dirty="0">
              <a:solidFill>
                <a:srgbClr val="FF0000"/>
              </a:solidFill>
            </a:endParaRPr>
          </a:p>
          <a:p>
            <a:endParaRPr lang="nl-BE" dirty="0"/>
          </a:p>
          <a:p>
            <a:r>
              <a:rPr lang="nl-BE" dirty="0">
                <a:solidFill>
                  <a:srgbClr val="FF0000"/>
                </a:solidFill>
              </a:rPr>
              <a:t>Hyperparameter </a:t>
            </a:r>
            <a:r>
              <a:rPr lang="nl-BE" dirty="0" err="1"/>
              <a:t>tuning</a:t>
            </a:r>
            <a:r>
              <a:rPr lang="nl-BE" dirty="0"/>
              <a:t>!</a:t>
            </a:r>
          </a:p>
          <a:p>
            <a:endParaRPr lang="nl-BE" dirty="0"/>
          </a:p>
          <a:p>
            <a:r>
              <a:rPr lang="nl-BE" dirty="0" err="1"/>
              <a:t>Challenges</a:t>
            </a:r>
            <a:r>
              <a:rPr lang="nl-BE" dirty="0"/>
              <a:t>: </a:t>
            </a:r>
          </a:p>
          <a:p>
            <a:pPr lvl="1"/>
            <a:r>
              <a:rPr lang="nl-BE" dirty="0"/>
              <a:t>Option 1: </a:t>
            </a:r>
            <a:r>
              <a:rPr lang="nl-BE" dirty="0" err="1"/>
              <a:t>one</a:t>
            </a:r>
            <a:r>
              <a:rPr lang="nl-BE" dirty="0"/>
              <a:t> </a:t>
            </a:r>
            <a:r>
              <a:rPr lang="nl-BE" dirty="0" err="1"/>
              <a:t>fixed</a:t>
            </a:r>
            <a:r>
              <a:rPr lang="nl-BE" dirty="0"/>
              <a:t> maximum </a:t>
            </a:r>
            <a:r>
              <a:rPr lang="nl-BE" dirty="0" err="1"/>
              <a:t>depth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all</a:t>
            </a:r>
            <a:r>
              <a:rPr lang="nl-BE" dirty="0"/>
              <a:t> branches</a:t>
            </a:r>
          </a:p>
          <a:p>
            <a:pPr lvl="1"/>
            <a:r>
              <a:rPr lang="nl-BE" dirty="0"/>
              <a:t>Option 2: </a:t>
            </a:r>
            <a:r>
              <a:rPr lang="nl-BE" dirty="0" err="1"/>
              <a:t>what</a:t>
            </a:r>
            <a:r>
              <a:rPr lang="nl-BE" dirty="0"/>
              <a:t> </a:t>
            </a:r>
            <a:r>
              <a:rPr lang="nl-BE" dirty="0" err="1"/>
              <a:t>if</a:t>
            </a:r>
            <a:r>
              <a:rPr lang="nl-BE" dirty="0"/>
              <a:t> </a:t>
            </a:r>
            <a:r>
              <a:rPr lang="nl-BE" dirty="0" err="1"/>
              <a:t>one</a:t>
            </a:r>
            <a:r>
              <a:rPr lang="nl-BE" dirty="0"/>
              <a:t> split does </a:t>
            </a:r>
            <a:r>
              <a:rPr lang="nl-BE" dirty="0" err="1"/>
              <a:t>not</a:t>
            </a:r>
            <a:r>
              <a:rPr lang="nl-BE" dirty="0"/>
              <a:t> </a:t>
            </a:r>
            <a:r>
              <a:rPr lang="nl-BE" dirty="0" err="1"/>
              <a:t>decrease</a:t>
            </a:r>
            <a:r>
              <a:rPr lang="nl-BE" dirty="0"/>
              <a:t> error, but </a:t>
            </a:r>
            <a:r>
              <a:rPr lang="nl-BE" dirty="0" err="1"/>
              <a:t>the</a:t>
            </a:r>
            <a:r>
              <a:rPr lang="nl-BE" dirty="0"/>
              <a:t> next split </a:t>
            </a:r>
            <a:r>
              <a:rPr lang="nl-BE" dirty="0" err="1"/>
              <a:t>would</a:t>
            </a:r>
            <a:r>
              <a:rPr lang="nl-BE" dirty="0"/>
              <a:t> </a:t>
            </a:r>
            <a:r>
              <a:rPr lang="nl-BE" dirty="0" err="1"/>
              <a:t>reduce</a:t>
            </a:r>
            <a:r>
              <a:rPr lang="nl-BE" dirty="0"/>
              <a:t> error a lot (short-</a:t>
            </a:r>
            <a:r>
              <a:rPr lang="nl-BE" dirty="0" err="1"/>
              <a:t>sighted</a:t>
            </a:r>
            <a:r>
              <a:rPr lang="nl-BE" dirty="0"/>
              <a:t>)</a:t>
            </a:r>
          </a:p>
          <a:p>
            <a:pPr lvl="1"/>
            <a:r>
              <a:rPr lang="nl-BE" dirty="0"/>
              <a:t>Option 3: </a:t>
            </a:r>
            <a:r>
              <a:rPr lang="nl-BE" dirty="0" err="1"/>
              <a:t>one</a:t>
            </a:r>
            <a:r>
              <a:rPr lang="nl-BE" dirty="0"/>
              <a:t> </a:t>
            </a:r>
            <a:r>
              <a:rPr lang="nl-BE" dirty="0" err="1"/>
              <a:t>fixed</a:t>
            </a:r>
            <a:r>
              <a:rPr lang="nl-BE" dirty="0"/>
              <a:t> </a:t>
            </a:r>
            <a:r>
              <a:rPr lang="nl-BE" dirty="0" err="1"/>
              <a:t>N</a:t>
            </a:r>
            <a:r>
              <a:rPr lang="nl-BE" baseline="-25000" dirty="0" err="1"/>
              <a:t>min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all</a:t>
            </a:r>
            <a:r>
              <a:rPr lang="nl-BE" dirty="0"/>
              <a:t> branches</a:t>
            </a:r>
          </a:p>
          <a:p>
            <a:endParaRPr lang="nl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4BD798-3E5A-439E-A87F-EA96D00D806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34524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B14BD-5892-4FB0-865E-9744F63EA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Preventing</a:t>
            </a:r>
            <a:r>
              <a:rPr lang="nl-BE" dirty="0"/>
              <a:t> </a:t>
            </a:r>
            <a:r>
              <a:rPr lang="nl-BE" dirty="0" err="1"/>
              <a:t>overfitting</a:t>
            </a:r>
            <a:r>
              <a:rPr lang="nl-BE" dirty="0"/>
              <a:t>: </a:t>
            </a:r>
            <a:r>
              <a:rPr lang="nl-BE" dirty="0" err="1"/>
              <a:t>pruning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71F686-C8FB-4548-96EC-15EAB8CF6F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nl-BE" dirty="0" err="1"/>
                  <a:t>Pruning</a:t>
                </a:r>
                <a:endParaRPr lang="nl-BE" dirty="0"/>
              </a:p>
              <a:p>
                <a:pPr lvl="1"/>
                <a:r>
                  <a:rPr lang="nl-BE" dirty="0" err="1"/>
                  <a:t>Allow</a:t>
                </a:r>
                <a:r>
                  <a:rPr lang="nl-BE" dirty="0"/>
                  <a:t> </a:t>
                </a:r>
                <a:r>
                  <a:rPr lang="nl-BE" dirty="0" err="1"/>
                  <a:t>the</a:t>
                </a:r>
                <a:r>
                  <a:rPr lang="nl-BE" dirty="0"/>
                  <a:t> tree </a:t>
                </a:r>
                <a:r>
                  <a:rPr lang="nl-BE" dirty="0" err="1"/>
                  <a:t>to</a:t>
                </a:r>
                <a:r>
                  <a:rPr lang="nl-BE" dirty="0"/>
                  <a:t> </a:t>
                </a:r>
                <a:r>
                  <a:rPr lang="nl-BE" dirty="0" err="1"/>
                  <a:t>grow</a:t>
                </a:r>
                <a:r>
                  <a:rPr lang="nl-BE" dirty="0"/>
                  <a:t> complex, </a:t>
                </a:r>
                <a:r>
                  <a:rPr lang="nl-BE" dirty="0" err="1"/>
                  <a:t>then</a:t>
                </a:r>
                <a:r>
                  <a:rPr lang="nl-BE" dirty="0"/>
                  <a:t> </a:t>
                </a:r>
                <a:r>
                  <a:rPr lang="nl-BE" dirty="0" err="1"/>
                  <a:t>simplify</a:t>
                </a:r>
                <a:r>
                  <a:rPr lang="nl-BE" dirty="0"/>
                  <a:t> </a:t>
                </a:r>
                <a:r>
                  <a:rPr lang="nl-BE" dirty="0" err="1"/>
                  <a:t>afterwards</a:t>
                </a:r>
                <a:endParaRPr lang="nl-BE" dirty="0"/>
              </a:p>
              <a:p>
                <a:pPr lvl="1"/>
                <a:r>
                  <a:rPr lang="nl-BE" dirty="0" err="1"/>
                  <a:t>Starting</a:t>
                </a:r>
                <a:r>
                  <a:rPr lang="nl-BE" dirty="0"/>
                  <a:t> </a:t>
                </a:r>
                <a:r>
                  <a:rPr lang="nl-BE" dirty="0" err="1"/>
                  <a:t>from</a:t>
                </a:r>
                <a:r>
                  <a:rPr lang="nl-BE" dirty="0"/>
                  <a:t> a complex tree, </a:t>
                </a:r>
                <a:r>
                  <a:rPr lang="nl-BE" dirty="0" err="1"/>
                  <a:t>try</a:t>
                </a:r>
                <a:r>
                  <a:rPr lang="nl-BE" dirty="0"/>
                  <a:t> </a:t>
                </a:r>
                <a:r>
                  <a:rPr lang="nl-BE" dirty="0" err="1"/>
                  <a:t>replacing</a:t>
                </a:r>
                <a:r>
                  <a:rPr lang="nl-BE" dirty="0"/>
                  <a:t> splits </a:t>
                </a:r>
                <a:r>
                  <a:rPr lang="nl-BE" dirty="0" err="1"/>
                  <a:t>by</a:t>
                </a:r>
                <a:r>
                  <a:rPr lang="nl-BE" dirty="0"/>
                  <a:t> </a:t>
                </a:r>
                <a:r>
                  <a:rPr lang="nl-BE" dirty="0" err="1"/>
                  <a:t>leaf</a:t>
                </a:r>
                <a:r>
                  <a:rPr lang="nl-BE" dirty="0"/>
                  <a:t> </a:t>
                </a:r>
                <a:r>
                  <a:rPr lang="nl-BE" dirty="0" err="1"/>
                  <a:t>nodes</a:t>
                </a:r>
                <a:r>
                  <a:rPr lang="nl-BE" dirty="0"/>
                  <a:t> </a:t>
                </a:r>
                <a:r>
                  <a:rPr lang="nl-BE" dirty="0" err="1"/>
                  <a:t>based</a:t>
                </a:r>
                <a:r>
                  <a:rPr lang="nl-BE" dirty="0"/>
                  <a:t> on </a:t>
                </a:r>
                <a:r>
                  <a:rPr lang="nl-BE" dirty="0" err="1"/>
                  <a:t>cost</a:t>
                </a:r>
                <a:endParaRPr lang="nl-BE" dirty="0"/>
              </a:p>
              <a:p>
                <a:pPr lvl="1"/>
                <a:r>
                  <a:rPr lang="nl-BE" dirty="0" err="1"/>
                  <a:t>cost</a:t>
                </a:r>
                <a:r>
                  <a:rPr lang="nl-BE" dirty="0"/>
                  <a:t> = Error +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mtClean="0">
                        <a:solidFill>
                          <a:srgbClr val="FF0000"/>
                        </a:solidFill>
                      </a:rPr>
                      <m:t>λ</m:t>
                    </m:r>
                  </m:oMath>
                </a14:m>
                <a:r>
                  <a:rPr lang="nl-BE" dirty="0"/>
                  <a:t> * (#</a:t>
                </a:r>
                <a:r>
                  <a:rPr lang="nl-BE" dirty="0" err="1"/>
                  <a:t>leaves</a:t>
                </a:r>
                <a:r>
                  <a:rPr lang="nl-BE" dirty="0"/>
                  <a:t>) (</a:t>
                </a:r>
                <a:r>
                  <a:rPr lang="nl-BE" dirty="0">
                    <a:solidFill>
                      <a:srgbClr val="FF0000"/>
                    </a:solidFill>
                  </a:rPr>
                  <a:t>hyperparameter</a:t>
                </a:r>
                <a:r>
                  <a:rPr lang="nl-BE" dirty="0"/>
                  <a:t>)</a:t>
                </a:r>
              </a:p>
              <a:p>
                <a:pPr lvl="1"/>
                <a:r>
                  <a:rPr lang="nl-BE" dirty="0"/>
                  <a:t>Complement </a:t>
                </a:r>
                <a:r>
                  <a:rPr lang="nl-BE" dirty="0" err="1"/>
                  <a:t>to</a:t>
                </a:r>
                <a:r>
                  <a:rPr lang="nl-BE" dirty="0"/>
                  <a:t> </a:t>
                </a:r>
                <a:r>
                  <a:rPr lang="nl-BE" dirty="0" err="1"/>
                  <a:t>early</a:t>
                </a:r>
                <a:r>
                  <a:rPr lang="nl-BE" dirty="0"/>
                  <a:t> stopping</a:t>
                </a:r>
              </a:p>
              <a:p>
                <a:pPr lvl="1"/>
                <a:r>
                  <a:rPr lang="nl-BE" dirty="0"/>
                  <a:t>Out of scope</a:t>
                </a:r>
              </a:p>
              <a:p>
                <a:endParaRPr lang="nl-B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71F686-C8FB-4548-96EC-15EAB8CF6F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23" t="-846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07A61E-766D-4D36-A91C-EAF470CD4CE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95851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14B99-F2D8-4046-842C-3EE3D1B55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Boosting</a:t>
            </a:r>
            <a:r>
              <a:rPr lang="nl-BE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4CAE9-7915-433E-BDBA-54DFA65C9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dirty="0" err="1"/>
              <a:t>Based</a:t>
            </a:r>
            <a:r>
              <a:rPr lang="nl-BE" dirty="0"/>
              <a:t> on </a:t>
            </a:r>
            <a:r>
              <a:rPr lang="nl-BE" dirty="0" err="1"/>
              <a:t>two</a:t>
            </a:r>
            <a:r>
              <a:rPr lang="nl-BE" dirty="0"/>
              <a:t> </a:t>
            </a:r>
            <a:r>
              <a:rPr lang="nl-BE" dirty="0" err="1"/>
              <a:t>principles</a:t>
            </a:r>
            <a:r>
              <a:rPr lang="nl-BE" dirty="0"/>
              <a:t>:</a:t>
            </a:r>
          </a:p>
          <a:p>
            <a:pPr lvl="1"/>
            <a:r>
              <a:rPr lang="nl-BE" dirty="0" err="1"/>
              <a:t>Combining</a:t>
            </a:r>
            <a:r>
              <a:rPr lang="nl-BE" dirty="0"/>
              <a:t> multiple </a:t>
            </a:r>
            <a:r>
              <a:rPr lang="nl-BE" dirty="0" err="1"/>
              <a:t>weak</a:t>
            </a:r>
            <a:r>
              <a:rPr lang="nl-BE" dirty="0"/>
              <a:t> </a:t>
            </a:r>
            <a:r>
              <a:rPr lang="nl-BE" dirty="0" err="1"/>
              <a:t>models</a:t>
            </a:r>
            <a:r>
              <a:rPr lang="nl-BE" dirty="0"/>
              <a:t> </a:t>
            </a:r>
            <a:r>
              <a:rPr lang="nl-BE" dirty="0" err="1"/>
              <a:t>into</a:t>
            </a:r>
            <a:r>
              <a:rPr lang="nl-BE" dirty="0"/>
              <a:t> a </a:t>
            </a:r>
            <a:r>
              <a:rPr lang="nl-BE" dirty="0" err="1"/>
              <a:t>stronger</a:t>
            </a:r>
            <a:r>
              <a:rPr lang="nl-BE" dirty="0"/>
              <a:t> </a:t>
            </a:r>
            <a:r>
              <a:rPr lang="nl-BE" dirty="0" err="1"/>
              <a:t>one</a:t>
            </a:r>
            <a:endParaRPr lang="nl-BE" dirty="0"/>
          </a:p>
          <a:p>
            <a:pPr lvl="1"/>
            <a:r>
              <a:rPr lang="nl-BE" dirty="0"/>
              <a:t>Focus on </a:t>
            </a:r>
            <a:r>
              <a:rPr lang="nl-BE" dirty="0" err="1"/>
              <a:t>the</a:t>
            </a:r>
            <a:r>
              <a:rPr lang="nl-BE" dirty="0"/>
              <a:t> ‘</a:t>
            </a:r>
            <a:r>
              <a:rPr lang="nl-BE" dirty="0" err="1"/>
              <a:t>difficult</a:t>
            </a:r>
            <a:r>
              <a:rPr lang="nl-BE" dirty="0"/>
              <a:t>’ points</a:t>
            </a:r>
          </a:p>
          <a:p>
            <a:pPr lvl="1"/>
            <a:endParaRPr lang="nl-BE" dirty="0"/>
          </a:p>
          <a:p>
            <a:pPr lvl="1"/>
            <a:endParaRPr lang="nl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EBC7B4-D49C-489A-B5E3-458463F700E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879289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26FE0-AA21-4E0C-B80B-321725F7A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99" y="792000"/>
            <a:ext cx="10080000" cy="540000"/>
          </a:xfrm>
        </p:spPr>
        <p:txBody>
          <a:bodyPr/>
          <a:lstStyle/>
          <a:p>
            <a:r>
              <a:rPr lang="nl-BE" dirty="0" err="1"/>
              <a:t>Boosting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CB902-7C40-4F4F-9F40-777F6F9DD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b="1" dirty="0" err="1"/>
              <a:t>Combining</a:t>
            </a:r>
            <a:r>
              <a:rPr lang="nl-BE" b="1" dirty="0"/>
              <a:t> multiple </a:t>
            </a:r>
            <a:r>
              <a:rPr lang="nl-BE" b="1" dirty="0" err="1"/>
              <a:t>weak</a:t>
            </a:r>
            <a:r>
              <a:rPr lang="nl-BE" b="1" dirty="0"/>
              <a:t> </a:t>
            </a:r>
            <a:r>
              <a:rPr lang="nl-BE" b="1" dirty="0" err="1"/>
              <a:t>models</a:t>
            </a:r>
            <a:r>
              <a:rPr lang="nl-BE" b="1" dirty="0"/>
              <a:t> </a:t>
            </a:r>
            <a:r>
              <a:rPr lang="nl-BE" b="1" dirty="0" err="1"/>
              <a:t>into</a:t>
            </a:r>
            <a:r>
              <a:rPr lang="nl-BE" b="1" dirty="0"/>
              <a:t> a </a:t>
            </a:r>
            <a:r>
              <a:rPr lang="nl-BE" b="1" dirty="0" err="1"/>
              <a:t>stronger</a:t>
            </a:r>
            <a:r>
              <a:rPr lang="nl-BE" b="1" dirty="0"/>
              <a:t> </a:t>
            </a:r>
            <a:r>
              <a:rPr lang="nl-BE" b="1" dirty="0" err="1"/>
              <a:t>one</a:t>
            </a:r>
            <a:endParaRPr lang="nl-BE" b="1" dirty="0"/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r>
              <a:rPr lang="nl-BE" dirty="0" err="1"/>
              <a:t>Example</a:t>
            </a:r>
            <a:r>
              <a:rPr lang="nl-BE" dirty="0"/>
              <a:t>: ensemble </a:t>
            </a:r>
            <a:r>
              <a:rPr lang="nl-BE" dirty="0" err="1"/>
              <a:t>classifier</a:t>
            </a:r>
            <a:endParaRPr lang="nl-BE" dirty="0"/>
          </a:p>
          <a:p>
            <a:pPr marL="360000" lvl="1" indent="0">
              <a:buNone/>
            </a:pPr>
            <a:endParaRPr lang="nl-BE" dirty="0"/>
          </a:p>
          <a:p>
            <a:pPr marL="360000" lvl="1" indent="0">
              <a:buNone/>
            </a:pPr>
            <a:endParaRPr lang="nl-BE" dirty="0"/>
          </a:p>
          <a:p>
            <a:pPr marL="360000" lvl="1" indent="0">
              <a:buNone/>
            </a:pPr>
            <a:endParaRPr lang="nl-BE" dirty="0">
              <a:sym typeface="Wingdings" panose="05000000000000000000" pitchFamily="2" charset="2"/>
            </a:endParaRPr>
          </a:p>
          <a:p>
            <a:pPr marL="360000" lvl="1" indent="0">
              <a:buNone/>
            </a:pPr>
            <a:endParaRPr lang="nl-BE" dirty="0">
              <a:sym typeface="Wingdings" panose="05000000000000000000" pitchFamily="2" charset="2"/>
            </a:endParaRPr>
          </a:p>
          <a:p>
            <a:pPr marL="360000" lvl="1" indent="0">
              <a:buNone/>
            </a:pPr>
            <a:endParaRPr lang="nl-BE" dirty="0">
              <a:sym typeface="Wingdings" panose="05000000000000000000" pitchFamily="2" charset="2"/>
            </a:endParaRPr>
          </a:p>
          <a:p>
            <a:pPr marL="360000" lvl="1" indent="0">
              <a:buNone/>
            </a:pPr>
            <a:endParaRPr lang="nl-BE" dirty="0">
              <a:sym typeface="Wingdings" panose="05000000000000000000" pitchFamily="2" charset="2"/>
            </a:endParaRPr>
          </a:p>
          <a:p>
            <a:pPr marL="360000" lvl="1" indent="0">
              <a:buNone/>
            </a:pPr>
            <a:endParaRPr lang="nl-BE" dirty="0">
              <a:sym typeface="Wingdings" panose="05000000000000000000" pitchFamily="2" charset="2"/>
            </a:endParaRPr>
          </a:p>
          <a:p>
            <a:pPr marL="360000" lvl="1" indent="0">
              <a:buNone/>
            </a:pPr>
            <a:endParaRPr lang="nl-BE" dirty="0">
              <a:sym typeface="Wingdings" panose="05000000000000000000" pitchFamily="2" charset="2"/>
            </a:endParaRPr>
          </a:p>
          <a:p>
            <a:pPr marL="360000" lvl="1" indent="0">
              <a:buNone/>
            </a:pPr>
            <a:endParaRPr lang="nl-BE" dirty="0">
              <a:sym typeface="Wingdings" panose="05000000000000000000" pitchFamily="2" charset="2"/>
            </a:endParaRPr>
          </a:p>
          <a:p>
            <a:pPr marL="360000" lvl="1" indent="0">
              <a:buNone/>
            </a:pPr>
            <a:r>
              <a:rPr lang="nl-BE" dirty="0">
                <a:sym typeface="Wingdings" panose="05000000000000000000" pitchFamily="2" charset="2"/>
              </a:rPr>
              <a:t> </a:t>
            </a:r>
            <a:r>
              <a:rPr lang="nl-BE" dirty="0"/>
              <a:t>take </a:t>
            </a:r>
            <a:r>
              <a:rPr lang="nl-BE" dirty="0" err="1"/>
              <a:t>weighted</a:t>
            </a:r>
            <a:r>
              <a:rPr lang="nl-BE" dirty="0"/>
              <a:t> </a:t>
            </a:r>
            <a:r>
              <a:rPr lang="nl-BE" dirty="0" err="1"/>
              <a:t>result</a:t>
            </a:r>
            <a:r>
              <a:rPr lang="nl-BE" dirty="0"/>
              <a:t> of different </a:t>
            </a:r>
            <a:r>
              <a:rPr lang="nl-BE" dirty="0" err="1"/>
              <a:t>classifiers</a:t>
            </a:r>
            <a:r>
              <a:rPr lang="nl-BE" dirty="0"/>
              <a:t>: Y = </a:t>
            </a:r>
            <a:r>
              <a:rPr lang="nl-BE" dirty="0">
                <a:solidFill>
                  <a:srgbClr val="FF0000"/>
                </a:solidFill>
              </a:rPr>
              <a:t>W</a:t>
            </a:r>
            <a:r>
              <a:rPr lang="nl-BE" baseline="-25000" dirty="0">
                <a:solidFill>
                  <a:srgbClr val="FF0000"/>
                </a:solidFill>
              </a:rPr>
              <a:t>1</a:t>
            </a:r>
            <a:r>
              <a:rPr lang="nl-BE" dirty="0"/>
              <a:t>Y</a:t>
            </a:r>
            <a:r>
              <a:rPr lang="nl-BE" baseline="-25000" dirty="0"/>
              <a:t>i,1 </a:t>
            </a:r>
            <a:r>
              <a:rPr lang="nl-BE" dirty="0"/>
              <a:t>+ </a:t>
            </a:r>
            <a:r>
              <a:rPr lang="nl-BE" dirty="0">
                <a:solidFill>
                  <a:srgbClr val="FF0000"/>
                </a:solidFill>
              </a:rPr>
              <a:t>W</a:t>
            </a:r>
            <a:r>
              <a:rPr lang="nl-BE" baseline="-25000" dirty="0">
                <a:solidFill>
                  <a:srgbClr val="FF0000"/>
                </a:solidFill>
              </a:rPr>
              <a:t>2</a:t>
            </a:r>
            <a:r>
              <a:rPr lang="nl-BE" dirty="0"/>
              <a:t>Y</a:t>
            </a:r>
            <a:r>
              <a:rPr lang="nl-BE" baseline="-25000" dirty="0"/>
              <a:t>i,2 </a:t>
            </a:r>
            <a:r>
              <a:rPr lang="nl-BE" dirty="0"/>
              <a:t>+ ... + </a:t>
            </a:r>
            <a:r>
              <a:rPr lang="nl-BE" dirty="0" err="1">
                <a:solidFill>
                  <a:srgbClr val="FF0000"/>
                </a:solidFill>
              </a:rPr>
              <a:t>W</a:t>
            </a:r>
            <a:r>
              <a:rPr lang="nl-BE" baseline="-25000" dirty="0" err="1">
                <a:solidFill>
                  <a:srgbClr val="FF0000"/>
                </a:solidFill>
              </a:rPr>
              <a:t>T</a:t>
            </a:r>
            <a:r>
              <a:rPr lang="nl-BE" dirty="0" err="1"/>
              <a:t>Y</a:t>
            </a:r>
            <a:r>
              <a:rPr lang="nl-BE" baseline="-25000" dirty="0" err="1"/>
              <a:t>i,T</a:t>
            </a:r>
            <a:endParaRPr lang="nl-BE" baseline="-25000" dirty="0"/>
          </a:p>
          <a:p>
            <a:pPr marL="360000" lvl="1" indent="0">
              <a:buNone/>
            </a:pPr>
            <a:endParaRPr lang="nl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CB2987-7375-41A1-B1D0-CF37C1AF594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86C901-9F02-43B6-8FFD-80595BC8A6BD}"/>
              </a:ext>
            </a:extLst>
          </p:cNvPr>
          <p:cNvSpPr txBox="1"/>
          <p:nvPr/>
        </p:nvSpPr>
        <p:spPr>
          <a:xfrm>
            <a:off x="1157029" y="4480058"/>
            <a:ext cx="1592132" cy="9233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nl-BE" dirty="0"/>
          </a:p>
          <a:p>
            <a:pPr algn="ctr"/>
            <a:r>
              <a:rPr lang="nl-BE" dirty="0" err="1"/>
              <a:t>Classifier</a:t>
            </a:r>
            <a:r>
              <a:rPr lang="nl-BE" dirty="0"/>
              <a:t> 1</a:t>
            </a:r>
          </a:p>
          <a:p>
            <a:endParaRPr lang="nl-BE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754A41F-CEBD-45D3-8EA2-4957AC65DDEE}"/>
              </a:ext>
            </a:extLst>
          </p:cNvPr>
          <p:cNvCxnSpPr>
            <a:cxnSpLocks/>
          </p:cNvCxnSpPr>
          <p:nvPr/>
        </p:nvCxnSpPr>
        <p:spPr>
          <a:xfrm>
            <a:off x="1953095" y="5403388"/>
            <a:ext cx="0" cy="3612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5FA70B1-8D9A-4647-A528-3260A8754215}"/>
              </a:ext>
            </a:extLst>
          </p:cNvPr>
          <p:cNvSpPr txBox="1"/>
          <p:nvPr/>
        </p:nvSpPr>
        <p:spPr>
          <a:xfrm>
            <a:off x="1760299" y="5696668"/>
            <a:ext cx="542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Y</a:t>
            </a:r>
            <a:r>
              <a:rPr lang="nl-BE" baseline="-25000" dirty="0"/>
              <a:t>i,1</a:t>
            </a:r>
            <a:endParaRPr lang="nl-BE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CF42D2-3DD9-4CC5-9C32-6B7D1F95BE58}"/>
              </a:ext>
            </a:extLst>
          </p:cNvPr>
          <p:cNvSpPr txBox="1"/>
          <p:nvPr/>
        </p:nvSpPr>
        <p:spPr>
          <a:xfrm>
            <a:off x="2922321" y="4480058"/>
            <a:ext cx="1592132" cy="9233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nl-BE" dirty="0"/>
          </a:p>
          <a:p>
            <a:pPr algn="ctr"/>
            <a:r>
              <a:rPr lang="nl-BE" dirty="0" err="1"/>
              <a:t>Classifier</a:t>
            </a:r>
            <a:r>
              <a:rPr lang="nl-BE" dirty="0"/>
              <a:t> 2</a:t>
            </a:r>
          </a:p>
          <a:p>
            <a:endParaRPr lang="nl-BE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3261913-3727-456E-BD0D-138374ABBCE4}"/>
              </a:ext>
            </a:extLst>
          </p:cNvPr>
          <p:cNvCxnSpPr>
            <a:cxnSpLocks/>
          </p:cNvCxnSpPr>
          <p:nvPr/>
        </p:nvCxnSpPr>
        <p:spPr>
          <a:xfrm>
            <a:off x="3718387" y="5403388"/>
            <a:ext cx="0" cy="3612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A2F97FD-92B6-4AA7-BC9D-3C6F8CC9CE67}"/>
              </a:ext>
            </a:extLst>
          </p:cNvPr>
          <p:cNvCxnSpPr>
            <a:cxnSpLocks/>
          </p:cNvCxnSpPr>
          <p:nvPr/>
        </p:nvCxnSpPr>
        <p:spPr>
          <a:xfrm>
            <a:off x="3694517" y="3859095"/>
            <a:ext cx="0" cy="62096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2403BA9-35C5-4FC8-8FDB-2FFFFA5D9A84}"/>
              </a:ext>
            </a:extLst>
          </p:cNvPr>
          <p:cNvSpPr txBox="1"/>
          <p:nvPr/>
        </p:nvSpPr>
        <p:spPr>
          <a:xfrm>
            <a:off x="3525592" y="3489763"/>
            <a:ext cx="385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err="1"/>
              <a:t>X</a:t>
            </a:r>
            <a:r>
              <a:rPr lang="nl-BE" baseline="-25000" dirty="0" err="1"/>
              <a:t>i</a:t>
            </a:r>
            <a:endParaRPr lang="nl-BE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D79B85D-916D-4847-A8B7-B2FC98CB4AE8}"/>
              </a:ext>
            </a:extLst>
          </p:cNvPr>
          <p:cNvSpPr txBox="1"/>
          <p:nvPr/>
        </p:nvSpPr>
        <p:spPr>
          <a:xfrm>
            <a:off x="3525591" y="5696668"/>
            <a:ext cx="542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Y</a:t>
            </a:r>
            <a:r>
              <a:rPr lang="nl-BE" baseline="-25000" dirty="0"/>
              <a:t>i,2</a:t>
            </a:r>
            <a:endParaRPr lang="nl-BE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6E6528B-017C-4A97-B606-F9A2F385BEF1}"/>
              </a:ext>
            </a:extLst>
          </p:cNvPr>
          <p:cNvSpPr txBox="1"/>
          <p:nvPr/>
        </p:nvSpPr>
        <p:spPr>
          <a:xfrm>
            <a:off x="6227094" y="4480058"/>
            <a:ext cx="1592132" cy="9233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nl-BE" dirty="0"/>
          </a:p>
          <a:p>
            <a:pPr algn="ctr"/>
            <a:r>
              <a:rPr lang="nl-BE" dirty="0" err="1"/>
              <a:t>Classifier</a:t>
            </a:r>
            <a:r>
              <a:rPr lang="nl-BE" dirty="0"/>
              <a:t> T</a:t>
            </a:r>
          </a:p>
          <a:p>
            <a:endParaRPr lang="nl-BE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6F03585-674E-47FB-B45A-69314648182C}"/>
              </a:ext>
            </a:extLst>
          </p:cNvPr>
          <p:cNvCxnSpPr>
            <a:cxnSpLocks/>
          </p:cNvCxnSpPr>
          <p:nvPr/>
        </p:nvCxnSpPr>
        <p:spPr>
          <a:xfrm>
            <a:off x="7023160" y="5403388"/>
            <a:ext cx="0" cy="3612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7D87C13-E673-4A97-8081-18BC64C222F7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3911182" y="3672000"/>
            <a:ext cx="3111978" cy="8080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5CE242B-BEFB-4A8F-894A-6212367F76D0}"/>
              </a:ext>
            </a:extLst>
          </p:cNvPr>
          <p:cNvSpPr txBox="1"/>
          <p:nvPr/>
        </p:nvSpPr>
        <p:spPr>
          <a:xfrm>
            <a:off x="6830364" y="5696668"/>
            <a:ext cx="542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err="1"/>
              <a:t>Y</a:t>
            </a:r>
            <a:r>
              <a:rPr lang="nl-BE" baseline="-25000" dirty="0" err="1"/>
              <a:t>i,T</a:t>
            </a:r>
            <a:endParaRPr lang="nl-BE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9054182-F811-4CF0-BD3B-5F3B84C2EB9F}"/>
              </a:ext>
            </a:extLst>
          </p:cNvPr>
          <p:cNvCxnSpPr>
            <a:cxnSpLocks/>
            <a:stCxn id="21" idx="1"/>
            <a:endCxn id="6" idx="0"/>
          </p:cNvCxnSpPr>
          <p:nvPr/>
        </p:nvCxnSpPr>
        <p:spPr>
          <a:xfrm flipH="1">
            <a:off x="1953095" y="3674429"/>
            <a:ext cx="1572497" cy="8056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8CD3F1A-7CEF-408E-AE23-DE5EEAF92F65}"/>
              </a:ext>
            </a:extLst>
          </p:cNvPr>
          <p:cNvSpPr txBox="1"/>
          <p:nvPr/>
        </p:nvSpPr>
        <p:spPr>
          <a:xfrm>
            <a:off x="4935269" y="4108297"/>
            <a:ext cx="99151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6600" dirty="0"/>
              <a:t>...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B9B69BD-14A8-4A8E-9BF2-DF74903CCA65}"/>
              </a:ext>
            </a:extLst>
          </p:cNvPr>
          <p:cNvSpPr txBox="1"/>
          <p:nvPr/>
        </p:nvSpPr>
        <p:spPr>
          <a:xfrm>
            <a:off x="6196751" y="4477629"/>
            <a:ext cx="556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rgbClr val="FF0000"/>
                </a:solidFill>
              </a:rPr>
              <a:t>W</a:t>
            </a:r>
            <a:r>
              <a:rPr lang="nl-BE" baseline="-25000" dirty="0">
                <a:solidFill>
                  <a:srgbClr val="FF0000"/>
                </a:solidFill>
              </a:rPr>
              <a:t>T</a:t>
            </a:r>
            <a:endParaRPr lang="nl-BE" dirty="0">
              <a:solidFill>
                <a:srgbClr val="FF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1C76A11-6F7F-4264-B290-A3CFEDE1D8F1}"/>
              </a:ext>
            </a:extLst>
          </p:cNvPr>
          <p:cNvSpPr txBox="1"/>
          <p:nvPr/>
        </p:nvSpPr>
        <p:spPr>
          <a:xfrm>
            <a:off x="2945277" y="4477629"/>
            <a:ext cx="556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rgbClr val="FF0000"/>
                </a:solidFill>
              </a:rPr>
              <a:t>W</a:t>
            </a:r>
            <a:r>
              <a:rPr lang="nl-BE" baseline="-25000" dirty="0">
                <a:solidFill>
                  <a:srgbClr val="FF0000"/>
                </a:solidFill>
              </a:rPr>
              <a:t>2</a:t>
            </a:r>
            <a:endParaRPr lang="nl-BE" dirty="0">
              <a:solidFill>
                <a:srgbClr val="FF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C39733C-40CF-4258-B9A4-A3C2D9C1F274}"/>
              </a:ext>
            </a:extLst>
          </p:cNvPr>
          <p:cNvSpPr txBox="1"/>
          <p:nvPr/>
        </p:nvSpPr>
        <p:spPr>
          <a:xfrm>
            <a:off x="1179986" y="4477629"/>
            <a:ext cx="556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rgbClr val="FF0000"/>
                </a:solidFill>
              </a:rPr>
              <a:t>W</a:t>
            </a:r>
            <a:r>
              <a:rPr lang="nl-BE" baseline="-25000" dirty="0">
                <a:solidFill>
                  <a:srgbClr val="FF0000"/>
                </a:solidFill>
              </a:rPr>
              <a:t>1</a:t>
            </a:r>
            <a:endParaRPr lang="nl-B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4099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36" grpId="0"/>
      <p:bldP spid="37" grpId="0"/>
      <p:bldP spid="3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E6635-CC0B-46CB-89D6-D96F08470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Boosting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26CA4-D969-4017-8B4C-11C849BF8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b="1" dirty="0"/>
              <a:t>Focus on </a:t>
            </a:r>
            <a:r>
              <a:rPr lang="nl-BE" b="1" dirty="0" err="1"/>
              <a:t>the</a:t>
            </a:r>
            <a:r>
              <a:rPr lang="nl-BE" b="1" dirty="0"/>
              <a:t> ‘</a:t>
            </a:r>
            <a:r>
              <a:rPr lang="nl-BE" b="1" dirty="0" err="1"/>
              <a:t>difficult</a:t>
            </a:r>
            <a:r>
              <a:rPr lang="nl-BE" b="1" dirty="0"/>
              <a:t>’ points</a:t>
            </a:r>
          </a:p>
          <a:p>
            <a:endParaRPr lang="nl-BE" dirty="0"/>
          </a:p>
          <a:p>
            <a:pPr marL="0" indent="0">
              <a:buNone/>
            </a:pPr>
            <a:r>
              <a:rPr lang="nl-BE" dirty="0" err="1"/>
              <a:t>Weighted</a:t>
            </a:r>
            <a:r>
              <a:rPr lang="nl-BE" dirty="0"/>
              <a:t> data: </a:t>
            </a:r>
            <a:r>
              <a:rPr lang="nl-BE" dirty="0" err="1"/>
              <a:t>weights</a:t>
            </a:r>
            <a:r>
              <a:rPr lang="nl-BE" dirty="0"/>
              <a:t> on ‘</a:t>
            </a:r>
            <a:r>
              <a:rPr lang="nl-BE" dirty="0" err="1"/>
              <a:t>difficult</a:t>
            </a:r>
            <a:r>
              <a:rPr lang="nl-BE" dirty="0"/>
              <a:t>’ points are </a:t>
            </a:r>
            <a:r>
              <a:rPr lang="nl-BE" dirty="0" err="1"/>
              <a:t>higher</a:t>
            </a:r>
            <a:endParaRPr lang="nl-BE" dirty="0"/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r>
              <a:rPr lang="nl-BE" dirty="0"/>
              <a:t>Every (</a:t>
            </a:r>
            <a:r>
              <a:rPr lang="nl-BE" dirty="0" err="1"/>
              <a:t>X</a:t>
            </a:r>
            <a:r>
              <a:rPr lang="nl-BE" baseline="-25000" dirty="0" err="1"/>
              <a:t>i</a:t>
            </a:r>
            <a:r>
              <a:rPr lang="nl-BE" dirty="0"/>
              <a:t>, </a:t>
            </a:r>
            <a:r>
              <a:rPr lang="nl-BE" dirty="0" err="1"/>
              <a:t>Y</a:t>
            </a:r>
            <a:r>
              <a:rPr lang="nl-BE" baseline="-25000" dirty="0" err="1"/>
              <a:t>i</a:t>
            </a:r>
            <a:r>
              <a:rPr lang="nl-BE" dirty="0"/>
              <a:t>) </a:t>
            </a:r>
            <a:r>
              <a:rPr lang="nl-BE" dirty="0" err="1"/>
              <a:t>gets</a:t>
            </a:r>
            <a:r>
              <a:rPr lang="nl-BE" dirty="0"/>
              <a:t> a a</a:t>
            </a:r>
            <a:r>
              <a:rPr lang="nl-BE" baseline="-25000" dirty="0"/>
              <a:t>i</a:t>
            </a:r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r>
              <a:rPr lang="nl-BE" dirty="0" err="1"/>
              <a:t>When</a:t>
            </a:r>
            <a:r>
              <a:rPr lang="nl-BE" dirty="0"/>
              <a:t> </a:t>
            </a:r>
            <a:r>
              <a:rPr lang="nl-BE" dirty="0" err="1"/>
              <a:t>calculating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loss</a:t>
            </a:r>
            <a:r>
              <a:rPr lang="nl-BE" dirty="0"/>
              <a:t>, </a:t>
            </a:r>
            <a:r>
              <a:rPr lang="nl-BE" dirty="0" err="1"/>
              <a:t>multiply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contribution</a:t>
            </a:r>
            <a:r>
              <a:rPr lang="nl-BE" dirty="0"/>
              <a:t> L</a:t>
            </a:r>
            <a:r>
              <a:rPr lang="nl-BE" baseline="-25000" dirty="0"/>
              <a:t>i</a:t>
            </a:r>
            <a:r>
              <a:rPr lang="nl-BE" dirty="0"/>
              <a:t> of </a:t>
            </a:r>
            <a:r>
              <a:rPr lang="nl-BE" dirty="0" err="1"/>
              <a:t>every</a:t>
            </a:r>
            <a:r>
              <a:rPr lang="nl-BE" dirty="0"/>
              <a:t> (</a:t>
            </a:r>
            <a:r>
              <a:rPr lang="nl-BE" dirty="0" err="1"/>
              <a:t>X</a:t>
            </a:r>
            <a:r>
              <a:rPr lang="nl-BE" baseline="-25000" dirty="0" err="1"/>
              <a:t>i</a:t>
            </a:r>
            <a:r>
              <a:rPr lang="nl-BE" dirty="0"/>
              <a:t>, </a:t>
            </a:r>
            <a:r>
              <a:rPr lang="nl-BE" dirty="0" err="1"/>
              <a:t>Y</a:t>
            </a:r>
            <a:r>
              <a:rPr lang="nl-BE" baseline="-25000" dirty="0" err="1"/>
              <a:t>i</a:t>
            </a:r>
            <a:r>
              <a:rPr lang="nl-BE" dirty="0"/>
              <a:t>) </a:t>
            </a:r>
            <a:r>
              <a:rPr lang="nl-BE" dirty="0" err="1"/>
              <a:t>with</a:t>
            </a:r>
            <a:r>
              <a:rPr lang="nl-BE" dirty="0"/>
              <a:t> a</a:t>
            </a:r>
            <a:r>
              <a:rPr lang="nl-BE" baseline="-25000" dirty="0"/>
              <a:t>i</a:t>
            </a:r>
          </a:p>
          <a:p>
            <a:endParaRPr lang="nl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103691-B3FF-4A60-9CA4-6DAA1B0B596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385061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21B60-369E-4044-BE47-902119B0C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Adaboost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A57EB-E2CF-4CD4-9B5E-8AA1B171C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999" y="1872000"/>
            <a:ext cx="3108453" cy="3600000"/>
          </a:xfrm>
        </p:spPr>
        <p:txBody>
          <a:bodyPr/>
          <a:lstStyle/>
          <a:p>
            <a:pPr marL="0" indent="0">
              <a:buNone/>
            </a:pPr>
            <a:endParaRPr lang="nl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98866C-6FC8-4BCB-BBF8-FF79899BC44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BDF7CA-95DA-4341-A91F-1828A9F44E7D}"/>
              </a:ext>
            </a:extLst>
          </p:cNvPr>
          <p:cNvSpPr txBox="1"/>
          <p:nvPr/>
        </p:nvSpPr>
        <p:spPr>
          <a:xfrm>
            <a:off x="6927924" y="1172584"/>
            <a:ext cx="3248809" cy="369332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BE" dirty="0"/>
              <a:t>(</a:t>
            </a:r>
            <a:r>
              <a:rPr lang="nl-BE" dirty="0" err="1"/>
              <a:t>unweighted</a:t>
            </a:r>
            <a:r>
              <a:rPr lang="nl-BE" dirty="0"/>
              <a:t>) training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9DB9EB-6DAB-4725-BF7F-09E6A59617E0}"/>
              </a:ext>
            </a:extLst>
          </p:cNvPr>
          <p:cNvSpPr txBox="1"/>
          <p:nvPr/>
        </p:nvSpPr>
        <p:spPr>
          <a:xfrm>
            <a:off x="6927922" y="3184367"/>
            <a:ext cx="3248809" cy="369332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BE" dirty="0" err="1"/>
              <a:t>weighted</a:t>
            </a:r>
            <a:r>
              <a:rPr lang="nl-BE" dirty="0"/>
              <a:t> training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DF6D07-3672-4122-ADC4-3133294CE203}"/>
              </a:ext>
            </a:extLst>
          </p:cNvPr>
          <p:cNvSpPr txBox="1"/>
          <p:nvPr/>
        </p:nvSpPr>
        <p:spPr>
          <a:xfrm>
            <a:off x="6927923" y="1925655"/>
            <a:ext cx="3248808" cy="369332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BE" dirty="0" err="1"/>
              <a:t>Learn</a:t>
            </a:r>
            <a:r>
              <a:rPr lang="nl-BE" dirty="0"/>
              <a:t> </a:t>
            </a:r>
            <a:r>
              <a:rPr lang="nl-BE" dirty="0" err="1"/>
              <a:t>classifier</a:t>
            </a:r>
            <a:r>
              <a:rPr lang="nl-BE" dirty="0"/>
              <a:t>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23268D-B116-4BC5-9B31-5A04994E917F}"/>
              </a:ext>
            </a:extLst>
          </p:cNvPr>
          <p:cNvSpPr txBox="1"/>
          <p:nvPr/>
        </p:nvSpPr>
        <p:spPr>
          <a:xfrm>
            <a:off x="6927922" y="2549597"/>
            <a:ext cx="3248803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BE" dirty="0"/>
              <a:t>Make </a:t>
            </a:r>
            <a:r>
              <a:rPr lang="nl-BE" dirty="0" err="1"/>
              <a:t>predictions</a:t>
            </a:r>
            <a:endParaRPr lang="nl-B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D5EF60-602F-47D9-A4CB-4C838DBB447B}"/>
              </a:ext>
            </a:extLst>
          </p:cNvPr>
          <p:cNvSpPr txBox="1"/>
          <p:nvPr/>
        </p:nvSpPr>
        <p:spPr>
          <a:xfrm>
            <a:off x="6927922" y="3951860"/>
            <a:ext cx="3248809" cy="369332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BE" dirty="0" err="1"/>
              <a:t>Learn</a:t>
            </a:r>
            <a:r>
              <a:rPr lang="nl-BE" dirty="0"/>
              <a:t> </a:t>
            </a:r>
            <a:r>
              <a:rPr lang="nl-BE" dirty="0" err="1"/>
              <a:t>classifier</a:t>
            </a:r>
            <a:r>
              <a:rPr lang="nl-BE" dirty="0"/>
              <a:t>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BC1FDD-68D2-42A8-853C-62FD8AD730C6}"/>
              </a:ext>
            </a:extLst>
          </p:cNvPr>
          <p:cNvSpPr txBox="1"/>
          <p:nvPr/>
        </p:nvSpPr>
        <p:spPr>
          <a:xfrm>
            <a:off x="6927922" y="4685501"/>
            <a:ext cx="3248809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BE" dirty="0"/>
              <a:t>Make </a:t>
            </a:r>
            <a:r>
              <a:rPr lang="nl-BE" dirty="0" err="1"/>
              <a:t>predictions</a:t>
            </a:r>
            <a:endParaRPr lang="nl-B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91BC0A-5F7D-4A71-97B6-B43DC8A5E665}"/>
              </a:ext>
            </a:extLst>
          </p:cNvPr>
          <p:cNvSpPr txBox="1"/>
          <p:nvPr/>
        </p:nvSpPr>
        <p:spPr>
          <a:xfrm>
            <a:off x="6927922" y="5472000"/>
            <a:ext cx="3248809" cy="369332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BE" dirty="0" err="1"/>
              <a:t>weighted</a:t>
            </a:r>
            <a:r>
              <a:rPr lang="nl-BE" dirty="0"/>
              <a:t> training data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836BF7E-E054-4E96-8E4E-CEAD4FD63D86}"/>
              </a:ext>
            </a:extLst>
          </p:cNvPr>
          <p:cNvCxnSpPr>
            <a:cxnSpLocks/>
          </p:cNvCxnSpPr>
          <p:nvPr/>
        </p:nvCxnSpPr>
        <p:spPr>
          <a:xfrm>
            <a:off x="8321590" y="1516666"/>
            <a:ext cx="0" cy="408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6CF1E5A-64A2-45D7-8E7D-9F116635E807}"/>
              </a:ext>
            </a:extLst>
          </p:cNvPr>
          <p:cNvCxnSpPr>
            <a:cxnSpLocks/>
          </p:cNvCxnSpPr>
          <p:nvPr/>
        </p:nvCxnSpPr>
        <p:spPr>
          <a:xfrm>
            <a:off x="8321590" y="2294987"/>
            <a:ext cx="0" cy="254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40C14F0-8E3B-4AAB-B466-7D512B723E51}"/>
              </a:ext>
            </a:extLst>
          </p:cNvPr>
          <p:cNvCxnSpPr>
            <a:cxnSpLocks/>
          </p:cNvCxnSpPr>
          <p:nvPr/>
        </p:nvCxnSpPr>
        <p:spPr>
          <a:xfrm>
            <a:off x="8318554" y="2929757"/>
            <a:ext cx="0" cy="254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ED3C186-4819-408E-8E41-4942AC623E04}"/>
              </a:ext>
            </a:extLst>
          </p:cNvPr>
          <p:cNvCxnSpPr>
            <a:cxnSpLocks/>
          </p:cNvCxnSpPr>
          <p:nvPr/>
        </p:nvCxnSpPr>
        <p:spPr>
          <a:xfrm>
            <a:off x="8318554" y="3553699"/>
            <a:ext cx="0" cy="398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8D4AF9B-505B-465F-B9E4-12C11CAA5148}"/>
              </a:ext>
            </a:extLst>
          </p:cNvPr>
          <p:cNvCxnSpPr>
            <a:cxnSpLocks/>
          </p:cNvCxnSpPr>
          <p:nvPr/>
        </p:nvCxnSpPr>
        <p:spPr>
          <a:xfrm>
            <a:off x="8318554" y="4287340"/>
            <a:ext cx="0" cy="398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62048C7-9E1F-4FD4-99A6-AA30C1030BAF}"/>
              </a:ext>
            </a:extLst>
          </p:cNvPr>
          <p:cNvCxnSpPr>
            <a:cxnSpLocks/>
          </p:cNvCxnSpPr>
          <p:nvPr/>
        </p:nvCxnSpPr>
        <p:spPr>
          <a:xfrm>
            <a:off x="8318554" y="5073839"/>
            <a:ext cx="0" cy="398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6AA1CF5-C4CB-45DD-ADB7-37A2EF291FC5}"/>
              </a:ext>
            </a:extLst>
          </p:cNvPr>
          <p:cNvCxnSpPr>
            <a:cxnSpLocks/>
          </p:cNvCxnSpPr>
          <p:nvPr/>
        </p:nvCxnSpPr>
        <p:spPr>
          <a:xfrm>
            <a:off x="8301724" y="5841332"/>
            <a:ext cx="0" cy="398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9AD2CA7-C03F-4B8B-A0D8-B9A4DCCD196A}"/>
              </a:ext>
            </a:extLst>
          </p:cNvPr>
          <p:cNvSpPr txBox="1"/>
          <p:nvPr/>
        </p:nvSpPr>
        <p:spPr>
          <a:xfrm>
            <a:off x="6648231" y="6210664"/>
            <a:ext cx="3528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>
                <a:solidFill>
                  <a:schemeClr val="accent6"/>
                </a:solidFill>
              </a:rPr>
              <a:t>....</a:t>
            </a:r>
          </a:p>
          <a:p>
            <a:pPr algn="ctr"/>
            <a:r>
              <a:rPr lang="nl-BE" dirty="0">
                <a:solidFill>
                  <a:schemeClr val="accent6"/>
                </a:solidFill>
              </a:rPr>
              <a:t>continue up </a:t>
            </a:r>
            <a:r>
              <a:rPr lang="nl-BE" dirty="0" err="1">
                <a:solidFill>
                  <a:schemeClr val="accent6"/>
                </a:solidFill>
              </a:rPr>
              <a:t>to</a:t>
            </a:r>
            <a:r>
              <a:rPr lang="nl-BE" dirty="0">
                <a:solidFill>
                  <a:schemeClr val="accent6"/>
                </a:solidFill>
              </a:rPr>
              <a:t> </a:t>
            </a:r>
            <a:r>
              <a:rPr lang="nl-BE" dirty="0" err="1">
                <a:solidFill>
                  <a:schemeClr val="accent6"/>
                </a:solidFill>
              </a:rPr>
              <a:t>‘T</a:t>
            </a:r>
            <a:r>
              <a:rPr lang="nl-BE" dirty="0">
                <a:solidFill>
                  <a:schemeClr val="accent6"/>
                </a:solidFill>
              </a:rPr>
              <a:t>’ </a:t>
            </a:r>
            <a:r>
              <a:rPr lang="nl-BE" dirty="0" err="1">
                <a:solidFill>
                  <a:schemeClr val="accent6"/>
                </a:solidFill>
              </a:rPr>
              <a:t>classifiers</a:t>
            </a:r>
            <a:endParaRPr lang="nl-BE" dirty="0">
              <a:solidFill>
                <a:schemeClr val="accent6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226ED14-428E-42F1-80B1-605E4D396735}"/>
              </a:ext>
            </a:extLst>
          </p:cNvPr>
          <p:cNvSpPr txBox="1"/>
          <p:nvPr/>
        </p:nvSpPr>
        <p:spPr>
          <a:xfrm>
            <a:off x="10253731" y="1136082"/>
            <a:ext cx="1258645" cy="380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t =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32AEA1A-1F05-456C-95D6-C4FDF500F770}"/>
              </a:ext>
            </a:extLst>
          </p:cNvPr>
          <p:cNvSpPr txBox="1"/>
          <p:nvPr/>
        </p:nvSpPr>
        <p:spPr>
          <a:xfrm>
            <a:off x="10338098" y="3927626"/>
            <a:ext cx="1258645" cy="380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t = 2</a:t>
            </a:r>
          </a:p>
        </p:txBody>
      </p:sp>
    </p:spTree>
    <p:extLst>
      <p:ext uri="{BB962C8B-B14F-4D97-AF65-F5344CB8AC3E}">
        <p14:creationId xmlns:p14="http://schemas.microsoft.com/office/powerpoint/2010/main" val="633809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21B60-369E-4044-BE47-902119B0C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Adaboost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A57EB-E2CF-4CD4-9B5E-8AA1B171C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1373" y="1872000"/>
            <a:ext cx="5131394" cy="3600000"/>
          </a:xfrm>
        </p:spPr>
        <p:txBody>
          <a:bodyPr/>
          <a:lstStyle/>
          <a:p>
            <a:r>
              <a:rPr lang="nl-BE" dirty="0" err="1"/>
              <a:t>When</a:t>
            </a:r>
            <a:r>
              <a:rPr lang="nl-BE" dirty="0"/>
              <a:t> </a:t>
            </a:r>
            <a:r>
              <a:rPr lang="nl-BE" dirty="0" err="1"/>
              <a:t>done</a:t>
            </a:r>
            <a:r>
              <a:rPr lang="nl-BE" dirty="0"/>
              <a:t>, combine </a:t>
            </a:r>
            <a:r>
              <a:rPr lang="nl-BE" dirty="0" err="1"/>
              <a:t>all</a:t>
            </a:r>
            <a:r>
              <a:rPr lang="nl-BE" dirty="0"/>
              <a:t> </a:t>
            </a:r>
            <a:r>
              <a:rPr lang="nl-BE" dirty="0" err="1"/>
              <a:t>classifiers</a:t>
            </a:r>
            <a:r>
              <a:rPr lang="nl-BE" dirty="0"/>
              <a:t> in </a:t>
            </a:r>
            <a:r>
              <a:rPr lang="nl-BE" dirty="0" err="1"/>
              <a:t>one</a:t>
            </a:r>
            <a:endParaRPr lang="nl-BE" dirty="0"/>
          </a:p>
          <a:p>
            <a:r>
              <a:rPr lang="nl-BE" dirty="0"/>
              <a:t>take </a:t>
            </a:r>
            <a:r>
              <a:rPr lang="nl-BE" dirty="0" err="1"/>
              <a:t>weighted</a:t>
            </a:r>
            <a:r>
              <a:rPr lang="nl-BE" dirty="0"/>
              <a:t> </a:t>
            </a:r>
            <a:r>
              <a:rPr lang="nl-BE" dirty="0" err="1"/>
              <a:t>result</a:t>
            </a:r>
            <a:r>
              <a:rPr lang="nl-BE" dirty="0"/>
              <a:t> of different </a:t>
            </a:r>
            <a:r>
              <a:rPr lang="nl-BE" dirty="0" err="1"/>
              <a:t>classifiers</a:t>
            </a:r>
            <a:r>
              <a:rPr lang="nl-BE" dirty="0"/>
              <a:t> </a:t>
            </a:r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r>
              <a:rPr lang="nl-BE" dirty="0"/>
              <a:t>Y = </a:t>
            </a:r>
            <a:r>
              <a:rPr lang="nl-BE" dirty="0">
                <a:solidFill>
                  <a:srgbClr val="FF0000"/>
                </a:solidFill>
              </a:rPr>
              <a:t>W</a:t>
            </a:r>
            <a:r>
              <a:rPr lang="nl-BE" baseline="-25000" dirty="0">
                <a:solidFill>
                  <a:srgbClr val="FF0000"/>
                </a:solidFill>
              </a:rPr>
              <a:t>1</a:t>
            </a:r>
            <a:r>
              <a:rPr lang="nl-BE" dirty="0"/>
              <a:t>Y</a:t>
            </a:r>
            <a:r>
              <a:rPr lang="nl-BE" baseline="-25000" dirty="0"/>
              <a:t>i,1 </a:t>
            </a:r>
            <a:r>
              <a:rPr lang="nl-BE" dirty="0"/>
              <a:t>+ </a:t>
            </a:r>
            <a:r>
              <a:rPr lang="nl-BE" dirty="0">
                <a:solidFill>
                  <a:srgbClr val="FF0000"/>
                </a:solidFill>
              </a:rPr>
              <a:t>W</a:t>
            </a:r>
            <a:r>
              <a:rPr lang="nl-BE" baseline="-25000" dirty="0">
                <a:solidFill>
                  <a:srgbClr val="FF0000"/>
                </a:solidFill>
              </a:rPr>
              <a:t>2</a:t>
            </a:r>
            <a:r>
              <a:rPr lang="nl-BE" dirty="0"/>
              <a:t>Y</a:t>
            </a:r>
            <a:r>
              <a:rPr lang="nl-BE" baseline="-25000" dirty="0"/>
              <a:t>i,2 </a:t>
            </a:r>
            <a:r>
              <a:rPr lang="nl-BE" dirty="0"/>
              <a:t>+ ... + </a:t>
            </a:r>
            <a:r>
              <a:rPr lang="nl-BE" dirty="0" err="1">
                <a:solidFill>
                  <a:srgbClr val="FF0000"/>
                </a:solidFill>
              </a:rPr>
              <a:t>W</a:t>
            </a:r>
            <a:r>
              <a:rPr lang="nl-BE" baseline="-25000" dirty="0" err="1">
                <a:solidFill>
                  <a:srgbClr val="FF0000"/>
                </a:solidFill>
              </a:rPr>
              <a:t>T</a:t>
            </a:r>
            <a:r>
              <a:rPr lang="nl-BE" dirty="0" err="1"/>
              <a:t>Y</a:t>
            </a:r>
            <a:r>
              <a:rPr lang="nl-BE" baseline="-25000" dirty="0" err="1"/>
              <a:t>i,T</a:t>
            </a:r>
            <a:endParaRPr lang="nl-BE" baseline="-25000" dirty="0"/>
          </a:p>
          <a:p>
            <a:pPr marL="0" indent="0">
              <a:buNone/>
            </a:pPr>
            <a:endParaRPr lang="nl-BE" baseline="-25000" dirty="0"/>
          </a:p>
          <a:p>
            <a:pPr marL="0" indent="0">
              <a:buNone/>
            </a:pPr>
            <a:r>
              <a:rPr lang="nl-BE" dirty="0"/>
              <a:t>Question: </a:t>
            </a:r>
            <a:r>
              <a:rPr lang="nl-BE" dirty="0" err="1"/>
              <a:t>how</a:t>
            </a:r>
            <a:r>
              <a:rPr lang="nl-BE" dirty="0"/>
              <a:t> do we </a:t>
            </a:r>
            <a:r>
              <a:rPr lang="nl-BE" dirty="0" err="1"/>
              <a:t>pick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classifier</a:t>
            </a:r>
            <a:r>
              <a:rPr lang="nl-BE" dirty="0"/>
              <a:t> </a:t>
            </a:r>
            <a:r>
              <a:rPr lang="nl-BE" dirty="0" err="1"/>
              <a:t>weights</a:t>
            </a:r>
            <a:r>
              <a:rPr lang="nl-BE" dirty="0"/>
              <a:t>?</a:t>
            </a:r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r>
              <a:rPr lang="nl-BE" dirty="0"/>
              <a:t>Y&gt;0 </a:t>
            </a:r>
            <a:r>
              <a:rPr lang="nl-BE" dirty="0">
                <a:sym typeface="Wingdings" panose="05000000000000000000" pitchFamily="2" charset="2"/>
              </a:rPr>
              <a:t></a:t>
            </a:r>
            <a:r>
              <a:rPr lang="nl-BE" dirty="0" err="1">
                <a:sym typeface="Wingdings" panose="05000000000000000000" pitchFamily="2" charset="2"/>
              </a:rPr>
              <a:t>predict</a:t>
            </a:r>
            <a:r>
              <a:rPr lang="nl-BE" dirty="0">
                <a:sym typeface="Wingdings" panose="05000000000000000000" pitchFamily="2" charset="2"/>
              </a:rPr>
              <a:t> ‘1’</a:t>
            </a:r>
          </a:p>
          <a:p>
            <a:pPr marL="0" indent="0">
              <a:buNone/>
            </a:pPr>
            <a:r>
              <a:rPr lang="nl-BE" dirty="0">
                <a:sym typeface="Wingdings" panose="05000000000000000000" pitchFamily="2" charset="2"/>
              </a:rPr>
              <a:t>Y&lt;0 </a:t>
            </a:r>
            <a:r>
              <a:rPr lang="nl-BE" dirty="0" err="1">
                <a:sym typeface="Wingdings" panose="05000000000000000000" pitchFamily="2" charset="2"/>
              </a:rPr>
              <a:t>predict</a:t>
            </a:r>
            <a:r>
              <a:rPr lang="nl-BE" dirty="0">
                <a:sym typeface="Wingdings" panose="05000000000000000000" pitchFamily="2" charset="2"/>
              </a:rPr>
              <a:t> ‘0’</a:t>
            </a:r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98866C-6FC8-4BCB-BBF8-FF79899BC44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BDF7CA-95DA-4341-A91F-1828A9F44E7D}"/>
              </a:ext>
            </a:extLst>
          </p:cNvPr>
          <p:cNvSpPr txBox="1"/>
          <p:nvPr/>
        </p:nvSpPr>
        <p:spPr>
          <a:xfrm>
            <a:off x="6927924" y="1172584"/>
            <a:ext cx="3248809" cy="369332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BE" dirty="0"/>
              <a:t>(</a:t>
            </a:r>
            <a:r>
              <a:rPr lang="nl-BE" dirty="0" err="1"/>
              <a:t>unweighted</a:t>
            </a:r>
            <a:r>
              <a:rPr lang="nl-BE" dirty="0"/>
              <a:t>) training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9DB9EB-6DAB-4725-BF7F-09E6A59617E0}"/>
              </a:ext>
            </a:extLst>
          </p:cNvPr>
          <p:cNvSpPr txBox="1"/>
          <p:nvPr/>
        </p:nvSpPr>
        <p:spPr>
          <a:xfrm>
            <a:off x="6927922" y="3184367"/>
            <a:ext cx="3248809" cy="369332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BE" dirty="0" err="1"/>
              <a:t>weighted</a:t>
            </a:r>
            <a:r>
              <a:rPr lang="nl-BE" dirty="0"/>
              <a:t> training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DF6D07-3672-4122-ADC4-3133294CE203}"/>
              </a:ext>
            </a:extLst>
          </p:cNvPr>
          <p:cNvSpPr txBox="1"/>
          <p:nvPr/>
        </p:nvSpPr>
        <p:spPr>
          <a:xfrm>
            <a:off x="6927923" y="1925655"/>
            <a:ext cx="3248808" cy="369332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BE" dirty="0" err="1"/>
              <a:t>Learn</a:t>
            </a:r>
            <a:r>
              <a:rPr lang="nl-BE" dirty="0"/>
              <a:t> </a:t>
            </a:r>
            <a:r>
              <a:rPr lang="nl-BE" dirty="0" err="1"/>
              <a:t>classifier</a:t>
            </a:r>
            <a:r>
              <a:rPr lang="nl-BE" dirty="0"/>
              <a:t>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23268D-B116-4BC5-9B31-5A04994E917F}"/>
              </a:ext>
            </a:extLst>
          </p:cNvPr>
          <p:cNvSpPr txBox="1"/>
          <p:nvPr/>
        </p:nvSpPr>
        <p:spPr>
          <a:xfrm>
            <a:off x="6927922" y="2549597"/>
            <a:ext cx="3248803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BE" dirty="0"/>
              <a:t>Make </a:t>
            </a:r>
            <a:r>
              <a:rPr lang="nl-BE" dirty="0" err="1"/>
              <a:t>predictions</a:t>
            </a:r>
            <a:endParaRPr lang="nl-B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D5EF60-602F-47D9-A4CB-4C838DBB447B}"/>
              </a:ext>
            </a:extLst>
          </p:cNvPr>
          <p:cNvSpPr txBox="1"/>
          <p:nvPr/>
        </p:nvSpPr>
        <p:spPr>
          <a:xfrm>
            <a:off x="6927922" y="3951860"/>
            <a:ext cx="3248809" cy="369332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BE" dirty="0" err="1"/>
              <a:t>Learn</a:t>
            </a:r>
            <a:r>
              <a:rPr lang="nl-BE" dirty="0"/>
              <a:t> </a:t>
            </a:r>
            <a:r>
              <a:rPr lang="nl-BE" dirty="0" err="1"/>
              <a:t>classifier</a:t>
            </a:r>
            <a:r>
              <a:rPr lang="nl-BE" dirty="0"/>
              <a:t>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BC1FDD-68D2-42A8-853C-62FD8AD730C6}"/>
              </a:ext>
            </a:extLst>
          </p:cNvPr>
          <p:cNvSpPr txBox="1"/>
          <p:nvPr/>
        </p:nvSpPr>
        <p:spPr>
          <a:xfrm>
            <a:off x="6927922" y="4685501"/>
            <a:ext cx="3248809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BE" dirty="0"/>
              <a:t>Make </a:t>
            </a:r>
            <a:r>
              <a:rPr lang="nl-BE" dirty="0" err="1"/>
              <a:t>predictions</a:t>
            </a:r>
            <a:endParaRPr lang="nl-B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91BC0A-5F7D-4A71-97B6-B43DC8A5E665}"/>
              </a:ext>
            </a:extLst>
          </p:cNvPr>
          <p:cNvSpPr txBox="1"/>
          <p:nvPr/>
        </p:nvSpPr>
        <p:spPr>
          <a:xfrm>
            <a:off x="6927922" y="5472000"/>
            <a:ext cx="3248809" cy="369332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BE" dirty="0" err="1"/>
              <a:t>weighted</a:t>
            </a:r>
            <a:r>
              <a:rPr lang="nl-BE" dirty="0"/>
              <a:t> training data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836BF7E-E054-4E96-8E4E-CEAD4FD63D86}"/>
              </a:ext>
            </a:extLst>
          </p:cNvPr>
          <p:cNvCxnSpPr>
            <a:cxnSpLocks/>
          </p:cNvCxnSpPr>
          <p:nvPr/>
        </p:nvCxnSpPr>
        <p:spPr>
          <a:xfrm>
            <a:off x="8321590" y="1516666"/>
            <a:ext cx="0" cy="408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6CF1E5A-64A2-45D7-8E7D-9F116635E807}"/>
              </a:ext>
            </a:extLst>
          </p:cNvPr>
          <p:cNvCxnSpPr>
            <a:cxnSpLocks/>
          </p:cNvCxnSpPr>
          <p:nvPr/>
        </p:nvCxnSpPr>
        <p:spPr>
          <a:xfrm>
            <a:off x="8321590" y="2294987"/>
            <a:ext cx="0" cy="254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40C14F0-8E3B-4AAB-B466-7D512B723E51}"/>
              </a:ext>
            </a:extLst>
          </p:cNvPr>
          <p:cNvCxnSpPr>
            <a:cxnSpLocks/>
          </p:cNvCxnSpPr>
          <p:nvPr/>
        </p:nvCxnSpPr>
        <p:spPr>
          <a:xfrm>
            <a:off x="8318554" y="2929757"/>
            <a:ext cx="0" cy="254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ED3C186-4819-408E-8E41-4942AC623E04}"/>
              </a:ext>
            </a:extLst>
          </p:cNvPr>
          <p:cNvCxnSpPr>
            <a:cxnSpLocks/>
          </p:cNvCxnSpPr>
          <p:nvPr/>
        </p:nvCxnSpPr>
        <p:spPr>
          <a:xfrm>
            <a:off x="8318554" y="3553699"/>
            <a:ext cx="0" cy="398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8D4AF9B-505B-465F-B9E4-12C11CAA5148}"/>
              </a:ext>
            </a:extLst>
          </p:cNvPr>
          <p:cNvCxnSpPr>
            <a:cxnSpLocks/>
          </p:cNvCxnSpPr>
          <p:nvPr/>
        </p:nvCxnSpPr>
        <p:spPr>
          <a:xfrm>
            <a:off x="8318554" y="4287340"/>
            <a:ext cx="0" cy="398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62048C7-9E1F-4FD4-99A6-AA30C1030BAF}"/>
              </a:ext>
            </a:extLst>
          </p:cNvPr>
          <p:cNvCxnSpPr>
            <a:cxnSpLocks/>
          </p:cNvCxnSpPr>
          <p:nvPr/>
        </p:nvCxnSpPr>
        <p:spPr>
          <a:xfrm>
            <a:off x="8318554" y="5073839"/>
            <a:ext cx="0" cy="398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6AA1CF5-C4CB-45DD-ADB7-37A2EF291FC5}"/>
              </a:ext>
            </a:extLst>
          </p:cNvPr>
          <p:cNvCxnSpPr>
            <a:cxnSpLocks/>
          </p:cNvCxnSpPr>
          <p:nvPr/>
        </p:nvCxnSpPr>
        <p:spPr>
          <a:xfrm>
            <a:off x="8301724" y="5841332"/>
            <a:ext cx="0" cy="398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9AD2CA7-C03F-4B8B-A0D8-B9A4DCCD196A}"/>
              </a:ext>
            </a:extLst>
          </p:cNvPr>
          <p:cNvSpPr txBox="1"/>
          <p:nvPr/>
        </p:nvSpPr>
        <p:spPr>
          <a:xfrm>
            <a:off x="6648231" y="6210664"/>
            <a:ext cx="3528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>
                <a:solidFill>
                  <a:schemeClr val="accent6"/>
                </a:solidFill>
              </a:rPr>
              <a:t>....</a:t>
            </a:r>
          </a:p>
          <a:p>
            <a:pPr algn="ctr"/>
            <a:r>
              <a:rPr lang="nl-BE" dirty="0">
                <a:solidFill>
                  <a:schemeClr val="accent6"/>
                </a:solidFill>
              </a:rPr>
              <a:t>continue up </a:t>
            </a:r>
            <a:r>
              <a:rPr lang="nl-BE" dirty="0" err="1">
                <a:solidFill>
                  <a:schemeClr val="accent6"/>
                </a:solidFill>
              </a:rPr>
              <a:t>to</a:t>
            </a:r>
            <a:r>
              <a:rPr lang="nl-BE" dirty="0">
                <a:solidFill>
                  <a:schemeClr val="accent6"/>
                </a:solidFill>
              </a:rPr>
              <a:t> </a:t>
            </a:r>
            <a:r>
              <a:rPr lang="nl-BE" dirty="0" err="1">
                <a:solidFill>
                  <a:schemeClr val="accent6"/>
                </a:solidFill>
              </a:rPr>
              <a:t>‘T</a:t>
            </a:r>
            <a:r>
              <a:rPr lang="nl-BE" dirty="0">
                <a:solidFill>
                  <a:schemeClr val="accent6"/>
                </a:solidFill>
              </a:rPr>
              <a:t>’ </a:t>
            </a:r>
            <a:r>
              <a:rPr lang="nl-BE" dirty="0" err="1">
                <a:solidFill>
                  <a:schemeClr val="accent6"/>
                </a:solidFill>
              </a:rPr>
              <a:t>classifiers</a:t>
            </a:r>
            <a:endParaRPr lang="nl-BE" dirty="0">
              <a:solidFill>
                <a:schemeClr val="accent6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212C90-B53A-4034-B06D-007C0F46A7E7}"/>
              </a:ext>
            </a:extLst>
          </p:cNvPr>
          <p:cNvSpPr txBox="1"/>
          <p:nvPr/>
        </p:nvSpPr>
        <p:spPr>
          <a:xfrm>
            <a:off x="6460378" y="3890094"/>
            <a:ext cx="556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rgbClr val="FF0000"/>
                </a:solidFill>
              </a:rPr>
              <a:t>W</a:t>
            </a:r>
            <a:r>
              <a:rPr lang="nl-BE" baseline="-25000" dirty="0">
                <a:solidFill>
                  <a:srgbClr val="FF0000"/>
                </a:solidFill>
              </a:rPr>
              <a:t>2</a:t>
            </a:r>
            <a:endParaRPr lang="nl-BE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731A441-CB10-4655-9088-49C014D9983F}"/>
              </a:ext>
            </a:extLst>
          </p:cNvPr>
          <p:cNvSpPr txBox="1"/>
          <p:nvPr/>
        </p:nvSpPr>
        <p:spPr>
          <a:xfrm>
            <a:off x="6425270" y="1888851"/>
            <a:ext cx="556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rgbClr val="FF0000"/>
                </a:solidFill>
              </a:rPr>
              <a:t>W</a:t>
            </a:r>
            <a:r>
              <a:rPr lang="nl-BE" baseline="-25000" dirty="0">
                <a:solidFill>
                  <a:srgbClr val="FF0000"/>
                </a:solidFill>
              </a:rPr>
              <a:t>1</a:t>
            </a:r>
            <a:endParaRPr lang="nl-BE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05B0329-B10B-4836-978A-84F68E148D9E}"/>
              </a:ext>
            </a:extLst>
          </p:cNvPr>
          <p:cNvSpPr txBox="1"/>
          <p:nvPr/>
        </p:nvSpPr>
        <p:spPr>
          <a:xfrm>
            <a:off x="10253731" y="1136082"/>
            <a:ext cx="1258645" cy="380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t = 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46F32F8-572C-4D1B-8124-E2461E094C60}"/>
              </a:ext>
            </a:extLst>
          </p:cNvPr>
          <p:cNvSpPr txBox="1"/>
          <p:nvPr/>
        </p:nvSpPr>
        <p:spPr>
          <a:xfrm>
            <a:off x="10338098" y="3927626"/>
            <a:ext cx="1258645" cy="380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t = 2</a:t>
            </a:r>
          </a:p>
        </p:txBody>
      </p:sp>
    </p:spTree>
    <p:extLst>
      <p:ext uri="{BB962C8B-B14F-4D97-AF65-F5344CB8AC3E}">
        <p14:creationId xmlns:p14="http://schemas.microsoft.com/office/powerpoint/2010/main" val="3668788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9D4BE-8FDF-4A66-8996-19D2AD66E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 for classification</a:t>
            </a:r>
            <a:endParaRPr lang="nl-B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F6447-1EF7-4977-A9C0-7E9C4ABDC5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361692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21B60-369E-4044-BE47-902119B0C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Adaboost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A57EB-E2CF-4CD4-9B5E-8AA1B171C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1373" y="1872000"/>
            <a:ext cx="5131394" cy="3600000"/>
          </a:xfrm>
        </p:spPr>
        <p:txBody>
          <a:bodyPr/>
          <a:lstStyle/>
          <a:p>
            <a:r>
              <a:rPr lang="nl-BE" dirty="0" err="1"/>
              <a:t>When</a:t>
            </a:r>
            <a:r>
              <a:rPr lang="nl-BE" dirty="0"/>
              <a:t> </a:t>
            </a:r>
            <a:r>
              <a:rPr lang="nl-BE" dirty="0" err="1"/>
              <a:t>done</a:t>
            </a:r>
            <a:r>
              <a:rPr lang="nl-BE" dirty="0"/>
              <a:t>, combine </a:t>
            </a:r>
            <a:r>
              <a:rPr lang="nl-BE" dirty="0" err="1"/>
              <a:t>all</a:t>
            </a:r>
            <a:r>
              <a:rPr lang="nl-BE" dirty="0"/>
              <a:t> </a:t>
            </a:r>
            <a:r>
              <a:rPr lang="nl-BE" dirty="0" err="1"/>
              <a:t>classifiers</a:t>
            </a:r>
            <a:r>
              <a:rPr lang="nl-BE" dirty="0"/>
              <a:t> in </a:t>
            </a:r>
            <a:r>
              <a:rPr lang="nl-BE" dirty="0" err="1"/>
              <a:t>one</a:t>
            </a:r>
            <a:endParaRPr lang="nl-BE" dirty="0"/>
          </a:p>
          <a:p>
            <a:r>
              <a:rPr lang="nl-BE" dirty="0"/>
              <a:t>take </a:t>
            </a:r>
            <a:r>
              <a:rPr lang="nl-BE" dirty="0" err="1"/>
              <a:t>weighted</a:t>
            </a:r>
            <a:r>
              <a:rPr lang="nl-BE" dirty="0"/>
              <a:t> </a:t>
            </a:r>
            <a:r>
              <a:rPr lang="nl-BE" dirty="0" err="1"/>
              <a:t>result</a:t>
            </a:r>
            <a:r>
              <a:rPr lang="nl-BE" dirty="0"/>
              <a:t> of different </a:t>
            </a:r>
            <a:r>
              <a:rPr lang="nl-BE" dirty="0" err="1"/>
              <a:t>classifiers</a:t>
            </a:r>
            <a:r>
              <a:rPr lang="nl-BE" dirty="0"/>
              <a:t> </a:t>
            </a:r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r>
              <a:rPr lang="nl-BE" dirty="0"/>
              <a:t>Y = </a:t>
            </a:r>
            <a:r>
              <a:rPr lang="nl-BE" dirty="0">
                <a:solidFill>
                  <a:srgbClr val="FF0000"/>
                </a:solidFill>
              </a:rPr>
              <a:t>W</a:t>
            </a:r>
            <a:r>
              <a:rPr lang="nl-BE" baseline="-25000" dirty="0">
                <a:solidFill>
                  <a:srgbClr val="FF0000"/>
                </a:solidFill>
              </a:rPr>
              <a:t>1</a:t>
            </a:r>
            <a:r>
              <a:rPr lang="nl-BE" dirty="0"/>
              <a:t>Y</a:t>
            </a:r>
            <a:r>
              <a:rPr lang="nl-BE" baseline="-25000" dirty="0"/>
              <a:t>i,1 </a:t>
            </a:r>
            <a:r>
              <a:rPr lang="nl-BE" dirty="0"/>
              <a:t>+ </a:t>
            </a:r>
            <a:r>
              <a:rPr lang="nl-BE" dirty="0">
                <a:solidFill>
                  <a:srgbClr val="FF0000"/>
                </a:solidFill>
              </a:rPr>
              <a:t>W</a:t>
            </a:r>
            <a:r>
              <a:rPr lang="nl-BE" baseline="-25000" dirty="0">
                <a:solidFill>
                  <a:srgbClr val="FF0000"/>
                </a:solidFill>
              </a:rPr>
              <a:t>2</a:t>
            </a:r>
            <a:r>
              <a:rPr lang="nl-BE" dirty="0"/>
              <a:t>Y</a:t>
            </a:r>
            <a:r>
              <a:rPr lang="nl-BE" baseline="-25000" dirty="0"/>
              <a:t>i,2 </a:t>
            </a:r>
            <a:r>
              <a:rPr lang="nl-BE" dirty="0"/>
              <a:t>+ ... + </a:t>
            </a:r>
            <a:r>
              <a:rPr lang="nl-BE" dirty="0" err="1">
                <a:solidFill>
                  <a:srgbClr val="FF0000"/>
                </a:solidFill>
              </a:rPr>
              <a:t>W</a:t>
            </a:r>
            <a:r>
              <a:rPr lang="nl-BE" baseline="-25000" dirty="0" err="1">
                <a:solidFill>
                  <a:srgbClr val="FF0000"/>
                </a:solidFill>
              </a:rPr>
              <a:t>T</a:t>
            </a:r>
            <a:r>
              <a:rPr lang="nl-BE" dirty="0" err="1"/>
              <a:t>Y</a:t>
            </a:r>
            <a:r>
              <a:rPr lang="nl-BE" baseline="-25000" dirty="0" err="1"/>
              <a:t>i,T</a:t>
            </a:r>
            <a:endParaRPr lang="nl-BE" baseline="-25000" dirty="0"/>
          </a:p>
          <a:p>
            <a:pPr marL="0" indent="0">
              <a:buNone/>
            </a:pPr>
            <a:endParaRPr lang="nl-BE" baseline="-25000" dirty="0"/>
          </a:p>
          <a:p>
            <a:pPr marL="0" indent="0">
              <a:buNone/>
            </a:pPr>
            <a:r>
              <a:rPr lang="nl-BE" b="1" dirty="0" err="1"/>
              <a:t>Give</a:t>
            </a:r>
            <a:r>
              <a:rPr lang="nl-BE" b="1" dirty="0"/>
              <a:t> </a:t>
            </a:r>
            <a:r>
              <a:rPr lang="nl-BE" b="1" dirty="0" err="1"/>
              <a:t>higher</a:t>
            </a:r>
            <a:r>
              <a:rPr lang="nl-BE" b="1" dirty="0"/>
              <a:t> </a:t>
            </a:r>
            <a:r>
              <a:rPr lang="nl-BE" b="1" dirty="0" err="1"/>
              <a:t>weights</a:t>
            </a:r>
            <a:r>
              <a:rPr lang="nl-BE" b="1" dirty="0"/>
              <a:t> </a:t>
            </a:r>
            <a:r>
              <a:rPr lang="nl-BE" b="1" dirty="0" err="1"/>
              <a:t>to</a:t>
            </a:r>
            <a:r>
              <a:rPr lang="nl-BE" b="1" dirty="0"/>
              <a:t> </a:t>
            </a:r>
            <a:r>
              <a:rPr lang="nl-BE" b="1" dirty="0" err="1"/>
              <a:t>the</a:t>
            </a:r>
            <a:r>
              <a:rPr lang="nl-BE" b="1" dirty="0"/>
              <a:t> best </a:t>
            </a:r>
            <a:r>
              <a:rPr lang="nl-BE" b="1" dirty="0" err="1"/>
              <a:t>classifiers</a:t>
            </a:r>
            <a:endParaRPr lang="nl-BE" b="1" dirty="0"/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98866C-6FC8-4BCB-BBF8-FF79899BC44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BDF7CA-95DA-4341-A91F-1828A9F44E7D}"/>
              </a:ext>
            </a:extLst>
          </p:cNvPr>
          <p:cNvSpPr txBox="1"/>
          <p:nvPr/>
        </p:nvSpPr>
        <p:spPr>
          <a:xfrm>
            <a:off x="6927924" y="1172584"/>
            <a:ext cx="3248809" cy="369332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BE" dirty="0"/>
              <a:t>(</a:t>
            </a:r>
            <a:r>
              <a:rPr lang="nl-BE" dirty="0" err="1"/>
              <a:t>unweighted</a:t>
            </a:r>
            <a:r>
              <a:rPr lang="nl-BE" dirty="0"/>
              <a:t>) training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9DB9EB-6DAB-4725-BF7F-09E6A59617E0}"/>
              </a:ext>
            </a:extLst>
          </p:cNvPr>
          <p:cNvSpPr txBox="1"/>
          <p:nvPr/>
        </p:nvSpPr>
        <p:spPr>
          <a:xfrm>
            <a:off x="6927922" y="3184367"/>
            <a:ext cx="3248809" cy="369332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BE" dirty="0" err="1"/>
              <a:t>weighted</a:t>
            </a:r>
            <a:r>
              <a:rPr lang="nl-BE" dirty="0"/>
              <a:t> training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DF6D07-3672-4122-ADC4-3133294CE203}"/>
              </a:ext>
            </a:extLst>
          </p:cNvPr>
          <p:cNvSpPr txBox="1"/>
          <p:nvPr/>
        </p:nvSpPr>
        <p:spPr>
          <a:xfrm>
            <a:off x="6927923" y="1925655"/>
            <a:ext cx="3248808" cy="369332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BE" dirty="0" err="1"/>
              <a:t>Learn</a:t>
            </a:r>
            <a:r>
              <a:rPr lang="nl-BE" dirty="0"/>
              <a:t> </a:t>
            </a:r>
            <a:r>
              <a:rPr lang="nl-BE" dirty="0" err="1"/>
              <a:t>classifier</a:t>
            </a:r>
            <a:r>
              <a:rPr lang="nl-BE" dirty="0"/>
              <a:t>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23268D-B116-4BC5-9B31-5A04994E917F}"/>
              </a:ext>
            </a:extLst>
          </p:cNvPr>
          <p:cNvSpPr txBox="1"/>
          <p:nvPr/>
        </p:nvSpPr>
        <p:spPr>
          <a:xfrm>
            <a:off x="6927922" y="2549597"/>
            <a:ext cx="3248803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BE" dirty="0"/>
              <a:t>Make </a:t>
            </a:r>
            <a:r>
              <a:rPr lang="nl-BE" dirty="0" err="1"/>
              <a:t>predictions</a:t>
            </a:r>
            <a:endParaRPr lang="nl-B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D5EF60-602F-47D9-A4CB-4C838DBB447B}"/>
              </a:ext>
            </a:extLst>
          </p:cNvPr>
          <p:cNvSpPr txBox="1"/>
          <p:nvPr/>
        </p:nvSpPr>
        <p:spPr>
          <a:xfrm>
            <a:off x="6927922" y="3951860"/>
            <a:ext cx="3248809" cy="369332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BE" dirty="0" err="1"/>
              <a:t>Learn</a:t>
            </a:r>
            <a:r>
              <a:rPr lang="nl-BE" dirty="0"/>
              <a:t> </a:t>
            </a:r>
            <a:r>
              <a:rPr lang="nl-BE" dirty="0" err="1"/>
              <a:t>classifier</a:t>
            </a:r>
            <a:r>
              <a:rPr lang="nl-BE" dirty="0"/>
              <a:t>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BC1FDD-68D2-42A8-853C-62FD8AD730C6}"/>
              </a:ext>
            </a:extLst>
          </p:cNvPr>
          <p:cNvSpPr txBox="1"/>
          <p:nvPr/>
        </p:nvSpPr>
        <p:spPr>
          <a:xfrm>
            <a:off x="6927922" y="4685501"/>
            <a:ext cx="3248809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BE" dirty="0"/>
              <a:t>Make </a:t>
            </a:r>
            <a:r>
              <a:rPr lang="nl-BE" dirty="0" err="1"/>
              <a:t>predictions</a:t>
            </a:r>
            <a:endParaRPr lang="nl-B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91BC0A-5F7D-4A71-97B6-B43DC8A5E665}"/>
              </a:ext>
            </a:extLst>
          </p:cNvPr>
          <p:cNvSpPr txBox="1"/>
          <p:nvPr/>
        </p:nvSpPr>
        <p:spPr>
          <a:xfrm>
            <a:off x="6927922" y="5472000"/>
            <a:ext cx="3248809" cy="369332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BE" dirty="0" err="1"/>
              <a:t>weighted</a:t>
            </a:r>
            <a:r>
              <a:rPr lang="nl-BE" dirty="0"/>
              <a:t> training data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836BF7E-E054-4E96-8E4E-CEAD4FD63D86}"/>
              </a:ext>
            </a:extLst>
          </p:cNvPr>
          <p:cNvCxnSpPr>
            <a:cxnSpLocks/>
          </p:cNvCxnSpPr>
          <p:nvPr/>
        </p:nvCxnSpPr>
        <p:spPr>
          <a:xfrm>
            <a:off x="8321590" y="1516666"/>
            <a:ext cx="0" cy="408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6CF1E5A-64A2-45D7-8E7D-9F116635E807}"/>
              </a:ext>
            </a:extLst>
          </p:cNvPr>
          <p:cNvCxnSpPr>
            <a:cxnSpLocks/>
          </p:cNvCxnSpPr>
          <p:nvPr/>
        </p:nvCxnSpPr>
        <p:spPr>
          <a:xfrm>
            <a:off x="8321590" y="2294987"/>
            <a:ext cx="0" cy="254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40C14F0-8E3B-4AAB-B466-7D512B723E51}"/>
              </a:ext>
            </a:extLst>
          </p:cNvPr>
          <p:cNvCxnSpPr>
            <a:cxnSpLocks/>
          </p:cNvCxnSpPr>
          <p:nvPr/>
        </p:nvCxnSpPr>
        <p:spPr>
          <a:xfrm>
            <a:off x="8318554" y="2929757"/>
            <a:ext cx="0" cy="254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ED3C186-4819-408E-8E41-4942AC623E04}"/>
              </a:ext>
            </a:extLst>
          </p:cNvPr>
          <p:cNvCxnSpPr>
            <a:cxnSpLocks/>
          </p:cNvCxnSpPr>
          <p:nvPr/>
        </p:nvCxnSpPr>
        <p:spPr>
          <a:xfrm>
            <a:off x="8318554" y="3553699"/>
            <a:ext cx="0" cy="398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8D4AF9B-505B-465F-B9E4-12C11CAA5148}"/>
              </a:ext>
            </a:extLst>
          </p:cNvPr>
          <p:cNvCxnSpPr>
            <a:cxnSpLocks/>
          </p:cNvCxnSpPr>
          <p:nvPr/>
        </p:nvCxnSpPr>
        <p:spPr>
          <a:xfrm>
            <a:off x="8318554" y="4287340"/>
            <a:ext cx="0" cy="398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62048C7-9E1F-4FD4-99A6-AA30C1030BAF}"/>
              </a:ext>
            </a:extLst>
          </p:cNvPr>
          <p:cNvCxnSpPr>
            <a:cxnSpLocks/>
          </p:cNvCxnSpPr>
          <p:nvPr/>
        </p:nvCxnSpPr>
        <p:spPr>
          <a:xfrm>
            <a:off x="8318554" y="5073839"/>
            <a:ext cx="0" cy="398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6AA1CF5-C4CB-45DD-ADB7-37A2EF291FC5}"/>
              </a:ext>
            </a:extLst>
          </p:cNvPr>
          <p:cNvCxnSpPr>
            <a:cxnSpLocks/>
          </p:cNvCxnSpPr>
          <p:nvPr/>
        </p:nvCxnSpPr>
        <p:spPr>
          <a:xfrm>
            <a:off x="8301724" y="5841332"/>
            <a:ext cx="0" cy="398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9AD2CA7-C03F-4B8B-A0D8-B9A4DCCD196A}"/>
              </a:ext>
            </a:extLst>
          </p:cNvPr>
          <p:cNvSpPr txBox="1"/>
          <p:nvPr/>
        </p:nvSpPr>
        <p:spPr>
          <a:xfrm>
            <a:off x="6648231" y="6210664"/>
            <a:ext cx="3528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>
                <a:solidFill>
                  <a:schemeClr val="accent6"/>
                </a:solidFill>
              </a:rPr>
              <a:t>....</a:t>
            </a:r>
          </a:p>
          <a:p>
            <a:pPr algn="ctr"/>
            <a:r>
              <a:rPr lang="nl-BE" dirty="0">
                <a:solidFill>
                  <a:schemeClr val="accent6"/>
                </a:solidFill>
              </a:rPr>
              <a:t>continue up </a:t>
            </a:r>
            <a:r>
              <a:rPr lang="nl-BE" dirty="0" err="1">
                <a:solidFill>
                  <a:schemeClr val="accent6"/>
                </a:solidFill>
              </a:rPr>
              <a:t>to</a:t>
            </a:r>
            <a:r>
              <a:rPr lang="nl-BE" dirty="0">
                <a:solidFill>
                  <a:schemeClr val="accent6"/>
                </a:solidFill>
              </a:rPr>
              <a:t> </a:t>
            </a:r>
            <a:r>
              <a:rPr lang="nl-BE" dirty="0" err="1">
                <a:solidFill>
                  <a:schemeClr val="accent6"/>
                </a:solidFill>
              </a:rPr>
              <a:t>‘T</a:t>
            </a:r>
            <a:r>
              <a:rPr lang="nl-BE" dirty="0">
                <a:solidFill>
                  <a:schemeClr val="accent6"/>
                </a:solidFill>
              </a:rPr>
              <a:t>’ </a:t>
            </a:r>
            <a:r>
              <a:rPr lang="nl-BE" dirty="0" err="1">
                <a:solidFill>
                  <a:schemeClr val="accent6"/>
                </a:solidFill>
              </a:rPr>
              <a:t>classifiers</a:t>
            </a:r>
            <a:endParaRPr lang="nl-BE" dirty="0">
              <a:solidFill>
                <a:schemeClr val="accent6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212C90-B53A-4034-B06D-007C0F46A7E7}"/>
              </a:ext>
            </a:extLst>
          </p:cNvPr>
          <p:cNvSpPr txBox="1"/>
          <p:nvPr/>
        </p:nvSpPr>
        <p:spPr>
          <a:xfrm>
            <a:off x="6460378" y="3890094"/>
            <a:ext cx="556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rgbClr val="FF0000"/>
                </a:solidFill>
              </a:rPr>
              <a:t>W</a:t>
            </a:r>
            <a:r>
              <a:rPr lang="nl-BE" baseline="-25000" dirty="0">
                <a:solidFill>
                  <a:srgbClr val="FF0000"/>
                </a:solidFill>
              </a:rPr>
              <a:t>2</a:t>
            </a:r>
            <a:endParaRPr lang="nl-BE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731A441-CB10-4655-9088-49C014D9983F}"/>
              </a:ext>
            </a:extLst>
          </p:cNvPr>
          <p:cNvSpPr txBox="1"/>
          <p:nvPr/>
        </p:nvSpPr>
        <p:spPr>
          <a:xfrm>
            <a:off x="6425270" y="1888851"/>
            <a:ext cx="556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rgbClr val="FF0000"/>
                </a:solidFill>
              </a:rPr>
              <a:t>W</a:t>
            </a:r>
            <a:r>
              <a:rPr lang="nl-BE" baseline="-25000" dirty="0">
                <a:solidFill>
                  <a:srgbClr val="FF0000"/>
                </a:solidFill>
              </a:rPr>
              <a:t>1</a:t>
            </a:r>
            <a:endParaRPr lang="nl-BE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05B0329-B10B-4836-978A-84F68E148D9E}"/>
              </a:ext>
            </a:extLst>
          </p:cNvPr>
          <p:cNvSpPr txBox="1"/>
          <p:nvPr/>
        </p:nvSpPr>
        <p:spPr>
          <a:xfrm>
            <a:off x="10253731" y="1136082"/>
            <a:ext cx="1258645" cy="380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t = 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46F32F8-572C-4D1B-8124-E2461E094C60}"/>
              </a:ext>
            </a:extLst>
          </p:cNvPr>
          <p:cNvSpPr txBox="1"/>
          <p:nvPr/>
        </p:nvSpPr>
        <p:spPr>
          <a:xfrm>
            <a:off x="10338098" y="3927626"/>
            <a:ext cx="1258645" cy="380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t =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5CEA2B6-6802-40EE-A680-D5CE15C4F5B3}"/>
                  </a:ext>
                </a:extLst>
              </p:cNvPr>
              <p:cNvSpPr txBox="1"/>
              <p:nvPr/>
            </p:nvSpPr>
            <p:spPr>
              <a:xfrm>
                <a:off x="939508" y="4478650"/>
                <a:ext cx="4524444" cy="5761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l-B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sty m:val="p"/>
                        </m:rPr>
                        <a:rPr lang="nl-BE" b="0" i="0" smtClean="0"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⁡(</m:t>
                      </m:r>
                      <m:f>
                        <m:fPr>
                          <m:ctrlPr>
                            <a:rPr lang="nl-B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1 −</m:t>
                          </m:r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𝑤𝑒𝑖𝑔h𝑡𝑒𝑑𝐸𝑟𝑟𝑜𝑟</m:t>
                          </m:r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𝑐𝑙𝑎𝑠𝑠𝑖𝑓𝑖𝑒𝑟</m:t>
                          </m:r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𝑤𝑒𝑖𝑔h𝑡𝑒𝑑𝐸𝑟𝑟𝑜𝑟</m:t>
                          </m:r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𝑐𝑙𝑎𝑠𝑠𝑖𝑓𝑖𝑒𝑟</m:t>
                          </m:r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5CEA2B6-6802-40EE-A680-D5CE15C4F5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508" y="4478650"/>
                <a:ext cx="4524444" cy="5761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884F929A-0AEC-4D6B-A529-E9E328EBCB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6862576"/>
              </p:ext>
            </p:extLst>
          </p:nvPr>
        </p:nvGraphicFramePr>
        <p:xfrm>
          <a:off x="939508" y="5455740"/>
          <a:ext cx="5052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26000">
                  <a:extLst>
                    <a:ext uri="{9D8B030D-6E8A-4147-A177-3AD203B41FA5}">
                      <a16:colId xmlns:a16="http://schemas.microsoft.com/office/drawing/2014/main" val="1154339938"/>
                    </a:ext>
                  </a:extLst>
                </a:gridCol>
                <a:gridCol w="2526000">
                  <a:extLst>
                    <a:ext uri="{9D8B030D-6E8A-4147-A177-3AD203B41FA5}">
                      <a16:colId xmlns:a16="http://schemas.microsoft.com/office/drawing/2014/main" val="29047475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dirty="0" err="1"/>
                        <a:t>weightedError</a:t>
                      </a:r>
                      <a:r>
                        <a:rPr lang="nl-BE" dirty="0"/>
                        <a:t> = 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W = 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589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 err="1"/>
                        <a:t>weightedError</a:t>
                      </a:r>
                      <a:r>
                        <a:rPr lang="nl-BE" dirty="0"/>
                        <a:t> = 0,5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W 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080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 err="1"/>
                        <a:t>weightedError</a:t>
                      </a:r>
                      <a:r>
                        <a:rPr lang="nl-BE" dirty="0"/>
                        <a:t> = 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W = high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72758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8807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21B60-369E-4044-BE47-902119B0C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Adaboost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A57EB-E2CF-4CD4-9B5E-8AA1B171C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999" y="1872000"/>
            <a:ext cx="3108453" cy="3600000"/>
          </a:xfrm>
        </p:spPr>
        <p:txBody>
          <a:bodyPr/>
          <a:lstStyle/>
          <a:p>
            <a:pPr marL="0" indent="0">
              <a:buNone/>
            </a:pPr>
            <a:r>
              <a:rPr lang="nl-BE" dirty="0"/>
              <a:t>Question: </a:t>
            </a:r>
            <a:r>
              <a:rPr lang="nl-BE" dirty="0" err="1"/>
              <a:t>how</a:t>
            </a:r>
            <a:r>
              <a:rPr lang="nl-BE" dirty="0"/>
              <a:t> do we update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weights</a:t>
            </a:r>
            <a:r>
              <a:rPr lang="nl-BE" dirty="0"/>
              <a:t> of </a:t>
            </a:r>
            <a:r>
              <a:rPr lang="nl-BE" dirty="0" err="1"/>
              <a:t>the</a:t>
            </a:r>
            <a:r>
              <a:rPr lang="nl-BE" dirty="0"/>
              <a:t> data points?</a:t>
            </a:r>
          </a:p>
          <a:p>
            <a:pPr marL="0" indent="0">
              <a:buNone/>
            </a:pPr>
            <a:endParaRPr lang="nl-BE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98866C-6FC8-4BCB-BBF8-FF79899BC44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BDF7CA-95DA-4341-A91F-1828A9F44E7D}"/>
              </a:ext>
            </a:extLst>
          </p:cNvPr>
          <p:cNvSpPr txBox="1"/>
          <p:nvPr/>
        </p:nvSpPr>
        <p:spPr>
          <a:xfrm>
            <a:off x="6927924" y="1172584"/>
            <a:ext cx="3248809" cy="369332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BE" dirty="0"/>
              <a:t>(</a:t>
            </a:r>
            <a:r>
              <a:rPr lang="nl-BE" dirty="0" err="1"/>
              <a:t>unweighted</a:t>
            </a:r>
            <a:r>
              <a:rPr lang="nl-BE" dirty="0"/>
              <a:t>) training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9DB9EB-6DAB-4725-BF7F-09E6A59617E0}"/>
              </a:ext>
            </a:extLst>
          </p:cNvPr>
          <p:cNvSpPr txBox="1"/>
          <p:nvPr/>
        </p:nvSpPr>
        <p:spPr>
          <a:xfrm>
            <a:off x="6927922" y="3184367"/>
            <a:ext cx="3248809" cy="369332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BE" dirty="0" err="1"/>
              <a:t>weighted</a:t>
            </a:r>
            <a:r>
              <a:rPr lang="nl-BE" dirty="0"/>
              <a:t> training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DF6D07-3672-4122-ADC4-3133294CE203}"/>
              </a:ext>
            </a:extLst>
          </p:cNvPr>
          <p:cNvSpPr txBox="1"/>
          <p:nvPr/>
        </p:nvSpPr>
        <p:spPr>
          <a:xfrm>
            <a:off x="6927923" y="1925655"/>
            <a:ext cx="3248808" cy="369332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BE" dirty="0" err="1"/>
              <a:t>Learn</a:t>
            </a:r>
            <a:r>
              <a:rPr lang="nl-BE" dirty="0"/>
              <a:t> </a:t>
            </a:r>
            <a:r>
              <a:rPr lang="nl-BE" dirty="0" err="1"/>
              <a:t>classifier</a:t>
            </a:r>
            <a:r>
              <a:rPr lang="nl-BE" dirty="0"/>
              <a:t>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23268D-B116-4BC5-9B31-5A04994E917F}"/>
              </a:ext>
            </a:extLst>
          </p:cNvPr>
          <p:cNvSpPr txBox="1"/>
          <p:nvPr/>
        </p:nvSpPr>
        <p:spPr>
          <a:xfrm>
            <a:off x="6927922" y="2549597"/>
            <a:ext cx="3248803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BE" dirty="0"/>
              <a:t>Make </a:t>
            </a:r>
            <a:r>
              <a:rPr lang="nl-BE" dirty="0" err="1"/>
              <a:t>predictions</a:t>
            </a:r>
            <a:endParaRPr lang="nl-B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D5EF60-602F-47D9-A4CB-4C838DBB447B}"/>
              </a:ext>
            </a:extLst>
          </p:cNvPr>
          <p:cNvSpPr txBox="1"/>
          <p:nvPr/>
        </p:nvSpPr>
        <p:spPr>
          <a:xfrm>
            <a:off x="6927922" y="3951860"/>
            <a:ext cx="3248809" cy="369332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BE" dirty="0" err="1"/>
              <a:t>Learn</a:t>
            </a:r>
            <a:r>
              <a:rPr lang="nl-BE" dirty="0"/>
              <a:t> </a:t>
            </a:r>
            <a:r>
              <a:rPr lang="nl-BE" dirty="0" err="1"/>
              <a:t>classifier</a:t>
            </a:r>
            <a:r>
              <a:rPr lang="nl-BE" dirty="0"/>
              <a:t>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BC1FDD-68D2-42A8-853C-62FD8AD730C6}"/>
              </a:ext>
            </a:extLst>
          </p:cNvPr>
          <p:cNvSpPr txBox="1"/>
          <p:nvPr/>
        </p:nvSpPr>
        <p:spPr>
          <a:xfrm>
            <a:off x="6927922" y="4685501"/>
            <a:ext cx="3248809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BE" dirty="0"/>
              <a:t>Make </a:t>
            </a:r>
            <a:r>
              <a:rPr lang="nl-BE" dirty="0" err="1"/>
              <a:t>predictions</a:t>
            </a:r>
            <a:endParaRPr lang="nl-B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91BC0A-5F7D-4A71-97B6-B43DC8A5E665}"/>
              </a:ext>
            </a:extLst>
          </p:cNvPr>
          <p:cNvSpPr txBox="1"/>
          <p:nvPr/>
        </p:nvSpPr>
        <p:spPr>
          <a:xfrm>
            <a:off x="6927922" y="5472000"/>
            <a:ext cx="3248809" cy="369332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BE" dirty="0" err="1"/>
              <a:t>weighted</a:t>
            </a:r>
            <a:r>
              <a:rPr lang="nl-BE" dirty="0"/>
              <a:t> training data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836BF7E-E054-4E96-8E4E-CEAD4FD63D86}"/>
              </a:ext>
            </a:extLst>
          </p:cNvPr>
          <p:cNvCxnSpPr>
            <a:cxnSpLocks/>
          </p:cNvCxnSpPr>
          <p:nvPr/>
        </p:nvCxnSpPr>
        <p:spPr>
          <a:xfrm>
            <a:off x="8321590" y="1516666"/>
            <a:ext cx="0" cy="408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6CF1E5A-64A2-45D7-8E7D-9F116635E807}"/>
              </a:ext>
            </a:extLst>
          </p:cNvPr>
          <p:cNvCxnSpPr>
            <a:cxnSpLocks/>
          </p:cNvCxnSpPr>
          <p:nvPr/>
        </p:nvCxnSpPr>
        <p:spPr>
          <a:xfrm>
            <a:off x="8321590" y="2294987"/>
            <a:ext cx="0" cy="254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40C14F0-8E3B-4AAB-B466-7D512B723E51}"/>
              </a:ext>
            </a:extLst>
          </p:cNvPr>
          <p:cNvCxnSpPr>
            <a:cxnSpLocks/>
          </p:cNvCxnSpPr>
          <p:nvPr/>
        </p:nvCxnSpPr>
        <p:spPr>
          <a:xfrm>
            <a:off x="8318554" y="2929757"/>
            <a:ext cx="0" cy="254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ED3C186-4819-408E-8E41-4942AC623E04}"/>
              </a:ext>
            </a:extLst>
          </p:cNvPr>
          <p:cNvCxnSpPr>
            <a:cxnSpLocks/>
          </p:cNvCxnSpPr>
          <p:nvPr/>
        </p:nvCxnSpPr>
        <p:spPr>
          <a:xfrm>
            <a:off x="8318554" y="3553699"/>
            <a:ext cx="0" cy="398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8D4AF9B-505B-465F-B9E4-12C11CAA5148}"/>
              </a:ext>
            </a:extLst>
          </p:cNvPr>
          <p:cNvCxnSpPr>
            <a:cxnSpLocks/>
          </p:cNvCxnSpPr>
          <p:nvPr/>
        </p:nvCxnSpPr>
        <p:spPr>
          <a:xfrm>
            <a:off x="8318554" y="4287340"/>
            <a:ext cx="0" cy="398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62048C7-9E1F-4FD4-99A6-AA30C1030BAF}"/>
              </a:ext>
            </a:extLst>
          </p:cNvPr>
          <p:cNvCxnSpPr>
            <a:cxnSpLocks/>
          </p:cNvCxnSpPr>
          <p:nvPr/>
        </p:nvCxnSpPr>
        <p:spPr>
          <a:xfrm>
            <a:off x="8318554" y="5073839"/>
            <a:ext cx="0" cy="398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6AA1CF5-C4CB-45DD-ADB7-37A2EF291FC5}"/>
              </a:ext>
            </a:extLst>
          </p:cNvPr>
          <p:cNvCxnSpPr>
            <a:cxnSpLocks/>
          </p:cNvCxnSpPr>
          <p:nvPr/>
        </p:nvCxnSpPr>
        <p:spPr>
          <a:xfrm>
            <a:off x="8301724" y="5841332"/>
            <a:ext cx="0" cy="398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9AD2CA7-C03F-4B8B-A0D8-B9A4DCCD196A}"/>
              </a:ext>
            </a:extLst>
          </p:cNvPr>
          <p:cNvSpPr txBox="1"/>
          <p:nvPr/>
        </p:nvSpPr>
        <p:spPr>
          <a:xfrm>
            <a:off x="6648231" y="6210664"/>
            <a:ext cx="3528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>
                <a:solidFill>
                  <a:schemeClr val="accent6"/>
                </a:solidFill>
              </a:rPr>
              <a:t>....</a:t>
            </a:r>
          </a:p>
          <a:p>
            <a:pPr algn="ctr"/>
            <a:r>
              <a:rPr lang="nl-BE" dirty="0">
                <a:solidFill>
                  <a:schemeClr val="accent6"/>
                </a:solidFill>
              </a:rPr>
              <a:t>continue up </a:t>
            </a:r>
            <a:r>
              <a:rPr lang="nl-BE" dirty="0" err="1">
                <a:solidFill>
                  <a:schemeClr val="accent6"/>
                </a:solidFill>
              </a:rPr>
              <a:t>to</a:t>
            </a:r>
            <a:r>
              <a:rPr lang="nl-BE" dirty="0">
                <a:solidFill>
                  <a:schemeClr val="accent6"/>
                </a:solidFill>
              </a:rPr>
              <a:t> </a:t>
            </a:r>
            <a:r>
              <a:rPr lang="nl-BE" dirty="0" err="1">
                <a:solidFill>
                  <a:schemeClr val="accent6"/>
                </a:solidFill>
              </a:rPr>
              <a:t>‘T</a:t>
            </a:r>
            <a:r>
              <a:rPr lang="nl-BE" dirty="0">
                <a:solidFill>
                  <a:schemeClr val="accent6"/>
                </a:solidFill>
              </a:rPr>
              <a:t>’ </a:t>
            </a:r>
            <a:r>
              <a:rPr lang="nl-BE" dirty="0" err="1">
                <a:solidFill>
                  <a:schemeClr val="accent6"/>
                </a:solidFill>
              </a:rPr>
              <a:t>classifiers</a:t>
            </a:r>
            <a:endParaRPr lang="nl-BE" dirty="0">
              <a:solidFill>
                <a:schemeClr val="accent6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6E329BE-B910-4336-86DB-39FAD028CF16}"/>
              </a:ext>
            </a:extLst>
          </p:cNvPr>
          <p:cNvSpPr txBox="1"/>
          <p:nvPr/>
        </p:nvSpPr>
        <p:spPr>
          <a:xfrm>
            <a:off x="4442910" y="1635495"/>
            <a:ext cx="1946540" cy="646331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BE" dirty="0">
                <a:solidFill>
                  <a:schemeClr val="accent6"/>
                </a:solidFill>
              </a:rPr>
              <a:t>Update </a:t>
            </a:r>
            <a:r>
              <a:rPr lang="nl-BE" dirty="0" err="1">
                <a:solidFill>
                  <a:schemeClr val="accent6"/>
                </a:solidFill>
              </a:rPr>
              <a:t>weights</a:t>
            </a:r>
            <a:endParaRPr lang="nl-BE" dirty="0">
              <a:solidFill>
                <a:schemeClr val="accent6"/>
              </a:solidFill>
            </a:endParaRPr>
          </a:p>
          <a:p>
            <a:pPr algn="ctr"/>
            <a:endParaRPr lang="nl-BE" dirty="0">
              <a:solidFill>
                <a:schemeClr val="accent6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F35EF7D-B387-48D7-8461-F9B68CDED679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5416180" y="2281826"/>
            <a:ext cx="1694625" cy="902541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5447A11-FB5F-4EAC-8F9A-8D0FFAA470A8}"/>
              </a:ext>
            </a:extLst>
          </p:cNvPr>
          <p:cNvCxnSpPr>
            <a:cxnSpLocks/>
          </p:cNvCxnSpPr>
          <p:nvPr/>
        </p:nvCxnSpPr>
        <p:spPr>
          <a:xfrm>
            <a:off x="5416180" y="2318882"/>
            <a:ext cx="1597806" cy="3114816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6CC8347-3897-4753-B5DA-8B8F63ABE9E0}"/>
              </a:ext>
            </a:extLst>
          </p:cNvPr>
          <p:cNvSpPr txBox="1"/>
          <p:nvPr/>
        </p:nvSpPr>
        <p:spPr>
          <a:xfrm>
            <a:off x="10253731" y="1136082"/>
            <a:ext cx="1258645" cy="380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t = 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D517349-809C-426D-B510-4FB15B0A47C2}"/>
              </a:ext>
            </a:extLst>
          </p:cNvPr>
          <p:cNvSpPr txBox="1"/>
          <p:nvPr/>
        </p:nvSpPr>
        <p:spPr>
          <a:xfrm>
            <a:off x="10338098" y="3927626"/>
            <a:ext cx="1258645" cy="380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t = 2</a:t>
            </a:r>
          </a:p>
        </p:txBody>
      </p:sp>
    </p:spTree>
    <p:extLst>
      <p:ext uri="{BB962C8B-B14F-4D97-AF65-F5344CB8AC3E}">
        <p14:creationId xmlns:p14="http://schemas.microsoft.com/office/powerpoint/2010/main" val="36897415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21B60-369E-4044-BE47-902119B0C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Adaboost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A57EB-E2CF-4CD4-9B5E-8AA1B171C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999" y="1872000"/>
            <a:ext cx="3108453" cy="3600000"/>
          </a:xfrm>
        </p:spPr>
        <p:txBody>
          <a:bodyPr/>
          <a:lstStyle/>
          <a:p>
            <a:pPr marL="0" indent="0">
              <a:buNone/>
            </a:pPr>
            <a:r>
              <a:rPr lang="nl-BE" b="1" dirty="0"/>
              <a:t>Focus on </a:t>
            </a:r>
            <a:r>
              <a:rPr lang="nl-BE" b="1" dirty="0" err="1"/>
              <a:t>the</a:t>
            </a:r>
            <a:r>
              <a:rPr lang="nl-BE" b="1" dirty="0"/>
              <a:t> ‘</a:t>
            </a:r>
            <a:r>
              <a:rPr lang="nl-BE" b="1" dirty="0" err="1"/>
              <a:t>difficult</a:t>
            </a:r>
            <a:r>
              <a:rPr lang="nl-BE" b="1" dirty="0"/>
              <a:t>’ points</a:t>
            </a:r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98866C-6FC8-4BCB-BBF8-FF79899BC44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BDF7CA-95DA-4341-A91F-1828A9F44E7D}"/>
              </a:ext>
            </a:extLst>
          </p:cNvPr>
          <p:cNvSpPr txBox="1"/>
          <p:nvPr/>
        </p:nvSpPr>
        <p:spPr>
          <a:xfrm>
            <a:off x="6927924" y="1172584"/>
            <a:ext cx="3248809" cy="369332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BE" dirty="0"/>
              <a:t>(</a:t>
            </a:r>
            <a:r>
              <a:rPr lang="nl-BE" dirty="0" err="1"/>
              <a:t>unweighted</a:t>
            </a:r>
            <a:r>
              <a:rPr lang="nl-BE" dirty="0"/>
              <a:t>) training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9DB9EB-6DAB-4725-BF7F-09E6A59617E0}"/>
              </a:ext>
            </a:extLst>
          </p:cNvPr>
          <p:cNvSpPr txBox="1"/>
          <p:nvPr/>
        </p:nvSpPr>
        <p:spPr>
          <a:xfrm>
            <a:off x="6927922" y="3184367"/>
            <a:ext cx="3248809" cy="369332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BE" dirty="0" err="1"/>
              <a:t>weighted</a:t>
            </a:r>
            <a:r>
              <a:rPr lang="nl-BE" dirty="0"/>
              <a:t> training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DF6D07-3672-4122-ADC4-3133294CE203}"/>
              </a:ext>
            </a:extLst>
          </p:cNvPr>
          <p:cNvSpPr txBox="1"/>
          <p:nvPr/>
        </p:nvSpPr>
        <p:spPr>
          <a:xfrm>
            <a:off x="6927923" y="1925655"/>
            <a:ext cx="3248808" cy="369332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BE" dirty="0" err="1"/>
              <a:t>Learn</a:t>
            </a:r>
            <a:r>
              <a:rPr lang="nl-BE" dirty="0"/>
              <a:t> </a:t>
            </a:r>
            <a:r>
              <a:rPr lang="nl-BE" dirty="0" err="1"/>
              <a:t>classifier</a:t>
            </a:r>
            <a:r>
              <a:rPr lang="nl-BE" dirty="0"/>
              <a:t>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23268D-B116-4BC5-9B31-5A04994E917F}"/>
              </a:ext>
            </a:extLst>
          </p:cNvPr>
          <p:cNvSpPr txBox="1"/>
          <p:nvPr/>
        </p:nvSpPr>
        <p:spPr>
          <a:xfrm>
            <a:off x="6927922" y="2549597"/>
            <a:ext cx="3248803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BE" dirty="0"/>
              <a:t>Make </a:t>
            </a:r>
            <a:r>
              <a:rPr lang="nl-BE" dirty="0" err="1"/>
              <a:t>predictions</a:t>
            </a:r>
            <a:endParaRPr lang="nl-B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D5EF60-602F-47D9-A4CB-4C838DBB447B}"/>
              </a:ext>
            </a:extLst>
          </p:cNvPr>
          <p:cNvSpPr txBox="1"/>
          <p:nvPr/>
        </p:nvSpPr>
        <p:spPr>
          <a:xfrm>
            <a:off x="6927922" y="3951860"/>
            <a:ext cx="3248809" cy="369332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BE" dirty="0" err="1"/>
              <a:t>Learn</a:t>
            </a:r>
            <a:r>
              <a:rPr lang="nl-BE" dirty="0"/>
              <a:t> </a:t>
            </a:r>
            <a:r>
              <a:rPr lang="nl-BE" dirty="0" err="1"/>
              <a:t>classifier</a:t>
            </a:r>
            <a:r>
              <a:rPr lang="nl-BE" dirty="0"/>
              <a:t>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BC1FDD-68D2-42A8-853C-62FD8AD730C6}"/>
              </a:ext>
            </a:extLst>
          </p:cNvPr>
          <p:cNvSpPr txBox="1"/>
          <p:nvPr/>
        </p:nvSpPr>
        <p:spPr>
          <a:xfrm>
            <a:off x="6927922" y="4685501"/>
            <a:ext cx="3248809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BE" dirty="0"/>
              <a:t>Make </a:t>
            </a:r>
            <a:r>
              <a:rPr lang="nl-BE" dirty="0" err="1"/>
              <a:t>predictions</a:t>
            </a:r>
            <a:endParaRPr lang="nl-B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91BC0A-5F7D-4A71-97B6-B43DC8A5E665}"/>
              </a:ext>
            </a:extLst>
          </p:cNvPr>
          <p:cNvSpPr txBox="1"/>
          <p:nvPr/>
        </p:nvSpPr>
        <p:spPr>
          <a:xfrm>
            <a:off x="6927922" y="5472000"/>
            <a:ext cx="3248809" cy="369332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BE" dirty="0" err="1"/>
              <a:t>weighted</a:t>
            </a:r>
            <a:r>
              <a:rPr lang="nl-BE" dirty="0"/>
              <a:t> training data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836BF7E-E054-4E96-8E4E-CEAD4FD63D86}"/>
              </a:ext>
            </a:extLst>
          </p:cNvPr>
          <p:cNvCxnSpPr>
            <a:cxnSpLocks/>
          </p:cNvCxnSpPr>
          <p:nvPr/>
        </p:nvCxnSpPr>
        <p:spPr>
          <a:xfrm>
            <a:off x="8321590" y="1516666"/>
            <a:ext cx="0" cy="408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6CF1E5A-64A2-45D7-8E7D-9F116635E807}"/>
              </a:ext>
            </a:extLst>
          </p:cNvPr>
          <p:cNvCxnSpPr>
            <a:cxnSpLocks/>
          </p:cNvCxnSpPr>
          <p:nvPr/>
        </p:nvCxnSpPr>
        <p:spPr>
          <a:xfrm>
            <a:off x="8321590" y="2294987"/>
            <a:ext cx="0" cy="254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40C14F0-8E3B-4AAB-B466-7D512B723E51}"/>
              </a:ext>
            </a:extLst>
          </p:cNvPr>
          <p:cNvCxnSpPr>
            <a:cxnSpLocks/>
          </p:cNvCxnSpPr>
          <p:nvPr/>
        </p:nvCxnSpPr>
        <p:spPr>
          <a:xfrm>
            <a:off x="8318554" y="2929757"/>
            <a:ext cx="0" cy="254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ED3C186-4819-408E-8E41-4942AC623E04}"/>
              </a:ext>
            </a:extLst>
          </p:cNvPr>
          <p:cNvCxnSpPr>
            <a:cxnSpLocks/>
          </p:cNvCxnSpPr>
          <p:nvPr/>
        </p:nvCxnSpPr>
        <p:spPr>
          <a:xfrm>
            <a:off x="8318554" y="3553699"/>
            <a:ext cx="0" cy="398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8D4AF9B-505B-465F-B9E4-12C11CAA5148}"/>
              </a:ext>
            </a:extLst>
          </p:cNvPr>
          <p:cNvCxnSpPr>
            <a:cxnSpLocks/>
          </p:cNvCxnSpPr>
          <p:nvPr/>
        </p:nvCxnSpPr>
        <p:spPr>
          <a:xfrm>
            <a:off x="8318554" y="4287340"/>
            <a:ext cx="0" cy="398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62048C7-9E1F-4FD4-99A6-AA30C1030BAF}"/>
              </a:ext>
            </a:extLst>
          </p:cNvPr>
          <p:cNvCxnSpPr>
            <a:cxnSpLocks/>
          </p:cNvCxnSpPr>
          <p:nvPr/>
        </p:nvCxnSpPr>
        <p:spPr>
          <a:xfrm>
            <a:off x="8318554" y="5073839"/>
            <a:ext cx="0" cy="398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6AA1CF5-C4CB-45DD-ADB7-37A2EF291FC5}"/>
              </a:ext>
            </a:extLst>
          </p:cNvPr>
          <p:cNvCxnSpPr>
            <a:cxnSpLocks/>
          </p:cNvCxnSpPr>
          <p:nvPr/>
        </p:nvCxnSpPr>
        <p:spPr>
          <a:xfrm>
            <a:off x="8301724" y="5841332"/>
            <a:ext cx="0" cy="398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9AD2CA7-C03F-4B8B-A0D8-B9A4DCCD196A}"/>
              </a:ext>
            </a:extLst>
          </p:cNvPr>
          <p:cNvSpPr txBox="1"/>
          <p:nvPr/>
        </p:nvSpPr>
        <p:spPr>
          <a:xfrm>
            <a:off x="6648231" y="6210664"/>
            <a:ext cx="3528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>
                <a:solidFill>
                  <a:schemeClr val="accent6"/>
                </a:solidFill>
              </a:rPr>
              <a:t>....</a:t>
            </a:r>
          </a:p>
          <a:p>
            <a:pPr algn="ctr"/>
            <a:r>
              <a:rPr lang="nl-BE" dirty="0">
                <a:solidFill>
                  <a:schemeClr val="accent6"/>
                </a:solidFill>
              </a:rPr>
              <a:t>continue up </a:t>
            </a:r>
            <a:r>
              <a:rPr lang="nl-BE" dirty="0" err="1">
                <a:solidFill>
                  <a:schemeClr val="accent6"/>
                </a:solidFill>
              </a:rPr>
              <a:t>to</a:t>
            </a:r>
            <a:r>
              <a:rPr lang="nl-BE" dirty="0">
                <a:solidFill>
                  <a:schemeClr val="accent6"/>
                </a:solidFill>
              </a:rPr>
              <a:t> </a:t>
            </a:r>
            <a:r>
              <a:rPr lang="nl-BE" dirty="0" err="1">
                <a:solidFill>
                  <a:schemeClr val="accent6"/>
                </a:solidFill>
              </a:rPr>
              <a:t>‘T</a:t>
            </a:r>
            <a:r>
              <a:rPr lang="nl-BE" dirty="0">
                <a:solidFill>
                  <a:schemeClr val="accent6"/>
                </a:solidFill>
              </a:rPr>
              <a:t>’ </a:t>
            </a:r>
            <a:r>
              <a:rPr lang="nl-BE" dirty="0" err="1">
                <a:solidFill>
                  <a:schemeClr val="accent6"/>
                </a:solidFill>
              </a:rPr>
              <a:t>classifiers</a:t>
            </a:r>
            <a:endParaRPr lang="nl-BE" dirty="0">
              <a:solidFill>
                <a:schemeClr val="accent6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6E329BE-B910-4336-86DB-39FAD028CF16}"/>
              </a:ext>
            </a:extLst>
          </p:cNvPr>
          <p:cNvSpPr txBox="1"/>
          <p:nvPr/>
        </p:nvSpPr>
        <p:spPr>
          <a:xfrm>
            <a:off x="4442910" y="1635495"/>
            <a:ext cx="1946540" cy="646331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BE" dirty="0">
                <a:solidFill>
                  <a:schemeClr val="accent6"/>
                </a:solidFill>
              </a:rPr>
              <a:t>Update </a:t>
            </a:r>
            <a:r>
              <a:rPr lang="nl-BE" dirty="0" err="1">
                <a:solidFill>
                  <a:schemeClr val="accent6"/>
                </a:solidFill>
              </a:rPr>
              <a:t>weights</a:t>
            </a:r>
            <a:endParaRPr lang="nl-BE" dirty="0">
              <a:solidFill>
                <a:schemeClr val="accent6"/>
              </a:solidFill>
            </a:endParaRPr>
          </a:p>
          <a:p>
            <a:pPr algn="ctr"/>
            <a:endParaRPr lang="nl-BE" dirty="0">
              <a:solidFill>
                <a:schemeClr val="accent6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F35EF7D-B387-48D7-8461-F9B68CDED679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5416180" y="2281826"/>
            <a:ext cx="1694625" cy="902541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5447A11-FB5F-4EAC-8F9A-8D0FFAA470A8}"/>
              </a:ext>
            </a:extLst>
          </p:cNvPr>
          <p:cNvCxnSpPr>
            <a:cxnSpLocks/>
          </p:cNvCxnSpPr>
          <p:nvPr/>
        </p:nvCxnSpPr>
        <p:spPr>
          <a:xfrm>
            <a:off x="5416180" y="2318882"/>
            <a:ext cx="1597806" cy="3114816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2DE60F9-2000-406E-B639-5D1664481115}"/>
                  </a:ext>
                </a:extLst>
              </p:cNvPr>
              <p:cNvSpPr txBox="1"/>
              <p:nvPr/>
            </p:nvSpPr>
            <p:spPr>
              <a:xfrm>
                <a:off x="37432" y="4336993"/>
                <a:ext cx="6890490" cy="19177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nl-BE" sz="2400" dirty="0">
                    <a:latin typeface="Cambria Math" panose="02040503050406030204" pitchFamily="18" charset="0"/>
                  </a:rPr>
                  <a:t> </a:t>
                </a:r>
                <a:r>
                  <a:rPr lang="nl-BE" sz="2400" dirty="0" err="1">
                    <a:latin typeface="Cambria Math" panose="02040503050406030204" pitchFamily="18" charset="0"/>
                  </a:rPr>
                  <a:t>for</a:t>
                </a:r>
                <a:r>
                  <a:rPr lang="nl-BE" sz="2400" dirty="0">
                    <a:latin typeface="Cambria Math" panose="02040503050406030204" pitchFamily="18" charset="0"/>
                  </a:rPr>
                  <a:t> </a:t>
                </a:r>
                <a:r>
                  <a:rPr lang="nl-BE" sz="2400" dirty="0" err="1">
                    <a:latin typeface="Cambria Math" panose="02040503050406030204" pitchFamily="18" charset="0"/>
                  </a:rPr>
                  <a:t>every</a:t>
                </a:r>
                <a:r>
                  <a:rPr lang="nl-BE" sz="2400" dirty="0">
                    <a:latin typeface="Cambria Math" panose="02040503050406030204" pitchFamily="18" charset="0"/>
                  </a:rPr>
                  <a:t> a</a:t>
                </a:r>
                <a:r>
                  <a:rPr lang="nl-BE" sz="2400" baseline="-25000" dirty="0">
                    <a:latin typeface="Cambria Math" panose="02040503050406030204" pitchFamily="18" charset="0"/>
                  </a:rPr>
                  <a:t>i </a:t>
                </a:r>
              </a:p>
              <a:p>
                <a:endParaRPr lang="nl-BE" sz="24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BE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nl-BE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nl-BE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nl-BE" sz="2400" b="0" i="1" smtClean="0"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</m:sSub>
                      <m:r>
                        <a:rPr lang="nl-BE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nl-B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nl-B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nl-BE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nl-BE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nl-BE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nl-BE" sz="2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p>
                                <m:sSupPr>
                                  <m:ctrlPr>
                                    <a:rPr lang="nl-BE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nl-BE" sz="24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nl-BE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nl-BE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nl-BE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nl-BE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  <m:sup/>
                                  </m:sSubSup>
                                </m:sup>
                              </m:sSup>
                              <m:r>
                                <a:rPr lang="nl-BE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nl-BE" sz="2400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nl-BE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nl-BE" sz="2400" b="0" i="1" smtClean="0">
                                  <a:latin typeface="Cambria Math" panose="02040503050406030204" pitchFamily="18" charset="0"/>
                                </a:rPr>
                                <m:t>𝑝𝑟𝑒𝑑</m:t>
                              </m:r>
                              <m:r>
                                <a:rPr lang="nl-BE" sz="2400" b="0" i="1" smtClean="0">
                                  <a:latin typeface="Cambria Math" panose="02040503050406030204" pitchFamily="18" charset="0"/>
                                </a:rPr>
                                <m:t>. </m:t>
                              </m:r>
                              <m:r>
                                <a:rPr lang="nl-BE" sz="2400" b="0" i="1" smtClean="0">
                                  <a:latin typeface="Cambria Math" panose="02040503050406030204" pitchFamily="18" charset="0"/>
                                </a:rPr>
                                <m:t>𝑏𝑦</m:t>
                              </m:r>
                              <m:r>
                                <a:rPr lang="nl-BE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nl-BE" sz="2400" b="0" i="1" smtClean="0">
                                  <a:latin typeface="Cambria Math" panose="02040503050406030204" pitchFamily="18" charset="0"/>
                                </a:rPr>
                                <m:t>𝑐𝑙𝑎𝑠𝑠𝑖𝑓</m:t>
                              </m:r>
                              <m:r>
                                <a:rPr lang="nl-BE" sz="2400" b="0" i="1" smtClean="0">
                                  <a:latin typeface="Cambria Math" panose="02040503050406030204" pitchFamily="18" charset="0"/>
                                </a:rPr>
                                <m:t>. ′</m:t>
                              </m:r>
                              <m:r>
                                <a:rPr lang="nl-BE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nl-BE" sz="2400" b="0" i="1" smtClean="0">
                                  <a:latin typeface="Cambria Math" panose="02040503050406030204" pitchFamily="18" charset="0"/>
                                </a:rPr>
                                <m:t>′ </m:t>
                              </m:r>
                              <m:r>
                                <a:rPr lang="nl-BE" sz="2400" b="0" i="1" smtClean="0">
                                  <a:latin typeface="Cambria Math" panose="02040503050406030204" pitchFamily="18" charset="0"/>
                                </a:rPr>
                                <m:t>𝑐𝑜𝑟𝑟𝑒𝑐𝑡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nl-BE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nl-BE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nl-BE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nl-BE" sz="2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p>
                                <m:sSupPr>
                                  <m:ctrlPr>
                                    <a:rPr lang="nl-BE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nl-BE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Sup>
                                    <m:sSubSupPr>
                                      <m:ctrlPr>
                                        <a:rPr lang="nl-BE" sz="240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nl-BE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nl-BE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  <m:sup/>
                                  </m:sSubSup>
                                </m:sup>
                              </m:sSup>
                              <m:r>
                                <a:rPr lang="nl-BE" sz="2400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nl-BE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nl-BE" sz="2400" b="0" i="1" smtClean="0">
                                  <a:latin typeface="Cambria Math" panose="02040503050406030204" pitchFamily="18" charset="0"/>
                                </a:rPr>
                                <m:t>𝑝𝑟𝑒𝑑</m:t>
                              </m:r>
                              <m:r>
                                <a:rPr lang="nl-BE" sz="2400" b="0" i="1" smtClean="0">
                                  <a:latin typeface="Cambria Math" panose="02040503050406030204" pitchFamily="18" charset="0"/>
                                </a:rPr>
                                <m:t>. </m:t>
                              </m:r>
                              <m:r>
                                <a:rPr lang="nl-BE" sz="2400" b="0" i="1" smtClean="0">
                                  <a:latin typeface="Cambria Math" panose="02040503050406030204" pitchFamily="18" charset="0"/>
                                </a:rPr>
                                <m:t>𝑏𝑦</m:t>
                              </m:r>
                              <m:r>
                                <a:rPr lang="nl-BE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nl-BE" sz="2400" b="0" i="1" smtClean="0">
                                  <a:latin typeface="Cambria Math" panose="02040503050406030204" pitchFamily="18" charset="0"/>
                                </a:rPr>
                                <m:t>𝑐𝑙𝑎𝑠𝑠𝑖𝑓</m:t>
                              </m:r>
                              <m:r>
                                <a:rPr lang="nl-BE" sz="2400" b="0" i="1" smtClean="0">
                                  <a:latin typeface="Cambria Math" panose="02040503050406030204" pitchFamily="18" charset="0"/>
                                </a:rPr>
                                <m:t>. ′</m:t>
                              </m:r>
                              <m:r>
                                <a:rPr lang="nl-BE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nl-BE" sz="2400" b="0" i="1" smtClean="0">
                                  <a:latin typeface="Cambria Math" panose="02040503050406030204" pitchFamily="18" charset="0"/>
                                </a:rPr>
                                <m:t>′ </m:t>
                              </m:r>
                              <m:r>
                                <a:rPr lang="nl-BE" sz="2400" b="0" i="1" smtClean="0">
                                  <a:latin typeface="Cambria Math" panose="02040503050406030204" pitchFamily="18" charset="0"/>
                                </a:rPr>
                                <m:t>𝑤𝑟𝑜𝑛𝑔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nl-BE" sz="3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2DE60F9-2000-406E-B639-5D16644811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2" y="4336993"/>
                <a:ext cx="6890490" cy="1917769"/>
              </a:xfrm>
              <a:prstGeom prst="rect">
                <a:avLst/>
              </a:prstGeom>
              <a:blipFill>
                <a:blip r:embed="rId3"/>
                <a:stretch>
                  <a:fillRect l="-1681" t="-4762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22B93C81-58AE-4865-BE4F-84411CC470C5}"/>
              </a:ext>
            </a:extLst>
          </p:cNvPr>
          <p:cNvSpPr txBox="1"/>
          <p:nvPr/>
        </p:nvSpPr>
        <p:spPr>
          <a:xfrm>
            <a:off x="10253731" y="1136082"/>
            <a:ext cx="1258645" cy="380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t = 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010ED32-53AB-4370-AE41-E28F15B848FA}"/>
              </a:ext>
            </a:extLst>
          </p:cNvPr>
          <p:cNvSpPr txBox="1"/>
          <p:nvPr/>
        </p:nvSpPr>
        <p:spPr>
          <a:xfrm>
            <a:off x="10338098" y="3927626"/>
            <a:ext cx="1258645" cy="380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t = 2</a:t>
            </a:r>
          </a:p>
        </p:txBody>
      </p:sp>
    </p:spTree>
    <p:extLst>
      <p:ext uri="{BB962C8B-B14F-4D97-AF65-F5344CB8AC3E}">
        <p14:creationId xmlns:p14="http://schemas.microsoft.com/office/powerpoint/2010/main" val="8952313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21B60-369E-4044-BE47-902119B0C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Adaboost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A57EB-E2CF-4CD4-9B5E-8AA1B171C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999" y="1872000"/>
            <a:ext cx="3108453" cy="3600000"/>
          </a:xfrm>
        </p:spPr>
        <p:txBody>
          <a:bodyPr/>
          <a:lstStyle/>
          <a:p>
            <a:pPr marL="0" indent="0">
              <a:buNone/>
            </a:pPr>
            <a:r>
              <a:rPr lang="nl-BE" dirty="0"/>
              <a:t>Just </a:t>
            </a:r>
            <a:r>
              <a:rPr lang="nl-BE" dirty="0" err="1"/>
              <a:t>one</a:t>
            </a:r>
            <a:r>
              <a:rPr lang="nl-BE" dirty="0"/>
              <a:t> more </a:t>
            </a:r>
            <a:r>
              <a:rPr lang="nl-BE" dirty="0" err="1"/>
              <a:t>thing</a:t>
            </a:r>
            <a:r>
              <a:rPr lang="nl-BE" dirty="0"/>
              <a:t>...</a:t>
            </a:r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r>
              <a:rPr lang="nl-BE" dirty="0" err="1"/>
              <a:t>Normalize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weights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numerical</a:t>
            </a:r>
            <a:r>
              <a:rPr lang="nl-BE" dirty="0"/>
              <a:t> </a:t>
            </a:r>
            <a:r>
              <a:rPr lang="nl-BE" dirty="0" err="1"/>
              <a:t>stability</a:t>
            </a:r>
            <a:endParaRPr lang="nl-BE" dirty="0"/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r>
              <a:rPr lang="nl-BE" dirty="0"/>
              <a:t>As a </a:t>
            </a:r>
            <a:r>
              <a:rPr lang="nl-BE" dirty="0" err="1"/>
              <a:t>result</a:t>
            </a:r>
            <a:r>
              <a:rPr lang="nl-BE" dirty="0"/>
              <a:t>,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sum</a:t>
            </a:r>
            <a:r>
              <a:rPr lang="nl-BE" dirty="0"/>
              <a:t> of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weights</a:t>
            </a:r>
            <a:r>
              <a:rPr lang="nl-BE" dirty="0"/>
              <a:t> </a:t>
            </a:r>
            <a:r>
              <a:rPr lang="nl-BE" dirty="0" err="1"/>
              <a:t>becomes</a:t>
            </a:r>
            <a:r>
              <a:rPr lang="nl-BE" dirty="0"/>
              <a:t> 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98866C-6FC8-4BCB-BBF8-FF79899BC44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BDF7CA-95DA-4341-A91F-1828A9F44E7D}"/>
              </a:ext>
            </a:extLst>
          </p:cNvPr>
          <p:cNvSpPr txBox="1"/>
          <p:nvPr/>
        </p:nvSpPr>
        <p:spPr>
          <a:xfrm>
            <a:off x="6927924" y="1172584"/>
            <a:ext cx="3248809" cy="369332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BE" dirty="0"/>
              <a:t>(</a:t>
            </a:r>
            <a:r>
              <a:rPr lang="nl-BE" dirty="0" err="1"/>
              <a:t>unweighted</a:t>
            </a:r>
            <a:r>
              <a:rPr lang="nl-BE" dirty="0"/>
              <a:t>) training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9DB9EB-6DAB-4725-BF7F-09E6A59617E0}"/>
              </a:ext>
            </a:extLst>
          </p:cNvPr>
          <p:cNvSpPr txBox="1"/>
          <p:nvPr/>
        </p:nvSpPr>
        <p:spPr>
          <a:xfrm>
            <a:off x="6927922" y="3184367"/>
            <a:ext cx="3248809" cy="369332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BE" dirty="0" err="1"/>
              <a:t>weighted</a:t>
            </a:r>
            <a:r>
              <a:rPr lang="nl-BE" dirty="0"/>
              <a:t> training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DF6D07-3672-4122-ADC4-3133294CE203}"/>
              </a:ext>
            </a:extLst>
          </p:cNvPr>
          <p:cNvSpPr txBox="1"/>
          <p:nvPr/>
        </p:nvSpPr>
        <p:spPr>
          <a:xfrm>
            <a:off x="6927923" y="1925655"/>
            <a:ext cx="3248808" cy="369332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BE" dirty="0" err="1"/>
              <a:t>Learn</a:t>
            </a:r>
            <a:r>
              <a:rPr lang="nl-BE" dirty="0"/>
              <a:t> </a:t>
            </a:r>
            <a:r>
              <a:rPr lang="nl-BE" dirty="0" err="1"/>
              <a:t>classifier</a:t>
            </a:r>
            <a:r>
              <a:rPr lang="nl-BE" dirty="0"/>
              <a:t>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23268D-B116-4BC5-9B31-5A04994E917F}"/>
              </a:ext>
            </a:extLst>
          </p:cNvPr>
          <p:cNvSpPr txBox="1"/>
          <p:nvPr/>
        </p:nvSpPr>
        <p:spPr>
          <a:xfrm>
            <a:off x="6927922" y="2549597"/>
            <a:ext cx="3248803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BE" dirty="0"/>
              <a:t>Make </a:t>
            </a:r>
            <a:r>
              <a:rPr lang="nl-BE" dirty="0" err="1"/>
              <a:t>predictions</a:t>
            </a:r>
            <a:endParaRPr lang="nl-B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D5EF60-602F-47D9-A4CB-4C838DBB447B}"/>
              </a:ext>
            </a:extLst>
          </p:cNvPr>
          <p:cNvSpPr txBox="1"/>
          <p:nvPr/>
        </p:nvSpPr>
        <p:spPr>
          <a:xfrm>
            <a:off x="6927922" y="3951860"/>
            <a:ext cx="3248809" cy="369332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BE" dirty="0" err="1"/>
              <a:t>Learn</a:t>
            </a:r>
            <a:r>
              <a:rPr lang="nl-BE" dirty="0"/>
              <a:t> </a:t>
            </a:r>
            <a:r>
              <a:rPr lang="nl-BE" dirty="0" err="1"/>
              <a:t>classifier</a:t>
            </a:r>
            <a:r>
              <a:rPr lang="nl-BE" dirty="0"/>
              <a:t>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BC1FDD-68D2-42A8-853C-62FD8AD730C6}"/>
              </a:ext>
            </a:extLst>
          </p:cNvPr>
          <p:cNvSpPr txBox="1"/>
          <p:nvPr/>
        </p:nvSpPr>
        <p:spPr>
          <a:xfrm>
            <a:off x="6927922" y="4685501"/>
            <a:ext cx="3248809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BE" dirty="0"/>
              <a:t>Make </a:t>
            </a:r>
            <a:r>
              <a:rPr lang="nl-BE" dirty="0" err="1"/>
              <a:t>predictions</a:t>
            </a:r>
            <a:endParaRPr lang="nl-B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91BC0A-5F7D-4A71-97B6-B43DC8A5E665}"/>
              </a:ext>
            </a:extLst>
          </p:cNvPr>
          <p:cNvSpPr txBox="1"/>
          <p:nvPr/>
        </p:nvSpPr>
        <p:spPr>
          <a:xfrm>
            <a:off x="6927922" y="5472000"/>
            <a:ext cx="3248809" cy="369332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BE" dirty="0" err="1"/>
              <a:t>weighted</a:t>
            </a:r>
            <a:r>
              <a:rPr lang="nl-BE" dirty="0"/>
              <a:t> training data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836BF7E-E054-4E96-8E4E-CEAD4FD63D86}"/>
              </a:ext>
            </a:extLst>
          </p:cNvPr>
          <p:cNvCxnSpPr>
            <a:cxnSpLocks/>
          </p:cNvCxnSpPr>
          <p:nvPr/>
        </p:nvCxnSpPr>
        <p:spPr>
          <a:xfrm>
            <a:off x="8321590" y="1516666"/>
            <a:ext cx="0" cy="408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6CF1E5A-64A2-45D7-8E7D-9F116635E807}"/>
              </a:ext>
            </a:extLst>
          </p:cNvPr>
          <p:cNvCxnSpPr>
            <a:cxnSpLocks/>
          </p:cNvCxnSpPr>
          <p:nvPr/>
        </p:nvCxnSpPr>
        <p:spPr>
          <a:xfrm>
            <a:off x="8321590" y="2294987"/>
            <a:ext cx="0" cy="254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40C14F0-8E3B-4AAB-B466-7D512B723E51}"/>
              </a:ext>
            </a:extLst>
          </p:cNvPr>
          <p:cNvCxnSpPr>
            <a:cxnSpLocks/>
          </p:cNvCxnSpPr>
          <p:nvPr/>
        </p:nvCxnSpPr>
        <p:spPr>
          <a:xfrm>
            <a:off x="8318554" y="2929757"/>
            <a:ext cx="0" cy="254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ED3C186-4819-408E-8E41-4942AC623E04}"/>
              </a:ext>
            </a:extLst>
          </p:cNvPr>
          <p:cNvCxnSpPr>
            <a:cxnSpLocks/>
          </p:cNvCxnSpPr>
          <p:nvPr/>
        </p:nvCxnSpPr>
        <p:spPr>
          <a:xfrm>
            <a:off x="8318554" y="3553699"/>
            <a:ext cx="0" cy="398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8D4AF9B-505B-465F-B9E4-12C11CAA5148}"/>
              </a:ext>
            </a:extLst>
          </p:cNvPr>
          <p:cNvCxnSpPr>
            <a:cxnSpLocks/>
          </p:cNvCxnSpPr>
          <p:nvPr/>
        </p:nvCxnSpPr>
        <p:spPr>
          <a:xfrm>
            <a:off x="8318554" y="4287340"/>
            <a:ext cx="0" cy="398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62048C7-9E1F-4FD4-99A6-AA30C1030BAF}"/>
              </a:ext>
            </a:extLst>
          </p:cNvPr>
          <p:cNvCxnSpPr>
            <a:cxnSpLocks/>
          </p:cNvCxnSpPr>
          <p:nvPr/>
        </p:nvCxnSpPr>
        <p:spPr>
          <a:xfrm>
            <a:off x="8318554" y="5073839"/>
            <a:ext cx="0" cy="398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6AA1CF5-C4CB-45DD-ADB7-37A2EF291FC5}"/>
              </a:ext>
            </a:extLst>
          </p:cNvPr>
          <p:cNvCxnSpPr>
            <a:cxnSpLocks/>
          </p:cNvCxnSpPr>
          <p:nvPr/>
        </p:nvCxnSpPr>
        <p:spPr>
          <a:xfrm>
            <a:off x="8301724" y="5841332"/>
            <a:ext cx="0" cy="398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9AD2CA7-C03F-4B8B-A0D8-B9A4DCCD196A}"/>
              </a:ext>
            </a:extLst>
          </p:cNvPr>
          <p:cNvSpPr txBox="1"/>
          <p:nvPr/>
        </p:nvSpPr>
        <p:spPr>
          <a:xfrm>
            <a:off x="6648231" y="6210664"/>
            <a:ext cx="3528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>
                <a:solidFill>
                  <a:schemeClr val="accent6"/>
                </a:solidFill>
              </a:rPr>
              <a:t>....</a:t>
            </a:r>
          </a:p>
          <a:p>
            <a:pPr algn="ctr"/>
            <a:r>
              <a:rPr lang="nl-BE" dirty="0">
                <a:solidFill>
                  <a:schemeClr val="accent6"/>
                </a:solidFill>
              </a:rPr>
              <a:t>continue up </a:t>
            </a:r>
            <a:r>
              <a:rPr lang="nl-BE" dirty="0" err="1">
                <a:solidFill>
                  <a:schemeClr val="accent6"/>
                </a:solidFill>
              </a:rPr>
              <a:t>to</a:t>
            </a:r>
            <a:r>
              <a:rPr lang="nl-BE" dirty="0">
                <a:solidFill>
                  <a:schemeClr val="accent6"/>
                </a:solidFill>
              </a:rPr>
              <a:t> </a:t>
            </a:r>
            <a:r>
              <a:rPr lang="nl-BE" dirty="0" err="1">
                <a:solidFill>
                  <a:schemeClr val="accent6"/>
                </a:solidFill>
              </a:rPr>
              <a:t>‘T</a:t>
            </a:r>
            <a:r>
              <a:rPr lang="nl-BE" dirty="0">
                <a:solidFill>
                  <a:schemeClr val="accent6"/>
                </a:solidFill>
              </a:rPr>
              <a:t>’ </a:t>
            </a:r>
            <a:r>
              <a:rPr lang="nl-BE" dirty="0" err="1">
                <a:solidFill>
                  <a:schemeClr val="accent6"/>
                </a:solidFill>
              </a:rPr>
              <a:t>classifiers</a:t>
            </a:r>
            <a:endParaRPr lang="nl-BE" dirty="0">
              <a:solidFill>
                <a:schemeClr val="accent6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6E329BE-B910-4336-86DB-39FAD028CF16}"/>
              </a:ext>
            </a:extLst>
          </p:cNvPr>
          <p:cNvSpPr txBox="1"/>
          <p:nvPr/>
        </p:nvSpPr>
        <p:spPr>
          <a:xfrm>
            <a:off x="4442910" y="1635495"/>
            <a:ext cx="1946540" cy="646331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BE" dirty="0">
                <a:solidFill>
                  <a:schemeClr val="accent6"/>
                </a:solidFill>
              </a:rPr>
              <a:t>Update </a:t>
            </a:r>
            <a:r>
              <a:rPr lang="nl-BE" dirty="0" err="1">
                <a:solidFill>
                  <a:schemeClr val="accent6"/>
                </a:solidFill>
              </a:rPr>
              <a:t>weights</a:t>
            </a:r>
            <a:endParaRPr lang="nl-BE" dirty="0">
              <a:solidFill>
                <a:schemeClr val="accent6"/>
              </a:solidFill>
            </a:endParaRPr>
          </a:p>
          <a:p>
            <a:pPr algn="ctr"/>
            <a:endParaRPr lang="nl-BE" dirty="0">
              <a:solidFill>
                <a:schemeClr val="accent6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F35EF7D-B387-48D7-8461-F9B68CDED679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5416180" y="2281826"/>
            <a:ext cx="1694625" cy="902541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5447A11-FB5F-4EAC-8F9A-8D0FFAA470A8}"/>
              </a:ext>
            </a:extLst>
          </p:cNvPr>
          <p:cNvCxnSpPr>
            <a:cxnSpLocks/>
          </p:cNvCxnSpPr>
          <p:nvPr/>
        </p:nvCxnSpPr>
        <p:spPr>
          <a:xfrm>
            <a:off x="5416180" y="2318882"/>
            <a:ext cx="1597806" cy="3114816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2B93C81-58AE-4865-BE4F-84411CC470C5}"/>
              </a:ext>
            </a:extLst>
          </p:cNvPr>
          <p:cNvSpPr txBox="1"/>
          <p:nvPr/>
        </p:nvSpPr>
        <p:spPr>
          <a:xfrm>
            <a:off x="10253731" y="1136082"/>
            <a:ext cx="1258645" cy="380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t = 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010ED32-53AB-4370-AE41-E28F15B848FA}"/>
              </a:ext>
            </a:extLst>
          </p:cNvPr>
          <p:cNvSpPr txBox="1"/>
          <p:nvPr/>
        </p:nvSpPr>
        <p:spPr>
          <a:xfrm>
            <a:off x="10338098" y="3927626"/>
            <a:ext cx="1258645" cy="380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t =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218BC3D-5881-4E19-996E-865861EEBCB3}"/>
                  </a:ext>
                </a:extLst>
              </p:cNvPr>
              <p:cNvSpPr txBox="1"/>
              <p:nvPr/>
            </p:nvSpPr>
            <p:spPr>
              <a:xfrm>
                <a:off x="1172225" y="3708492"/>
                <a:ext cx="2851999" cy="4867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nl-B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nl-B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≜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nl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nl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nary>
                          <m:naryPr>
                            <m:chr m:val="∑"/>
                            <m:limLoc m:val="subSup"/>
                            <m:ctrlPr>
                              <a:rPr lang="nl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nl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nl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nl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nl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l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nl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den>
                    </m:f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𝑤𝑒𝑖𝑔h𝑡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(</m:t>
                        </m:r>
                        <m:sSub>
                          <m:sSubPr>
                            <m:ctrlPr>
                              <a:rPr lang="nl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nl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𝑠𝑢𝑚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𝑜𝑓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𝑤𝑒𝑖𝑔h𝑡𝑠</m:t>
                        </m:r>
                      </m:den>
                    </m:f>
                  </m:oMath>
                </a14:m>
                <a:r>
                  <a:rPr lang="nl-BE" dirty="0"/>
                  <a:t> 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218BC3D-5881-4E19-996E-865861EEBC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225" y="3708492"/>
                <a:ext cx="2851999" cy="486736"/>
              </a:xfrm>
              <a:prstGeom prst="rect">
                <a:avLst/>
              </a:prstGeom>
              <a:blipFill>
                <a:blip r:embed="rId3"/>
                <a:stretch>
                  <a:fillRect l="-2137" t="-25000" b="-103750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18533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3314B-FD6E-4965-A369-1B85A1FEE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Adaboost</a:t>
            </a:r>
            <a:r>
              <a:rPr lang="nl-BE" dirty="0"/>
              <a:t>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65CC7-03E9-4E4A-A2ED-989BF272A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When</a:t>
            </a:r>
            <a:r>
              <a:rPr lang="nl-BE" dirty="0"/>
              <a:t> T is high, </a:t>
            </a:r>
            <a:r>
              <a:rPr lang="nl-BE" dirty="0" err="1"/>
              <a:t>adaboost</a:t>
            </a:r>
            <a:r>
              <a:rPr lang="nl-BE" dirty="0"/>
              <a:t> </a:t>
            </a:r>
            <a:r>
              <a:rPr lang="nl-BE" dirty="0" err="1"/>
              <a:t>might</a:t>
            </a:r>
            <a:r>
              <a:rPr lang="nl-BE" dirty="0"/>
              <a:t> </a:t>
            </a:r>
            <a:r>
              <a:rPr lang="nl-BE" dirty="0" err="1"/>
              <a:t>overfit</a:t>
            </a:r>
            <a:r>
              <a:rPr lang="nl-BE" dirty="0"/>
              <a:t> in </a:t>
            </a:r>
            <a:r>
              <a:rPr lang="nl-BE" dirty="0" err="1"/>
              <a:t>some</a:t>
            </a:r>
            <a:r>
              <a:rPr lang="nl-BE" dirty="0"/>
              <a:t> </a:t>
            </a:r>
            <a:r>
              <a:rPr lang="nl-BE" dirty="0" err="1"/>
              <a:t>circumstances</a:t>
            </a:r>
            <a:endParaRPr lang="nl-BE" dirty="0"/>
          </a:p>
          <a:p>
            <a:endParaRPr lang="nl-BE" dirty="0"/>
          </a:p>
          <a:p>
            <a:r>
              <a:rPr lang="nl-BE" dirty="0"/>
              <a:t>but... </a:t>
            </a:r>
            <a:r>
              <a:rPr lang="nl-BE" dirty="0" err="1"/>
              <a:t>adaboost</a:t>
            </a:r>
            <a:r>
              <a:rPr lang="nl-BE" dirty="0"/>
              <a:t> is </a:t>
            </a:r>
            <a:r>
              <a:rPr lang="nl-BE" dirty="0" err="1"/>
              <a:t>relatively</a:t>
            </a:r>
            <a:r>
              <a:rPr lang="nl-BE" dirty="0"/>
              <a:t> </a:t>
            </a:r>
            <a:r>
              <a:rPr lang="nl-BE" dirty="0" err="1"/>
              <a:t>robust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overfitting</a:t>
            </a:r>
            <a:endParaRPr lang="nl-BE" dirty="0"/>
          </a:p>
          <a:p>
            <a:r>
              <a:rPr lang="nl-BE" dirty="0" err="1"/>
              <a:t>number</a:t>
            </a:r>
            <a:r>
              <a:rPr lang="nl-BE" dirty="0"/>
              <a:t> of </a:t>
            </a:r>
            <a:r>
              <a:rPr lang="nl-BE" dirty="0" err="1"/>
              <a:t>classifiers</a:t>
            </a:r>
            <a:r>
              <a:rPr lang="nl-BE" dirty="0"/>
              <a:t> (T) is hyperparameter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DA4FB3-5DC2-44D4-82C1-92001E4B3A2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95378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0D699-66AA-4C39-991E-56169FD71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Adaboost</a:t>
            </a:r>
            <a:r>
              <a:rPr lang="nl-BE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D9B95-8C96-460C-8305-A33C07BCD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dirty="0" err="1"/>
              <a:t>Overfitting</a:t>
            </a:r>
            <a:r>
              <a:rPr lang="nl-BE" dirty="0"/>
              <a:t> </a:t>
            </a:r>
            <a:r>
              <a:rPr lang="nl-BE" dirty="0" err="1"/>
              <a:t>results</a:t>
            </a:r>
            <a:r>
              <a:rPr lang="nl-BE" dirty="0"/>
              <a:t> on a real dataset (</a:t>
            </a:r>
            <a:r>
              <a:rPr lang="nl-BE" dirty="0" err="1"/>
              <a:t>loan</a:t>
            </a:r>
            <a:r>
              <a:rPr lang="nl-BE" dirty="0"/>
              <a:t> data)</a:t>
            </a:r>
          </a:p>
          <a:p>
            <a:pPr marL="0" indent="0">
              <a:buNone/>
            </a:pPr>
            <a:r>
              <a:rPr lang="nl-BE" dirty="0">
                <a:solidFill>
                  <a:schemeClr val="accent6"/>
                </a:solidFill>
              </a:rPr>
              <a:t>(Carlos </a:t>
            </a:r>
            <a:r>
              <a:rPr lang="nl-BE" dirty="0" err="1">
                <a:solidFill>
                  <a:schemeClr val="accent6"/>
                </a:solidFill>
              </a:rPr>
              <a:t>Guestrin</a:t>
            </a:r>
            <a:r>
              <a:rPr lang="nl-BE" dirty="0">
                <a:solidFill>
                  <a:schemeClr val="accent6"/>
                </a:solidFill>
              </a:rPr>
              <a:t>, University of Washington)</a:t>
            </a:r>
          </a:p>
          <a:p>
            <a:pPr marL="0" indent="0">
              <a:buNone/>
            </a:pPr>
            <a:endParaRPr lang="nl-BE" dirty="0">
              <a:solidFill>
                <a:schemeClr val="accent6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EF7D06-CDF6-4350-98A9-3B69831636D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E215AA-51F2-4EB4-98ED-AC0D380EEA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605" y="3669679"/>
            <a:ext cx="4636477" cy="23963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9FC4FF7-5A74-4C4D-9202-6AC1B752BE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1842" y="3669679"/>
            <a:ext cx="5065327" cy="23963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7E7C494-F9DC-4BE2-81AF-22C8507AE159}"/>
              </a:ext>
            </a:extLst>
          </p:cNvPr>
          <p:cNvSpPr txBox="1"/>
          <p:nvPr/>
        </p:nvSpPr>
        <p:spPr>
          <a:xfrm>
            <a:off x="2307204" y="3112068"/>
            <a:ext cx="1630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err="1"/>
              <a:t>Decision</a:t>
            </a:r>
            <a:r>
              <a:rPr lang="nl-BE" dirty="0"/>
              <a:t> tree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726BCF-2B84-48B0-9E4C-716A68B4E523}"/>
              </a:ext>
            </a:extLst>
          </p:cNvPr>
          <p:cNvSpPr txBox="1"/>
          <p:nvPr/>
        </p:nvSpPr>
        <p:spPr>
          <a:xfrm>
            <a:off x="7117670" y="3112068"/>
            <a:ext cx="2793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err="1"/>
              <a:t>Boosted</a:t>
            </a:r>
            <a:r>
              <a:rPr lang="nl-BE" dirty="0"/>
              <a:t> </a:t>
            </a:r>
            <a:r>
              <a:rPr lang="nl-BE" dirty="0" err="1"/>
              <a:t>decision</a:t>
            </a:r>
            <a:r>
              <a:rPr lang="nl-BE" dirty="0"/>
              <a:t> </a:t>
            </a:r>
            <a:r>
              <a:rPr lang="nl-BE" dirty="0" err="1"/>
              <a:t>stumps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02113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4109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FEEDF-DF8F-4116-875F-2313F7E2A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Recap: logistic regression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28C61-66F9-44A5-9E14-71697ED9E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= Linear classifier</a:t>
            </a:r>
          </a:p>
          <a:p>
            <a:r>
              <a:rPr lang="en-GB" dirty="0"/>
              <a:t>Learn linear decision boundaries</a:t>
            </a:r>
          </a:p>
          <a:p>
            <a:r>
              <a:rPr lang="en-GB" dirty="0"/>
              <a:t>Supervised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C0F367-E2A8-478E-ACFB-5F12625FBDB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0254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FEEDF-DF8F-4116-875F-2313F7E2A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Recap: logistic regression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28C61-66F9-44A5-9E14-71697ED9E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C0F367-E2A8-478E-ACFB-5F12625FBDB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9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B649B29C-B2B7-4EB1-A592-9EEDE14A12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30" y="-656307"/>
            <a:ext cx="11805138" cy="7870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757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CFF9C-5195-43AB-A667-8E3899FD0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Recap</a:t>
            </a:r>
            <a:r>
              <a:rPr lang="nl-BE" dirty="0"/>
              <a:t>: </a:t>
            </a:r>
            <a:r>
              <a:rPr lang="nl-BE" dirty="0" err="1"/>
              <a:t>logistic</a:t>
            </a:r>
            <a:r>
              <a:rPr lang="nl-BE" dirty="0"/>
              <a:t> </a:t>
            </a:r>
            <a:r>
              <a:rPr lang="nl-BE" dirty="0" err="1"/>
              <a:t>regression</a:t>
            </a:r>
            <a:r>
              <a:rPr lang="nl-BE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96D73-6349-4FCC-9E28-A06A0E7CC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6417" y="1872000"/>
            <a:ext cx="4127581" cy="3600000"/>
          </a:xfrm>
        </p:spPr>
        <p:txBody>
          <a:bodyPr/>
          <a:lstStyle/>
          <a:p>
            <a:r>
              <a:rPr lang="nl-BE" dirty="0" err="1"/>
              <a:t>Linear</a:t>
            </a:r>
            <a:r>
              <a:rPr lang="nl-BE" dirty="0"/>
              <a:t> </a:t>
            </a:r>
            <a:r>
              <a:rPr lang="nl-BE" dirty="0" err="1"/>
              <a:t>decision</a:t>
            </a:r>
            <a:r>
              <a:rPr lang="nl-BE" dirty="0"/>
              <a:t> </a:t>
            </a:r>
            <a:r>
              <a:rPr lang="nl-BE" dirty="0" err="1"/>
              <a:t>boundaries</a:t>
            </a:r>
            <a:endParaRPr lang="nl-BE" dirty="0"/>
          </a:p>
          <a:p>
            <a:endParaRPr lang="nl-BE" dirty="0"/>
          </a:p>
          <a:p>
            <a:r>
              <a:rPr lang="nl-BE" dirty="0"/>
              <a:t>We </a:t>
            </a:r>
            <a:r>
              <a:rPr lang="nl-BE" dirty="0" err="1"/>
              <a:t>only</a:t>
            </a:r>
            <a:r>
              <a:rPr lang="nl-BE" dirty="0"/>
              <a:t> </a:t>
            </a:r>
            <a:r>
              <a:rPr lang="nl-BE" dirty="0" err="1"/>
              <a:t>looked</a:t>
            </a:r>
            <a:r>
              <a:rPr lang="nl-BE" dirty="0"/>
              <a:t> at </a:t>
            </a:r>
            <a:r>
              <a:rPr lang="nl-BE" dirty="0" err="1"/>
              <a:t>binary</a:t>
            </a:r>
            <a:r>
              <a:rPr lang="nl-BE" dirty="0"/>
              <a:t> </a:t>
            </a:r>
            <a:r>
              <a:rPr lang="nl-BE" dirty="0" err="1"/>
              <a:t>classification</a:t>
            </a:r>
            <a:r>
              <a:rPr lang="nl-BE" dirty="0"/>
              <a:t> </a:t>
            </a:r>
            <a:r>
              <a:rPr lang="nl-BE" dirty="0" err="1"/>
              <a:t>tasks</a:t>
            </a:r>
            <a:r>
              <a:rPr lang="nl-BE" dirty="0"/>
              <a:t> in-</a:t>
            </a:r>
            <a:r>
              <a:rPr lang="nl-BE" dirty="0" err="1"/>
              <a:t>depth</a:t>
            </a:r>
            <a:endParaRPr lang="nl-BE" dirty="0"/>
          </a:p>
          <a:p>
            <a:endParaRPr lang="nl-BE" dirty="0"/>
          </a:p>
          <a:p>
            <a:r>
              <a:rPr lang="nl-BE" dirty="0"/>
              <a:t>Multiclass </a:t>
            </a:r>
            <a:r>
              <a:rPr lang="nl-BE" dirty="0" err="1"/>
              <a:t>classification</a:t>
            </a:r>
            <a:r>
              <a:rPr lang="nl-BE" dirty="0"/>
              <a:t> </a:t>
            </a:r>
            <a:r>
              <a:rPr lang="nl-BE" dirty="0" err="1"/>
              <a:t>with</a:t>
            </a:r>
            <a:r>
              <a:rPr lang="nl-BE" dirty="0"/>
              <a:t> </a:t>
            </a:r>
            <a:r>
              <a:rPr lang="nl-BE" dirty="0" err="1"/>
              <a:t>logistic</a:t>
            </a:r>
            <a:r>
              <a:rPr lang="nl-BE" dirty="0"/>
              <a:t> </a:t>
            </a:r>
            <a:r>
              <a:rPr lang="nl-BE" dirty="0" err="1"/>
              <a:t>regression</a:t>
            </a:r>
            <a:r>
              <a:rPr lang="nl-BE" dirty="0"/>
              <a:t> is </a:t>
            </a:r>
            <a:r>
              <a:rPr lang="nl-BE" dirty="0" err="1"/>
              <a:t>possible</a:t>
            </a:r>
            <a:r>
              <a:rPr lang="nl-BE" dirty="0"/>
              <a:t> </a:t>
            </a:r>
            <a:r>
              <a:rPr lang="nl-BE" dirty="0" err="1"/>
              <a:t>with</a:t>
            </a:r>
            <a:r>
              <a:rPr lang="nl-BE" dirty="0"/>
              <a:t> </a:t>
            </a:r>
            <a:r>
              <a:rPr lang="nl-BE" dirty="0" err="1"/>
              <a:t>softmax</a:t>
            </a:r>
            <a:r>
              <a:rPr lang="nl-BE" dirty="0"/>
              <a:t> </a:t>
            </a:r>
            <a:r>
              <a:rPr lang="nl-BE" dirty="0" err="1"/>
              <a:t>activation</a:t>
            </a:r>
            <a:endParaRPr lang="nl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144841-667B-46F9-A5CB-F1E8B61979B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5" name="Picture 4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1C1D5831-F0D4-4A20-B44F-A3CC085442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394" y="1271100"/>
            <a:ext cx="5404338" cy="5404338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11F1F11-1838-44C8-9AFB-19B973E9C610}"/>
              </a:ext>
            </a:extLst>
          </p:cNvPr>
          <p:cNvCxnSpPr>
            <a:cxnSpLocks/>
          </p:cNvCxnSpPr>
          <p:nvPr/>
        </p:nvCxnSpPr>
        <p:spPr>
          <a:xfrm>
            <a:off x="1477274" y="3353499"/>
            <a:ext cx="4197139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0C9899D-A9A7-4E42-8419-829677CE9612}"/>
              </a:ext>
            </a:extLst>
          </p:cNvPr>
          <p:cNvCxnSpPr>
            <a:cxnSpLocks/>
          </p:cNvCxnSpPr>
          <p:nvPr/>
        </p:nvCxnSpPr>
        <p:spPr>
          <a:xfrm>
            <a:off x="1477274" y="4538469"/>
            <a:ext cx="3763108" cy="141263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3508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FB2CC-61B8-4561-8841-E43D3E5E9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Decision</a:t>
            </a:r>
            <a:r>
              <a:rPr lang="nl-BE" dirty="0"/>
              <a:t> trees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2F695-5C55-4B46-84EF-CDFDE85C7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  <a:p>
            <a:endParaRPr lang="nl-BE" dirty="0"/>
          </a:p>
          <a:p>
            <a:pPr marL="0" indent="0">
              <a:buNone/>
            </a:pPr>
            <a:r>
              <a:rPr lang="nl-BE" dirty="0"/>
              <a:t>Non-</a:t>
            </a:r>
            <a:r>
              <a:rPr lang="nl-BE" dirty="0" err="1"/>
              <a:t>linear</a:t>
            </a:r>
            <a:r>
              <a:rPr lang="nl-BE" dirty="0"/>
              <a:t> </a:t>
            </a:r>
            <a:r>
              <a:rPr lang="nl-BE" dirty="0" err="1"/>
              <a:t>decision</a:t>
            </a:r>
            <a:r>
              <a:rPr lang="nl-BE" dirty="0"/>
              <a:t> </a:t>
            </a:r>
            <a:r>
              <a:rPr lang="nl-BE" dirty="0" err="1"/>
              <a:t>boundaries</a:t>
            </a:r>
            <a:endParaRPr lang="nl-BE" dirty="0"/>
          </a:p>
          <a:p>
            <a:endParaRPr lang="nl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4ADDF0-5107-4683-9CBF-9F8F1B6F214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B94502-423B-476D-974A-7A9160BB7F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680" y="0"/>
            <a:ext cx="6858000" cy="685800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C17D86E-F6E0-4CD5-B7AD-89F9516C70F3}"/>
              </a:ext>
            </a:extLst>
          </p:cNvPr>
          <p:cNvCxnSpPr>
            <a:cxnSpLocks/>
          </p:cNvCxnSpPr>
          <p:nvPr/>
        </p:nvCxnSpPr>
        <p:spPr>
          <a:xfrm>
            <a:off x="8369473" y="4098378"/>
            <a:ext cx="295405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084C3B3-03BD-4A47-8301-18102F6BA00E}"/>
              </a:ext>
            </a:extLst>
          </p:cNvPr>
          <p:cNvCxnSpPr>
            <a:cxnSpLocks/>
          </p:cNvCxnSpPr>
          <p:nvPr/>
        </p:nvCxnSpPr>
        <p:spPr>
          <a:xfrm>
            <a:off x="8354860" y="3291214"/>
            <a:ext cx="0" cy="272078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6D7449D-F0AE-4143-92B4-6AE875D614FB}"/>
              </a:ext>
            </a:extLst>
          </p:cNvPr>
          <p:cNvCxnSpPr>
            <a:cxnSpLocks/>
          </p:cNvCxnSpPr>
          <p:nvPr/>
        </p:nvCxnSpPr>
        <p:spPr>
          <a:xfrm>
            <a:off x="8369473" y="792000"/>
            <a:ext cx="0" cy="272078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3193B34-A4CE-4528-95B3-FCDEF0FB1B97}"/>
              </a:ext>
            </a:extLst>
          </p:cNvPr>
          <p:cNvCxnSpPr>
            <a:cxnSpLocks/>
          </p:cNvCxnSpPr>
          <p:nvPr/>
        </p:nvCxnSpPr>
        <p:spPr>
          <a:xfrm>
            <a:off x="9711845" y="804530"/>
            <a:ext cx="0" cy="329384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5ABD0A6-FCB3-4422-B155-4B7505E81CBB}"/>
              </a:ext>
            </a:extLst>
          </p:cNvPr>
          <p:cNvSpPr txBox="1"/>
          <p:nvPr/>
        </p:nvSpPr>
        <p:spPr>
          <a:xfrm>
            <a:off x="6096480" y="2327608"/>
            <a:ext cx="1885694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nl-BE" dirty="0" err="1">
                <a:solidFill>
                  <a:srgbClr val="FF0000"/>
                </a:solidFill>
              </a:rPr>
              <a:t>Predict</a:t>
            </a:r>
            <a:r>
              <a:rPr lang="nl-BE" dirty="0">
                <a:solidFill>
                  <a:srgbClr val="FF0000"/>
                </a:solidFill>
              </a:rPr>
              <a:t> class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EFBC6B-BB33-4B2D-99E4-99182B3F749A}"/>
              </a:ext>
            </a:extLst>
          </p:cNvPr>
          <p:cNvSpPr txBox="1"/>
          <p:nvPr/>
        </p:nvSpPr>
        <p:spPr>
          <a:xfrm>
            <a:off x="9846501" y="2327608"/>
            <a:ext cx="1885694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nl-BE" dirty="0" err="1">
                <a:solidFill>
                  <a:srgbClr val="FF0000"/>
                </a:solidFill>
              </a:rPr>
              <a:t>Predict</a:t>
            </a:r>
            <a:r>
              <a:rPr lang="nl-BE" dirty="0">
                <a:solidFill>
                  <a:srgbClr val="FF0000"/>
                </a:solidFill>
              </a:rPr>
              <a:t> class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6C1AB1-055C-45FB-BB67-A1FD648666CD}"/>
              </a:ext>
            </a:extLst>
          </p:cNvPr>
          <p:cNvSpPr txBox="1"/>
          <p:nvPr/>
        </p:nvSpPr>
        <p:spPr>
          <a:xfrm>
            <a:off x="8113207" y="1184474"/>
            <a:ext cx="1885694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nl-BE" dirty="0" err="1">
                <a:solidFill>
                  <a:srgbClr val="0000FF"/>
                </a:solidFill>
              </a:rPr>
              <a:t>Predict</a:t>
            </a:r>
            <a:r>
              <a:rPr lang="nl-BE" dirty="0">
                <a:solidFill>
                  <a:srgbClr val="0000FF"/>
                </a:solidFill>
              </a:rPr>
              <a:t> class 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5B33E2E-36E8-424E-A37A-0BBED7D002E6}"/>
              </a:ext>
            </a:extLst>
          </p:cNvPr>
          <p:cNvSpPr txBox="1"/>
          <p:nvPr/>
        </p:nvSpPr>
        <p:spPr>
          <a:xfrm>
            <a:off x="9056054" y="5176948"/>
            <a:ext cx="1885694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nl-BE" dirty="0" err="1">
                <a:solidFill>
                  <a:srgbClr val="007B00"/>
                </a:solidFill>
              </a:rPr>
              <a:t>Predict</a:t>
            </a:r>
            <a:r>
              <a:rPr lang="nl-BE" dirty="0">
                <a:solidFill>
                  <a:srgbClr val="007B00"/>
                </a:solidFill>
              </a:rPr>
              <a:t> class 3</a:t>
            </a:r>
          </a:p>
        </p:txBody>
      </p:sp>
    </p:spTree>
    <p:extLst>
      <p:ext uri="{BB962C8B-B14F-4D97-AF65-F5344CB8AC3E}">
        <p14:creationId xmlns:p14="http://schemas.microsoft.com/office/powerpoint/2010/main" val="851832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 animBg="1"/>
      <p:bldP spid="17" grpId="0" animBg="1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2C148-74DA-4297-ADF1-A3F766B38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Decision</a:t>
            </a:r>
            <a:r>
              <a:rPr lang="nl-BE" dirty="0"/>
              <a:t> trees: flight delay </a:t>
            </a:r>
            <a:r>
              <a:rPr lang="nl-BE" dirty="0" err="1"/>
              <a:t>example</a:t>
            </a:r>
            <a:endParaRPr lang="nl-BE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E4F7C26B-0EDC-43FE-B683-0A6C78A830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7690514"/>
              </p:ext>
            </p:extLst>
          </p:nvPr>
        </p:nvGraphicFramePr>
        <p:xfrm>
          <a:off x="198542" y="2024644"/>
          <a:ext cx="4983838" cy="36068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91222">
                  <a:extLst>
                    <a:ext uri="{9D8B030D-6E8A-4147-A177-3AD203B41FA5}">
                      <a16:colId xmlns:a16="http://schemas.microsoft.com/office/drawing/2014/main" val="26800148"/>
                    </a:ext>
                  </a:extLst>
                </a:gridCol>
                <a:gridCol w="1114817">
                  <a:extLst>
                    <a:ext uri="{9D8B030D-6E8A-4147-A177-3AD203B41FA5}">
                      <a16:colId xmlns:a16="http://schemas.microsoft.com/office/drawing/2014/main" val="2498688581"/>
                    </a:ext>
                  </a:extLst>
                </a:gridCol>
                <a:gridCol w="1002082">
                  <a:extLst>
                    <a:ext uri="{9D8B030D-6E8A-4147-A177-3AD203B41FA5}">
                      <a16:colId xmlns:a16="http://schemas.microsoft.com/office/drawing/2014/main" val="7448523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892295736"/>
                    </a:ext>
                  </a:extLst>
                </a:gridCol>
                <a:gridCol w="1061317">
                  <a:extLst>
                    <a:ext uri="{9D8B030D-6E8A-4147-A177-3AD203B41FA5}">
                      <a16:colId xmlns:a16="http://schemas.microsoft.com/office/drawing/2014/main" val="40253244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Carrier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Visibility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Wind 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Airport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delay</a:t>
                      </a:r>
                    </a:p>
                    <a:p>
                      <a:r>
                        <a:rPr lang="nl-BE" dirty="0"/>
                        <a:t>(target)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444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(</a:t>
                      </a:r>
                      <a:r>
                        <a:rPr lang="nl-BE" dirty="0" err="1"/>
                        <a:t>cat</a:t>
                      </a:r>
                      <a:r>
                        <a:rPr lang="nl-BE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(</a:t>
                      </a:r>
                      <a:r>
                        <a:rPr lang="nl-BE" dirty="0" err="1"/>
                        <a:t>cont</a:t>
                      </a:r>
                      <a:r>
                        <a:rPr lang="nl-BE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(</a:t>
                      </a:r>
                      <a:r>
                        <a:rPr lang="nl-BE" dirty="0" err="1"/>
                        <a:t>cont</a:t>
                      </a:r>
                      <a:r>
                        <a:rPr lang="nl-BE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(</a:t>
                      </a:r>
                      <a:r>
                        <a:rPr lang="nl-BE" dirty="0" err="1"/>
                        <a:t>cat</a:t>
                      </a:r>
                      <a:r>
                        <a:rPr lang="nl-BE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617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1,2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4,0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568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2,3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7093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6,0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21,0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445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0,0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10,0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3704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10,0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5,0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250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9,3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30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271610"/>
                  </a:ext>
                </a:extLst>
              </a:tr>
            </a:tbl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DC60BB-2986-4A97-B958-9D4A79734FC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5407A8-7D6F-487C-AA5E-A79EF70B62DE}"/>
              </a:ext>
            </a:extLst>
          </p:cNvPr>
          <p:cNvSpPr txBox="1"/>
          <p:nvPr/>
        </p:nvSpPr>
        <p:spPr>
          <a:xfrm>
            <a:off x="8211524" y="1338321"/>
            <a:ext cx="1103426" cy="36933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BE" dirty="0" err="1"/>
              <a:t>visibility</a:t>
            </a:r>
            <a:r>
              <a:rPr lang="nl-BE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FA8861-18FF-4EAE-A37F-4FE9243BE297}"/>
              </a:ext>
            </a:extLst>
          </p:cNvPr>
          <p:cNvSpPr txBox="1"/>
          <p:nvPr/>
        </p:nvSpPr>
        <p:spPr>
          <a:xfrm>
            <a:off x="9846632" y="2547360"/>
            <a:ext cx="1376689" cy="36933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BE" dirty="0"/>
              <a:t>wind speed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7F28AB-29CE-4C8D-8650-B0ECB755B33B}"/>
              </a:ext>
            </a:extLst>
          </p:cNvPr>
          <p:cNvSpPr txBox="1"/>
          <p:nvPr/>
        </p:nvSpPr>
        <p:spPr>
          <a:xfrm>
            <a:off x="6884112" y="2916692"/>
            <a:ext cx="1546440" cy="36933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BE" dirty="0"/>
              <a:t>carrier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CB7CC1F-6465-44BD-B366-84AC4CEDD20A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8763237" y="1707653"/>
            <a:ext cx="1771740" cy="83970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78E7616-87D1-488C-A774-798B94C0DD73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7657332" y="1707653"/>
            <a:ext cx="1105905" cy="120903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CFC9599-4D2F-440C-9024-1A92B03F52D8}"/>
              </a:ext>
            </a:extLst>
          </p:cNvPr>
          <p:cNvCxnSpPr>
            <a:cxnSpLocks/>
            <a:stCxn id="8" idx="2"/>
            <a:endCxn id="36" idx="0"/>
          </p:cNvCxnSpPr>
          <p:nvPr/>
        </p:nvCxnSpPr>
        <p:spPr>
          <a:xfrm flipH="1">
            <a:off x="6980069" y="3286024"/>
            <a:ext cx="677263" cy="131008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1A5BA8F-6244-4E2E-8C3B-C8C17604F71F}"/>
              </a:ext>
            </a:extLst>
          </p:cNvPr>
          <p:cNvSpPr txBox="1"/>
          <p:nvPr/>
        </p:nvSpPr>
        <p:spPr>
          <a:xfrm>
            <a:off x="5748614" y="4596106"/>
            <a:ext cx="2462910" cy="36933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BE" dirty="0"/>
              <a:t>wind speed 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3F4001F-C845-46D1-AAF3-12A1B25DB9D5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6980069" y="4965438"/>
            <a:ext cx="687973" cy="94075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7F02040-04A4-46A7-A171-55569A5074F8}"/>
              </a:ext>
            </a:extLst>
          </p:cNvPr>
          <p:cNvSpPr txBox="1"/>
          <p:nvPr/>
        </p:nvSpPr>
        <p:spPr>
          <a:xfrm>
            <a:off x="10134601" y="4226774"/>
            <a:ext cx="1546440" cy="36933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BE" dirty="0"/>
              <a:t>airport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6C7346C-753B-42B2-87C9-1B63E0793F7A}"/>
              </a:ext>
            </a:extLst>
          </p:cNvPr>
          <p:cNvCxnSpPr>
            <a:cxnSpLocks/>
            <a:stCxn id="7" idx="2"/>
            <a:endCxn id="47" idx="0"/>
          </p:cNvCxnSpPr>
          <p:nvPr/>
        </p:nvCxnSpPr>
        <p:spPr>
          <a:xfrm>
            <a:off x="10534977" y="2916692"/>
            <a:ext cx="372844" cy="131008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64EE562-7C13-4E08-8342-4F1B6E0C3F7B}"/>
              </a:ext>
            </a:extLst>
          </p:cNvPr>
          <p:cNvCxnSpPr>
            <a:cxnSpLocks/>
            <a:stCxn id="36" idx="2"/>
          </p:cNvCxnSpPr>
          <p:nvPr/>
        </p:nvCxnSpPr>
        <p:spPr>
          <a:xfrm flipH="1">
            <a:off x="6315231" y="4965438"/>
            <a:ext cx="664838" cy="94075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792BF53-83B5-409B-AC79-AF73CA57C6F5}"/>
              </a:ext>
            </a:extLst>
          </p:cNvPr>
          <p:cNvCxnSpPr>
            <a:cxnSpLocks/>
            <a:stCxn id="47" idx="2"/>
          </p:cNvCxnSpPr>
          <p:nvPr/>
        </p:nvCxnSpPr>
        <p:spPr>
          <a:xfrm>
            <a:off x="10907821" y="4596106"/>
            <a:ext cx="904223" cy="94075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B8D4400-6BDC-4044-9FF4-69F6FA2A4247}"/>
              </a:ext>
            </a:extLst>
          </p:cNvPr>
          <p:cNvCxnSpPr>
            <a:cxnSpLocks/>
            <a:stCxn id="47" idx="2"/>
          </p:cNvCxnSpPr>
          <p:nvPr/>
        </p:nvCxnSpPr>
        <p:spPr>
          <a:xfrm flipH="1">
            <a:off x="9678966" y="4596106"/>
            <a:ext cx="1228855" cy="94075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E769348-F182-4505-AA9B-30735C6E330F}"/>
              </a:ext>
            </a:extLst>
          </p:cNvPr>
          <p:cNvCxnSpPr>
            <a:cxnSpLocks/>
            <a:stCxn id="47" idx="2"/>
          </p:cNvCxnSpPr>
          <p:nvPr/>
        </p:nvCxnSpPr>
        <p:spPr>
          <a:xfrm flipH="1">
            <a:off x="10786888" y="4596106"/>
            <a:ext cx="120933" cy="94075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41E74410-859B-41FD-B7BB-A4839F3D6905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7657332" y="3286024"/>
            <a:ext cx="1088031" cy="94075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EB587328-DBB7-4855-B628-CC042FF503AD}"/>
              </a:ext>
            </a:extLst>
          </p:cNvPr>
          <p:cNvSpPr txBox="1"/>
          <p:nvPr/>
        </p:nvSpPr>
        <p:spPr>
          <a:xfrm>
            <a:off x="11650740" y="5059730"/>
            <a:ext cx="84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accent6"/>
                </a:solidFill>
              </a:rPr>
              <a:t>... 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EDEEFB1-AE10-4AFD-856D-9FA0A8606748}"/>
              </a:ext>
            </a:extLst>
          </p:cNvPr>
          <p:cNvSpPr txBox="1"/>
          <p:nvPr/>
        </p:nvSpPr>
        <p:spPr>
          <a:xfrm>
            <a:off x="10644213" y="3166727"/>
            <a:ext cx="84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accent6"/>
                </a:solidFill>
              </a:rPr>
              <a:t>&lt; 20 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9551D37-4736-4E43-865F-A7184A193AAC}"/>
              </a:ext>
            </a:extLst>
          </p:cNvPr>
          <p:cNvSpPr txBox="1"/>
          <p:nvPr/>
        </p:nvSpPr>
        <p:spPr>
          <a:xfrm>
            <a:off x="7332845" y="5144671"/>
            <a:ext cx="84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accent6"/>
                </a:solidFill>
              </a:rPr>
              <a:t>&gt; 10 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47B2FB3-86C7-4A32-96A4-79B4713297DF}"/>
              </a:ext>
            </a:extLst>
          </p:cNvPr>
          <p:cNvSpPr txBox="1"/>
          <p:nvPr/>
        </p:nvSpPr>
        <p:spPr>
          <a:xfrm>
            <a:off x="6005080" y="5263618"/>
            <a:ext cx="84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accent6"/>
                </a:solidFill>
              </a:rPr>
              <a:t>&lt; 10 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DBEB814-80DB-435E-94E6-5FEDD92A4BFD}"/>
              </a:ext>
            </a:extLst>
          </p:cNvPr>
          <p:cNvSpPr txBox="1"/>
          <p:nvPr/>
        </p:nvSpPr>
        <p:spPr>
          <a:xfrm>
            <a:off x="6945838" y="3710457"/>
            <a:ext cx="372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accent6"/>
                </a:solidFill>
              </a:rPr>
              <a:t>1 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284C551-1CE6-4F4F-BF5C-50C15BFB86B5}"/>
              </a:ext>
            </a:extLst>
          </p:cNvPr>
          <p:cNvSpPr txBox="1"/>
          <p:nvPr/>
        </p:nvSpPr>
        <p:spPr>
          <a:xfrm>
            <a:off x="9846632" y="1839978"/>
            <a:ext cx="84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accent6"/>
                </a:solidFill>
              </a:rPr>
              <a:t>&gt;= 5 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33AADE0-CF4E-4966-ACC7-B2999DC3FE5E}"/>
              </a:ext>
            </a:extLst>
          </p:cNvPr>
          <p:cNvSpPr txBox="1"/>
          <p:nvPr/>
        </p:nvSpPr>
        <p:spPr>
          <a:xfrm>
            <a:off x="10783787" y="5053107"/>
            <a:ext cx="84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accent6"/>
                </a:solidFill>
              </a:rPr>
              <a:t>2 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DE77919-9191-42D6-93AE-A91A90A401E6}"/>
              </a:ext>
            </a:extLst>
          </p:cNvPr>
          <p:cNvSpPr txBox="1"/>
          <p:nvPr/>
        </p:nvSpPr>
        <p:spPr>
          <a:xfrm>
            <a:off x="9798906" y="4868441"/>
            <a:ext cx="84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accent6"/>
                </a:solidFill>
              </a:rPr>
              <a:t>1 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8271B9D-5C91-4E5A-96E3-242ED58D33FC}"/>
              </a:ext>
            </a:extLst>
          </p:cNvPr>
          <p:cNvSpPr txBox="1"/>
          <p:nvPr/>
        </p:nvSpPr>
        <p:spPr>
          <a:xfrm>
            <a:off x="7583469" y="2155175"/>
            <a:ext cx="84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accent6"/>
                </a:solidFill>
              </a:rPr>
              <a:t>&lt; 5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0F07267-0837-4901-B1BD-D5E553196E2D}"/>
              </a:ext>
            </a:extLst>
          </p:cNvPr>
          <p:cNvSpPr txBox="1"/>
          <p:nvPr/>
        </p:nvSpPr>
        <p:spPr>
          <a:xfrm>
            <a:off x="8372501" y="3655356"/>
            <a:ext cx="372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accent6"/>
                </a:solidFill>
              </a:rPr>
              <a:t>2 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C500E0B-1BA7-4FAC-B944-EBE1001E620A}"/>
              </a:ext>
            </a:extLst>
          </p:cNvPr>
          <p:cNvSpPr txBox="1"/>
          <p:nvPr/>
        </p:nvSpPr>
        <p:spPr>
          <a:xfrm>
            <a:off x="8462764" y="4112999"/>
            <a:ext cx="664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rgbClr val="00B050"/>
                </a:solidFill>
              </a:rPr>
              <a:t>yes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8EC12A6-7017-446C-B90B-F996B629AE4E}"/>
              </a:ext>
            </a:extLst>
          </p:cNvPr>
          <p:cNvSpPr txBox="1"/>
          <p:nvPr/>
        </p:nvSpPr>
        <p:spPr>
          <a:xfrm>
            <a:off x="9433708" y="3297205"/>
            <a:ext cx="990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accent6"/>
                </a:solidFill>
              </a:rPr>
              <a:t>&gt; 20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AAAEFDDB-3F9B-47F7-8DE8-8766FA81B3BF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9558665" y="2916692"/>
            <a:ext cx="976312" cy="11956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34EA9A2A-CC33-46A3-95C8-AA7BAE260ECD}"/>
              </a:ext>
            </a:extLst>
          </p:cNvPr>
          <p:cNvSpPr txBox="1"/>
          <p:nvPr/>
        </p:nvSpPr>
        <p:spPr>
          <a:xfrm>
            <a:off x="9333820" y="4028636"/>
            <a:ext cx="664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rgbClr val="00B050"/>
                </a:solidFill>
              </a:rPr>
              <a:t>yes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FFA82A77-4853-49C2-B788-45E46818CB62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5957024" y="3286024"/>
            <a:ext cx="1700308" cy="101164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A338E5E9-270F-4D9B-9F99-C9E29A2C577A}"/>
              </a:ext>
            </a:extLst>
          </p:cNvPr>
          <p:cNvSpPr txBox="1"/>
          <p:nvPr/>
        </p:nvSpPr>
        <p:spPr>
          <a:xfrm>
            <a:off x="5632727" y="3957255"/>
            <a:ext cx="632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accent6"/>
                </a:solidFill>
              </a:rPr>
              <a:t>... 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E68D2BA8-D4D5-4BA6-BF62-824EFC18B3F0}"/>
              </a:ext>
            </a:extLst>
          </p:cNvPr>
          <p:cNvSpPr txBox="1"/>
          <p:nvPr/>
        </p:nvSpPr>
        <p:spPr>
          <a:xfrm>
            <a:off x="7607364" y="5827504"/>
            <a:ext cx="664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rgbClr val="00B050"/>
                </a:solidFill>
              </a:rPr>
              <a:t>yes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A47AB4DB-A3E1-4B1F-865C-ED64B27810BF}"/>
              </a:ext>
            </a:extLst>
          </p:cNvPr>
          <p:cNvSpPr txBox="1"/>
          <p:nvPr/>
        </p:nvSpPr>
        <p:spPr>
          <a:xfrm>
            <a:off x="10294711" y="5389871"/>
            <a:ext cx="664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rgbClr val="00B050"/>
                </a:solidFill>
              </a:rPr>
              <a:t>yes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6C762517-0410-49AD-A936-366C2376CB0C}"/>
              </a:ext>
            </a:extLst>
          </p:cNvPr>
          <p:cNvSpPr txBox="1"/>
          <p:nvPr/>
        </p:nvSpPr>
        <p:spPr>
          <a:xfrm>
            <a:off x="9314950" y="5408967"/>
            <a:ext cx="664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5D2A97A4-74D5-4734-864D-3C499230ADC4}"/>
              </a:ext>
            </a:extLst>
          </p:cNvPr>
          <p:cNvSpPr txBox="1"/>
          <p:nvPr/>
        </p:nvSpPr>
        <p:spPr>
          <a:xfrm>
            <a:off x="6142339" y="5827134"/>
            <a:ext cx="664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5D5758-B9AF-4312-91E9-4B163FC13B6B}"/>
              </a:ext>
            </a:extLst>
          </p:cNvPr>
          <p:cNvSpPr txBox="1"/>
          <p:nvPr/>
        </p:nvSpPr>
        <p:spPr>
          <a:xfrm>
            <a:off x="198542" y="6066000"/>
            <a:ext cx="4501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err="1"/>
              <a:t>Continuous</a:t>
            </a:r>
            <a:r>
              <a:rPr lang="nl-BE" dirty="0"/>
              <a:t>: split on </a:t>
            </a:r>
            <a:r>
              <a:rPr lang="nl-BE" dirty="0" err="1"/>
              <a:t>threshold</a:t>
            </a:r>
            <a:endParaRPr lang="nl-BE" dirty="0"/>
          </a:p>
          <a:p>
            <a:r>
              <a:rPr lang="nl-BE" dirty="0" err="1"/>
              <a:t>Categorical</a:t>
            </a:r>
            <a:r>
              <a:rPr lang="nl-BE" dirty="0"/>
              <a:t>: </a:t>
            </a:r>
            <a:r>
              <a:rPr lang="nl-BE" dirty="0" err="1"/>
              <a:t>one</a:t>
            </a:r>
            <a:r>
              <a:rPr lang="nl-BE" dirty="0"/>
              <a:t> </a:t>
            </a:r>
            <a:r>
              <a:rPr lang="nl-BE" dirty="0" err="1"/>
              <a:t>brach</a:t>
            </a:r>
            <a:r>
              <a:rPr lang="nl-BE" dirty="0"/>
              <a:t> per option</a:t>
            </a:r>
          </a:p>
        </p:txBody>
      </p:sp>
    </p:spTree>
    <p:extLst>
      <p:ext uri="{BB962C8B-B14F-4D97-AF65-F5344CB8AC3E}">
        <p14:creationId xmlns:p14="http://schemas.microsoft.com/office/powerpoint/2010/main" val="3688701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2C148-74DA-4297-ADF1-A3F766B38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6000" y="778255"/>
            <a:ext cx="10080000" cy="540000"/>
          </a:xfrm>
        </p:spPr>
        <p:txBody>
          <a:bodyPr/>
          <a:lstStyle/>
          <a:p>
            <a:r>
              <a:rPr lang="nl-BE" dirty="0"/>
              <a:t>Learning </a:t>
            </a:r>
            <a:r>
              <a:rPr lang="nl-BE" dirty="0" err="1"/>
              <a:t>decision</a:t>
            </a:r>
            <a:r>
              <a:rPr lang="nl-BE" dirty="0"/>
              <a:t> trees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DC60BB-2986-4A97-B958-9D4A79734FC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5407A8-7D6F-487C-AA5E-A79EF70B62DE}"/>
              </a:ext>
            </a:extLst>
          </p:cNvPr>
          <p:cNvSpPr txBox="1"/>
          <p:nvPr/>
        </p:nvSpPr>
        <p:spPr>
          <a:xfrm>
            <a:off x="8211524" y="1338321"/>
            <a:ext cx="1103426" cy="36933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BE" dirty="0" err="1"/>
              <a:t>visibility</a:t>
            </a:r>
            <a:r>
              <a:rPr lang="nl-BE" dirty="0"/>
              <a:t>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CB7CC1F-6465-44BD-B366-84AC4CEDD20A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8763237" y="1707653"/>
            <a:ext cx="1771740" cy="83970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78E7616-87D1-488C-A774-798B94C0DD73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7640877" y="1707653"/>
            <a:ext cx="1122360" cy="121091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EB587328-DBB7-4855-B628-CC042FF503AD}"/>
              </a:ext>
            </a:extLst>
          </p:cNvPr>
          <p:cNvSpPr txBox="1"/>
          <p:nvPr/>
        </p:nvSpPr>
        <p:spPr>
          <a:xfrm>
            <a:off x="11650740" y="5059730"/>
            <a:ext cx="84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accent6"/>
                </a:solidFill>
              </a:rPr>
              <a:t>... 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284C551-1CE6-4F4F-BF5C-50C15BFB86B5}"/>
              </a:ext>
            </a:extLst>
          </p:cNvPr>
          <p:cNvSpPr txBox="1"/>
          <p:nvPr/>
        </p:nvSpPr>
        <p:spPr>
          <a:xfrm>
            <a:off x="9846632" y="1839978"/>
            <a:ext cx="84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accent6"/>
                </a:solidFill>
              </a:rPr>
              <a:t>&gt;= 5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EE3210-E9A0-40F0-AF43-BDEA953617EF}"/>
              </a:ext>
            </a:extLst>
          </p:cNvPr>
          <p:cNvSpPr txBox="1"/>
          <p:nvPr/>
        </p:nvSpPr>
        <p:spPr>
          <a:xfrm>
            <a:off x="8210284" y="366859"/>
            <a:ext cx="13488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/>
              <a:t>(100)</a:t>
            </a:r>
          </a:p>
          <a:p>
            <a:pPr algn="ctr"/>
            <a:r>
              <a:rPr lang="nl-BE" dirty="0">
                <a:solidFill>
                  <a:srgbClr val="00B050"/>
                </a:solidFill>
              </a:rPr>
              <a:t>yes: 80</a:t>
            </a:r>
          </a:p>
          <a:p>
            <a:pPr algn="ctr"/>
            <a:r>
              <a:rPr lang="nl-BE" dirty="0">
                <a:solidFill>
                  <a:srgbClr val="FF0000"/>
                </a:solidFill>
              </a:rPr>
              <a:t>no: 20 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5B4D60EB-6E23-475A-B011-36B8435FC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999" y="1528175"/>
            <a:ext cx="4216933" cy="4384109"/>
          </a:xfrm>
        </p:spPr>
        <p:txBody>
          <a:bodyPr/>
          <a:lstStyle/>
          <a:p>
            <a:endParaRPr lang="nl-BE" dirty="0"/>
          </a:p>
          <a:p>
            <a:pPr marL="0" indent="0">
              <a:buNone/>
            </a:pPr>
            <a:r>
              <a:rPr lang="nl-BE" dirty="0" err="1"/>
              <a:t>Which</a:t>
            </a:r>
            <a:r>
              <a:rPr lang="nl-BE" dirty="0"/>
              <a:t> feature do we split on first?</a:t>
            </a:r>
          </a:p>
          <a:p>
            <a:pPr marL="0" indent="0">
              <a:buNone/>
            </a:pPr>
            <a:endParaRPr lang="nl-BE" dirty="0"/>
          </a:p>
          <a:p>
            <a:pPr lvl="1"/>
            <a:r>
              <a:rPr lang="nl-BE" dirty="0" err="1"/>
              <a:t>Choose</a:t>
            </a:r>
            <a:r>
              <a:rPr lang="nl-BE" dirty="0"/>
              <a:t> feature </a:t>
            </a:r>
            <a:r>
              <a:rPr lang="nl-BE" dirty="0" err="1"/>
              <a:t>that</a:t>
            </a:r>
            <a:r>
              <a:rPr lang="nl-BE" dirty="0"/>
              <a:t> </a:t>
            </a:r>
            <a:r>
              <a:rPr lang="nl-BE" dirty="0" err="1"/>
              <a:t>results</a:t>
            </a:r>
            <a:r>
              <a:rPr lang="nl-BE" dirty="0"/>
              <a:t> in best split = </a:t>
            </a:r>
            <a:r>
              <a:rPr lang="nl-BE" b="1" dirty="0" err="1"/>
              <a:t>lowest</a:t>
            </a:r>
            <a:r>
              <a:rPr lang="nl-BE" b="1" dirty="0"/>
              <a:t> error </a:t>
            </a:r>
            <a:r>
              <a:rPr lang="nl-BE" b="1" dirty="0" err="1"/>
              <a:t>for</a:t>
            </a:r>
            <a:r>
              <a:rPr lang="nl-BE" b="1" dirty="0"/>
              <a:t> </a:t>
            </a:r>
            <a:r>
              <a:rPr lang="nl-BE" b="1" dirty="0" err="1"/>
              <a:t>that</a:t>
            </a:r>
            <a:r>
              <a:rPr lang="nl-BE" b="1" dirty="0"/>
              <a:t> </a:t>
            </a:r>
            <a:r>
              <a:rPr lang="nl-BE" b="1" dirty="0" err="1"/>
              <a:t>stump</a:t>
            </a:r>
            <a:r>
              <a:rPr lang="nl-BE" b="1" dirty="0"/>
              <a:t>, </a:t>
            </a:r>
            <a:r>
              <a:rPr lang="nl-BE" dirty="0" err="1"/>
              <a:t>if</a:t>
            </a:r>
            <a:r>
              <a:rPr lang="nl-BE" dirty="0"/>
              <a:t> </a:t>
            </a:r>
            <a:r>
              <a:rPr lang="nl-BE" dirty="0" err="1"/>
              <a:t>it</a:t>
            </a:r>
            <a:r>
              <a:rPr lang="nl-BE" dirty="0"/>
              <a:t> </a:t>
            </a:r>
            <a:r>
              <a:rPr lang="nl-BE" dirty="0" err="1"/>
              <a:t>would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last </a:t>
            </a:r>
            <a:r>
              <a:rPr lang="nl-BE" dirty="0" err="1"/>
              <a:t>stump</a:t>
            </a:r>
            <a:endParaRPr lang="nl-BE" dirty="0"/>
          </a:p>
          <a:p>
            <a:endParaRPr lang="nl-BE" dirty="0"/>
          </a:p>
          <a:p>
            <a:pPr lvl="1"/>
            <a:r>
              <a:rPr lang="nl-BE" dirty="0"/>
              <a:t>i.e. </a:t>
            </a:r>
            <a:r>
              <a:rPr lang="nl-BE" dirty="0" err="1"/>
              <a:t>choose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feature </a:t>
            </a:r>
            <a:r>
              <a:rPr lang="nl-BE" dirty="0" err="1"/>
              <a:t>that</a:t>
            </a:r>
            <a:r>
              <a:rPr lang="nl-BE" dirty="0"/>
              <a:t> best </a:t>
            </a:r>
            <a:r>
              <a:rPr lang="nl-BE" dirty="0" err="1"/>
              <a:t>distincts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classes</a:t>
            </a:r>
          </a:p>
          <a:p>
            <a:endParaRPr lang="nl-BE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031D65B-29D0-4FF3-A50E-9E0D4DD79D88}"/>
              </a:ext>
            </a:extLst>
          </p:cNvPr>
          <p:cNvSpPr txBox="1"/>
          <p:nvPr/>
        </p:nvSpPr>
        <p:spPr>
          <a:xfrm>
            <a:off x="7015770" y="2918564"/>
            <a:ext cx="14351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/>
              <a:t>(36)</a:t>
            </a:r>
          </a:p>
          <a:p>
            <a:pPr algn="ctr"/>
            <a:r>
              <a:rPr lang="nl-BE" dirty="0">
                <a:solidFill>
                  <a:srgbClr val="00B050"/>
                </a:solidFill>
              </a:rPr>
              <a:t>yes: 6</a:t>
            </a:r>
          </a:p>
          <a:p>
            <a:pPr algn="ctr"/>
            <a:r>
              <a:rPr lang="nl-BE" dirty="0">
                <a:solidFill>
                  <a:srgbClr val="FF0000"/>
                </a:solidFill>
              </a:rPr>
              <a:t>no: 30</a:t>
            </a:r>
          </a:p>
          <a:p>
            <a:pPr algn="ctr"/>
            <a:r>
              <a:rPr lang="nl-BE" dirty="0" err="1"/>
              <a:t>predict</a:t>
            </a:r>
            <a:r>
              <a:rPr lang="nl-BE" dirty="0"/>
              <a:t> ‘no’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C45F7F3-28F3-4803-B5A9-FA961BAE9908}"/>
              </a:ext>
            </a:extLst>
          </p:cNvPr>
          <p:cNvSpPr txBox="1"/>
          <p:nvPr/>
        </p:nvSpPr>
        <p:spPr>
          <a:xfrm>
            <a:off x="9846631" y="2679685"/>
            <a:ext cx="16522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/>
              <a:t>(64)</a:t>
            </a:r>
          </a:p>
          <a:p>
            <a:pPr algn="ctr"/>
            <a:r>
              <a:rPr lang="nl-BE" dirty="0">
                <a:solidFill>
                  <a:srgbClr val="00B050"/>
                </a:solidFill>
              </a:rPr>
              <a:t>yes: 35</a:t>
            </a:r>
          </a:p>
          <a:p>
            <a:pPr algn="ctr"/>
            <a:r>
              <a:rPr lang="nl-BE" dirty="0">
                <a:solidFill>
                  <a:srgbClr val="FF0000"/>
                </a:solidFill>
              </a:rPr>
              <a:t>no: 29</a:t>
            </a:r>
          </a:p>
          <a:p>
            <a:pPr algn="ctr"/>
            <a:r>
              <a:rPr lang="nl-BE" dirty="0" err="1"/>
              <a:t>predict</a:t>
            </a:r>
            <a:r>
              <a:rPr lang="nl-BE" dirty="0"/>
              <a:t> ‘yes’ </a:t>
            </a:r>
          </a:p>
          <a:p>
            <a:pPr algn="ctr"/>
            <a:r>
              <a:rPr lang="nl-BE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B7BDFCE-FD89-40F2-AE38-931197994394}"/>
              </a:ext>
            </a:extLst>
          </p:cNvPr>
          <p:cNvSpPr txBox="1"/>
          <p:nvPr/>
        </p:nvSpPr>
        <p:spPr>
          <a:xfrm>
            <a:off x="7603887" y="1967636"/>
            <a:ext cx="84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accent6"/>
                </a:solidFill>
              </a:rPr>
              <a:t>&lt; 5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8A47E4C-DCCF-4946-B5C9-0472E1FE2F29}"/>
                  </a:ext>
                </a:extLst>
              </p:cNvPr>
              <p:cNvSpPr txBox="1"/>
              <p:nvPr/>
            </p:nvSpPr>
            <p:spPr>
              <a:xfrm>
                <a:off x="7861207" y="4782731"/>
                <a:ext cx="2428806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𝑒𝑟𝑟𝑜𝑟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nl-B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6+29 </m:t>
                          </m:r>
                        </m:num>
                        <m:den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=0,35</m:t>
                      </m:r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8A47E4C-DCCF-4946-B5C9-0472E1FE2F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1207" y="4782731"/>
                <a:ext cx="2428806" cy="5203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1278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theme/theme1.xml><?xml version="1.0" encoding="utf-8"?>
<a:theme xmlns:a="http://schemas.openxmlformats.org/drawingml/2006/main" name="Xylos 2018">
  <a:themeElements>
    <a:clrScheme name="Custom 3">
      <a:dk1>
        <a:srgbClr val="000000"/>
      </a:dk1>
      <a:lt1>
        <a:srgbClr val="FFFFFF"/>
      </a:lt1>
      <a:dk2>
        <a:srgbClr val="000000"/>
      </a:dk2>
      <a:lt2>
        <a:srgbClr val="ABC3D5"/>
      </a:lt2>
      <a:accent1>
        <a:srgbClr val="000000"/>
      </a:accent1>
      <a:accent2>
        <a:srgbClr val="BACCEA"/>
      </a:accent2>
      <a:accent3>
        <a:srgbClr val="ACC335"/>
      </a:accent3>
      <a:accent4>
        <a:srgbClr val="E7EEB4"/>
      </a:accent4>
      <a:accent5>
        <a:srgbClr val="AABDE2"/>
      </a:accent5>
      <a:accent6>
        <a:srgbClr val="A1A1A1"/>
      </a:accent6>
      <a:hlink>
        <a:srgbClr val="0071BC"/>
      </a:hlink>
      <a:folHlink>
        <a:srgbClr val="0071BC"/>
      </a:folHlink>
    </a:clrScheme>
    <a:fontScheme name="Xylos">
      <a:majorFont>
        <a:latin typeface="Microsoft Sans Serif"/>
        <a:ea typeface=""/>
        <a:cs typeface=""/>
      </a:majorFont>
      <a:minorFont>
        <a:latin typeface="Microsoft Sans Serif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Xylos Template 2018.potx" id="{5B8FD948-1309-4EA7-A6F9-1C4ACB46363A}" vid="{A75E39E0-0B87-464D-8FC3-C442FAE58B50}"/>
    </a:ext>
  </a:extLst>
</a:theme>
</file>

<file path=ppt/theme/theme2.xml><?xml version="1.0" encoding="utf-8"?>
<a:theme xmlns:a="http://schemas.openxmlformats.org/drawingml/2006/main" name="Xylos Alternative slide deck">
  <a:themeElements>
    <a:clrScheme name="Custom 4">
      <a:dk1>
        <a:srgbClr val="000000"/>
      </a:dk1>
      <a:lt1>
        <a:srgbClr val="FFFFFF"/>
      </a:lt1>
      <a:dk2>
        <a:srgbClr val="000000"/>
      </a:dk2>
      <a:lt2>
        <a:srgbClr val="ABC3D5"/>
      </a:lt2>
      <a:accent1>
        <a:srgbClr val="000000"/>
      </a:accent1>
      <a:accent2>
        <a:srgbClr val="BACCEA"/>
      </a:accent2>
      <a:accent3>
        <a:srgbClr val="ACC335"/>
      </a:accent3>
      <a:accent4>
        <a:srgbClr val="E7EEB4"/>
      </a:accent4>
      <a:accent5>
        <a:srgbClr val="AABDE2"/>
      </a:accent5>
      <a:accent6>
        <a:srgbClr val="A1A1A1"/>
      </a:accent6>
      <a:hlink>
        <a:srgbClr val="0071BC"/>
      </a:hlink>
      <a:folHlink>
        <a:srgbClr val="0071BC"/>
      </a:folHlink>
    </a:clrScheme>
    <a:fontScheme name="Xylos">
      <a:majorFont>
        <a:latin typeface="Microsoft Sans Serif"/>
        <a:ea typeface=""/>
        <a:cs typeface=""/>
      </a:majorFont>
      <a:minorFont>
        <a:latin typeface="Microsoft Sans Serif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Xylos Template 2018.potx" id="{5B8FD948-1309-4EA7-A6F9-1C4ACB46363A}" vid="{34140026-7136-48A6-9C42-ACEEC3E1870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Xylos Template 2018</Template>
  <TotalTime>0</TotalTime>
  <Words>2319</Words>
  <Application>Microsoft Office PowerPoint</Application>
  <PresentationFormat>Widescreen</PresentationFormat>
  <Paragraphs>578</Paragraphs>
  <Slides>36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Arial</vt:lpstr>
      <vt:lpstr>Calibri</vt:lpstr>
      <vt:lpstr>Cambria Math</vt:lpstr>
      <vt:lpstr>Helvetica</vt:lpstr>
      <vt:lpstr>Microsoft Sans Serif</vt:lpstr>
      <vt:lpstr>Wingdings</vt:lpstr>
      <vt:lpstr>Xylos 2018</vt:lpstr>
      <vt:lpstr>Xylos Alternative slide deck</vt:lpstr>
      <vt:lpstr>AI AND MACHINE LEARNING </vt:lpstr>
      <vt:lpstr>to do... </vt:lpstr>
      <vt:lpstr>Decision trees for classification</vt:lpstr>
      <vt:lpstr>Recap: logistic regression </vt:lpstr>
      <vt:lpstr>Recap: logistic regression </vt:lpstr>
      <vt:lpstr>Recap: logistic regression </vt:lpstr>
      <vt:lpstr>Decision trees </vt:lpstr>
      <vt:lpstr>Decision trees: flight delay example</vt:lpstr>
      <vt:lpstr>Learning decision trees</vt:lpstr>
      <vt:lpstr>Learning decision trees</vt:lpstr>
      <vt:lpstr>Learning decision trees</vt:lpstr>
      <vt:lpstr>Learning decision trees</vt:lpstr>
      <vt:lpstr>Learning decision trees</vt:lpstr>
      <vt:lpstr>Learning decision trees</vt:lpstr>
      <vt:lpstr>Learning decision trees</vt:lpstr>
      <vt:lpstr>Learning a decision tree</vt:lpstr>
      <vt:lpstr>Overfitting</vt:lpstr>
      <vt:lpstr>Decision trees </vt:lpstr>
      <vt:lpstr>Overfitting </vt:lpstr>
      <vt:lpstr>Preventing overfitting: simplify the tree </vt:lpstr>
      <vt:lpstr>Overfitting </vt:lpstr>
      <vt:lpstr>Preventing overfitting in Sklearn </vt:lpstr>
      <vt:lpstr>Preventing overfitting: simplify the tree </vt:lpstr>
      <vt:lpstr>Preventing overfitting: pruning</vt:lpstr>
      <vt:lpstr>Boosting </vt:lpstr>
      <vt:lpstr>Boosting</vt:lpstr>
      <vt:lpstr>Boosting</vt:lpstr>
      <vt:lpstr>Adaboost</vt:lpstr>
      <vt:lpstr>Adaboost</vt:lpstr>
      <vt:lpstr>Adaboost</vt:lpstr>
      <vt:lpstr>Adaboost</vt:lpstr>
      <vt:lpstr>Adaboost</vt:lpstr>
      <vt:lpstr>Adaboost</vt:lpstr>
      <vt:lpstr>Adaboost  </vt:lpstr>
      <vt:lpstr>Adaboost 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2018-09-25T11:38:03Z</dcterms:created>
  <dcterms:modified xsi:type="dcterms:W3CDTF">2018-10-30T09:09:48Z</dcterms:modified>
</cp:coreProperties>
</file>