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2" r:id="rId2"/>
  </p:sldMasterIdLst>
  <p:notesMasterIdLst>
    <p:notesMasterId r:id="rId17"/>
  </p:notesMasterIdLst>
  <p:handoutMasterIdLst>
    <p:handoutMasterId r:id="rId18"/>
  </p:handoutMasterIdLst>
  <p:sldIdLst>
    <p:sldId id="256" r:id="rId3"/>
    <p:sldId id="418" r:id="rId4"/>
    <p:sldId id="257" r:id="rId5"/>
    <p:sldId id="419" r:id="rId6"/>
    <p:sldId id="2076137764" r:id="rId7"/>
    <p:sldId id="2076137765" r:id="rId8"/>
    <p:sldId id="2076137763" r:id="rId9"/>
    <p:sldId id="258" r:id="rId10"/>
    <p:sldId id="2076137766" r:id="rId11"/>
    <p:sldId id="2076137767" r:id="rId12"/>
    <p:sldId id="420" r:id="rId13"/>
    <p:sldId id="421" r:id="rId14"/>
    <p:sldId id="424" r:id="rId15"/>
    <p:sldId id="20761377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92" autoAdjust="0"/>
    <p:restoredTop sz="67925" autoAdjust="0"/>
  </p:normalViewPr>
  <p:slideViewPr>
    <p:cSldViewPr snapToGrid="0" showGuides="1">
      <p:cViewPr varScale="1">
        <p:scale>
          <a:sx n="62" d="100"/>
          <a:sy n="62" d="100"/>
        </p:scale>
        <p:origin x="979" y="53"/>
      </p:cViewPr>
      <p:guideLst>
        <p:guide orient="horz" pos="2160"/>
        <p:guide pos="3840"/>
      </p:guideLst>
    </p:cSldViewPr>
  </p:slideViewPr>
  <p:outlineViewPr>
    <p:cViewPr>
      <p:scale>
        <a:sx n="33" d="100"/>
        <a:sy n="33" d="100"/>
      </p:scale>
      <p:origin x="0" y="-20997"/>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12/4/2021</a:t>
            </a:fld>
            <a:endParaRPr lang="en-US"/>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learn/modules/use-data-loading-best-practices-azure-synapse-analytic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zure/synapse-analytics/sql/data-loading-best-practice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ocs.microsoft.com/en-us/learn/modules/use-data-loading-best-practices-azure-synapse-analytic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presentation in which we are going to discuss the following:</a:t>
            </a:r>
          </a:p>
          <a:p>
            <a:endParaRPr lang="en-US" sz="1200" dirty="0"/>
          </a:p>
          <a:p>
            <a:pPr marL="171450" indent="-171450">
              <a:buFont typeface="Arial" panose="020B0604020202020204" pitchFamily="34" charset="0"/>
              <a:buChar char="•"/>
            </a:pPr>
            <a:r>
              <a:rPr lang="en-GB" dirty="0"/>
              <a:t>Use data loading best practices in Azure Synapse Analytics</a:t>
            </a:r>
          </a:p>
          <a:p>
            <a:pPr marL="171450" indent="-171450">
              <a:buFont typeface="Arial" panose="020B0604020202020204" pitchFamily="34" charset="0"/>
              <a:buChar char="•"/>
            </a:pPr>
            <a:r>
              <a:rPr lang="en-GB" dirty="0"/>
              <a:t>Petabyte-scale ingestion with Synapse Pipelines</a:t>
            </a:r>
            <a:endParaRPr lang="en-GB" b="0" dirty="0"/>
          </a:p>
          <a:p>
            <a:pPr>
              <a:buFont typeface="Arial" panose="020B0604020202020204" pitchFamily="34" charset="0"/>
              <a:buNone/>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a:p>
        </p:txBody>
      </p:sp>
    </p:spTree>
    <p:extLst>
      <p:ext uri="{BB962C8B-B14F-4D97-AF65-F5344CB8AC3E}">
        <p14:creationId xmlns:p14="http://schemas.microsoft.com/office/powerpoint/2010/main" val="1206117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pPr>
              <a:defRPr/>
            </a:pPr>
            <a:endParaRPr lang="en-US" sz="1400" b="1" dirty="0">
              <a:latin typeface="Segoe UI"/>
              <a:cs typeface="Segoe UI"/>
            </a:endParaRPr>
          </a:p>
          <a:p>
            <a:r>
              <a:rPr lang="en-GB" b="0" i="0" dirty="0">
                <a:solidFill>
                  <a:srgbClr val="171717"/>
                </a:solidFill>
                <a:effectLst/>
                <a:latin typeface="Segoe UI"/>
                <a:cs typeface="Segoe UI"/>
              </a:rPr>
              <a:t>Before looking at petabyte-scale ingestion, lets quickly compare Azure Data Factory with Synapse Pipelines. ADF and Synapse Pipelines are essentially the same product, and they share the same code base. However, there are a few differences you should be aware of, most notably that Synapse Pipelines does not allow the use of the SSIS Integration Runtime.</a:t>
            </a:r>
            <a:endParaRPr lang="en-GB" sz="1200" dirty="0">
              <a:solidFill>
                <a:srgbClr val="171717"/>
              </a:solidFill>
              <a:latin typeface="Segoe UI"/>
              <a:cs typeface="Segoe UI"/>
            </a:endParaRPr>
          </a:p>
          <a:p>
            <a:endParaRPr lang="en-US" dirty="0">
              <a:solidFill>
                <a:srgbClr val="000000"/>
              </a:solidFill>
              <a:cs typeface="Segoe UI"/>
            </a:endParaRPr>
          </a:p>
          <a:p>
            <a:r>
              <a:rPr lang="en-US" sz="1200" b="1" dirty="0"/>
              <a:t>PRESENTER NOTES AND GUIDANCE</a:t>
            </a:r>
          </a:p>
          <a:p>
            <a:endParaRPr lang="en-US" sz="1200" dirty="0"/>
          </a:p>
          <a:p>
            <a:r>
              <a:rPr lang="en-US" sz="1200" dirty="0"/>
              <a:t>Review:</a:t>
            </a:r>
          </a:p>
          <a:p>
            <a:r>
              <a:rPr lang="en-US" sz="1200" dirty="0"/>
              <a:t>https://docs.microsoft.com/en-us/azure/synapse-analytics/data-integration/concepts-data-factory-differences</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11</a:t>
            </a:fld>
            <a:endParaRPr lang="en-US"/>
          </a:p>
        </p:txBody>
      </p:sp>
    </p:spTree>
    <p:extLst>
      <p:ext uri="{BB962C8B-B14F-4D97-AF65-F5344CB8AC3E}">
        <p14:creationId xmlns:p14="http://schemas.microsoft.com/office/powerpoint/2010/main" val="13529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200" b="1" dirty="0"/>
              <a:t>Talking points</a:t>
            </a:r>
          </a:p>
          <a:p>
            <a:endParaRPr lang="en-US" sz="1200" b="1" dirty="0"/>
          </a:p>
          <a:p>
            <a:r>
              <a:rPr lang="en-GB" sz="3200" b="0" i="0" dirty="0">
                <a:solidFill>
                  <a:srgbClr val="171717"/>
                </a:solidFill>
                <a:effectLst/>
                <a:latin typeface="Segoe UI" panose="020B0502040204020203" pitchFamily="34" charset="0"/>
              </a:rPr>
              <a:t>The Copy Data Activity provides a method for building code-free data ingestion pipelines that do not require any transformation during the extraction of the data. The Copy Activity has support for over 100 native connectors. This method can suit new start-up projects that have a simple method of extraction to an intermediary data store. An example of ingesting data using the Copy Activity can include extracting data from multiple source database systems and outputting the data to files in a data lake store. </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dirty="0"/>
              <a:t>The Copy activity performs the following steps:</a:t>
            </a:r>
          </a:p>
          <a:p>
            <a:endParaRPr lang="en-US" sz="1200" dirty="0"/>
          </a:p>
          <a:p>
            <a:pPr marL="228600" indent="-228600">
              <a:buFont typeface="+mj-lt"/>
              <a:buAutoNum type="arabicPeriod"/>
            </a:pPr>
            <a:r>
              <a:rPr lang="en-US" sz="1200" dirty="0"/>
              <a:t>Reads data from a source data store.</a:t>
            </a:r>
          </a:p>
          <a:p>
            <a:pPr marL="228600" indent="-228600">
              <a:buFont typeface="+mj-lt"/>
              <a:buAutoNum type="arabicPeriod"/>
            </a:pPr>
            <a:r>
              <a:rPr lang="en-US" sz="1200" dirty="0"/>
              <a:t>Performs serialization/deserialization, compression/decompression, column mapping, and so on. It performs these operations based on the configuration of the input dataset, output dataset, and Copy activity.</a:t>
            </a:r>
          </a:p>
          <a:p>
            <a:pPr marL="228600" indent="-228600">
              <a:buFont typeface="+mj-lt"/>
              <a:buAutoNum type="arabicPeriod"/>
            </a:pPr>
            <a:r>
              <a:rPr lang="en-US" sz="1200" dirty="0"/>
              <a:t>Writes data to the sink/destination data store</a:t>
            </a:r>
            <a:endParaRPr lang="en-GB" sz="1200" dirty="0"/>
          </a:p>
          <a:p>
            <a:endParaRPr lang="en-US" sz="1200" b="0" i="0" kern="1200" dirty="0">
              <a:solidFill>
                <a:schemeClr val="tx1"/>
              </a:solidFill>
              <a:effectLst/>
              <a:latin typeface="+mn-lt"/>
              <a:ea typeface="+mn-ea"/>
              <a:cs typeface="+mn-cs"/>
            </a:endParaRPr>
          </a:p>
          <a:p>
            <a:endParaRPr lang="en-US" sz="1200" dirty="0"/>
          </a:p>
          <a:p>
            <a:r>
              <a:rPr lang="en-US" sz="1200" b="1" dirty="0"/>
              <a:t>Instructor notes and guidance.</a:t>
            </a:r>
          </a:p>
          <a:p>
            <a:endParaRPr lang="en-US" sz="1200" dirty="0"/>
          </a:p>
          <a:p>
            <a:r>
              <a:rPr lang="en-GB" sz="1200" dirty="0"/>
              <a:t>You may want to consider running a simple demo of the copy activity yourself to show how to setup the copy activity in Azure Data Factory/Azure Synapse pipelines. Inform the students that they will get to explore the Copy Activity in exercise 2 of the lab.</a:t>
            </a:r>
          </a:p>
          <a:p>
            <a:endParaRPr lang="en-GB" sz="12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1" dirty="0"/>
              <a:t>Recommended reading for this slide</a:t>
            </a:r>
          </a:p>
          <a:p>
            <a:endParaRPr lang="en-GB" sz="1200" dirty="0"/>
          </a:p>
          <a:p>
            <a:r>
              <a:rPr lang="en-GB" sz="3200" dirty="0">
                <a:hlinkClick r:id="rId3"/>
              </a:rPr>
              <a:t>Use data loading best practices in Azure Synapse Analytics - Learn | Microsoft Docs</a:t>
            </a:r>
            <a:endParaRPr lang="en-GB" sz="1200" dirty="0"/>
          </a:p>
          <a:p>
            <a:endParaRPr lang="en-GB" sz="1200"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12</a:t>
            </a:fld>
            <a:endParaRPr lang="en-US"/>
          </a:p>
        </p:txBody>
      </p:sp>
    </p:spTree>
    <p:extLst>
      <p:ext uri="{BB962C8B-B14F-4D97-AF65-F5344CB8AC3E}">
        <p14:creationId xmlns:p14="http://schemas.microsoft.com/office/powerpoint/2010/main" val="2806206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buSzPct val="100000"/>
            </a:pPr>
            <a:r>
              <a:rPr lang="en-GB" sz="1200" spc="0" dirty="0">
                <a:latin typeface="+mn-lt"/>
              </a:rPr>
              <a:t>This lab teaches students how to ingest data into the data warehouse through T-SQL scripts and Synapse Analytics integration pipelines. The student will learn how to load data into Synapse dedicated SQL pools with </a:t>
            </a:r>
            <a:r>
              <a:rPr lang="en-GB" sz="1200" spc="0" dirty="0" err="1">
                <a:latin typeface="+mn-lt"/>
              </a:rPr>
              <a:t>PolyBase</a:t>
            </a:r>
            <a:r>
              <a:rPr lang="en-GB" sz="1200" spc="0" dirty="0">
                <a:latin typeface="+mn-lt"/>
              </a:rPr>
              <a:t> and COPY using T-SQL. The student will also learn how to use workload management along with a Copy activity in a Azure Synapse pipeline for petabyte-scale data ingestion.</a:t>
            </a:r>
            <a:endParaRPr lang="en-US" sz="1200" spc="0" dirty="0">
              <a:latin typeface="+mn-lt"/>
            </a:endParaRP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exercise one, you will explore loading data by using Transact-SQL statements, and deliberately compare </a:t>
            </a:r>
            <a:r>
              <a:rPr lang="en-US" dirty="0" err="1"/>
              <a:t>PolyBase</a:t>
            </a:r>
            <a:r>
              <a:rPr lang="en-US" dirty="0"/>
              <a:t> and the Copy command so that the student get to see for themselves which method they would like to use. Code is provided in the lab, but you may want to take students who are less familiar with T-SQL through the code, so they understand how it work. Exercise 2 begins by exploring the data loading best practice of working with workload management so that you can manage the priority of a data load. They then move onto the Copy Activity to simplify data ingestion, and deep dive into the settings that are required to set this up successfully.  </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13</a:t>
            </a:fld>
            <a:endParaRPr lang="en-US"/>
          </a:p>
        </p:txBody>
      </p:sp>
    </p:spTree>
    <p:extLst>
      <p:ext uri="{BB962C8B-B14F-4D97-AF65-F5344CB8AC3E}">
        <p14:creationId xmlns:p14="http://schemas.microsoft.com/office/powerpoint/2010/main" val="1674645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This slide links to our content on Microsoft Learn</a:t>
            </a:r>
            <a:endParaRPr lang="en-US" b="0" i="0" dirty="0">
              <a:effectLst/>
            </a:endParaRPr>
          </a:p>
          <a:p>
            <a:endParaRPr lang="en-US" dirty="0"/>
          </a:p>
        </p:txBody>
      </p:sp>
      <p:sp>
        <p:nvSpPr>
          <p:cNvPr id="4" name="Header Placeholder 3"/>
          <p:cNvSpPr>
            <a:spLocks noGrp="1"/>
          </p:cNvSpPr>
          <p:nvPr>
            <p:ph type="hdr" sz="quarter" idx="10"/>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70000"/>
              </a:lnSpc>
              <a:spcBef>
                <a:spcPts val="0"/>
              </a:spcBef>
              <a:spcAft>
                <a:spcPts val="0"/>
              </a:spcAft>
              <a:buClrTx/>
              <a:buSzTx/>
              <a:buFontTx/>
              <a:buNone/>
              <a:tabLst/>
              <a:defRPr/>
            </a:pPr>
            <a:r>
              <a:rPr kumimoji="0" lang="en-US" sz="400" b="0" i="0" u="none" strike="noStrike" kern="0" cap="none" spc="-112"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sym typeface="Segoe UI Semibold"/>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fld id="{54A7B7B7-C694-4FC8-B0BD-20DAA0A272F9}" type="datetime8">
              <a:rPr kumimoji="0" lang="en-US" sz="5599" b="0" i="0" u="none" strike="noStrike" kern="0" cap="none" spc="-112" normalizeH="0" baseline="0" noProof="0" smtClean="0">
                <a:ln>
                  <a:noFill/>
                </a:ln>
                <a:solidFill>
                  <a:srgbClr val="FFFFFF"/>
                </a:solidFill>
                <a:effectLst/>
                <a:uLnTx/>
                <a:uFillTx/>
                <a:latin typeface="Segoe UI Semibold"/>
                <a:cs typeface="Segoe UI Semibold"/>
                <a:sym typeface="Segoe UI Semibold"/>
              </a:rPr>
              <a:pPr marL="0" marR="0" lvl="0" indent="0" algn="l" defTabSz="412667" rtl="0" eaLnBrk="1" fontAlgn="auto" latinLnBrk="0" hangingPunct="0">
                <a:lnSpc>
                  <a:spcPct val="70000"/>
                </a:lnSpc>
                <a:spcBef>
                  <a:spcPts val="0"/>
                </a:spcBef>
                <a:spcAft>
                  <a:spcPts val="0"/>
                </a:spcAft>
                <a:buClrTx/>
                <a:buSzTx/>
                <a:buFontTx/>
                <a:buNone/>
                <a:tabLst/>
                <a:defRPr/>
              </a:pPr>
              <a:t>12/4/2021 1:43 PM</a:t>
            </a:fld>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
        <p:nvSpPr>
          <p:cNvPr id="7" name="Slide Number Placeholder 6"/>
          <p:cNvSpPr>
            <a:spLocks noGrp="1"/>
          </p:cNvSpPr>
          <p:nvPr>
            <p:ph type="sldNum" sz="quarter" idx="13"/>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fld id="{B4008EB6-D09E-4580-8CD6-DDB14511944F}" type="slidenum">
              <a:rPr kumimoji="0" lang="en-US" sz="5599" b="0" i="0" u="none" strike="noStrike" kern="0" cap="none" spc="-112" normalizeH="0" baseline="0" noProof="0" smtClean="0">
                <a:ln>
                  <a:noFill/>
                </a:ln>
                <a:solidFill>
                  <a:srgbClr val="FFFFFF"/>
                </a:solidFill>
                <a:effectLst/>
                <a:uLnTx/>
                <a:uFillTx/>
                <a:latin typeface="Segoe UI Semibold"/>
                <a:cs typeface="Segoe UI Semibold"/>
                <a:sym typeface="Segoe UI Semibold"/>
              </a:rPr>
              <a:pPr marL="0" marR="0" lvl="0" indent="0" algn="l" defTabSz="412667" rtl="0" eaLnBrk="1" fontAlgn="auto" latinLnBrk="0" hangingPunct="0">
                <a:lnSpc>
                  <a:spcPct val="70000"/>
                </a:lnSpc>
                <a:spcBef>
                  <a:spcPts val="0"/>
                </a:spcBef>
                <a:spcAft>
                  <a:spcPts val="0"/>
                </a:spcAft>
                <a:buClrTx/>
                <a:buSzTx/>
                <a:buFontTx/>
                <a:buNone/>
                <a:tabLst/>
                <a:defRPr/>
              </a:pPr>
              <a:t>14</a:t>
            </a:fld>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Tree>
    <p:extLst>
      <p:ext uri="{BB962C8B-B14F-4D97-AF65-F5344CB8AC3E}">
        <p14:creationId xmlns:p14="http://schemas.microsoft.com/office/powerpoint/2010/main" val="1291553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data loading best practices in Azure Synapse Analytics. How many of you have the need to explore data, or perform ad hoc transformation?</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Poll your audience.</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a:p>
        </p:txBody>
      </p:sp>
    </p:spTree>
    <p:extLst>
      <p:ext uri="{BB962C8B-B14F-4D97-AF65-F5344CB8AC3E}">
        <p14:creationId xmlns:p14="http://schemas.microsoft.com/office/powerpoint/2010/main" val="1850920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400" b="1" dirty="0"/>
              <a:t>Talking points</a:t>
            </a:r>
          </a:p>
          <a:p>
            <a:endParaRPr lang="en-US" sz="1400" b="1" dirty="0"/>
          </a:p>
          <a:p>
            <a:r>
              <a:rPr lang="en-US" sz="1400" b="0" dirty="0"/>
              <a:t>The first two best practices are straight forward. Splitting a large file into smaller files takes advantage of the parallelism provided by the Massively Parallel Processing (MPP) architecture within Azure Synapse Analytics dedicated SQL pools. Managing singleton updates to </a:t>
            </a:r>
            <a:r>
              <a:rPr lang="en-GB" sz="3600" b="0" i="0" dirty="0">
                <a:solidFill>
                  <a:srgbClr val="171717"/>
                </a:solidFill>
                <a:effectLst/>
                <a:latin typeface="Segoe UI" panose="020B0502040204020203" pitchFamily="34" charset="0"/>
              </a:rPr>
              <a:t>develop one process that writes the outputs of an INSERT statement to a file, and then another process to periodically load this file also takes advantage of the parallelism that Azure Synapse Analytics has.</a:t>
            </a:r>
          </a:p>
          <a:p>
            <a:endParaRPr lang="en-GB" sz="3600" b="0" i="0" dirty="0">
              <a:solidFill>
                <a:srgbClr val="171717"/>
              </a:solidFill>
              <a:effectLst/>
              <a:latin typeface="Segoe UI" panose="020B0502040204020203" pitchFamily="34" charset="0"/>
            </a:endParaRPr>
          </a:p>
          <a:p>
            <a:r>
              <a:rPr lang="en-GB" sz="3600" b="0" i="0" dirty="0">
                <a:solidFill>
                  <a:srgbClr val="171717"/>
                </a:solidFill>
                <a:effectLst/>
                <a:latin typeface="Segoe UI" panose="020B0502040204020203" pitchFamily="34" charset="0"/>
              </a:rPr>
              <a:t>The second two points manage concurrent access to the system to optimize the data loads. Setting up a dedicated data loading account, assigned to different resource classes dependent on the anticipated task will optimize load performance and maintain concurrency as required by managing the available resource slots available within the dedicated SQL Pool. Also reducing or minimizing the number of simultaneous load jobs at the same time manages the concurrent access to </a:t>
            </a:r>
            <a:r>
              <a:rPr lang="en-GB" sz="1400" dirty="0">
                <a:solidFill>
                  <a:srgbClr val="000000"/>
                </a:solidFill>
                <a:latin typeface="Segoe UI"/>
              </a:rPr>
              <a:t>Azure Synapse Analytics</a:t>
            </a:r>
            <a:endParaRPr lang="en-US" sz="1400" b="0" dirty="0"/>
          </a:p>
          <a:p>
            <a:endParaRPr lang="en-US" sz="1400" b="0" dirty="0"/>
          </a:p>
          <a:p>
            <a:r>
              <a:rPr lang="en-US" sz="1400" b="0" dirty="0"/>
              <a:t>If bullet points three and four are difficult to implement, then bullet point 5 could help. </a:t>
            </a:r>
            <a:r>
              <a:rPr lang="en-US" sz="1400" b="0" dirty="0">
                <a:latin typeface="Segoe UI" panose="020B0502040204020203" pitchFamily="34" charset="0"/>
                <a:cs typeface="Segoe UI" panose="020B0502040204020203" pitchFamily="34" charset="0"/>
              </a:rPr>
              <a:t>If you are unable to </a:t>
            </a:r>
            <a:r>
              <a:rPr lang="en-GB" sz="1400" b="0" dirty="0"/>
              <a:t>minimize the amount of concurrent load jobs, or </a:t>
            </a:r>
            <a:r>
              <a:rPr lang="en-US" sz="1400" b="0" dirty="0">
                <a:latin typeface="Segoe UI" panose="020B0502040204020203" pitchFamily="34" charset="0"/>
                <a:cs typeface="Segoe UI" panose="020B0502040204020203" pitchFamily="34" charset="0"/>
              </a:rPr>
              <a:t>allocate fixed resources to a workload group. You can assign maximum and minimum usage for </a:t>
            </a:r>
            <a:r>
              <a:rPr lang="en-US" sz="1400" dirty="0">
                <a:latin typeface="Segoe UI" panose="020B0502040204020203" pitchFamily="34" charset="0"/>
                <a:cs typeface="Segoe UI" panose="020B0502040204020203" pitchFamily="34" charset="0"/>
              </a:rPr>
              <a:t>varying resources under load. These adjustments can be done live without having to take Azure Synapse Analytics offline, and provides the following b</a:t>
            </a:r>
            <a:r>
              <a:rPr lang="en-US" sz="2000" dirty="0">
                <a:solidFill>
                  <a:srgbClr val="0078D7"/>
                </a:solidFill>
              </a:rPr>
              <a:t>enefits:</a:t>
            </a:r>
          </a:p>
          <a:p>
            <a:endParaRPr lang="en-US" sz="2000" dirty="0">
              <a:solidFill>
                <a:srgbClr val="0078D7"/>
              </a:solidFill>
            </a:endParaRPr>
          </a:p>
          <a:p>
            <a:pPr marL="171450" lvl="0" indent="-171450">
              <a:buFont typeface="Arial" panose="020B0604020202020204" pitchFamily="34" charset="0"/>
              <a:buChar char="•"/>
            </a:pPr>
            <a:r>
              <a:rPr lang="en-US" sz="1400" dirty="0">
                <a:latin typeface="Segoe UI" panose="020B0502040204020203" pitchFamily="34" charset="0"/>
                <a:cs typeface="Segoe UI" panose="020B0502040204020203" pitchFamily="34" charset="0"/>
              </a:rPr>
              <a:t>Reserve resources for a group of requests</a:t>
            </a:r>
          </a:p>
          <a:p>
            <a:pPr marL="171450" lvl="0" indent="-171450">
              <a:buFont typeface="Arial" panose="020B0604020202020204" pitchFamily="34" charset="0"/>
              <a:buChar char="•"/>
            </a:pPr>
            <a:r>
              <a:rPr lang="en-US" sz="1400" dirty="0">
                <a:latin typeface="Segoe UI" panose="020B0502040204020203" pitchFamily="34" charset="0"/>
                <a:cs typeface="Segoe UI" panose="020B0502040204020203" pitchFamily="34" charset="0"/>
              </a:rPr>
              <a:t>Limit the amount of resources a group of requests can consume</a:t>
            </a:r>
          </a:p>
          <a:p>
            <a:pPr marL="171450" lvl="0" indent="-171450">
              <a:buFont typeface="Arial" panose="020B0604020202020204" pitchFamily="34" charset="0"/>
              <a:buChar char="•"/>
            </a:pPr>
            <a:r>
              <a:rPr lang="en-US" sz="1400" dirty="0">
                <a:latin typeface="Segoe UI" panose="020B0502040204020203" pitchFamily="34" charset="0"/>
                <a:cs typeface="Segoe UI" panose="020B0502040204020203" pitchFamily="34" charset="0"/>
              </a:rPr>
              <a:t>Shared resources accessed based on importance level</a:t>
            </a:r>
          </a:p>
          <a:p>
            <a:pPr marL="171450" lvl="0" indent="-171450">
              <a:buFont typeface="Arial" panose="020B0604020202020204" pitchFamily="34" charset="0"/>
              <a:buChar char="•"/>
            </a:pPr>
            <a:r>
              <a:rPr lang="en-GB" sz="1400" dirty="0">
                <a:latin typeface="Segoe UI" panose="020B0502040204020203" pitchFamily="34" charset="0"/>
                <a:cs typeface="Segoe UI" panose="020B0502040204020203" pitchFamily="34" charset="0"/>
              </a:rPr>
              <a:t>Setting the Query timeout value reduces the need for DBAs to  runaway queries</a:t>
            </a:r>
          </a:p>
          <a:p>
            <a:pPr marL="0" lvl="0" indent="0">
              <a:buFont typeface="Arial" panose="020B0604020202020204" pitchFamily="34" charset="0"/>
              <a:buNone/>
            </a:pPr>
            <a:br>
              <a:rPr lang="en-US" sz="2000" dirty="0">
                <a:solidFill>
                  <a:srgbClr val="0078D7"/>
                </a:solidFill>
              </a:rPr>
            </a:br>
            <a:r>
              <a:rPr lang="en-US" sz="1400" b="0" i="0" kern="1200" dirty="0">
                <a:solidFill>
                  <a:schemeClr val="tx1"/>
                </a:solidFill>
                <a:effectLst/>
                <a:latin typeface="+mn-lt"/>
                <a:ea typeface="+mn-ea"/>
                <a:cs typeface="+mn-cs"/>
              </a:rPr>
              <a:t>Exercise 1 of the lab focuses on the final bullet, specifically using </a:t>
            </a:r>
            <a:r>
              <a:rPr lang="en-US" sz="1400" b="0" i="0" kern="1200" dirty="0" err="1">
                <a:solidFill>
                  <a:schemeClr val="tx1"/>
                </a:solidFill>
                <a:effectLst/>
                <a:latin typeface="+mn-lt"/>
                <a:ea typeface="+mn-ea"/>
                <a:cs typeface="+mn-cs"/>
              </a:rPr>
              <a:t>PolyBase</a:t>
            </a:r>
            <a:r>
              <a:rPr lang="en-US" sz="1400" b="0" i="0" kern="1200" dirty="0">
                <a:solidFill>
                  <a:schemeClr val="tx1"/>
                </a:solidFill>
                <a:effectLst/>
                <a:latin typeface="+mn-lt"/>
                <a:ea typeface="+mn-ea"/>
                <a:cs typeface="+mn-cs"/>
              </a:rPr>
              <a:t>, and the Copy command, and you can share your own example or example of these from the lab </a:t>
            </a:r>
          </a:p>
          <a:p>
            <a:endParaRPr lang="en-US" sz="1400" dirty="0"/>
          </a:p>
          <a:p>
            <a:r>
              <a:rPr lang="en-US" sz="1400" b="1" dirty="0"/>
              <a:t>Instructor notes and guidance.</a:t>
            </a:r>
          </a:p>
          <a:p>
            <a:endParaRPr lang="en-US" sz="1400" dirty="0"/>
          </a:p>
          <a:p>
            <a:r>
              <a:rPr lang="en-GB" sz="1400" dirty="0"/>
              <a:t>You will spend about 15 minutes discussing some of the best practices on this slide. It is an important aspect of creating a scalable data warehousing solution. What is covered here are the more common best practise that we have observed with customers, there are others that you can add yourself from the following URL </a:t>
            </a:r>
            <a:r>
              <a:rPr lang="en-GB" sz="3600" dirty="0">
                <a:hlinkClick r:id="rId3"/>
              </a:rPr>
              <a:t>Data loading best practices - Azure Synapse Analytics | Microsoft Docs</a:t>
            </a:r>
            <a:endParaRPr lang="en-GB" sz="1400" dirty="0"/>
          </a:p>
          <a:p>
            <a:endParaRPr lang="en-GB" sz="1400" dirty="0"/>
          </a:p>
          <a:p>
            <a:endParaRPr lang="en-GB" sz="14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400" b="1" dirty="0"/>
              <a:t>Recommended reading for this slide</a:t>
            </a:r>
          </a:p>
          <a:p>
            <a:endParaRPr lang="en-GB" sz="1400" dirty="0"/>
          </a:p>
          <a:p>
            <a:r>
              <a:rPr lang="en-GB" sz="3600" dirty="0">
                <a:hlinkClick r:id="rId4"/>
              </a:rPr>
              <a:t>Use data loading best practices in Azure Synapse Analytics - Learn | Microsoft Docs</a:t>
            </a:r>
            <a:endParaRPr lang="en-GB" sz="1400" dirty="0"/>
          </a:p>
          <a:p>
            <a:endParaRPr lang="en-GB" sz="1400" dirty="0"/>
          </a:p>
        </p:txBody>
      </p:sp>
      <p:sp>
        <p:nvSpPr>
          <p:cNvPr id="4" name="Slide Number Placeholder 3"/>
          <p:cNvSpPr>
            <a:spLocks noGrp="1"/>
          </p:cNvSpPr>
          <p:nvPr>
            <p:ph type="sldNum" sz="quarter" idx="5"/>
          </p:nvPr>
        </p:nvSpPr>
        <p:spPr/>
        <p:txBody>
          <a:bodyPr/>
          <a:lstStyle/>
          <a:p>
            <a:fld id="{37E24C93-78CA-4AF0-9E77-825D60ABA46D}" type="slidenum">
              <a:rPr lang="en-US" smtClean="0"/>
              <a:t>4</a:t>
            </a:fld>
            <a:endParaRPr lang="en-US"/>
          </a:p>
        </p:txBody>
      </p:sp>
    </p:spTree>
    <p:extLst>
      <p:ext uri="{BB962C8B-B14F-4D97-AF65-F5344CB8AC3E}">
        <p14:creationId xmlns:p14="http://schemas.microsoft.com/office/powerpoint/2010/main" val="1604342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https://docs.microsoft.com/en-us/sql/relational-databases/polybase/polybase-guide?view=azure-sqldw-latest</a:t>
            </a:r>
          </a:p>
          <a:p>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a:p>
        </p:txBody>
      </p:sp>
    </p:spTree>
    <p:extLst>
      <p:ext uri="{BB962C8B-B14F-4D97-AF65-F5344CB8AC3E}">
        <p14:creationId xmlns:p14="http://schemas.microsoft.com/office/powerpoint/2010/main" val="268001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https://docs.microsoft.com/en-us/sql/relational-databases/polybase/polybase-guide?view=azure-sqldw-latest</a:t>
            </a:r>
          </a:p>
          <a:p>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6</a:t>
            </a:fld>
            <a:endParaRPr lang="en-US"/>
          </a:p>
        </p:txBody>
      </p:sp>
    </p:spTree>
    <p:extLst>
      <p:ext uri="{BB962C8B-B14F-4D97-AF65-F5344CB8AC3E}">
        <p14:creationId xmlns:p14="http://schemas.microsoft.com/office/powerpoint/2010/main" val="3645319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pPr>
              <a:defRPr/>
            </a:pPr>
            <a:endParaRPr lang="en-US" sz="1400" b="1" dirty="0">
              <a:latin typeface="Segoe UI"/>
              <a:cs typeface="Segoe UI"/>
            </a:endParaRPr>
          </a:p>
          <a:p>
            <a:r>
              <a:rPr lang="en-GB" b="0" i="0" dirty="0">
                <a:solidFill>
                  <a:srgbClr val="171717"/>
                </a:solidFill>
                <a:effectLst/>
                <a:latin typeface="Segoe UI"/>
                <a:cs typeface="Segoe UI"/>
              </a:rPr>
              <a:t>TODO: Add speaking points for this slide</a:t>
            </a:r>
            <a:endParaRPr lang="en-GB" sz="1200" dirty="0">
              <a:solidFill>
                <a:srgbClr val="171717"/>
              </a:solidFill>
              <a:latin typeface="Segoe UI"/>
              <a:cs typeface="Segoe UI"/>
            </a:endParaRPr>
          </a:p>
          <a:p>
            <a:endParaRPr lang="en-US" dirty="0">
              <a:solidFill>
                <a:srgbClr val="000000"/>
              </a:solidFill>
              <a:cs typeface="Segoe UI"/>
            </a:endParaRPr>
          </a:p>
          <a:p>
            <a:r>
              <a:rPr lang="en-US" sz="1200" b="1" dirty="0"/>
              <a:t>PRESENTER NOTES AND GUIDANCE</a:t>
            </a:r>
          </a:p>
          <a:p>
            <a:endParaRPr lang="en-US" sz="1200" dirty="0"/>
          </a:p>
          <a:p>
            <a:r>
              <a:rPr lang="en-US" sz="1200" dirty="0"/>
              <a:t>Review:</a:t>
            </a:r>
          </a:p>
          <a:p>
            <a:r>
              <a:rPr lang="en-US" sz="1200" dirty="0"/>
              <a:t>https://docs.microsoft.com/en-us/azure/synapse-analytics/data-integration/concepts-data-factory-differences</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7</a:t>
            </a:fld>
            <a:endParaRPr lang="en-US"/>
          </a:p>
        </p:txBody>
      </p:sp>
    </p:spTree>
    <p:extLst>
      <p:ext uri="{BB962C8B-B14F-4D97-AF65-F5344CB8AC3E}">
        <p14:creationId xmlns:p14="http://schemas.microsoft.com/office/powerpoint/2010/main" val="3284867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Let’s look at how you can ingest data at petabyte-scale using Azure Data Factory or Synapse Pipelines.</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8</a:t>
            </a:fld>
            <a:endParaRPr lang="en-US"/>
          </a:p>
        </p:txBody>
      </p:sp>
    </p:spTree>
    <p:extLst>
      <p:ext uri="{BB962C8B-B14F-4D97-AF65-F5344CB8AC3E}">
        <p14:creationId xmlns:p14="http://schemas.microsoft.com/office/powerpoint/2010/main" val="2053942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In the world of big data, raw, unorganized data is often stored in relational, non-relational, and other storage systems. However, on its own, raw data doesn't have the proper context or meaning to provide meaningful insights to analysts, data scientists, or business decision makers.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Big data requires a service that can orchestrate and operationalize processes to refine these enormous stores of raw data into actionable business insights. Azure Data Factory is a managed cloud service that's built for these complex hybrid extract-transform-load (ETL), extract-load-transform (ELT), and data integration projects.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Azure Data Factory is the platform that solves such data scenarios.</a:t>
            </a:r>
          </a:p>
          <a:p>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9</a:t>
            </a:fld>
            <a:endParaRPr lang="en-US"/>
          </a:p>
        </p:txBody>
      </p:sp>
    </p:spTree>
    <p:extLst>
      <p:ext uri="{BB962C8B-B14F-4D97-AF65-F5344CB8AC3E}">
        <p14:creationId xmlns:p14="http://schemas.microsoft.com/office/powerpoint/2010/main" val="4012372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Linked Services: Link a data store to Azure Data Factory or Synapse Pipelines. Very much link connection strings. They define the connection information needed for the service to connect to external references.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Data sets: A data set is a named view of data that simply points or reference the data you want to use in your activities.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Activities: Define the actions to perform on your data.</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Pipelines: Logical grouping of activities that together perform a task</a:t>
            </a:r>
          </a:p>
        </p:txBody>
      </p:sp>
      <p:sp>
        <p:nvSpPr>
          <p:cNvPr id="4" name="Slide Number Placeholder 3"/>
          <p:cNvSpPr>
            <a:spLocks noGrp="1"/>
          </p:cNvSpPr>
          <p:nvPr>
            <p:ph type="sldNum" sz="quarter" idx="5"/>
          </p:nvPr>
        </p:nvSpPr>
        <p:spPr/>
        <p:txBody>
          <a:bodyPr/>
          <a:lstStyle/>
          <a:p>
            <a:fld id="{37E24C93-78CA-4AF0-9E77-825D60ABA46D}" type="slidenum">
              <a:rPr lang="en-US" smtClean="0"/>
              <a:t>10</a:t>
            </a:fld>
            <a:endParaRPr lang="en-US"/>
          </a:p>
        </p:txBody>
      </p:sp>
    </p:spTree>
    <p:extLst>
      <p:ext uri="{BB962C8B-B14F-4D97-AF65-F5344CB8AC3E}">
        <p14:creationId xmlns:p14="http://schemas.microsoft.com/office/powerpoint/2010/main" val="2873561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Master" Target="../slideMasters/slideMaster2.xml"/><Relationship Id="rId5" Type="http://schemas.openxmlformats.org/officeDocument/2006/relationships/image" Target="../media/image28.png"/><Relationship Id="rId4" Type="http://schemas.openxmlformats.org/officeDocument/2006/relationships/image" Target="../media/image2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Black">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8EC491-1C24-B94A-9B63-4FBAD642BAE9}"/>
              </a:ext>
            </a:extLst>
          </p:cNvPr>
          <p:cNvSpPr>
            <a:spLocks noGrp="1"/>
          </p:cNvSpPr>
          <p:nvPr>
            <p:ph type="subTitle" idx="1" hasCustomPrompt="1"/>
          </p:nvPr>
        </p:nvSpPr>
        <p:spPr>
          <a:xfrm>
            <a:off x="2611553" y="4137077"/>
            <a:ext cx="6968896" cy="430887"/>
          </a:xfrm>
          <a:prstGeom prst="rect">
            <a:avLst/>
          </a:prstGeom>
        </p:spPr>
        <p:txBody>
          <a:bodyPr wrap="square">
            <a:spAutoFit/>
          </a:bodyPr>
          <a:lstStyle>
            <a:lvl1pPr marL="0" indent="0" algn="ctr">
              <a:lnSpc>
                <a:spcPct val="100000"/>
              </a:lnSpc>
              <a:buNone/>
              <a:defRPr sz="2200" cap="all" spc="440" baseline="0">
                <a:solidFill>
                  <a:schemeClr val="tx1"/>
                </a:solidFill>
                <a:latin typeface="Segoe UI" panose="020B0502040204020203" pitchFamily="34" charset="0"/>
                <a:cs typeface="Segoe UI" panose="020B0502040204020203" pitchFamily="34" charset="0"/>
              </a:defRPr>
            </a:lvl1pPr>
            <a:lvl2pPr marL="228554" indent="0" algn="ctr">
              <a:buNone/>
              <a:defRPr sz="1000"/>
            </a:lvl2pPr>
            <a:lvl3pPr marL="457109" indent="0" algn="ctr">
              <a:buNone/>
              <a:defRPr sz="900"/>
            </a:lvl3pPr>
            <a:lvl4pPr marL="685663" indent="0" algn="ctr">
              <a:buNone/>
              <a:defRPr sz="800"/>
            </a:lvl4pPr>
            <a:lvl5pPr marL="914217" indent="0" algn="ctr">
              <a:buNone/>
              <a:defRPr sz="800"/>
            </a:lvl5pPr>
            <a:lvl6pPr marL="1142771" indent="0" algn="ctr">
              <a:buNone/>
              <a:defRPr sz="800"/>
            </a:lvl6pPr>
            <a:lvl7pPr marL="1371326" indent="0" algn="ctr">
              <a:buNone/>
              <a:defRPr sz="800"/>
            </a:lvl7pPr>
            <a:lvl8pPr marL="1599880" indent="0" algn="ctr">
              <a:buNone/>
              <a:defRPr sz="800"/>
            </a:lvl8pPr>
            <a:lvl9pPr marL="1828434" indent="0" algn="ctr">
              <a:buNone/>
              <a:defRPr sz="800"/>
            </a:lvl9pPr>
          </a:lstStyle>
          <a:p>
            <a:pPr lvl="0"/>
            <a:r>
              <a:rPr lang="en-US"/>
              <a:t>Speaker name or subtitle, 22pt</a:t>
            </a:r>
          </a:p>
        </p:txBody>
      </p:sp>
      <p:sp>
        <p:nvSpPr>
          <p:cNvPr id="5" name="Text Placeholder 4">
            <a:extLst>
              <a:ext uri="{FF2B5EF4-FFF2-40B4-BE49-F238E27FC236}">
                <a16:creationId xmlns:a16="http://schemas.microsoft.com/office/drawing/2014/main" id="{8BAEFE32-6500-6148-82F2-4CE1E691ACC1}"/>
              </a:ext>
            </a:extLst>
          </p:cNvPr>
          <p:cNvSpPr>
            <a:spLocks noGrp="1"/>
          </p:cNvSpPr>
          <p:nvPr>
            <p:ph type="body" sz="quarter" idx="10" hasCustomPrompt="1"/>
          </p:nvPr>
        </p:nvSpPr>
        <p:spPr>
          <a:xfrm>
            <a:off x="2611552" y="2460172"/>
            <a:ext cx="6968897" cy="1349602"/>
          </a:xfrm>
          <a:prstGeom prst="rect">
            <a:avLst/>
          </a:prstGeom>
        </p:spPr>
        <p:txBody>
          <a:bodyPr/>
          <a:lstStyle>
            <a:lvl1pPr marL="0" indent="0" algn="ctr">
              <a:lnSpc>
                <a:spcPct val="120000"/>
              </a:lnSpc>
              <a:buNone/>
              <a:defRPr sz="2200" b="0" i="0" spc="0" baseline="0">
                <a:latin typeface="Segoe UI" panose="020B0502040204020203" pitchFamily="34" charset="0"/>
                <a:cs typeface="Segoe UI" panose="020B0502040204020203" pitchFamily="34" charset="0"/>
              </a:defRPr>
            </a:lvl1pPr>
          </a:lstStyle>
          <a:p>
            <a:pPr lvl="0"/>
            <a:r>
              <a:rPr lang="en-US"/>
              <a:t>“Lorem ipsum dolor sit </a:t>
            </a:r>
            <a:r>
              <a:rPr lang="en-US" err="1"/>
              <a:t>amet</a:t>
            </a:r>
            <a:r>
              <a:rPr lang="en-US"/>
              <a:t>,</a:t>
            </a:r>
            <a:br>
              <a:rPr lang="en-US"/>
            </a:b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br>
              <a:rPr lang="en-US"/>
            </a:br>
            <a:r>
              <a:rPr lang="en-US" err="1"/>
              <a:t>incididunt</a:t>
            </a:r>
            <a:r>
              <a:rPr lang="en-US"/>
              <a:t> </a:t>
            </a:r>
            <a:r>
              <a:rPr lang="en-US" err="1"/>
              <a:t>ut</a:t>
            </a:r>
            <a:r>
              <a:rPr lang="en-US"/>
              <a:t> </a:t>
            </a:r>
            <a:r>
              <a:rPr lang="en-US" err="1"/>
              <a:t>labore</a:t>
            </a:r>
            <a:r>
              <a:rPr lang="en-US"/>
              <a:t> et dolore magna </a:t>
            </a:r>
            <a:r>
              <a:rPr lang="en-US" err="1"/>
              <a:t>aliqua</a:t>
            </a:r>
            <a:r>
              <a:rPr lang="en-US"/>
              <a:t>.” 22pt</a:t>
            </a:r>
          </a:p>
        </p:txBody>
      </p:sp>
      <p:grpSp>
        <p:nvGrpSpPr>
          <p:cNvPr id="6" name="Group 5">
            <a:extLst>
              <a:ext uri="{FF2B5EF4-FFF2-40B4-BE49-F238E27FC236}">
                <a16:creationId xmlns:a16="http://schemas.microsoft.com/office/drawing/2014/main" id="{C1B6FB3F-86B0-F24A-938A-BA5676A17EBB}"/>
              </a:ext>
            </a:extLst>
          </p:cNvPr>
          <p:cNvGrpSpPr/>
          <p:nvPr userDrawn="1"/>
        </p:nvGrpSpPr>
        <p:grpSpPr>
          <a:xfrm rot="5400000">
            <a:off x="10128268" y="2370357"/>
            <a:ext cx="6748141" cy="2227148"/>
            <a:chOff x="8206313" y="6182284"/>
            <a:chExt cx="12824005" cy="4231313"/>
          </a:xfrm>
        </p:grpSpPr>
        <p:pic>
          <p:nvPicPr>
            <p:cNvPr id="7" name="Image" descr="Image">
              <a:extLst>
                <a:ext uri="{FF2B5EF4-FFF2-40B4-BE49-F238E27FC236}">
                  <a16:creationId xmlns:a16="http://schemas.microsoft.com/office/drawing/2014/main" id="{283D4BED-A46C-904E-83B9-B9B92D512F77}"/>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8" name="R134 G97 B197…">
              <a:extLst>
                <a:ext uri="{FF2B5EF4-FFF2-40B4-BE49-F238E27FC236}">
                  <a16:creationId xmlns:a16="http://schemas.microsoft.com/office/drawing/2014/main" id="{AA8BD064-D5DF-1843-A453-FD6F500426EE}"/>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0" name="R59 G46 B88…">
              <a:extLst>
                <a:ext uri="{FF2B5EF4-FFF2-40B4-BE49-F238E27FC236}">
                  <a16:creationId xmlns:a16="http://schemas.microsoft.com/office/drawing/2014/main" id="{EA6A3093-C04F-2E47-9455-811BD8DDCF06}"/>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1" name="R213 G157 B255…">
              <a:extLst>
                <a:ext uri="{FF2B5EF4-FFF2-40B4-BE49-F238E27FC236}">
                  <a16:creationId xmlns:a16="http://schemas.microsoft.com/office/drawing/2014/main" id="{D0603156-7C79-0B4C-8409-6A14E8974898}"/>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2" name="R161 G133 B210…">
              <a:extLst>
                <a:ext uri="{FF2B5EF4-FFF2-40B4-BE49-F238E27FC236}">
                  <a16:creationId xmlns:a16="http://schemas.microsoft.com/office/drawing/2014/main" id="{287424CE-4273-9340-86EE-3370A10C95EF}"/>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3" name="R0 G120 B212…">
              <a:extLst>
                <a:ext uri="{FF2B5EF4-FFF2-40B4-BE49-F238E27FC236}">
                  <a16:creationId xmlns:a16="http://schemas.microsoft.com/office/drawing/2014/main" id="{437B39D9-C292-2449-908D-C180CDFDEBEE}"/>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4" name="R36 G58 B94…">
              <a:extLst>
                <a:ext uri="{FF2B5EF4-FFF2-40B4-BE49-F238E27FC236}">
                  <a16:creationId xmlns:a16="http://schemas.microsoft.com/office/drawing/2014/main" id="{B872BDC9-2C39-994A-840E-90F111A9AACD}"/>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5" name="R80 G230 B255…">
              <a:extLst>
                <a:ext uri="{FF2B5EF4-FFF2-40B4-BE49-F238E27FC236}">
                  <a16:creationId xmlns:a16="http://schemas.microsoft.com/office/drawing/2014/main" id="{84EF78B7-B61B-C34D-B710-FA636CCC17C3}"/>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6" name="R40 G167 B233…">
              <a:extLst>
                <a:ext uri="{FF2B5EF4-FFF2-40B4-BE49-F238E27FC236}">
                  <a16:creationId xmlns:a16="http://schemas.microsoft.com/office/drawing/2014/main" id="{50FAA26B-811E-2246-9CE3-6C7E763C0A66}"/>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17" name="R0 G133 B117   Hex #008575   C100 M15 Y60 K0   PMS 3285 C">
              <a:extLst>
                <a:ext uri="{FF2B5EF4-FFF2-40B4-BE49-F238E27FC236}">
                  <a16:creationId xmlns:a16="http://schemas.microsoft.com/office/drawing/2014/main" id="{12513E89-44C0-5040-AC07-96B414F9B275}"/>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18" name="R39 G75 B71   Hex #274b47…">
              <a:extLst>
                <a:ext uri="{FF2B5EF4-FFF2-40B4-BE49-F238E27FC236}">
                  <a16:creationId xmlns:a16="http://schemas.microsoft.com/office/drawing/2014/main" id="{ECECA43E-F361-E947-B9A6-8D0C6D47D77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19" name="R48 G229 B208…">
              <a:extLst>
                <a:ext uri="{FF2B5EF4-FFF2-40B4-BE49-F238E27FC236}">
                  <a16:creationId xmlns:a16="http://schemas.microsoft.com/office/drawing/2014/main" id="{727421A1-E37E-F14E-80BB-0D5C402D7600}"/>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0" name="R40 G194 B209…">
              <a:extLst>
                <a:ext uri="{FF2B5EF4-FFF2-40B4-BE49-F238E27FC236}">
                  <a16:creationId xmlns:a16="http://schemas.microsoft.com/office/drawing/2014/main" id="{37EE231A-51CE-024E-9CB4-CC8FA2217DD9}"/>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1" name="R16 G124 B16  Hex #107c10  C75 M0 Y100 K0   PMS 362 C">
              <a:extLst>
                <a:ext uri="{FF2B5EF4-FFF2-40B4-BE49-F238E27FC236}">
                  <a16:creationId xmlns:a16="http://schemas.microsoft.com/office/drawing/2014/main" id="{8314D691-744E-6A46-BEEC-11B5BB520BEB}"/>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2" name="R5 G75 B22   Hex #054b16…">
              <a:extLst>
                <a:ext uri="{FF2B5EF4-FFF2-40B4-BE49-F238E27FC236}">
                  <a16:creationId xmlns:a16="http://schemas.microsoft.com/office/drawing/2014/main" id="{3FB4E0BF-EDC8-534C-B6B6-C6101C26E669}"/>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3" name="R155 G240 B11…">
              <a:extLst>
                <a:ext uri="{FF2B5EF4-FFF2-40B4-BE49-F238E27FC236}">
                  <a16:creationId xmlns:a16="http://schemas.microsoft.com/office/drawing/2014/main" id="{C5630AE6-156F-E347-8BD6-948BA75E6474}"/>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4" name="R127 G186 B0…">
              <a:extLst>
                <a:ext uri="{FF2B5EF4-FFF2-40B4-BE49-F238E27FC236}">
                  <a16:creationId xmlns:a16="http://schemas.microsoft.com/office/drawing/2014/main" id="{255A1E7E-AF91-3045-A4AE-F9858A257672}"/>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5" name="R216 G59 B1…">
              <a:extLst>
                <a:ext uri="{FF2B5EF4-FFF2-40B4-BE49-F238E27FC236}">
                  <a16:creationId xmlns:a16="http://schemas.microsoft.com/office/drawing/2014/main" id="{53906A8F-930C-AB4C-A2E4-72FA1727FF32}"/>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6" name="R107 G41 B41…">
              <a:extLst>
                <a:ext uri="{FF2B5EF4-FFF2-40B4-BE49-F238E27FC236}">
                  <a16:creationId xmlns:a16="http://schemas.microsoft.com/office/drawing/2014/main" id="{9D3A9914-F684-3647-846B-A560A548A3BB}"/>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27" name="R255 G147 B73…">
              <a:extLst>
                <a:ext uri="{FF2B5EF4-FFF2-40B4-BE49-F238E27FC236}">
                  <a16:creationId xmlns:a16="http://schemas.microsoft.com/office/drawing/2014/main" id="{D3699238-9EA3-0742-A247-AA0905E926E1}"/>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28" name="R241 G101 B34…">
              <a:extLst>
                <a:ext uri="{FF2B5EF4-FFF2-40B4-BE49-F238E27FC236}">
                  <a16:creationId xmlns:a16="http://schemas.microsoft.com/office/drawing/2014/main" id="{2FA3FB3D-3CE9-0F49-AE9C-B7B03F8580AC}"/>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29" name="R255 G185 B0…">
              <a:extLst>
                <a:ext uri="{FF2B5EF4-FFF2-40B4-BE49-F238E27FC236}">
                  <a16:creationId xmlns:a16="http://schemas.microsoft.com/office/drawing/2014/main" id="{EB556B2B-8EF2-D94C-9B22-63EB5C57180E}"/>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0" name="R106 G75 B22…">
              <a:extLst>
                <a:ext uri="{FF2B5EF4-FFF2-40B4-BE49-F238E27FC236}">
                  <a16:creationId xmlns:a16="http://schemas.microsoft.com/office/drawing/2014/main" id="{7C5425CE-E4CC-AE46-A6A4-AC9D48322CEE}"/>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1" name="R254 G240 B0…">
              <a:extLst>
                <a:ext uri="{FF2B5EF4-FFF2-40B4-BE49-F238E27FC236}">
                  <a16:creationId xmlns:a16="http://schemas.microsoft.com/office/drawing/2014/main" id="{A761C67C-3535-4446-84F6-97297739F793}"/>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2" name="R254 G212 B0…">
              <a:extLst>
                <a:ext uri="{FF2B5EF4-FFF2-40B4-BE49-F238E27FC236}">
                  <a16:creationId xmlns:a16="http://schemas.microsoft.com/office/drawing/2014/main" id="{32CBD316-139C-D445-A34D-8B0C8F310CA6}"/>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3" name="Image" descr="Image">
              <a:extLst>
                <a:ext uri="{FF2B5EF4-FFF2-40B4-BE49-F238E27FC236}">
                  <a16:creationId xmlns:a16="http://schemas.microsoft.com/office/drawing/2014/main" id="{2273861A-65C8-AE4D-B420-3D441ECB9937}"/>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4" name="R242 G242 B242…">
              <a:extLst>
                <a:ext uri="{FF2B5EF4-FFF2-40B4-BE49-F238E27FC236}">
                  <a16:creationId xmlns:a16="http://schemas.microsoft.com/office/drawing/2014/main" id="{0A99623C-0664-AD42-8EE0-4B9975A379AB}"/>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5" name="R230 G230 B230…">
              <a:extLst>
                <a:ext uri="{FF2B5EF4-FFF2-40B4-BE49-F238E27FC236}">
                  <a16:creationId xmlns:a16="http://schemas.microsoft.com/office/drawing/2014/main" id="{1850ECE4-E22D-7B4B-9987-9A4D957F1D37}"/>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6" name="R210 G210 B210…">
              <a:extLst>
                <a:ext uri="{FF2B5EF4-FFF2-40B4-BE49-F238E27FC236}">
                  <a16:creationId xmlns:a16="http://schemas.microsoft.com/office/drawing/2014/main" id="{3650D9DE-5F16-8F4C-A39D-D99E083E2B9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37" name="R115 G115 B115…">
              <a:extLst>
                <a:ext uri="{FF2B5EF4-FFF2-40B4-BE49-F238E27FC236}">
                  <a16:creationId xmlns:a16="http://schemas.microsoft.com/office/drawing/2014/main" id="{3F4AD3A5-1D60-5946-969A-95BD8F45CC6F}"/>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38" name="R80 G80 B80…">
              <a:extLst>
                <a:ext uri="{FF2B5EF4-FFF2-40B4-BE49-F238E27FC236}">
                  <a16:creationId xmlns:a16="http://schemas.microsoft.com/office/drawing/2014/main" id="{E3CC6CD8-98EE-0842-BE06-00097DF0B4E5}"/>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39" name="R47 G47 B47…">
              <a:extLst>
                <a:ext uri="{FF2B5EF4-FFF2-40B4-BE49-F238E27FC236}">
                  <a16:creationId xmlns:a16="http://schemas.microsoft.com/office/drawing/2014/main" id="{433EC8C7-81B8-774B-9430-DBF85FC0F68D}"/>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0" name="R0 G0 B0…">
              <a:extLst>
                <a:ext uri="{FF2B5EF4-FFF2-40B4-BE49-F238E27FC236}">
                  <a16:creationId xmlns:a16="http://schemas.microsoft.com/office/drawing/2014/main" id="{61AD9472-9E98-2840-850E-217E1959E4DE}"/>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1" name="Primary">
              <a:extLst>
                <a:ext uri="{FF2B5EF4-FFF2-40B4-BE49-F238E27FC236}">
                  <a16:creationId xmlns:a16="http://schemas.microsoft.com/office/drawing/2014/main" id="{3F5C37D3-012C-6A4E-935C-8B7B1AEF0507}"/>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2" name="Secondary">
              <a:extLst>
                <a:ext uri="{FF2B5EF4-FFF2-40B4-BE49-F238E27FC236}">
                  <a16:creationId xmlns:a16="http://schemas.microsoft.com/office/drawing/2014/main" id="{D3002086-8480-1E44-9E16-9EE0F4861015}"/>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3" name="Primary">
              <a:extLst>
                <a:ext uri="{FF2B5EF4-FFF2-40B4-BE49-F238E27FC236}">
                  <a16:creationId xmlns:a16="http://schemas.microsoft.com/office/drawing/2014/main" id="{AC8DCEF6-B773-C749-8C01-07E040291577}"/>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4" name="Secondary">
              <a:extLst>
                <a:ext uri="{FF2B5EF4-FFF2-40B4-BE49-F238E27FC236}">
                  <a16:creationId xmlns:a16="http://schemas.microsoft.com/office/drawing/2014/main" id="{A2D9EB29-1D3C-7C42-950D-320446EBD717}"/>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4250751627"/>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4048121" y="2019300"/>
            <a:ext cx="7564291"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Agenda</a:t>
            </a:r>
          </a:p>
        </p:txBody>
      </p:sp>
      <p:sp>
        <p:nvSpPr>
          <p:cNvPr id="50" name="Text Placeholder 6">
            <a:extLst>
              <a:ext uri="{FF2B5EF4-FFF2-40B4-BE49-F238E27FC236}">
                <a16:creationId xmlns:a16="http://schemas.microsoft.com/office/drawing/2014/main" id="{C6A1F9B0-9726-2C40-B822-434EDCAA2047}"/>
              </a:ext>
            </a:extLst>
          </p:cNvPr>
          <p:cNvSpPr>
            <a:spLocks noGrp="1"/>
          </p:cNvSpPr>
          <p:nvPr>
            <p:ph type="body" sz="quarter" idx="11" hasCustomPrompt="1"/>
          </p:nvPr>
        </p:nvSpPr>
        <p:spPr>
          <a:xfrm>
            <a:off x="594852" y="2019300"/>
            <a:ext cx="2832901"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000" b="1" spc="0" baseline="0">
                <a:solidFill>
                  <a:srgbClr val="2F2F2F"/>
                </a:solidFill>
                <a:latin typeface="Segoe UI" panose="020B0502040204020203" pitchFamily="34" charset="0"/>
                <a:cs typeface="Segoe UI" panose="020B0502040204020203" pitchFamily="34" charset="0"/>
              </a:defRPr>
            </a:lvl1pPr>
          </a:lstStyle>
          <a:p>
            <a:pPr lvl="0"/>
            <a:r>
              <a:rPr lang="en-US"/>
              <a:t>Agenda item 1</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2</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3</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4</a:t>
            </a:r>
          </a:p>
          <a:p>
            <a:pPr lvl="0"/>
            <a:endParaRPr lang="en-US"/>
          </a:p>
        </p:txBody>
      </p:sp>
      <p:cxnSp>
        <p:nvCxnSpPr>
          <p:cNvPr id="3" name="Straight Connector 2">
            <a:extLst>
              <a:ext uri="{FF2B5EF4-FFF2-40B4-BE49-F238E27FC236}">
                <a16:creationId xmlns:a16="http://schemas.microsoft.com/office/drawing/2014/main" id="{77219F2E-E5C2-F54D-867F-9DA413FD9B1D}"/>
              </a:ext>
            </a:extLst>
          </p:cNvPr>
          <p:cNvCxnSpPr/>
          <p:nvPr userDrawn="1"/>
        </p:nvCxnSpPr>
        <p:spPr>
          <a:xfrm>
            <a:off x="588416" y="1391478"/>
            <a:ext cx="11023996" cy="0"/>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18841001"/>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reserve="1">
  <p:cSld name="Blank">
    <p:bg>
      <p:bgPr>
        <a:solidFill>
          <a:srgbClr val="F2F2F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29ABB5-4F33-B04C-AFF0-3805612717CB}"/>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4" name="Group 3">
            <a:extLst>
              <a:ext uri="{FF2B5EF4-FFF2-40B4-BE49-F238E27FC236}">
                <a16:creationId xmlns:a16="http://schemas.microsoft.com/office/drawing/2014/main" id="{A441B92B-640D-1E4D-8223-3E513D16942B}"/>
              </a:ext>
            </a:extLst>
          </p:cNvPr>
          <p:cNvGrpSpPr/>
          <p:nvPr userDrawn="1"/>
        </p:nvGrpSpPr>
        <p:grpSpPr>
          <a:xfrm rot="5400000">
            <a:off x="10128268" y="2370357"/>
            <a:ext cx="6748141" cy="2227148"/>
            <a:chOff x="8206313" y="6182284"/>
            <a:chExt cx="12824005" cy="4231313"/>
          </a:xfrm>
        </p:grpSpPr>
        <p:pic>
          <p:nvPicPr>
            <p:cNvPr id="5" name="Image" descr="Image">
              <a:extLst>
                <a:ext uri="{FF2B5EF4-FFF2-40B4-BE49-F238E27FC236}">
                  <a16:creationId xmlns:a16="http://schemas.microsoft.com/office/drawing/2014/main" id="{E44188F6-9A00-9D4D-BC40-4376F3DD1A85}"/>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6" name="R134 G97 B197…">
              <a:extLst>
                <a:ext uri="{FF2B5EF4-FFF2-40B4-BE49-F238E27FC236}">
                  <a16:creationId xmlns:a16="http://schemas.microsoft.com/office/drawing/2014/main" id="{DFC3007F-3588-9D43-A360-DC86C3FACEAD}"/>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7" name="R59 G46 B88…">
              <a:extLst>
                <a:ext uri="{FF2B5EF4-FFF2-40B4-BE49-F238E27FC236}">
                  <a16:creationId xmlns:a16="http://schemas.microsoft.com/office/drawing/2014/main" id="{5FB5AB3C-2F67-9B4F-ABDF-FD740A2264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8" name="R213 G157 B255…">
              <a:extLst>
                <a:ext uri="{FF2B5EF4-FFF2-40B4-BE49-F238E27FC236}">
                  <a16:creationId xmlns:a16="http://schemas.microsoft.com/office/drawing/2014/main" id="{73F0DA44-B96D-6E45-A170-11844A1361FD}"/>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0" name="R161 G133 B210…">
              <a:extLst>
                <a:ext uri="{FF2B5EF4-FFF2-40B4-BE49-F238E27FC236}">
                  <a16:creationId xmlns:a16="http://schemas.microsoft.com/office/drawing/2014/main" id="{B4026D13-5298-2946-8040-74FCAFFCA199}"/>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1" name="R0 G120 B212…">
              <a:extLst>
                <a:ext uri="{FF2B5EF4-FFF2-40B4-BE49-F238E27FC236}">
                  <a16:creationId xmlns:a16="http://schemas.microsoft.com/office/drawing/2014/main" id="{2FEA6EB9-1860-244B-9897-AA5B6FDB4D31}"/>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2" name="R36 G58 B94…">
              <a:extLst>
                <a:ext uri="{FF2B5EF4-FFF2-40B4-BE49-F238E27FC236}">
                  <a16:creationId xmlns:a16="http://schemas.microsoft.com/office/drawing/2014/main" id="{12BD0209-1457-F249-83CC-7155A757C2A7}"/>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3" name="R80 G230 B255…">
              <a:extLst>
                <a:ext uri="{FF2B5EF4-FFF2-40B4-BE49-F238E27FC236}">
                  <a16:creationId xmlns:a16="http://schemas.microsoft.com/office/drawing/2014/main" id="{9E8407FE-D45E-1F4A-8227-7BE2DB23D6EF}"/>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4" name="R40 G167 B233…">
              <a:extLst>
                <a:ext uri="{FF2B5EF4-FFF2-40B4-BE49-F238E27FC236}">
                  <a16:creationId xmlns:a16="http://schemas.microsoft.com/office/drawing/2014/main" id="{E229A4C4-BE9D-0F47-9E21-5CF3345767AB}"/>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15" name="R0 G133 B117   Hex #008575   C100 M15 Y60 K0   PMS 3285 C">
              <a:extLst>
                <a:ext uri="{FF2B5EF4-FFF2-40B4-BE49-F238E27FC236}">
                  <a16:creationId xmlns:a16="http://schemas.microsoft.com/office/drawing/2014/main" id="{D44177AA-FEE3-6241-A3EE-9414C4CED4C1}"/>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16" name="R39 G75 B71   Hex #274b47…">
              <a:extLst>
                <a:ext uri="{FF2B5EF4-FFF2-40B4-BE49-F238E27FC236}">
                  <a16:creationId xmlns:a16="http://schemas.microsoft.com/office/drawing/2014/main" id="{0B5EE5C3-6A13-0548-8D66-6FD18D9AF523}"/>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17" name="R48 G229 B208…">
              <a:extLst>
                <a:ext uri="{FF2B5EF4-FFF2-40B4-BE49-F238E27FC236}">
                  <a16:creationId xmlns:a16="http://schemas.microsoft.com/office/drawing/2014/main" id="{C6388E27-AB2E-0343-86F1-36B8EAFF3D4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18" name="R40 G194 B209…">
              <a:extLst>
                <a:ext uri="{FF2B5EF4-FFF2-40B4-BE49-F238E27FC236}">
                  <a16:creationId xmlns:a16="http://schemas.microsoft.com/office/drawing/2014/main" id="{F219F6F1-D84F-684E-AB72-030E4A0AC4DF}"/>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19" name="R16 G124 B16  Hex #107c10  C75 M0 Y100 K0   PMS 362 C">
              <a:extLst>
                <a:ext uri="{FF2B5EF4-FFF2-40B4-BE49-F238E27FC236}">
                  <a16:creationId xmlns:a16="http://schemas.microsoft.com/office/drawing/2014/main" id="{BF17FAA6-BDB6-BC4D-912B-90516EE6FEC1}"/>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0" name="R5 G75 B22   Hex #054b16…">
              <a:extLst>
                <a:ext uri="{FF2B5EF4-FFF2-40B4-BE49-F238E27FC236}">
                  <a16:creationId xmlns:a16="http://schemas.microsoft.com/office/drawing/2014/main" id="{0BBE1C91-D002-1644-AD23-4684A805EFE7}"/>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1" name="R155 G240 B11…">
              <a:extLst>
                <a:ext uri="{FF2B5EF4-FFF2-40B4-BE49-F238E27FC236}">
                  <a16:creationId xmlns:a16="http://schemas.microsoft.com/office/drawing/2014/main" id="{8D369F68-8235-3740-A6CB-D38E711462F5}"/>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2" name="R127 G186 B0…">
              <a:extLst>
                <a:ext uri="{FF2B5EF4-FFF2-40B4-BE49-F238E27FC236}">
                  <a16:creationId xmlns:a16="http://schemas.microsoft.com/office/drawing/2014/main" id="{18A141F0-67EC-CE48-8101-E8BA9B6132D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3" name="R216 G59 B1…">
              <a:extLst>
                <a:ext uri="{FF2B5EF4-FFF2-40B4-BE49-F238E27FC236}">
                  <a16:creationId xmlns:a16="http://schemas.microsoft.com/office/drawing/2014/main" id="{3EEE95DC-3BF8-8743-9244-96CD7DFEE375}"/>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4" name="R107 G41 B41…">
              <a:extLst>
                <a:ext uri="{FF2B5EF4-FFF2-40B4-BE49-F238E27FC236}">
                  <a16:creationId xmlns:a16="http://schemas.microsoft.com/office/drawing/2014/main" id="{D1ECA49C-DD08-EF48-A757-F09DEDA4B3D4}"/>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25" name="R255 G147 B73…">
              <a:extLst>
                <a:ext uri="{FF2B5EF4-FFF2-40B4-BE49-F238E27FC236}">
                  <a16:creationId xmlns:a16="http://schemas.microsoft.com/office/drawing/2014/main" id="{C2EF966E-253F-D140-A67B-C7B7E6C91733}"/>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26" name="R241 G101 B34…">
              <a:extLst>
                <a:ext uri="{FF2B5EF4-FFF2-40B4-BE49-F238E27FC236}">
                  <a16:creationId xmlns:a16="http://schemas.microsoft.com/office/drawing/2014/main" id="{F60DCB26-402B-D04C-948F-DE481322171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27" name="R255 G185 B0…">
              <a:extLst>
                <a:ext uri="{FF2B5EF4-FFF2-40B4-BE49-F238E27FC236}">
                  <a16:creationId xmlns:a16="http://schemas.microsoft.com/office/drawing/2014/main" id="{FD7B5561-D5B3-C942-9970-CA280F6C81C4}"/>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28" name="R106 G75 B22…">
              <a:extLst>
                <a:ext uri="{FF2B5EF4-FFF2-40B4-BE49-F238E27FC236}">
                  <a16:creationId xmlns:a16="http://schemas.microsoft.com/office/drawing/2014/main" id="{EA71BF1F-612B-D944-B2AC-6FA71CD5995D}"/>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29" name="R254 G240 B0…">
              <a:extLst>
                <a:ext uri="{FF2B5EF4-FFF2-40B4-BE49-F238E27FC236}">
                  <a16:creationId xmlns:a16="http://schemas.microsoft.com/office/drawing/2014/main" id="{8D4E9CC4-5777-0945-B7E1-C13AA280B1FF}"/>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0" name="R254 G212 B0…">
              <a:extLst>
                <a:ext uri="{FF2B5EF4-FFF2-40B4-BE49-F238E27FC236}">
                  <a16:creationId xmlns:a16="http://schemas.microsoft.com/office/drawing/2014/main" id="{1B023192-B330-3C4A-9210-32EBB85FBE0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1" name="Image" descr="Image">
              <a:extLst>
                <a:ext uri="{FF2B5EF4-FFF2-40B4-BE49-F238E27FC236}">
                  <a16:creationId xmlns:a16="http://schemas.microsoft.com/office/drawing/2014/main" id="{5720E2F2-B39E-D543-A24C-26FD0765087E}"/>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2" name="R242 G242 B242…">
              <a:extLst>
                <a:ext uri="{FF2B5EF4-FFF2-40B4-BE49-F238E27FC236}">
                  <a16:creationId xmlns:a16="http://schemas.microsoft.com/office/drawing/2014/main" id="{E0625094-1C8F-EF49-8192-8620088F4330}"/>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3" name="R230 G230 B230…">
              <a:extLst>
                <a:ext uri="{FF2B5EF4-FFF2-40B4-BE49-F238E27FC236}">
                  <a16:creationId xmlns:a16="http://schemas.microsoft.com/office/drawing/2014/main" id="{F82EB461-03B4-394E-80AB-C91B99420037}"/>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4" name="R210 G210 B210…">
              <a:extLst>
                <a:ext uri="{FF2B5EF4-FFF2-40B4-BE49-F238E27FC236}">
                  <a16:creationId xmlns:a16="http://schemas.microsoft.com/office/drawing/2014/main" id="{9470BBE0-8B89-494A-B521-368BA969C1D5}"/>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35" name="R115 G115 B115…">
              <a:extLst>
                <a:ext uri="{FF2B5EF4-FFF2-40B4-BE49-F238E27FC236}">
                  <a16:creationId xmlns:a16="http://schemas.microsoft.com/office/drawing/2014/main" id="{3FCFD05B-8721-764B-A618-EC896F80ECAF}"/>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36" name="R80 G80 B80…">
              <a:extLst>
                <a:ext uri="{FF2B5EF4-FFF2-40B4-BE49-F238E27FC236}">
                  <a16:creationId xmlns:a16="http://schemas.microsoft.com/office/drawing/2014/main" id="{F4833C41-1B8D-9C49-B5DE-4CC8E79A4971}"/>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37" name="R47 G47 B47…">
              <a:extLst>
                <a:ext uri="{FF2B5EF4-FFF2-40B4-BE49-F238E27FC236}">
                  <a16:creationId xmlns:a16="http://schemas.microsoft.com/office/drawing/2014/main" id="{0FBE3A4F-20F7-4049-9215-EB2EC0E60963}"/>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38" name="R0 G0 B0…">
              <a:extLst>
                <a:ext uri="{FF2B5EF4-FFF2-40B4-BE49-F238E27FC236}">
                  <a16:creationId xmlns:a16="http://schemas.microsoft.com/office/drawing/2014/main" id="{2ADE1AE9-0BC1-DF42-A655-C6E581B865C3}"/>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39" name="Primary">
              <a:extLst>
                <a:ext uri="{FF2B5EF4-FFF2-40B4-BE49-F238E27FC236}">
                  <a16:creationId xmlns:a16="http://schemas.microsoft.com/office/drawing/2014/main" id="{C972B520-2845-D648-A744-0A5E6D2E0368}"/>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0" name="Secondary">
              <a:extLst>
                <a:ext uri="{FF2B5EF4-FFF2-40B4-BE49-F238E27FC236}">
                  <a16:creationId xmlns:a16="http://schemas.microsoft.com/office/drawing/2014/main" id="{AADE4F1F-3EDA-8E46-BB16-FAD3534012B4}"/>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1" name="Primary">
              <a:extLst>
                <a:ext uri="{FF2B5EF4-FFF2-40B4-BE49-F238E27FC236}">
                  <a16:creationId xmlns:a16="http://schemas.microsoft.com/office/drawing/2014/main" id="{B1888F3B-F42D-044A-BC01-C22A9CBBC329}"/>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2" name="Secondary">
              <a:extLst>
                <a:ext uri="{FF2B5EF4-FFF2-40B4-BE49-F238E27FC236}">
                  <a16:creationId xmlns:a16="http://schemas.microsoft.com/office/drawing/2014/main" id="{A484FC6A-40AE-C34E-9C4A-852A57731C21}"/>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3485628402"/>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ex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74245" y="2019300"/>
            <a:ext cx="11038167" cy="3381756"/>
          </a:xfrm>
          <a:prstGeom prst="rect">
            <a:avLst/>
          </a:prstGeom>
        </p:spPr>
        <p:txBody>
          <a:bodyPr/>
          <a:lstStyle>
            <a:lvl1pPr marL="0" marR="0" indent="0" algn="l" defTabSz="457109" rtl="0" eaLnBrk="1" fontAlgn="auto" latinLnBrk="0" hangingPunct="1">
              <a:lnSpc>
                <a:spcPct val="100000"/>
              </a:lnSpc>
              <a:spcBef>
                <a:spcPts val="0"/>
              </a:spcBef>
              <a:spcAft>
                <a:spcPts val="0"/>
              </a:spcAft>
              <a:buClrTx/>
              <a:buSzTx/>
              <a:buFont typeface="Arial" panose="020B0604020202020204" pitchFamily="34" charset="0"/>
              <a:buNone/>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a:t>
            </a:r>
          </a:p>
        </p:txBody>
      </p:sp>
    </p:spTree>
    <p:extLst>
      <p:ext uri="{BB962C8B-B14F-4D97-AF65-F5344CB8AC3E}">
        <p14:creationId xmlns:p14="http://schemas.microsoft.com/office/powerpoint/2010/main" val="1503352146"/>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ntent Blank">
    <p:bg>
      <p:bgPr>
        <a:solidFill>
          <a:srgbClr val="F2F2F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74245" y="2019300"/>
            <a:ext cx="11038167" cy="3381756"/>
          </a:xfrm>
          <a:prstGeom prst="rect">
            <a:avLst/>
          </a:prstGeom>
        </p:spPr>
        <p:txBody>
          <a:bodyPr/>
          <a:lstStyle>
            <a:lvl1pPr marL="0" marR="0" indent="0" algn="l" defTabSz="457109" rtl="0" eaLnBrk="1" fontAlgn="auto" latinLnBrk="0" hangingPunct="1">
              <a:lnSpc>
                <a:spcPct val="100000"/>
              </a:lnSpc>
              <a:spcBef>
                <a:spcPts val="0"/>
              </a:spcBef>
              <a:spcAft>
                <a:spcPts val="0"/>
              </a:spcAft>
              <a:buClrTx/>
              <a:buSzTx/>
              <a:buFont typeface="Arial" panose="020B0604020202020204" pitchFamily="34" charset="0"/>
              <a:buNone/>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 (no background)</a:t>
            </a:r>
          </a:p>
        </p:txBody>
      </p:sp>
    </p:spTree>
    <p:extLst>
      <p:ext uri="{BB962C8B-B14F-4D97-AF65-F5344CB8AC3E}">
        <p14:creationId xmlns:p14="http://schemas.microsoft.com/office/powerpoint/2010/main" val="745379114"/>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a:t>
            </a:r>
          </a:p>
        </p:txBody>
      </p:sp>
      <p:sp>
        <p:nvSpPr>
          <p:cNvPr id="50" name="Text Placeholder 6">
            <a:extLst>
              <a:ext uri="{FF2B5EF4-FFF2-40B4-BE49-F238E27FC236}">
                <a16:creationId xmlns:a16="http://schemas.microsoft.com/office/drawing/2014/main" id="{F02C43B8-DD0F-C048-9F6E-784256D487F9}"/>
              </a:ext>
            </a:extLst>
          </p:cNvPr>
          <p:cNvSpPr>
            <a:spLocks noGrp="1"/>
          </p:cNvSpPr>
          <p:nvPr>
            <p:ph type="body" sz="quarter" idx="10" hasCustomPrompt="1"/>
          </p:nvPr>
        </p:nvSpPr>
        <p:spPr>
          <a:xfrm>
            <a:off x="574245" y="2019300"/>
            <a:ext cx="11038167"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Bulleted list, 20-24pt</a:t>
            </a:r>
          </a:p>
          <a:p>
            <a:pPr lvl="0"/>
            <a:r>
              <a:rPr lang="en-US"/>
              <a:t>Bulleted list, 20-24pt</a:t>
            </a:r>
          </a:p>
          <a:p>
            <a:pPr lvl="0"/>
            <a:r>
              <a:rPr lang="en-US"/>
              <a:t>Bulleted list, 20-24pt</a:t>
            </a:r>
          </a:p>
          <a:p>
            <a:pPr lvl="0"/>
            <a:endParaRPr lang="en-US"/>
          </a:p>
        </p:txBody>
      </p:sp>
    </p:spTree>
    <p:extLst>
      <p:ext uri="{BB962C8B-B14F-4D97-AF65-F5344CB8AC3E}">
        <p14:creationId xmlns:p14="http://schemas.microsoft.com/office/powerpoint/2010/main" val="320823062"/>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Comparison</a:t>
            </a:r>
          </a:p>
        </p:txBody>
      </p:sp>
      <p:sp>
        <p:nvSpPr>
          <p:cNvPr id="56" name="Text Placeholder 6">
            <a:extLst>
              <a:ext uri="{FF2B5EF4-FFF2-40B4-BE49-F238E27FC236}">
                <a16:creationId xmlns:a16="http://schemas.microsoft.com/office/drawing/2014/main" id="{B9BA9784-2126-1848-8E03-4E7CF943C78F}"/>
              </a:ext>
            </a:extLst>
          </p:cNvPr>
          <p:cNvSpPr>
            <a:spLocks noGrp="1"/>
          </p:cNvSpPr>
          <p:nvPr>
            <p:ph type="body" sz="quarter" idx="11" hasCustomPrompt="1"/>
          </p:nvPr>
        </p:nvSpPr>
        <p:spPr>
          <a:xfrm>
            <a:off x="594852" y="1929473"/>
            <a:ext cx="4884537" cy="424261"/>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800" b="0" spc="0" baseline="0">
                <a:solidFill>
                  <a:srgbClr val="0478D4"/>
                </a:solidFill>
                <a:latin typeface="+mn-lt"/>
                <a:cs typeface="Segoe UI" panose="020B0502040204020203" pitchFamily="34" charset="0"/>
              </a:defRPr>
            </a:lvl1pPr>
          </a:lstStyle>
          <a:p>
            <a:r>
              <a:rPr lang="en-US" b="1">
                <a:solidFill>
                  <a:srgbClr val="0478D4"/>
                </a:solidFill>
              </a:rPr>
              <a:t>Title 1</a:t>
            </a:r>
          </a:p>
        </p:txBody>
      </p:sp>
      <p:sp>
        <p:nvSpPr>
          <p:cNvPr id="57" name="Text Placeholder 6">
            <a:extLst>
              <a:ext uri="{FF2B5EF4-FFF2-40B4-BE49-F238E27FC236}">
                <a16:creationId xmlns:a16="http://schemas.microsoft.com/office/drawing/2014/main" id="{329F1A02-E026-D042-A41E-F73797D633C7}"/>
              </a:ext>
            </a:extLst>
          </p:cNvPr>
          <p:cNvSpPr>
            <a:spLocks noGrp="1"/>
          </p:cNvSpPr>
          <p:nvPr>
            <p:ph type="body" sz="quarter" idx="10" hasCustomPrompt="1"/>
          </p:nvPr>
        </p:nvSpPr>
        <p:spPr>
          <a:xfrm>
            <a:off x="599622" y="2602607"/>
            <a:ext cx="4879768"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sp>
        <p:nvSpPr>
          <p:cNvPr id="58" name="Text Placeholder 6">
            <a:extLst>
              <a:ext uri="{FF2B5EF4-FFF2-40B4-BE49-F238E27FC236}">
                <a16:creationId xmlns:a16="http://schemas.microsoft.com/office/drawing/2014/main" id="{34192514-DB65-A841-ACF2-B1B1EF984D6E}"/>
              </a:ext>
            </a:extLst>
          </p:cNvPr>
          <p:cNvSpPr>
            <a:spLocks noGrp="1"/>
          </p:cNvSpPr>
          <p:nvPr>
            <p:ph type="body" sz="quarter" idx="12" hasCustomPrompt="1"/>
          </p:nvPr>
        </p:nvSpPr>
        <p:spPr>
          <a:xfrm>
            <a:off x="6626162" y="1929473"/>
            <a:ext cx="4884537" cy="424261"/>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800" b="0" spc="0" baseline="0">
                <a:solidFill>
                  <a:srgbClr val="0478D4"/>
                </a:solidFill>
                <a:latin typeface="+mn-lt"/>
                <a:cs typeface="Segoe UI" panose="020B0502040204020203" pitchFamily="34" charset="0"/>
              </a:defRPr>
            </a:lvl1pPr>
          </a:lstStyle>
          <a:p>
            <a:r>
              <a:rPr lang="en-US" b="1">
                <a:solidFill>
                  <a:srgbClr val="0478D4"/>
                </a:solidFill>
              </a:rPr>
              <a:t>Title 2</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6630931" y="2602607"/>
            <a:ext cx="4879768"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cxnSp>
        <p:nvCxnSpPr>
          <p:cNvPr id="19" name="Straight Connector 18">
            <a:extLst>
              <a:ext uri="{FF2B5EF4-FFF2-40B4-BE49-F238E27FC236}">
                <a16:creationId xmlns:a16="http://schemas.microsoft.com/office/drawing/2014/main" id="{B3F672C9-0DB5-2942-B42D-AA5E1193F82E}"/>
              </a:ext>
            </a:extLst>
          </p:cNvPr>
          <p:cNvCxnSpPr/>
          <p:nvPr userDrawn="1"/>
        </p:nvCxnSpPr>
        <p:spPr>
          <a:xfrm>
            <a:off x="5742450" y="1929473"/>
            <a:ext cx="0" cy="4016807"/>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63714140"/>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Image Left, List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Image on the left, list on the right, 28pt </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4466995" y="1929472"/>
            <a:ext cx="7145414" cy="3867478"/>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3200"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52" name="Picture Placeholder 2" descr="Add alt text to all images">
            <a:extLst>
              <a:ext uri="{FF2B5EF4-FFF2-40B4-BE49-F238E27FC236}">
                <a16:creationId xmlns:a16="http://schemas.microsoft.com/office/drawing/2014/main" id="{4C137356-5022-5D4A-9491-CF4D7809CE3D}"/>
              </a:ext>
            </a:extLst>
          </p:cNvPr>
          <p:cNvSpPr>
            <a:spLocks noGrp="1"/>
          </p:cNvSpPr>
          <p:nvPr>
            <p:ph type="pic" sz="quarter" idx="14" hasCustomPrompt="1"/>
          </p:nvPr>
        </p:nvSpPr>
        <p:spPr>
          <a:xfrm>
            <a:off x="588415" y="1904327"/>
            <a:ext cx="3070138" cy="3926816"/>
          </a:xfrm>
          <a:prstGeom prst="rect">
            <a:avLst/>
          </a:prstGeom>
        </p:spPr>
        <p:txBody>
          <a:bodyPr/>
          <a:lstStyle>
            <a:lvl1pPr algn="ctr">
              <a:buNone/>
              <a:defRPr sz="3200" spc="0">
                <a:solidFill>
                  <a:schemeClr val="bg2"/>
                </a:solidFill>
              </a:defRPr>
            </a:lvl1pPr>
          </a:lstStyle>
          <a:p>
            <a:r>
              <a:rPr lang="en-US" dirty="0"/>
              <a:t>Add picture</a:t>
            </a:r>
          </a:p>
        </p:txBody>
      </p:sp>
    </p:spTree>
    <p:extLst>
      <p:ext uri="{BB962C8B-B14F-4D97-AF65-F5344CB8AC3E}">
        <p14:creationId xmlns:p14="http://schemas.microsoft.com/office/powerpoint/2010/main" val="2327633885"/>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List Left, Image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 on the left, image on the right</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588415" y="1929472"/>
            <a:ext cx="6755589" cy="3867478"/>
          </a:xfrm>
          <a:prstGeom prst="rect">
            <a:avLst/>
          </a:prstGeom>
        </p:spPr>
        <p:txBody>
          <a:bodyPr/>
          <a:lstStyle>
            <a:lvl1pPr marL="342900" marR="0" indent="-342900" algn="r" defTabSz="457109" rtl="0" eaLnBrk="1" fontAlgn="auto" latinLnBrk="0" hangingPunct="1">
              <a:lnSpc>
                <a:spcPct val="100000"/>
              </a:lnSpc>
              <a:spcBef>
                <a:spcPts val="600"/>
              </a:spcBef>
              <a:spcAft>
                <a:spcPts val="600"/>
              </a:spcAft>
              <a:buClrTx/>
              <a:buSzTx/>
              <a:buFont typeface="Arial" panose="020B0604020202020204" pitchFamily="34" charset="0"/>
              <a:buNone/>
              <a:tabLst/>
              <a:defRPr sz="3200"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3" name="Picture Placeholder 2">
            <a:extLst>
              <a:ext uri="{FF2B5EF4-FFF2-40B4-BE49-F238E27FC236}">
                <a16:creationId xmlns:a16="http://schemas.microsoft.com/office/drawing/2014/main" id="{90521DD1-C3DF-A749-8763-9CC63EFC5880}"/>
              </a:ext>
            </a:extLst>
          </p:cNvPr>
          <p:cNvSpPr>
            <a:spLocks noGrp="1"/>
          </p:cNvSpPr>
          <p:nvPr>
            <p:ph type="pic" sz="quarter" idx="14" hasCustomPrompt="1"/>
          </p:nvPr>
        </p:nvSpPr>
        <p:spPr>
          <a:xfrm>
            <a:off x="8506680" y="1904327"/>
            <a:ext cx="3070138" cy="3926816"/>
          </a:xfrm>
          <a:prstGeom prst="rect">
            <a:avLst/>
          </a:prstGeom>
        </p:spPr>
        <p:txBody>
          <a:bodyPr/>
          <a:lstStyle>
            <a:lvl1pPr algn="ctr">
              <a:buNone/>
              <a:defRPr sz="3200" spc="0">
                <a:solidFill>
                  <a:schemeClr val="bg2"/>
                </a:solidFill>
              </a:defRPr>
            </a:lvl1pPr>
          </a:lstStyle>
          <a:p>
            <a:r>
              <a:rPr lang="en-US" dirty="0"/>
              <a:t>Add picture</a:t>
            </a:r>
          </a:p>
        </p:txBody>
      </p:sp>
    </p:spTree>
    <p:extLst>
      <p:ext uri="{BB962C8B-B14F-4D97-AF65-F5344CB8AC3E}">
        <p14:creationId xmlns:p14="http://schemas.microsoft.com/office/powerpoint/2010/main" val="2824877095"/>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Fin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bject 12">
            <a:extLst>
              <a:ext uri="{FF2B5EF4-FFF2-40B4-BE49-F238E27FC236}">
                <a16:creationId xmlns:a16="http://schemas.microsoft.com/office/drawing/2014/main" id="{17F9A7BF-5BF6-6447-B55B-7AEA8903217D}"/>
              </a:ext>
            </a:extLst>
          </p:cNvPr>
          <p:cNvSpPr txBox="1"/>
          <p:nvPr userDrawn="1"/>
        </p:nvSpPr>
        <p:spPr>
          <a:xfrm>
            <a:off x="8551223" y="4552295"/>
            <a:ext cx="3950893" cy="1143350"/>
          </a:xfrm>
          <a:prstGeom prst="rect">
            <a:avLst/>
          </a:prstGeom>
        </p:spPr>
        <p:txBody>
          <a:bodyPr vert="horz" wrap="square" lIns="0" tIns="155177" rIns="0" bIns="0" rtlCol="0">
            <a:spAutoFit/>
          </a:bodyPr>
          <a:lstStyle/>
          <a:p>
            <a:pPr marL="9519" marR="3808">
              <a:lnSpc>
                <a:spcPts val="8867"/>
              </a:lnSpc>
              <a:spcBef>
                <a:spcPts val="1222"/>
              </a:spcBef>
            </a:pPr>
            <a:r>
              <a:rPr lang="en-US" sz="4498" b="1" spc="-26" dirty="0">
                <a:solidFill>
                  <a:srgbClr val="2F2E2F"/>
                </a:solidFill>
                <a:latin typeface="Segoe UI"/>
                <a:cs typeface="Segoe UI"/>
              </a:rPr>
              <a:t>Thank you</a:t>
            </a:r>
            <a:endParaRPr sz="4498" dirty="0">
              <a:solidFill>
                <a:srgbClr val="2F2E2F"/>
              </a:solidFill>
              <a:latin typeface="Segoe UI"/>
              <a:cs typeface="Segoe UI"/>
            </a:endParaRPr>
          </a:p>
        </p:txBody>
      </p:sp>
      <p:sp>
        <p:nvSpPr>
          <p:cNvPr id="6" name="Text Placeholder 4">
            <a:extLst>
              <a:ext uri="{FF2B5EF4-FFF2-40B4-BE49-F238E27FC236}">
                <a16:creationId xmlns:a16="http://schemas.microsoft.com/office/drawing/2014/main" id="{FB4B2E72-FA35-F948-8644-2D3A788C1A1F}"/>
              </a:ext>
            </a:extLst>
          </p:cNvPr>
          <p:cNvSpPr>
            <a:spLocks noGrp="1"/>
          </p:cNvSpPr>
          <p:nvPr>
            <p:ph type="body" sz="quarter" idx="12" hasCustomPrompt="1"/>
          </p:nvPr>
        </p:nvSpPr>
        <p:spPr>
          <a:xfrm>
            <a:off x="632327" y="6280486"/>
            <a:ext cx="4164583" cy="197683"/>
          </a:xfrm>
          <a:prstGeom prst="rect">
            <a:avLst/>
          </a:prstGeom>
          <a:noFill/>
        </p:spPr>
        <p:txBody>
          <a:bodyPr wrap="square" lIns="0" tIns="0" rIns="0" bIns="0">
            <a:spAutoFit/>
          </a:bodyPr>
          <a:lstStyle>
            <a:lvl1pPr marL="0" indent="0">
              <a:spcBef>
                <a:spcPts val="0"/>
              </a:spcBef>
              <a:buNone/>
              <a:defRPr sz="1799" spc="0" baseline="0">
                <a:solidFill>
                  <a:srgbClr val="0478D4"/>
                </a:solidFill>
                <a:latin typeface="+mn-lt"/>
                <a:cs typeface="Segoe UI" panose="020B0502040204020203" pitchFamily="34" charset="0"/>
              </a:defRPr>
            </a:lvl1pPr>
          </a:lstStyle>
          <a:p>
            <a:pPr lvl="0"/>
            <a:r>
              <a:rPr lang="en-US" err="1"/>
              <a:t>Microsoft.com</a:t>
            </a:r>
            <a:r>
              <a:rPr lang="en-US"/>
              <a:t>/Learn</a:t>
            </a:r>
          </a:p>
        </p:txBody>
      </p:sp>
    </p:spTree>
    <p:extLst>
      <p:ext uri="{BB962C8B-B14F-4D97-AF65-F5344CB8AC3E}">
        <p14:creationId xmlns:p14="http://schemas.microsoft.com/office/powerpoint/2010/main" val="38542274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pecial Section Divider">
    <p:bg>
      <p:bgPr>
        <a:solidFill>
          <a:srgbClr val="F2F2F2"/>
        </a:solidFill>
        <a:effectLst/>
      </p:bgPr>
    </p:bg>
    <p:spTree>
      <p:nvGrpSpPr>
        <p:cNvPr id="1" name=""/>
        <p:cNvGrpSpPr/>
        <p:nvPr/>
      </p:nvGrpSpPr>
      <p:grpSpPr>
        <a:xfrm>
          <a:off x="0" y="0"/>
          <a:ext cx="0" cy="0"/>
          <a:chOff x="0" y="0"/>
          <a:chExt cx="0" cy="0"/>
        </a:xfrm>
      </p:grpSpPr>
      <p:pic>
        <p:nvPicPr>
          <p:cNvPr id="7" name="Image" descr="Image">
            <a:extLst>
              <a:ext uri="{FF2B5EF4-FFF2-40B4-BE49-F238E27FC236}">
                <a16:creationId xmlns:a16="http://schemas.microsoft.com/office/drawing/2014/main" id="{23E8EA90-A74B-1644-8AAF-65FE0006F75A}"/>
              </a:ext>
            </a:extLst>
          </p:cNvPr>
          <p:cNvPicPr>
            <a:picLocks noChangeAspect="1"/>
          </p:cNvPicPr>
          <p:nvPr userDrawn="1"/>
        </p:nvPicPr>
        <p:blipFill>
          <a:blip r:embed="rId2"/>
          <a:stretch>
            <a:fillRect/>
          </a:stretch>
        </p:blipFill>
        <p:spPr>
          <a:xfrm>
            <a:off x="2812923" y="0"/>
            <a:ext cx="9379077" cy="6227998"/>
          </a:xfrm>
          <a:prstGeom prst="rect">
            <a:avLst/>
          </a:prstGeom>
          <a:ln w="12700">
            <a:miter lim="400000"/>
          </a:ln>
        </p:spPr>
      </p:pic>
      <p:sp>
        <p:nvSpPr>
          <p:cNvPr id="8" name="Rounded Rectangle">
            <a:extLst>
              <a:ext uri="{FF2B5EF4-FFF2-40B4-BE49-F238E27FC236}">
                <a16:creationId xmlns:a16="http://schemas.microsoft.com/office/drawing/2014/main" id="{D977F431-0689-8C41-B7A7-3F422DA3B700}"/>
              </a:ext>
            </a:extLst>
          </p:cNvPr>
          <p:cNvSpPr/>
          <p:nvPr userDrawn="1"/>
        </p:nvSpPr>
        <p:spPr>
          <a:xfrm>
            <a:off x="1408021" y="1082401"/>
            <a:ext cx="9375960" cy="4693198"/>
          </a:xfrm>
          <a:prstGeom prst="roundRect">
            <a:avLst>
              <a:gd name="adj" fmla="val 1379"/>
            </a:avLst>
          </a:prstGeom>
          <a:solidFill>
            <a:srgbClr val="FFFFFF"/>
          </a:solidFill>
          <a:ln w="12700">
            <a:miter lim="400000"/>
          </a:ln>
        </p:spPr>
        <p:txBody>
          <a:bodyPr lIns="0" tIns="0" rIns="0" bIns="0" anchor="ctr"/>
          <a:lstStyle/>
          <a:p>
            <a:pPr algn="ctr">
              <a:lnSpc>
                <a:spcPct val="100000"/>
              </a:lnSpc>
              <a:defRPr sz="3200" spc="0">
                <a:latin typeface="Helvetica Neue Medium"/>
                <a:ea typeface="Helvetica Neue Medium"/>
                <a:cs typeface="Helvetica Neue Medium"/>
                <a:sym typeface="Helvetica Neue Medium"/>
              </a:defRPr>
            </a:pPr>
            <a:endParaRPr sz="1600" dirty="0"/>
          </a:p>
        </p:txBody>
      </p:sp>
      <p:pic>
        <p:nvPicPr>
          <p:cNvPr id="9" name="Image" descr="Image">
            <a:extLst>
              <a:ext uri="{FF2B5EF4-FFF2-40B4-BE49-F238E27FC236}">
                <a16:creationId xmlns:a16="http://schemas.microsoft.com/office/drawing/2014/main" id="{4DA96CE1-B3E4-7D4F-BE51-C00D0B1BEBFE}"/>
              </a:ext>
            </a:extLst>
          </p:cNvPr>
          <p:cNvPicPr>
            <a:picLocks noChangeAspect="1"/>
          </p:cNvPicPr>
          <p:nvPr userDrawn="1"/>
        </p:nvPicPr>
        <p:blipFill>
          <a:blip r:embed="rId3"/>
          <a:stretch>
            <a:fillRect/>
          </a:stretch>
        </p:blipFill>
        <p:spPr>
          <a:xfrm>
            <a:off x="8047" y="8948"/>
            <a:ext cx="12192000" cy="6858000"/>
          </a:xfrm>
          <a:prstGeom prst="rect">
            <a:avLst/>
          </a:prstGeom>
          <a:ln w="12700">
            <a:miter lim="400000"/>
          </a:ln>
        </p:spPr>
      </p:pic>
      <p:sp>
        <p:nvSpPr>
          <p:cNvPr id="5" name="Title 1">
            <a:extLst>
              <a:ext uri="{FF2B5EF4-FFF2-40B4-BE49-F238E27FC236}">
                <a16:creationId xmlns:a16="http://schemas.microsoft.com/office/drawing/2014/main" id="{7FEDD2F8-AEE0-8D4B-8642-3DF4E1390824}"/>
              </a:ext>
            </a:extLst>
          </p:cNvPr>
          <p:cNvSpPr>
            <a:spLocks noGrp="1"/>
          </p:cNvSpPr>
          <p:nvPr>
            <p:ph type="title" hasCustomPrompt="1"/>
          </p:nvPr>
        </p:nvSpPr>
        <p:spPr>
          <a:xfrm>
            <a:off x="2545781" y="2666823"/>
            <a:ext cx="7127680" cy="553998"/>
          </a:xfrm>
          <a:prstGeom prst="rect">
            <a:avLst/>
          </a:prstGeom>
        </p:spPr>
        <p:txBody>
          <a:bodyPr wrap="square" lIns="0" tIns="0" rIns="0" bIns="0">
            <a:noAutofit/>
          </a:bodyPr>
          <a:lstStyle>
            <a:lvl1pPr marL="4571">
              <a:lnSpc>
                <a:spcPct val="100000"/>
              </a:lnSpc>
              <a:defRPr sz="3600" b="1" i="0" spc="-50" baseline="0">
                <a:solidFill>
                  <a:srgbClr val="243A5E"/>
                </a:solidFill>
                <a:latin typeface="Segoe UI Semibold" panose="020B0502040204020203" pitchFamily="34" charset="0"/>
                <a:cs typeface="Segoe UI Semibold" panose="020B0502040204020203" pitchFamily="34" charset="0"/>
              </a:defRPr>
            </a:lvl1pPr>
          </a:lstStyle>
          <a:p>
            <a:r>
              <a:rPr lang="en-US"/>
              <a:t>Presentation title, 36pt</a:t>
            </a:r>
          </a:p>
        </p:txBody>
      </p:sp>
      <p:sp>
        <p:nvSpPr>
          <p:cNvPr id="6" name="Subtitle 2">
            <a:extLst>
              <a:ext uri="{FF2B5EF4-FFF2-40B4-BE49-F238E27FC236}">
                <a16:creationId xmlns:a16="http://schemas.microsoft.com/office/drawing/2014/main" id="{9E0105FF-A462-154A-9AEE-AD7318DF04E2}"/>
              </a:ext>
            </a:extLst>
          </p:cNvPr>
          <p:cNvSpPr>
            <a:spLocks noGrp="1"/>
          </p:cNvSpPr>
          <p:nvPr>
            <p:ph type="subTitle" idx="1" hasCustomPrompt="1"/>
          </p:nvPr>
        </p:nvSpPr>
        <p:spPr>
          <a:xfrm>
            <a:off x="2541820" y="2012658"/>
            <a:ext cx="7131642" cy="338554"/>
          </a:xfrm>
          <a:prstGeom prst="rect">
            <a:avLst/>
          </a:prstGeom>
        </p:spPr>
        <p:txBody>
          <a:bodyPr wrap="square" lIns="0" tIns="0" rIns="0" bIns="0">
            <a:spAutoFit/>
          </a:bodyPr>
          <a:lstStyle>
            <a:lvl1pPr marL="0" indent="0" algn="l">
              <a:lnSpc>
                <a:spcPct val="100000"/>
              </a:lnSpc>
              <a:spcBef>
                <a:spcPts val="0"/>
              </a:spcBef>
              <a:buNone/>
              <a:defRPr sz="2200" cap="all" spc="280" baseline="0">
                <a:solidFill>
                  <a:srgbClr val="0078D4"/>
                </a:solidFill>
                <a:latin typeface="Segoe UI" panose="020B0502040204020203" pitchFamily="34" charset="0"/>
                <a:cs typeface="Segoe UI" panose="020B0502040204020203" pitchFamily="34" charset="0"/>
              </a:defRPr>
            </a:lvl1pPr>
            <a:lvl2pPr marL="228554" indent="0" algn="ctr">
              <a:buNone/>
              <a:defRPr sz="1000"/>
            </a:lvl2pPr>
            <a:lvl3pPr marL="457109" indent="0" algn="ctr">
              <a:buNone/>
              <a:defRPr sz="900"/>
            </a:lvl3pPr>
            <a:lvl4pPr marL="685663" indent="0" algn="ctr">
              <a:buNone/>
              <a:defRPr sz="800"/>
            </a:lvl4pPr>
            <a:lvl5pPr marL="914217" indent="0" algn="ctr">
              <a:buNone/>
              <a:defRPr sz="800"/>
            </a:lvl5pPr>
            <a:lvl6pPr marL="1142771" indent="0" algn="ctr">
              <a:buNone/>
              <a:defRPr sz="800"/>
            </a:lvl6pPr>
            <a:lvl7pPr marL="1371326" indent="0" algn="ctr">
              <a:buNone/>
              <a:defRPr sz="800"/>
            </a:lvl7pPr>
            <a:lvl8pPr marL="1599880" indent="0" algn="ctr">
              <a:buNone/>
              <a:defRPr sz="800"/>
            </a:lvl8pPr>
            <a:lvl9pPr marL="1828434" indent="0" algn="ctr">
              <a:buNone/>
              <a:defRPr sz="800"/>
            </a:lvl9pPr>
          </a:lstStyle>
          <a:p>
            <a:pPr lvl="0"/>
            <a:r>
              <a:rPr lang="en-US"/>
              <a:t>Speaker name or subtitle, 22pt</a:t>
            </a:r>
          </a:p>
        </p:txBody>
      </p:sp>
      <p:sp>
        <p:nvSpPr>
          <p:cNvPr id="10" name="Text Placeholder 9">
            <a:extLst>
              <a:ext uri="{FF2B5EF4-FFF2-40B4-BE49-F238E27FC236}">
                <a16:creationId xmlns:a16="http://schemas.microsoft.com/office/drawing/2014/main" id="{408D70BC-3E91-4744-93D8-5A1B55811711}"/>
              </a:ext>
            </a:extLst>
          </p:cNvPr>
          <p:cNvSpPr>
            <a:spLocks noGrp="1"/>
          </p:cNvSpPr>
          <p:nvPr>
            <p:ph type="body" sz="quarter" idx="10" hasCustomPrompt="1"/>
          </p:nvPr>
        </p:nvSpPr>
        <p:spPr>
          <a:xfrm>
            <a:off x="2545782" y="3536433"/>
            <a:ext cx="7127679" cy="1454023"/>
          </a:xfrm>
          <a:prstGeom prst="rect">
            <a:avLst/>
          </a:prstGeom>
        </p:spPr>
        <p:txBody>
          <a:bodyPr lIns="0" tIns="0" rIns="0" bIns="0">
            <a:normAutofit/>
          </a:bodyPr>
          <a:lstStyle>
            <a:lvl1pPr marL="0" indent="0">
              <a:buNone/>
              <a:defRPr sz="2000" b="0" i="0" spc="0">
                <a:solidFill>
                  <a:srgbClr val="2F2F2F"/>
                </a:solidFill>
                <a:latin typeface="Segoe UI" panose="020B0502040204020203" pitchFamily="34" charset="0"/>
                <a:cs typeface="Segoe UI" panose="020B0502040204020203" pitchFamily="34" charset="0"/>
              </a:defRPr>
            </a:lvl1pPr>
          </a:lstStyle>
          <a:p>
            <a:pPr lvl="0"/>
            <a:r>
              <a:rPr lang="en-US"/>
              <a:t>Body copy, 20pt</a:t>
            </a:r>
          </a:p>
        </p:txBody>
      </p:sp>
      <p:grpSp>
        <p:nvGrpSpPr>
          <p:cNvPr id="11" name="Group 10">
            <a:extLst>
              <a:ext uri="{FF2B5EF4-FFF2-40B4-BE49-F238E27FC236}">
                <a16:creationId xmlns:a16="http://schemas.microsoft.com/office/drawing/2014/main" id="{B9884A09-66B7-CF4C-9E8A-7359F25D6FE7}"/>
              </a:ext>
            </a:extLst>
          </p:cNvPr>
          <p:cNvGrpSpPr/>
          <p:nvPr userDrawn="1"/>
        </p:nvGrpSpPr>
        <p:grpSpPr>
          <a:xfrm rot="5400000">
            <a:off x="10128268" y="2370357"/>
            <a:ext cx="6748141" cy="2227148"/>
            <a:chOff x="8206313" y="6182284"/>
            <a:chExt cx="12824005" cy="4231313"/>
          </a:xfrm>
        </p:grpSpPr>
        <p:pic>
          <p:nvPicPr>
            <p:cNvPr id="12" name="Image" descr="Image">
              <a:extLst>
                <a:ext uri="{FF2B5EF4-FFF2-40B4-BE49-F238E27FC236}">
                  <a16:creationId xmlns:a16="http://schemas.microsoft.com/office/drawing/2014/main" id="{BFD6579F-2E0B-AC4E-B3CF-F8E77C54053E}"/>
                </a:ext>
              </a:extLst>
            </p:cNvPr>
            <p:cNvPicPr>
              <a:picLocks noChangeAspect="1"/>
            </p:cNvPicPr>
            <p:nvPr userDrawn="1"/>
          </p:nvPicPr>
          <p:blipFill>
            <a:blip r:embed="rId4"/>
            <a:srcRect b="20208"/>
            <a:stretch>
              <a:fillRect/>
            </a:stretch>
          </p:blipFill>
          <p:spPr>
            <a:xfrm>
              <a:off x="9825738" y="6285642"/>
              <a:ext cx="11204580" cy="2819606"/>
            </a:xfrm>
            <a:prstGeom prst="rect">
              <a:avLst/>
            </a:prstGeom>
            <a:ln w="12700">
              <a:miter lim="400000"/>
            </a:ln>
          </p:spPr>
        </p:pic>
        <p:sp>
          <p:nvSpPr>
            <p:cNvPr id="13" name="R134 G97 B197…">
              <a:extLst>
                <a:ext uri="{FF2B5EF4-FFF2-40B4-BE49-F238E27FC236}">
                  <a16:creationId xmlns:a16="http://schemas.microsoft.com/office/drawing/2014/main" id="{C1FB9FD0-9348-D44A-B22B-BA9C683ED97E}"/>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4" name="R59 G46 B88…">
              <a:extLst>
                <a:ext uri="{FF2B5EF4-FFF2-40B4-BE49-F238E27FC236}">
                  <a16:creationId xmlns:a16="http://schemas.microsoft.com/office/drawing/2014/main" id="{F8BE03AA-34DA-4049-B449-11A0EE1852CE}"/>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5" name="R213 G157 B255…">
              <a:extLst>
                <a:ext uri="{FF2B5EF4-FFF2-40B4-BE49-F238E27FC236}">
                  <a16:creationId xmlns:a16="http://schemas.microsoft.com/office/drawing/2014/main" id="{2B0C9B98-814E-2F4A-8F45-17752BEDEFFE}"/>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6" name="R161 G133 B210…">
              <a:extLst>
                <a:ext uri="{FF2B5EF4-FFF2-40B4-BE49-F238E27FC236}">
                  <a16:creationId xmlns:a16="http://schemas.microsoft.com/office/drawing/2014/main" id="{7B698C4F-5365-EA49-9E8E-37D03F323454}"/>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7" name="R0 G120 B212…">
              <a:extLst>
                <a:ext uri="{FF2B5EF4-FFF2-40B4-BE49-F238E27FC236}">
                  <a16:creationId xmlns:a16="http://schemas.microsoft.com/office/drawing/2014/main" id="{FD35F576-63A9-D94A-9E52-E9846D10E673}"/>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8" name="R36 G58 B94…">
              <a:extLst>
                <a:ext uri="{FF2B5EF4-FFF2-40B4-BE49-F238E27FC236}">
                  <a16:creationId xmlns:a16="http://schemas.microsoft.com/office/drawing/2014/main" id="{75AD73AB-A303-AB4D-BE93-3CC19BEE95EE}"/>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20" name="R80 G230 B255…">
              <a:extLst>
                <a:ext uri="{FF2B5EF4-FFF2-40B4-BE49-F238E27FC236}">
                  <a16:creationId xmlns:a16="http://schemas.microsoft.com/office/drawing/2014/main" id="{73A6DAC9-3DF7-1247-B432-B0151529BE90}"/>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21" name="R40 G167 B233…">
              <a:extLst>
                <a:ext uri="{FF2B5EF4-FFF2-40B4-BE49-F238E27FC236}">
                  <a16:creationId xmlns:a16="http://schemas.microsoft.com/office/drawing/2014/main" id="{0F76C5AE-1071-044C-AA75-BF4F88A80762}"/>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2" name="R0 G133 B117   Hex #008575   C100 M15 Y60 K0   PMS 3285 C">
              <a:extLst>
                <a:ext uri="{FF2B5EF4-FFF2-40B4-BE49-F238E27FC236}">
                  <a16:creationId xmlns:a16="http://schemas.microsoft.com/office/drawing/2014/main" id="{D035A622-20C6-674D-ABDC-CB954413DF1C}"/>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3" name="R39 G75 B71   Hex #274b47…">
              <a:extLst>
                <a:ext uri="{FF2B5EF4-FFF2-40B4-BE49-F238E27FC236}">
                  <a16:creationId xmlns:a16="http://schemas.microsoft.com/office/drawing/2014/main" id="{61E4D389-EB97-A448-AD60-AEDEB2F00D3A}"/>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4" name="R48 G229 B208…">
              <a:extLst>
                <a:ext uri="{FF2B5EF4-FFF2-40B4-BE49-F238E27FC236}">
                  <a16:creationId xmlns:a16="http://schemas.microsoft.com/office/drawing/2014/main" id="{B439E7C5-9742-434B-AD0D-FDF86B290917}"/>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5" name="R40 G194 B209…">
              <a:extLst>
                <a:ext uri="{FF2B5EF4-FFF2-40B4-BE49-F238E27FC236}">
                  <a16:creationId xmlns:a16="http://schemas.microsoft.com/office/drawing/2014/main" id="{5A894DB0-0F8E-2F4F-A2AB-6D410D902A92}"/>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6" name="R16 G124 B16  Hex #107c10  C75 M0 Y100 K0   PMS 362 C">
              <a:extLst>
                <a:ext uri="{FF2B5EF4-FFF2-40B4-BE49-F238E27FC236}">
                  <a16:creationId xmlns:a16="http://schemas.microsoft.com/office/drawing/2014/main" id="{F38A69B6-9F9E-CC48-91C2-1575DD38A32F}"/>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7" name="R5 G75 B22   Hex #054b16…">
              <a:extLst>
                <a:ext uri="{FF2B5EF4-FFF2-40B4-BE49-F238E27FC236}">
                  <a16:creationId xmlns:a16="http://schemas.microsoft.com/office/drawing/2014/main" id="{28A274DA-9171-9747-AB5C-EF263821F373}"/>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8" name="R155 G240 B11…">
              <a:extLst>
                <a:ext uri="{FF2B5EF4-FFF2-40B4-BE49-F238E27FC236}">
                  <a16:creationId xmlns:a16="http://schemas.microsoft.com/office/drawing/2014/main" id="{56DA42B8-D18A-0347-81E1-BE7A8DE6AF9A}"/>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9" name="R127 G186 B0…">
              <a:extLst>
                <a:ext uri="{FF2B5EF4-FFF2-40B4-BE49-F238E27FC236}">
                  <a16:creationId xmlns:a16="http://schemas.microsoft.com/office/drawing/2014/main" id="{407A1C50-6794-EC45-AD4A-3097DBC245F1}"/>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30" name="R216 G59 B1…">
              <a:extLst>
                <a:ext uri="{FF2B5EF4-FFF2-40B4-BE49-F238E27FC236}">
                  <a16:creationId xmlns:a16="http://schemas.microsoft.com/office/drawing/2014/main" id="{D095C4F1-2383-4949-9E67-33D47E26159C}"/>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31" name="R107 G41 B41…">
              <a:extLst>
                <a:ext uri="{FF2B5EF4-FFF2-40B4-BE49-F238E27FC236}">
                  <a16:creationId xmlns:a16="http://schemas.microsoft.com/office/drawing/2014/main" id="{EF879688-380F-CF44-BF84-F8F8CF2581B1}"/>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2" name="R255 G147 B73…">
              <a:extLst>
                <a:ext uri="{FF2B5EF4-FFF2-40B4-BE49-F238E27FC236}">
                  <a16:creationId xmlns:a16="http://schemas.microsoft.com/office/drawing/2014/main" id="{82FE479A-A702-DE46-A103-A0B4A98D60D1}"/>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3" name="R241 G101 B34…">
              <a:extLst>
                <a:ext uri="{FF2B5EF4-FFF2-40B4-BE49-F238E27FC236}">
                  <a16:creationId xmlns:a16="http://schemas.microsoft.com/office/drawing/2014/main" id="{914E0248-5807-5649-9D67-8A87B157D20B}"/>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4" name="R255 G185 B0…">
              <a:extLst>
                <a:ext uri="{FF2B5EF4-FFF2-40B4-BE49-F238E27FC236}">
                  <a16:creationId xmlns:a16="http://schemas.microsoft.com/office/drawing/2014/main" id="{1E86FE6E-DB36-9648-ABCD-0F63CD0E146B}"/>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5" name="R106 G75 B22…">
              <a:extLst>
                <a:ext uri="{FF2B5EF4-FFF2-40B4-BE49-F238E27FC236}">
                  <a16:creationId xmlns:a16="http://schemas.microsoft.com/office/drawing/2014/main" id="{86EBDE02-9B34-2743-B3AD-5D720A45069F}"/>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6" name="R254 G240 B0…">
              <a:extLst>
                <a:ext uri="{FF2B5EF4-FFF2-40B4-BE49-F238E27FC236}">
                  <a16:creationId xmlns:a16="http://schemas.microsoft.com/office/drawing/2014/main" id="{E044BB2C-917C-3B4E-84ED-F00A40EAE94C}"/>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7" name="R254 G212 B0…">
              <a:extLst>
                <a:ext uri="{FF2B5EF4-FFF2-40B4-BE49-F238E27FC236}">
                  <a16:creationId xmlns:a16="http://schemas.microsoft.com/office/drawing/2014/main" id="{820FBC61-BF59-6640-893D-9D946A1839A7}"/>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8" name="Image" descr="Image">
              <a:extLst>
                <a:ext uri="{FF2B5EF4-FFF2-40B4-BE49-F238E27FC236}">
                  <a16:creationId xmlns:a16="http://schemas.microsoft.com/office/drawing/2014/main" id="{5E5B3702-F2FD-1E4E-83F0-6B0FDE5E6A87}"/>
                </a:ext>
              </a:extLst>
            </p:cNvPr>
            <p:cNvPicPr>
              <a:picLocks noChangeAspect="1"/>
            </p:cNvPicPr>
            <p:nvPr userDrawn="1"/>
          </p:nvPicPr>
          <p:blipFill>
            <a:blip r:embed="rId5"/>
            <a:stretch>
              <a:fillRect/>
            </a:stretch>
          </p:blipFill>
          <p:spPr>
            <a:xfrm>
              <a:off x="9825738" y="9911907"/>
              <a:ext cx="11204576" cy="501690"/>
            </a:xfrm>
            <a:prstGeom prst="rect">
              <a:avLst/>
            </a:prstGeom>
            <a:ln w="12700">
              <a:miter lim="400000"/>
            </a:ln>
          </p:spPr>
        </p:pic>
        <p:sp>
          <p:nvSpPr>
            <p:cNvPr id="39" name="R242 G242 B242…">
              <a:extLst>
                <a:ext uri="{FF2B5EF4-FFF2-40B4-BE49-F238E27FC236}">
                  <a16:creationId xmlns:a16="http://schemas.microsoft.com/office/drawing/2014/main" id="{7FD4C549-DEC5-C847-9BF6-96A17A0494AF}"/>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40" name="R230 G230 B230…">
              <a:extLst>
                <a:ext uri="{FF2B5EF4-FFF2-40B4-BE49-F238E27FC236}">
                  <a16:creationId xmlns:a16="http://schemas.microsoft.com/office/drawing/2014/main" id="{186A0629-84F2-1540-A7BC-B0D5DF45C618}"/>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41" name="R210 G210 B210…">
              <a:extLst>
                <a:ext uri="{FF2B5EF4-FFF2-40B4-BE49-F238E27FC236}">
                  <a16:creationId xmlns:a16="http://schemas.microsoft.com/office/drawing/2014/main" id="{742C97BE-E444-1342-A76A-5E826DB46E35}"/>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2" name="R115 G115 B115…">
              <a:extLst>
                <a:ext uri="{FF2B5EF4-FFF2-40B4-BE49-F238E27FC236}">
                  <a16:creationId xmlns:a16="http://schemas.microsoft.com/office/drawing/2014/main" id="{7B71431F-7920-A544-9F1F-A6D24C6CCBE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3" name="R80 G80 B80…">
              <a:extLst>
                <a:ext uri="{FF2B5EF4-FFF2-40B4-BE49-F238E27FC236}">
                  <a16:creationId xmlns:a16="http://schemas.microsoft.com/office/drawing/2014/main" id="{783434BE-F9AF-E041-92AC-A6BE7DB4468E}"/>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4" name="R47 G47 B47…">
              <a:extLst>
                <a:ext uri="{FF2B5EF4-FFF2-40B4-BE49-F238E27FC236}">
                  <a16:creationId xmlns:a16="http://schemas.microsoft.com/office/drawing/2014/main" id="{D0BA6446-B29C-AD4C-AE45-FBC71AF5173A}"/>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5" name="R0 G0 B0…">
              <a:extLst>
                <a:ext uri="{FF2B5EF4-FFF2-40B4-BE49-F238E27FC236}">
                  <a16:creationId xmlns:a16="http://schemas.microsoft.com/office/drawing/2014/main" id="{86DD875A-469B-8D41-92AB-A3FE4768DDD4}"/>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6" name="Primary">
              <a:extLst>
                <a:ext uri="{FF2B5EF4-FFF2-40B4-BE49-F238E27FC236}">
                  <a16:creationId xmlns:a16="http://schemas.microsoft.com/office/drawing/2014/main" id="{4309B6D7-CDB6-EA43-9320-ECB48361CE31}"/>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83539199-EE3A-C247-A7C1-9154C58676F7}"/>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8" name="Primary">
              <a:extLst>
                <a:ext uri="{FF2B5EF4-FFF2-40B4-BE49-F238E27FC236}">
                  <a16:creationId xmlns:a16="http://schemas.microsoft.com/office/drawing/2014/main" id="{EB21E731-90CB-9241-9072-F6AEDAAC9EA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9" name="Secondary">
              <a:extLst>
                <a:ext uri="{FF2B5EF4-FFF2-40B4-BE49-F238E27FC236}">
                  <a16:creationId xmlns:a16="http://schemas.microsoft.com/office/drawing/2014/main" id="{CA8AE9DD-3463-8841-9DB8-A6D11E28DA75}"/>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2846454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2.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065842"/>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spd="med"/>
  <p:txStyles>
    <p:titleStyle>
      <a:lvl1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1pPr>
      <a:lvl2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2pPr>
      <a:lvl3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3pPr>
      <a:lvl4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4pPr>
      <a:lvl5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5pPr>
      <a:lvl6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6pPr>
      <a:lvl7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7pPr>
      <a:lvl8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8pPr>
      <a:lvl9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9pPr>
    </p:titleStyle>
    <p:bodyStyle>
      <a:lvl1pPr marL="740685"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1pPr>
      <a:lvl2pPr marL="1058121"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2pPr>
      <a:lvl3pPr marL="1375558"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3pPr>
      <a:lvl4pPr marL="1692994"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4pPr>
      <a:lvl5pPr marL="2010431"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5pPr>
      <a:lvl6pPr marL="2327867"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6pPr>
      <a:lvl7pPr marL="2645304"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7pPr>
      <a:lvl8pPr marL="2962740"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8pPr>
      <a:lvl9pPr marL="3280177"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9pPr>
    </p:bodyStyle>
    <p:otherStyle>
      <a:lvl1pPr marL="0" marR="0" indent="0"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1pPr>
      <a:lvl2pPr marL="0" marR="0" indent="114277"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2pPr>
      <a:lvl3pPr marL="0" marR="0" indent="228554"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3pPr>
      <a:lvl4pPr marL="0" marR="0" indent="342831"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4pPr>
      <a:lvl5pPr marL="0" marR="0" indent="457109"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5pPr>
      <a:lvl6pPr marL="0" marR="0" indent="571386"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6pPr>
      <a:lvl7pPr marL="0" marR="0" indent="685663"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7pPr>
      <a:lvl8pPr marL="0" marR="0" indent="799940"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8pPr>
      <a:lvl9pPr marL="0" marR="0" indent="914217"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guide id="3" pos="7319">
          <p15:clr>
            <a:srgbClr val="F26B43"/>
          </p15:clr>
        </p15:guide>
        <p15:guide id="4" orient="horz" pos="3960">
          <p15:clr>
            <a:srgbClr val="F26B43"/>
          </p15:clr>
        </p15:guide>
        <p15:guide id="5" pos="359">
          <p15:clr>
            <a:srgbClr val="F26B43"/>
          </p15:clr>
        </p15:guide>
        <p15:guide id="6" orient="horz" pos="3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learn/paths/build-data-analytics-solutions-using-azure-synapse-serverless-sql-pools/" TargetMode="External"/><Relationship Id="rId2" Type="http://schemas.openxmlformats.org/officeDocument/2006/relationships/notesSlide" Target="../notesSlides/notesSlide13.xml"/><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Ingest and load data</a:t>
            </a:r>
            <a:br>
              <a:rPr lang="en-US" dirty="0"/>
            </a:br>
            <a:r>
              <a:rPr lang="en-US" dirty="0"/>
              <a:t>into the data warehouse</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Subtitle Goes Here</a:t>
            </a:r>
          </a:p>
        </p:txBody>
      </p:sp>
    </p:spTree>
    <p:extLst>
      <p:ext uri="{BB962C8B-B14F-4D97-AF65-F5344CB8AC3E}">
        <p14:creationId xmlns:p14="http://schemas.microsoft.com/office/powerpoint/2010/main" val="347822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726395-8A5C-4793-8124-0EA1375D1D96}"/>
              </a:ext>
            </a:extLst>
          </p:cNvPr>
          <p:cNvSpPr>
            <a:spLocks noGrp="1"/>
          </p:cNvSpPr>
          <p:nvPr>
            <p:ph type="title"/>
          </p:nvPr>
        </p:nvSpPr>
        <p:spPr/>
        <p:txBody>
          <a:bodyPr/>
          <a:lstStyle/>
          <a:p>
            <a:r>
              <a:rPr lang="en-US" dirty="0"/>
              <a:t>ADF Terminology</a:t>
            </a:r>
          </a:p>
        </p:txBody>
      </p:sp>
      <p:sp>
        <p:nvSpPr>
          <p:cNvPr id="3" name="Footer Placeholder 2">
            <a:extLst>
              <a:ext uri="{FF2B5EF4-FFF2-40B4-BE49-F238E27FC236}">
                <a16:creationId xmlns:a16="http://schemas.microsoft.com/office/drawing/2014/main" id="{22BE8754-9903-4552-82BF-6C7C1180A3C8}"/>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EC5BEB1C-AE68-40CA-B007-92D91BEDD988}"/>
              </a:ext>
            </a:extLst>
          </p:cNvPr>
          <p:cNvSpPr>
            <a:spLocks noGrp="1"/>
          </p:cNvSpPr>
          <p:nvPr>
            <p:ph type="sldNum" sz="quarter" idx="4"/>
          </p:nvPr>
        </p:nvSpPr>
        <p:spPr/>
        <p:txBody>
          <a:bodyPr/>
          <a:lstStyle/>
          <a:p>
            <a:fld id="{00F9DAA1-1DF7-43E0-8E29-0CE1148553C7}" type="slidenum">
              <a:rPr lang="en-US" smtClean="0"/>
              <a:pPr/>
              <a:t>10</a:t>
            </a:fld>
            <a:endParaRPr lang="en-US" dirty="0"/>
          </a:p>
        </p:txBody>
      </p:sp>
      <p:sp>
        <p:nvSpPr>
          <p:cNvPr id="8" name="Text Placeholder 7">
            <a:extLst>
              <a:ext uri="{FF2B5EF4-FFF2-40B4-BE49-F238E27FC236}">
                <a16:creationId xmlns:a16="http://schemas.microsoft.com/office/drawing/2014/main" id="{E7D30D09-E154-4377-A25F-1BB117CDBDB5}"/>
              </a:ext>
            </a:extLst>
          </p:cNvPr>
          <p:cNvSpPr>
            <a:spLocks noGrp="1"/>
          </p:cNvSpPr>
          <p:nvPr>
            <p:ph type="body" sz="quarter" idx="10"/>
          </p:nvPr>
        </p:nvSpPr>
        <p:spPr/>
        <p:txBody>
          <a:bodyPr/>
          <a:lstStyle/>
          <a:p>
            <a:r>
              <a:rPr lang="en-US" sz="1800" dirty="0"/>
              <a:t>Linked Services</a:t>
            </a:r>
          </a:p>
          <a:p>
            <a:r>
              <a:rPr lang="en-US" sz="1800" dirty="0"/>
              <a:t>Data Sets</a:t>
            </a:r>
          </a:p>
          <a:p>
            <a:r>
              <a:rPr lang="en-US" sz="1800" dirty="0"/>
              <a:t>Activities</a:t>
            </a:r>
          </a:p>
          <a:p>
            <a:r>
              <a:rPr lang="en-US" sz="1800" dirty="0"/>
              <a:t>Pipelines</a:t>
            </a:r>
          </a:p>
          <a:p>
            <a:endParaRPr lang="en-US" dirty="0"/>
          </a:p>
          <a:p>
            <a:endParaRPr lang="en-US" dirty="0"/>
          </a:p>
        </p:txBody>
      </p:sp>
      <p:sp>
        <p:nvSpPr>
          <p:cNvPr id="15" name="Text Placeholder 14">
            <a:extLst>
              <a:ext uri="{FF2B5EF4-FFF2-40B4-BE49-F238E27FC236}">
                <a16:creationId xmlns:a16="http://schemas.microsoft.com/office/drawing/2014/main" id="{6E118821-2B89-48B1-8708-1528BFE68CA3}"/>
              </a:ext>
            </a:extLst>
          </p:cNvPr>
          <p:cNvSpPr>
            <a:spLocks noGrp="1"/>
          </p:cNvSpPr>
          <p:nvPr>
            <p:ph type="body" sz="quarter" idx="16"/>
          </p:nvPr>
        </p:nvSpPr>
        <p:spPr/>
        <p:txBody>
          <a:bodyPr/>
          <a:lstStyle/>
          <a:p>
            <a:endParaRPr lang="en-US"/>
          </a:p>
        </p:txBody>
      </p:sp>
      <p:pic>
        <p:nvPicPr>
          <p:cNvPr id="14" name="Picture 13">
            <a:extLst>
              <a:ext uri="{FF2B5EF4-FFF2-40B4-BE49-F238E27FC236}">
                <a16:creationId xmlns:a16="http://schemas.microsoft.com/office/drawing/2014/main" id="{9E777EDA-511A-4F7C-97B3-B9D0C47A40D4}"/>
              </a:ext>
            </a:extLst>
          </p:cNvPr>
          <p:cNvPicPr>
            <a:picLocks noChangeAspect="1"/>
          </p:cNvPicPr>
          <p:nvPr/>
        </p:nvPicPr>
        <p:blipFill>
          <a:blip r:embed="rId3"/>
          <a:stretch>
            <a:fillRect/>
          </a:stretch>
        </p:blipFill>
        <p:spPr>
          <a:xfrm>
            <a:off x="716755" y="3590925"/>
            <a:ext cx="7439025" cy="2352675"/>
          </a:xfrm>
          <a:prstGeom prst="rect">
            <a:avLst/>
          </a:prstGeom>
        </p:spPr>
      </p:pic>
    </p:spTree>
    <p:extLst>
      <p:ext uri="{BB962C8B-B14F-4D97-AF65-F5344CB8AC3E}">
        <p14:creationId xmlns:p14="http://schemas.microsoft.com/office/powerpoint/2010/main" val="3192904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9B1B558-BF82-4E7F-94CF-BE2882BCE50E}"/>
              </a:ext>
            </a:extLst>
          </p:cNvPr>
          <p:cNvSpPr/>
          <p:nvPr/>
        </p:nvSpPr>
        <p:spPr>
          <a:xfrm>
            <a:off x="6539345" y="1829430"/>
            <a:ext cx="5652655" cy="811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D3B008-538C-4221-B6CC-D50EE1A24CF8}"/>
              </a:ext>
            </a:extLst>
          </p:cNvPr>
          <p:cNvSpPr/>
          <p:nvPr/>
        </p:nvSpPr>
        <p:spPr>
          <a:xfrm>
            <a:off x="0" y="1829430"/>
            <a:ext cx="5652655" cy="811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BDE7C79-9AD0-4B95-88DD-33F7D8E1976E}"/>
              </a:ext>
            </a:extLst>
          </p:cNvPr>
          <p:cNvCxnSpPr>
            <a:cxnSpLocks/>
          </p:cNvCxnSpPr>
          <p:nvPr/>
        </p:nvCxnSpPr>
        <p:spPr>
          <a:xfrm>
            <a:off x="6096000" y="1828800"/>
            <a:ext cx="0"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11</a:t>
            </a:fld>
            <a:endParaRPr lang="en-US"/>
          </a:p>
        </p:txBody>
      </p:sp>
      <p:sp>
        <p:nvSpPr>
          <p:cNvPr id="6" name="Content Placeholder 5">
            <a:extLst>
              <a:ext uri="{FF2B5EF4-FFF2-40B4-BE49-F238E27FC236}">
                <a16:creationId xmlns:a16="http://schemas.microsoft.com/office/drawing/2014/main" id="{9D982996-F328-4ABC-A205-3C7049F27B3E}"/>
              </a:ext>
            </a:extLst>
          </p:cNvPr>
          <p:cNvSpPr>
            <a:spLocks noGrp="1"/>
          </p:cNvSpPr>
          <p:nvPr>
            <p:ph type="body" sz="quarter" idx="10"/>
          </p:nvPr>
        </p:nvSpPr>
        <p:spPr>
          <a:xfrm>
            <a:off x="647700" y="2905066"/>
            <a:ext cx="4912534" cy="3038534"/>
          </a:xfrm>
        </p:spPr>
        <p:txBody>
          <a:bodyPr>
            <a:normAutofit/>
          </a:bodyPr>
          <a:lstStyle/>
          <a:p>
            <a:r>
              <a:rPr lang="en-GB" dirty="0"/>
              <a:t>Allows use of SSIS and SSIS Integration Runtime and SSIS package activity</a:t>
            </a:r>
          </a:p>
          <a:p>
            <a:endParaRPr lang="en-GB" dirty="0"/>
          </a:p>
          <a:p>
            <a:r>
              <a:rPr lang="en-GB" dirty="0"/>
              <a:t>Supports Cross-region Integration Runtime (Data Flows)</a:t>
            </a:r>
            <a:br>
              <a:rPr lang="en-GB" dirty="0"/>
            </a:br>
            <a:endParaRPr lang="en-GB" dirty="0"/>
          </a:p>
          <a:p>
            <a:r>
              <a:rPr lang="en-GB" dirty="0"/>
              <a:t>Integration Runtime sharing across different data factories</a:t>
            </a:r>
          </a:p>
          <a:p>
            <a:endParaRPr lang="en-GB" dirty="0"/>
          </a:p>
          <a:p>
            <a:r>
              <a:rPr lang="en-GB" dirty="0"/>
              <a:t>Provides support for Power Query Activity</a:t>
            </a:r>
          </a:p>
        </p:txBody>
      </p:sp>
      <p:sp>
        <p:nvSpPr>
          <p:cNvPr id="7" name="Content Placeholder 6">
            <a:extLst>
              <a:ext uri="{FF2B5EF4-FFF2-40B4-BE49-F238E27FC236}">
                <a16:creationId xmlns:a16="http://schemas.microsoft.com/office/drawing/2014/main" id="{0D2D3EC8-50BA-4FD9-A167-BD69E36816F8}"/>
              </a:ext>
            </a:extLst>
          </p:cNvPr>
          <p:cNvSpPr>
            <a:spLocks noGrp="1"/>
          </p:cNvSpPr>
          <p:nvPr>
            <p:ph type="body" sz="quarter" idx="16"/>
          </p:nvPr>
        </p:nvSpPr>
        <p:spPr>
          <a:xfrm>
            <a:off x="647700" y="1828800"/>
            <a:ext cx="4912534" cy="795130"/>
          </a:xfrm>
        </p:spPr>
        <p:txBody>
          <a:bodyPr>
            <a:normAutofit/>
          </a:bodyPr>
          <a:lstStyle/>
          <a:p>
            <a:r>
              <a:rPr lang="en-US" dirty="0"/>
              <a:t>Azure Data Factory</a:t>
            </a:r>
          </a:p>
        </p:txBody>
      </p:sp>
      <p:sp>
        <p:nvSpPr>
          <p:cNvPr id="2" name="Content Placeholder 1">
            <a:extLst>
              <a:ext uri="{FF2B5EF4-FFF2-40B4-BE49-F238E27FC236}">
                <a16:creationId xmlns:a16="http://schemas.microsoft.com/office/drawing/2014/main" id="{FFF8E607-DEFA-4726-9900-BF36257F57CE}"/>
              </a:ext>
            </a:extLst>
          </p:cNvPr>
          <p:cNvSpPr>
            <a:spLocks noGrp="1"/>
          </p:cNvSpPr>
          <p:nvPr>
            <p:ph type="body" sz="quarter" idx="17"/>
          </p:nvPr>
        </p:nvSpPr>
        <p:spPr>
          <a:xfrm>
            <a:off x="6631766" y="2905066"/>
            <a:ext cx="4912534" cy="3038534"/>
          </a:xfrm>
        </p:spPr>
        <p:txBody>
          <a:bodyPr/>
          <a:lstStyle/>
          <a:p>
            <a:r>
              <a:rPr lang="en-GB" dirty="0"/>
              <a:t>Monitoring of Spark jobs for Data Flows leveraging Synapse Spark pools</a:t>
            </a:r>
            <a:br>
              <a:rPr lang="en-GB" dirty="0"/>
            </a:br>
            <a:endParaRPr lang="en-GB" dirty="0"/>
          </a:p>
        </p:txBody>
      </p:sp>
      <p:sp>
        <p:nvSpPr>
          <p:cNvPr id="3" name="Content Placeholder 2">
            <a:extLst>
              <a:ext uri="{FF2B5EF4-FFF2-40B4-BE49-F238E27FC236}">
                <a16:creationId xmlns:a16="http://schemas.microsoft.com/office/drawing/2014/main" id="{6CFACEB2-BB77-417B-A417-23AFBA929345}"/>
              </a:ext>
            </a:extLst>
          </p:cNvPr>
          <p:cNvSpPr>
            <a:spLocks noGrp="1"/>
          </p:cNvSpPr>
          <p:nvPr>
            <p:ph type="body" sz="quarter" idx="18"/>
          </p:nvPr>
        </p:nvSpPr>
        <p:spPr>
          <a:xfrm>
            <a:off x="6631766" y="1828800"/>
            <a:ext cx="4912534" cy="795130"/>
          </a:xfrm>
        </p:spPr>
        <p:txBody>
          <a:bodyPr/>
          <a:lstStyle/>
          <a:p>
            <a:r>
              <a:rPr lang="en-US" dirty="0"/>
              <a:t>Synapse Pipelines</a:t>
            </a:r>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1234738" cy="568324"/>
          </a:xfrm>
        </p:spPr>
        <p:txBody>
          <a:bodyPr>
            <a:normAutofit/>
          </a:bodyPr>
          <a:lstStyle/>
          <a:p>
            <a:r>
              <a:rPr lang="en-GB" dirty="0"/>
              <a:t>Comparing Azure Data Factory with Synapse Pipelines</a:t>
            </a:r>
            <a:endParaRPr lang="en-US" dirty="0"/>
          </a:p>
        </p:txBody>
      </p:sp>
    </p:spTree>
    <p:extLst>
      <p:ext uri="{BB962C8B-B14F-4D97-AF65-F5344CB8AC3E}">
        <p14:creationId xmlns:p14="http://schemas.microsoft.com/office/powerpoint/2010/main" val="219212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12</a:t>
            </a:fld>
            <a:endParaRPr lang="en-US"/>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normAutofit/>
          </a:bodyPr>
          <a:lstStyle/>
          <a:p>
            <a:r>
              <a:rPr lang="en-US" dirty="0"/>
              <a:t>Petabyte-scale ingestion with the Copy data activity</a:t>
            </a:r>
          </a:p>
        </p:txBody>
      </p:sp>
      <p:pic>
        <p:nvPicPr>
          <p:cNvPr id="19" name="Picture 18" descr="The following image shows how you can add a Copy Activity to the canvass designer in Azure Data Factory or Azure Synapse Pipelines">
            <a:extLst>
              <a:ext uri="{FF2B5EF4-FFF2-40B4-BE49-F238E27FC236}">
                <a16:creationId xmlns:a16="http://schemas.microsoft.com/office/drawing/2014/main" id="{FA51FF9E-A3A3-4E2B-8698-7C80D6BE73E0}"/>
              </a:ext>
            </a:extLst>
          </p:cNvPr>
          <p:cNvPicPr>
            <a:picLocks noChangeAspect="1"/>
          </p:cNvPicPr>
          <p:nvPr/>
        </p:nvPicPr>
        <p:blipFill>
          <a:blip r:embed="rId3"/>
          <a:stretch>
            <a:fillRect/>
          </a:stretch>
        </p:blipFill>
        <p:spPr>
          <a:xfrm>
            <a:off x="1481801" y="1417150"/>
            <a:ext cx="9354775" cy="4728413"/>
          </a:xfrm>
          <a:prstGeom prst="rect">
            <a:avLst/>
          </a:prstGeom>
        </p:spPr>
      </p:pic>
    </p:spTree>
    <p:extLst>
      <p:ext uri="{BB962C8B-B14F-4D97-AF65-F5344CB8AC3E}">
        <p14:creationId xmlns:p14="http://schemas.microsoft.com/office/powerpoint/2010/main" val="4047847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LAB: Ingest and load data into the data warehouse</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C99176B-B077-CD47-B52F-31E096175EF2}"/>
              </a:ext>
            </a:extLst>
          </p:cNvPr>
          <p:cNvSpPr>
            <a:spLocks noGrp="1"/>
          </p:cNvSpPr>
          <p:nvPr>
            <p:ph type="body" sz="quarter" idx="12"/>
          </p:nvPr>
        </p:nvSpPr>
        <p:spPr>
          <a:xfrm>
            <a:off x="352927" y="6311900"/>
            <a:ext cx="10784973" cy="204353"/>
          </a:xfrm>
        </p:spPr>
        <p:txBody>
          <a:bodyPr/>
          <a:lstStyle/>
          <a:p>
            <a:r>
              <a:rPr lang="en-GB" dirty="0">
                <a:hlinkClick r:id="rId3"/>
              </a:rPr>
              <a:t>Build data analytics solutions using Azure Synapse serverless SQL pools - Learn | Microsoft Docs</a:t>
            </a:r>
            <a:endParaRPr lang="en-US" dirty="0">
              <a:solidFill>
                <a:srgbClr val="0478D4"/>
              </a:solidFill>
            </a:endParaRPr>
          </a:p>
        </p:txBody>
      </p:sp>
    </p:spTree>
    <p:extLst>
      <p:ext uri="{BB962C8B-B14F-4D97-AF65-F5344CB8AC3E}">
        <p14:creationId xmlns:p14="http://schemas.microsoft.com/office/powerpoint/2010/main" val="37474245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r>
              <a:rPr lang="en-GB" sz="1800" dirty="0"/>
              <a:t>Data loading best practices in Azure Synapse Analytics</a:t>
            </a:r>
          </a:p>
          <a:p>
            <a:endParaRPr lang="en-GB" sz="1800" dirty="0"/>
          </a:p>
          <a:p>
            <a:r>
              <a:rPr lang="en-GB" sz="1800" dirty="0"/>
              <a:t>Petabyte-scale ingestion with Synapse Pipelines</a:t>
            </a:r>
            <a:endParaRPr lang="en-GB" dirty="0"/>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4037172" cy="3439389"/>
          </a:xfrm>
        </p:spPr>
        <p:txBody>
          <a:bodyPr>
            <a:normAutofit/>
          </a:bodyPr>
          <a:lstStyle/>
          <a:p>
            <a:r>
              <a:rPr lang="en-GB" dirty="0"/>
              <a:t>Data loading best practices in Azure Synapse Analytics</a:t>
            </a:r>
            <a:endParaRPr lang="en-US" dirty="0"/>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5432612"/>
            <a:ext cx="3937874" cy="649590"/>
          </a:xfrm>
        </p:spPr>
        <p:txBody>
          <a:bodyPr/>
          <a:lstStyle/>
          <a:p>
            <a:r>
              <a:rPr lang="en-US" dirty="0"/>
              <a:t>Subtitle Goes Here</a:t>
            </a:r>
          </a:p>
        </p:txBody>
      </p:sp>
    </p:spTree>
    <p:extLst>
      <p:ext uri="{BB962C8B-B14F-4D97-AF65-F5344CB8AC3E}">
        <p14:creationId xmlns:p14="http://schemas.microsoft.com/office/powerpoint/2010/main" val="13803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49223" y="346076"/>
            <a:ext cx="8453833" cy="568324"/>
          </a:xfrm>
        </p:spPr>
        <p:txBody>
          <a:bodyPr>
            <a:normAutofit fontScale="90000"/>
          </a:bodyPr>
          <a:lstStyle/>
          <a:p>
            <a:r>
              <a:rPr lang="en-GB" dirty="0"/>
              <a:t>Data loading best practices in Azure Synapse Analytics</a:t>
            </a:r>
            <a:endParaRPr lang="en-US" dirty="0"/>
          </a:p>
        </p:txBody>
      </p: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900" b="1" i="0" u="none" strike="noStrike" kern="1200" cap="none" spc="0" normalizeH="0" baseline="0" noProof="0">
              <a:ln>
                <a:noFill/>
              </a:ln>
              <a:solidFill>
                <a:srgbClr val="E7E6E6">
                  <a:lumMod val="90000"/>
                  <a:alpha val="60000"/>
                </a:srgbClr>
              </a:solidFill>
              <a:effectLst/>
              <a:uLnTx/>
              <a:uFillTx/>
              <a:latin typeface="Montserrat"/>
              <a:ea typeface="+mn-ea"/>
              <a:cs typeface="+mn-cs"/>
            </a:endParaRPr>
          </a:p>
        </p:txBody>
      </p:sp>
      <p:sp>
        <p:nvSpPr>
          <p:cNvPr id="6" name="Content Placeholder 5">
            <a:extLst>
              <a:ext uri="{FF2B5EF4-FFF2-40B4-BE49-F238E27FC236}">
                <a16:creationId xmlns:a16="http://schemas.microsoft.com/office/drawing/2014/main" id="{9D982996-F328-4ABC-A205-3C7049F27B3E}"/>
              </a:ext>
            </a:extLst>
          </p:cNvPr>
          <p:cNvSpPr>
            <a:spLocks noGrp="1"/>
          </p:cNvSpPr>
          <p:nvPr>
            <p:ph type="body" sz="quarter" idx="10"/>
          </p:nvPr>
        </p:nvSpPr>
        <p:spPr>
          <a:xfrm>
            <a:off x="647700" y="1125940"/>
            <a:ext cx="8673718" cy="4817660"/>
          </a:xfrm>
        </p:spPr>
        <p:txBody>
          <a:bodyPr>
            <a:normAutofit/>
          </a:bodyPr>
          <a:lstStyle/>
          <a:p>
            <a:r>
              <a:rPr lang="en-GB" sz="2800" dirty="0"/>
              <a:t>Manage source data files</a:t>
            </a:r>
          </a:p>
          <a:p>
            <a:r>
              <a:rPr lang="en-GB" sz="2800" dirty="0"/>
              <a:t>Manage singleton updates</a:t>
            </a:r>
          </a:p>
          <a:p>
            <a:r>
              <a:rPr lang="en-GB" sz="2800" dirty="0"/>
              <a:t>Set up dedicated data loading accounts</a:t>
            </a:r>
          </a:p>
          <a:p>
            <a:r>
              <a:rPr lang="en-GB" sz="2800" dirty="0"/>
              <a:t>Manage concurrent access to Azure Synapse Analytics</a:t>
            </a:r>
          </a:p>
          <a:p>
            <a:r>
              <a:rPr lang="en-GB" sz="2800" dirty="0"/>
              <a:t>Implement Workload Management</a:t>
            </a:r>
          </a:p>
          <a:p>
            <a:r>
              <a:rPr lang="en-GB" sz="2800" dirty="0"/>
              <a:t>Use </a:t>
            </a:r>
            <a:r>
              <a:rPr lang="en-GB" sz="2800" dirty="0" err="1"/>
              <a:t>PolyBase</a:t>
            </a:r>
            <a:r>
              <a:rPr lang="en-GB" sz="2800" dirty="0"/>
              <a:t>, the Copy command, or the Copy data activity in Synapse Pipelines</a:t>
            </a:r>
          </a:p>
        </p:txBody>
      </p:sp>
    </p:spTree>
    <p:extLst>
      <p:ext uri="{BB962C8B-B14F-4D97-AF65-F5344CB8AC3E}">
        <p14:creationId xmlns:p14="http://schemas.microsoft.com/office/powerpoint/2010/main" val="259253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B1FF-B885-4678-894D-374201B03C25}"/>
              </a:ext>
            </a:extLst>
          </p:cNvPr>
          <p:cNvSpPr>
            <a:spLocks noGrp="1"/>
          </p:cNvSpPr>
          <p:nvPr>
            <p:ph type="title"/>
          </p:nvPr>
        </p:nvSpPr>
        <p:spPr/>
        <p:txBody>
          <a:bodyPr/>
          <a:lstStyle/>
          <a:p>
            <a:r>
              <a:rPr lang="en-US" dirty="0"/>
              <a:t>What is </a:t>
            </a:r>
            <a:r>
              <a:rPr lang="en-US" dirty="0" err="1"/>
              <a:t>PolyBase</a:t>
            </a:r>
            <a:r>
              <a:rPr lang="en-US" dirty="0"/>
              <a:t>?</a:t>
            </a:r>
          </a:p>
        </p:txBody>
      </p:sp>
      <p:sp>
        <p:nvSpPr>
          <p:cNvPr id="3" name="Footer Placeholder 2">
            <a:extLst>
              <a:ext uri="{FF2B5EF4-FFF2-40B4-BE49-F238E27FC236}">
                <a16:creationId xmlns:a16="http://schemas.microsoft.com/office/drawing/2014/main" id="{7E098038-780F-4ED9-8888-1E0F13855867}"/>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EE71EDB7-0D36-49F0-B59A-B29F9BF01685}"/>
              </a:ext>
            </a:extLst>
          </p:cNvPr>
          <p:cNvSpPr>
            <a:spLocks noGrp="1"/>
          </p:cNvSpPr>
          <p:nvPr>
            <p:ph type="sldNum" sz="quarter" idx="4"/>
          </p:nvPr>
        </p:nvSpPr>
        <p:spPr/>
        <p:txBody>
          <a:bodyPr/>
          <a:lstStyle/>
          <a:p>
            <a:fld id="{00F9DAA1-1DF7-43E0-8E29-0CE1148553C7}" type="slidenum">
              <a:rPr lang="en-US" smtClean="0"/>
              <a:pPr/>
              <a:t>5</a:t>
            </a:fld>
            <a:endParaRPr lang="en-US" dirty="0"/>
          </a:p>
        </p:txBody>
      </p:sp>
      <p:sp>
        <p:nvSpPr>
          <p:cNvPr id="5" name="Text Placeholder 4">
            <a:extLst>
              <a:ext uri="{FF2B5EF4-FFF2-40B4-BE49-F238E27FC236}">
                <a16:creationId xmlns:a16="http://schemas.microsoft.com/office/drawing/2014/main" id="{5AF4F382-288A-47C6-8F1F-EBA553E738E4}"/>
              </a:ext>
            </a:extLst>
          </p:cNvPr>
          <p:cNvSpPr>
            <a:spLocks noGrp="1"/>
          </p:cNvSpPr>
          <p:nvPr>
            <p:ph type="body" sz="quarter" idx="10"/>
          </p:nvPr>
        </p:nvSpPr>
        <p:spPr/>
        <p:txBody>
          <a:bodyPr/>
          <a:lstStyle/>
          <a:p>
            <a:r>
              <a:rPr lang="en-US" sz="1800" dirty="0"/>
              <a:t>Enables SQL Server to query external data using T-SQL</a:t>
            </a:r>
          </a:p>
          <a:p>
            <a:endParaRPr lang="en-US" sz="1800" dirty="0"/>
          </a:p>
          <a:p>
            <a:r>
              <a:rPr lang="en-US" sz="1800" dirty="0"/>
              <a:t>Join data from external sources to relational tables</a:t>
            </a:r>
          </a:p>
          <a:p>
            <a:endParaRPr lang="en-US" sz="1800" dirty="0"/>
          </a:p>
          <a:p>
            <a:r>
              <a:rPr lang="en-US" sz="1800" dirty="0"/>
              <a:t>Minimizes the need for ETL processes for data movement</a:t>
            </a:r>
          </a:p>
        </p:txBody>
      </p:sp>
      <p:sp>
        <p:nvSpPr>
          <p:cNvPr id="6" name="Text Placeholder 5">
            <a:extLst>
              <a:ext uri="{FF2B5EF4-FFF2-40B4-BE49-F238E27FC236}">
                <a16:creationId xmlns:a16="http://schemas.microsoft.com/office/drawing/2014/main" id="{CB733459-E477-4453-B744-875747E52B06}"/>
              </a:ext>
            </a:extLst>
          </p:cNvPr>
          <p:cNvSpPr>
            <a:spLocks noGrp="1"/>
          </p:cNvSpPr>
          <p:nvPr>
            <p:ph type="body" sz="quarter" idx="16"/>
          </p:nvPr>
        </p:nvSpPr>
        <p:spPr/>
        <p:txBody>
          <a:bodyPr/>
          <a:lstStyle/>
          <a:p>
            <a:r>
              <a:rPr lang="en-US" dirty="0"/>
              <a:t>Query data from its original location and format</a:t>
            </a:r>
          </a:p>
        </p:txBody>
      </p:sp>
    </p:spTree>
    <p:extLst>
      <p:ext uri="{BB962C8B-B14F-4D97-AF65-F5344CB8AC3E}">
        <p14:creationId xmlns:p14="http://schemas.microsoft.com/office/powerpoint/2010/main" val="3583466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B1FF-B885-4678-894D-374201B03C25}"/>
              </a:ext>
            </a:extLst>
          </p:cNvPr>
          <p:cNvSpPr>
            <a:spLocks noGrp="1"/>
          </p:cNvSpPr>
          <p:nvPr>
            <p:ph type="title"/>
          </p:nvPr>
        </p:nvSpPr>
        <p:spPr/>
        <p:txBody>
          <a:bodyPr/>
          <a:lstStyle/>
          <a:p>
            <a:r>
              <a:rPr lang="en-US" dirty="0"/>
              <a:t>COPY Statement (T-SQL)</a:t>
            </a:r>
          </a:p>
        </p:txBody>
      </p:sp>
      <p:sp>
        <p:nvSpPr>
          <p:cNvPr id="3" name="Footer Placeholder 2">
            <a:extLst>
              <a:ext uri="{FF2B5EF4-FFF2-40B4-BE49-F238E27FC236}">
                <a16:creationId xmlns:a16="http://schemas.microsoft.com/office/drawing/2014/main" id="{7E098038-780F-4ED9-8888-1E0F13855867}"/>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EE71EDB7-0D36-49F0-B59A-B29F9BF01685}"/>
              </a:ext>
            </a:extLst>
          </p:cNvPr>
          <p:cNvSpPr>
            <a:spLocks noGrp="1"/>
          </p:cNvSpPr>
          <p:nvPr>
            <p:ph type="sldNum" sz="quarter" idx="4"/>
          </p:nvPr>
        </p:nvSpPr>
        <p:spPr/>
        <p:txBody>
          <a:bodyPr/>
          <a:lstStyle/>
          <a:p>
            <a:fld id="{00F9DAA1-1DF7-43E0-8E29-0CE1148553C7}" type="slidenum">
              <a:rPr lang="en-US" smtClean="0"/>
              <a:pPr/>
              <a:t>6</a:t>
            </a:fld>
            <a:endParaRPr lang="en-US" dirty="0"/>
          </a:p>
        </p:txBody>
      </p:sp>
      <p:sp>
        <p:nvSpPr>
          <p:cNvPr id="5" name="Text Placeholder 4">
            <a:extLst>
              <a:ext uri="{FF2B5EF4-FFF2-40B4-BE49-F238E27FC236}">
                <a16:creationId xmlns:a16="http://schemas.microsoft.com/office/drawing/2014/main" id="{5AF4F382-288A-47C6-8F1F-EBA553E738E4}"/>
              </a:ext>
            </a:extLst>
          </p:cNvPr>
          <p:cNvSpPr>
            <a:spLocks noGrp="1"/>
          </p:cNvSpPr>
          <p:nvPr>
            <p:ph type="body" sz="quarter" idx="10"/>
          </p:nvPr>
        </p:nvSpPr>
        <p:spPr/>
        <p:txBody>
          <a:bodyPr/>
          <a:lstStyle/>
          <a:p>
            <a:r>
              <a:rPr lang="en-US" sz="1800" dirty="0"/>
              <a:t>Enables Azure Synapse Analytics to query and load external data using T-SQL</a:t>
            </a:r>
          </a:p>
          <a:p>
            <a:endParaRPr lang="en-US" sz="1800" dirty="0"/>
          </a:p>
          <a:p>
            <a:r>
              <a:rPr lang="en-US" sz="1800" dirty="0"/>
              <a:t>Provides the most flexibility for high-throughput data ingestion into Azure Synapse Analytics</a:t>
            </a:r>
          </a:p>
          <a:p>
            <a:endParaRPr lang="en-US" sz="1800" dirty="0"/>
          </a:p>
          <a:p>
            <a:r>
              <a:rPr lang="en-US" sz="1800" dirty="0"/>
              <a:t>Uses lower privileged accounts to load data</a:t>
            </a:r>
          </a:p>
          <a:p>
            <a:pPr marL="0" indent="0">
              <a:buNone/>
            </a:pPr>
            <a:endParaRPr lang="en-US" sz="1800" dirty="0"/>
          </a:p>
        </p:txBody>
      </p:sp>
      <p:sp>
        <p:nvSpPr>
          <p:cNvPr id="6" name="Text Placeholder 5">
            <a:extLst>
              <a:ext uri="{FF2B5EF4-FFF2-40B4-BE49-F238E27FC236}">
                <a16:creationId xmlns:a16="http://schemas.microsoft.com/office/drawing/2014/main" id="{CB733459-E477-4453-B744-875747E52B06}"/>
              </a:ext>
            </a:extLst>
          </p:cNvPr>
          <p:cNvSpPr>
            <a:spLocks noGrp="1"/>
          </p:cNvSpPr>
          <p:nvPr>
            <p:ph type="body" sz="quarter" idx="16"/>
          </p:nvPr>
        </p:nvSpPr>
        <p:spPr/>
        <p:txBody>
          <a:bodyPr/>
          <a:lstStyle/>
          <a:p>
            <a:r>
              <a:rPr lang="en-US" dirty="0"/>
              <a:t>Query data from its original location and format</a:t>
            </a:r>
          </a:p>
        </p:txBody>
      </p:sp>
    </p:spTree>
    <p:extLst>
      <p:ext uri="{BB962C8B-B14F-4D97-AF65-F5344CB8AC3E}">
        <p14:creationId xmlns:p14="http://schemas.microsoft.com/office/powerpoint/2010/main" val="102008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9B1B558-BF82-4E7F-94CF-BE2882BCE50E}"/>
              </a:ext>
            </a:extLst>
          </p:cNvPr>
          <p:cNvSpPr/>
          <p:nvPr/>
        </p:nvSpPr>
        <p:spPr>
          <a:xfrm>
            <a:off x="6539345" y="1829430"/>
            <a:ext cx="5652655" cy="811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D3B008-538C-4221-B6CC-D50EE1A24CF8}"/>
              </a:ext>
            </a:extLst>
          </p:cNvPr>
          <p:cNvSpPr/>
          <p:nvPr/>
        </p:nvSpPr>
        <p:spPr>
          <a:xfrm>
            <a:off x="0" y="1829430"/>
            <a:ext cx="5652655" cy="811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BDE7C79-9AD0-4B95-88DD-33F7D8E1976E}"/>
              </a:ext>
            </a:extLst>
          </p:cNvPr>
          <p:cNvCxnSpPr>
            <a:cxnSpLocks/>
          </p:cNvCxnSpPr>
          <p:nvPr/>
        </p:nvCxnSpPr>
        <p:spPr>
          <a:xfrm>
            <a:off x="6096000" y="1828800"/>
            <a:ext cx="0"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7</a:t>
            </a:fld>
            <a:endParaRPr lang="en-US"/>
          </a:p>
        </p:txBody>
      </p:sp>
      <p:sp>
        <p:nvSpPr>
          <p:cNvPr id="6" name="Content Placeholder 5">
            <a:extLst>
              <a:ext uri="{FF2B5EF4-FFF2-40B4-BE49-F238E27FC236}">
                <a16:creationId xmlns:a16="http://schemas.microsoft.com/office/drawing/2014/main" id="{9D982996-F328-4ABC-A205-3C7049F27B3E}"/>
              </a:ext>
            </a:extLst>
          </p:cNvPr>
          <p:cNvSpPr>
            <a:spLocks noGrp="1"/>
          </p:cNvSpPr>
          <p:nvPr>
            <p:ph type="body" sz="quarter" idx="10"/>
          </p:nvPr>
        </p:nvSpPr>
        <p:spPr>
          <a:xfrm>
            <a:off x="647700" y="2905066"/>
            <a:ext cx="4912534" cy="3038534"/>
          </a:xfrm>
        </p:spPr>
        <p:txBody>
          <a:bodyPr>
            <a:normAutofit/>
          </a:bodyPr>
          <a:lstStyle/>
          <a:p>
            <a:r>
              <a:rPr lang="en-GB" dirty="0"/>
              <a:t>Needs CONTROL permission</a:t>
            </a:r>
          </a:p>
          <a:p>
            <a:endParaRPr lang="en-GB" dirty="0"/>
          </a:p>
          <a:p>
            <a:r>
              <a:rPr lang="en-GB" dirty="0"/>
              <a:t>How row width limits</a:t>
            </a:r>
          </a:p>
          <a:p>
            <a:endParaRPr lang="en-GB" dirty="0"/>
          </a:p>
          <a:p>
            <a:r>
              <a:rPr lang="en-GB" dirty="0"/>
              <a:t>No delimiters within text</a:t>
            </a:r>
          </a:p>
          <a:p>
            <a:endParaRPr lang="en-GB" dirty="0"/>
          </a:p>
          <a:p>
            <a:r>
              <a:rPr lang="en-GB" dirty="0"/>
              <a:t>Fixed line delimiter</a:t>
            </a:r>
          </a:p>
          <a:p>
            <a:endParaRPr lang="en-GB" dirty="0"/>
          </a:p>
          <a:p>
            <a:r>
              <a:rPr lang="en-GB" dirty="0"/>
              <a:t>Complex to set up in code</a:t>
            </a:r>
          </a:p>
        </p:txBody>
      </p:sp>
      <p:sp>
        <p:nvSpPr>
          <p:cNvPr id="7" name="Content Placeholder 6">
            <a:extLst>
              <a:ext uri="{FF2B5EF4-FFF2-40B4-BE49-F238E27FC236}">
                <a16:creationId xmlns:a16="http://schemas.microsoft.com/office/drawing/2014/main" id="{0D2D3EC8-50BA-4FD9-A167-BD69E36816F8}"/>
              </a:ext>
            </a:extLst>
          </p:cNvPr>
          <p:cNvSpPr>
            <a:spLocks noGrp="1"/>
          </p:cNvSpPr>
          <p:nvPr>
            <p:ph type="body" sz="quarter" idx="16"/>
          </p:nvPr>
        </p:nvSpPr>
        <p:spPr>
          <a:xfrm>
            <a:off x="647700" y="1828800"/>
            <a:ext cx="4912534" cy="795130"/>
          </a:xfrm>
        </p:spPr>
        <p:txBody>
          <a:bodyPr>
            <a:normAutofit/>
          </a:bodyPr>
          <a:lstStyle/>
          <a:p>
            <a:r>
              <a:rPr lang="en-US" dirty="0" err="1"/>
              <a:t>PolyBase</a:t>
            </a:r>
            <a:endParaRPr lang="en-US" dirty="0"/>
          </a:p>
        </p:txBody>
      </p:sp>
      <p:sp>
        <p:nvSpPr>
          <p:cNvPr id="2" name="Content Placeholder 1">
            <a:extLst>
              <a:ext uri="{FF2B5EF4-FFF2-40B4-BE49-F238E27FC236}">
                <a16:creationId xmlns:a16="http://schemas.microsoft.com/office/drawing/2014/main" id="{FFF8E607-DEFA-4726-9900-BF36257F57CE}"/>
              </a:ext>
            </a:extLst>
          </p:cNvPr>
          <p:cNvSpPr>
            <a:spLocks noGrp="1"/>
          </p:cNvSpPr>
          <p:nvPr>
            <p:ph type="body" sz="quarter" idx="17"/>
          </p:nvPr>
        </p:nvSpPr>
        <p:spPr>
          <a:xfrm>
            <a:off x="6631766" y="2905066"/>
            <a:ext cx="4912534" cy="3038534"/>
          </a:xfrm>
        </p:spPr>
        <p:txBody>
          <a:bodyPr/>
          <a:lstStyle/>
          <a:p>
            <a:r>
              <a:rPr lang="en-GB" dirty="0"/>
              <a:t>Relaxed permission</a:t>
            </a:r>
          </a:p>
          <a:p>
            <a:endParaRPr lang="en-GB" dirty="0"/>
          </a:p>
          <a:p>
            <a:r>
              <a:rPr lang="en-GB" dirty="0"/>
              <a:t>No row width limit</a:t>
            </a:r>
          </a:p>
          <a:p>
            <a:endParaRPr lang="en-GB" dirty="0"/>
          </a:p>
          <a:p>
            <a:r>
              <a:rPr lang="en-GB" dirty="0"/>
              <a:t>Supports delimiters in text</a:t>
            </a:r>
          </a:p>
          <a:p>
            <a:endParaRPr lang="en-GB" dirty="0"/>
          </a:p>
          <a:p>
            <a:r>
              <a:rPr lang="en-GB" dirty="0"/>
              <a:t>Supports custom column and row delimiters</a:t>
            </a:r>
          </a:p>
          <a:p>
            <a:endParaRPr lang="en-GB" dirty="0"/>
          </a:p>
          <a:p>
            <a:r>
              <a:rPr lang="en-GB" dirty="0"/>
              <a:t>Reduces amount of code</a:t>
            </a:r>
          </a:p>
        </p:txBody>
      </p:sp>
      <p:sp>
        <p:nvSpPr>
          <p:cNvPr id="3" name="Content Placeholder 2">
            <a:extLst>
              <a:ext uri="{FF2B5EF4-FFF2-40B4-BE49-F238E27FC236}">
                <a16:creationId xmlns:a16="http://schemas.microsoft.com/office/drawing/2014/main" id="{6CFACEB2-BB77-417B-A417-23AFBA929345}"/>
              </a:ext>
            </a:extLst>
          </p:cNvPr>
          <p:cNvSpPr>
            <a:spLocks noGrp="1"/>
          </p:cNvSpPr>
          <p:nvPr>
            <p:ph type="body" sz="quarter" idx="18"/>
          </p:nvPr>
        </p:nvSpPr>
        <p:spPr>
          <a:xfrm>
            <a:off x="6631766" y="1828800"/>
            <a:ext cx="4912534" cy="795130"/>
          </a:xfrm>
        </p:spPr>
        <p:txBody>
          <a:bodyPr/>
          <a:lstStyle/>
          <a:p>
            <a:r>
              <a:rPr lang="en-US" dirty="0"/>
              <a:t>COPY statement</a:t>
            </a:r>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1234738" cy="568324"/>
          </a:xfrm>
        </p:spPr>
        <p:txBody>
          <a:bodyPr>
            <a:normAutofit/>
          </a:bodyPr>
          <a:lstStyle/>
          <a:p>
            <a:r>
              <a:rPr lang="en-GB" dirty="0"/>
              <a:t>Differences between </a:t>
            </a:r>
            <a:r>
              <a:rPr lang="en-GB" dirty="0" err="1"/>
              <a:t>PolyBase</a:t>
            </a:r>
            <a:r>
              <a:rPr lang="en-GB" dirty="0"/>
              <a:t> and the COPY statement</a:t>
            </a:r>
            <a:endParaRPr lang="en-US" dirty="0"/>
          </a:p>
        </p:txBody>
      </p:sp>
    </p:spTree>
    <p:extLst>
      <p:ext uri="{BB962C8B-B14F-4D97-AF65-F5344CB8AC3E}">
        <p14:creationId xmlns:p14="http://schemas.microsoft.com/office/powerpoint/2010/main" val="363458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5432612"/>
            <a:ext cx="3937874" cy="649590"/>
          </a:xfrm>
        </p:spPr>
        <p:txBody>
          <a:bodyPr/>
          <a:lstStyle/>
          <a:p>
            <a:r>
              <a:rPr lang="en-US" dirty="0"/>
              <a:t>Subtitle Goes Here</a:t>
            </a:r>
          </a:p>
        </p:txBody>
      </p:sp>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2</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222712" y="1806388"/>
            <a:ext cx="4581188" cy="3439389"/>
          </a:xfrm>
        </p:spPr>
        <p:txBody>
          <a:bodyPr/>
          <a:lstStyle/>
          <a:p>
            <a:r>
              <a:rPr lang="en-GB" dirty="0"/>
              <a:t>Petabyte-scale ingestion with Azure Data Factory/Synapse Pipelines</a:t>
            </a:r>
          </a:p>
        </p:txBody>
      </p:sp>
    </p:spTree>
    <p:extLst>
      <p:ext uri="{BB962C8B-B14F-4D97-AF65-F5344CB8AC3E}">
        <p14:creationId xmlns:p14="http://schemas.microsoft.com/office/powerpoint/2010/main" val="2118431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BA12-BA88-43FA-9F12-FC201F0161E1}"/>
              </a:ext>
            </a:extLst>
          </p:cNvPr>
          <p:cNvSpPr>
            <a:spLocks noGrp="1"/>
          </p:cNvSpPr>
          <p:nvPr>
            <p:ph type="title"/>
          </p:nvPr>
        </p:nvSpPr>
        <p:spPr/>
        <p:txBody>
          <a:bodyPr/>
          <a:lstStyle/>
          <a:p>
            <a:r>
              <a:rPr lang="en-US" dirty="0"/>
              <a:t>What is Azure Data Factory?</a:t>
            </a:r>
          </a:p>
        </p:txBody>
      </p:sp>
      <p:sp>
        <p:nvSpPr>
          <p:cNvPr id="3" name="Footer Placeholder 2">
            <a:extLst>
              <a:ext uri="{FF2B5EF4-FFF2-40B4-BE49-F238E27FC236}">
                <a16:creationId xmlns:a16="http://schemas.microsoft.com/office/drawing/2014/main" id="{973956B0-8327-4940-AAA1-F0AECA011F27}"/>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61136DD3-8263-4770-AC57-1A1682490A9E}"/>
              </a:ext>
            </a:extLst>
          </p:cNvPr>
          <p:cNvSpPr>
            <a:spLocks noGrp="1"/>
          </p:cNvSpPr>
          <p:nvPr>
            <p:ph type="sldNum" sz="quarter" idx="4"/>
          </p:nvPr>
        </p:nvSpPr>
        <p:spPr/>
        <p:txBody>
          <a:bodyPr/>
          <a:lstStyle/>
          <a:p>
            <a:fld id="{00F9DAA1-1DF7-43E0-8E29-0CE1148553C7}" type="slidenum">
              <a:rPr lang="en-US" smtClean="0"/>
              <a:pPr/>
              <a:t>9</a:t>
            </a:fld>
            <a:endParaRPr lang="en-US" dirty="0"/>
          </a:p>
        </p:txBody>
      </p:sp>
      <p:sp>
        <p:nvSpPr>
          <p:cNvPr id="5" name="Text Placeholder 4">
            <a:extLst>
              <a:ext uri="{FF2B5EF4-FFF2-40B4-BE49-F238E27FC236}">
                <a16:creationId xmlns:a16="http://schemas.microsoft.com/office/drawing/2014/main" id="{F3D56993-530B-4BA9-8821-B06C1658F236}"/>
              </a:ext>
            </a:extLst>
          </p:cNvPr>
          <p:cNvSpPr>
            <a:spLocks noGrp="1"/>
          </p:cNvSpPr>
          <p:nvPr>
            <p:ph type="body" sz="quarter" idx="10"/>
          </p:nvPr>
        </p:nvSpPr>
        <p:spPr/>
        <p:txBody>
          <a:bodyPr>
            <a:normAutofit/>
          </a:bodyPr>
          <a:lstStyle/>
          <a:p>
            <a:r>
              <a:rPr lang="en-US" sz="1800" dirty="0"/>
              <a:t>Service to orchestrate and operationalize data movement and ingestion processes</a:t>
            </a:r>
          </a:p>
          <a:p>
            <a:endParaRPr lang="en-US" sz="1800" dirty="0"/>
          </a:p>
          <a:p>
            <a:r>
              <a:rPr lang="en-US" sz="1800" dirty="0"/>
              <a:t>Allows you to create data-driven workflows for orchestrating data movement and transforming data at scale</a:t>
            </a:r>
          </a:p>
          <a:p>
            <a:endParaRPr lang="en-US" sz="1800" dirty="0"/>
          </a:p>
          <a:p>
            <a:r>
              <a:rPr lang="en-US" sz="1800" dirty="0"/>
              <a:t>Ingest data from disparate data stores</a:t>
            </a:r>
          </a:p>
          <a:p>
            <a:endParaRPr lang="en-US" sz="1800" dirty="0"/>
          </a:p>
          <a:p>
            <a:r>
              <a:rPr lang="en-US" sz="1800" dirty="0"/>
              <a:t>Build complex ETL/ELT processes for transforming data</a:t>
            </a:r>
          </a:p>
          <a:p>
            <a:endParaRPr lang="en-US" sz="1800" dirty="0"/>
          </a:p>
          <a:p>
            <a:endParaRPr lang="en-US" sz="1800" dirty="0"/>
          </a:p>
        </p:txBody>
      </p:sp>
      <p:sp>
        <p:nvSpPr>
          <p:cNvPr id="6" name="Text Placeholder 5">
            <a:extLst>
              <a:ext uri="{FF2B5EF4-FFF2-40B4-BE49-F238E27FC236}">
                <a16:creationId xmlns:a16="http://schemas.microsoft.com/office/drawing/2014/main" id="{F57435D0-8C39-4132-BCCA-5DA4F10474CC}"/>
              </a:ext>
            </a:extLst>
          </p:cNvPr>
          <p:cNvSpPr>
            <a:spLocks noGrp="1"/>
          </p:cNvSpPr>
          <p:nvPr>
            <p:ph type="body" sz="quarter" idx="16"/>
          </p:nvPr>
        </p:nvSpPr>
        <p:spPr/>
        <p:txBody>
          <a:bodyPr/>
          <a:lstStyle/>
          <a:p>
            <a:r>
              <a:rPr lang="en-US" dirty="0"/>
              <a:t>Cloud-based ETL and data integration service</a:t>
            </a:r>
          </a:p>
        </p:txBody>
      </p:sp>
    </p:spTree>
    <p:extLst>
      <p:ext uri="{BB962C8B-B14F-4D97-AF65-F5344CB8AC3E}">
        <p14:creationId xmlns:p14="http://schemas.microsoft.com/office/powerpoint/2010/main" val="1520156172"/>
      </p:ext>
    </p:extLst>
  </p:cSld>
  <p:clrMapOvr>
    <a:masterClrMapping/>
  </p:clrMapOvr>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Grey">
  <a:themeElements>
    <a:clrScheme name="MSFT Learn 1">
      <a:dk1>
        <a:srgbClr val="50E6FF"/>
      </a:dk1>
      <a:lt1>
        <a:srgbClr val="FFFFFF"/>
      </a:lt1>
      <a:dk2>
        <a:srgbClr val="243A5E"/>
      </a:dk2>
      <a:lt2>
        <a:srgbClr val="FFFFFF"/>
      </a:lt2>
      <a:accent1>
        <a:srgbClr val="243A5E"/>
      </a:accent1>
      <a:accent2>
        <a:srgbClr val="3B2E58"/>
      </a:accent2>
      <a:accent3>
        <a:srgbClr val="054B16"/>
      </a:accent3>
      <a:accent4>
        <a:srgbClr val="274B47"/>
      </a:accent4>
      <a:accent5>
        <a:srgbClr val="6B2828"/>
      </a:accent5>
      <a:accent6>
        <a:srgbClr val="008575"/>
      </a:accent6>
      <a:hlink>
        <a:srgbClr val="0078D3"/>
      </a:hlink>
      <a:folHlink>
        <a:srgbClr val="50E6FF"/>
      </a:folHlink>
    </a:clrScheme>
    <a:fontScheme name="White">
      <a:majorFont>
        <a:latin typeface="Segoe UI Semibold"/>
        <a:ea typeface="Segoe UI Semibold"/>
        <a:cs typeface="Segoe UI Semibold"/>
      </a:majorFont>
      <a:minorFont>
        <a:latin typeface="Segoe UI Semibold"/>
        <a:ea typeface="Segoe UI Semibold"/>
        <a:cs typeface="Segoe UI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11200" b="0" i="0" u="none" strike="noStrike" cap="none" spc="-224" normalizeH="0" baseline="0">
            <a:ln>
              <a:noFill/>
            </a:ln>
            <a:solidFill>
              <a:srgbClr val="FFFFFF"/>
            </a:solidFill>
            <a:effectLst/>
            <a:uFillTx/>
            <a:latin typeface="+mn-lt"/>
            <a:ea typeface="+mn-ea"/>
            <a:cs typeface="+mn-cs"/>
            <a:sym typeface="Segoe UI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ession05-Run interactive queries using Azure Synapse Serverless.potx" id="{94018EBA-2FE8-4B85-934B-9F3E42F28D76}" vid="{78CC84C1-6814-4FF4-A403-E67D3B0CD7F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4105</TotalTime>
  <Words>1801</Words>
  <Application>Microsoft Office PowerPoint</Application>
  <PresentationFormat>Widescreen</PresentationFormat>
  <Paragraphs>219</Paragraphs>
  <Slides>14</Slides>
  <Notes>13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14</vt:i4>
      </vt:variant>
    </vt:vector>
  </HeadingPairs>
  <TitlesOfParts>
    <vt:vector size="26" baseType="lpstr">
      <vt:lpstr>Arial</vt:lpstr>
      <vt:lpstr>Calibri</vt:lpstr>
      <vt:lpstr>Catamaran ExtraBold</vt:lpstr>
      <vt:lpstr>Helvetica Neue</vt:lpstr>
      <vt:lpstr>Helvetica Neue Medium</vt:lpstr>
      <vt:lpstr>Lucida Sans</vt:lpstr>
      <vt:lpstr>Montserrat</vt:lpstr>
      <vt:lpstr>Segoe UI</vt:lpstr>
      <vt:lpstr>Segoe UI Semibold</vt:lpstr>
      <vt:lpstr>Times</vt:lpstr>
      <vt:lpstr>Office Theme</vt:lpstr>
      <vt:lpstr>1.Grey</vt:lpstr>
      <vt:lpstr>Ingest and load data into the data warehouse</vt:lpstr>
      <vt:lpstr>Agenda</vt:lpstr>
      <vt:lpstr>Data loading best practices in Azure Synapse Analytics</vt:lpstr>
      <vt:lpstr>Data loading best practices in Azure Synapse Analytics</vt:lpstr>
      <vt:lpstr>What is PolyBase?</vt:lpstr>
      <vt:lpstr>COPY Statement (T-SQL)</vt:lpstr>
      <vt:lpstr>Differences between PolyBase and the COPY statement</vt:lpstr>
      <vt:lpstr>Petabyte-scale ingestion with Azure Data Factory/Synapse Pipelines</vt:lpstr>
      <vt:lpstr>What is Azure Data Factory?</vt:lpstr>
      <vt:lpstr>ADF Terminology</vt:lpstr>
      <vt:lpstr>Comparing Azure Data Factory with Synapse Pipelines</vt:lpstr>
      <vt:lpstr>Petabyte-scale ingestion with the Copy data activity</vt:lpstr>
      <vt:lpstr>LAB: Ingest and load data into the data warehouse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Kyle Bunting</cp:lastModifiedBy>
  <cp:revision>33</cp:revision>
  <dcterms:created xsi:type="dcterms:W3CDTF">2021-04-14T17:02:56Z</dcterms:created>
  <dcterms:modified xsi:type="dcterms:W3CDTF">2021-12-04T21:26:56Z</dcterms:modified>
</cp:coreProperties>
</file>