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8"/>
  </p:notesMasterIdLst>
  <p:handoutMasterIdLst>
    <p:handoutMasterId r:id="rId19"/>
  </p:handoutMasterIdLst>
  <p:sldIdLst>
    <p:sldId id="256" r:id="rId3"/>
    <p:sldId id="418" r:id="rId4"/>
    <p:sldId id="257" r:id="rId5"/>
    <p:sldId id="419" r:id="rId6"/>
    <p:sldId id="2076137764" r:id="rId7"/>
    <p:sldId id="2076137765" r:id="rId8"/>
    <p:sldId id="2076137763" r:id="rId9"/>
    <p:sldId id="258" r:id="rId10"/>
    <p:sldId id="2076137766" r:id="rId11"/>
    <p:sldId id="2076137767" r:id="rId12"/>
    <p:sldId id="420" r:id="rId13"/>
    <p:sldId id="421" r:id="rId14"/>
    <p:sldId id="2076137768" r:id="rId15"/>
    <p:sldId id="424" r:id="rId16"/>
    <p:sldId id="20761377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67925" autoAdjust="0"/>
  </p:normalViewPr>
  <p:slideViewPr>
    <p:cSldViewPr snapToGrid="0" showGuides="1">
      <p:cViewPr varScale="1">
        <p:scale>
          <a:sx n="62" d="100"/>
          <a:sy n="62" d="100"/>
        </p:scale>
        <p:origin x="979" y="58"/>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12/6/2021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modules/use-data-loading-best-practices-azure-synapse-analytic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ynapse-analytics/sql/data-loading-best-practic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use-data-loading-best-practices-azure-synapse-analytic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Use data loading best practices in Azure Synapse Analytics</a:t>
            </a:r>
          </a:p>
          <a:p>
            <a:pPr marL="171450" indent="-171450">
              <a:buFont typeface="Arial" panose="020B0604020202020204" pitchFamily="34" charset="0"/>
              <a:buChar char="•"/>
            </a:pPr>
            <a:r>
              <a:rPr lang="en-GB" dirty="0"/>
              <a:t>Petabyte-scale ingestion with Synapse Pipelines</a:t>
            </a:r>
            <a:endParaRPr lang="en-GB" b="0" dirty="0"/>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Before looking at petabyte-scale ingestion, lets quickly compare Azure Data Factory with Synapse Pipelines. ADF and Synapse Pipelines are essentially the same product, and they share the same code base. However, there are a few differences you should be aware of, most notably that Synapse Pipelines does not allow the use of the SSIS Integration Runtime.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a:p>
        </p:txBody>
      </p:sp>
    </p:spTree>
    <p:extLst>
      <p:ext uri="{BB962C8B-B14F-4D97-AF65-F5344CB8AC3E}">
        <p14:creationId xmlns:p14="http://schemas.microsoft.com/office/powerpoint/2010/main" val="13529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b="1" dirty="0"/>
          </a:p>
          <a:p>
            <a:r>
              <a:rPr lang="en-GB" sz="3200" b="0" i="0" dirty="0">
                <a:solidFill>
                  <a:srgbClr val="171717"/>
                </a:solidFill>
                <a:effectLst/>
                <a:latin typeface="Segoe UI" panose="020B0502040204020203" pitchFamily="34" charset="0"/>
              </a:rPr>
              <a:t>The Copy Data Activity provides a method for building code-free data ingestion pipelines that do not require any transformation during the extraction of the data. The Copy Activity has support for over 100 native connectors. This method can suit new start-up projects that have a simple method of extraction to an intermediary data store. An example of ingesting data using the Copy Activity can include extracting data from multiple source database systems and outputting the data to files in a data lake store.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dirty="0"/>
              <a:t>The Copy activity performs the following steps:</a:t>
            </a:r>
          </a:p>
          <a:p>
            <a:endParaRPr lang="en-US" sz="1200" dirty="0"/>
          </a:p>
          <a:p>
            <a:pPr marL="228600" indent="-228600">
              <a:buFont typeface="+mj-lt"/>
              <a:buAutoNum type="arabicPeriod"/>
            </a:pPr>
            <a:r>
              <a:rPr lang="en-US" sz="1200" dirty="0"/>
              <a:t>Reads data from a source data store.</a:t>
            </a:r>
          </a:p>
          <a:p>
            <a:pPr marL="228600" indent="-228600">
              <a:buFont typeface="+mj-lt"/>
              <a:buAutoNum type="arabicPeriod"/>
            </a:pPr>
            <a:r>
              <a:rPr lang="en-US" sz="1200" dirty="0"/>
              <a:t>Performs serialization/deserialization, compression/decompression, column mapping, and so on. It performs these operations based on the configuration of the input dataset, output dataset, and Copy activity.</a:t>
            </a:r>
          </a:p>
          <a:p>
            <a:pPr marL="228600" indent="-228600">
              <a:buFont typeface="+mj-lt"/>
              <a:buAutoNum type="arabicPeriod"/>
            </a:pPr>
            <a:r>
              <a:rPr lang="en-US" sz="1200" dirty="0"/>
              <a:t>Writes data to the sink/destination data store</a:t>
            </a:r>
            <a:endParaRPr lang="en-GB" sz="1200" dirty="0"/>
          </a:p>
          <a:p>
            <a:endParaRPr lang="en-US" sz="1200" b="0" i="0" kern="1200" dirty="0">
              <a:solidFill>
                <a:schemeClr val="tx1"/>
              </a:solidFill>
              <a:effectLst/>
              <a:latin typeface="+mn-lt"/>
              <a:ea typeface="+mn-ea"/>
              <a:cs typeface="+mn-cs"/>
            </a:endParaRPr>
          </a:p>
          <a:p>
            <a:endParaRPr lang="en-US" sz="1200" dirty="0"/>
          </a:p>
          <a:p>
            <a:r>
              <a:rPr lang="en-US" sz="1200" b="1" dirty="0"/>
              <a:t>Instructor notes and guidance.</a:t>
            </a:r>
          </a:p>
          <a:p>
            <a:endParaRPr lang="en-US" sz="1200" dirty="0"/>
          </a:p>
          <a:p>
            <a:r>
              <a:rPr lang="en-GB" sz="1200" dirty="0"/>
              <a:t>You may want to consider running a simple demo of the copy activity yourself to show how to setup the copy activity in Azure Data Factory/Azure Synapse pipelines. Inform the students that they will get to explore the Copy Activity in exercise 2 of the lab.</a:t>
            </a:r>
          </a:p>
          <a:p>
            <a:endParaRPr lang="en-GB"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GB" sz="1200" dirty="0"/>
          </a:p>
          <a:p>
            <a:r>
              <a:rPr lang="en-GB" sz="3200" dirty="0">
                <a:hlinkClick r:id="rId3"/>
              </a:rPr>
              <a:t>Use data loading best practices in Azure Synapse Analytics - Learn | Microsoft Docs</a:t>
            </a:r>
            <a:endParaRPr lang="en-GB" sz="1200" dirty="0"/>
          </a:p>
          <a:p>
            <a:endParaRPr lang="en-GB"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buSzPct val="100000"/>
            </a:pPr>
            <a:r>
              <a:rPr lang="en-GB" sz="1200" spc="0" dirty="0">
                <a:latin typeface="+mn-lt"/>
              </a:rPr>
              <a:t>This lab teaches students how to ingest data into the data warehouse through T-SQL scripts and Synapse Analytics integration pipelines. The student will learn how to load data into Synapse dedicated SQL pools with </a:t>
            </a:r>
            <a:r>
              <a:rPr lang="en-GB" sz="1200" spc="0" dirty="0" err="1">
                <a:latin typeface="+mn-lt"/>
              </a:rPr>
              <a:t>PolyBase</a:t>
            </a:r>
            <a:r>
              <a:rPr lang="en-GB" sz="1200" spc="0" dirty="0">
                <a:latin typeface="+mn-lt"/>
              </a:rPr>
              <a:t> and COPY using T-SQL. The student will also learn how to use workload management along with a Copy activity in a Azure Synapse pipeline for petabyte-scale data ingestion.</a:t>
            </a:r>
            <a:endParaRPr lang="en-US" sz="1200" spc="0" dirty="0">
              <a:latin typeface="+mn-lt"/>
            </a:endParaRP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exercise one, you will explore loading data by using Transact-SQL statements, and deliberately compare </a:t>
            </a:r>
            <a:r>
              <a:rPr lang="en-US" dirty="0" err="1"/>
              <a:t>PolyBase</a:t>
            </a:r>
            <a:r>
              <a:rPr lang="en-US" dirty="0"/>
              <a:t> and the Copy command so that the student get to see for themselves which method they would like to use. Code is provided in the lab, but you may want to take students who are less familiar with T-SQL through the code, so they understand how it work. Exercise 2 begins by exploring the data loading best practice of working with workload management so that you can manage the priority of a data load. They then move onto the Copy Activity to simplify data ingestion, and deep dive into the settings that are required to set this up successfully.  </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14</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12/6/2021 8:38 AM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15</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loading best practices in Azure Synapse Analytics.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400" b="1" dirty="0"/>
              <a:t>Talking points</a:t>
            </a:r>
          </a:p>
          <a:p>
            <a:endParaRPr lang="en-US" sz="1400" b="1" dirty="0"/>
          </a:p>
          <a:p>
            <a:r>
              <a:rPr lang="en-US" sz="1400" b="0" dirty="0"/>
              <a:t>The first two best practices are straight forward. Splitting a large file into smaller files takes advantage of the parallelism provided by the Massively Parallel Processing (MPP) architecture within Azure Synapse Analytics dedicated SQL pools. Managing singleton updates to </a:t>
            </a:r>
            <a:r>
              <a:rPr lang="en-GB" sz="3600" b="0" i="0" dirty="0">
                <a:solidFill>
                  <a:srgbClr val="171717"/>
                </a:solidFill>
                <a:effectLst/>
                <a:latin typeface="Segoe UI" panose="020B0502040204020203" pitchFamily="34" charset="0"/>
              </a:rPr>
              <a:t>develop one process that writes the outputs of an INSERT statement to a file, and then another process to periodically load this file also takes advantage of the parallelism that Azure Synapse Analytics has.</a:t>
            </a:r>
          </a:p>
          <a:p>
            <a:endParaRPr lang="en-GB" sz="3600" b="0" i="0" dirty="0">
              <a:solidFill>
                <a:srgbClr val="171717"/>
              </a:solidFill>
              <a:effectLst/>
              <a:latin typeface="Segoe UI" panose="020B0502040204020203" pitchFamily="34" charset="0"/>
            </a:endParaRPr>
          </a:p>
          <a:p>
            <a:r>
              <a:rPr lang="en-GB" sz="3600" b="0" i="0" dirty="0">
                <a:solidFill>
                  <a:srgbClr val="171717"/>
                </a:solidFill>
                <a:effectLst/>
                <a:latin typeface="Segoe UI" panose="020B0502040204020203" pitchFamily="34" charset="0"/>
              </a:rPr>
              <a:t>The second two points manage concurrent access to the system to optimize the data loads. Setting up a dedicated data loading account, assigned to different resource classes dependent on the anticipated task will optimize load performance and maintain concurrency as required by managing the available resource slots available within the dedicated SQL Pool. Also reducing or minimizing the number of simultaneous load jobs at the same time manages the concurrent access to </a:t>
            </a:r>
            <a:r>
              <a:rPr lang="en-GB" sz="1400" dirty="0">
                <a:solidFill>
                  <a:srgbClr val="000000"/>
                </a:solidFill>
                <a:latin typeface="Segoe UI"/>
              </a:rPr>
              <a:t>Azure Synapse Analytics</a:t>
            </a:r>
            <a:endParaRPr lang="en-US" sz="1400" b="0" dirty="0"/>
          </a:p>
          <a:p>
            <a:endParaRPr lang="en-US" sz="1400" b="0" dirty="0"/>
          </a:p>
          <a:p>
            <a:r>
              <a:rPr lang="en-US" sz="1400" b="0" dirty="0"/>
              <a:t>If bullet points three and four are difficult to implement, then bullet point 5 could help. </a:t>
            </a:r>
            <a:r>
              <a:rPr lang="en-US" sz="1400" b="0" dirty="0">
                <a:latin typeface="Segoe UI" panose="020B0502040204020203" pitchFamily="34" charset="0"/>
                <a:cs typeface="Segoe UI" panose="020B0502040204020203" pitchFamily="34" charset="0"/>
              </a:rPr>
              <a:t>If you are unable to </a:t>
            </a:r>
            <a:r>
              <a:rPr lang="en-GB" sz="1400" b="0" dirty="0"/>
              <a:t>minimize the amount of concurrent load jobs, or </a:t>
            </a:r>
            <a:r>
              <a:rPr lang="en-US" sz="1400" b="0" dirty="0">
                <a:latin typeface="Segoe UI" panose="020B0502040204020203" pitchFamily="34" charset="0"/>
                <a:cs typeface="Segoe UI" panose="020B0502040204020203" pitchFamily="34" charset="0"/>
              </a:rPr>
              <a:t>allocate fixed resources to a workload group. You can assign maximum and minimum usage for </a:t>
            </a:r>
            <a:r>
              <a:rPr lang="en-US" sz="1400" dirty="0">
                <a:latin typeface="Segoe UI" panose="020B0502040204020203" pitchFamily="34" charset="0"/>
                <a:cs typeface="Segoe UI" panose="020B0502040204020203" pitchFamily="34" charset="0"/>
              </a:rPr>
              <a:t>varying resources under load. These adjustments can be done live without having to take Azure Synapse Analytics offline, and provides the following b</a:t>
            </a:r>
            <a:r>
              <a:rPr lang="en-US" sz="2000" dirty="0">
                <a:solidFill>
                  <a:srgbClr val="0078D7"/>
                </a:solidFill>
              </a:rPr>
              <a:t>enefits:</a:t>
            </a:r>
          </a:p>
          <a:p>
            <a:endParaRPr lang="en-US" sz="2000" dirty="0">
              <a:solidFill>
                <a:srgbClr val="0078D7"/>
              </a:solidFill>
            </a:endParaRP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Reserve resources for a group of requests</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Limit the amount of resources a group of requests can consume</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Shared resources accessed based on importance level</a:t>
            </a:r>
          </a:p>
          <a:p>
            <a:pPr marL="171450" lvl="0" indent="-171450">
              <a:buFont typeface="Arial" panose="020B0604020202020204" pitchFamily="34" charset="0"/>
              <a:buChar char="•"/>
            </a:pPr>
            <a:r>
              <a:rPr lang="en-GB" sz="1400" dirty="0">
                <a:latin typeface="Segoe UI" panose="020B0502040204020203" pitchFamily="34" charset="0"/>
                <a:cs typeface="Segoe UI" panose="020B0502040204020203" pitchFamily="34" charset="0"/>
              </a:rPr>
              <a:t>Setting the Query timeout value reduces the need for DBAs to  runaway queries</a:t>
            </a:r>
          </a:p>
          <a:p>
            <a:pPr marL="0" lvl="0" indent="0">
              <a:buFont typeface="Arial" panose="020B0604020202020204" pitchFamily="34" charset="0"/>
              <a:buNone/>
            </a:pPr>
            <a:br>
              <a:rPr lang="en-US" sz="2000" dirty="0">
                <a:solidFill>
                  <a:srgbClr val="0078D7"/>
                </a:solidFill>
              </a:rPr>
            </a:br>
            <a:r>
              <a:rPr lang="en-US" sz="1400" b="0" i="0" kern="1200" dirty="0">
                <a:solidFill>
                  <a:schemeClr val="tx1"/>
                </a:solidFill>
                <a:effectLst/>
                <a:latin typeface="+mn-lt"/>
                <a:ea typeface="+mn-ea"/>
                <a:cs typeface="+mn-cs"/>
              </a:rPr>
              <a:t>Exercise 1 of the lab focuses on the final bullet, specifically using </a:t>
            </a:r>
            <a:r>
              <a:rPr lang="en-US" sz="1400" b="0" i="0" kern="1200" dirty="0" err="1">
                <a:solidFill>
                  <a:schemeClr val="tx1"/>
                </a:solidFill>
                <a:effectLst/>
                <a:latin typeface="+mn-lt"/>
                <a:ea typeface="+mn-ea"/>
                <a:cs typeface="+mn-cs"/>
              </a:rPr>
              <a:t>PolyBase</a:t>
            </a:r>
            <a:r>
              <a:rPr lang="en-US" sz="1400" b="0" i="0" kern="1200" dirty="0">
                <a:solidFill>
                  <a:schemeClr val="tx1"/>
                </a:solidFill>
                <a:effectLst/>
                <a:latin typeface="+mn-lt"/>
                <a:ea typeface="+mn-ea"/>
                <a:cs typeface="+mn-cs"/>
              </a:rPr>
              <a:t>, and the Copy command, and you can share your own example or example of these from the lab </a:t>
            </a:r>
          </a:p>
          <a:p>
            <a:endParaRPr lang="en-US" sz="1400" dirty="0"/>
          </a:p>
          <a:p>
            <a:r>
              <a:rPr lang="en-US" sz="1400" b="1" dirty="0"/>
              <a:t>Instructor notes and guidance.</a:t>
            </a:r>
          </a:p>
          <a:p>
            <a:endParaRPr lang="en-US" sz="1400" dirty="0"/>
          </a:p>
          <a:p>
            <a:r>
              <a:rPr lang="en-GB" sz="1400" dirty="0"/>
              <a:t>You will spend about 15 minutes discussing some of the best practices on this slide. It is an important aspect of creating a scalable data warehousing solution. What is covered here are the more common best practise that we have observed with customers, there are others that you can add yourself from the following URL </a:t>
            </a:r>
            <a:r>
              <a:rPr lang="en-GB" sz="3600" dirty="0">
                <a:hlinkClick r:id="rId3"/>
              </a:rPr>
              <a:t>Data loading best practices - Azure Synapse Analytics | Microsoft Docs</a:t>
            </a:r>
            <a:endParaRPr lang="en-GB" sz="1400" dirty="0"/>
          </a:p>
          <a:p>
            <a:endParaRPr lang="en-GB" sz="1400" dirty="0"/>
          </a:p>
          <a:p>
            <a:endParaRPr lang="en-GB" sz="14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1" dirty="0"/>
              <a:t>Recommended reading for this slide</a:t>
            </a:r>
          </a:p>
          <a:p>
            <a:endParaRPr lang="en-GB" sz="1400" dirty="0"/>
          </a:p>
          <a:p>
            <a:r>
              <a:rPr lang="en-GB" sz="3600" dirty="0">
                <a:hlinkClick r:id="rId4"/>
              </a:rPr>
              <a:t>Use data loading best practices in Azure Synapse Analytics - Learn | Microsoft Docs</a:t>
            </a:r>
            <a:endParaRPr lang="en-GB" sz="1400" dirty="0"/>
          </a:p>
          <a:p>
            <a:endParaRPr lang="en-GB" sz="1400"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171717"/>
                </a:solidFill>
                <a:effectLst/>
                <a:latin typeface="Segoe UI" panose="020B0502040204020203" pitchFamily="34" charset="0"/>
              </a:rPr>
              <a:t>PolyBase</a:t>
            </a:r>
            <a:r>
              <a:rPr lang="en-US" b="0" i="0" dirty="0">
                <a:solidFill>
                  <a:srgbClr val="171717"/>
                </a:solidFill>
                <a:effectLst/>
                <a:latin typeface="Segoe UI" panose="020B0502040204020203" pitchFamily="34" charset="0"/>
              </a:rPr>
              <a:t> enables your SQL Server instance to query data with T-SQL directly from SQL Server, Oracle, Teradata, MongoDB, Hadoop clusters, Cosmos DB without separately installing client connection software. You can also use the generic ODBC connector to connect to additional providers using third-party ODBC drivers. </a:t>
            </a:r>
            <a:r>
              <a:rPr lang="en-US" b="0" i="0" dirty="0" err="1">
                <a:solidFill>
                  <a:srgbClr val="171717"/>
                </a:solidFill>
                <a:effectLst/>
                <a:latin typeface="Segoe UI" panose="020B0502040204020203" pitchFamily="34" charset="0"/>
              </a:rPr>
              <a:t>PolyBase</a:t>
            </a:r>
            <a:r>
              <a:rPr lang="en-US" b="0" i="0" dirty="0">
                <a:solidFill>
                  <a:srgbClr val="171717"/>
                </a:solidFill>
                <a:effectLst/>
                <a:latin typeface="Segoe UI" panose="020B0502040204020203" pitchFamily="34" charset="0"/>
              </a:rPr>
              <a:t> allows T-SQL queries to join the data from external sources to relational tables in an instance of SQL Server.</a:t>
            </a:r>
            <a:endParaRPr lang="en-US" dirty="0"/>
          </a:p>
          <a:p>
            <a:endParaRPr lang="en-US" dirty="0"/>
          </a:p>
          <a:p>
            <a:r>
              <a:rPr lang="en-US" dirty="0"/>
              <a:t>https://docs.microsoft.com/en-us/sql/relational-databases/polybase/polybase-guide?view=azure-sqldw-latest</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26800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https://docs.microsoft.com/en-us/sql/relational-databases/polybase/polybase-guide?view=azure-sqldw-latest</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364531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TODO: Add speaking points for this slide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3284867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ingest data at petabyte-scale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the world of big data, raw, unorganized data is often stored in relational, non-relational, and other storage systems. However, on its own, raw data doesn't have the proper context or meaning to provide meaningful insights to analysts, data scientists, or business decision makers.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Big data requires a service that can orchestrate and operationalize processes to refine these enormous stores of raw data into actionable business insights. Azure Data Factory is a managed cloud service that's built for these complex hybrid extract-transform-load (ETL), extract-load-transform (ELT), and data integration projects.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Azure Data Factory is the platform that solves such data scenarios.</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401237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Linked Services: Link a data store to Azure Data Factory or Synapse Pipelines. Very much link connection strings. They define the connection information needed for the service to connect to external references.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Data sets: A data set is a named view of data that simply points or reference the data you want to use in your activities.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Activities: Define the actions to perform on your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Pipelines: Logical grouping of activities that together perform a task</a:t>
            </a: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a:p>
        </p:txBody>
      </p:sp>
    </p:spTree>
    <p:extLst>
      <p:ext uri="{BB962C8B-B14F-4D97-AF65-F5344CB8AC3E}">
        <p14:creationId xmlns:p14="http://schemas.microsoft.com/office/powerpoint/2010/main" val="2873561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Ingest and load data</a:t>
            </a:r>
            <a:br>
              <a:rPr lang="en-US" dirty="0"/>
            </a:br>
            <a:r>
              <a:rPr lang="en-US" dirty="0"/>
              <a:t>into the data warehouse</a:t>
            </a:r>
          </a:p>
        </p:txBody>
      </p:sp>
      <p:sp>
        <p:nvSpPr>
          <p:cNvPr id="5" name="Subtitle 4">
            <a:extLst>
              <a:ext uri="{FF2B5EF4-FFF2-40B4-BE49-F238E27FC236}">
                <a16:creationId xmlns:a16="http://schemas.microsoft.com/office/drawing/2014/main" id="{4D5B94F1-893D-46E4-A86D-E93DC6B05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726395-8A5C-4793-8124-0EA1375D1D96}"/>
              </a:ext>
            </a:extLst>
          </p:cNvPr>
          <p:cNvSpPr>
            <a:spLocks noGrp="1"/>
          </p:cNvSpPr>
          <p:nvPr>
            <p:ph type="title"/>
          </p:nvPr>
        </p:nvSpPr>
        <p:spPr/>
        <p:txBody>
          <a:bodyPr/>
          <a:lstStyle/>
          <a:p>
            <a:r>
              <a:rPr lang="en-US" dirty="0"/>
              <a:t>ADF Terminology</a:t>
            </a:r>
          </a:p>
        </p:txBody>
      </p:sp>
      <p:sp>
        <p:nvSpPr>
          <p:cNvPr id="3" name="Footer Placeholder 2">
            <a:extLst>
              <a:ext uri="{FF2B5EF4-FFF2-40B4-BE49-F238E27FC236}">
                <a16:creationId xmlns:a16="http://schemas.microsoft.com/office/drawing/2014/main" id="{22BE8754-9903-4552-82BF-6C7C1180A3C8}"/>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C5BEB1C-AE68-40CA-B007-92D91BEDD988}"/>
              </a:ext>
            </a:extLst>
          </p:cNvPr>
          <p:cNvSpPr>
            <a:spLocks noGrp="1"/>
          </p:cNvSpPr>
          <p:nvPr>
            <p:ph type="sldNum" sz="quarter" idx="4"/>
          </p:nvPr>
        </p:nvSpPr>
        <p:spPr/>
        <p:txBody>
          <a:bodyPr/>
          <a:lstStyle/>
          <a:p>
            <a:fld id="{00F9DAA1-1DF7-43E0-8E29-0CE1148553C7}" type="slidenum">
              <a:rPr lang="en-US" smtClean="0"/>
              <a:pPr/>
              <a:t>10</a:t>
            </a:fld>
            <a:endParaRPr lang="en-US" dirty="0"/>
          </a:p>
        </p:txBody>
      </p:sp>
      <p:sp>
        <p:nvSpPr>
          <p:cNvPr id="8" name="Text Placeholder 7">
            <a:extLst>
              <a:ext uri="{FF2B5EF4-FFF2-40B4-BE49-F238E27FC236}">
                <a16:creationId xmlns:a16="http://schemas.microsoft.com/office/drawing/2014/main" id="{E7D30D09-E154-4377-A25F-1BB117CDBDB5}"/>
              </a:ext>
            </a:extLst>
          </p:cNvPr>
          <p:cNvSpPr>
            <a:spLocks noGrp="1"/>
          </p:cNvSpPr>
          <p:nvPr>
            <p:ph type="body" sz="quarter" idx="10"/>
          </p:nvPr>
        </p:nvSpPr>
        <p:spPr/>
        <p:txBody>
          <a:bodyPr/>
          <a:lstStyle/>
          <a:p>
            <a:r>
              <a:rPr lang="en-US" sz="1800" dirty="0"/>
              <a:t>Linked Services</a:t>
            </a:r>
          </a:p>
          <a:p>
            <a:r>
              <a:rPr lang="en-US" sz="1800" dirty="0"/>
              <a:t>Data Sets</a:t>
            </a:r>
          </a:p>
          <a:p>
            <a:r>
              <a:rPr lang="en-US" sz="1800" dirty="0"/>
              <a:t>Activities</a:t>
            </a:r>
          </a:p>
          <a:p>
            <a:r>
              <a:rPr lang="en-US" sz="1800" dirty="0"/>
              <a:t>Pipelines</a:t>
            </a:r>
          </a:p>
          <a:p>
            <a:r>
              <a:rPr lang="en-US" sz="1800" dirty="0"/>
              <a:t>Integration Runtimes</a:t>
            </a:r>
          </a:p>
          <a:p>
            <a:endParaRPr lang="en-US" dirty="0"/>
          </a:p>
          <a:p>
            <a:endParaRPr lang="en-US" dirty="0"/>
          </a:p>
        </p:txBody>
      </p:sp>
      <p:sp>
        <p:nvSpPr>
          <p:cNvPr id="15" name="Text Placeholder 14">
            <a:extLst>
              <a:ext uri="{FF2B5EF4-FFF2-40B4-BE49-F238E27FC236}">
                <a16:creationId xmlns:a16="http://schemas.microsoft.com/office/drawing/2014/main" id="{6E118821-2B89-48B1-8708-1528BFE68CA3}"/>
              </a:ext>
            </a:extLst>
          </p:cNvPr>
          <p:cNvSpPr>
            <a:spLocks noGrp="1"/>
          </p:cNvSpPr>
          <p:nvPr>
            <p:ph type="body" sz="quarter" idx="16"/>
          </p:nvPr>
        </p:nvSpPr>
        <p:spPr/>
        <p:txBody>
          <a:bodyPr/>
          <a:lstStyle/>
          <a:p>
            <a:endParaRPr lang="en-US"/>
          </a:p>
        </p:txBody>
      </p:sp>
      <p:pic>
        <p:nvPicPr>
          <p:cNvPr id="14" name="Picture 13">
            <a:extLst>
              <a:ext uri="{FF2B5EF4-FFF2-40B4-BE49-F238E27FC236}">
                <a16:creationId xmlns:a16="http://schemas.microsoft.com/office/drawing/2014/main" id="{9E777EDA-511A-4F7C-97B3-B9D0C47A40D4}"/>
              </a:ext>
            </a:extLst>
          </p:cNvPr>
          <p:cNvPicPr>
            <a:picLocks noChangeAspect="1"/>
          </p:cNvPicPr>
          <p:nvPr/>
        </p:nvPicPr>
        <p:blipFill>
          <a:blip r:embed="rId3"/>
          <a:stretch>
            <a:fillRect/>
          </a:stretch>
        </p:blipFill>
        <p:spPr>
          <a:xfrm>
            <a:off x="716755" y="3930562"/>
            <a:ext cx="7439025" cy="2352675"/>
          </a:xfrm>
          <a:prstGeom prst="rect">
            <a:avLst/>
          </a:prstGeom>
        </p:spPr>
      </p:pic>
    </p:spTree>
    <p:extLst>
      <p:ext uri="{BB962C8B-B14F-4D97-AF65-F5344CB8AC3E}">
        <p14:creationId xmlns:p14="http://schemas.microsoft.com/office/powerpoint/2010/main" val="319290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11</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Allows use of SSIS and SSIS Integration Runtime and SSIS package activity</a:t>
            </a:r>
          </a:p>
          <a:p>
            <a:endParaRPr lang="en-GB" dirty="0"/>
          </a:p>
          <a:p>
            <a:r>
              <a:rPr lang="en-GB" dirty="0"/>
              <a:t>Supports Cross-region Integration Runtime (Data Flows)</a:t>
            </a:r>
            <a:br>
              <a:rPr lang="en-GB" dirty="0"/>
            </a:br>
            <a:endParaRPr lang="en-GB" dirty="0"/>
          </a:p>
          <a:p>
            <a:r>
              <a:rPr lang="en-GB" dirty="0"/>
              <a:t>Integration Runtime sharing across different data factories</a:t>
            </a:r>
          </a:p>
          <a:p>
            <a:endParaRPr lang="en-GB" dirty="0"/>
          </a:p>
          <a:p>
            <a:r>
              <a:rPr lang="en-GB" dirty="0"/>
              <a:t>Provides support for Power Query Activity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Azure Data Factory</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Monitoring of Spark jobs for Data Flows leveraging Synapse Spark pools</a:t>
            </a:r>
            <a:br>
              <a:rPr lang="en-GB" dirty="0"/>
            </a:br>
            <a:endParaRPr lang="en-GB" dirty="0"/>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Synapse Pipelines</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Comparing Azure Data Factory with Synapse Pipelines</a:t>
            </a:r>
            <a:endParaRPr lang="en-US" dirty="0"/>
          </a:p>
        </p:txBody>
      </p:sp>
    </p:spTree>
    <p:extLst>
      <p:ext uri="{BB962C8B-B14F-4D97-AF65-F5344CB8AC3E}">
        <p14:creationId xmlns:p14="http://schemas.microsoft.com/office/powerpoint/2010/main" val="219212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12</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a:bodyPr>
          <a:lstStyle/>
          <a:p>
            <a:r>
              <a:rPr lang="en-US" dirty="0"/>
              <a:t>Petabyte-scale ingestion with the Copy data activity</a:t>
            </a:r>
          </a:p>
        </p:txBody>
      </p:sp>
      <p:pic>
        <p:nvPicPr>
          <p:cNvPr id="19" name="Picture 18" descr="The following image shows how you can add a Copy Activity to the canvass designer in Azure Data Factory or Azure Synapse Pipelines">
            <a:extLst>
              <a:ext uri="{FF2B5EF4-FFF2-40B4-BE49-F238E27FC236}">
                <a16:creationId xmlns:a16="http://schemas.microsoft.com/office/drawing/2014/main" id="{FA51FF9E-A3A3-4E2B-8698-7C80D6BE73E0}"/>
              </a:ext>
            </a:extLst>
          </p:cNvPr>
          <p:cNvPicPr>
            <a:picLocks noChangeAspect="1"/>
          </p:cNvPicPr>
          <p:nvPr/>
        </p:nvPicPr>
        <p:blipFill>
          <a:blip r:embed="rId3"/>
          <a:stretch>
            <a:fillRect/>
          </a:stretch>
        </p:blipFill>
        <p:spPr>
          <a:xfrm>
            <a:off x="1481801" y="1417150"/>
            <a:ext cx="9354775" cy="472841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66025C-BBB6-44E4-A420-796A45B85A9D}"/>
              </a:ext>
            </a:extLst>
          </p:cNvPr>
          <p:cNvSpPr>
            <a:spLocks noGrp="1"/>
          </p:cNvSpPr>
          <p:nvPr>
            <p:ph type="title"/>
          </p:nvPr>
        </p:nvSpPr>
        <p:spPr/>
        <p:txBody>
          <a:bodyPr/>
          <a:lstStyle/>
          <a:p>
            <a:r>
              <a:rPr lang="en-US" dirty="0"/>
              <a:t>Copy Activity</a:t>
            </a:r>
          </a:p>
        </p:txBody>
      </p:sp>
      <p:sp>
        <p:nvSpPr>
          <p:cNvPr id="2" name="Footer Placeholder 1">
            <a:extLst>
              <a:ext uri="{FF2B5EF4-FFF2-40B4-BE49-F238E27FC236}">
                <a16:creationId xmlns:a16="http://schemas.microsoft.com/office/drawing/2014/main" id="{B25E54AB-46C6-438E-BC0B-5C616739F564}"/>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BCB0E99C-D32E-49FB-A05B-CB73BA759ADE}"/>
              </a:ext>
            </a:extLst>
          </p:cNvPr>
          <p:cNvSpPr>
            <a:spLocks noGrp="1"/>
          </p:cNvSpPr>
          <p:nvPr>
            <p:ph type="sldNum" sz="quarter" idx="4"/>
          </p:nvPr>
        </p:nvSpPr>
        <p:spPr/>
        <p:txBody>
          <a:bodyPr/>
          <a:lstStyle/>
          <a:p>
            <a:fld id="{00F9DAA1-1DF7-43E0-8E29-0CE1148553C7}" type="slidenum">
              <a:rPr lang="en-US" smtClean="0"/>
              <a:pPr/>
              <a:t>13</a:t>
            </a:fld>
            <a:endParaRPr lang="en-US" dirty="0"/>
          </a:p>
        </p:txBody>
      </p:sp>
      <p:pic>
        <p:nvPicPr>
          <p:cNvPr id="18" name="Picture 17">
            <a:extLst>
              <a:ext uri="{FF2B5EF4-FFF2-40B4-BE49-F238E27FC236}">
                <a16:creationId xmlns:a16="http://schemas.microsoft.com/office/drawing/2014/main" id="{6AD5D6CB-F0A4-46D6-B006-F466FFE98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15" y="1173485"/>
            <a:ext cx="7836678" cy="5030819"/>
          </a:xfrm>
          <a:prstGeom prst="rect">
            <a:avLst/>
          </a:prstGeom>
        </p:spPr>
      </p:pic>
    </p:spTree>
    <p:extLst>
      <p:ext uri="{BB962C8B-B14F-4D97-AF65-F5344CB8AC3E}">
        <p14:creationId xmlns:p14="http://schemas.microsoft.com/office/powerpoint/2010/main" val="193476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Ingest and load data into the data warehouse</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sz="1800" dirty="0"/>
              <a:t>Data loading best practices in Azure Synapse Analytics</a:t>
            </a:r>
          </a:p>
          <a:p>
            <a:endParaRPr lang="en-GB" sz="1800" dirty="0"/>
          </a:p>
          <a:p>
            <a:r>
              <a:rPr lang="en-GB" sz="1800" dirty="0"/>
              <a:t>Petabyte-scale ingestion with Synapse Pipelines</a:t>
            </a:r>
            <a:endParaRPr lang="en-GB"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loading best practices in Azure Synapse Analytics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49223" y="346076"/>
            <a:ext cx="8453833" cy="568324"/>
          </a:xfrm>
        </p:spPr>
        <p:txBody>
          <a:bodyPr>
            <a:normAutofit fontScale="90000"/>
          </a:bodyPr>
          <a:lstStyle/>
          <a:p>
            <a:r>
              <a:rPr lang="en-GB" dirty="0"/>
              <a:t>Data loading best practices in Azure Synapse Analytics</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1125940"/>
            <a:ext cx="8673718" cy="4817660"/>
          </a:xfrm>
        </p:spPr>
        <p:txBody>
          <a:bodyPr>
            <a:normAutofit/>
          </a:bodyPr>
          <a:lstStyle/>
          <a:p>
            <a:r>
              <a:rPr lang="en-GB" sz="1800" dirty="0"/>
              <a:t>Manage source data files</a:t>
            </a:r>
          </a:p>
          <a:p>
            <a:endParaRPr lang="en-GB" sz="1800" dirty="0"/>
          </a:p>
          <a:p>
            <a:r>
              <a:rPr lang="en-GB" sz="1800" dirty="0"/>
              <a:t>Manage singleton updates</a:t>
            </a:r>
          </a:p>
          <a:p>
            <a:endParaRPr lang="en-GB" sz="1800" dirty="0"/>
          </a:p>
          <a:p>
            <a:r>
              <a:rPr lang="en-GB" sz="1800" dirty="0"/>
              <a:t>Set up dedicated data loading accounts</a:t>
            </a:r>
          </a:p>
          <a:p>
            <a:endParaRPr lang="en-GB" sz="1800" dirty="0"/>
          </a:p>
          <a:p>
            <a:r>
              <a:rPr lang="en-GB" sz="1800" dirty="0"/>
              <a:t>Manage concurrent access to Azure Synapse Analytics</a:t>
            </a:r>
          </a:p>
          <a:p>
            <a:endParaRPr lang="en-GB" sz="1800" dirty="0"/>
          </a:p>
          <a:p>
            <a:r>
              <a:rPr lang="en-GB" sz="1800" dirty="0"/>
              <a:t>Implement Workload Management</a:t>
            </a:r>
          </a:p>
          <a:p>
            <a:endParaRPr lang="en-GB" sz="1800" dirty="0"/>
          </a:p>
          <a:p>
            <a:r>
              <a:rPr lang="en-GB" sz="1800" dirty="0"/>
              <a:t>Use </a:t>
            </a:r>
            <a:r>
              <a:rPr lang="en-GB" sz="1800" dirty="0" err="1"/>
              <a:t>PolyBase</a:t>
            </a:r>
            <a:r>
              <a:rPr lang="en-GB" sz="1800" dirty="0"/>
              <a:t>, the Copy command, or the Copy data activity in Synapse Pipelines</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FF-B885-4678-894D-374201B03C25}"/>
              </a:ext>
            </a:extLst>
          </p:cNvPr>
          <p:cNvSpPr>
            <a:spLocks noGrp="1"/>
          </p:cNvSpPr>
          <p:nvPr>
            <p:ph type="title"/>
          </p:nvPr>
        </p:nvSpPr>
        <p:spPr/>
        <p:txBody>
          <a:bodyPr/>
          <a:lstStyle/>
          <a:p>
            <a:r>
              <a:rPr lang="en-US" dirty="0"/>
              <a:t>What is </a:t>
            </a:r>
            <a:r>
              <a:rPr lang="en-US" dirty="0" err="1"/>
              <a:t>PolyBase</a:t>
            </a:r>
            <a:r>
              <a:rPr lang="en-US" dirty="0"/>
              <a:t>?</a:t>
            </a:r>
          </a:p>
        </p:txBody>
      </p:sp>
      <p:sp>
        <p:nvSpPr>
          <p:cNvPr id="3" name="Footer Placeholder 2">
            <a:extLst>
              <a:ext uri="{FF2B5EF4-FFF2-40B4-BE49-F238E27FC236}">
                <a16:creationId xmlns:a16="http://schemas.microsoft.com/office/drawing/2014/main" id="{7E098038-780F-4ED9-8888-1E0F1385586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E71EDB7-0D36-49F0-B59A-B29F9BF01685}"/>
              </a:ext>
            </a:extLst>
          </p:cNvPr>
          <p:cNvSpPr>
            <a:spLocks noGrp="1"/>
          </p:cNvSpPr>
          <p:nvPr>
            <p:ph type="sldNum" sz="quarter" idx="4"/>
          </p:nvPr>
        </p:nvSpPr>
        <p:spPr/>
        <p:txBody>
          <a:bodyPr/>
          <a:lstStyle/>
          <a:p>
            <a:fld id="{00F9DAA1-1DF7-43E0-8E29-0CE1148553C7}" type="slidenum">
              <a:rPr lang="en-US" smtClean="0"/>
              <a:pPr/>
              <a:t>5</a:t>
            </a:fld>
            <a:endParaRPr lang="en-US" dirty="0"/>
          </a:p>
        </p:txBody>
      </p:sp>
      <p:sp>
        <p:nvSpPr>
          <p:cNvPr id="5" name="Text Placeholder 4">
            <a:extLst>
              <a:ext uri="{FF2B5EF4-FFF2-40B4-BE49-F238E27FC236}">
                <a16:creationId xmlns:a16="http://schemas.microsoft.com/office/drawing/2014/main" id="{5AF4F382-288A-47C6-8F1F-EBA553E738E4}"/>
              </a:ext>
            </a:extLst>
          </p:cNvPr>
          <p:cNvSpPr>
            <a:spLocks noGrp="1"/>
          </p:cNvSpPr>
          <p:nvPr>
            <p:ph type="body" sz="quarter" idx="10"/>
          </p:nvPr>
        </p:nvSpPr>
        <p:spPr/>
        <p:txBody>
          <a:bodyPr/>
          <a:lstStyle/>
          <a:p>
            <a:r>
              <a:rPr lang="en-US" sz="1800" dirty="0"/>
              <a:t>Enables SQL Server to query external data using T-SQL</a:t>
            </a:r>
          </a:p>
          <a:p>
            <a:endParaRPr lang="en-US" sz="1800" dirty="0"/>
          </a:p>
          <a:p>
            <a:r>
              <a:rPr lang="en-US" sz="1800" dirty="0"/>
              <a:t>Join data from external sources to relational tables</a:t>
            </a:r>
          </a:p>
          <a:p>
            <a:endParaRPr lang="en-US" sz="1800" dirty="0"/>
          </a:p>
          <a:p>
            <a:r>
              <a:rPr lang="en-US" sz="1800" dirty="0"/>
              <a:t>Minimizes the need for ETL processes for data movement</a:t>
            </a:r>
          </a:p>
        </p:txBody>
      </p:sp>
      <p:sp>
        <p:nvSpPr>
          <p:cNvPr id="6" name="Text Placeholder 5">
            <a:extLst>
              <a:ext uri="{FF2B5EF4-FFF2-40B4-BE49-F238E27FC236}">
                <a16:creationId xmlns:a16="http://schemas.microsoft.com/office/drawing/2014/main" id="{CB733459-E477-4453-B744-875747E52B06}"/>
              </a:ext>
            </a:extLst>
          </p:cNvPr>
          <p:cNvSpPr>
            <a:spLocks noGrp="1"/>
          </p:cNvSpPr>
          <p:nvPr>
            <p:ph type="body" sz="quarter" idx="16"/>
          </p:nvPr>
        </p:nvSpPr>
        <p:spPr/>
        <p:txBody>
          <a:bodyPr/>
          <a:lstStyle/>
          <a:p>
            <a:r>
              <a:rPr lang="en-US" dirty="0"/>
              <a:t>Query data from its original location and format</a:t>
            </a:r>
          </a:p>
        </p:txBody>
      </p:sp>
    </p:spTree>
    <p:extLst>
      <p:ext uri="{BB962C8B-B14F-4D97-AF65-F5344CB8AC3E}">
        <p14:creationId xmlns:p14="http://schemas.microsoft.com/office/powerpoint/2010/main" val="358346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FF-B885-4678-894D-374201B03C25}"/>
              </a:ext>
            </a:extLst>
          </p:cNvPr>
          <p:cNvSpPr>
            <a:spLocks noGrp="1"/>
          </p:cNvSpPr>
          <p:nvPr>
            <p:ph type="title"/>
          </p:nvPr>
        </p:nvSpPr>
        <p:spPr/>
        <p:txBody>
          <a:bodyPr/>
          <a:lstStyle/>
          <a:p>
            <a:r>
              <a:rPr lang="en-US" dirty="0"/>
              <a:t>COPY Statement (T-SQL)</a:t>
            </a:r>
          </a:p>
        </p:txBody>
      </p:sp>
      <p:sp>
        <p:nvSpPr>
          <p:cNvPr id="3" name="Footer Placeholder 2">
            <a:extLst>
              <a:ext uri="{FF2B5EF4-FFF2-40B4-BE49-F238E27FC236}">
                <a16:creationId xmlns:a16="http://schemas.microsoft.com/office/drawing/2014/main" id="{7E098038-780F-4ED9-8888-1E0F1385586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E71EDB7-0D36-49F0-B59A-B29F9BF01685}"/>
              </a:ext>
            </a:extLst>
          </p:cNvPr>
          <p:cNvSpPr>
            <a:spLocks noGrp="1"/>
          </p:cNvSpPr>
          <p:nvPr>
            <p:ph type="sldNum" sz="quarter" idx="4"/>
          </p:nvPr>
        </p:nvSpPr>
        <p:spPr/>
        <p:txBody>
          <a:bodyPr/>
          <a:lstStyle/>
          <a:p>
            <a:fld id="{00F9DAA1-1DF7-43E0-8E29-0CE1148553C7}" type="slidenum">
              <a:rPr lang="en-US" smtClean="0"/>
              <a:pPr/>
              <a:t>6</a:t>
            </a:fld>
            <a:endParaRPr lang="en-US" dirty="0"/>
          </a:p>
        </p:txBody>
      </p:sp>
      <p:sp>
        <p:nvSpPr>
          <p:cNvPr id="5" name="Text Placeholder 4">
            <a:extLst>
              <a:ext uri="{FF2B5EF4-FFF2-40B4-BE49-F238E27FC236}">
                <a16:creationId xmlns:a16="http://schemas.microsoft.com/office/drawing/2014/main" id="{5AF4F382-288A-47C6-8F1F-EBA553E738E4}"/>
              </a:ext>
            </a:extLst>
          </p:cNvPr>
          <p:cNvSpPr>
            <a:spLocks noGrp="1"/>
          </p:cNvSpPr>
          <p:nvPr>
            <p:ph type="body" sz="quarter" idx="10"/>
          </p:nvPr>
        </p:nvSpPr>
        <p:spPr/>
        <p:txBody>
          <a:bodyPr/>
          <a:lstStyle/>
          <a:p>
            <a:r>
              <a:rPr lang="en-US" sz="1800" dirty="0"/>
              <a:t>Enables Azure Synapse Analytics to query and load external data using T-SQL</a:t>
            </a:r>
          </a:p>
          <a:p>
            <a:endParaRPr lang="en-US" sz="1800" dirty="0"/>
          </a:p>
          <a:p>
            <a:r>
              <a:rPr lang="en-US" sz="1800" dirty="0"/>
              <a:t>Provides the most flexibility for high-throughput data ingestion into Azure Synapse Analytics</a:t>
            </a:r>
          </a:p>
          <a:p>
            <a:endParaRPr lang="en-US" sz="1800" dirty="0"/>
          </a:p>
          <a:p>
            <a:r>
              <a:rPr lang="en-US" sz="1800" dirty="0"/>
              <a:t>Uses lower privileged accounts to load data</a:t>
            </a:r>
          </a:p>
          <a:p>
            <a:pPr marL="0" indent="0">
              <a:buNone/>
            </a:pPr>
            <a:endParaRPr lang="en-US" sz="1800" dirty="0"/>
          </a:p>
        </p:txBody>
      </p:sp>
      <p:sp>
        <p:nvSpPr>
          <p:cNvPr id="6" name="Text Placeholder 5">
            <a:extLst>
              <a:ext uri="{FF2B5EF4-FFF2-40B4-BE49-F238E27FC236}">
                <a16:creationId xmlns:a16="http://schemas.microsoft.com/office/drawing/2014/main" id="{CB733459-E477-4453-B744-875747E52B06}"/>
              </a:ext>
            </a:extLst>
          </p:cNvPr>
          <p:cNvSpPr>
            <a:spLocks noGrp="1"/>
          </p:cNvSpPr>
          <p:nvPr>
            <p:ph type="body" sz="quarter" idx="16"/>
          </p:nvPr>
        </p:nvSpPr>
        <p:spPr/>
        <p:txBody>
          <a:bodyPr/>
          <a:lstStyle/>
          <a:p>
            <a:r>
              <a:rPr lang="en-US" dirty="0"/>
              <a:t>Query data from its original location and format</a:t>
            </a:r>
          </a:p>
        </p:txBody>
      </p:sp>
    </p:spTree>
    <p:extLst>
      <p:ext uri="{BB962C8B-B14F-4D97-AF65-F5344CB8AC3E}">
        <p14:creationId xmlns:p14="http://schemas.microsoft.com/office/powerpoint/2010/main" val="102008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Needs CONTROL permission</a:t>
            </a:r>
          </a:p>
          <a:p>
            <a:endParaRPr lang="en-GB" dirty="0"/>
          </a:p>
          <a:p>
            <a:r>
              <a:rPr lang="en-GB" dirty="0"/>
              <a:t>How row width limits</a:t>
            </a:r>
          </a:p>
          <a:p>
            <a:endParaRPr lang="en-GB" dirty="0"/>
          </a:p>
          <a:p>
            <a:r>
              <a:rPr lang="en-GB" dirty="0"/>
              <a:t>No delimiters within text</a:t>
            </a:r>
          </a:p>
          <a:p>
            <a:endParaRPr lang="en-GB" dirty="0"/>
          </a:p>
          <a:p>
            <a:r>
              <a:rPr lang="en-GB" dirty="0"/>
              <a:t>Fixed line delimiter</a:t>
            </a:r>
          </a:p>
          <a:p>
            <a:endParaRPr lang="en-GB" dirty="0"/>
          </a:p>
          <a:p>
            <a:r>
              <a:rPr lang="en-GB" dirty="0"/>
              <a:t>Complex to set up in code</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err="1"/>
              <a:t>PolyBase</a:t>
            </a:r>
            <a:endParaRPr lang="en-US" dirty="0"/>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Relaxed permission</a:t>
            </a:r>
          </a:p>
          <a:p>
            <a:endParaRPr lang="en-GB" dirty="0"/>
          </a:p>
          <a:p>
            <a:r>
              <a:rPr lang="en-GB" dirty="0"/>
              <a:t>No row width limit</a:t>
            </a:r>
          </a:p>
          <a:p>
            <a:endParaRPr lang="en-GB" dirty="0"/>
          </a:p>
          <a:p>
            <a:r>
              <a:rPr lang="en-GB" dirty="0"/>
              <a:t>Supports delimiters in text</a:t>
            </a:r>
          </a:p>
          <a:p>
            <a:endParaRPr lang="en-GB" dirty="0"/>
          </a:p>
          <a:p>
            <a:r>
              <a:rPr lang="en-GB" dirty="0"/>
              <a:t>Supports custom column and row delimiters</a:t>
            </a:r>
          </a:p>
          <a:p>
            <a:endParaRPr lang="en-GB" dirty="0"/>
          </a:p>
          <a:p>
            <a:r>
              <a:rPr lang="en-GB" dirty="0"/>
              <a:t>Reduces amount of code</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COPY statement</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Differences between </a:t>
            </a:r>
            <a:r>
              <a:rPr lang="en-GB" dirty="0" err="1"/>
              <a:t>PolyBase</a:t>
            </a:r>
            <a:r>
              <a:rPr lang="en-GB" dirty="0"/>
              <a:t> and the COPY statement</a:t>
            </a:r>
            <a:endParaRPr lang="en-US" dirty="0"/>
          </a:p>
        </p:txBody>
      </p:sp>
    </p:spTree>
    <p:extLst>
      <p:ext uri="{BB962C8B-B14F-4D97-AF65-F5344CB8AC3E}">
        <p14:creationId xmlns:p14="http://schemas.microsoft.com/office/powerpoint/2010/main" val="36345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Petabyte-scale ingestion with Azure Data Factory/Synapse Pipelines</a:t>
            </a:r>
          </a:p>
        </p:txBody>
      </p:sp>
    </p:spTree>
    <p:extLst>
      <p:ext uri="{BB962C8B-B14F-4D97-AF65-F5344CB8AC3E}">
        <p14:creationId xmlns:p14="http://schemas.microsoft.com/office/powerpoint/2010/main" val="211843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BA12-BA88-43FA-9F12-FC201F0161E1}"/>
              </a:ext>
            </a:extLst>
          </p:cNvPr>
          <p:cNvSpPr>
            <a:spLocks noGrp="1"/>
          </p:cNvSpPr>
          <p:nvPr>
            <p:ph type="title"/>
          </p:nvPr>
        </p:nvSpPr>
        <p:spPr/>
        <p:txBody>
          <a:bodyPr/>
          <a:lstStyle/>
          <a:p>
            <a:r>
              <a:rPr lang="en-US" dirty="0"/>
              <a:t>What is Azure Data Factory?</a:t>
            </a:r>
          </a:p>
        </p:txBody>
      </p:sp>
      <p:sp>
        <p:nvSpPr>
          <p:cNvPr id="3" name="Footer Placeholder 2">
            <a:extLst>
              <a:ext uri="{FF2B5EF4-FFF2-40B4-BE49-F238E27FC236}">
                <a16:creationId xmlns:a16="http://schemas.microsoft.com/office/drawing/2014/main" id="{973956B0-8327-4940-AAA1-F0AECA011F2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61136DD3-8263-4770-AC57-1A1682490A9E}"/>
              </a:ext>
            </a:extLst>
          </p:cNvPr>
          <p:cNvSpPr>
            <a:spLocks noGrp="1"/>
          </p:cNvSpPr>
          <p:nvPr>
            <p:ph type="sldNum" sz="quarter" idx="4"/>
          </p:nvPr>
        </p:nvSpPr>
        <p:spPr/>
        <p:txBody>
          <a:bodyPr/>
          <a:lstStyle/>
          <a:p>
            <a:fld id="{00F9DAA1-1DF7-43E0-8E29-0CE1148553C7}" type="slidenum">
              <a:rPr lang="en-US" smtClean="0"/>
              <a:pPr/>
              <a:t>9</a:t>
            </a:fld>
            <a:endParaRPr lang="en-US" dirty="0"/>
          </a:p>
        </p:txBody>
      </p:sp>
      <p:sp>
        <p:nvSpPr>
          <p:cNvPr id="5" name="Text Placeholder 4">
            <a:extLst>
              <a:ext uri="{FF2B5EF4-FFF2-40B4-BE49-F238E27FC236}">
                <a16:creationId xmlns:a16="http://schemas.microsoft.com/office/drawing/2014/main" id="{F3D56993-530B-4BA9-8821-B06C1658F236}"/>
              </a:ext>
            </a:extLst>
          </p:cNvPr>
          <p:cNvSpPr>
            <a:spLocks noGrp="1"/>
          </p:cNvSpPr>
          <p:nvPr>
            <p:ph type="body" sz="quarter" idx="10"/>
          </p:nvPr>
        </p:nvSpPr>
        <p:spPr/>
        <p:txBody>
          <a:bodyPr>
            <a:normAutofit/>
          </a:bodyPr>
          <a:lstStyle/>
          <a:p>
            <a:r>
              <a:rPr lang="en-US" sz="1800" dirty="0"/>
              <a:t>Service to orchestrate and operationalize data movement and ingestion processes</a:t>
            </a:r>
          </a:p>
          <a:p>
            <a:endParaRPr lang="en-US" sz="1800" dirty="0"/>
          </a:p>
          <a:p>
            <a:r>
              <a:rPr lang="en-US" sz="1800" dirty="0"/>
              <a:t>Allows you to create data-driven workflows for orchestrating data movement and transforming data at scale</a:t>
            </a:r>
          </a:p>
          <a:p>
            <a:endParaRPr lang="en-US" sz="1800" dirty="0"/>
          </a:p>
          <a:p>
            <a:r>
              <a:rPr lang="en-US" sz="1800" dirty="0"/>
              <a:t>Ingest data from disparate data stores</a:t>
            </a:r>
          </a:p>
          <a:p>
            <a:endParaRPr lang="en-US" sz="1800" dirty="0"/>
          </a:p>
          <a:p>
            <a:r>
              <a:rPr lang="en-US" sz="1800" dirty="0"/>
              <a:t>Build complex ETL/ELT processes for transforming data</a:t>
            </a:r>
          </a:p>
          <a:p>
            <a:endParaRPr lang="en-US" sz="1800" dirty="0"/>
          </a:p>
          <a:p>
            <a:endParaRPr lang="en-US" sz="1800" dirty="0"/>
          </a:p>
        </p:txBody>
      </p:sp>
      <p:sp>
        <p:nvSpPr>
          <p:cNvPr id="6" name="Text Placeholder 5">
            <a:extLst>
              <a:ext uri="{FF2B5EF4-FFF2-40B4-BE49-F238E27FC236}">
                <a16:creationId xmlns:a16="http://schemas.microsoft.com/office/drawing/2014/main" id="{F57435D0-8C39-4132-BCCA-5DA4F10474CC}"/>
              </a:ext>
            </a:extLst>
          </p:cNvPr>
          <p:cNvSpPr>
            <a:spLocks noGrp="1"/>
          </p:cNvSpPr>
          <p:nvPr>
            <p:ph type="body" sz="quarter" idx="16"/>
          </p:nvPr>
        </p:nvSpPr>
        <p:spPr/>
        <p:txBody>
          <a:bodyPr/>
          <a:lstStyle/>
          <a:p>
            <a:r>
              <a:rPr lang="en-US" dirty="0"/>
              <a:t>Cloud-based ETL and data integration service</a:t>
            </a:r>
          </a:p>
        </p:txBody>
      </p:sp>
    </p:spTree>
    <p:extLst>
      <p:ext uri="{BB962C8B-B14F-4D97-AF65-F5344CB8AC3E}">
        <p14:creationId xmlns:p14="http://schemas.microsoft.com/office/powerpoint/2010/main" val="1520156172"/>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4114</TotalTime>
  <Words>1881</Words>
  <Application>Microsoft Office PowerPoint</Application>
  <PresentationFormat>Widescreen</PresentationFormat>
  <Paragraphs>229</Paragraphs>
  <Slides>15</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Calibri</vt:lpstr>
      <vt:lpstr>Catamaran ExtraBold</vt:lpstr>
      <vt:lpstr>Helvetica Neue</vt:lpstr>
      <vt:lpstr>Helvetica Neue Medium</vt:lpstr>
      <vt:lpstr>Lucida Sans</vt:lpstr>
      <vt:lpstr>Montserrat</vt:lpstr>
      <vt:lpstr>Segoe UI</vt:lpstr>
      <vt:lpstr>Segoe UI Semibold</vt:lpstr>
      <vt:lpstr>Times</vt:lpstr>
      <vt:lpstr>Office Theme</vt:lpstr>
      <vt:lpstr>1.Grey</vt:lpstr>
      <vt:lpstr>Ingest and load data into the data warehouse</vt:lpstr>
      <vt:lpstr>Agenda</vt:lpstr>
      <vt:lpstr>Data loading best practices in Azure Synapse Analytics</vt:lpstr>
      <vt:lpstr>Data loading best practices in Azure Synapse Analytics</vt:lpstr>
      <vt:lpstr>What is PolyBase?</vt:lpstr>
      <vt:lpstr>COPY Statement (T-SQL)</vt:lpstr>
      <vt:lpstr>Differences between PolyBase and the COPY statement</vt:lpstr>
      <vt:lpstr>Petabyte-scale ingestion with Azure Data Factory/Synapse Pipelines</vt:lpstr>
      <vt:lpstr>What is Azure Data Factory?</vt:lpstr>
      <vt:lpstr>ADF Terminology</vt:lpstr>
      <vt:lpstr>Comparing Azure Data Factory with Synapse Pipelines</vt:lpstr>
      <vt:lpstr>Petabyte-scale ingestion with the Copy data activity</vt:lpstr>
      <vt:lpstr>Copy Activity</vt:lpstr>
      <vt:lpstr>LAB: Ingest and load data into the data warehouse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36</cp:revision>
  <dcterms:created xsi:type="dcterms:W3CDTF">2021-04-14T17:02:56Z</dcterms:created>
  <dcterms:modified xsi:type="dcterms:W3CDTF">2021-12-06T16:41:50Z</dcterms:modified>
</cp:coreProperties>
</file>