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0"/>
  </p:notesMasterIdLst>
  <p:handoutMasterIdLst>
    <p:handoutMasterId r:id="rId11"/>
  </p:handoutMasterIdLst>
  <p:sldIdLst>
    <p:sldId id="256" r:id="rId3"/>
    <p:sldId id="418" r:id="rId4"/>
    <p:sldId id="257" r:id="rId5"/>
    <p:sldId id="419" r:id="rId6"/>
    <p:sldId id="2076137762" r:id="rId7"/>
    <p:sldId id="424" r:id="rId8"/>
    <p:sldId id="20761377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59" d="100"/>
          <a:sy n="59" d="100"/>
        </p:scale>
        <p:origin x="1109" y="67"/>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12/4/2021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Integrate data from Notebooks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integration data from Notebooks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800" b="1" dirty="0"/>
              <a:t>Talking points</a:t>
            </a:r>
          </a:p>
          <a:p>
            <a:endParaRPr lang="en-US" sz="1600" b="1" dirty="0"/>
          </a:p>
          <a:p>
            <a:pPr lvl="0" fontAlgn="base"/>
            <a:r>
              <a:rPr lang="en-US" sz="1050" b="0" i="0" dirty="0"/>
              <a:t>The attendees should already be familiar with the first three steps of creating a storage account, creating Azure Data Factory/Synapse Pipelines, and creating a data workflow activity using a Copy Activity.</a:t>
            </a:r>
          </a:p>
          <a:p>
            <a:pPr lvl="0" fontAlgn="base"/>
            <a:endParaRPr lang="en-US" sz="1050" b="0" i="0" dirty="0"/>
          </a:p>
          <a:p>
            <a:pPr lvl="0" fontAlgn="base"/>
            <a:r>
              <a:rPr lang="en-US" sz="1050" b="0" i="0" dirty="0"/>
              <a:t>Focus on steps 4 and 5 which are focused on Azure Synapse Analytics Spark pools.</a:t>
            </a:r>
          </a:p>
          <a:p>
            <a:endParaRPr lang="en-US" sz="1600" dirty="0"/>
          </a:p>
          <a:p>
            <a:r>
              <a:rPr lang="en-US" sz="1050" b="1" dirty="0"/>
              <a:t>Instructor notes and guidance.</a:t>
            </a:r>
          </a:p>
          <a:p>
            <a:endParaRPr lang="en-US" sz="1600" dirty="0"/>
          </a:p>
          <a:p>
            <a:r>
              <a:rPr lang="en-US" sz="1600" dirty="0"/>
              <a:t>Call out to the students that step 4 can involve other technologies such as Azure Databricks notebooks.</a:t>
            </a:r>
          </a:p>
          <a:p>
            <a:endParaRPr lang="en-US" sz="16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050" dirty="0">
                <a:hlinkClick r:id="rId3"/>
              </a:rPr>
              <a:t>Orchestrating data movement and transformation in Azure Data Factory - Learn | Microsoft Docs</a:t>
            </a:r>
            <a:endParaRPr lang="en-US" sz="16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pPr>
              <a:buSzPct val="100000"/>
            </a:pPr>
            <a:r>
              <a:rPr lang="en-US" sz="1200" b="0" i="0" dirty="0">
                <a:effectLst/>
                <a:latin typeface="Helvetica Neue"/>
              </a:rPr>
              <a:t>​</a:t>
            </a:r>
            <a:r>
              <a:rPr lang="en-US" sz="1200" spc="0" dirty="0">
                <a:latin typeface="+mn-lt"/>
              </a:rPr>
              <a:t>In the lab, the students will create a notebook </a:t>
            </a:r>
            <a:r>
              <a:rPr lang="en-GB" sz="12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p>
          <a:p>
            <a:pPr>
              <a:buSzPct val="100000"/>
            </a:pPr>
            <a:endParaRPr lang="en-GB" sz="1200" spc="0" dirty="0">
              <a:latin typeface="+mn-lt"/>
            </a:endParaRPr>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pPr>
              <a:buSzPct val="100000"/>
            </a:pPr>
            <a:endParaRPr lang="en-US" sz="1200" spc="0" dirty="0">
              <a:latin typeface="+mn-l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12/4/2021 2:34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7</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Integrate data from Notebooks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Integrate data from Notebooks with Azure Data Factory or Azure Synapse Pipelines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Integrate data from Notebooks with ADF or Synapse Pipelines</a:t>
            </a:r>
            <a:endParaRPr lang="en-US" dirty="0"/>
          </a:p>
        </p:txBody>
      </p:sp>
      <p:sp>
        <p:nvSpPr>
          <p:cNvPr id="73" name="TextBox 66">
            <a:extLst>
              <a:ext uri="{FF2B5EF4-FFF2-40B4-BE49-F238E27FC236}">
                <a16:creationId xmlns:a16="http://schemas.microsoft.com/office/drawing/2014/main" id="{233E9F8B-584C-475B-B7FA-D3E428AAB887}"/>
              </a:ext>
            </a:extLst>
          </p:cNvPr>
          <p:cNvSpPr txBox="1">
            <a:spLocks noChangeAspect="1"/>
          </p:cNvSpPr>
          <p:nvPr/>
        </p:nvSpPr>
        <p:spPr>
          <a:xfrm>
            <a:off x="652462" y="1374626"/>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74" name="TextBox 65">
            <a:extLst>
              <a:ext uri="{FF2B5EF4-FFF2-40B4-BE49-F238E27FC236}">
                <a16:creationId xmlns:a16="http://schemas.microsoft.com/office/drawing/2014/main" id="{B03CA7D9-9701-4613-A1E8-EAE191C08F9A}"/>
              </a:ext>
            </a:extLst>
          </p:cNvPr>
          <p:cNvSpPr txBox="1">
            <a:spLocks noChangeAspect="1"/>
          </p:cNvSpPr>
          <p:nvPr/>
        </p:nvSpPr>
        <p:spPr>
          <a:xfrm>
            <a:off x="4778949"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5" name="TextBox 64">
            <a:extLst>
              <a:ext uri="{FF2B5EF4-FFF2-40B4-BE49-F238E27FC236}">
                <a16:creationId xmlns:a16="http://schemas.microsoft.com/office/drawing/2014/main" id="{2D95C7ED-5D26-498D-AD73-FD63BAB44616}"/>
              </a:ext>
            </a:extLst>
          </p:cNvPr>
          <p:cNvSpPr txBox="1">
            <a:spLocks noChangeAspect="1"/>
          </p:cNvSpPr>
          <p:nvPr/>
        </p:nvSpPr>
        <p:spPr>
          <a:xfrm>
            <a:off x="8905438"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a</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6" name="TextBox 63">
            <a:extLst>
              <a:ext uri="{FF2B5EF4-FFF2-40B4-BE49-F238E27FC236}">
                <a16:creationId xmlns:a16="http://schemas.microsoft.com/office/drawing/2014/main" id="{04CB31A6-769A-4F95-951B-8B89A3ED3C80}"/>
              </a:ext>
            </a:extLst>
          </p:cNvPr>
          <p:cNvSpPr txBox="1">
            <a:spLocks noChangeAspect="1"/>
          </p:cNvSpPr>
          <p:nvPr/>
        </p:nvSpPr>
        <p:spPr>
          <a:xfrm>
            <a:off x="2715706"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7" name="TextBox 62">
            <a:extLst>
              <a:ext uri="{FF2B5EF4-FFF2-40B4-BE49-F238E27FC236}">
                <a16:creationId xmlns:a16="http://schemas.microsoft.com/office/drawing/2014/main" id="{02A51323-D47A-4B7B-B086-6B99DF450CB8}"/>
              </a:ext>
            </a:extLst>
          </p:cNvPr>
          <p:cNvSpPr txBox="1">
            <a:spLocks noChangeAspect="1"/>
          </p:cNvSpPr>
          <p:nvPr/>
        </p:nvSpPr>
        <p:spPr>
          <a:xfrm>
            <a:off x="6842193"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E42-4E21-438E-885A-1F54A1EF7770}"/>
              </a:ext>
            </a:extLst>
          </p:cNvPr>
          <p:cNvSpPr>
            <a:spLocks noGrp="1"/>
          </p:cNvSpPr>
          <p:nvPr>
            <p:ph type="title"/>
          </p:nvPr>
        </p:nvSpPr>
        <p:spPr/>
        <p:txBody>
          <a:bodyPr/>
          <a:lstStyle/>
          <a:p>
            <a:r>
              <a:rPr lang="en-US" dirty="0"/>
              <a:t>Notebook activity</a:t>
            </a:r>
          </a:p>
        </p:txBody>
      </p:sp>
      <p:sp>
        <p:nvSpPr>
          <p:cNvPr id="3" name="Footer Placeholder 2">
            <a:extLst>
              <a:ext uri="{FF2B5EF4-FFF2-40B4-BE49-F238E27FC236}">
                <a16:creationId xmlns:a16="http://schemas.microsoft.com/office/drawing/2014/main" id="{310E5327-908A-424A-BE3F-E939E83C935A}"/>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BEA167C6-2E31-4170-879E-CA835EE267DD}"/>
              </a:ext>
            </a:extLst>
          </p:cNvPr>
          <p:cNvSpPr>
            <a:spLocks noGrp="1"/>
          </p:cNvSpPr>
          <p:nvPr>
            <p:ph type="sldNum" sz="quarter" idx="4"/>
          </p:nvPr>
        </p:nvSpPr>
        <p:spPr/>
        <p:txBody>
          <a:bodyPr/>
          <a:lstStyle/>
          <a:p>
            <a:fld id="{00F9DAA1-1DF7-43E0-8E29-0CE1148553C7}" type="slidenum">
              <a:rPr lang="en-US" smtClean="0"/>
              <a:pPr/>
              <a:t>5</a:t>
            </a:fld>
            <a:endParaRPr lang="en-US" dirty="0"/>
          </a:p>
        </p:txBody>
      </p:sp>
      <p:sp>
        <p:nvSpPr>
          <p:cNvPr id="5" name="Text Placeholder 4">
            <a:extLst>
              <a:ext uri="{FF2B5EF4-FFF2-40B4-BE49-F238E27FC236}">
                <a16:creationId xmlns:a16="http://schemas.microsoft.com/office/drawing/2014/main" id="{E0473410-CC01-47D7-B379-B7314E69771C}"/>
              </a:ext>
            </a:extLst>
          </p:cNvPr>
          <p:cNvSpPr>
            <a:spLocks noGrp="1"/>
          </p:cNvSpPr>
          <p:nvPr>
            <p:ph type="body" sz="quarter" idx="10"/>
          </p:nvPr>
        </p:nvSpPr>
        <p:spPr/>
        <p:txBody>
          <a:bodyPr/>
          <a:lstStyle/>
          <a:p>
            <a:r>
              <a:rPr lang="en-US" dirty="0"/>
              <a:t>Runs a Synapse notebook in your Synapse Workspace</a:t>
            </a:r>
          </a:p>
          <a:p>
            <a:endParaRPr lang="en-US" dirty="0"/>
          </a:p>
          <a:p>
            <a:endParaRPr lang="en-US" dirty="0"/>
          </a:p>
        </p:txBody>
      </p:sp>
      <p:sp>
        <p:nvSpPr>
          <p:cNvPr id="6" name="Text Placeholder 5">
            <a:extLst>
              <a:ext uri="{FF2B5EF4-FFF2-40B4-BE49-F238E27FC236}">
                <a16:creationId xmlns:a16="http://schemas.microsoft.com/office/drawing/2014/main" id="{16D211A2-9FFA-48AD-8F5A-51252B1198B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73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3986</TotalTime>
  <Words>997</Words>
  <Application>Microsoft Office PowerPoint</Application>
  <PresentationFormat>Widescreen</PresentationFormat>
  <Paragraphs>92</Paragraphs>
  <Slides>7</Slides>
  <Notes>6</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Arial</vt:lpstr>
      <vt:lpstr>Calibri</vt:lpstr>
      <vt:lpstr>Catamaran ExtraBold</vt:lpstr>
      <vt:lpstr>Helvetica Neue</vt:lpstr>
      <vt:lpstr>Helvetica Neue Medium</vt:lpstr>
      <vt:lpstr>Lucida Sans</vt:lpstr>
      <vt:lpstr>Montserrat</vt:lpstr>
      <vt:lpstr>Segoe UI</vt:lpstr>
      <vt:lpstr>Segoe UI Light</vt:lpstr>
      <vt:lpstr>Segoe UI Semibold</vt:lpstr>
      <vt:lpstr>Times</vt:lpstr>
      <vt:lpstr>Office Theme</vt:lpstr>
      <vt:lpstr>1.Grey</vt:lpstr>
      <vt:lpstr>Integrate data from Notebooks with Azure Data Factory or Azure Synapse Pipelines</vt:lpstr>
      <vt:lpstr>Agenda</vt:lpstr>
      <vt:lpstr>Integrate data from Notebooks with Azure Data Factory or Azure Synapse Pipelines</vt:lpstr>
      <vt:lpstr>Integrate data from Notebooks with ADF or Synapse Pipelines</vt:lpstr>
      <vt:lpstr>Notebook activity</vt:lpstr>
      <vt:lpstr>LAB: Integrate data from Notebooks with Azure Data Factory or Azure Synapse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27</cp:revision>
  <dcterms:created xsi:type="dcterms:W3CDTF">2021-04-14T17:02:56Z</dcterms:created>
  <dcterms:modified xsi:type="dcterms:W3CDTF">2021-12-04T21:38:00Z</dcterms:modified>
</cp:coreProperties>
</file>