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12"/>
  </p:notesMasterIdLst>
  <p:handoutMasterIdLst>
    <p:handoutMasterId r:id="rId13"/>
  </p:handoutMasterIdLst>
  <p:sldIdLst>
    <p:sldId id="256" r:id="rId3"/>
    <p:sldId id="418" r:id="rId4"/>
    <p:sldId id="257" r:id="rId5"/>
    <p:sldId id="419" r:id="rId6"/>
    <p:sldId id="258" r:id="rId7"/>
    <p:sldId id="2076137762" r:id="rId8"/>
    <p:sldId id="421" r:id="rId9"/>
    <p:sldId id="424" r:id="rId10"/>
    <p:sldId id="20761377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67925" autoAdjust="0"/>
  </p:normalViewPr>
  <p:slideViewPr>
    <p:cSldViewPr snapToGrid="0" showGuides="1">
      <p:cViewPr varScale="1">
        <p:scale>
          <a:sx n="70" d="100"/>
          <a:sy n="70" d="100"/>
        </p:scale>
        <p:origin x="2130" y="51"/>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11/27/2021</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data-factory/copy-activity-overview"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cs.microsoft.com/en-us/learn/modules/data-integration-azure-data-factory/" TargetMode="External"/><Relationship Id="rId4" Type="http://schemas.openxmlformats.org/officeDocument/2006/relationships/hyperlink" Target="https://docs.microsoft.com/en-us/azure/data-factory/transform-dat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learn/modules/code-free-transformation-scal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If you have taught DP-200, Implementing an Azure Data Solution, this module will be familiar as it uses content from module 7 of that course to teach Azure Data Factory/Azure Synapse Analytics Pipelines. There are new labs for the students to explore, and we have provided examples of how to deal with “dirty data sources” to provide a contrived example of dealing with data sources. The first part of this modules should be focused on the components of Azure Data factory. In fact, you could run this two-minute animation on this page as an introduction to the components before you go deeper with the learning:</a:t>
            </a:r>
          </a:p>
          <a:p>
            <a:endParaRPr lang="en-US" dirty="0"/>
          </a:p>
          <a:p>
            <a:r>
              <a:rPr lang="en-GB" dirty="0"/>
              <a:t>https://docs.microsoft.com/en-us/learn/modules/intro-to-azure-data-factory/</a:t>
            </a:r>
          </a:p>
          <a:p>
            <a:endParaRPr lang="en-US" dirty="0"/>
          </a:p>
          <a:p>
            <a:r>
              <a:rPr lang="en-US" dirty="0"/>
              <a:t>The second part of the module explores Mapping Data Flow. Our recommendation is that you show a small example that incorporates the following</a:t>
            </a:r>
          </a:p>
          <a:p>
            <a:endParaRPr lang="en-US" dirty="0"/>
          </a:p>
          <a:p>
            <a:pPr marL="228600" indent="-228600">
              <a:buAutoNum type="arabicPeriod"/>
            </a:pPr>
            <a:r>
              <a:rPr lang="en-US" dirty="0"/>
              <a:t>How to start the mapping data flow</a:t>
            </a:r>
          </a:p>
          <a:p>
            <a:pPr marL="228600" indent="-228600">
              <a:buAutoNum type="arabicPeriod"/>
            </a:pPr>
            <a:r>
              <a:rPr lang="en-US" dirty="0"/>
              <a:t>How to add a source</a:t>
            </a:r>
          </a:p>
          <a:p>
            <a:pPr marL="228600" indent="-228600">
              <a:buAutoNum type="arabicPeriod"/>
            </a:pPr>
            <a:r>
              <a:rPr lang="en-US" dirty="0"/>
              <a:t>How to add 1 transformation</a:t>
            </a:r>
          </a:p>
          <a:p>
            <a:pPr marL="228600" indent="-228600">
              <a:buAutoNum type="arabicPeriod"/>
            </a:pPr>
            <a:r>
              <a:rPr lang="en-US" dirty="0"/>
              <a:t>How to add a sink</a:t>
            </a:r>
          </a:p>
          <a:p>
            <a:pPr marL="0" indent="0">
              <a:buNone/>
            </a:pPr>
            <a:endParaRPr lang="en-US" dirty="0"/>
          </a:p>
          <a:p>
            <a:pPr marL="0" indent="0">
              <a:buNone/>
            </a:pPr>
            <a:r>
              <a:rPr lang="en-US" dirty="0"/>
              <a:t>Beyond that, explain to the students that they will learn more by using it in the lab. As a result, we have provided two mapping data flow examples in the lab for them to explore.</a:t>
            </a:r>
          </a:p>
          <a:p>
            <a:endParaRPr lang="en-US" dirty="0"/>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1</a:t>
            </a:fld>
            <a:endParaRPr lang="en-US"/>
          </a:p>
        </p:txBody>
      </p:sp>
    </p:spTree>
    <p:extLst>
      <p:ext uri="{BB962C8B-B14F-4D97-AF65-F5344CB8AC3E}">
        <p14:creationId xmlns:p14="http://schemas.microsoft.com/office/powerpoint/2010/main" val="376438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Data integration with Azure Data Factory or Azure Synapse Pipelines</a:t>
            </a:r>
          </a:p>
          <a:p>
            <a:pPr marL="171450" indent="-171450">
              <a:buFont typeface="Arial" panose="020B0604020202020204" pitchFamily="34" charset="0"/>
              <a:buChar char="•"/>
            </a:pPr>
            <a:r>
              <a:rPr lang="en-GB" dirty="0"/>
              <a:t>Code-free transformation at scale with Azure Data Factory or Azure Synapse Pipelines</a:t>
            </a:r>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data integration with Azure Data Factory or Azure Synapse Pipelines.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N/A.</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600" b="1" dirty="0"/>
              <a:t>Talking points</a:t>
            </a:r>
          </a:p>
          <a:p>
            <a:endParaRPr lang="en-US" sz="1600" dirty="0"/>
          </a:p>
          <a:p>
            <a:r>
              <a:rPr lang="en-GB" sz="1600" dirty="0"/>
              <a:t>Let’s have a closer look at the components of Azure Data Factory</a:t>
            </a:r>
          </a:p>
          <a:p>
            <a:endParaRPr lang="en-GB" sz="1600" dirty="0"/>
          </a:p>
          <a:p>
            <a:r>
              <a:rPr lang="en-US" sz="1400" b="1" i="1" u="none" strike="noStrike" kern="1200" dirty="0">
                <a:solidFill>
                  <a:schemeClr val="tx1"/>
                </a:solidFill>
                <a:effectLst/>
                <a:latin typeface="Segoe UI" panose="020B0502040204020203" pitchFamily="34" charset="0"/>
                <a:ea typeface="+mn-ea"/>
                <a:cs typeface="+mn-cs"/>
              </a:rPr>
              <a:t>Linked services</a:t>
            </a:r>
          </a:p>
          <a:p>
            <a:r>
              <a:rPr lang="en-US" sz="1400" b="0" i="0" u="none" strike="noStrike" kern="1200" dirty="0">
                <a:solidFill>
                  <a:schemeClr val="tx1"/>
                </a:solidFill>
                <a:effectLst/>
                <a:latin typeface="Segoe UI" panose="020B0502040204020203" pitchFamily="34" charset="0"/>
                <a:ea typeface="+mn-ea"/>
                <a:cs typeface="+mn-cs"/>
              </a:rPr>
              <a:t>Linked services are much like connection strings, which define the connection information that's needed for Data Factory to connect to external resources. Think of it this way: a linked service defines the connection to the data source, and a dataset represents the structure of the data. For example, an Azure Storage-linked service specifies a connection string to connect to the Azure Storage account. Additionally, an Azure blob dataset specifies the blob container and the folder that contains the data.</a:t>
            </a:r>
          </a:p>
          <a:p>
            <a:r>
              <a:rPr lang="en-US" sz="1400" b="0" i="0" u="none" strike="noStrike" kern="1200" dirty="0">
                <a:solidFill>
                  <a:schemeClr val="tx1"/>
                </a:solidFill>
                <a:effectLst/>
                <a:latin typeface="Segoe UI" panose="020B0502040204020203" pitchFamily="34" charset="0"/>
                <a:ea typeface="+mn-ea"/>
                <a:cs typeface="+mn-cs"/>
              </a:rPr>
              <a:t>Linked services are used for two purposes in Data Factory:</a:t>
            </a:r>
          </a:p>
          <a:p>
            <a:pPr marL="171450" indent="-171450">
              <a:buFont typeface="Arial" panose="020B0604020202020204" pitchFamily="34" charset="0"/>
              <a:buChar char="•"/>
            </a:pPr>
            <a:r>
              <a:rPr lang="en-US" sz="1400" b="0" i="0" u="none" strike="noStrike" kern="1200" dirty="0">
                <a:solidFill>
                  <a:schemeClr val="tx1"/>
                </a:solidFill>
                <a:effectLst/>
                <a:latin typeface="Segoe UI" panose="020B0502040204020203" pitchFamily="34" charset="0"/>
                <a:ea typeface="+mn-ea"/>
                <a:cs typeface="+mn-cs"/>
              </a:rPr>
              <a:t>To represent a </a:t>
            </a:r>
            <a:r>
              <a:rPr lang="en-US" sz="1400" b="1" i="0" u="none" strike="noStrike" kern="1200" dirty="0">
                <a:solidFill>
                  <a:schemeClr val="tx1"/>
                </a:solidFill>
                <a:effectLst/>
                <a:latin typeface="Segoe UI" panose="020B0502040204020203" pitchFamily="34" charset="0"/>
                <a:ea typeface="+mn-ea"/>
                <a:cs typeface="+mn-cs"/>
              </a:rPr>
              <a:t>data store</a:t>
            </a:r>
            <a:r>
              <a:rPr lang="en-US" sz="1400" b="0" i="0" u="none" strike="noStrike" kern="1200" dirty="0">
                <a:solidFill>
                  <a:schemeClr val="tx1"/>
                </a:solidFill>
                <a:effectLst/>
                <a:latin typeface="Segoe UI" panose="020B0502040204020203" pitchFamily="34" charset="0"/>
                <a:ea typeface="+mn-ea"/>
                <a:cs typeface="+mn-cs"/>
              </a:rPr>
              <a:t> that includes, but isn't limited to, an on-premises SQL Server database, Oracle database, file share, or Azure blob storage account. For a list of supported data stores, see the </a:t>
            </a:r>
            <a:r>
              <a:rPr lang="en-US" sz="1400" b="0" i="0" u="sng" strike="noStrike" kern="1200" dirty="0">
                <a:solidFill>
                  <a:schemeClr val="tx1"/>
                </a:solidFill>
                <a:effectLst/>
                <a:latin typeface="Segoe UI" panose="020B0502040204020203" pitchFamily="34" charset="0"/>
                <a:ea typeface="+mn-ea"/>
                <a:cs typeface="+mn-cs"/>
                <a:hlinkClick r:id="rId3"/>
              </a:rPr>
              <a:t>copy activity</a:t>
            </a:r>
            <a:r>
              <a:rPr lang="en-US" sz="1400" b="0" i="0" u="none" strike="noStrike" kern="1200" dirty="0">
                <a:solidFill>
                  <a:schemeClr val="tx1"/>
                </a:solidFill>
                <a:effectLst/>
                <a:latin typeface="Segoe UI" panose="020B0502040204020203" pitchFamily="34" charset="0"/>
                <a:ea typeface="+mn-ea"/>
                <a:cs typeface="+mn-cs"/>
              </a:rPr>
              <a:t> article.</a:t>
            </a:r>
          </a:p>
          <a:p>
            <a:pPr marL="171450" indent="-171450">
              <a:buFont typeface="Arial" panose="020B0604020202020204" pitchFamily="34" charset="0"/>
              <a:buChar char="•"/>
            </a:pPr>
            <a:r>
              <a:rPr lang="en-US" sz="1400" b="0" i="0" u="none" strike="noStrike" kern="1200" dirty="0">
                <a:solidFill>
                  <a:schemeClr val="tx1"/>
                </a:solidFill>
                <a:effectLst/>
                <a:latin typeface="Segoe UI" panose="020B0502040204020203" pitchFamily="34" charset="0"/>
                <a:ea typeface="+mn-ea"/>
                <a:cs typeface="+mn-cs"/>
              </a:rPr>
              <a:t>To represent a </a:t>
            </a:r>
            <a:r>
              <a:rPr lang="en-US" sz="1400" b="1" i="0" u="none" strike="noStrike" kern="1200" dirty="0">
                <a:solidFill>
                  <a:schemeClr val="tx1"/>
                </a:solidFill>
                <a:effectLst/>
                <a:latin typeface="Segoe UI" panose="020B0502040204020203" pitchFamily="34" charset="0"/>
                <a:ea typeface="+mn-ea"/>
                <a:cs typeface="+mn-cs"/>
              </a:rPr>
              <a:t>compute resource</a:t>
            </a:r>
            <a:r>
              <a:rPr lang="en-US" sz="1400" b="0" i="0" u="none" strike="noStrike" kern="1200" dirty="0">
                <a:solidFill>
                  <a:schemeClr val="tx1"/>
                </a:solidFill>
                <a:effectLst/>
                <a:latin typeface="Segoe UI" panose="020B0502040204020203" pitchFamily="34" charset="0"/>
                <a:ea typeface="+mn-ea"/>
                <a:cs typeface="+mn-cs"/>
              </a:rPr>
              <a:t> that can host the execution of an activity. For example, the HDInsight Hive activity runs on an HDInsight Hadoop cluster. For a list of transformation activities and supported compute environments, see the </a:t>
            </a:r>
            <a:r>
              <a:rPr lang="en-US" sz="1400" b="0" i="0" u="sng" strike="noStrike" kern="1200" dirty="0">
                <a:solidFill>
                  <a:schemeClr val="tx1"/>
                </a:solidFill>
                <a:effectLst/>
                <a:latin typeface="Segoe UI" panose="020B0502040204020203" pitchFamily="34" charset="0"/>
                <a:ea typeface="+mn-ea"/>
                <a:cs typeface="+mn-cs"/>
                <a:hlinkClick r:id="rId4"/>
              </a:rPr>
              <a:t>transform data</a:t>
            </a:r>
            <a:r>
              <a:rPr lang="en-US" sz="1400" b="0" i="0" u="none" strike="noStrike" kern="1200" dirty="0">
                <a:solidFill>
                  <a:schemeClr val="tx1"/>
                </a:solidFill>
                <a:effectLst/>
                <a:latin typeface="Segoe UI" panose="020B0502040204020203" pitchFamily="34" charset="0"/>
                <a:ea typeface="+mn-ea"/>
                <a:cs typeface="+mn-cs"/>
              </a:rPr>
              <a:t> article.</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Datasets</a:t>
            </a:r>
          </a:p>
          <a:p>
            <a:r>
              <a:rPr lang="en-US" sz="1400" b="0" i="0" u="none" strike="noStrike" kern="1200" dirty="0">
                <a:solidFill>
                  <a:schemeClr val="tx1"/>
                </a:solidFill>
                <a:effectLst/>
                <a:latin typeface="Segoe UI" panose="020B0502040204020203" pitchFamily="34" charset="0"/>
                <a:ea typeface="+mn-ea"/>
                <a:cs typeface="+mn-cs"/>
              </a:rPr>
              <a:t>Datasets represent data structures within the data stores, which simply point to or reference the data you want to use in your activities as inputs or outputs.</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Activity</a:t>
            </a:r>
          </a:p>
          <a:p>
            <a:r>
              <a:rPr lang="en-US" sz="1400" b="0" i="0" u="none" strike="noStrike" kern="1200" dirty="0">
                <a:solidFill>
                  <a:schemeClr val="tx1"/>
                </a:solidFill>
                <a:effectLst/>
                <a:latin typeface="Segoe UI" panose="020B0502040204020203" pitchFamily="34" charset="0"/>
                <a:ea typeface="+mn-ea"/>
                <a:cs typeface="+mn-cs"/>
              </a:rPr>
              <a:t>Activities represent a processing step in a pipeline. For example, you might use a copy activity to copy data from one data store to another data store. Similarly, you might use a Hive activity, which runs a Hive query on an Azure HDInsight cluster, to transform or analyze your data. Data Factory supports three types of activities: data movement activities, data transformation activities, and control activities.</a:t>
            </a:r>
          </a:p>
          <a:p>
            <a:pPr marL="0" indent="0">
              <a:buFont typeface="Arial" panose="020B0604020202020204" pitchFamily="34" charset="0"/>
              <a:buNone/>
            </a:pPr>
            <a:endParaRPr lang="en-GB" sz="1600" dirty="0"/>
          </a:p>
          <a:p>
            <a:r>
              <a:rPr lang="en-US" sz="1400" b="1" i="1" u="none" strike="noStrike" kern="1200" dirty="0">
                <a:solidFill>
                  <a:schemeClr val="tx1"/>
                </a:solidFill>
                <a:effectLst/>
                <a:latin typeface="Segoe UI" panose="020B0502040204020203" pitchFamily="34" charset="0"/>
                <a:ea typeface="+mn-ea"/>
                <a:cs typeface="+mn-cs"/>
              </a:rPr>
              <a:t>Pipeline</a:t>
            </a:r>
          </a:p>
          <a:p>
            <a:r>
              <a:rPr lang="en-US" sz="1400" b="0" i="0" u="none" strike="noStrike" kern="1200" dirty="0">
                <a:solidFill>
                  <a:schemeClr val="tx1"/>
                </a:solidFill>
                <a:effectLst/>
                <a:latin typeface="Segoe UI" panose="020B0502040204020203" pitchFamily="34" charset="0"/>
                <a:ea typeface="+mn-ea"/>
                <a:cs typeface="+mn-cs"/>
              </a:rPr>
              <a:t>A data factory might have one or more pipelines. A pipeline is a logical grouping of activities that performs a unit of work. Together, the activities in a pipeline perform a task. For example, a pipeline can contain a group of activities that ingests data from an Azure blob, and then runs a Hive query on an HDInsight cluster to partition the data.</a:t>
            </a:r>
          </a:p>
          <a:p>
            <a:r>
              <a:rPr lang="en-US" sz="1400" b="0" i="0" u="none" strike="noStrike" kern="1200" dirty="0">
                <a:solidFill>
                  <a:schemeClr val="tx1"/>
                </a:solidFill>
                <a:effectLst/>
                <a:latin typeface="Segoe UI" panose="020B0502040204020203" pitchFamily="34" charset="0"/>
                <a:ea typeface="+mn-ea"/>
                <a:cs typeface="+mn-cs"/>
              </a:rPr>
              <a:t>The benefit of this is that the pipeline allows you to manage the activities as a set instead of managing each one individually. The activities in a pipeline can be chained together to operate sequentially, or they can operate independently in parallel.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600" b="1" dirty="0"/>
          </a:p>
          <a:p>
            <a:r>
              <a:rPr lang="en-US" sz="1400" b="1" i="1" u="none" strike="noStrike" kern="1200" dirty="0">
                <a:solidFill>
                  <a:schemeClr val="tx1"/>
                </a:solidFill>
                <a:effectLst/>
                <a:latin typeface="Segoe UI" panose="020B0502040204020203" pitchFamily="34" charset="0"/>
                <a:ea typeface="+mn-ea"/>
                <a:cs typeface="+mn-cs"/>
              </a:rPr>
              <a:t>Triggers</a:t>
            </a:r>
          </a:p>
          <a:p>
            <a:r>
              <a:rPr lang="en-US" sz="1400" b="0" i="0" u="none" strike="noStrike" kern="1200" dirty="0">
                <a:solidFill>
                  <a:schemeClr val="tx1"/>
                </a:solidFill>
                <a:effectLst/>
                <a:latin typeface="Segoe UI" panose="020B0502040204020203" pitchFamily="34" charset="0"/>
                <a:ea typeface="+mn-ea"/>
                <a:cs typeface="+mn-cs"/>
              </a:rPr>
              <a:t>Triggers represent the unit of processing that determines when a pipeline execution needs to be kicked off. There are different types of triggers for different types of events.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600" b="1" dirty="0"/>
          </a:p>
          <a:p>
            <a:r>
              <a:rPr lang="en-US" sz="1400" b="1" i="1" u="none" strike="noStrike" kern="1200" dirty="0">
                <a:solidFill>
                  <a:schemeClr val="tx1"/>
                </a:solidFill>
                <a:effectLst/>
                <a:latin typeface="Segoe UI" panose="020B0502040204020203" pitchFamily="34" charset="0"/>
                <a:ea typeface="+mn-ea"/>
                <a:cs typeface="+mn-cs"/>
              </a:rPr>
              <a:t>Pipeline runs</a:t>
            </a:r>
          </a:p>
          <a:p>
            <a:r>
              <a:rPr lang="en-US" sz="1400" b="0" i="0" u="none" strike="noStrike" kern="1200" dirty="0">
                <a:solidFill>
                  <a:schemeClr val="tx1"/>
                </a:solidFill>
                <a:effectLst/>
                <a:latin typeface="Segoe UI" panose="020B0502040204020203" pitchFamily="34" charset="0"/>
                <a:ea typeface="+mn-ea"/>
                <a:cs typeface="+mn-cs"/>
              </a:rPr>
              <a:t>A pipeline run is an instance of the pipeline execution. Pipeline runs are typically instantiated by passing the arguments to the parameters that are defined in pipelines. The arguments can be passed manually or within the trigger definition.</a:t>
            </a:r>
          </a:p>
          <a:p>
            <a:endParaRPr lang="en-US" sz="1400" b="0"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Parameters</a:t>
            </a:r>
          </a:p>
          <a:p>
            <a:r>
              <a:rPr lang="en-US" sz="1400" b="0" i="0" u="none" strike="noStrike" kern="1200" dirty="0">
                <a:solidFill>
                  <a:schemeClr val="tx1"/>
                </a:solidFill>
                <a:effectLst/>
                <a:latin typeface="Segoe UI" panose="020B0502040204020203" pitchFamily="34" charset="0"/>
                <a:ea typeface="+mn-ea"/>
                <a:cs typeface="+mn-cs"/>
              </a:rPr>
              <a:t>Parameters are key-value pairs of read-only configuration.  Parameters are defined in the pipeline. The arguments for the defined parameters are passed during execution from the run context that was created by a trigger or a pipeline that was executed manually. Activities within the pipeline consume the parameter values.</a:t>
            </a:r>
          </a:p>
          <a:p>
            <a:r>
              <a:rPr lang="en-US" sz="1400" b="0" i="0" u="none" strike="noStrike" kern="1200" dirty="0">
                <a:solidFill>
                  <a:schemeClr val="tx1"/>
                </a:solidFill>
                <a:effectLst/>
                <a:latin typeface="Segoe UI" panose="020B0502040204020203" pitchFamily="34" charset="0"/>
                <a:ea typeface="+mn-ea"/>
                <a:cs typeface="+mn-cs"/>
              </a:rPr>
              <a:t>A dataset is a strongly typed parameter and a reusable/referenceable entity. An activity can reference datasets and can consume the properties that are defined in the dataset definition.</a:t>
            </a:r>
          </a:p>
          <a:p>
            <a:r>
              <a:rPr lang="en-US" sz="1400" b="0" i="0" u="none" strike="noStrike" kern="1200" dirty="0">
                <a:solidFill>
                  <a:schemeClr val="tx1"/>
                </a:solidFill>
                <a:effectLst/>
                <a:latin typeface="Segoe UI" panose="020B0502040204020203" pitchFamily="34" charset="0"/>
                <a:ea typeface="+mn-ea"/>
                <a:cs typeface="+mn-cs"/>
              </a:rPr>
              <a:t>A linked service is also a strongly typed parameter that contains the connection information to either a data store or a compute environment. It is also a reusable/referenceable entity.</a:t>
            </a:r>
          </a:p>
          <a:p>
            <a:endParaRPr lang="en-US" sz="1400" b="0"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Control flow</a:t>
            </a:r>
          </a:p>
          <a:p>
            <a:r>
              <a:rPr lang="en-US" sz="1400" b="0" i="0" u="none" strike="noStrike" kern="1200" dirty="0">
                <a:solidFill>
                  <a:schemeClr val="tx1"/>
                </a:solidFill>
                <a:effectLst/>
                <a:latin typeface="Segoe UI" panose="020B0502040204020203" pitchFamily="34" charset="0"/>
                <a:ea typeface="+mn-ea"/>
                <a:cs typeface="+mn-cs"/>
              </a:rPr>
              <a:t>Control flow is an orchestration of pipeline activities that includes chaining activities in a sequence, branching, defining parameters at the pipeline level, and passing arguments while invoking the pipeline on-demand or from a trigger. It also includes custom-state passing and looping containers, that is, For-each iterators.</a:t>
            </a:r>
          </a:p>
          <a:p>
            <a:endParaRPr lang="en-US" sz="1400" b="1" i="0" u="none" strike="noStrike" kern="1200" dirty="0">
              <a:solidFill>
                <a:schemeClr val="tx1"/>
              </a:solidFill>
              <a:effectLst/>
              <a:latin typeface="Segoe UI" panose="020B0502040204020203" pitchFamily="34" charset="0"/>
              <a:ea typeface="+mn-ea"/>
              <a:cs typeface="+mn-cs"/>
            </a:endParaRPr>
          </a:p>
          <a:p>
            <a:r>
              <a:rPr lang="en-US" sz="1400" b="1" i="1" u="none" strike="noStrike" kern="1200" dirty="0">
                <a:solidFill>
                  <a:schemeClr val="tx1"/>
                </a:solidFill>
                <a:effectLst/>
                <a:latin typeface="Segoe UI" panose="020B0502040204020203" pitchFamily="34" charset="0"/>
                <a:ea typeface="+mn-ea"/>
                <a:cs typeface="+mn-cs"/>
              </a:rPr>
              <a:t>Integration Runtime</a:t>
            </a:r>
          </a:p>
          <a:p>
            <a:pPr algn="l"/>
            <a:r>
              <a:rPr lang="en-GB" sz="1000" b="0" i="0" dirty="0">
                <a:solidFill>
                  <a:srgbClr val="171717"/>
                </a:solidFill>
                <a:effectLst/>
                <a:latin typeface="Segoe UI" panose="020B0502040204020203" pitchFamily="34" charset="0"/>
              </a:rPr>
              <a:t>Integration Runtime is referenced by the linked service or activity, and provides the compute environment where the activity either runs on or gets dispatched from. Data Factory offers three types of Integration Runtime, and you should choose the type that best serve the data integration capabilities and network environment needs you are looking for. These three types are:</a:t>
            </a:r>
          </a:p>
          <a:p>
            <a:pPr algn="l"/>
            <a:endParaRPr lang="en-GB" sz="1000" b="0" i="0" dirty="0">
              <a:solidFill>
                <a:srgbClr val="171717"/>
              </a:solidFill>
              <a:effectLst/>
              <a:latin typeface="Segoe UI" panose="020B0502040204020203" pitchFamily="34" charset="0"/>
            </a:endParaRPr>
          </a:p>
          <a:p>
            <a:pPr algn="l">
              <a:buFont typeface="Arial" panose="020B0604020202020204" pitchFamily="34" charset="0"/>
              <a:buChar char="•"/>
            </a:pPr>
            <a:r>
              <a:rPr lang="en-GB" sz="1000" b="0" i="0" dirty="0">
                <a:solidFill>
                  <a:srgbClr val="171717"/>
                </a:solidFill>
                <a:effectLst/>
                <a:latin typeface="Segoe UI" panose="020B0502040204020203" pitchFamily="34" charset="0"/>
              </a:rPr>
              <a:t>Azure - Copying between two cloud data sources:</a:t>
            </a:r>
          </a:p>
          <a:p>
            <a:pPr algn="l">
              <a:buFont typeface="Arial" panose="020B0604020202020204" pitchFamily="34" charset="0"/>
              <a:buChar char="•"/>
            </a:pPr>
            <a:r>
              <a:rPr lang="en-GB" sz="1000" b="0" i="0" dirty="0">
                <a:solidFill>
                  <a:srgbClr val="171717"/>
                </a:solidFill>
                <a:effectLst/>
                <a:latin typeface="Segoe UI" panose="020B0502040204020203" pitchFamily="34" charset="0"/>
              </a:rPr>
              <a:t>Self-hosted - Copying between a cloud data source and a data source in private network</a:t>
            </a:r>
          </a:p>
          <a:p>
            <a:pPr algn="l">
              <a:buFont typeface="Arial" panose="020B0604020202020204" pitchFamily="34" charset="0"/>
              <a:buChar char="•"/>
            </a:pPr>
            <a:r>
              <a:rPr lang="en-GB" sz="1000" b="0" i="0" dirty="0">
                <a:solidFill>
                  <a:srgbClr val="171717"/>
                </a:solidFill>
                <a:effectLst/>
                <a:latin typeface="Segoe UI" panose="020B0502040204020203" pitchFamily="34" charset="0"/>
              </a:rPr>
              <a:t>Azure-SSIS - Copying between two data sources in private network (only supported in Azure Data Factory, not Azure Synapse Pipelines)</a:t>
            </a:r>
          </a:p>
          <a:p>
            <a:pPr algn="l">
              <a:buFont typeface="Arial" panose="020B0604020202020204" pitchFamily="34" charset="0"/>
              <a:buChar char="•"/>
            </a:pPr>
            <a:endParaRPr lang="en-GB" sz="1000" b="0" i="0" dirty="0">
              <a:solidFill>
                <a:srgbClr val="171717"/>
              </a:solidFill>
              <a:effectLst/>
              <a:latin typeface="Segoe UI" panose="020B0502040204020203" pitchFamily="34" charset="0"/>
            </a:endParaRPr>
          </a:p>
          <a:p>
            <a:r>
              <a:rPr lang="en-US" sz="1600" b="1" dirty="0"/>
              <a:t>Instructor notes and guidance.</a:t>
            </a:r>
          </a:p>
          <a:p>
            <a:endParaRPr lang="en-US" sz="1600" b="1" dirty="0"/>
          </a:p>
          <a:p>
            <a:r>
              <a:rPr lang="en-US" sz="1600" b="0" dirty="0"/>
              <a:t>This slide is a build slide, please make sure that you are familiar with the order that the items appear.</a:t>
            </a:r>
          </a:p>
          <a:p>
            <a:endParaRPr lang="en-US" sz="1600" b="0" dirty="0"/>
          </a:p>
          <a:p>
            <a:r>
              <a:rPr lang="en-US" sz="1600" dirty="0"/>
              <a:t>Click 1 – Enable you to speak about Linked Services:</a:t>
            </a:r>
          </a:p>
          <a:p>
            <a:r>
              <a:rPr lang="en-US" sz="1600" dirty="0"/>
              <a:t>   Click 2 – Use Data Lake Store as a storage resource example</a:t>
            </a:r>
          </a:p>
          <a:p>
            <a:r>
              <a:rPr lang="en-US" sz="1600" dirty="0"/>
              <a:t>   Click 3 – Use Databricks as a compute resource example</a:t>
            </a:r>
          </a:p>
          <a:p>
            <a:endParaRPr lang="en-US" sz="1600" dirty="0"/>
          </a:p>
          <a:p>
            <a:r>
              <a:rPr lang="en-US" sz="1600" dirty="0"/>
              <a:t>Click 4 – Enables you to talk about the Dataset object</a:t>
            </a:r>
          </a:p>
          <a:p>
            <a:endParaRPr lang="en-US" sz="1600" dirty="0"/>
          </a:p>
          <a:p>
            <a:r>
              <a:rPr lang="en-US" sz="1600" dirty="0"/>
              <a:t>Click 5 – this is a graphic to show a flow of data</a:t>
            </a:r>
          </a:p>
          <a:p>
            <a:endParaRPr lang="en-US" sz="1600" dirty="0"/>
          </a:p>
          <a:p>
            <a:r>
              <a:rPr lang="en-US" sz="1600" dirty="0"/>
              <a:t>Click 6 – Bring up the word activity</a:t>
            </a:r>
          </a:p>
          <a:p>
            <a:endParaRPr lang="en-US" sz="1600" dirty="0"/>
          </a:p>
          <a:p>
            <a:r>
              <a:rPr lang="en-US" sz="1600" dirty="0"/>
              <a:t>Click 7 – shows a rotating cog to reflect a single activity</a:t>
            </a:r>
          </a:p>
          <a:p>
            <a:endParaRPr lang="en-US" sz="1600" dirty="0"/>
          </a:p>
          <a:p>
            <a:r>
              <a:rPr lang="en-US" sz="1600" dirty="0"/>
              <a:t>Click 8 – removes the word activity</a:t>
            </a:r>
          </a:p>
          <a:p>
            <a:endParaRPr lang="en-US" sz="1600" dirty="0"/>
          </a:p>
          <a:p>
            <a:r>
              <a:rPr lang="en-US" sz="1600" dirty="0"/>
              <a:t>Click 9 - shows multiple rotating cogs to reflect multiple activities</a:t>
            </a:r>
          </a:p>
          <a:p>
            <a:endParaRPr lang="en-US" sz="1600" dirty="0"/>
          </a:p>
          <a:p>
            <a:r>
              <a:rPr lang="en-US" sz="1600" dirty="0"/>
              <a:t>Click 10 – Shows a funnel with the word pipeline to show that activities are grouped into a pipeline.</a:t>
            </a:r>
          </a:p>
          <a:p>
            <a:endParaRPr lang="en-US" sz="1600" dirty="0"/>
          </a:p>
          <a:p>
            <a:r>
              <a:rPr lang="en-US" sz="1600" dirty="0"/>
              <a:t>Click 11 – The word trigger appears with a circular arrow</a:t>
            </a:r>
          </a:p>
          <a:p>
            <a:endParaRPr lang="en-US" sz="1600" dirty="0"/>
          </a:p>
          <a:p>
            <a:r>
              <a:rPr lang="en-US" sz="1600" dirty="0"/>
              <a:t>Click 12 – The circular arrow rotates to indicate that a pipeline is triggered to execute</a:t>
            </a:r>
          </a:p>
          <a:p>
            <a:endParaRPr lang="en-US" sz="1600" dirty="0"/>
          </a:p>
          <a:p>
            <a:r>
              <a:rPr lang="en-US" sz="1600" dirty="0"/>
              <a:t>Click 13 -  nothing happens</a:t>
            </a:r>
          </a:p>
          <a:p>
            <a:endParaRPr lang="en-US" sz="1600" dirty="0"/>
          </a:p>
          <a:p>
            <a:r>
              <a:rPr lang="en-US" sz="1600" dirty="0"/>
              <a:t>Click 14 – a number 1 appears out of the data and flows through the pipeline into the data set to reflect data being transformed by the activities in a pipeline</a:t>
            </a:r>
          </a:p>
          <a:p>
            <a:endParaRPr lang="en-US" sz="1600" dirty="0"/>
          </a:p>
          <a:p>
            <a:r>
              <a:rPr lang="en-US" sz="1600" dirty="0"/>
              <a:t>Click 15 -  The word Parameters with an @ symbol appears</a:t>
            </a:r>
          </a:p>
          <a:p>
            <a:endParaRPr lang="en-US" sz="1600" dirty="0"/>
          </a:p>
          <a:p>
            <a:r>
              <a:rPr lang="en-US" sz="1600" dirty="0"/>
              <a:t>Click 16 – The word Integration runtime appears with an IR icon</a:t>
            </a:r>
          </a:p>
          <a:p>
            <a:endParaRPr lang="en-US" sz="1600" dirty="0"/>
          </a:p>
          <a:p>
            <a:r>
              <a:rPr lang="en-US" sz="1600" dirty="0"/>
              <a:t>Click 17 - The word Control Flow appears with the CF icon</a:t>
            </a:r>
          </a:p>
          <a:p>
            <a:endParaRPr lang="en-US" sz="1600" b="0" dirty="0"/>
          </a:p>
          <a:p>
            <a:endParaRPr lang="en-US" sz="16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1" dirty="0"/>
              <a:t>Recommended reading for this slide</a:t>
            </a:r>
          </a:p>
          <a:p>
            <a:endParaRPr lang="en-US" sz="1600" b="0" dirty="0"/>
          </a:p>
          <a:p>
            <a:r>
              <a:rPr lang="en-GB" sz="4000" dirty="0">
                <a:hlinkClick r:id="rId5"/>
              </a:rPr>
              <a:t>Data integration with Azure Data Factory - Learn | Microsoft Docs</a:t>
            </a:r>
            <a:endParaRPr lang="en-US" sz="1600" b="0"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do code-free transformations at scale using Azure Data Factory or Synapse Pipelines.</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i="0" dirty="0">
                <a:solidFill>
                  <a:srgbClr val="171717"/>
                </a:solidFill>
                <a:effectLst/>
                <a:latin typeface="Segoe UI" panose="020B0502040204020203" pitchFamily="34" charset="0"/>
              </a:rPr>
              <a:t>Extract, transform, and load (ETL) is a data pipeline used to collect data from various sources, transform the data according to business rules, and load it into a destination data store. The transformation work in ETL takes place in a specialized engine, and often involves using staging tables to temporarily hold data as it is being transformed and ultimately loaded to its destination.</a:t>
            </a:r>
          </a:p>
          <a:p>
            <a:pPr marL="0" lvl="0" indent="0">
              <a:buFont typeface="Arial" panose="020B0604020202020204" pitchFamily="34" charset="0"/>
              <a:buNone/>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ELT differs solely in where the transformation takes place, but there are implications for this which often make it a better choice for modern data warehouses hosted in the cloud.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In both cases, </a:t>
            </a:r>
            <a:r>
              <a:rPr lang="en-US" b="0" i="0" dirty="0">
                <a:solidFill>
                  <a:srgbClr val="171717"/>
                </a:solidFill>
                <a:effectLst/>
                <a:latin typeface="Segoe UI" panose="020B0502040204020203" pitchFamily="34" charset="0"/>
              </a:rPr>
              <a:t>the data transformation that takes place usually involves various operations, such as filtering, sorting, aggregating, joining data, cleaning data, deduplicating, and validating data.</a:t>
            </a: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ELT is the approach being used more often in the cloud because it is considered more important to copy data into a centralized data store, such as a data lake, quickly and then handle transformations once the data has landed in the data lake.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0" i="0" dirty="0">
                <a:solidFill>
                  <a:srgbClr val="171717"/>
                </a:solidFill>
                <a:effectLst/>
                <a:latin typeface="Segoe UI" panose="020B0502040204020203" pitchFamily="34" charset="0"/>
              </a:rPr>
              <a:t>This simplifies the architecture by removing the transformation engine from the pipeline. Another benefit to this approach is that scaling the target data store also scales the ELT pipeline performance.</a:t>
            </a:r>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898743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200" b="1" dirty="0"/>
              <a:t>Talking points</a:t>
            </a:r>
          </a:p>
          <a:p>
            <a:endParaRPr lang="en-US" sz="1200" dirty="0"/>
          </a:p>
          <a:p>
            <a:r>
              <a:rPr lang="en-US" sz="1200" dirty="0"/>
              <a:t>Let’s dive into Mapping data flows</a:t>
            </a:r>
          </a:p>
          <a:p>
            <a:endParaRPr lang="en-US" sz="1200" dirty="0"/>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Mapping data flows are visually designed data transformations in Azure Data Factory or Azure Synapse Pipelines.</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Data flows allow data engineers to develop graphical data transformation logic without writing code.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The resulting data flows are executed as activities within Azure Data Factory pipelines that use scaled-out Spark clusters.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Data flow activities can be operationalized via existing Data Factory scheduling, control, flow, and monitoring capabilities. Mapping data flows provide a fully visual experience with no coding required. </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Segoe UI" panose="020B0502040204020203" pitchFamily="34" charset="0"/>
                <a:ea typeface="+mn-ea"/>
                <a:cs typeface="+mn-cs"/>
              </a:rPr>
              <a:t>Your data flows will run on your own execution cluster for scaled-out data processing. Azure Data Factory handles all the code translation, path optimization, and execution of your data flow jobs.</a:t>
            </a:r>
          </a:p>
          <a:p>
            <a:pPr marL="171450" indent="-171450">
              <a:buFont typeface="Arial" panose="020B0604020202020204" pitchFamily="34" charset="0"/>
              <a:buChar char="•"/>
            </a:pPr>
            <a:endParaRPr lang="en-US" sz="1200" b="0" i="0" u="none" strike="noStrike" kern="1200" dirty="0">
              <a:solidFill>
                <a:schemeClr val="tx1"/>
              </a:solidFill>
              <a:effectLst/>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Flow mapping brings the following benefits and capabilities:</a:t>
            </a:r>
          </a:p>
          <a:p>
            <a:endParaRPr lang="en-US" sz="1200" dirty="0"/>
          </a:p>
          <a:p>
            <a:pPr>
              <a:spcAft>
                <a:spcPts val="3000"/>
              </a:spcAft>
            </a:pPr>
            <a:r>
              <a:rPr lang="en-US" sz="1200" dirty="0"/>
              <a:t>- Perform data cleansing, transformation, aggregations, etc.</a:t>
            </a:r>
          </a:p>
          <a:p>
            <a:pPr>
              <a:spcAft>
                <a:spcPts val="3000"/>
              </a:spcAft>
            </a:pPr>
            <a:r>
              <a:rPr lang="en-US" sz="1200" dirty="0"/>
              <a:t>- Enables you to build resilient data flows in a code free environment</a:t>
            </a:r>
          </a:p>
          <a:p>
            <a:pPr>
              <a:spcAft>
                <a:spcPts val="3000"/>
              </a:spcAft>
            </a:pPr>
            <a:r>
              <a:rPr lang="en-US" sz="1200" dirty="0"/>
              <a:t>- Enable you to focus on building business logic and data transformation</a:t>
            </a:r>
          </a:p>
          <a:p>
            <a:pPr marL="0" indent="0">
              <a:spcAft>
                <a:spcPts val="3000"/>
              </a:spcAft>
              <a:buFontTx/>
              <a:buNone/>
            </a:pPr>
            <a:r>
              <a:rPr lang="en-US" sz="1200" dirty="0"/>
              <a:t>- Underlying infrastructure is provisioned automatically with cloud scale via Spark execution</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Like many data transformation tools, Mapping Data Flow in Azure Data factory supports a great variety of data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b="1" dirty="0"/>
              <a:t>Instructor notes and guidance.</a:t>
            </a:r>
          </a:p>
          <a:p>
            <a:endParaRPr lang="en-US" sz="1200" dirty="0"/>
          </a:p>
          <a:p>
            <a:r>
              <a:rPr lang="en-US" sz="1200" b="0" i="0" u="none" strike="noStrike" kern="1200" dirty="0">
                <a:solidFill>
                  <a:schemeClr val="tx1"/>
                </a:solidFill>
                <a:effectLst/>
                <a:latin typeface="Segoe UI" panose="020B0502040204020203" pitchFamily="34" charset="0"/>
                <a:ea typeface="+mn-ea"/>
                <a:cs typeface="+mn-cs"/>
              </a:rPr>
              <a:t>Note that this content is valid for both Azure Data Factory and Azure Synapse Pipelines. Consider showing an example through a demo, you should consider replaying some of the activities done in the lab. The feedback from MCTs about DP200 is that many students needed help the ADF lab, so replaying the mapping data flow should be considered</a:t>
            </a:r>
            <a:endParaRPr lang="en-US" sz="1200" dirty="0"/>
          </a:p>
          <a:p>
            <a:pPr marL="228600" indent="-228600">
              <a:buAutoNum type="arabicPeriod"/>
            </a:pPr>
            <a:endParaRPr lang="en-US" sz="12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t>Recommended reading for this slide</a:t>
            </a:r>
          </a:p>
          <a:p>
            <a:endParaRPr lang="en-US" sz="1200" b="0" i="0" u="none" strike="noStrike" kern="1200" dirty="0">
              <a:solidFill>
                <a:schemeClr val="tx1"/>
              </a:solidFill>
              <a:effectLst/>
              <a:latin typeface="+mn-lt"/>
              <a:ea typeface="+mn-ea"/>
              <a:cs typeface="+mn-cs"/>
            </a:endParaRPr>
          </a:p>
          <a:p>
            <a:r>
              <a:rPr lang="en-GB" dirty="0">
                <a:hlinkClick r:id="rId3"/>
              </a:rPr>
              <a:t>Code-free transformation at scale with Azure Data Factory - Learn | Microsoft Docs</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a:p>
        </p:txBody>
      </p:sp>
    </p:spTree>
    <p:extLst>
      <p:ext uri="{BB962C8B-B14F-4D97-AF65-F5344CB8AC3E}">
        <p14:creationId xmlns:p14="http://schemas.microsoft.com/office/powerpoint/2010/main" val="2806206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p>
          <a:p>
            <a:pPr algn="l" rtl="0" fontAlgn="base"/>
            <a:endParaRPr lang="en-US" b="0" i="0" dirty="0">
              <a:effectLst/>
            </a:endParaRPr>
          </a:p>
          <a:p>
            <a:r>
              <a:rPr lang="en-US" sz="1200" b="0" i="0" dirty="0">
                <a:effectLst/>
                <a:latin typeface="Helvetica Neue"/>
              </a:rPr>
              <a:t>​</a:t>
            </a:r>
            <a:r>
              <a:rPr lang="en-US" dirty="0"/>
              <a:t>This lab </a:t>
            </a:r>
            <a:r>
              <a:rPr lang="en-GB" b="0" i="0" dirty="0">
                <a:solidFill>
                  <a:srgbClr val="24292E"/>
                </a:solidFill>
                <a:effectLst/>
                <a:latin typeface="-apple-system"/>
              </a:rPr>
              <a:t>teaches students how to build data integration pipelines to ingest data from multiple data sources, transform data using mapping data flows and notebooks, and perform data movement into one or more data sinks.</a:t>
            </a:r>
          </a:p>
          <a:p>
            <a:endParaRPr lang="en-GB" b="0" i="0" dirty="0">
              <a:solidFill>
                <a:srgbClr val="24292E"/>
              </a:solidFill>
              <a:effectLst/>
              <a:latin typeface="-apple-system"/>
            </a:endParaRPr>
          </a:p>
          <a:p>
            <a:r>
              <a:rPr lang="en-GB" b="0" i="0" dirty="0">
                <a:solidFill>
                  <a:srgbClr val="24292E"/>
                </a:solidFill>
                <a:effectLst/>
                <a:latin typeface="-apple-system"/>
              </a:rPr>
              <a:t>In exercise 1. the students will create the required objects; namely SQL tables, that will be used to store the data that is ingested by the mapping data flow. Then they will define the required linked services to connect to the data sources to consume the data, followed by pointing to the datasets within the linked services. Note that the students will be dealing with a poorly formatted data while creating these datasets, and how to handle it in a linked service.</a:t>
            </a:r>
          </a:p>
          <a:p>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2, and exercise 3, the students will use a Mapping Data Flow to create a campaign analytics data pipeline, and the top product purchases respectively. This gives the students a couple of examples of how the Mapping data flow can be used to transform data using Azure Data Factory/Azure Synapse pipelines.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4, the students will trigger the execution of their work, and learn how they can monitor the execution of the pipelines that they have created.</a:t>
            </a:r>
            <a:endParaRPr lang="en-US" dirty="0"/>
          </a:p>
          <a:p>
            <a:pPr algn="l" rtl="0" fontAlgn="base"/>
            <a:endParaRPr lang="en-US" b="0" i="0" dirty="0">
              <a:effectLst/>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a:p>
        </p:txBody>
      </p:sp>
    </p:spTree>
    <p:extLst>
      <p:ext uri="{BB962C8B-B14F-4D97-AF65-F5344CB8AC3E}">
        <p14:creationId xmlns:p14="http://schemas.microsoft.com/office/powerpoint/2010/main" val="167464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11/27/2021 4:38 PM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9</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svg"/><Relationship Id="rId9"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learn/paths/build-data-analytics-solutions-using-azure-synapse-serverless-sql-pools/" TargetMode="External"/><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Transform data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Subtitle Goes Here</a:t>
            </a:r>
          </a:p>
        </p:txBody>
      </p:sp>
    </p:spTree>
    <p:extLst>
      <p:ext uri="{BB962C8B-B14F-4D97-AF65-F5344CB8AC3E}">
        <p14:creationId xmlns:p14="http://schemas.microsoft.com/office/powerpoint/2010/main" val="34782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Data integration with Azure Data Factory or Azure Synapse Pipelines</a:t>
            </a:r>
          </a:p>
          <a:p>
            <a:r>
              <a:rPr lang="en-GB" dirty="0"/>
              <a:t>Code-free transformation at scale with Azure Data Factory or Azure Synapse Pipelines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Data integration with Azure Data Factory or Azure Synapse Pipelines</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p:txBody>
          <a:bodyPr>
            <a:normAutofit/>
          </a:bodyPr>
          <a:lstStyle/>
          <a:p>
            <a:r>
              <a:rPr lang="en-GB" dirty="0"/>
              <a:t>Data integration with ADF or Synapse Pipelines</a:t>
            </a:r>
            <a:endParaRPr lang="en-US" dirty="0"/>
          </a:p>
        </p:txBody>
      </p:sp>
      <p:pic>
        <p:nvPicPr>
          <p:cNvPr id="28" name="Graphic 27" descr="Filter">
            <a:extLst>
              <a:ext uri="{FF2B5EF4-FFF2-40B4-BE49-F238E27FC236}">
                <a16:creationId xmlns:a16="http://schemas.microsoft.com/office/drawing/2014/main" id="{CCA412F9-2E90-43AF-B724-11506FA27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417593" y="1730113"/>
            <a:ext cx="4569370" cy="4569370"/>
          </a:xfrm>
          <a:prstGeom prst="rect">
            <a:avLst/>
          </a:prstGeom>
        </p:spPr>
      </p:pic>
      <p:pic>
        <p:nvPicPr>
          <p:cNvPr id="29" name="Picture 28" descr="A box that contains the Data Lake Store icon, and the Azure Databricks icon">
            <a:extLst>
              <a:ext uri="{FF2B5EF4-FFF2-40B4-BE49-F238E27FC236}">
                <a16:creationId xmlns:a16="http://schemas.microsoft.com/office/drawing/2014/main" id="{89B4C078-E391-4CDD-BAD3-40719F1BD11C}"/>
              </a:ext>
            </a:extLst>
          </p:cNvPr>
          <p:cNvPicPr>
            <a:picLocks noChangeAspect="1"/>
          </p:cNvPicPr>
          <p:nvPr/>
        </p:nvPicPr>
        <p:blipFill>
          <a:blip r:embed="rId5"/>
          <a:stretch>
            <a:fillRect/>
          </a:stretch>
        </p:blipFill>
        <p:spPr>
          <a:xfrm>
            <a:off x="1070400" y="2396451"/>
            <a:ext cx="2090874" cy="3419856"/>
          </a:xfrm>
          <a:prstGeom prst="rect">
            <a:avLst/>
          </a:prstGeom>
        </p:spPr>
      </p:pic>
      <p:grpSp>
        <p:nvGrpSpPr>
          <p:cNvPr id="30" name="Group 29" descr="A circle with the letter CF within it to represent a control flow within Azure Data Factory">
            <a:extLst>
              <a:ext uri="{FF2B5EF4-FFF2-40B4-BE49-F238E27FC236}">
                <a16:creationId xmlns:a16="http://schemas.microsoft.com/office/drawing/2014/main" id="{A19275D7-36B3-424E-A0BB-B53AFD00A926}"/>
              </a:ext>
            </a:extLst>
          </p:cNvPr>
          <p:cNvGrpSpPr/>
          <p:nvPr/>
        </p:nvGrpSpPr>
        <p:grpSpPr>
          <a:xfrm>
            <a:off x="9018451" y="3214655"/>
            <a:ext cx="2243620" cy="783030"/>
            <a:chOff x="8792114" y="1842243"/>
            <a:chExt cx="2243620" cy="783030"/>
          </a:xfrm>
        </p:grpSpPr>
        <p:sp>
          <p:nvSpPr>
            <p:cNvPr id="31" name="Flowchart: Connector 30">
              <a:extLst>
                <a:ext uri="{FF2B5EF4-FFF2-40B4-BE49-F238E27FC236}">
                  <a16:creationId xmlns:a16="http://schemas.microsoft.com/office/drawing/2014/main" id="{1B4D85B1-149F-4F34-AE20-C5D03DD9CD35}"/>
                </a:ext>
              </a:extLst>
            </p:cNvPr>
            <p:cNvSpPr/>
            <p:nvPr/>
          </p:nvSpPr>
          <p:spPr bwMode="auto">
            <a:xfrm>
              <a:off x="8792114" y="1867252"/>
              <a:ext cx="760359" cy="758021"/>
            </a:xfrm>
            <a:prstGeom prst="flowChartConnector">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TextBox 31">
              <a:extLst>
                <a:ext uri="{FF2B5EF4-FFF2-40B4-BE49-F238E27FC236}">
                  <a16:creationId xmlns:a16="http://schemas.microsoft.com/office/drawing/2014/main" id="{36EC7CEA-92B5-4685-8DF9-0A2AF624D9EF}"/>
                </a:ext>
              </a:extLst>
            </p:cNvPr>
            <p:cNvSpPr txBox="1"/>
            <p:nvPr/>
          </p:nvSpPr>
          <p:spPr>
            <a:xfrm>
              <a:off x="8839864" y="1956918"/>
              <a:ext cx="721993"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0078D7"/>
                  </a:solidFill>
                  <a:effectLst/>
                  <a:uLnTx/>
                  <a:uFillTx/>
                  <a:latin typeface="Segoe UI"/>
                  <a:ea typeface="+mn-ea"/>
                  <a:cs typeface="+mn-cs"/>
                </a:rPr>
                <a:t>CF</a:t>
              </a:r>
            </a:p>
          </p:txBody>
        </p:sp>
        <p:sp>
          <p:nvSpPr>
            <p:cNvPr id="33" name="TextBox 32">
              <a:extLst>
                <a:ext uri="{FF2B5EF4-FFF2-40B4-BE49-F238E27FC236}">
                  <a16:creationId xmlns:a16="http://schemas.microsoft.com/office/drawing/2014/main" id="{A566EC47-AA0C-4330-B8CF-559233B6E729}"/>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Control</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Flow</a:t>
              </a:r>
            </a:p>
          </p:txBody>
        </p:sp>
      </p:grpSp>
      <p:grpSp>
        <p:nvGrpSpPr>
          <p:cNvPr id="34" name="Group 33" descr="A circle with the letter IR within it to represent Integration Runtime within Azure Data Factory">
            <a:extLst>
              <a:ext uri="{FF2B5EF4-FFF2-40B4-BE49-F238E27FC236}">
                <a16:creationId xmlns:a16="http://schemas.microsoft.com/office/drawing/2014/main" id="{F1C2A68B-83A3-40D8-9AE1-B4DCEC02847D}"/>
              </a:ext>
            </a:extLst>
          </p:cNvPr>
          <p:cNvGrpSpPr/>
          <p:nvPr/>
        </p:nvGrpSpPr>
        <p:grpSpPr>
          <a:xfrm>
            <a:off x="9031460" y="2357703"/>
            <a:ext cx="2243620" cy="783030"/>
            <a:chOff x="8792114" y="1842243"/>
            <a:chExt cx="2243620" cy="783030"/>
          </a:xfrm>
        </p:grpSpPr>
        <p:sp>
          <p:nvSpPr>
            <p:cNvPr id="35" name="Flowchart: Connector 34">
              <a:extLst>
                <a:ext uri="{FF2B5EF4-FFF2-40B4-BE49-F238E27FC236}">
                  <a16:creationId xmlns:a16="http://schemas.microsoft.com/office/drawing/2014/main" id="{DE379936-126D-45C0-91C1-B7D7BB0E84CF}"/>
                </a:ext>
              </a:extLst>
            </p:cNvPr>
            <p:cNvSpPr/>
            <p:nvPr/>
          </p:nvSpPr>
          <p:spPr bwMode="auto">
            <a:xfrm>
              <a:off x="8792114" y="1867252"/>
              <a:ext cx="760359" cy="758021"/>
            </a:xfrm>
            <a:prstGeom prst="flowChartConnector">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TextBox 35">
              <a:extLst>
                <a:ext uri="{FF2B5EF4-FFF2-40B4-BE49-F238E27FC236}">
                  <a16:creationId xmlns:a16="http://schemas.microsoft.com/office/drawing/2014/main" id="{82CA27BE-9FAA-42E9-8FD3-D74DE262494B}"/>
                </a:ext>
              </a:extLst>
            </p:cNvPr>
            <p:cNvSpPr txBox="1"/>
            <p:nvPr/>
          </p:nvSpPr>
          <p:spPr>
            <a:xfrm>
              <a:off x="8839864" y="1956918"/>
              <a:ext cx="667490"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Segoe UI"/>
                  <a:ea typeface="+mn-ea"/>
                  <a:cs typeface="+mn-cs"/>
                </a:rPr>
                <a:t>IR</a:t>
              </a:r>
            </a:p>
          </p:txBody>
        </p:sp>
        <p:sp>
          <p:nvSpPr>
            <p:cNvPr id="37" name="TextBox 36">
              <a:extLst>
                <a:ext uri="{FF2B5EF4-FFF2-40B4-BE49-F238E27FC236}">
                  <a16:creationId xmlns:a16="http://schemas.microsoft.com/office/drawing/2014/main" id="{2C389E4A-5A72-46B0-A714-F0AD6B8C09E5}"/>
                </a:ext>
              </a:extLst>
            </p:cNvPr>
            <p:cNvSpPr txBox="1"/>
            <p:nvPr/>
          </p:nvSpPr>
          <p:spPr>
            <a:xfrm>
              <a:off x="9719548" y="1842243"/>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Integration</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Runtime</a:t>
              </a:r>
            </a:p>
          </p:txBody>
        </p:sp>
      </p:grpSp>
      <p:grpSp>
        <p:nvGrpSpPr>
          <p:cNvPr id="38" name="Group 37" descr="An @ symbol with the word Parameter next to it to represent Parameters in Azure Data Factory">
            <a:extLst>
              <a:ext uri="{FF2B5EF4-FFF2-40B4-BE49-F238E27FC236}">
                <a16:creationId xmlns:a16="http://schemas.microsoft.com/office/drawing/2014/main" id="{4F20BDB4-4A75-4CEE-AA98-4E3266EB471B}"/>
              </a:ext>
            </a:extLst>
          </p:cNvPr>
          <p:cNvGrpSpPr/>
          <p:nvPr/>
        </p:nvGrpSpPr>
        <p:grpSpPr>
          <a:xfrm>
            <a:off x="8959071" y="1292738"/>
            <a:ext cx="2304947" cy="1209562"/>
            <a:chOff x="8521081" y="777908"/>
            <a:chExt cx="2304947" cy="1209562"/>
          </a:xfrm>
        </p:grpSpPr>
        <p:sp>
          <p:nvSpPr>
            <p:cNvPr id="39" name="TextBox 38">
              <a:extLst>
                <a:ext uri="{FF2B5EF4-FFF2-40B4-BE49-F238E27FC236}">
                  <a16:creationId xmlns:a16="http://schemas.microsoft.com/office/drawing/2014/main" id="{73748D1B-5C97-47B2-85A4-B3E50FA3B595}"/>
                </a:ext>
              </a:extLst>
            </p:cNvPr>
            <p:cNvSpPr txBox="1"/>
            <p:nvPr/>
          </p:nvSpPr>
          <p:spPr>
            <a:xfrm>
              <a:off x="8521081" y="777908"/>
              <a:ext cx="45719" cy="12095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6600" b="1" i="0" u="none" strike="noStrike" kern="1200" cap="none" spc="0" normalizeH="0" baseline="0" noProof="0" dirty="0">
                  <a:ln>
                    <a:noFill/>
                  </a:ln>
                  <a:solidFill>
                    <a:srgbClr val="0078D7"/>
                  </a:solidFill>
                  <a:effectLst/>
                  <a:uLnTx/>
                  <a:uFillTx/>
                  <a:latin typeface="Segoe UI"/>
                  <a:ea typeface="+mn-ea"/>
                  <a:cs typeface="+mn-cs"/>
                </a:rPr>
                <a:t>@</a:t>
              </a:r>
            </a:p>
          </p:txBody>
        </p:sp>
        <p:sp>
          <p:nvSpPr>
            <p:cNvPr id="40" name="TextBox 39">
              <a:extLst>
                <a:ext uri="{FF2B5EF4-FFF2-40B4-BE49-F238E27FC236}">
                  <a16:creationId xmlns:a16="http://schemas.microsoft.com/office/drawing/2014/main" id="{B35F0874-F98A-4AD9-9966-483BF29933B0}"/>
                </a:ext>
              </a:extLst>
            </p:cNvPr>
            <p:cNvSpPr txBox="1"/>
            <p:nvPr/>
          </p:nvSpPr>
          <p:spPr>
            <a:xfrm>
              <a:off x="9509842" y="1113749"/>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Parameters</a:t>
              </a:r>
            </a:p>
          </p:txBody>
        </p:sp>
      </p:grpSp>
      <p:sp>
        <p:nvSpPr>
          <p:cNvPr id="41" name="TextBox 40">
            <a:extLst>
              <a:ext uri="{FF2B5EF4-FFF2-40B4-BE49-F238E27FC236}">
                <a16:creationId xmlns:a16="http://schemas.microsoft.com/office/drawing/2014/main" id="{C7CFE35B-AF32-4E38-AF61-E848459535F9}"/>
              </a:ext>
            </a:extLst>
          </p:cNvPr>
          <p:cNvSpPr txBox="1"/>
          <p:nvPr/>
        </p:nvSpPr>
        <p:spPr>
          <a:xfrm>
            <a:off x="6559524" y="336999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Pipeline</a:t>
            </a:r>
          </a:p>
        </p:txBody>
      </p:sp>
      <p:pic>
        <p:nvPicPr>
          <p:cNvPr id="42" name="Picture 41" descr="A cog to represent an Azure Data Factory Activity">
            <a:extLst>
              <a:ext uri="{FF2B5EF4-FFF2-40B4-BE49-F238E27FC236}">
                <a16:creationId xmlns:a16="http://schemas.microsoft.com/office/drawing/2014/main" id="{47A5B486-4642-419B-8B9C-F253ECAE3622}"/>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rot="1421593">
            <a:off x="5267203" y="3375786"/>
            <a:ext cx="597460" cy="652329"/>
          </a:xfrm>
          <a:prstGeom prst="rect">
            <a:avLst/>
          </a:prstGeom>
        </p:spPr>
      </p:pic>
      <p:sp>
        <p:nvSpPr>
          <p:cNvPr id="43" name="Shape 42" descr="A cog to represent an Azure Data Factory Activity">
            <a:extLst>
              <a:ext uri="{FF2B5EF4-FFF2-40B4-BE49-F238E27FC236}">
                <a16:creationId xmlns:a16="http://schemas.microsoft.com/office/drawing/2014/main" id="{6A9E7E16-572F-465B-944F-E85A2C8209B9}"/>
              </a:ext>
            </a:extLst>
          </p:cNvPr>
          <p:cNvSpPr/>
          <p:nvPr/>
        </p:nvSpPr>
        <p:spPr>
          <a:xfrm rot="750661">
            <a:off x="5251315" y="4067183"/>
            <a:ext cx="647908" cy="647908"/>
          </a:xfrm>
          <a:prstGeom prst="gear6">
            <a:avLst>
              <a:gd name="adj1" fmla="val 15000"/>
              <a:gd name="adj2" fmla="val 3526"/>
            </a:avLst>
          </a:prstGeom>
          <a:solidFill>
            <a:schemeClr val="bg1"/>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sp>
      <p:sp>
        <p:nvSpPr>
          <p:cNvPr id="44" name="TextBox 43">
            <a:extLst>
              <a:ext uri="{FF2B5EF4-FFF2-40B4-BE49-F238E27FC236}">
                <a16:creationId xmlns:a16="http://schemas.microsoft.com/office/drawing/2014/main" id="{9C3C19FD-F0DE-4CFB-9A4B-6C12AC255927}"/>
              </a:ext>
            </a:extLst>
          </p:cNvPr>
          <p:cNvSpPr txBox="1"/>
          <p:nvPr/>
        </p:nvSpPr>
        <p:spPr>
          <a:xfrm>
            <a:off x="5890885" y="4235565"/>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Activities</a:t>
            </a:r>
          </a:p>
        </p:txBody>
      </p:sp>
      <p:pic>
        <p:nvPicPr>
          <p:cNvPr id="45" name="Picture 44" descr="A cog to represent an Azure Data Factory Activity">
            <a:extLst>
              <a:ext uri="{FF2B5EF4-FFF2-40B4-BE49-F238E27FC236}">
                <a16:creationId xmlns:a16="http://schemas.microsoft.com/office/drawing/2014/main" id="{47F81FA7-8B7D-4E43-9A44-130C29F3640C}"/>
              </a:ext>
            </a:extLst>
          </p:cNvPr>
          <p:cNvPicPr>
            <a:picLocks noChangeAspect="1"/>
          </p:cNvPicPr>
          <p:nvPr/>
        </p:nvPicPr>
        <p:blipFill>
          <a:blip r:embed="rId6"/>
          <a:stretch>
            <a:fillRect/>
          </a:stretch>
        </p:blipFill>
        <p:spPr>
          <a:xfrm rot="252344">
            <a:off x="5836491" y="3678532"/>
            <a:ext cx="597460" cy="652329"/>
          </a:xfrm>
          <a:prstGeom prst="rect">
            <a:avLst/>
          </a:prstGeom>
        </p:spPr>
      </p:pic>
      <p:sp>
        <p:nvSpPr>
          <p:cNvPr id="46" name="TextBox 45">
            <a:extLst>
              <a:ext uri="{FF2B5EF4-FFF2-40B4-BE49-F238E27FC236}">
                <a16:creationId xmlns:a16="http://schemas.microsoft.com/office/drawing/2014/main" id="{BB11B3E2-23CA-468F-976F-B8C661EA32E5}"/>
              </a:ext>
            </a:extLst>
          </p:cNvPr>
          <p:cNvSpPr txBox="1"/>
          <p:nvPr/>
        </p:nvSpPr>
        <p:spPr>
          <a:xfrm>
            <a:off x="4460873" y="1605104"/>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Triggers</a:t>
            </a:r>
          </a:p>
        </p:txBody>
      </p:sp>
      <p:pic>
        <p:nvPicPr>
          <p:cNvPr id="47" name="Graphic 46" descr="Table">
            <a:extLst>
              <a:ext uri="{FF2B5EF4-FFF2-40B4-BE49-F238E27FC236}">
                <a16:creationId xmlns:a16="http://schemas.microsoft.com/office/drawing/2014/main" id="{E083347B-7965-4E76-B12B-18F0DA9D82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90943" y="4000715"/>
            <a:ext cx="2155671" cy="2155671"/>
          </a:xfrm>
          <a:prstGeom prst="rect">
            <a:avLst/>
          </a:prstGeom>
        </p:spPr>
      </p:pic>
      <p:sp>
        <p:nvSpPr>
          <p:cNvPr id="48" name="TextBox 47">
            <a:extLst>
              <a:ext uri="{FF2B5EF4-FFF2-40B4-BE49-F238E27FC236}">
                <a16:creationId xmlns:a16="http://schemas.microsoft.com/office/drawing/2014/main" id="{B311A4BA-B9E2-46D7-9AFB-05E827EE0507}"/>
              </a:ext>
            </a:extLst>
          </p:cNvPr>
          <p:cNvSpPr txBox="1"/>
          <p:nvPr/>
        </p:nvSpPr>
        <p:spPr>
          <a:xfrm>
            <a:off x="8610685" y="5729612"/>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Dataset</a:t>
            </a:r>
          </a:p>
        </p:txBody>
      </p:sp>
      <p:grpSp>
        <p:nvGrpSpPr>
          <p:cNvPr id="49" name="Group 48" descr="The Azure Databricks icon">
            <a:extLst>
              <a:ext uri="{FF2B5EF4-FFF2-40B4-BE49-F238E27FC236}">
                <a16:creationId xmlns:a16="http://schemas.microsoft.com/office/drawing/2014/main" id="{218F9F34-2D13-459B-BA79-7D1A062FC9E6}"/>
              </a:ext>
            </a:extLst>
          </p:cNvPr>
          <p:cNvGrpSpPr/>
          <p:nvPr/>
        </p:nvGrpSpPr>
        <p:grpSpPr>
          <a:xfrm>
            <a:off x="1116983" y="4187759"/>
            <a:ext cx="1916136" cy="1541853"/>
            <a:chOff x="1335784" y="3211650"/>
            <a:chExt cx="1916136" cy="1541853"/>
          </a:xfrm>
        </p:grpSpPr>
        <p:sp>
          <p:nvSpPr>
            <p:cNvPr id="50" name="Rectangle 49">
              <a:extLst>
                <a:ext uri="{FF2B5EF4-FFF2-40B4-BE49-F238E27FC236}">
                  <a16:creationId xmlns:a16="http://schemas.microsoft.com/office/drawing/2014/main" id="{0FF7F782-DA7D-4A34-8AC1-C2DECA72CA7A}"/>
                </a:ext>
              </a:extLst>
            </p:cNvPr>
            <p:cNvSpPr/>
            <p:nvPr/>
          </p:nvSpPr>
          <p:spPr>
            <a:xfrm>
              <a:off x="1799460" y="4369647"/>
              <a:ext cx="1408321" cy="383856"/>
            </a:xfrm>
            <a:prstGeom prst="rect">
              <a:avLst/>
            </a:prstGeom>
          </p:spPr>
          <p:txBody>
            <a:bodyPr wrap="none" lIns="0" tIns="45720" rIns="0" bIns="0" anchor="t" anchorCtr="0">
              <a:noAutofit/>
            </a:bodyPr>
            <a:lstStyle/>
            <a:p>
              <a:pPr marL="0" marR="0" lvl="0" indent="0" algn="l"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Azure Databricks</a:t>
              </a:r>
            </a:p>
          </p:txBody>
        </p:sp>
        <p:pic>
          <p:nvPicPr>
            <p:cNvPr id="51" name="Picture 50">
              <a:extLst>
                <a:ext uri="{FF2B5EF4-FFF2-40B4-BE49-F238E27FC236}">
                  <a16:creationId xmlns:a16="http://schemas.microsoft.com/office/drawing/2014/main" id="{E156A286-447B-43E9-9A5B-A16229AA91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5784" y="3211650"/>
              <a:ext cx="1916136" cy="1004906"/>
            </a:xfrm>
            <a:prstGeom prst="rect">
              <a:avLst/>
            </a:prstGeom>
          </p:spPr>
        </p:pic>
      </p:grpSp>
      <p:grpSp>
        <p:nvGrpSpPr>
          <p:cNvPr id="52" name="Group 51" descr="The Azure Data Lake Store icon">
            <a:extLst>
              <a:ext uri="{FF2B5EF4-FFF2-40B4-BE49-F238E27FC236}">
                <a16:creationId xmlns:a16="http://schemas.microsoft.com/office/drawing/2014/main" id="{48AE4530-4E53-46E5-B2A7-B0B00BA1DE3B}"/>
              </a:ext>
            </a:extLst>
          </p:cNvPr>
          <p:cNvGrpSpPr/>
          <p:nvPr/>
        </p:nvGrpSpPr>
        <p:grpSpPr>
          <a:xfrm>
            <a:off x="1448897" y="2567625"/>
            <a:ext cx="1316186" cy="1389368"/>
            <a:chOff x="1667698" y="1591516"/>
            <a:chExt cx="1316186" cy="1389368"/>
          </a:xfrm>
        </p:grpSpPr>
        <p:sp>
          <p:nvSpPr>
            <p:cNvPr id="53" name="TextBox 52">
              <a:extLst>
                <a:ext uri="{FF2B5EF4-FFF2-40B4-BE49-F238E27FC236}">
                  <a16:creationId xmlns:a16="http://schemas.microsoft.com/office/drawing/2014/main" id="{7EFD5337-C0DA-4F35-9A00-FB7BB8026F16}"/>
                </a:ext>
              </a:extLst>
            </p:cNvPr>
            <p:cNvSpPr txBox="1"/>
            <p:nvPr/>
          </p:nvSpPr>
          <p:spPr>
            <a:xfrm>
              <a:off x="1667698" y="2648928"/>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a:ea typeface="MS PGothic" panose="020B0600070205080204" pitchFamily="34" charset="-128"/>
                  <a:cs typeface="Segoe UI" panose="020B0502040204020203" pitchFamily="34" charset="0"/>
                </a:rPr>
                <a:t>Data Lake Store</a:t>
              </a:r>
            </a:p>
          </p:txBody>
        </p:sp>
        <p:pic>
          <p:nvPicPr>
            <p:cNvPr id="54" name="Picture 53">
              <a:extLst>
                <a:ext uri="{FF2B5EF4-FFF2-40B4-BE49-F238E27FC236}">
                  <a16:creationId xmlns:a16="http://schemas.microsoft.com/office/drawing/2014/main" id="{DDE06255-3BF4-4FA0-B080-5EEC5CF5C524}"/>
                </a:ext>
              </a:extLst>
            </p:cNvPr>
            <p:cNvPicPr>
              <a:picLocks noChangeAspect="1"/>
            </p:cNvPicPr>
            <p:nvPr/>
          </p:nvPicPr>
          <p:blipFill>
            <a:blip r:embed="rId10"/>
            <a:stretch>
              <a:fillRect/>
            </a:stretch>
          </p:blipFill>
          <p:spPr>
            <a:xfrm>
              <a:off x="1820692" y="1591516"/>
              <a:ext cx="946320" cy="946318"/>
            </a:xfrm>
            <a:prstGeom prst="rect">
              <a:avLst/>
            </a:prstGeom>
          </p:spPr>
        </p:pic>
      </p:grpSp>
      <p:sp>
        <p:nvSpPr>
          <p:cNvPr id="55" name="TextBox 54">
            <a:extLst>
              <a:ext uri="{FF2B5EF4-FFF2-40B4-BE49-F238E27FC236}">
                <a16:creationId xmlns:a16="http://schemas.microsoft.com/office/drawing/2014/main" id="{53FC4FE3-C4DF-492C-8308-2D1B423B75A6}"/>
              </a:ext>
            </a:extLst>
          </p:cNvPr>
          <p:cNvSpPr txBox="1"/>
          <p:nvPr/>
        </p:nvSpPr>
        <p:spPr>
          <a:xfrm>
            <a:off x="1448897" y="1955546"/>
            <a:ext cx="1316186" cy="331956"/>
          </a:xfrm>
          <a:prstGeom prst="rect">
            <a:avLst/>
          </a:prstGeom>
        </p:spPr>
        <p:txBody>
          <a:bodyPr wrap="none" lIns="0" tIns="45720" rIns="0" bIns="0" anchor="t" anchorCtr="0">
            <a:no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a:ea typeface="MS PGothic" panose="020B0600070205080204" pitchFamily="34" charset="-128"/>
                <a:cs typeface="Segoe UI" panose="020B0502040204020203" pitchFamily="34" charset="0"/>
              </a:rPr>
              <a:t>Linked Service</a:t>
            </a:r>
          </a:p>
        </p:txBody>
      </p:sp>
      <p:sp>
        <p:nvSpPr>
          <p:cNvPr id="56" name="TextBox 55">
            <a:extLst>
              <a:ext uri="{FF2B5EF4-FFF2-40B4-BE49-F238E27FC236}">
                <a16:creationId xmlns:a16="http://schemas.microsoft.com/office/drawing/2014/main" id="{D13840BE-BEF1-453D-8F07-F70BD15E1245}"/>
              </a:ext>
            </a:extLst>
          </p:cNvPr>
          <p:cNvSpPr txBox="1"/>
          <p:nvPr/>
        </p:nvSpPr>
        <p:spPr>
          <a:xfrm>
            <a:off x="4502260" y="3873827"/>
            <a:ext cx="545662"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GB"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pic>
        <p:nvPicPr>
          <p:cNvPr id="57" name="Picture 56" descr="a series of 1's and 0's to represent flowing data">
            <a:extLst>
              <a:ext uri="{FF2B5EF4-FFF2-40B4-BE49-F238E27FC236}">
                <a16:creationId xmlns:a16="http://schemas.microsoft.com/office/drawing/2014/main" id="{24865597-E931-4D7B-8CEE-94D6148E4630}"/>
              </a:ext>
            </a:extLst>
          </p:cNvPr>
          <p:cNvPicPr>
            <a:picLocks noChangeAspect="1"/>
          </p:cNvPicPr>
          <p:nvPr/>
        </p:nvPicPr>
        <p:blipFill>
          <a:blip r:embed="rId11"/>
          <a:stretch>
            <a:fillRect/>
          </a:stretch>
        </p:blipFill>
        <p:spPr>
          <a:xfrm>
            <a:off x="3308848" y="2369860"/>
            <a:ext cx="1598166" cy="3476008"/>
          </a:xfrm>
          <a:prstGeom prst="rect">
            <a:avLst/>
          </a:prstGeom>
        </p:spPr>
      </p:pic>
      <p:pic>
        <p:nvPicPr>
          <p:cNvPr id="58" name="Graphic 57" descr="Refresh">
            <a:extLst>
              <a:ext uri="{FF2B5EF4-FFF2-40B4-BE49-F238E27FC236}">
                <a16:creationId xmlns:a16="http://schemas.microsoft.com/office/drawing/2014/main" id="{FF80C79F-1666-4C2D-9F77-EFFB3F3FEE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04117" y="1986970"/>
            <a:ext cx="914400" cy="914400"/>
          </a:xfrm>
          <a:prstGeom prst="rect">
            <a:avLst/>
          </a:prstGeom>
        </p:spPr>
      </p:pic>
    </p:spTree>
    <p:extLst>
      <p:ext uri="{BB962C8B-B14F-4D97-AF65-F5344CB8AC3E}">
        <p14:creationId xmlns:p14="http://schemas.microsoft.com/office/powerpoint/2010/main" val="259253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left)">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8" presetClass="emph" presetSubtype="0" fill="hold" nodeType="withEffect">
                                  <p:stCondLst>
                                    <p:cond delay="0"/>
                                  </p:stCondLst>
                                  <p:childTnLst>
                                    <p:animRot by="21600000">
                                      <p:cBhvr>
                                        <p:cTn id="45" dur="2000" fill="hold"/>
                                        <p:tgtEl>
                                          <p:spTgt spid="45"/>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21600000">
                                      <p:cBhvr>
                                        <p:cTn id="77" dur="2000" fill="hold"/>
                                        <p:tgtEl>
                                          <p:spTgt spid="58"/>
                                        </p:tgtEl>
                                        <p:attrNameLst>
                                          <p:attrName>r</p:attrName>
                                        </p:attrNameLst>
                                      </p:cBhvr>
                                    </p:animRo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1" nodeType="clickEffect">
                                  <p:stCondLst>
                                    <p:cond delay="0"/>
                                  </p:stCondLst>
                                  <p:childTnLst>
                                    <p:animMotion origin="layout" path="M 0.00076 -0.01203 L 0.00076 -0.0118 C 0.00281 -0.01135 0.0171 -0.00726 0.02183 -0.00749 C 0.03178 -0.00772 0.04148 -0.00863 0.05144 -0.00931 C 0.0545 -0.00976 0.05769 -0.00999 0.06063 -0.01112 C 0.06242 -0.01158 0.06369 -0.01362 0.06535 -0.01385 C 0.07557 -0.01498 0.08565 -0.01498 0.09586 -0.01566 L 0.10786 -0.01861 C 0.10863 -0.01861 0.10952 -0.01929 0.11041 -0.01929 C 0.12484 -0.0227 0.10505 -0.01702 0.12177 -0.02202 C 0.12228 -0.02247 0.1228 -0.02292 0.12331 -0.02292 C 0.12611 -0.02383 0.1316 -0.02451 0.13416 -0.02474 C 0.193 -0.04176 0.15343 -0.03178 0.28938 -0.02656 C 0.2927 -0.02656 0.29589 -0.02338 0.29908 -0.02292 L 0.31823 -0.0202 C 0.32333 -0.01816 0.3172 -0.02134 0.32244 -0.01657 C 0.32308 -0.01589 0.32384 -0.01589 0.32448 -0.01566 C 0.3255 -0.01498 0.32652 -0.01453 0.32754 -0.01385 C 0.33022 -0.0118 0.33265 -0.00931 0.33533 -0.00749 C 0.33712 -0.00613 0.33916 -0.0059 0.34095 -0.00454 C 0.3435 -0.00318 0.34835 9.94099E-7 0.34835 0.00023 C 0.34861 0.00068 0.34899 0.00136 0.34937 0.00181 C 0.35027 0.00318 0.35154 0.00363 0.35231 0.00545 C 0.35397 0.00885 0.35499 0.01271 0.35601 0.01634 C 0.35639 0.01793 0.35665 0.01906 0.35703 0.0202 C 0.3578 0.02224 0.35882 0.02383 0.35958 0.02565 C 0.36329 0.03495 0.35984 0.02996 0.3638 0.03495 C 0.36431 0.03654 0.36482 0.0379 0.36533 0.03949 C 0.36558 0.0404 0.36597 0.04153 0.36635 0.04244 C 0.36686 0.04358 0.36699 0.04494 0.3675 0.04607 C 0.36788 0.04675 0.36903 0.04789 0.36903 0.04812 " pathEditMode="relative" rAng="0" ptsTypes="AAAAAAAAAAAAAAAAAAAAAAAAAAAAAAA">
                                      <p:cBhvr>
                                        <p:cTn id="86" dur="2000" fill="hold"/>
                                        <p:tgtEl>
                                          <p:spTgt spid="56"/>
                                        </p:tgtEl>
                                        <p:attrNameLst>
                                          <p:attrName>ppt_x</p:attrName>
                                          <p:attrName>ppt_y</p:attrName>
                                        </p:attrNameLst>
                                      </p:cBhvr>
                                      <p:rCtr x="18407" y="1884"/>
                                    </p:animMotion>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5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fade">
                                      <p:cBhvr>
                                        <p:cTn id="10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0"/>
      <p:bldP spid="44" grpId="1"/>
      <p:bldP spid="46" grpId="0"/>
      <p:bldP spid="48" grpId="0"/>
      <p:bldP spid="55" grpId="0"/>
      <p:bldP spid="56" grpId="0"/>
      <p:bldP spid="56" grpId="1"/>
      <p:bldP spid="56"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Code-free transformations at scale with ADF and Synapse Pipelines</a:t>
            </a:r>
          </a:p>
        </p:txBody>
      </p:sp>
    </p:spTree>
    <p:extLst>
      <p:ext uri="{BB962C8B-B14F-4D97-AF65-F5344CB8AC3E}">
        <p14:creationId xmlns:p14="http://schemas.microsoft.com/office/powerpoint/2010/main" val="211843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EA966F-1202-4BAF-8978-07F2F6A3D075}"/>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26F1C960-2C68-4EBA-8D92-AC2E00FEB98E}"/>
              </a:ext>
            </a:extLst>
          </p:cNvPr>
          <p:cNvSpPr>
            <a:spLocks noGrp="1"/>
          </p:cNvSpPr>
          <p:nvPr>
            <p:ph type="sldNum" sz="quarter" idx="4"/>
          </p:nvPr>
        </p:nvSpPr>
        <p:spPr/>
        <p:txBody>
          <a:bodyPr/>
          <a:lstStyle/>
          <a:p>
            <a:fld id="{00F9DAA1-1DF7-43E0-8E29-0CE1148553C7}" type="slidenum">
              <a:rPr lang="en-US" smtClean="0"/>
              <a:pPr/>
              <a:t>6</a:t>
            </a:fld>
            <a:endParaRPr lang="en-US" dirty="0"/>
          </a:p>
        </p:txBody>
      </p:sp>
      <p:sp>
        <p:nvSpPr>
          <p:cNvPr id="4" name="Text Placeholder 3">
            <a:extLst>
              <a:ext uri="{FF2B5EF4-FFF2-40B4-BE49-F238E27FC236}">
                <a16:creationId xmlns:a16="http://schemas.microsoft.com/office/drawing/2014/main" id="{1D6098BF-49F6-42F6-A4F9-47C8024C5210}"/>
              </a:ext>
            </a:extLst>
          </p:cNvPr>
          <p:cNvSpPr>
            <a:spLocks noGrp="1"/>
          </p:cNvSpPr>
          <p:nvPr>
            <p:ph type="body" sz="quarter" idx="10"/>
          </p:nvPr>
        </p:nvSpPr>
        <p:spPr/>
        <p:txBody>
          <a:bodyPr/>
          <a:lstStyle/>
          <a:p>
            <a:r>
              <a:rPr lang="en-US" dirty="0"/>
              <a:t>Transformation work takes place in a specialized engine.</a:t>
            </a:r>
          </a:p>
          <a:p>
            <a:r>
              <a:rPr lang="en-US" dirty="0"/>
              <a:t>Often involves using staging tables to hold data as it is being transformed.</a:t>
            </a:r>
          </a:p>
          <a:p>
            <a:r>
              <a:rPr lang="en-US" dirty="0"/>
              <a:t>Transformed data is loaded into destination.</a:t>
            </a:r>
          </a:p>
        </p:txBody>
      </p:sp>
      <p:sp>
        <p:nvSpPr>
          <p:cNvPr id="5" name="Text Placeholder 4">
            <a:extLst>
              <a:ext uri="{FF2B5EF4-FFF2-40B4-BE49-F238E27FC236}">
                <a16:creationId xmlns:a16="http://schemas.microsoft.com/office/drawing/2014/main" id="{9725038E-C91B-432E-B09F-DEAD5927B18A}"/>
              </a:ext>
            </a:extLst>
          </p:cNvPr>
          <p:cNvSpPr>
            <a:spLocks noGrp="1"/>
          </p:cNvSpPr>
          <p:nvPr>
            <p:ph type="body" sz="quarter" idx="16"/>
          </p:nvPr>
        </p:nvSpPr>
        <p:spPr/>
        <p:txBody>
          <a:bodyPr/>
          <a:lstStyle/>
          <a:p>
            <a:r>
              <a:rPr lang="en-US" dirty="0"/>
              <a:t>Extract, Transform, and Load</a:t>
            </a:r>
          </a:p>
        </p:txBody>
      </p:sp>
      <p:sp>
        <p:nvSpPr>
          <p:cNvPr id="6" name="Text Placeholder 5">
            <a:extLst>
              <a:ext uri="{FF2B5EF4-FFF2-40B4-BE49-F238E27FC236}">
                <a16:creationId xmlns:a16="http://schemas.microsoft.com/office/drawing/2014/main" id="{2FBA9156-B5B0-4BEC-9988-B2B3C4648CC7}"/>
              </a:ext>
            </a:extLst>
          </p:cNvPr>
          <p:cNvSpPr>
            <a:spLocks noGrp="1"/>
          </p:cNvSpPr>
          <p:nvPr>
            <p:ph type="body" sz="quarter" idx="17"/>
          </p:nvPr>
        </p:nvSpPr>
        <p:spPr/>
        <p:txBody>
          <a:bodyPr/>
          <a:lstStyle/>
          <a:p>
            <a:r>
              <a:rPr lang="en-US" dirty="0"/>
              <a:t>Data is copied into a data lake before transformations are applied.</a:t>
            </a:r>
          </a:p>
          <a:p>
            <a:r>
              <a:rPr lang="en-US" dirty="0"/>
              <a:t>Transformations are handled after the data has landed in a data lake.</a:t>
            </a:r>
          </a:p>
          <a:p>
            <a:r>
              <a:rPr lang="en-US" dirty="0"/>
              <a:t>Simplifies architectures by removing the transformation engine from the pipeline.</a:t>
            </a:r>
          </a:p>
          <a:p>
            <a:r>
              <a:rPr lang="en-US" dirty="0"/>
              <a:t>Scaling the target data store also scales the ELT pipeline performance.</a:t>
            </a:r>
          </a:p>
          <a:p>
            <a:endParaRPr lang="en-US" dirty="0"/>
          </a:p>
        </p:txBody>
      </p:sp>
      <p:sp>
        <p:nvSpPr>
          <p:cNvPr id="7" name="Text Placeholder 6">
            <a:extLst>
              <a:ext uri="{FF2B5EF4-FFF2-40B4-BE49-F238E27FC236}">
                <a16:creationId xmlns:a16="http://schemas.microsoft.com/office/drawing/2014/main" id="{AA67C717-CA68-433B-B85B-F06088719CC0}"/>
              </a:ext>
            </a:extLst>
          </p:cNvPr>
          <p:cNvSpPr>
            <a:spLocks noGrp="1"/>
          </p:cNvSpPr>
          <p:nvPr>
            <p:ph type="body" sz="quarter" idx="18"/>
          </p:nvPr>
        </p:nvSpPr>
        <p:spPr/>
        <p:txBody>
          <a:bodyPr/>
          <a:lstStyle/>
          <a:p>
            <a:r>
              <a:rPr lang="en-US" dirty="0"/>
              <a:t>Extract, Load, and Transform</a:t>
            </a:r>
          </a:p>
        </p:txBody>
      </p:sp>
      <p:sp>
        <p:nvSpPr>
          <p:cNvPr id="8" name="Title 7">
            <a:extLst>
              <a:ext uri="{FF2B5EF4-FFF2-40B4-BE49-F238E27FC236}">
                <a16:creationId xmlns:a16="http://schemas.microsoft.com/office/drawing/2014/main" id="{06B2EA8C-DA90-47A8-AF25-EFF6A9B2D29F}"/>
              </a:ext>
            </a:extLst>
          </p:cNvPr>
          <p:cNvSpPr>
            <a:spLocks noGrp="1"/>
          </p:cNvSpPr>
          <p:nvPr>
            <p:ph type="title"/>
          </p:nvPr>
        </p:nvSpPr>
        <p:spPr/>
        <p:txBody>
          <a:bodyPr/>
          <a:lstStyle/>
          <a:p>
            <a:r>
              <a:rPr lang="en-US" dirty="0"/>
              <a:t>ETL versus ELT</a:t>
            </a:r>
          </a:p>
        </p:txBody>
      </p:sp>
      <p:sp>
        <p:nvSpPr>
          <p:cNvPr id="9" name="Text Placeholder 8">
            <a:extLst>
              <a:ext uri="{FF2B5EF4-FFF2-40B4-BE49-F238E27FC236}">
                <a16:creationId xmlns:a16="http://schemas.microsoft.com/office/drawing/2014/main" id="{FDCE4814-F766-4FEB-A8F1-BE2D535E5C8D}"/>
              </a:ext>
            </a:extLst>
          </p:cNvPr>
          <p:cNvSpPr>
            <a:spLocks noGrp="1"/>
          </p:cNvSpPr>
          <p:nvPr>
            <p:ph type="body" sz="quarter" idx="19"/>
          </p:nvPr>
        </p:nvSpPr>
        <p:spPr/>
        <p:txBody>
          <a:bodyPr/>
          <a:lstStyle/>
          <a:p>
            <a:r>
              <a:rPr lang="en-US" dirty="0"/>
              <a:t>Cloud adoption is shifting processing from ETL to ELT</a:t>
            </a:r>
          </a:p>
        </p:txBody>
      </p:sp>
    </p:spTree>
    <p:extLst>
      <p:ext uri="{BB962C8B-B14F-4D97-AF65-F5344CB8AC3E}">
        <p14:creationId xmlns:p14="http://schemas.microsoft.com/office/powerpoint/2010/main" val="248801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fontScale="90000"/>
          </a:bodyPr>
          <a:lstStyle/>
          <a:p>
            <a:r>
              <a:rPr lang="en-US" dirty="0"/>
              <a:t>Code-free transformations at scale with ADF or Synapse Pipelines</a:t>
            </a:r>
          </a:p>
        </p:txBody>
      </p:sp>
      <p:pic>
        <p:nvPicPr>
          <p:cNvPr id="6" name="Picture 5" descr="This image shows an example of a mapping data flow within Azure Data Factory or Azure Synapse Pipelines">
            <a:extLst>
              <a:ext uri="{FF2B5EF4-FFF2-40B4-BE49-F238E27FC236}">
                <a16:creationId xmlns:a16="http://schemas.microsoft.com/office/drawing/2014/main" id="{CA8BCFAA-6171-493F-8726-5A23EC69036C}"/>
              </a:ext>
            </a:extLst>
          </p:cNvPr>
          <p:cNvPicPr>
            <a:picLocks noChangeAspect="1"/>
          </p:cNvPicPr>
          <p:nvPr/>
        </p:nvPicPr>
        <p:blipFill>
          <a:blip r:embed="rId3"/>
          <a:stretch>
            <a:fillRect/>
          </a:stretch>
        </p:blipFill>
        <p:spPr>
          <a:xfrm>
            <a:off x="480993" y="1998486"/>
            <a:ext cx="11517332" cy="3858163"/>
          </a:xfrm>
          <a:prstGeom prst="rect">
            <a:avLst/>
          </a:prstGeom>
        </p:spPr>
      </p:pic>
    </p:spTree>
    <p:extLst>
      <p:ext uri="{BB962C8B-B14F-4D97-AF65-F5344CB8AC3E}">
        <p14:creationId xmlns:p14="http://schemas.microsoft.com/office/powerpoint/2010/main" val="404784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Transform data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body" sz="quarter" idx="12"/>
          </p:nvPr>
        </p:nvSpPr>
        <p:spPr>
          <a:xfrm>
            <a:off x="352927" y="6311900"/>
            <a:ext cx="10784973" cy="204353"/>
          </a:xfrm>
        </p:spPr>
        <p:txBody>
          <a:bodyPr/>
          <a:lstStyle/>
          <a:p>
            <a:r>
              <a:rPr lang="en-GB" dirty="0">
                <a:hlinkClick r:id="rId3"/>
              </a:rPr>
              <a:t>Build data analytics solutions using Azure Synapse serverless SQL pools - Learn | Microsoft Docs</a:t>
            </a:r>
            <a:endParaRPr lang="en-US" dirty="0">
              <a:solidFill>
                <a:srgbClr val="0478D4"/>
              </a:solidFill>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3973</TotalTime>
  <Words>2428</Words>
  <Application>Microsoft Office PowerPoint</Application>
  <PresentationFormat>Widescreen</PresentationFormat>
  <Paragraphs>230</Paragraphs>
  <Slides>9</Slides>
  <Notes>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vt:i4>
      </vt:variant>
    </vt:vector>
  </HeadingPairs>
  <TitlesOfParts>
    <vt:vector size="23" baseType="lpstr">
      <vt:lpstr>-apple-system</vt:lpstr>
      <vt:lpstr>Arial</vt:lpstr>
      <vt:lpstr>Calibri</vt:lpstr>
      <vt:lpstr>Catamaran ExtraBold</vt:lpstr>
      <vt:lpstr>Helvetica Neue</vt:lpstr>
      <vt:lpstr>Helvetica Neue Medium</vt:lpstr>
      <vt:lpstr>Lucida Sans</vt:lpstr>
      <vt:lpstr>Montserrat</vt:lpstr>
      <vt:lpstr>Segoe UI</vt:lpstr>
      <vt:lpstr>Segoe UI Light</vt:lpstr>
      <vt:lpstr>Segoe UI Semibold</vt:lpstr>
      <vt:lpstr>Times</vt:lpstr>
      <vt:lpstr>Office Theme</vt:lpstr>
      <vt:lpstr>1.Grey</vt:lpstr>
      <vt:lpstr>Transform data with Azure Data Factory or Azure Synapse Pipelines</vt:lpstr>
      <vt:lpstr>Agenda</vt:lpstr>
      <vt:lpstr>Data integration with Azure Data Factory or Azure Synapse Pipelines</vt:lpstr>
      <vt:lpstr>Data integration with ADF or Synapse Pipelines</vt:lpstr>
      <vt:lpstr>Code-free transformations at scale with ADF and Synapse Pipelines</vt:lpstr>
      <vt:lpstr>ETL versus ELT</vt:lpstr>
      <vt:lpstr>Code-free transformations at scale with ADF or Synapse Pipelines</vt:lpstr>
      <vt:lpstr>LAB: Transform data with Azure Data Factory or Azure Synapse Pipelines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23</cp:revision>
  <dcterms:created xsi:type="dcterms:W3CDTF">2021-04-14T17:02:56Z</dcterms:created>
  <dcterms:modified xsi:type="dcterms:W3CDTF">2021-11-28T00:05:37Z</dcterms:modified>
</cp:coreProperties>
</file>