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70" r:id="rId2"/>
    <p:sldId id="265" r:id="rId3"/>
    <p:sldId id="278" r:id="rId4"/>
    <p:sldId id="8456" r:id="rId5"/>
    <p:sldId id="8366" r:id="rId6"/>
    <p:sldId id="8367" r:id="rId7"/>
    <p:sldId id="8368" r:id="rId8"/>
    <p:sldId id="8369" r:id="rId9"/>
    <p:sldId id="8370" r:id="rId10"/>
    <p:sldId id="8371" r:id="rId11"/>
    <p:sldId id="8372" r:id="rId12"/>
    <p:sldId id="8373" r:id="rId13"/>
    <p:sldId id="8374" r:id="rId14"/>
    <p:sldId id="8375" r:id="rId15"/>
    <p:sldId id="8376" r:id="rId16"/>
    <p:sldId id="8377" r:id="rId17"/>
    <p:sldId id="8378" r:id="rId18"/>
    <p:sldId id="264" r:id="rId19"/>
    <p:sldId id="279" r:id="rId20"/>
    <p:sldId id="2134804643" r:id="rId21"/>
    <p:sldId id="263" r:id="rId22"/>
    <p:sldId id="280" r:id="rId23"/>
    <p:sldId id="8453" r:id="rId24"/>
    <p:sldId id="8455" r:id="rId25"/>
    <p:sldId id="8474" r:id="rId26"/>
    <p:sldId id="8459" r:id="rId27"/>
    <p:sldId id="8460" r:id="rId28"/>
    <p:sldId id="8461" r:id="rId29"/>
    <p:sldId id="8462" r:id="rId30"/>
    <p:sldId id="8463" r:id="rId31"/>
    <p:sldId id="8475" r:id="rId32"/>
    <p:sldId id="8464" r:id="rId33"/>
    <p:sldId id="8465" r:id="rId34"/>
    <p:sldId id="8466" r:id="rId35"/>
    <p:sldId id="8467" r:id="rId36"/>
    <p:sldId id="8468" r:id="rId37"/>
    <p:sldId id="8476" r:id="rId38"/>
    <p:sldId id="8477" r:id="rId39"/>
    <p:sldId id="8469" r:id="rId40"/>
    <p:sldId id="8470" r:id="rId41"/>
    <p:sldId id="8478" r:id="rId42"/>
    <p:sldId id="8479" r:id="rId43"/>
    <p:sldId id="260" r:id="rId44"/>
    <p:sldId id="28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126"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362C53-3FED-40E3-B8A3-9BB5E9382127}"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US"/>
        </a:p>
      </dgm:t>
    </dgm:pt>
    <dgm:pt modelId="{29B6B66B-8F95-440E-90D0-AC9BF2D3B10B}">
      <dgm:prSet phldrT="[Text]"/>
      <dgm:spPr/>
      <dgm:t>
        <a:bodyPr/>
        <a:lstStyle/>
        <a:p>
          <a:r>
            <a:rPr lang="en-US" dirty="0"/>
            <a:t>Classification</a:t>
          </a:r>
        </a:p>
      </dgm:t>
    </dgm:pt>
    <dgm:pt modelId="{074730E2-8A0D-4FBB-99AB-46C712079899}" type="parTrans" cxnId="{312349D9-4DA4-44D2-8631-912CB7B744F7}">
      <dgm:prSet/>
      <dgm:spPr/>
      <dgm:t>
        <a:bodyPr/>
        <a:lstStyle/>
        <a:p>
          <a:endParaRPr lang="en-US"/>
        </a:p>
      </dgm:t>
    </dgm:pt>
    <dgm:pt modelId="{A4C955BF-0579-49A4-9791-E4080ECB0E4D}" type="sibTrans" cxnId="{312349D9-4DA4-44D2-8631-912CB7B744F7}">
      <dgm:prSet/>
      <dgm:spPr/>
      <dgm:t>
        <a:bodyPr/>
        <a:lstStyle/>
        <a:p>
          <a:endParaRPr lang="en-US"/>
        </a:p>
      </dgm:t>
    </dgm:pt>
    <dgm:pt modelId="{6888CA19-E910-4096-B9E8-F5984A69B1A5}">
      <dgm:prSet phldrT="[Text]"/>
      <dgm:spPr/>
      <dgm:t>
        <a:bodyPr/>
        <a:lstStyle/>
        <a:p>
          <a:r>
            <a:rPr lang="en-US"/>
            <a:t>Forecasting</a:t>
          </a:r>
          <a:endParaRPr lang="en-US" dirty="0"/>
        </a:p>
      </dgm:t>
    </dgm:pt>
    <dgm:pt modelId="{D72677EF-4C20-4406-8EB8-7EE2F2658858}" type="parTrans" cxnId="{EC01DF29-2D16-4EFB-AF5D-490ABE698565}">
      <dgm:prSet/>
      <dgm:spPr/>
      <dgm:t>
        <a:bodyPr/>
        <a:lstStyle/>
        <a:p>
          <a:endParaRPr lang="en-US"/>
        </a:p>
      </dgm:t>
    </dgm:pt>
    <dgm:pt modelId="{84268E47-A002-4823-A218-5A0E57A386CB}" type="sibTrans" cxnId="{EC01DF29-2D16-4EFB-AF5D-490ABE698565}">
      <dgm:prSet/>
      <dgm:spPr/>
      <dgm:t>
        <a:bodyPr/>
        <a:lstStyle/>
        <a:p>
          <a:endParaRPr lang="en-US"/>
        </a:p>
      </dgm:t>
    </dgm:pt>
    <dgm:pt modelId="{EA04C1FE-93B9-44EE-ABAC-5839EC3BB410}">
      <dgm:prSet phldrT="[Text]"/>
      <dgm:spPr/>
      <dgm:t>
        <a:bodyPr/>
        <a:lstStyle/>
        <a:p>
          <a:r>
            <a:rPr lang="en-US" dirty="0"/>
            <a:t>Regression</a:t>
          </a:r>
        </a:p>
      </dgm:t>
    </dgm:pt>
    <dgm:pt modelId="{4DE39C42-BF6D-4479-8145-139D0CD72360}" type="parTrans" cxnId="{4935241A-690A-4ACE-8971-1DB18AECECF1}">
      <dgm:prSet/>
      <dgm:spPr/>
      <dgm:t>
        <a:bodyPr/>
        <a:lstStyle/>
        <a:p>
          <a:endParaRPr lang="en-US"/>
        </a:p>
      </dgm:t>
    </dgm:pt>
    <dgm:pt modelId="{1BA91406-E172-4144-A1E5-592243C73B38}" type="sibTrans" cxnId="{4935241A-690A-4ACE-8971-1DB18AECECF1}">
      <dgm:prSet/>
      <dgm:spPr/>
      <dgm:t>
        <a:bodyPr/>
        <a:lstStyle/>
        <a:p>
          <a:endParaRPr lang="en-US"/>
        </a:p>
      </dgm:t>
    </dgm:pt>
    <dgm:pt modelId="{C9289AD4-0C0B-43A4-9352-456E1BC79161}" type="pres">
      <dgm:prSet presAssocID="{CA362C53-3FED-40E3-B8A3-9BB5E9382127}" presName="Name0" presStyleCnt="0">
        <dgm:presLayoutVars>
          <dgm:dir/>
        </dgm:presLayoutVars>
      </dgm:prSet>
      <dgm:spPr/>
    </dgm:pt>
    <dgm:pt modelId="{3F4DDAF2-14E8-499F-992F-05453924122A}" type="pres">
      <dgm:prSet presAssocID="{29B6B66B-8F95-440E-90D0-AC9BF2D3B10B}" presName="noChildren" presStyleCnt="0"/>
      <dgm:spPr/>
    </dgm:pt>
    <dgm:pt modelId="{9DA62EB1-F836-4546-9364-D2146E5142E3}" type="pres">
      <dgm:prSet presAssocID="{29B6B66B-8F95-440E-90D0-AC9BF2D3B10B}" presName="gap" presStyleCnt="0"/>
      <dgm:spPr/>
    </dgm:pt>
    <dgm:pt modelId="{6EACD3B3-BA31-4DD0-B593-E5F93B3E831F}" type="pres">
      <dgm:prSet presAssocID="{29B6B66B-8F95-440E-90D0-AC9BF2D3B10B}" presName="medCircle2" presStyleLbl="vennNode1" presStyleIdx="0" presStyleCnt="3"/>
      <dgm:spPr/>
    </dgm:pt>
    <dgm:pt modelId="{718DE93F-5E6B-485C-9F31-A6246D037D62}" type="pres">
      <dgm:prSet presAssocID="{29B6B66B-8F95-440E-90D0-AC9BF2D3B10B}" presName="txLvlOnly1" presStyleLbl="revTx" presStyleIdx="0" presStyleCnt="3"/>
      <dgm:spPr/>
    </dgm:pt>
    <dgm:pt modelId="{0C1F7D31-E55A-4A96-97DB-42F75424C4AC}" type="pres">
      <dgm:prSet presAssocID="{EA04C1FE-93B9-44EE-ABAC-5839EC3BB410}" presName="noChildren" presStyleCnt="0"/>
      <dgm:spPr/>
    </dgm:pt>
    <dgm:pt modelId="{CE977702-ABCD-4F54-9119-1705CBF04555}" type="pres">
      <dgm:prSet presAssocID="{EA04C1FE-93B9-44EE-ABAC-5839EC3BB410}" presName="gap" presStyleCnt="0"/>
      <dgm:spPr/>
    </dgm:pt>
    <dgm:pt modelId="{D957CFB5-8D08-4516-8B38-2160E946820E}" type="pres">
      <dgm:prSet presAssocID="{EA04C1FE-93B9-44EE-ABAC-5839EC3BB410}" presName="medCircle2" presStyleLbl="vennNode1" presStyleIdx="1" presStyleCnt="3"/>
      <dgm:spPr/>
    </dgm:pt>
    <dgm:pt modelId="{75E62B2D-C284-4230-B3B8-C0CF278FD05B}" type="pres">
      <dgm:prSet presAssocID="{EA04C1FE-93B9-44EE-ABAC-5839EC3BB410}" presName="txLvlOnly1" presStyleLbl="revTx" presStyleIdx="1" presStyleCnt="3"/>
      <dgm:spPr/>
    </dgm:pt>
    <dgm:pt modelId="{41E7A0FA-E341-4570-B31A-3F421670C1DC}" type="pres">
      <dgm:prSet presAssocID="{6888CA19-E910-4096-B9E8-F5984A69B1A5}" presName="noChildren" presStyleCnt="0"/>
      <dgm:spPr/>
    </dgm:pt>
    <dgm:pt modelId="{AD15D562-A8F8-450E-9105-821E540C5884}" type="pres">
      <dgm:prSet presAssocID="{6888CA19-E910-4096-B9E8-F5984A69B1A5}" presName="gap" presStyleCnt="0"/>
      <dgm:spPr/>
    </dgm:pt>
    <dgm:pt modelId="{17E6CDC1-9DA1-441C-88CF-A4AF8DEB817D}" type="pres">
      <dgm:prSet presAssocID="{6888CA19-E910-4096-B9E8-F5984A69B1A5}" presName="medCircle2" presStyleLbl="vennNode1" presStyleIdx="2" presStyleCnt="3"/>
      <dgm:spPr/>
    </dgm:pt>
    <dgm:pt modelId="{627E1B0F-B1A0-415F-A201-ECC5B0F559F2}" type="pres">
      <dgm:prSet presAssocID="{6888CA19-E910-4096-B9E8-F5984A69B1A5}" presName="txLvlOnly1" presStyleLbl="revTx" presStyleIdx="2" presStyleCnt="3"/>
      <dgm:spPr/>
    </dgm:pt>
  </dgm:ptLst>
  <dgm:cxnLst>
    <dgm:cxn modelId="{4935241A-690A-4ACE-8971-1DB18AECECF1}" srcId="{CA362C53-3FED-40E3-B8A3-9BB5E9382127}" destId="{EA04C1FE-93B9-44EE-ABAC-5839EC3BB410}" srcOrd="1" destOrd="0" parTransId="{4DE39C42-BF6D-4479-8145-139D0CD72360}" sibTransId="{1BA91406-E172-4144-A1E5-592243C73B38}"/>
    <dgm:cxn modelId="{6F7CA122-ECA4-4948-947E-AC9ED2DEBC97}" type="presOf" srcId="{EA04C1FE-93B9-44EE-ABAC-5839EC3BB410}" destId="{75E62B2D-C284-4230-B3B8-C0CF278FD05B}" srcOrd="0" destOrd="0" presId="urn:microsoft.com/office/officeart/2008/layout/VerticalCircleList"/>
    <dgm:cxn modelId="{EC01DF29-2D16-4EFB-AF5D-490ABE698565}" srcId="{CA362C53-3FED-40E3-B8A3-9BB5E9382127}" destId="{6888CA19-E910-4096-B9E8-F5984A69B1A5}" srcOrd="2" destOrd="0" parTransId="{D72677EF-4C20-4406-8EB8-7EE2F2658858}" sibTransId="{84268E47-A002-4823-A218-5A0E57A386CB}"/>
    <dgm:cxn modelId="{2785DE8C-9535-46EB-955F-4067C0A0C8DF}" type="presOf" srcId="{CA362C53-3FED-40E3-B8A3-9BB5E9382127}" destId="{C9289AD4-0C0B-43A4-9352-456E1BC79161}" srcOrd="0" destOrd="0" presId="urn:microsoft.com/office/officeart/2008/layout/VerticalCircleList"/>
    <dgm:cxn modelId="{436157D3-D060-4D45-B082-D17663804BCD}" type="presOf" srcId="{6888CA19-E910-4096-B9E8-F5984A69B1A5}" destId="{627E1B0F-B1A0-415F-A201-ECC5B0F559F2}" srcOrd="0" destOrd="0" presId="urn:microsoft.com/office/officeart/2008/layout/VerticalCircleList"/>
    <dgm:cxn modelId="{312349D9-4DA4-44D2-8631-912CB7B744F7}" srcId="{CA362C53-3FED-40E3-B8A3-9BB5E9382127}" destId="{29B6B66B-8F95-440E-90D0-AC9BF2D3B10B}" srcOrd="0" destOrd="0" parTransId="{074730E2-8A0D-4FBB-99AB-46C712079899}" sibTransId="{A4C955BF-0579-49A4-9791-E4080ECB0E4D}"/>
    <dgm:cxn modelId="{F09749DE-B76E-4E14-B0F5-01E9FDDFD97E}" type="presOf" srcId="{29B6B66B-8F95-440E-90D0-AC9BF2D3B10B}" destId="{718DE93F-5E6B-485C-9F31-A6246D037D62}" srcOrd="0" destOrd="0" presId="urn:microsoft.com/office/officeart/2008/layout/VerticalCircleList"/>
    <dgm:cxn modelId="{B087D5D4-2E94-417F-8534-9F4C6BB73231}" type="presParOf" srcId="{C9289AD4-0C0B-43A4-9352-456E1BC79161}" destId="{3F4DDAF2-14E8-499F-992F-05453924122A}" srcOrd="0" destOrd="0" presId="urn:microsoft.com/office/officeart/2008/layout/VerticalCircleList"/>
    <dgm:cxn modelId="{87FECC71-B59B-4928-ADF3-A8607AF4BE6F}" type="presParOf" srcId="{3F4DDAF2-14E8-499F-992F-05453924122A}" destId="{9DA62EB1-F836-4546-9364-D2146E5142E3}" srcOrd="0" destOrd="0" presId="urn:microsoft.com/office/officeart/2008/layout/VerticalCircleList"/>
    <dgm:cxn modelId="{77BBE7FD-0F39-4398-A879-066DD2E464B5}" type="presParOf" srcId="{3F4DDAF2-14E8-499F-992F-05453924122A}" destId="{6EACD3B3-BA31-4DD0-B593-E5F93B3E831F}" srcOrd="1" destOrd="0" presId="urn:microsoft.com/office/officeart/2008/layout/VerticalCircleList"/>
    <dgm:cxn modelId="{879A92B6-1A74-4A0F-82A8-D5C07EB2FF89}" type="presParOf" srcId="{3F4DDAF2-14E8-499F-992F-05453924122A}" destId="{718DE93F-5E6B-485C-9F31-A6246D037D62}" srcOrd="2" destOrd="0" presId="urn:microsoft.com/office/officeart/2008/layout/VerticalCircleList"/>
    <dgm:cxn modelId="{1D61BC8D-690B-42CC-BAA0-F8D763068A20}" type="presParOf" srcId="{C9289AD4-0C0B-43A4-9352-456E1BC79161}" destId="{0C1F7D31-E55A-4A96-97DB-42F75424C4AC}" srcOrd="1" destOrd="0" presId="urn:microsoft.com/office/officeart/2008/layout/VerticalCircleList"/>
    <dgm:cxn modelId="{3E13F2C8-1AC4-4F10-99C3-A8ED18ACAC30}" type="presParOf" srcId="{0C1F7D31-E55A-4A96-97DB-42F75424C4AC}" destId="{CE977702-ABCD-4F54-9119-1705CBF04555}" srcOrd="0" destOrd="0" presId="urn:microsoft.com/office/officeart/2008/layout/VerticalCircleList"/>
    <dgm:cxn modelId="{39939E9A-D0F2-49F9-8BC3-0160339BB793}" type="presParOf" srcId="{0C1F7D31-E55A-4A96-97DB-42F75424C4AC}" destId="{D957CFB5-8D08-4516-8B38-2160E946820E}" srcOrd="1" destOrd="0" presId="urn:microsoft.com/office/officeart/2008/layout/VerticalCircleList"/>
    <dgm:cxn modelId="{5915131E-8628-4426-BB83-EA4C55A9D4D4}" type="presParOf" srcId="{0C1F7D31-E55A-4A96-97DB-42F75424C4AC}" destId="{75E62B2D-C284-4230-B3B8-C0CF278FD05B}" srcOrd="2" destOrd="0" presId="urn:microsoft.com/office/officeart/2008/layout/VerticalCircleList"/>
    <dgm:cxn modelId="{398F25AD-4589-4E7C-B0B2-2FB9331091F5}" type="presParOf" srcId="{C9289AD4-0C0B-43A4-9352-456E1BC79161}" destId="{41E7A0FA-E341-4570-B31A-3F421670C1DC}" srcOrd="2" destOrd="0" presId="urn:microsoft.com/office/officeart/2008/layout/VerticalCircleList"/>
    <dgm:cxn modelId="{CCA7F4C8-5B37-4B51-91FD-23DD366A431C}" type="presParOf" srcId="{41E7A0FA-E341-4570-B31A-3F421670C1DC}" destId="{AD15D562-A8F8-450E-9105-821E540C5884}" srcOrd="0" destOrd="0" presId="urn:microsoft.com/office/officeart/2008/layout/VerticalCircleList"/>
    <dgm:cxn modelId="{385B7CD2-4E95-43EF-B9FA-E68922F7D126}" type="presParOf" srcId="{41E7A0FA-E341-4570-B31A-3F421670C1DC}" destId="{17E6CDC1-9DA1-441C-88CF-A4AF8DEB817D}" srcOrd="1" destOrd="0" presId="urn:microsoft.com/office/officeart/2008/layout/VerticalCircleList"/>
    <dgm:cxn modelId="{CDE3C16E-1056-4FB9-A5CF-66FCCAE03C0E}" type="presParOf" srcId="{41E7A0FA-E341-4570-B31A-3F421670C1DC}" destId="{627E1B0F-B1A0-415F-A201-ECC5B0F559F2}"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362C53-3FED-40E3-B8A3-9BB5E9382127}"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US"/>
        </a:p>
      </dgm:t>
    </dgm:pt>
    <dgm:pt modelId="{29B6B66B-8F95-440E-90D0-AC9BF2D3B10B}">
      <dgm:prSet phldrT="[Text]"/>
      <dgm:spPr/>
      <dgm:t>
        <a:bodyPr/>
        <a:lstStyle/>
        <a:p>
          <a:r>
            <a:rPr lang="en-US" dirty="0"/>
            <a:t>Tabular (Text + Numeric)</a:t>
          </a:r>
        </a:p>
      </dgm:t>
    </dgm:pt>
    <dgm:pt modelId="{074730E2-8A0D-4FBB-99AB-46C712079899}" type="parTrans" cxnId="{312349D9-4DA4-44D2-8631-912CB7B744F7}">
      <dgm:prSet/>
      <dgm:spPr/>
      <dgm:t>
        <a:bodyPr/>
        <a:lstStyle/>
        <a:p>
          <a:endParaRPr lang="en-US"/>
        </a:p>
      </dgm:t>
    </dgm:pt>
    <dgm:pt modelId="{A4C955BF-0579-49A4-9791-E4080ECB0E4D}" type="sibTrans" cxnId="{312349D9-4DA4-44D2-8631-912CB7B744F7}">
      <dgm:prSet/>
      <dgm:spPr/>
      <dgm:t>
        <a:bodyPr/>
        <a:lstStyle/>
        <a:p>
          <a:endParaRPr lang="en-US"/>
        </a:p>
      </dgm:t>
    </dgm:pt>
    <dgm:pt modelId="{6888CA19-E910-4096-B9E8-F5984A69B1A5}">
      <dgm:prSet phldrT="[Text]"/>
      <dgm:spPr/>
      <dgm:t>
        <a:bodyPr/>
        <a:lstStyle/>
        <a:p>
          <a:r>
            <a:rPr lang="en-US" dirty="0"/>
            <a:t>Time Series</a:t>
          </a:r>
        </a:p>
      </dgm:t>
    </dgm:pt>
    <dgm:pt modelId="{D72677EF-4C20-4406-8EB8-7EE2F2658858}" type="parTrans" cxnId="{EC01DF29-2D16-4EFB-AF5D-490ABE698565}">
      <dgm:prSet/>
      <dgm:spPr/>
      <dgm:t>
        <a:bodyPr/>
        <a:lstStyle/>
        <a:p>
          <a:endParaRPr lang="en-US"/>
        </a:p>
      </dgm:t>
    </dgm:pt>
    <dgm:pt modelId="{84268E47-A002-4823-A218-5A0E57A386CB}" type="sibTrans" cxnId="{EC01DF29-2D16-4EFB-AF5D-490ABE698565}">
      <dgm:prSet/>
      <dgm:spPr/>
      <dgm:t>
        <a:bodyPr/>
        <a:lstStyle/>
        <a:p>
          <a:endParaRPr lang="en-US"/>
        </a:p>
      </dgm:t>
    </dgm:pt>
    <dgm:pt modelId="{EA04C1FE-93B9-44EE-ABAC-5839EC3BB410}">
      <dgm:prSet phldrT="[Text]"/>
      <dgm:spPr/>
      <dgm:t>
        <a:bodyPr/>
        <a:lstStyle/>
        <a:p>
          <a:r>
            <a:rPr lang="en-US" dirty="0"/>
            <a:t>Tabular (Numeric)</a:t>
          </a:r>
        </a:p>
      </dgm:t>
    </dgm:pt>
    <dgm:pt modelId="{4DE39C42-BF6D-4479-8145-139D0CD72360}" type="parTrans" cxnId="{4935241A-690A-4ACE-8971-1DB18AECECF1}">
      <dgm:prSet/>
      <dgm:spPr/>
      <dgm:t>
        <a:bodyPr/>
        <a:lstStyle/>
        <a:p>
          <a:endParaRPr lang="en-US"/>
        </a:p>
      </dgm:t>
    </dgm:pt>
    <dgm:pt modelId="{1BA91406-E172-4144-A1E5-592243C73B38}" type="sibTrans" cxnId="{4935241A-690A-4ACE-8971-1DB18AECECF1}">
      <dgm:prSet/>
      <dgm:spPr/>
      <dgm:t>
        <a:bodyPr/>
        <a:lstStyle/>
        <a:p>
          <a:endParaRPr lang="en-US"/>
        </a:p>
      </dgm:t>
    </dgm:pt>
    <dgm:pt modelId="{C9289AD4-0C0B-43A4-9352-456E1BC79161}" type="pres">
      <dgm:prSet presAssocID="{CA362C53-3FED-40E3-B8A3-9BB5E9382127}" presName="Name0" presStyleCnt="0">
        <dgm:presLayoutVars>
          <dgm:dir/>
        </dgm:presLayoutVars>
      </dgm:prSet>
      <dgm:spPr/>
    </dgm:pt>
    <dgm:pt modelId="{3F4DDAF2-14E8-499F-992F-05453924122A}" type="pres">
      <dgm:prSet presAssocID="{29B6B66B-8F95-440E-90D0-AC9BF2D3B10B}" presName="noChildren" presStyleCnt="0"/>
      <dgm:spPr/>
    </dgm:pt>
    <dgm:pt modelId="{9DA62EB1-F836-4546-9364-D2146E5142E3}" type="pres">
      <dgm:prSet presAssocID="{29B6B66B-8F95-440E-90D0-AC9BF2D3B10B}" presName="gap" presStyleCnt="0"/>
      <dgm:spPr/>
    </dgm:pt>
    <dgm:pt modelId="{6EACD3B3-BA31-4DD0-B593-E5F93B3E831F}" type="pres">
      <dgm:prSet presAssocID="{29B6B66B-8F95-440E-90D0-AC9BF2D3B10B}" presName="medCircle2" presStyleLbl="vennNode1" presStyleIdx="0" presStyleCnt="3"/>
      <dgm:spPr/>
    </dgm:pt>
    <dgm:pt modelId="{718DE93F-5E6B-485C-9F31-A6246D037D62}" type="pres">
      <dgm:prSet presAssocID="{29B6B66B-8F95-440E-90D0-AC9BF2D3B10B}" presName="txLvlOnly1" presStyleLbl="revTx" presStyleIdx="0" presStyleCnt="3"/>
      <dgm:spPr/>
    </dgm:pt>
    <dgm:pt modelId="{0C1F7D31-E55A-4A96-97DB-42F75424C4AC}" type="pres">
      <dgm:prSet presAssocID="{EA04C1FE-93B9-44EE-ABAC-5839EC3BB410}" presName="noChildren" presStyleCnt="0"/>
      <dgm:spPr/>
    </dgm:pt>
    <dgm:pt modelId="{CE977702-ABCD-4F54-9119-1705CBF04555}" type="pres">
      <dgm:prSet presAssocID="{EA04C1FE-93B9-44EE-ABAC-5839EC3BB410}" presName="gap" presStyleCnt="0"/>
      <dgm:spPr/>
    </dgm:pt>
    <dgm:pt modelId="{D957CFB5-8D08-4516-8B38-2160E946820E}" type="pres">
      <dgm:prSet presAssocID="{EA04C1FE-93B9-44EE-ABAC-5839EC3BB410}" presName="medCircle2" presStyleLbl="vennNode1" presStyleIdx="1" presStyleCnt="3"/>
      <dgm:spPr/>
    </dgm:pt>
    <dgm:pt modelId="{75E62B2D-C284-4230-B3B8-C0CF278FD05B}" type="pres">
      <dgm:prSet presAssocID="{EA04C1FE-93B9-44EE-ABAC-5839EC3BB410}" presName="txLvlOnly1" presStyleLbl="revTx" presStyleIdx="1" presStyleCnt="3"/>
      <dgm:spPr/>
    </dgm:pt>
    <dgm:pt modelId="{41E7A0FA-E341-4570-B31A-3F421670C1DC}" type="pres">
      <dgm:prSet presAssocID="{6888CA19-E910-4096-B9E8-F5984A69B1A5}" presName="noChildren" presStyleCnt="0"/>
      <dgm:spPr/>
    </dgm:pt>
    <dgm:pt modelId="{AD15D562-A8F8-450E-9105-821E540C5884}" type="pres">
      <dgm:prSet presAssocID="{6888CA19-E910-4096-B9E8-F5984A69B1A5}" presName="gap" presStyleCnt="0"/>
      <dgm:spPr/>
    </dgm:pt>
    <dgm:pt modelId="{17E6CDC1-9DA1-441C-88CF-A4AF8DEB817D}" type="pres">
      <dgm:prSet presAssocID="{6888CA19-E910-4096-B9E8-F5984A69B1A5}" presName="medCircle2" presStyleLbl="vennNode1" presStyleIdx="2" presStyleCnt="3"/>
      <dgm:spPr/>
    </dgm:pt>
    <dgm:pt modelId="{627E1B0F-B1A0-415F-A201-ECC5B0F559F2}" type="pres">
      <dgm:prSet presAssocID="{6888CA19-E910-4096-B9E8-F5984A69B1A5}" presName="txLvlOnly1" presStyleLbl="revTx" presStyleIdx="2" presStyleCnt="3"/>
      <dgm:spPr/>
    </dgm:pt>
  </dgm:ptLst>
  <dgm:cxnLst>
    <dgm:cxn modelId="{4935241A-690A-4ACE-8971-1DB18AECECF1}" srcId="{CA362C53-3FED-40E3-B8A3-9BB5E9382127}" destId="{EA04C1FE-93B9-44EE-ABAC-5839EC3BB410}" srcOrd="1" destOrd="0" parTransId="{4DE39C42-BF6D-4479-8145-139D0CD72360}" sibTransId="{1BA91406-E172-4144-A1E5-592243C73B38}"/>
    <dgm:cxn modelId="{6F7CA122-ECA4-4948-947E-AC9ED2DEBC97}" type="presOf" srcId="{EA04C1FE-93B9-44EE-ABAC-5839EC3BB410}" destId="{75E62B2D-C284-4230-B3B8-C0CF278FD05B}" srcOrd="0" destOrd="0" presId="urn:microsoft.com/office/officeart/2008/layout/VerticalCircleList"/>
    <dgm:cxn modelId="{EC01DF29-2D16-4EFB-AF5D-490ABE698565}" srcId="{CA362C53-3FED-40E3-B8A3-9BB5E9382127}" destId="{6888CA19-E910-4096-B9E8-F5984A69B1A5}" srcOrd="2" destOrd="0" parTransId="{D72677EF-4C20-4406-8EB8-7EE2F2658858}" sibTransId="{84268E47-A002-4823-A218-5A0E57A386CB}"/>
    <dgm:cxn modelId="{2785DE8C-9535-46EB-955F-4067C0A0C8DF}" type="presOf" srcId="{CA362C53-3FED-40E3-B8A3-9BB5E9382127}" destId="{C9289AD4-0C0B-43A4-9352-456E1BC79161}" srcOrd="0" destOrd="0" presId="urn:microsoft.com/office/officeart/2008/layout/VerticalCircleList"/>
    <dgm:cxn modelId="{436157D3-D060-4D45-B082-D17663804BCD}" type="presOf" srcId="{6888CA19-E910-4096-B9E8-F5984A69B1A5}" destId="{627E1B0F-B1A0-415F-A201-ECC5B0F559F2}" srcOrd="0" destOrd="0" presId="urn:microsoft.com/office/officeart/2008/layout/VerticalCircleList"/>
    <dgm:cxn modelId="{312349D9-4DA4-44D2-8631-912CB7B744F7}" srcId="{CA362C53-3FED-40E3-B8A3-9BB5E9382127}" destId="{29B6B66B-8F95-440E-90D0-AC9BF2D3B10B}" srcOrd="0" destOrd="0" parTransId="{074730E2-8A0D-4FBB-99AB-46C712079899}" sibTransId="{A4C955BF-0579-49A4-9791-E4080ECB0E4D}"/>
    <dgm:cxn modelId="{F09749DE-B76E-4E14-B0F5-01E9FDDFD97E}" type="presOf" srcId="{29B6B66B-8F95-440E-90D0-AC9BF2D3B10B}" destId="{718DE93F-5E6B-485C-9F31-A6246D037D62}" srcOrd="0" destOrd="0" presId="urn:microsoft.com/office/officeart/2008/layout/VerticalCircleList"/>
    <dgm:cxn modelId="{B087D5D4-2E94-417F-8534-9F4C6BB73231}" type="presParOf" srcId="{C9289AD4-0C0B-43A4-9352-456E1BC79161}" destId="{3F4DDAF2-14E8-499F-992F-05453924122A}" srcOrd="0" destOrd="0" presId="urn:microsoft.com/office/officeart/2008/layout/VerticalCircleList"/>
    <dgm:cxn modelId="{87FECC71-B59B-4928-ADF3-A8607AF4BE6F}" type="presParOf" srcId="{3F4DDAF2-14E8-499F-992F-05453924122A}" destId="{9DA62EB1-F836-4546-9364-D2146E5142E3}" srcOrd="0" destOrd="0" presId="urn:microsoft.com/office/officeart/2008/layout/VerticalCircleList"/>
    <dgm:cxn modelId="{77BBE7FD-0F39-4398-A879-066DD2E464B5}" type="presParOf" srcId="{3F4DDAF2-14E8-499F-992F-05453924122A}" destId="{6EACD3B3-BA31-4DD0-B593-E5F93B3E831F}" srcOrd="1" destOrd="0" presId="urn:microsoft.com/office/officeart/2008/layout/VerticalCircleList"/>
    <dgm:cxn modelId="{879A92B6-1A74-4A0F-82A8-D5C07EB2FF89}" type="presParOf" srcId="{3F4DDAF2-14E8-499F-992F-05453924122A}" destId="{718DE93F-5E6B-485C-9F31-A6246D037D62}" srcOrd="2" destOrd="0" presId="urn:microsoft.com/office/officeart/2008/layout/VerticalCircleList"/>
    <dgm:cxn modelId="{1D61BC8D-690B-42CC-BAA0-F8D763068A20}" type="presParOf" srcId="{C9289AD4-0C0B-43A4-9352-456E1BC79161}" destId="{0C1F7D31-E55A-4A96-97DB-42F75424C4AC}" srcOrd="1" destOrd="0" presId="urn:microsoft.com/office/officeart/2008/layout/VerticalCircleList"/>
    <dgm:cxn modelId="{3E13F2C8-1AC4-4F10-99C3-A8ED18ACAC30}" type="presParOf" srcId="{0C1F7D31-E55A-4A96-97DB-42F75424C4AC}" destId="{CE977702-ABCD-4F54-9119-1705CBF04555}" srcOrd="0" destOrd="0" presId="urn:microsoft.com/office/officeart/2008/layout/VerticalCircleList"/>
    <dgm:cxn modelId="{39939E9A-D0F2-49F9-8BC3-0160339BB793}" type="presParOf" srcId="{0C1F7D31-E55A-4A96-97DB-42F75424C4AC}" destId="{D957CFB5-8D08-4516-8B38-2160E946820E}" srcOrd="1" destOrd="0" presId="urn:microsoft.com/office/officeart/2008/layout/VerticalCircleList"/>
    <dgm:cxn modelId="{5915131E-8628-4426-BB83-EA4C55A9D4D4}" type="presParOf" srcId="{0C1F7D31-E55A-4A96-97DB-42F75424C4AC}" destId="{75E62B2D-C284-4230-B3B8-C0CF278FD05B}" srcOrd="2" destOrd="0" presId="urn:microsoft.com/office/officeart/2008/layout/VerticalCircleList"/>
    <dgm:cxn modelId="{398F25AD-4589-4E7C-B0B2-2FB9331091F5}" type="presParOf" srcId="{C9289AD4-0C0B-43A4-9352-456E1BC79161}" destId="{41E7A0FA-E341-4570-B31A-3F421670C1DC}" srcOrd="2" destOrd="0" presId="urn:microsoft.com/office/officeart/2008/layout/VerticalCircleList"/>
    <dgm:cxn modelId="{CCA7F4C8-5B37-4B51-91FD-23DD366A431C}" type="presParOf" srcId="{41E7A0FA-E341-4570-B31A-3F421670C1DC}" destId="{AD15D562-A8F8-450E-9105-821E540C5884}" srcOrd="0" destOrd="0" presId="urn:microsoft.com/office/officeart/2008/layout/VerticalCircleList"/>
    <dgm:cxn modelId="{385B7CD2-4E95-43EF-B9FA-E68922F7D126}" type="presParOf" srcId="{41E7A0FA-E341-4570-B31A-3F421670C1DC}" destId="{17E6CDC1-9DA1-441C-88CF-A4AF8DEB817D}" srcOrd="1" destOrd="0" presId="urn:microsoft.com/office/officeart/2008/layout/VerticalCircleList"/>
    <dgm:cxn modelId="{CDE3C16E-1056-4FB9-A5CF-66FCCAE03C0E}" type="presParOf" srcId="{41E7A0FA-E341-4570-B31A-3F421670C1DC}" destId="{627E1B0F-B1A0-415F-A201-ECC5B0F559F2}" srcOrd="2" destOrd="0" presId="urn:microsoft.com/office/officeart/2008/layout/Vertical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362C53-3FED-40E3-B8A3-9BB5E9382127}" type="doc">
      <dgm:prSet loTypeId="urn:microsoft.com/office/officeart/2008/layout/VerticalCircleList" loCatId="list" qsTypeId="urn:microsoft.com/office/officeart/2005/8/quickstyle/simple1" qsCatId="simple" csTypeId="urn:microsoft.com/office/officeart/2005/8/colors/accent5_2" csCatId="accent5" phldr="1"/>
      <dgm:spPr/>
      <dgm:t>
        <a:bodyPr/>
        <a:lstStyle/>
        <a:p>
          <a:endParaRPr lang="en-US"/>
        </a:p>
      </dgm:t>
    </dgm:pt>
    <dgm:pt modelId="{29B6B66B-8F95-440E-90D0-AC9BF2D3B10B}">
      <dgm:prSet phldrT="[Text]"/>
      <dgm:spPr/>
      <dgm:t>
        <a:bodyPr/>
        <a:lstStyle/>
        <a:p>
          <a:r>
            <a:rPr lang="en-US" dirty="0"/>
            <a:t>Scaling/Normalization</a:t>
          </a:r>
        </a:p>
      </dgm:t>
    </dgm:pt>
    <dgm:pt modelId="{074730E2-8A0D-4FBB-99AB-46C712079899}" type="parTrans" cxnId="{312349D9-4DA4-44D2-8631-912CB7B744F7}">
      <dgm:prSet/>
      <dgm:spPr/>
      <dgm:t>
        <a:bodyPr/>
        <a:lstStyle/>
        <a:p>
          <a:endParaRPr lang="en-US"/>
        </a:p>
      </dgm:t>
    </dgm:pt>
    <dgm:pt modelId="{A4C955BF-0579-49A4-9791-E4080ECB0E4D}" type="sibTrans" cxnId="{312349D9-4DA4-44D2-8631-912CB7B744F7}">
      <dgm:prSet/>
      <dgm:spPr/>
      <dgm:t>
        <a:bodyPr/>
        <a:lstStyle/>
        <a:p>
          <a:endParaRPr lang="en-US"/>
        </a:p>
      </dgm:t>
    </dgm:pt>
    <dgm:pt modelId="{7512E985-9FB6-4998-9DFA-1C37E375304A}">
      <dgm:prSet phldrT="[Text]"/>
      <dgm:spPr/>
      <dgm:t>
        <a:bodyPr/>
        <a:lstStyle/>
        <a:p>
          <a:r>
            <a:rPr lang="en-US" dirty="0"/>
            <a:t>Dimensionality Reduction</a:t>
          </a:r>
        </a:p>
      </dgm:t>
    </dgm:pt>
    <dgm:pt modelId="{98F4A00E-CCD9-484E-A7D5-052BDC2B513F}" type="parTrans" cxnId="{F2CEE6F0-F073-40E5-A891-5D1BB6E2A8D1}">
      <dgm:prSet/>
      <dgm:spPr/>
      <dgm:t>
        <a:bodyPr/>
        <a:lstStyle/>
        <a:p>
          <a:endParaRPr lang="en-US"/>
        </a:p>
      </dgm:t>
    </dgm:pt>
    <dgm:pt modelId="{0CE6D2A7-FAD1-4729-9F9A-A68E974397D6}" type="sibTrans" cxnId="{F2CEE6F0-F073-40E5-A891-5D1BB6E2A8D1}">
      <dgm:prSet/>
      <dgm:spPr/>
      <dgm:t>
        <a:bodyPr/>
        <a:lstStyle/>
        <a:p>
          <a:endParaRPr lang="en-US"/>
        </a:p>
      </dgm:t>
    </dgm:pt>
    <dgm:pt modelId="{85F5F468-5B75-4FB7-8FDF-2D2B389AACB3}">
      <dgm:prSet phldrT="[Text]"/>
      <dgm:spPr/>
      <dgm:t>
        <a:bodyPr/>
        <a:lstStyle/>
        <a:p>
          <a:r>
            <a:rPr lang="en-US" dirty="0"/>
            <a:t>Encoding</a:t>
          </a:r>
        </a:p>
      </dgm:t>
    </dgm:pt>
    <dgm:pt modelId="{60057DA5-F8A5-465C-AB75-3D663A837F97}" type="parTrans" cxnId="{D899276B-A7B4-4E65-95FD-930260D1817A}">
      <dgm:prSet/>
      <dgm:spPr/>
      <dgm:t>
        <a:bodyPr/>
        <a:lstStyle/>
        <a:p>
          <a:endParaRPr lang="en-US"/>
        </a:p>
      </dgm:t>
    </dgm:pt>
    <dgm:pt modelId="{FE43B20D-CEC7-4118-801F-24B1352643C0}" type="sibTrans" cxnId="{D899276B-A7B4-4E65-95FD-930260D1817A}">
      <dgm:prSet/>
      <dgm:spPr/>
      <dgm:t>
        <a:bodyPr/>
        <a:lstStyle/>
        <a:p>
          <a:endParaRPr lang="en-US"/>
        </a:p>
      </dgm:t>
    </dgm:pt>
    <dgm:pt modelId="{C9289AD4-0C0B-43A4-9352-456E1BC79161}" type="pres">
      <dgm:prSet presAssocID="{CA362C53-3FED-40E3-B8A3-9BB5E9382127}" presName="Name0" presStyleCnt="0">
        <dgm:presLayoutVars>
          <dgm:dir/>
        </dgm:presLayoutVars>
      </dgm:prSet>
      <dgm:spPr/>
    </dgm:pt>
    <dgm:pt modelId="{3F4DDAF2-14E8-499F-992F-05453924122A}" type="pres">
      <dgm:prSet presAssocID="{29B6B66B-8F95-440E-90D0-AC9BF2D3B10B}" presName="noChildren" presStyleCnt="0"/>
      <dgm:spPr/>
    </dgm:pt>
    <dgm:pt modelId="{9DA62EB1-F836-4546-9364-D2146E5142E3}" type="pres">
      <dgm:prSet presAssocID="{29B6B66B-8F95-440E-90D0-AC9BF2D3B10B}" presName="gap" presStyleCnt="0"/>
      <dgm:spPr/>
    </dgm:pt>
    <dgm:pt modelId="{6EACD3B3-BA31-4DD0-B593-E5F93B3E831F}" type="pres">
      <dgm:prSet presAssocID="{29B6B66B-8F95-440E-90D0-AC9BF2D3B10B}" presName="medCircle2" presStyleLbl="vennNode1" presStyleIdx="0" presStyleCnt="3"/>
      <dgm:spPr/>
    </dgm:pt>
    <dgm:pt modelId="{718DE93F-5E6B-485C-9F31-A6246D037D62}" type="pres">
      <dgm:prSet presAssocID="{29B6B66B-8F95-440E-90D0-AC9BF2D3B10B}" presName="txLvlOnly1" presStyleLbl="revTx" presStyleIdx="0" presStyleCnt="3"/>
      <dgm:spPr/>
    </dgm:pt>
    <dgm:pt modelId="{413C1E2D-F05F-4E1C-BEA9-9E64FBB27AED}" type="pres">
      <dgm:prSet presAssocID="{7512E985-9FB6-4998-9DFA-1C37E375304A}" presName="noChildren" presStyleCnt="0"/>
      <dgm:spPr/>
    </dgm:pt>
    <dgm:pt modelId="{2D19C9CA-32C7-41BE-9A91-51078E7946CE}" type="pres">
      <dgm:prSet presAssocID="{7512E985-9FB6-4998-9DFA-1C37E375304A}" presName="gap" presStyleCnt="0"/>
      <dgm:spPr/>
    </dgm:pt>
    <dgm:pt modelId="{40A3B9B6-4415-4318-A683-A62C68A97B68}" type="pres">
      <dgm:prSet presAssocID="{7512E985-9FB6-4998-9DFA-1C37E375304A}" presName="medCircle2" presStyleLbl="vennNode1" presStyleIdx="1" presStyleCnt="3"/>
      <dgm:spPr/>
    </dgm:pt>
    <dgm:pt modelId="{5EBA561A-3237-4D07-A001-A4E9689A5A94}" type="pres">
      <dgm:prSet presAssocID="{7512E985-9FB6-4998-9DFA-1C37E375304A}" presName="txLvlOnly1" presStyleLbl="revTx" presStyleIdx="1" presStyleCnt="3"/>
      <dgm:spPr/>
    </dgm:pt>
    <dgm:pt modelId="{12B06519-9CF4-40D6-B419-4853377F9973}" type="pres">
      <dgm:prSet presAssocID="{85F5F468-5B75-4FB7-8FDF-2D2B389AACB3}" presName="noChildren" presStyleCnt="0"/>
      <dgm:spPr/>
    </dgm:pt>
    <dgm:pt modelId="{138237B0-EFA8-47F6-956E-1E0EC9EEEB2B}" type="pres">
      <dgm:prSet presAssocID="{85F5F468-5B75-4FB7-8FDF-2D2B389AACB3}" presName="gap" presStyleCnt="0"/>
      <dgm:spPr/>
    </dgm:pt>
    <dgm:pt modelId="{6C74ACA6-9C96-4E2C-BC68-7A9CF38E5CA9}" type="pres">
      <dgm:prSet presAssocID="{85F5F468-5B75-4FB7-8FDF-2D2B389AACB3}" presName="medCircle2" presStyleLbl="vennNode1" presStyleIdx="2" presStyleCnt="3"/>
      <dgm:spPr/>
    </dgm:pt>
    <dgm:pt modelId="{BB7336F4-77A6-4C47-A75A-9F52962082B4}" type="pres">
      <dgm:prSet presAssocID="{85F5F468-5B75-4FB7-8FDF-2D2B389AACB3}" presName="txLvlOnly1" presStyleLbl="revTx" presStyleIdx="2" presStyleCnt="3"/>
      <dgm:spPr/>
    </dgm:pt>
  </dgm:ptLst>
  <dgm:cxnLst>
    <dgm:cxn modelId="{06F3B30B-12D2-4197-9E1F-72B2F0C0FDA8}" type="presOf" srcId="{85F5F468-5B75-4FB7-8FDF-2D2B389AACB3}" destId="{BB7336F4-77A6-4C47-A75A-9F52962082B4}" srcOrd="0" destOrd="0" presId="urn:microsoft.com/office/officeart/2008/layout/VerticalCircleList"/>
    <dgm:cxn modelId="{D899276B-A7B4-4E65-95FD-930260D1817A}" srcId="{CA362C53-3FED-40E3-B8A3-9BB5E9382127}" destId="{85F5F468-5B75-4FB7-8FDF-2D2B389AACB3}" srcOrd="2" destOrd="0" parTransId="{60057DA5-F8A5-465C-AB75-3D663A837F97}" sibTransId="{FE43B20D-CEC7-4118-801F-24B1352643C0}"/>
    <dgm:cxn modelId="{7F82114D-DBDB-4B22-A7BC-6E75D4FF9A75}" type="presOf" srcId="{7512E985-9FB6-4998-9DFA-1C37E375304A}" destId="{5EBA561A-3237-4D07-A001-A4E9689A5A94}" srcOrd="0" destOrd="0" presId="urn:microsoft.com/office/officeart/2008/layout/VerticalCircleList"/>
    <dgm:cxn modelId="{2785DE8C-9535-46EB-955F-4067C0A0C8DF}" type="presOf" srcId="{CA362C53-3FED-40E3-B8A3-9BB5E9382127}" destId="{C9289AD4-0C0B-43A4-9352-456E1BC79161}" srcOrd="0" destOrd="0" presId="urn:microsoft.com/office/officeart/2008/layout/VerticalCircleList"/>
    <dgm:cxn modelId="{312349D9-4DA4-44D2-8631-912CB7B744F7}" srcId="{CA362C53-3FED-40E3-B8A3-9BB5E9382127}" destId="{29B6B66B-8F95-440E-90D0-AC9BF2D3B10B}" srcOrd="0" destOrd="0" parTransId="{074730E2-8A0D-4FBB-99AB-46C712079899}" sibTransId="{A4C955BF-0579-49A4-9791-E4080ECB0E4D}"/>
    <dgm:cxn modelId="{F09749DE-B76E-4E14-B0F5-01E9FDDFD97E}" type="presOf" srcId="{29B6B66B-8F95-440E-90D0-AC9BF2D3B10B}" destId="{718DE93F-5E6B-485C-9F31-A6246D037D62}" srcOrd="0" destOrd="0" presId="urn:microsoft.com/office/officeart/2008/layout/VerticalCircleList"/>
    <dgm:cxn modelId="{F2CEE6F0-F073-40E5-A891-5D1BB6E2A8D1}" srcId="{CA362C53-3FED-40E3-B8A3-9BB5E9382127}" destId="{7512E985-9FB6-4998-9DFA-1C37E375304A}" srcOrd="1" destOrd="0" parTransId="{98F4A00E-CCD9-484E-A7D5-052BDC2B513F}" sibTransId="{0CE6D2A7-FAD1-4729-9F9A-A68E974397D6}"/>
    <dgm:cxn modelId="{B087D5D4-2E94-417F-8534-9F4C6BB73231}" type="presParOf" srcId="{C9289AD4-0C0B-43A4-9352-456E1BC79161}" destId="{3F4DDAF2-14E8-499F-992F-05453924122A}" srcOrd="0" destOrd="0" presId="urn:microsoft.com/office/officeart/2008/layout/VerticalCircleList"/>
    <dgm:cxn modelId="{87FECC71-B59B-4928-ADF3-A8607AF4BE6F}" type="presParOf" srcId="{3F4DDAF2-14E8-499F-992F-05453924122A}" destId="{9DA62EB1-F836-4546-9364-D2146E5142E3}" srcOrd="0" destOrd="0" presId="urn:microsoft.com/office/officeart/2008/layout/VerticalCircleList"/>
    <dgm:cxn modelId="{77BBE7FD-0F39-4398-A879-066DD2E464B5}" type="presParOf" srcId="{3F4DDAF2-14E8-499F-992F-05453924122A}" destId="{6EACD3B3-BA31-4DD0-B593-E5F93B3E831F}" srcOrd="1" destOrd="0" presId="urn:microsoft.com/office/officeart/2008/layout/VerticalCircleList"/>
    <dgm:cxn modelId="{879A92B6-1A74-4A0F-82A8-D5C07EB2FF89}" type="presParOf" srcId="{3F4DDAF2-14E8-499F-992F-05453924122A}" destId="{718DE93F-5E6B-485C-9F31-A6246D037D62}" srcOrd="2" destOrd="0" presId="urn:microsoft.com/office/officeart/2008/layout/VerticalCircleList"/>
    <dgm:cxn modelId="{2AD81B8B-8104-469B-9C73-525734E9A2D0}" type="presParOf" srcId="{C9289AD4-0C0B-43A4-9352-456E1BC79161}" destId="{413C1E2D-F05F-4E1C-BEA9-9E64FBB27AED}" srcOrd="1" destOrd="0" presId="urn:microsoft.com/office/officeart/2008/layout/VerticalCircleList"/>
    <dgm:cxn modelId="{5010E324-A0BE-4BB2-951C-33E4B480E59B}" type="presParOf" srcId="{413C1E2D-F05F-4E1C-BEA9-9E64FBB27AED}" destId="{2D19C9CA-32C7-41BE-9A91-51078E7946CE}" srcOrd="0" destOrd="0" presId="urn:microsoft.com/office/officeart/2008/layout/VerticalCircleList"/>
    <dgm:cxn modelId="{FADD2432-51A3-4133-83D0-38B177613879}" type="presParOf" srcId="{413C1E2D-F05F-4E1C-BEA9-9E64FBB27AED}" destId="{40A3B9B6-4415-4318-A683-A62C68A97B68}" srcOrd="1" destOrd="0" presId="urn:microsoft.com/office/officeart/2008/layout/VerticalCircleList"/>
    <dgm:cxn modelId="{0B61C4FF-188F-431A-A015-E2DF4EB0BCE4}" type="presParOf" srcId="{413C1E2D-F05F-4E1C-BEA9-9E64FBB27AED}" destId="{5EBA561A-3237-4D07-A001-A4E9689A5A94}" srcOrd="2" destOrd="0" presId="urn:microsoft.com/office/officeart/2008/layout/VerticalCircleList"/>
    <dgm:cxn modelId="{9C6847BA-5227-4FEC-B378-5A233D5EE7EA}" type="presParOf" srcId="{C9289AD4-0C0B-43A4-9352-456E1BC79161}" destId="{12B06519-9CF4-40D6-B419-4853377F9973}" srcOrd="2" destOrd="0" presId="urn:microsoft.com/office/officeart/2008/layout/VerticalCircleList"/>
    <dgm:cxn modelId="{DF82B9E9-980C-481E-B954-4CD7789986F2}" type="presParOf" srcId="{12B06519-9CF4-40D6-B419-4853377F9973}" destId="{138237B0-EFA8-47F6-956E-1E0EC9EEEB2B}" srcOrd="0" destOrd="0" presId="urn:microsoft.com/office/officeart/2008/layout/VerticalCircleList"/>
    <dgm:cxn modelId="{4867DE16-AF28-49B9-9ED7-4E067F043434}" type="presParOf" srcId="{12B06519-9CF4-40D6-B419-4853377F9973}" destId="{6C74ACA6-9C96-4E2C-BC68-7A9CF38E5CA9}" srcOrd="1" destOrd="0" presId="urn:microsoft.com/office/officeart/2008/layout/VerticalCircleList"/>
    <dgm:cxn modelId="{C33FF213-5CF0-4C9E-8A8F-9782FD1B152B}" type="presParOf" srcId="{12B06519-9CF4-40D6-B419-4853377F9973}" destId="{BB7336F4-77A6-4C47-A75A-9F52962082B4}" srcOrd="2" destOrd="0" presId="urn:microsoft.com/office/officeart/2008/layout/VerticalCircle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362C53-3FED-40E3-B8A3-9BB5E9382127}" type="doc">
      <dgm:prSet loTypeId="urn:microsoft.com/office/officeart/2008/layout/VerticalCircleList" loCatId="list" qsTypeId="urn:microsoft.com/office/officeart/2005/8/quickstyle/simple1" qsCatId="simple" csTypeId="urn:microsoft.com/office/officeart/2005/8/colors/accent3_2" csCatId="accent3" phldr="1"/>
      <dgm:spPr/>
      <dgm:t>
        <a:bodyPr/>
        <a:lstStyle/>
        <a:p>
          <a:endParaRPr lang="en-US"/>
        </a:p>
      </dgm:t>
    </dgm:pt>
    <dgm:pt modelId="{29B6B66B-8F95-440E-90D0-AC9BF2D3B10B}">
      <dgm:prSet phldrT="[Text]" custT="1"/>
      <dgm:spPr/>
      <dgm:t>
        <a:bodyPr/>
        <a:lstStyle/>
        <a:p>
          <a:r>
            <a:rPr lang="en-US" sz="1500" dirty="0"/>
            <a:t>Classification (14)</a:t>
          </a:r>
        </a:p>
      </dgm:t>
    </dgm:pt>
    <dgm:pt modelId="{074730E2-8A0D-4FBB-99AB-46C712079899}" type="parTrans" cxnId="{312349D9-4DA4-44D2-8631-912CB7B744F7}">
      <dgm:prSet/>
      <dgm:spPr/>
      <dgm:t>
        <a:bodyPr/>
        <a:lstStyle/>
        <a:p>
          <a:endParaRPr lang="en-US"/>
        </a:p>
      </dgm:t>
    </dgm:pt>
    <dgm:pt modelId="{A4C955BF-0579-49A4-9791-E4080ECB0E4D}" type="sibTrans" cxnId="{312349D9-4DA4-44D2-8631-912CB7B744F7}">
      <dgm:prSet/>
      <dgm:spPr/>
      <dgm:t>
        <a:bodyPr/>
        <a:lstStyle/>
        <a:p>
          <a:endParaRPr lang="en-US"/>
        </a:p>
      </dgm:t>
    </dgm:pt>
    <dgm:pt modelId="{7512E985-9FB6-4998-9DFA-1C37E375304A}">
      <dgm:prSet phldrT="[Text]" custT="1"/>
      <dgm:spPr/>
      <dgm:t>
        <a:bodyPr/>
        <a:lstStyle/>
        <a:p>
          <a:r>
            <a:rPr lang="en-US" sz="1500" dirty="0"/>
            <a:t>Regression (12)</a:t>
          </a:r>
        </a:p>
      </dgm:t>
    </dgm:pt>
    <dgm:pt modelId="{98F4A00E-CCD9-484E-A7D5-052BDC2B513F}" type="parTrans" cxnId="{F2CEE6F0-F073-40E5-A891-5D1BB6E2A8D1}">
      <dgm:prSet/>
      <dgm:spPr/>
      <dgm:t>
        <a:bodyPr/>
        <a:lstStyle/>
        <a:p>
          <a:endParaRPr lang="en-US"/>
        </a:p>
      </dgm:t>
    </dgm:pt>
    <dgm:pt modelId="{0CE6D2A7-FAD1-4729-9F9A-A68E974397D6}" type="sibTrans" cxnId="{F2CEE6F0-F073-40E5-A891-5D1BB6E2A8D1}">
      <dgm:prSet/>
      <dgm:spPr/>
      <dgm:t>
        <a:bodyPr/>
        <a:lstStyle/>
        <a:p>
          <a:endParaRPr lang="en-US"/>
        </a:p>
      </dgm:t>
    </dgm:pt>
    <dgm:pt modelId="{85F5F468-5B75-4FB7-8FDF-2D2B389AACB3}">
      <dgm:prSet phldrT="[Text]" custT="1"/>
      <dgm:spPr/>
      <dgm:t>
        <a:bodyPr/>
        <a:lstStyle/>
        <a:p>
          <a:r>
            <a:rPr lang="en-US" sz="1500" dirty="0"/>
            <a:t>Forecasting (17)</a:t>
          </a:r>
        </a:p>
      </dgm:t>
    </dgm:pt>
    <dgm:pt modelId="{60057DA5-F8A5-465C-AB75-3D663A837F97}" type="parTrans" cxnId="{D899276B-A7B4-4E65-95FD-930260D1817A}">
      <dgm:prSet/>
      <dgm:spPr/>
      <dgm:t>
        <a:bodyPr/>
        <a:lstStyle/>
        <a:p>
          <a:endParaRPr lang="en-US"/>
        </a:p>
      </dgm:t>
    </dgm:pt>
    <dgm:pt modelId="{FE43B20D-CEC7-4118-801F-24B1352643C0}" type="sibTrans" cxnId="{D899276B-A7B4-4E65-95FD-930260D1817A}">
      <dgm:prSet/>
      <dgm:spPr/>
      <dgm:t>
        <a:bodyPr/>
        <a:lstStyle/>
        <a:p>
          <a:endParaRPr lang="en-US"/>
        </a:p>
      </dgm:t>
    </dgm:pt>
    <dgm:pt modelId="{C9289AD4-0C0B-43A4-9352-456E1BC79161}" type="pres">
      <dgm:prSet presAssocID="{CA362C53-3FED-40E3-B8A3-9BB5E9382127}" presName="Name0" presStyleCnt="0">
        <dgm:presLayoutVars>
          <dgm:dir/>
        </dgm:presLayoutVars>
      </dgm:prSet>
      <dgm:spPr/>
    </dgm:pt>
    <dgm:pt modelId="{3F4DDAF2-14E8-499F-992F-05453924122A}" type="pres">
      <dgm:prSet presAssocID="{29B6B66B-8F95-440E-90D0-AC9BF2D3B10B}" presName="noChildren" presStyleCnt="0"/>
      <dgm:spPr/>
    </dgm:pt>
    <dgm:pt modelId="{9DA62EB1-F836-4546-9364-D2146E5142E3}" type="pres">
      <dgm:prSet presAssocID="{29B6B66B-8F95-440E-90D0-AC9BF2D3B10B}" presName="gap" presStyleCnt="0"/>
      <dgm:spPr/>
    </dgm:pt>
    <dgm:pt modelId="{6EACD3B3-BA31-4DD0-B593-E5F93B3E831F}" type="pres">
      <dgm:prSet presAssocID="{29B6B66B-8F95-440E-90D0-AC9BF2D3B10B}" presName="medCircle2" presStyleLbl="vennNode1" presStyleIdx="0" presStyleCnt="3"/>
      <dgm:spPr/>
    </dgm:pt>
    <dgm:pt modelId="{718DE93F-5E6B-485C-9F31-A6246D037D62}" type="pres">
      <dgm:prSet presAssocID="{29B6B66B-8F95-440E-90D0-AC9BF2D3B10B}" presName="txLvlOnly1" presStyleLbl="revTx" presStyleIdx="0" presStyleCnt="3"/>
      <dgm:spPr/>
    </dgm:pt>
    <dgm:pt modelId="{413C1E2D-F05F-4E1C-BEA9-9E64FBB27AED}" type="pres">
      <dgm:prSet presAssocID="{7512E985-9FB6-4998-9DFA-1C37E375304A}" presName="noChildren" presStyleCnt="0"/>
      <dgm:spPr/>
    </dgm:pt>
    <dgm:pt modelId="{2D19C9CA-32C7-41BE-9A91-51078E7946CE}" type="pres">
      <dgm:prSet presAssocID="{7512E985-9FB6-4998-9DFA-1C37E375304A}" presName="gap" presStyleCnt="0"/>
      <dgm:spPr/>
    </dgm:pt>
    <dgm:pt modelId="{40A3B9B6-4415-4318-A683-A62C68A97B68}" type="pres">
      <dgm:prSet presAssocID="{7512E985-9FB6-4998-9DFA-1C37E375304A}" presName="medCircle2" presStyleLbl="vennNode1" presStyleIdx="1" presStyleCnt="3"/>
      <dgm:spPr/>
    </dgm:pt>
    <dgm:pt modelId="{5EBA561A-3237-4D07-A001-A4E9689A5A94}" type="pres">
      <dgm:prSet presAssocID="{7512E985-9FB6-4998-9DFA-1C37E375304A}" presName="txLvlOnly1" presStyleLbl="revTx" presStyleIdx="1" presStyleCnt="3"/>
      <dgm:spPr/>
    </dgm:pt>
    <dgm:pt modelId="{12B06519-9CF4-40D6-B419-4853377F9973}" type="pres">
      <dgm:prSet presAssocID="{85F5F468-5B75-4FB7-8FDF-2D2B389AACB3}" presName="noChildren" presStyleCnt="0"/>
      <dgm:spPr/>
    </dgm:pt>
    <dgm:pt modelId="{138237B0-EFA8-47F6-956E-1E0EC9EEEB2B}" type="pres">
      <dgm:prSet presAssocID="{85F5F468-5B75-4FB7-8FDF-2D2B389AACB3}" presName="gap" presStyleCnt="0"/>
      <dgm:spPr/>
    </dgm:pt>
    <dgm:pt modelId="{6C74ACA6-9C96-4E2C-BC68-7A9CF38E5CA9}" type="pres">
      <dgm:prSet presAssocID="{85F5F468-5B75-4FB7-8FDF-2D2B389AACB3}" presName="medCircle2" presStyleLbl="vennNode1" presStyleIdx="2" presStyleCnt="3"/>
      <dgm:spPr/>
    </dgm:pt>
    <dgm:pt modelId="{BB7336F4-77A6-4C47-A75A-9F52962082B4}" type="pres">
      <dgm:prSet presAssocID="{85F5F468-5B75-4FB7-8FDF-2D2B389AACB3}" presName="txLvlOnly1" presStyleLbl="revTx" presStyleIdx="2" presStyleCnt="3"/>
      <dgm:spPr/>
    </dgm:pt>
  </dgm:ptLst>
  <dgm:cxnLst>
    <dgm:cxn modelId="{06F3B30B-12D2-4197-9E1F-72B2F0C0FDA8}" type="presOf" srcId="{85F5F468-5B75-4FB7-8FDF-2D2B389AACB3}" destId="{BB7336F4-77A6-4C47-A75A-9F52962082B4}" srcOrd="0" destOrd="0" presId="urn:microsoft.com/office/officeart/2008/layout/VerticalCircleList"/>
    <dgm:cxn modelId="{D899276B-A7B4-4E65-95FD-930260D1817A}" srcId="{CA362C53-3FED-40E3-B8A3-9BB5E9382127}" destId="{85F5F468-5B75-4FB7-8FDF-2D2B389AACB3}" srcOrd="2" destOrd="0" parTransId="{60057DA5-F8A5-465C-AB75-3D663A837F97}" sibTransId="{FE43B20D-CEC7-4118-801F-24B1352643C0}"/>
    <dgm:cxn modelId="{7F82114D-DBDB-4B22-A7BC-6E75D4FF9A75}" type="presOf" srcId="{7512E985-9FB6-4998-9DFA-1C37E375304A}" destId="{5EBA561A-3237-4D07-A001-A4E9689A5A94}" srcOrd="0" destOrd="0" presId="urn:microsoft.com/office/officeart/2008/layout/VerticalCircleList"/>
    <dgm:cxn modelId="{2785DE8C-9535-46EB-955F-4067C0A0C8DF}" type="presOf" srcId="{CA362C53-3FED-40E3-B8A3-9BB5E9382127}" destId="{C9289AD4-0C0B-43A4-9352-456E1BC79161}" srcOrd="0" destOrd="0" presId="urn:microsoft.com/office/officeart/2008/layout/VerticalCircleList"/>
    <dgm:cxn modelId="{312349D9-4DA4-44D2-8631-912CB7B744F7}" srcId="{CA362C53-3FED-40E3-B8A3-9BB5E9382127}" destId="{29B6B66B-8F95-440E-90D0-AC9BF2D3B10B}" srcOrd="0" destOrd="0" parTransId="{074730E2-8A0D-4FBB-99AB-46C712079899}" sibTransId="{A4C955BF-0579-49A4-9791-E4080ECB0E4D}"/>
    <dgm:cxn modelId="{F09749DE-B76E-4E14-B0F5-01E9FDDFD97E}" type="presOf" srcId="{29B6B66B-8F95-440E-90D0-AC9BF2D3B10B}" destId="{718DE93F-5E6B-485C-9F31-A6246D037D62}" srcOrd="0" destOrd="0" presId="urn:microsoft.com/office/officeart/2008/layout/VerticalCircleList"/>
    <dgm:cxn modelId="{F2CEE6F0-F073-40E5-A891-5D1BB6E2A8D1}" srcId="{CA362C53-3FED-40E3-B8A3-9BB5E9382127}" destId="{7512E985-9FB6-4998-9DFA-1C37E375304A}" srcOrd="1" destOrd="0" parTransId="{98F4A00E-CCD9-484E-A7D5-052BDC2B513F}" sibTransId="{0CE6D2A7-FAD1-4729-9F9A-A68E974397D6}"/>
    <dgm:cxn modelId="{B087D5D4-2E94-417F-8534-9F4C6BB73231}" type="presParOf" srcId="{C9289AD4-0C0B-43A4-9352-456E1BC79161}" destId="{3F4DDAF2-14E8-499F-992F-05453924122A}" srcOrd="0" destOrd="0" presId="urn:microsoft.com/office/officeart/2008/layout/VerticalCircleList"/>
    <dgm:cxn modelId="{87FECC71-B59B-4928-ADF3-A8607AF4BE6F}" type="presParOf" srcId="{3F4DDAF2-14E8-499F-992F-05453924122A}" destId="{9DA62EB1-F836-4546-9364-D2146E5142E3}" srcOrd="0" destOrd="0" presId="urn:microsoft.com/office/officeart/2008/layout/VerticalCircleList"/>
    <dgm:cxn modelId="{77BBE7FD-0F39-4398-A879-066DD2E464B5}" type="presParOf" srcId="{3F4DDAF2-14E8-499F-992F-05453924122A}" destId="{6EACD3B3-BA31-4DD0-B593-E5F93B3E831F}" srcOrd="1" destOrd="0" presId="urn:microsoft.com/office/officeart/2008/layout/VerticalCircleList"/>
    <dgm:cxn modelId="{879A92B6-1A74-4A0F-82A8-D5C07EB2FF89}" type="presParOf" srcId="{3F4DDAF2-14E8-499F-992F-05453924122A}" destId="{718DE93F-5E6B-485C-9F31-A6246D037D62}" srcOrd="2" destOrd="0" presId="urn:microsoft.com/office/officeart/2008/layout/VerticalCircleList"/>
    <dgm:cxn modelId="{2AD81B8B-8104-469B-9C73-525734E9A2D0}" type="presParOf" srcId="{C9289AD4-0C0B-43A4-9352-456E1BC79161}" destId="{413C1E2D-F05F-4E1C-BEA9-9E64FBB27AED}" srcOrd="1" destOrd="0" presId="urn:microsoft.com/office/officeart/2008/layout/VerticalCircleList"/>
    <dgm:cxn modelId="{5010E324-A0BE-4BB2-951C-33E4B480E59B}" type="presParOf" srcId="{413C1E2D-F05F-4E1C-BEA9-9E64FBB27AED}" destId="{2D19C9CA-32C7-41BE-9A91-51078E7946CE}" srcOrd="0" destOrd="0" presId="urn:microsoft.com/office/officeart/2008/layout/VerticalCircleList"/>
    <dgm:cxn modelId="{FADD2432-51A3-4133-83D0-38B177613879}" type="presParOf" srcId="{413C1E2D-F05F-4E1C-BEA9-9E64FBB27AED}" destId="{40A3B9B6-4415-4318-A683-A62C68A97B68}" srcOrd="1" destOrd="0" presId="urn:microsoft.com/office/officeart/2008/layout/VerticalCircleList"/>
    <dgm:cxn modelId="{0B61C4FF-188F-431A-A015-E2DF4EB0BCE4}" type="presParOf" srcId="{413C1E2D-F05F-4E1C-BEA9-9E64FBB27AED}" destId="{5EBA561A-3237-4D07-A001-A4E9689A5A94}" srcOrd="2" destOrd="0" presId="urn:microsoft.com/office/officeart/2008/layout/VerticalCircleList"/>
    <dgm:cxn modelId="{9C6847BA-5227-4FEC-B378-5A233D5EE7EA}" type="presParOf" srcId="{C9289AD4-0C0B-43A4-9352-456E1BC79161}" destId="{12B06519-9CF4-40D6-B419-4853377F9973}" srcOrd="2" destOrd="0" presId="urn:microsoft.com/office/officeart/2008/layout/VerticalCircleList"/>
    <dgm:cxn modelId="{DF82B9E9-980C-481E-B954-4CD7789986F2}" type="presParOf" srcId="{12B06519-9CF4-40D6-B419-4853377F9973}" destId="{138237B0-EFA8-47F6-956E-1E0EC9EEEB2B}" srcOrd="0" destOrd="0" presId="urn:microsoft.com/office/officeart/2008/layout/VerticalCircleList"/>
    <dgm:cxn modelId="{4867DE16-AF28-49B9-9ED7-4E067F043434}" type="presParOf" srcId="{12B06519-9CF4-40D6-B419-4853377F9973}" destId="{6C74ACA6-9C96-4E2C-BC68-7A9CF38E5CA9}" srcOrd="1" destOrd="0" presId="urn:microsoft.com/office/officeart/2008/layout/VerticalCircleList"/>
    <dgm:cxn modelId="{C33FF213-5CF0-4C9E-8A8F-9782FD1B152B}" type="presParOf" srcId="{12B06519-9CF4-40D6-B419-4853377F9973}" destId="{BB7336F4-77A6-4C47-A75A-9F52962082B4}" srcOrd="2" destOrd="0" presId="urn:microsoft.com/office/officeart/2008/layout/VerticalCircleLis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362C53-3FED-40E3-B8A3-9BB5E9382127}" type="doc">
      <dgm:prSet loTypeId="urn:microsoft.com/office/officeart/2008/layout/VerticalCircleList" loCatId="list" qsTypeId="urn:microsoft.com/office/officeart/2005/8/quickstyle/simple1" qsCatId="simple" csTypeId="urn:microsoft.com/office/officeart/2005/8/colors/accent2_2" csCatId="accent2" phldr="1"/>
      <dgm:spPr/>
      <dgm:t>
        <a:bodyPr/>
        <a:lstStyle/>
        <a:p>
          <a:endParaRPr lang="en-US"/>
        </a:p>
      </dgm:t>
    </dgm:pt>
    <dgm:pt modelId="{29B6B66B-8F95-440E-90D0-AC9BF2D3B10B}">
      <dgm:prSet phldrT="[Text]"/>
      <dgm:spPr/>
      <dgm:t>
        <a:bodyPr/>
        <a:lstStyle/>
        <a:p>
          <a:r>
            <a:rPr lang="en-US" dirty="0"/>
            <a:t>Notebook</a:t>
          </a:r>
        </a:p>
      </dgm:t>
    </dgm:pt>
    <dgm:pt modelId="{074730E2-8A0D-4FBB-99AB-46C712079899}" type="parTrans" cxnId="{312349D9-4DA4-44D2-8631-912CB7B744F7}">
      <dgm:prSet/>
      <dgm:spPr/>
      <dgm:t>
        <a:bodyPr/>
        <a:lstStyle/>
        <a:p>
          <a:endParaRPr lang="en-US"/>
        </a:p>
      </dgm:t>
    </dgm:pt>
    <dgm:pt modelId="{A4C955BF-0579-49A4-9791-E4080ECB0E4D}" type="sibTrans" cxnId="{312349D9-4DA4-44D2-8631-912CB7B744F7}">
      <dgm:prSet/>
      <dgm:spPr/>
      <dgm:t>
        <a:bodyPr/>
        <a:lstStyle/>
        <a:p>
          <a:endParaRPr lang="en-US"/>
        </a:p>
      </dgm:t>
    </dgm:pt>
    <dgm:pt modelId="{6888CA19-E910-4096-B9E8-F5984A69B1A5}">
      <dgm:prSet phldrT="[Text]"/>
      <dgm:spPr/>
      <dgm:t>
        <a:bodyPr/>
        <a:lstStyle/>
        <a:p>
          <a:r>
            <a:rPr lang="en-US" dirty="0"/>
            <a:t>ONNX</a:t>
          </a:r>
        </a:p>
      </dgm:t>
    </dgm:pt>
    <dgm:pt modelId="{D72677EF-4C20-4406-8EB8-7EE2F2658858}" type="parTrans" cxnId="{EC01DF29-2D16-4EFB-AF5D-490ABE698565}">
      <dgm:prSet/>
      <dgm:spPr/>
      <dgm:t>
        <a:bodyPr/>
        <a:lstStyle/>
        <a:p>
          <a:endParaRPr lang="en-US"/>
        </a:p>
      </dgm:t>
    </dgm:pt>
    <dgm:pt modelId="{84268E47-A002-4823-A218-5A0E57A386CB}" type="sibTrans" cxnId="{EC01DF29-2D16-4EFB-AF5D-490ABE698565}">
      <dgm:prSet/>
      <dgm:spPr/>
      <dgm:t>
        <a:bodyPr/>
        <a:lstStyle/>
        <a:p>
          <a:endParaRPr lang="en-US"/>
        </a:p>
      </dgm:t>
    </dgm:pt>
    <dgm:pt modelId="{EA04C1FE-93B9-44EE-ABAC-5839EC3BB410}">
      <dgm:prSet phldrT="[Text]"/>
      <dgm:spPr/>
      <dgm:t>
        <a:bodyPr/>
        <a:lstStyle/>
        <a:p>
          <a:r>
            <a:rPr lang="en-US" dirty="0"/>
            <a:t>Web Service</a:t>
          </a:r>
        </a:p>
      </dgm:t>
    </dgm:pt>
    <dgm:pt modelId="{4DE39C42-BF6D-4479-8145-139D0CD72360}" type="parTrans" cxnId="{4935241A-690A-4ACE-8971-1DB18AECECF1}">
      <dgm:prSet/>
      <dgm:spPr/>
      <dgm:t>
        <a:bodyPr/>
        <a:lstStyle/>
        <a:p>
          <a:endParaRPr lang="en-US"/>
        </a:p>
      </dgm:t>
    </dgm:pt>
    <dgm:pt modelId="{1BA91406-E172-4144-A1E5-592243C73B38}" type="sibTrans" cxnId="{4935241A-690A-4ACE-8971-1DB18AECECF1}">
      <dgm:prSet/>
      <dgm:spPr/>
      <dgm:t>
        <a:bodyPr/>
        <a:lstStyle/>
        <a:p>
          <a:endParaRPr lang="en-US"/>
        </a:p>
      </dgm:t>
    </dgm:pt>
    <dgm:pt modelId="{C9289AD4-0C0B-43A4-9352-456E1BC79161}" type="pres">
      <dgm:prSet presAssocID="{CA362C53-3FED-40E3-B8A3-9BB5E9382127}" presName="Name0" presStyleCnt="0">
        <dgm:presLayoutVars>
          <dgm:dir/>
        </dgm:presLayoutVars>
      </dgm:prSet>
      <dgm:spPr/>
    </dgm:pt>
    <dgm:pt modelId="{3F4DDAF2-14E8-499F-992F-05453924122A}" type="pres">
      <dgm:prSet presAssocID="{29B6B66B-8F95-440E-90D0-AC9BF2D3B10B}" presName="noChildren" presStyleCnt="0"/>
      <dgm:spPr/>
    </dgm:pt>
    <dgm:pt modelId="{9DA62EB1-F836-4546-9364-D2146E5142E3}" type="pres">
      <dgm:prSet presAssocID="{29B6B66B-8F95-440E-90D0-AC9BF2D3B10B}" presName="gap" presStyleCnt="0"/>
      <dgm:spPr/>
    </dgm:pt>
    <dgm:pt modelId="{6EACD3B3-BA31-4DD0-B593-E5F93B3E831F}" type="pres">
      <dgm:prSet presAssocID="{29B6B66B-8F95-440E-90D0-AC9BF2D3B10B}" presName="medCircle2" presStyleLbl="vennNode1" presStyleIdx="0" presStyleCnt="3"/>
      <dgm:spPr/>
    </dgm:pt>
    <dgm:pt modelId="{718DE93F-5E6B-485C-9F31-A6246D037D62}" type="pres">
      <dgm:prSet presAssocID="{29B6B66B-8F95-440E-90D0-AC9BF2D3B10B}" presName="txLvlOnly1" presStyleLbl="revTx" presStyleIdx="0" presStyleCnt="3"/>
      <dgm:spPr/>
    </dgm:pt>
    <dgm:pt modelId="{0C1F7D31-E55A-4A96-97DB-42F75424C4AC}" type="pres">
      <dgm:prSet presAssocID="{EA04C1FE-93B9-44EE-ABAC-5839EC3BB410}" presName="noChildren" presStyleCnt="0"/>
      <dgm:spPr/>
    </dgm:pt>
    <dgm:pt modelId="{CE977702-ABCD-4F54-9119-1705CBF04555}" type="pres">
      <dgm:prSet presAssocID="{EA04C1FE-93B9-44EE-ABAC-5839EC3BB410}" presName="gap" presStyleCnt="0"/>
      <dgm:spPr/>
    </dgm:pt>
    <dgm:pt modelId="{D957CFB5-8D08-4516-8B38-2160E946820E}" type="pres">
      <dgm:prSet presAssocID="{EA04C1FE-93B9-44EE-ABAC-5839EC3BB410}" presName="medCircle2" presStyleLbl="vennNode1" presStyleIdx="1" presStyleCnt="3"/>
      <dgm:spPr/>
    </dgm:pt>
    <dgm:pt modelId="{75E62B2D-C284-4230-B3B8-C0CF278FD05B}" type="pres">
      <dgm:prSet presAssocID="{EA04C1FE-93B9-44EE-ABAC-5839EC3BB410}" presName="txLvlOnly1" presStyleLbl="revTx" presStyleIdx="1" presStyleCnt="3"/>
      <dgm:spPr/>
    </dgm:pt>
    <dgm:pt modelId="{41E7A0FA-E341-4570-B31A-3F421670C1DC}" type="pres">
      <dgm:prSet presAssocID="{6888CA19-E910-4096-B9E8-F5984A69B1A5}" presName="noChildren" presStyleCnt="0"/>
      <dgm:spPr/>
    </dgm:pt>
    <dgm:pt modelId="{AD15D562-A8F8-450E-9105-821E540C5884}" type="pres">
      <dgm:prSet presAssocID="{6888CA19-E910-4096-B9E8-F5984A69B1A5}" presName="gap" presStyleCnt="0"/>
      <dgm:spPr/>
    </dgm:pt>
    <dgm:pt modelId="{17E6CDC1-9DA1-441C-88CF-A4AF8DEB817D}" type="pres">
      <dgm:prSet presAssocID="{6888CA19-E910-4096-B9E8-F5984A69B1A5}" presName="medCircle2" presStyleLbl="vennNode1" presStyleIdx="2" presStyleCnt="3"/>
      <dgm:spPr/>
    </dgm:pt>
    <dgm:pt modelId="{627E1B0F-B1A0-415F-A201-ECC5B0F559F2}" type="pres">
      <dgm:prSet presAssocID="{6888CA19-E910-4096-B9E8-F5984A69B1A5}" presName="txLvlOnly1" presStyleLbl="revTx" presStyleIdx="2" presStyleCnt="3"/>
      <dgm:spPr/>
    </dgm:pt>
  </dgm:ptLst>
  <dgm:cxnLst>
    <dgm:cxn modelId="{4935241A-690A-4ACE-8971-1DB18AECECF1}" srcId="{CA362C53-3FED-40E3-B8A3-9BB5E9382127}" destId="{EA04C1FE-93B9-44EE-ABAC-5839EC3BB410}" srcOrd="1" destOrd="0" parTransId="{4DE39C42-BF6D-4479-8145-139D0CD72360}" sibTransId="{1BA91406-E172-4144-A1E5-592243C73B38}"/>
    <dgm:cxn modelId="{6F7CA122-ECA4-4948-947E-AC9ED2DEBC97}" type="presOf" srcId="{EA04C1FE-93B9-44EE-ABAC-5839EC3BB410}" destId="{75E62B2D-C284-4230-B3B8-C0CF278FD05B}" srcOrd="0" destOrd="0" presId="urn:microsoft.com/office/officeart/2008/layout/VerticalCircleList"/>
    <dgm:cxn modelId="{EC01DF29-2D16-4EFB-AF5D-490ABE698565}" srcId="{CA362C53-3FED-40E3-B8A3-9BB5E9382127}" destId="{6888CA19-E910-4096-B9E8-F5984A69B1A5}" srcOrd="2" destOrd="0" parTransId="{D72677EF-4C20-4406-8EB8-7EE2F2658858}" sibTransId="{84268E47-A002-4823-A218-5A0E57A386CB}"/>
    <dgm:cxn modelId="{2785DE8C-9535-46EB-955F-4067C0A0C8DF}" type="presOf" srcId="{CA362C53-3FED-40E3-B8A3-9BB5E9382127}" destId="{C9289AD4-0C0B-43A4-9352-456E1BC79161}" srcOrd="0" destOrd="0" presId="urn:microsoft.com/office/officeart/2008/layout/VerticalCircleList"/>
    <dgm:cxn modelId="{436157D3-D060-4D45-B082-D17663804BCD}" type="presOf" srcId="{6888CA19-E910-4096-B9E8-F5984A69B1A5}" destId="{627E1B0F-B1A0-415F-A201-ECC5B0F559F2}" srcOrd="0" destOrd="0" presId="urn:microsoft.com/office/officeart/2008/layout/VerticalCircleList"/>
    <dgm:cxn modelId="{312349D9-4DA4-44D2-8631-912CB7B744F7}" srcId="{CA362C53-3FED-40E3-B8A3-9BB5E9382127}" destId="{29B6B66B-8F95-440E-90D0-AC9BF2D3B10B}" srcOrd="0" destOrd="0" parTransId="{074730E2-8A0D-4FBB-99AB-46C712079899}" sibTransId="{A4C955BF-0579-49A4-9791-E4080ECB0E4D}"/>
    <dgm:cxn modelId="{F09749DE-B76E-4E14-B0F5-01E9FDDFD97E}" type="presOf" srcId="{29B6B66B-8F95-440E-90D0-AC9BF2D3B10B}" destId="{718DE93F-5E6B-485C-9F31-A6246D037D62}" srcOrd="0" destOrd="0" presId="urn:microsoft.com/office/officeart/2008/layout/VerticalCircleList"/>
    <dgm:cxn modelId="{B087D5D4-2E94-417F-8534-9F4C6BB73231}" type="presParOf" srcId="{C9289AD4-0C0B-43A4-9352-456E1BC79161}" destId="{3F4DDAF2-14E8-499F-992F-05453924122A}" srcOrd="0" destOrd="0" presId="urn:microsoft.com/office/officeart/2008/layout/VerticalCircleList"/>
    <dgm:cxn modelId="{87FECC71-B59B-4928-ADF3-A8607AF4BE6F}" type="presParOf" srcId="{3F4DDAF2-14E8-499F-992F-05453924122A}" destId="{9DA62EB1-F836-4546-9364-D2146E5142E3}" srcOrd="0" destOrd="0" presId="urn:microsoft.com/office/officeart/2008/layout/VerticalCircleList"/>
    <dgm:cxn modelId="{77BBE7FD-0F39-4398-A879-066DD2E464B5}" type="presParOf" srcId="{3F4DDAF2-14E8-499F-992F-05453924122A}" destId="{6EACD3B3-BA31-4DD0-B593-E5F93B3E831F}" srcOrd="1" destOrd="0" presId="urn:microsoft.com/office/officeart/2008/layout/VerticalCircleList"/>
    <dgm:cxn modelId="{879A92B6-1A74-4A0F-82A8-D5C07EB2FF89}" type="presParOf" srcId="{3F4DDAF2-14E8-499F-992F-05453924122A}" destId="{718DE93F-5E6B-485C-9F31-A6246D037D62}" srcOrd="2" destOrd="0" presId="urn:microsoft.com/office/officeart/2008/layout/VerticalCircleList"/>
    <dgm:cxn modelId="{1D61BC8D-690B-42CC-BAA0-F8D763068A20}" type="presParOf" srcId="{C9289AD4-0C0B-43A4-9352-456E1BC79161}" destId="{0C1F7D31-E55A-4A96-97DB-42F75424C4AC}" srcOrd="1" destOrd="0" presId="urn:microsoft.com/office/officeart/2008/layout/VerticalCircleList"/>
    <dgm:cxn modelId="{3E13F2C8-1AC4-4F10-99C3-A8ED18ACAC30}" type="presParOf" srcId="{0C1F7D31-E55A-4A96-97DB-42F75424C4AC}" destId="{CE977702-ABCD-4F54-9119-1705CBF04555}" srcOrd="0" destOrd="0" presId="urn:microsoft.com/office/officeart/2008/layout/VerticalCircleList"/>
    <dgm:cxn modelId="{39939E9A-D0F2-49F9-8BC3-0160339BB793}" type="presParOf" srcId="{0C1F7D31-E55A-4A96-97DB-42F75424C4AC}" destId="{D957CFB5-8D08-4516-8B38-2160E946820E}" srcOrd="1" destOrd="0" presId="urn:microsoft.com/office/officeart/2008/layout/VerticalCircleList"/>
    <dgm:cxn modelId="{5915131E-8628-4426-BB83-EA4C55A9D4D4}" type="presParOf" srcId="{0C1F7D31-E55A-4A96-97DB-42F75424C4AC}" destId="{75E62B2D-C284-4230-B3B8-C0CF278FD05B}" srcOrd="2" destOrd="0" presId="urn:microsoft.com/office/officeart/2008/layout/VerticalCircleList"/>
    <dgm:cxn modelId="{398F25AD-4589-4E7C-B0B2-2FB9331091F5}" type="presParOf" srcId="{C9289AD4-0C0B-43A4-9352-456E1BC79161}" destId="{41E7A0FA-E341-4570-B31A-3F421670C1DC}" srcOrd="2" destOrd="0" presId="urn:microsoft.com/office/officeart/2008/layout/VerticalCircleList"/>
    <dgm:cxn modelId="{CCA7F4C8-5B37-4B51-91FD-23DD366A431C}" type="presParOf" srcId="{41E7A0FA-E341-4570-B31A-3F421670C1DC}" destId="{AD15D562-A8F8-450E-9105-821E540C5884}" srcOrd="0" destOrd="0" presId="urn:microsoft.com/office/officeart/2008/layout/VerticalCircleList"/>
    <dgm:cxn modelId="{385B7CD2-4E95-43EF-B9FA-E68922F7D126}" type="presParOf" srcId="{41E7A0FA-E341-4570-B31A-3F421670C1DC}" destId="{17E6CDC1-9DA1-441C-88CF-A4AF8DEB817D}" srcOrd="1" destOrd="0" presId="urn:microsoft.com/office/officeart/2008/layout/VerticalCircleList"/>
    <dgm:cxn modelId="{CDE3C16E-1056-4FB9-A5CF-66FCCAE03C0E}" type="presParOf" srcId="{41E7A0FA-E341-4570-B31A-3F421670C1DC}" destId="{627E1B0F-B1A0-415F-A201-ECC5B0F559F2}" srcOrd="2" destOrd="0" presId="urn:microsoft.com/office/officeart/2008/layout/VerticalCircleLis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CD3B3-BA31-4DD0-B593-E5F93B3E831F}">
      <dsp:nvSpPr>
        <dsp:cNvPr id="0" name=""/>
        <dsp:cNvSpPr/>
      </dsp:nvSpPr>
      <dsp:spPr>
        <a:xfrm>
          <a:off x="75789" y="153928"/>
          <a:ext cx="289056" cy="28905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18DE93F-5E6B-485C-9F31-A6246D037D62}">
      <dsp:nvSpPr>
        <dsp:cNvPr id="0" name=""/>
        <dsp:cNvSpPr/>
      </dsp:nvSpPr>
      <dsp:spPr>
        <a:xfrm>
          <a:off x="220317" y="153928"/>
          <a:ext cx="1542224" cy="28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0" bIns="21590" numCol="1" spcCol="1270" anchor="ctr" anchorCtr="0">
          <a:noAutofit/>
        </a:bodyPr>
        <a:lstStyle/>
        <a:p>
          <a:pPr marL="0" lvl="0" indent="0" algn="l" defTabSz="755650">
            <a:lnSpc>
              <a:spcPct val="90000"/>
            </a:lnSpc>
            <a:spcBef>
              <a:spcPct val="0"/>
            </a:spcBef>
            <a:spcAft>
              <a:spcPct val="35000"/>
            </a:spcAft>
            <a:buNone/>
          </a:pPr>
          <a:r>
            <a:rPr lang="en-US" sz="1700" kern="1200" dirty="0"/>
            <a:t>Classification</a:t>
          </a:r>
        </a:p>
      </dsp:txBody>
      <dsp:txXfrm>
        <a:off x="220317" y="153928"/>
        <a:ext cx="1542224" cy="289056"/>
      </dsp:txXfrm>
    </dsp:sp>
    <dsp:sp modelId="{D957CFB5-8D08-4516-8B38-2160E946820E}">
      <dsp:nvSpPr>
        <dsp:cNvPr id="0" name=""/>
        <dsp:cNvSpPr/>
      </dsp:nvSpPr>
      <dsp:spPr>
        <a:xfrm>
          <a:off x="75789" y="442985"/>
          <a:ext cx="289056" cy="28905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5E62B2D-C284-4230-B3B8-C0CF278FD05B}">
      <dsp:nvSpPr>
        <dsp:cNvPr id="0" name=""/>
        <dsp:cNvSpPr/>
      </dsp:nvSpPr>
      <dsp:spPr>
        <a:xfrm>
          <a:off x="220317" y="442985"/>
          <a:ext cx="1542224" cy="28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0" bIns="21590" numCol="1" spcCol="1270" anchor="ctr" anchorCtr="0">
          <a:noAutofit/>
        </a:bodyPr>
        <a:lstStyle/>
        <a:p>
          <a:pPr marL="0" lvl="0" indent="0" algn="l" defTabSz="755650">
            <a:lnSpc>
              <a:spcPct val="90000"/>
            </a:lnSpc>
            <a:spcBef>
              <a:spcPct val="0"/>
            </a:spcBef>
            <a:spcAft>
              <a:spcPct val="35000"/>
            </a:spcAft>
            <a:buNone/>
          </a:pPr>
          <a:r>
            <a:rPr lang="en-US" sz="1700" kern="1200" dirty="0"/>
            <a:t>Regression</a:t>
          </a:r>
        </a:p>
      </dsp:txBody>
      <dsp:txXfrm>
        <a:off x="220317" y="442985"/>
        <a:ext cx="1542224" cy="289056"/>
      </dsp:txXfrm>
    </dsp:sp>
    <dsp:sp modelId="{17E6CDC1-9DA1-441C-88CF-A4AF8DEB817D}">
      <dsp:nvSpPr>
        <dsp:cNvPr id="0" name=""/>
        <dsp:cNvSpPr/>
      </dsp:nvSpPr>
      <dsp:spPr>
        <a:xfrm>
          <a:off x="75789" y="732042"/>
          <a:ext cx="289056" cy="28905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27E1B0F-B1A0-415F-A201-ECC5B0F559F2}">
      <dsp:nvSpPr>
        <dsp:cNvPr id="0" name=""/>
        <dsp:cNvSpPr/>
      </dsp:nvSpPr>
      <dsp:spPr>
        <a:xfrm>
          <a:off x="220317" y="732042"/>
          <a:ext cx="1542224" cy="28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0" bIns="21590" numCol="1" spcCol="1270" anchor="ctr" anchorCtr="0">
          <a:noAutofit/>
        </a:bodyPr>
        <a:lstStyle/>
        <a:p>
          <a:pPr marL="0" lvl="0" indent="0" algn="l" defTabSz="755650">
            <a:lnSpc>
              <a:spcPct val="90000"/>
            </a:lnSpc>
            <a:spcBef>
              <a:spcPct val="0"/>
            </a:spcBef>
            <a:spcAft>
              <a:spcPct val="35000"/>
            </a:spcAft>
            <a:buNone/>
          </a:pPr>
          <a:r>
            <a:rPr lang="en-US" sz="1700" kern="1200"/>
            <a:t>Forecasting</a:t>
          </a:r>
          <a:endParaRPr lang="en-US" sz="1700" kern="1200" dirty="0"/>
        </a:p>
      </dsp:txBody>
      <dsp:txXfrm>
        <a:off x="220317" y="732042"/>
        <a:ext cx="1542224" cy="289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CD3B3-BA31-4DD0-B593-E5F93B3E831F}">
      <dsp:nvSpPr>
        <dsp:cNvPr id="0" name=""/>
        <dsp:cNvSpPr/>
      </dsp:nvSpPr>
      <dsp:spPr>
        <a:xfrm>
          <a:off x="87431" y="177573"/>
          <a:ext cx="333458" cy="33345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18DE93F-5E6B-485C-9F31-A6246D037D62}">
      <dsp:nvSpPr>
        <dsp:cNvPr id="0" name=""/>
        <dsp:cNvSpPr/>
      </dsp:nvSpPr>
      <dsp:spPr>
        <a:xfrm>
          <a:off x="254160" y="177573"/>
          <a:ext cx="1779125" cy="33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marL="0" lvl="0" indent="0" algn="l" defTabSz="622300">
            <a:lnSpc>
              <a:spcPct val="90000"/>
            </a:lnSpc>
            <a:spcBef>
              <a:spcPct val="0"/>
            </a:spcBef>
            <a:spcAft>
              <a:spcPct val="35000"/>
            </a:spcAft>
            <a:buNone/>
          </a:pPr>
          <a:r>
            <a:rPr lang="en-US" sz="1400" kern="1200" dirty="0"/>
            <a:t>Tabular (Text + Numeric)</a:t>
          </a:r>
        </a:p>
      </dsp:txBody>
      <dsp:txXfrm>
        <a:off x="254160" y="177573"/>
        <a:ext cx="1779125" cy="333458"/>
      </dsp:txXfrm>
    </dsp:sp>
    <dsp:sp modelId="{D957CFB5-8D08-4516-8B38-2160E946820E}">
      <dsp:nvSpPr>
        <dsp:cNvPr id="0" name=""/>
        <dsp:cNvSpPr/>
      </dsp:nvSpPr>
      <dsp:spPr>
        <a:xfrm>
          <a:off x="87431" y="511032"/>
          <a:ext cx="333458" cy="33345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5E62B2D-C284-4230-B3B8-C0CF278FD05B}">
      <dsp:nvSpPr>
        <dsp:cNvPr id="0" name=""/>
        <dsp:cNvSpPr/>
      </dsp:nvSpPr>
      <dsp:spPr>
        <a:xfrm>
          <a:off x="254160" y="511032"/>
          <a:ext cx="1779125" cy="33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marL="0" lvl="0" indent="0" algn="l" defTabSz="622300">
            <a:lnSpc>
              <a:spcPct val="90000"/>
            </a:lnSpc>
            <a:spcBef>
              <a:spcPct val="0"/>
            </a:spcBef>
            <a:spcAft>
              <a:spcPct val="35000"/>
            </a:spcAft>
            <a:buNone/>
          </a:pPr>
          <a:r>
            <a:rPr lang="en-US" sz="1400" kern="1200" dirty="0"/>
            <a:t>Tabular (Numeric)</a:t>
          </a:r>
        </a:p>
      </dsp:txBody>
      <dsp:txXfrm>
        <a:off x="254160" y="511032"/>
        <a:ext cx="1779125" cy="333458"/>
      </dsp:txXfrm>
    </dsp:sp>
    <dsp:sp modelId="{17E6CDC1-9DA1-441C-88CF-A4AF8DEB817D}">
      <dsp:nvSpPr>
        <dsp:cNvPr id="0" name=""/>
        <dsp:cNvSpPr/>
      </dsp:nvSpPr>
      <dsp:spPr>
        <a:xfrm>
          <a:off x="87431" y="844491"/>
          <a:ext cx="333458" cy="33345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27E1B0F-B1A0-415F-A201-ECC5B0F559F2}">
      <dsp:nvSpPr>
        <dsp:cNvPr id="0" name=""/>
        <dsp:cNvSpPr/>
      </dsp:nvSpPr>
      <dsp:spPr>
        <a:xfrm>
          <a:off x="254160" y="844491"/>
          <a:ext cx="1779125" cy="33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marL="0" lvl="0" indent="0" algn="l" defTabSz="622300">
            <a:lnSpc>
              <a:spcPct val="90000"/>
            </a:lnSpc>
            <a:spcBef>
              <a:spcPct val="0"/>
            </a:spcBef>
            <a:spcAft>
              <a:spcPct val="35000"/>
            </a:spcAft>
            <a:buNone/>
          </a:pPr>
          <a:r>
            <a:rPr lang="en-US" sz="1400" kern="1200" dirty="0"/>
            <a:t>Time Series</a:t>
          </a:r>
        </a:p>
      </dsp:txBody>
      <dsp:txXfrm>
        <a:off x="254160" y="844491"/>
        <a:ext cx="1779125" cy="3334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CD3B3-BA31-4DD0-B593-E5F93B3E831F}">
      <dsp:nvSpPr>
        <dsp:cNvPr id="0" name=""/>
        <dsp:cNvSpPr/>
      </dsp:nvSpPr>
      <dsp:spPr>
        <a:xfrm>
          <a:off x="99941" y="24912"/>
          <a:ext cx="381173" cy="381173"/>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18DE93F-5E6B-485C-9F31-A6246D037D62}">
      <dsp:nvSpPr>
        <dsp:cNvPr id="0" name=""/>
        <dsp:cNvSpPr/>
      </dsp:nvSpPr>
      <dsp:spPr>
        <a:xfrm>
          <a:off x="290528" y="24912"/>
          <a:ext cx="2033700" cy="38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en-US" sz="1500" kern="1200" dirty="0"/>
            <a:t>Scaling/Normalization</a:t>
          </a:r>
        </a:p>
      </dsp:txBody>
      <dsp:txXfrm>
        <a:off x="290528" y="24912"/>
        <a:ext cx="2033700" cy="381173"/>
      </dsp:txXfrm>
    </dsp:sp>
    <dsp:sp modelId="{40A3B9B6-4415-4318-A683-A62C68A97B68}">
      <dsp:nvSpPr>
        <dsp:cNvPr id="0" name=""/>
        <dsp:cNvSpPr/>
      </dsp:nvSpPr>
      <dsp:spPr>
        <a:xfrm>
          <a:off x="99941" y="406085"/>
          <a:ext cx="381173" cy="381173"/>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EBA561A-3237-4D07-A001-A4E9689A5A94}">
      <dsp:nvSpPr>
        <dsp:cNvPr id="0" name=""/>
        <dsp:cNvSpPr/>
      </dsp:nvSpPr>
      <dsp:spPr>
        <a:xfrm>
          <a:off x="290528" y="406085"/>
          <a:ext cx="2033700" cy="38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en-US" sz="1500" kern="1200" dirty="0"/>
            <a:t>Dimensionality Reduction</a:t>
          </a:r>
        </a:p>
      </dsp:txBody>
      <dsp:txXfrm>
        <a:off x="290528" y="406085"/>
        <a:ext cx="2033700" cy="381173"/>
      </dsp:txXfrm>
    </dsp:sp>
    <dsp:sp modelId="{6C74ACA6-9C96-4E2C-BC68-7A9CF38E5CA9}">
      <dsp:nvSpPr>
        <dsp:cNvPr id="0" name=""/>
        <dsp:cNvSpPr/>
      </dsp:nvSpPr>
      <dsp:spPr>
        <a:xfrm>
          <a:off x="99941" y="787259"/>
          <a:ext cx="381173" cy="381173"/>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BB7336F4-77A6-4C47-A75A-9F52962082B4}">
      <dsp:nvSpPr>
        <dsp:cNvPr id="0" name=""/>
        <dsp:cNvSpPr/>
      </dsp:nvSpPr>
      <dsp:spPr>
        <a:xfrm>
          <a:off x="290528" y="787259"/>
          <a:ext cx="2033700" cy="38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en-US" sz="1500" kern="1200" dirty="0"/>
            <a:t>Encoding</a:t>
          </a:r>
        </a:p>
      </dsp:txBody>
      <dsp:txXfrm>
        <a:off x="290528" y="787259"/>
        <a:ext cx="2033700" cy="3811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CD3B3-BA31-4DD0-B593-E5F93B3E831F}">
      <dsp:nvSpPr>
        <dsp:cNvPr id="0" name=""/>
        <dsp:cNvSpPr/>
      </dsp:nvSpPr>
      <dsp:spPr>
        <a:xfrm>
          <a:off x="99941" y="24912"/>
          <a:ext cx="381173" cy="381173"/>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18DE93F-5E6B-485C-9F31-A6246D037D62}">
      <dsp:nvSpPr>
        <dsp:cNvPr id="0" name=""/>
        <dsp:cNvSpPr/>
      </dsp:nvSpPr>
      <dsp:spPr>
        <a:xfrm>
          <a:off x="290528" y="24912"/>
          <a:ext cx="2033700" cy="38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en-US" sz="1500" kern="1200" dirty="0"/>
            <a:t>Classification (14)</a:t>
          </a:r>
        </a:p>
      </dsp:txBody>
      <dsp:txXfrm>
        <a:off x="290528" y="24912"/>
        <a:ext cx="2033700" cy="381173"/>
      </dsp:txXfrm>
    </dsp:sp>
    <dsp:sp modelId="{40A3B9B6-4415-4318-A683-A62C68A97B68}">
      <dsp:nvSpPr>
        <dsp:cNvPr id="0" name=""/>
        <dsp:cNvSpPr/>
      </dsp:nvSpPr>
      <dsp:spPr>
        <a:xfrm>
          <a:off x="99941" y="406085"/>
          <a:ext cx="381173" cy="381173"/>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EBA561A-3237-4D07-A001-A4E9689A5A94}">
      <dsp:nvSpPr>
        <dsp:cNvPr id="0" name=""/>
        <dsp:cNvSpPr/>
      </dsp:nvSpPr>
      <dsp:spPr>
        <a:xfrm>
          <a:off x="290528" y="406085"/>
          <a:ext cx="2033700" cy="38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en-US" sz="1500" kern="1200" dirty="0"/>
            <a:t>Regression (12)</a:t>
          </a:r>
        </a:p>
      </dsp:txBody>
      <dsp:txXfrm>
        <a:off x="290528" y="406085"/>
        <a:ext cx="2033700" cy="381173"/>
      </dsp:txXfrm>
    </dsp:sp>
    <dsp:sp modelId="{6C74ACA6-9C96-4E2C-BC68-7A9CF38E5CA9}">
      <dsp:nvSpPr>
        <dsp:cNvPr id="0" name=""/>
        <dsp:cNvSpPr/>
      </dsp:nvSpPr>
      <dsp:spPr>
        <a:xfrm>
          <a:off x="99941" y="787259"/>
          <a:ext cx="381173" cy="381173"/>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BB7336F4-77A6-4C47-A75A-9F52962082B4}">
      <dsp:nvSpPr>
        <dsp:cNvPr id="0" name=""/>
        <dsp:cNvSpPr/>
      </dsp:nvSpPr>
      <dsp:spPr>
        <a:xfrm>
          <a:off x="290528" y="787259"/>
          <a:ext cx="2033700" cy="38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en-US" sz="1500" kern="1200" dirty="0"/>
            <a:t>Forecasting (17)</a:t>
          </a:r>
        </a:p>
      </dsp:txBody>
      <dsp:txXfrm>
        <a:off x="290528" y="787259"/>
        <a:ext cx="2033700" cy="3811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CD3B3-BA31-4DD0-B593-E5F93B3E831F}">
      <dsp:nvSpPr>
        <dsp:cNvPr id="0" name=""/>
        <dsp:cNvSpPr/>
      </dsp:nvSpPr>
      <dsp:spPr>
        <a:xfrm>
          <a:off x="75789" y="153928"/>
          <a:ext cx="289056" cy="289056"/>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18DE93F-5E6B-485C-9F31-A6246D037D62}">
      <dsp:nvSpPr>
        <dsp:cNvPr id="0" name=""/>
        <dsp:cNvSpPr/>
      </dsp:nvSpPr>
      <dsp:spPr>
        <a:xfrm>
          <a:off x="220317" y="153928"/>
          <a:ext cx="1542224" cy="28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0" bIns="21590" numCol="1" spcCol="1270" anchor="ctr" anchorCtr="0">
          <a:noAutofit/>
        </a:bodyPr>
        <a:lstStyle/>
        <a:p>
          <a:pPr marL="0" lvl="0" indent="0" algn="l" defTabSz="755650">
            <a:lnSpc>
              <a:spcPct val="90000"/>
            </a:lnSpc>
            <a:spcBef>
              <a:spcPct val="0"/>
            </a:spcBef>
            <a:spcAft>
              <a:spcPct val="35000"/>
            </a:spcAft>
            <a:buNone/>
          </a:pPr>
          <a:r>
            <a:rPr lang="en-US" sz="1700" kern="1200" dirty="0"/>
            <a:t>Notebook</a:t>
          </a:r>
        </a:p>
      </dsp:txBody>
      <dsp:txXfrm>
        <a:off x="220317" y="153928"/>
        <a:ext cx="1542224" cy="289056"/>
      </dsp:txXfrm>
    </dsp:sp>
    <dsp:sp modelId="{D957CFB5-8D08-4516-8B38-2160E946820E}">
      <dsp:nvSpPr>
        <dsp:cNvPr id="0" name=""/>
        <dsp:cNvSpPr/>
      </dsp:nvSpPr>
      <dsp:spPr>
        <a:xfrm>
          <a:off x="75789" y="442985"/>
          <a:ext cx="289056" cy="289056"/>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5E62B2D-C284-4230-B3B8-C0CF278FD05B}">
      <dsp:nvSpPr>
        <dsp:cNvPr id="0" name=""/>
        <dsp:cNvSpPr/>
      </dsp:nvSpPr>
      <dsp:spPr>
        <a:xfrm>
          <a:off x="220317" y="442985"/>
          <a:ext cx="1542224" cy="28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0" bIns="21590" numCol="1" spcCol="1270" anchor="ctr" anchorCtr="0">
          <a:noAutofit/>
        </a:bodyPr>
        <a:lstStyle/>
        <a:p>
          <a:pPr marL="0" lvl="0" indent="0" algn="l" defTabSz="755650">
            <a:lnSpc>
              <a:spcPct val="90000"/>
            </a:lnSpc>
            <a:spcBef>
              <a:spcPct val="0"/>
            </a:spcBef>
            <a:spcAft>
              <a:spcPct val="35000"/>
            </a:spcAft>
            <a:buNone/>
          </a:pPr>
          <a:r>
            <a:rPr lang="en-US" sz="1700" kern="1200" dirty="0"/>
            <a:t>Web Service</a:t>
          </a:r>
        </a:p>
      </dsp:txBody>
      <dsp:txXfrm>
        <a:off x="220317" y="442985"/>
        <a:ext cx="1542224" cy="289056"/>
      </dsp:txXfrm>
    </dsp:sp>
    <dsp:sp modelId="{17E6CDC1-9DA1-441C-88CF-A4AF8DEB817D}">
      <dsp:nvSpPr>
        <dsp:cNvPr id="0" name=""/>
        <dsp:cNvSpPr/>
      </dsp:nvSpPr>
      <dsp:spPr>
        <a:xfrm>
          <a:off x="75789" y="732042"/>
          <a:ext cx="289056" cy="289056"/>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27E1B0F-B1A0-415F-A201-ECC5B0F559F2}">
      <dsp:nvSpPr>
        <dsp:cNvPr id="0" name=""/>
        <dsp:cNvSpPr/>
      </dsp:nvSpPr>
      <dsp:spPr>
        <a:xfrm>
          <a:off x="220317" y="732042"/>
          <a:ext cx="1542224" cy="28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0" bIns="21590" numCol="1" spcCol="1270" anchor="ctr" anchorCtr="0">
          <a:noAutofit/>
        </a:bodyPr>
        <a:lstStyle/>
        <a:p>
          <a:pPr marL="0" lvl="0" indent="0" algn="l" defTabSz="755650">
            <a:lnSpc>
              <a:spcPct val="90000"/>
            </a:lnSpc>
            <a:spcBef>
              <a:spcPct val="0"/>
            </a:spcBef>
            <a:spcAft>
              <a:spcPct val="35000"/>
            </a:spcAft>
            <a:buNone/>
          </a:pPr>
          <a:r>
            <a:rPr lang="en-US" sz="1700" kern="1200" dirty="0"/>
            <a:t>ONNX</a:t>
          </a:r>
        </a:p>
      </dsp:txBody>
      <dsp:txXfrm>
        <a:off x="220317" y="732042"/>
        <a:ext cx="1542224" cy="2890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4382E-D6CB-4C38-841B-11C21C268CEE}" type="datetimeFigureOut">
              <a:rPr lang="en-US" smtClean="0"/>
              <a:t>9/21/2021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4BE64-D4F4-4B67-AAED-C76981FF877C}" type="slidenum">
              <a:rPr lang="en-US" smtClean="0"/>
              <a:t>‹#›</a:t>
            </a:fld>
            <a:endParaRPr lang="en-US"/>
          </a:p>
        </p:txBody>
      </p:sp>
    </p:spTree>
    <p:extLst>
      <p:ext uri="{BB962C8B-B14F-4D97-AF65-F5344CB8AC3E}">
        <p14:creationId xmlns:p14="http://schemas.microsoft.com/office/powerpoint/2010/main" val="2470999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9/21/2021 2:09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3040925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34</a:t>
            </a:fld>
            <a:endParaRPr lang="en-US"/>
          </a:p>
        </p:txBody>
      </p:sp>
    </p:spTree>
    <p:extLst>
      <p:ext uri="{BB962C8B-B14F-4D97-AF65-F5344CB8AC3E}">
        <p14:creationId xmlns:p14="http://schemas.microsoft.com/office/powerpoint/2010/main" val="2830838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35</a:t>
            </a:fld>
            <a:endParaRPr lang="en-US"/>
          </a:p>
        </p:txBody>
      </p:sp>
    </p:spTree>
    <p:extLst>
      <p:ext uri="{BB962C8B-B14F-4D97-AF65-F5344CB8AC3E}">
        <p14:creationId xmlns:p14="http://schemas.microsoft.com/office/powerpoint/2010/main" val="3790623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36</a:t>
            </a:fld>
            <a:endParaRPr lang="en-US"/>
          </a:p>
        </p:txBody>
      </p:sp>
    </p:spTree>
    <p:extLst>
      <p:ext uri="{BB962C8B-B14F-4D97-AF65-F5344CB8AC3E}">
        <p14:creationId xmlns:p14="http://schemas.microsoft.com/office/powerpoint/2010/main" val="4243763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37</a:t>
            </a:fld>
            <a:endParaRPr lang="en-US"/>
          </a:p>
        </p:txBody>
      </p:sp>
    </p:spTree>
    <p:extLst>
      <p:ext uri="{BB962C8B-B14F-4D97-AF65-F5344CB8AC3E}">
        <p14:creationId xmlns:p14="http://schemas.microsoft.com/office/powerpoint/2010/main" val="1241710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38</a:t>
            </a:fld>
            <a:endParaRPr lang="en-US"/>
          </a:p>
        </p:txBody>
      </p:sp>
    </p:spTree>
    <p:extLst>
      <p:ext uri="{BB962C8B-B14F-4D97-AF65-F5344CB8AC3E}">
        <p14:creationId xmlns:p14="http://schemas.microsoft.com/office/powerpoint/2010/main" val="517882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39</a:t>
            </a:fld>
            <a:endParaRPr lang="en-US"/>
          </a:p>
        </p:txBody>
      </p:sp>
    </p:spTree>
    <p:extLst>
      <p:ext uri="{BB962C8B-B14F-4D97-AF65-F5344CB8AC3E}">
        <p14:creationId xmlns:p14="http://schemas.microsoft.com/office/powerpoint/2010/main" val="957273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40</a:t>
            </a:fld>
            <a:endParaRPr lang="en-US"/>
          </a:p>
        </p:txBody>
      </p:sp>
    </p:spTree>
    <p:extLst>
      <p:ext uri="{BB962C8B-B14F-4D97-AF65-F5344CB8AC3E}">
        <p14:creationId xmlns:p14="http://schemas.microsoft.com/office/powerpoint/2010/main" val="3829878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41</a:t>
            </a:fld>
            <a:endParaRPr lang="en-US"/>
          </a:p>
        </p:txBody>
      </p:sp>
    </p:spTree>
    <p:extLst>
      <p:ext uri="{BB962C8B-B14F-4D97-AF65-F5344CB8AC3E}">
        <p14:creationId xmlns:p14="http://schemas.microsoft.com/office/powerpoint/2010/main" val="4137338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42</a:t>
            </a:fld>
            <a:endParaRPr lang="en-US"/>
          </a:p>
        </p:txBody>
      </p:sp>
    </p:spTree>
    <p:extLst>
      <p:ext uri="{BB962C8B-B14F-4D97-AF65-F5344CB8AC3E}">
        <p14:creationId xmlns:p14="http://schemas.microsoft.com/office/powerpoint/2010/main" val="281101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26</a:t>
            </a:fld>
            <a:endParaRPr lang="en-US"/>
          </a:p>
        </p:txBody>
      </p:sp>
    </p:spTree>
    <p:extLst>
      <p:ext uri="{BB962C8B-B14F-4D97-AF65-F5344CB8AC3E}">
        <p14:creationId xmlns:p14="http://schemas.microsoft.com/office/powerpoint/2010/main" val="3777309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27</a:t>
            </a:fld>
            <a:endParaRPr lang="en-US"/>
          </a:p>
        </p:txBody>
      </p:sp>
    </p:spTree>
    <p:extLst>
      <p:ext uri="{BB962C8B-B14F-4D97-AF65-F5344CB8AC3E}">
        <p14:creationId xmlns:p14="http://schemas.microsoft.com/office/powerpoint/2010/main" val="223845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28</a:t>
            </a:fld>
            <a:endParaRPr lang="en-US"/>
          </a:p>
        </p:txBody>
      </p:sp>
    </p:spTree>
    <p:extLst>
      <p:ext uri="{BB962C8B-B14F-4D97-AF65-F5344CB8AC3E}">
        <p14:creationId xmlns:p14="http://schemas.microsoft.com/office/powerpoint/2010/main" val="3165630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29</a:t>
            </a:fld>
            <a:endParaRPr lang="en-US"/>
          </a:p>
        </p:txBody>
      </p:sp>
    </p:spTree>
    <p:extLst>
      <p:ext uri="{BB962C8B-B14F-4D97-AF65-F5344CB8AC3E}">
        <p14:creationId xmlns:p14="http://schemas.microsoft.com/office/powerpoint/2010/main" val="1308791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30</a:t>
            </a:fld>
            <a:endParaRPr lang="en-US"/>
          </a:p>
        </p:txBody>
      </p:sp>
    </p:spTree>
    <p:extLst>
      <p:ext uri="{BB962C8B-B14F-4D97-AF65-F5344CB8AC3E}">
        <p14:creationId xmlns:p14="http://schemas.microsoft.com/office/powerpoint/2010/main" val="2693738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31</a:t>
            </a:fld>
            <a:endParaRPr lang="en-US"/>
          </a:p>
        </p:txBody>
      </p:sp>
    </p:spTree>
    <p:extLst>
      <p:ext uri="{BB962C8B-B14F-4D97-AF65-F5344CB8AC3E}">
        <p14:creationId xmlns:p14="http://schemas.microsoft.com/office/powerpoint/2010/main" val="3395682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32</a:t>
            </a:fld>
            <a:endParaRPr lang="en-US"/>
          </a:p>
        </p:txBody>
      </p:sp>
    </p:spTree>
    <p:extLst>
      <p:ext uri="{BB962C8B-B14F-4D97-AF65-F5344CB8AC3E}">
        <p14:creationId xmlns:p14="http://schemas.microsoft.com/office/powerpoint/2010/main" val="3819757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33</a:t>
            </a:fld>
            <a:endParaRPr lang="en-US"/>
          </a:p>
        </p:txBody>
      </p:sp>
    </p:spTree>
    <p:extLst>
      <p:ext uri="{BB962C8B-B14F-4D97-AF65-F5344CB8AC3E}">
        <p14:creationId xmlns:p14="http://schemas.microsoft.com/office/powerpoint/2010/main" val="148967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E2C7-FD21-4B0A-9A42-56CC1C02D7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808AE3-4D58-4158-AB14-5AAF06B7C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AD1E6D-9A75-4465-8B62-D8E487A11B5C}"/>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5" name="Footer Placeholder 4">
            <a:extLst>
              <a:ext uri="{FF2B5EF4-FFF2-40B4-BE49-F238E27FC236}">
                <a16:creationId xmlns:a16="http://schemas.microsoft.com/office/drawing/2014/main" id="{F7CB53DF-25D2-47EE-8168-71135247E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4251A9-727B-497F-825C-AB8E50B564E4}"/>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36439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823A-8400-40DA-BA88-0B9419AD95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04BDFC-9BBE-43D8-A463-C10D91FDD1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021AD-8D9E-49F7-9C7E-C38EA23394D6}"/>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5" name="Footer Placeholder 4">
            <a:extLst>
              <a:ext uri="{FF2B5EF4-FFF2-40B4-BE49-F238E27FC236}">
                <a16:creationId xmlns:a16="http://schemas.microsoft.com/office/drawing/2014/main" id="{1A4261FF-1345-465B-BBD0-925FC2851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51C2A-FD46-425B-8C29-107DB0DB8268}"/>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80710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38FB1-BDA2-4663-9DDE-F20E22A9CE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8C3D9-FF19-457E-A70E-91C963B0AD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116BAB-0EDA-46FA-890B-5759FE32E2F4}"/>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5" name="Footer Placeholder 4">
            <a:extLst>
              <a:ext uri="{FF2B5EF4-FFF2-40B4-BE49-F238E27FC236}">
                <a16:creationId xmlns:a16="http://schemas.microsoft.com/office/drawing/2014/main" id="{A6E04E72-2840-49E6-B6CE-B621201D9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73C9F-56C6-44D3-9AA4-42A556460C54}"/>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4217730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1">
            <a:extLst>
              <a:ext uri="{FF2B5EF4-FFF2-40B4-BE49-F238E27FC236}">
                <a16:creationId xmlns:a16="http://schemas.microsoft.com/office/drawing/2014/main" id="{61ACCA14-F9CB-469B-8B2A-B3C05FC7198C}"/>
              </a:ext>
            </a:extLst>
          </p:cNvPr>
          <p:cNvSpPr>
            <a:spLocks noGrp="1"/>
          </p:cNvSpPr>
          <p:nvPr>
            <p:ph type="title" hasCustomPrompt="1"/>
          </p:nvPr>
        </p:nvSpPr>
        <p:spPr>
          <a:xfrm>
            <a:off x="652463" y="346076"/>
            <a:ext cx="10891837" cy="568324"/>
          </a:xfrm>
        </p:spPr>
        <p:txBody>
          <a:bodyPr/>
          <a:lstStyle>
            <a:lvl1pPr>
              <a:defRPr/>
            </a:lvl1pPr>
          </a:lstStyle>
          <a:p>
            <a:r>
              <a:rPr lang="en-US" dirty="0"/>
              <a:t>Your Slide’s Title Goes Here</a:t>
            </a:r>
          </a:p>
        </p:txBody>
      </p:sp>
      <p:sp>
        <p:nvSpPr>
          <p:cNvPr id="8" name="Text Placeholder 4">
            <a:extLst>
              <a:ext uri="{FF2B5EF4-FFF2-40B4-BE49-F238E27FC236}">
                <a16:creationId xmlns:a16="http://schemas.microsoft.com/office/drawing/2014/main" id="{00DDF5B1-C2FF-4E7E-93AB-78F3AE0728C5}"/>
              </a:ext>
            </a:extLst>
          </p:cNvPr>
          <p:cNvSpPr>
            <a:spLocks noGrp="1"/>
          </p:cNvSpPr>
          <p:nvPr>
            <p:ph type="body" sz="quarter" idx="22" hasCustomPrompt="1"/>
          </p:nvPr>
        </p:nvSpPr>
        <p:spPr>
          <a:xfrm>
            <a:off x="652463" y="914400"/>
            <a:ext cx="108918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398370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8D96-C3F1-49A1-A2F4-B21A3EC4D4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ABC5A4-78A5-40DD-AFE0-D4FF8911D9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471FA-4C38-46BD-9A4C-2BAF9D0A4153}"/>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5" name="Footer Placeholder 4">
            <a:extLst>
              <a:ext uri="{FF2B5EF4-FFF2-40B4-BE49-F238E27FC236}">
                <a16:creationId xmlns:a16="http://schemas.microsoft.com/office/drawing/2014/main" id="{873D5774-C5E7-4B3F-B910-59396AF8D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AD3F3-566A-40A4-987C-9DF10B16F9E0}"/>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176265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B02B-A8D0-44C2-A5A9-1E6A0A67F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582C27-BAE2-4B04-8D7A-508F260DA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A5803A-FFEC-43F9-B0CE-24A595CD32B7}"/>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5" name="Footer Placeholder 4">
            <a:extLst>
              <a:ext uri="{FF2B5EF4-FFF2-40B4-BE49-F238E27FC236}">
                <a16:creationId xmlns:a16="http://schemas.microsoft.com/office/drawing/2014/main" id="{3A858AE9-42D4-4D25-8480-00AAB2475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D30D9-26C0-41EA-97D7-B5E2A64D2BAB}"/>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427906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1616-F08D-4628-AC68-62BFB9CC3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326039-DF56-4612-9702-2AC3329946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3FCCA5-BE35-49F6-A40A-30F69324FA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42D96A-D4AB-4D1E-B15C-D53FA157BD31}"/>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6" name="Footer Placeholder 5">
            <a:extLst>
              <a:ext uri="{FF2B5EF4-FFF2-40B4-BE49-F238E27FC236}">
                <a16:creationId xmlns:a16="http://schemas.microsoft.com/office/drawing/2014/main" id="{1751EAB3-AEBA-4507-9536-121D27E23B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2217A-18CD-4B98-86BA-A59371E2D560}"/>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120911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C2F6-9241-4079-A7D7-3CE440C519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C78A75-0A4D-453E-9F16-DE8D01F15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D7F2E8-5477-4578-827D-B9C8F0A844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2D35BE-9221-48D0-9506-5C54522CB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E697E9-B8CA-4140-B225-D8C7A64A0B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FD743B-427E-4FB7-BE64-03EDD245C70D}"/>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8" name="Footer Placeholder 7">
            <a:extLst>
              <a:ext uri="{FF2B5EF4-FFF2-40B4-BE49-F238E27FC236}">
                <a16:creationId xmlns:a16="http://schemas.microsoft.com/office/drawing/2014/main" id="{CB6F2B24-E523-49F8-B781-132E1E43DF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F17181-B839-4CFB-B444-4E88685F312B}"/>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2489173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6DA5-94C4-4CB3-8C32-318DD02A19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2497A6-1653-43B1-823A-85C79A2F499D}"/>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4" name="Footer Placeholder 3">
            <a:extLst>
              <a:ext uri="{FF2B5EF4-FFF2-40B4-BE49-F238E27FC236}">
                <a16:creationId xmlns:a16="http://schemas.microsoft.com/office/drawing/2014/main" id="{78B2692C-401F-4E3C-8772-BF253720C9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A28573-56E7-4BDA-B416-E977010A886A}"/>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346287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5D64F3-D358-4B70-938F-D7CE7FAA39DD}"/>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3" name="Footer Placeholder 2">
            <a:extLst>
              <a:ext uri="{FF2B5EF4-FFF2-40B4-BE49-F238E27FC236}">
                <a16:creationId xmlns:a16="http://schemas.microsoft.com/office/drawing/2014/main" id="{2DE77E94-CDC6-4CF6-A75E-433C6CD0B7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D0DC1D-991D-401D-96DA-DB1B49DFE8CA}"/>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265893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FB46-6330-49C0-831B-FEF137C1E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EB8E3C-FED3-435B-AFA4-60E2A493D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BBA1B3-4FF8-448B-97E7-9FA13B1E0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3C6A4-423B-47A7-83D2-2B0B968E93CE}"/>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6" name="Footer Placeholder 5">
            <a:extLst>
              <a:ext uri="{FF2B5EF4-FFF2-40B4-BE49-F238E27FC236}">
                <a16:creationId xmlns:a16="http://schemas.microsoft.com/office/drawing/2014/main" id="{176FA4D1-4794-46B3-AA3C-01F6BCE06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63C830-5DD5-4EC7-8D3F-FAF07F0140A6}"/>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318935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64F5-9B9B-465E-BE38-187ED0BF0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96D759-3D7F-48E0-A0AB-F7D72A9BA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CE78AA-962D-4DDE-8D1C-CF8B4BE62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03643-8547-4AA1-9560-337B5F7239DD}"/>
              </a:ext>
            </a:extLst>
          </p:cNvPr>
          <p:cNvSpPr>
            <a:spLocks noGrp="1"/>
          </p:cNvSpPr>
          <p:nvPr>
            <p:ph type="dt" sz="half" idx="10"/>
          </p:nvPr>
        </p:nvSpPr>
        <p:spPr/>
        <p:txBody>
          <a:bodyPr/>
          <a:lstStyle/>
          <a:p>
            <a:fld id="{32704DA2-290B-4674-B0FD-7AA1254B4ACF}" type="datetimeFigureOut">
              <a:rPr lang="en-US" smtClean="0"/>
              <a:t>9/21/2021</a:t>
            </a:fld>
            <a:endParaRPr lang="en-US"/>
          </a:p>
        </p:txBody>
      </p:sp>
      <p:sp>
        <p:nvSpPr>
          <p:cNvPr id="6" name="Footer Placeholder 5">
            <a:extLst>
              <a:ext uri="{FF2B5EF4-FFF2-40B4-BE49-F238E27FC236}">
                <a16:creationId xmlns:a16="http://schemas.microsoft.com/office/drawing/2014/main" id="{E33F5C19-20CF-4C34-BD94-B2D2FC499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EE840-CE1A-40BD-A489-4C72B25C9CBE}"/>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43508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717A8-620B-4446-84A4-6BA9FA417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3D17D-ED2F-45F3-9E3A-5906C78E6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A6527-3782-4B63-AA17-7F45E7AEB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04DA2-290B-4674-B0FD-7AA1254B4ACF}" type="datetimeFigureOut">
              <a:rPr lang="en-US" smtClean="0"/>
              <a:t>9/21/2021</a:t>
            </a:fld>
            <a:endParaRPr lang="en-US"/>
          </a:p>
        </p:txBody>
      </p:sp>
      <p:sp>
        <p:nvSpPr>
          <p:cNvPr id="5" name="Footer Placeholder 4">
            <a:extLst>
              <a:ext uri="{FF2B5EF4-FFF2-40B4-BE49-F238E27FC236}">
                <a16:creationId xmlns:a16="http://schemas.microsoft.com/office/drawing/2014/main" id="{7C430698-3581-4345-8F57-7B0F1BFC2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1FE1AD-D0C9-440C-BD18-1F5E5F366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C97BF-6EF0-4B0F-AFF4-F9FC446E3240}" type="slidenum">
              <a:rPr lang="en-US" smtClean="0"/>
              <a:t>‹#›</a:t>
            </a:fld>
            <a:endParaRPr lang="en-US"/>
          </a:p>
        </p:txBody>
      </p:sp>
    </p:spTree>
    <p:extLst>
      <p:ext uri="{BB962C8B-B14F-4D97-AF65-F5344CB8AC3E}">
        <p14:creationId xmlns:p14="http://schemas.microsoft.com/office/powerpoint/2010/main" val="2035519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Layout" Target="../diagrams/layout1.xml"/><Relationship Id="rId21" Type="http://schemas.openxmlformats.org/officeDocument/2006/relationships/diagramColors" Target="../diagrams/colors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31.png"/><Relationship Id="rId25" Type="http://schemas.openxmlformats.org/officeDocument/2006/relationships/diagramQuickStyle" Target="../diagrams/quickStyle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QuickStyle" Target="../diagrams/quickStyle4.xml"/><Relationship Id="rId1" Type="http://schemas.openxmlformats.org/officeDocument/2006/relationships/slideLayout" Target="../slideLayouts/slideLayout1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Layout" Target="../diagrams/layout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Data" Target="../diagrams/data5.xml"/><Relationship Id="rId10" Type="http://schemas.openxmlformats.org/officeDocument/2006/relationships/diagramColors" Target="../diagrams/colors2.xml"/><Relationship Id="rId19" Type="http://schemas.openxmlformats.org/officeDocument/2006/relationships/diagramLayout" Target="../diagrams/layout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microsoft.com/office/2007/relationships/diagramDrawing" Target="../diagrams/drawing4.xml"/><Relationship Id="rId27" Type="http://schemas.microsoft.com/office/2007/relationships/diagramDrawing" Target="../diagrams/drawin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sv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8EB2-9C07-4A1F-A8A1-179BBEA698C2}"/>
              </a:ext>
            </a:extLst>
          </p:cNvPr>
          <p:cNvSpPr>
            <a:spLocks noGrp="1"/>
          </p:cNvSpPr>
          <p:nvPr>
            <p:ph type="title"/>
          </p:nvPr>
        </p:nvSpPr>
        <p:spPr/>
        <p:txBody>
          <a:bodyPr>
            <a:normAutofit/>
          </a:bodyPr>
          <a:lstStyle/>
          <a:p>
            <a:r>
              <a:rPr lang="en-US" sz="4000" dirty="0"/>
              <a:t>Day 2 – Azure Machine Learning Development</a:t>
            </a:r>
          </a:p>
        </p:txBody>
      </p:sp>
      <p:sp>
        <p:nvSpPr>
          <p:cNvPr id="3" name="Content Placeholder 2">
            <a:extLst>
              <a:ext uri="{FF2B5EF4-FFF2-40B4-BE49-F238E27FC236}">
                <a16:creationId xmlns:a16="http://schemas.microsoft.com/office/drawing/2014/main" id="{6AAB429A-2CEB-43E6-A84C-064D7C14E838}"/>
              </a:ext>
            </a:extLst>
          </p:cNvPr>
          <p:cNvSpPr>
            <a:spLocks noGrp="1"/>
          </p:cNvSpPr>
          <p:nvPr>
            <p:ph idx="1"/>
          </p:nvPr>
        </p:nvSpPr>
        <p:spPr/>
        <p:txBody>
          <a:bodyPr>
            <a:normAutofit/>
          </a:bodyPr>
          <a:lstStyle/>
          <a:p>
            <a:pPr marL="0" indent="0">
              <a:buNone/>
            </a:pPr>
            <a:r>
              <a:rPr lang="en-US" sz="2400" dirty="0"/>
              <a:t>BRK07  - Azure Machine Learning no-code development (40 min)</a:t>
            </a:r>
          </a:p>
          <a:p>
            <a:pPr marL="0" indent="0">
              <a:buNone/>
            </a:pPr>
            <a:r>
              <a:rPr lang="en-US" sz="2400" dirty="0"/>
              <a:t>LAB02 – Implementing ML pipelines with the designer</a:t>
            </a:r>
          </a:p>
          <a:p>
            <a:pPr marL="0" indent="0">
              <a:buNone/>
            </a:pPr>
            <a:r>
              <a:rPr lang="en-US" sz="2400" dirty="0"/>
              <a:t>BRK08 – Automated Machine Learning (</a:t>
            </a:r>
            <a:r>
              <a:rPr lang="en-US" sz="2400" dirty="0" err="1"/>
              <a:t>AutoML</a:t>
            </a:r>
            <a:r>
              <a:rPr lang="en-US" sz="2400" dirty="0"/>
              <a:t>) (45 min)</a:t>
            </a:r>
          </a:p>
          <a:p>
            <a:pPr marL="0" indent="0">
              <a:buNone/>
            </a:pPr>
            <a:r>
              <a:rPr lang="en-US" sz="2400" dirty="0"/>
              <a:t>ACT03 – DISCUSS: Use cases for </a:t>
            </a:r>
            <a:r>
              <a:rPr lang="en-US" sz="2400" dirty="0" err="1"/>
              <a:t>AutoML</a:t>
            </a:r>
            <a:endParaRPr lang="en-US" sz="2400" dirty="0"/>
          </a:p>
          <a:p>
            <a:pPr marL="0" indent="0">
              <a:buNone/>
            </a:pPr>
            <a:r>
              <a:rPr lang="en-US" sz="2400" dirty="0"/>
              <a:t>BRK09 – Azure Machine Learning SDK for Python (30 min)</a:t>
            </a:r>
          </a:p>
          <a:p>
            <a:pPr marL="0" indent="0">
              <a:buNone/>
            </a:pPr>
            <a:r>
              <a:rPr lang="en-US" sz="2400" dirty="0"/>
              <a:t>LAB03 – Implementing and monitoring a batch scoring solution</a:t>
            </a:r>
          </a:p>
          <a:p>
            <a:pPr marL="0" indent="0">
              <a:buNone/>
            </a:pPr>
            <a:r>
              <a:rPr lang="en-US" sz="2400" dirty="0"/>
              <a:t>BRK10 – Azure CLI extension for Azure Machine Learning (60 min)</a:t>
            </a:r>
          </a:p>
          <a:p>
            <a:pPr marL="0" indent="0">
              <a:buNone/>
            </a:pPr>
            <a:r>
              <a:rPr lang="en-US" sz="2400" dirty="0"/>
              <a:t>LAB04 – Deploying a real-time scoring endpoint with managed compute</a:t>
            </a:r>
          </a:p>
        </p:txBody>
      </p:sp>
    </p:spTree>
    <p:extLst>
      <p:ext uri="{BB962C8B-B14F-4D97-AF65-F5344CB8AC3E}">
        <p14:creationId xmlns:p14="http://schemas.microsoft.com/office/powerpoint/2010/main" val="255396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Built-In Components</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4580448" cy="2585323"/>
          </a:xfrm>
          <a:prstGeom prst="rect">
            <a:avLst/>
          </a:prstGeom>
          <a:noFill/>
        </p:spPr>
        <p:txBody>
          <a:bodyPr wrap="square" rtlCol="0">
            <a:spAutoFit/>
          </a:bodyPr>
          <a:lstStyle/>
          <a:p>
            <a:r>
              <a:rPr lang="en-US" dirty="0"/>
              <a:t>Model training includes training the following sorts of models:</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Clustering</a:t>
            </a:r>
          </a:p>
          <a:p>
            <a:pPr marL="285750" indent="-285750">
              <a:buFont typeface="Arial" panose="020B0604020202020204" pitchFamily="34" charset="0"/>
              <a:buChar char="•"/>
            </a:pPr>
            <a:r>
              <a:rPr lang="en-US" dirty="0"/>
              <a:t>Image classification</a:t>
            </a:r>
          </a:p>
          <a:p>
            <a:pPr marL="285750" indent="-285750">
              <a:buFont typeface="Arial" panose="020B0604020202020204" pitchFamily="34" charset="0"/>
              <a:buChar char="•"/>
            </a:pPr>
            <a:r>
              <a:rPr lang="en-US" dirty="0"/>
              <a:t>Anomaly detection</a:t>
            </a:r>
          </a:p>
          <a:p>
            <a:pPr marL="285750" indent="-285750">
              <a:buFont typeface="Arial" panose="020B0604020202020204" pitchFamily="34" charset="0"/>
              <a:buChar char="•"/>
            </a:pPr>
            <a:r>
              <a:rPr lang="en-US" dirty="0"/>
              <a:t>Recommendation (SVD and Wide &amp; Deep)</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2A767010-92EF-4488-BF85-A218EC03E6C0}"/>
              </a:ext>
            </a:extLst>
          </p:cNvPr>
          <p:cNvPicPr>
            <a:picLocks noChangeAspect="1"/>
          </p:cNvPicPr>
          <p:nvPr/>
        </p:nvPicPr>
        <p:blipFill>
          <a:blip r:embed="rId2"/>
          <a:stretch>
            <a:fillRect/>
          </a:stretch>
        </p:blipFill>
        <p:spPr>
          <a:xfrm>
            <a:off x="5858256" y="217577"/>
            <a:ext cx="4361905" cy="6666667"/>
          </a:xfrm>
          <a:prstGeom prst="rect">
            <a:avLst/>
          </a:prstGeom>
        </p:spPr>
      </p:pic>
    </p:spTree>
    <p:extLst>
      <p:ext uri="{BB962C8B-B14F-4D97-AF65-F5344CB8AC3E}">
        <p14:creationId xmlns:p14="http://schemas.microsoft.com/office/powerpoint/2010/main" val="389541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Custom Components</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822900" cy="923330"/>
          </a:xfrm>
          <a:prstGeom prst="rect">
            <a:avLst/>
          </a:prstGeom>
          <a:noFill/>
        </p:spPr>
        <p:txBody>
          <a:bodyPr wrap="square" rtlCol="0">
            <a:spAutoFit/>
          </a:bodyPr>
          <a:lstStyle/>
          <a:p>
            <a:r>
              <a:rPr lang="en-US" dirty="0"/>
              <a:t>Build out components in R or Python.  This includes installing custom packages.</a:t>
            </a:r>
          </a:p>
        </p:txBody>
      </p:sp>
      <p:pic>
        <p:nvPicPr>
          <p:cNvPr id="4" name="Picture 3">
            <a:extLst>
              <a:ext uri="{FF2B5EF4-FFF2-40B4-BE49-F238E27FC236}">
                <a16:creationId xmlns:a16="http://schemas.microsoft.com/office/drawing/2014/main" id="{EEADB85A-91FA-4C6A-BB5C-5965ECE0A8CD}"/>
              </a:ext>
            </a:extLst>
          </p:cNvPr>
          <p:cNvPicPr>
            <a:picLocks noChangeAspect="1"/>
          </p:cNvPicPr>
          <p:nvPr/>
        </p:nvPicPr>
        <p:blipFill>
          <a:blip r:embed="rId2"/>
          <a:stretch>
            <a:fillRect/>
          </a:stretch>
        </p:blipFill>
        <p:spPr>
          <a:xfrm>
            <a:off x="5858256" y="823595"/>
            <a:ext cx="4361905" cy="5714286"/>
          </a:xfrm>
          <a:prstGeom prst="rect">
            <a:avLst/>
          </a:prstGeom>
        </p:spPr>
      </p:pic>
    </p:spTree>
    <p:extLst>
      <p:ext uri="{BB962C8B-B14F-4D97-AF65-F5344CB8AC3E}">
        <p14:creationId xmlns:p14="http://schemas.microsoft.com/office/powerpoint/2010/main" val="352741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Training a Model</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3796676" cy="369332"/>
          </a:xfrm>
          <a:prstGeom prst="rect">
            <a:avLst/>
          </a:prstGeom>
          <a:noFill/>
        </p:spPr>
        <p:txBody>
          <a:bodyPr wrap="square" rtlCol="0">
            <a:spAutoFit/>
          </a:bodyPr>
          <a:lstStyle/>
          <a:p>
            <a:r>
              <a:rPr lang="en-US" dirty="0"/>
              <a:t>Train models at the click of a button.</a:t>
            </a:r>
          </a:p>
        </p:txBody>
      </p:sp>
      <p:pic>
        <p:nvPicPr>
          <p:cNvPr id="6" name="Picture 5">
            <a:extLst>
              <a:ext uri="{FF2B5EF4-FFF2-40B4-BE49-F238E27FC236}">
                <a16:creationId xmlns:a16="http://schemas.microsoft.com/office/drawing/2014/main" id="{54E57204-098E-4E60-8E6C-1EA400FAAAFA}"/>
              </a:ext>
            </a:extLst>
          </p:cNvPr>
          <p:cNvPicPr>
            <a:picLocks noChangeAspect="1"/>
          </p:cNvPicPr>
          <p:nvPr/>
        </p:nvPicPr>
        <p:blipFill>
          <a:blip r:embed="rId2"/>
          <a:stretch>
            <a:fillRect/>
          </a:stretch>
        </p:blipFill>
        <p:spPr>
          <a:xfrm>
            <a:off x="5215882" y="18288"/>
            <a:ext cx="6806436" cy="6858000"/>
          </a:xfrm>
          <a:prstGeom prst="rect">
            <a:avLst/>
          </a:prstGeom>
        </p:spPr>
      </p:pic>
    </p:spTree>
    <p:extLst>
      <p:ext uri="{BB962C8B-B14F-4D97-AF65-F5344CB8AC3E}">
        <p14:creationId xmlns:p14="http://schemas.microsoft.com/office/powerpoint/2010/main" val="365272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Evaluating a Model</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822900" cy="5078313"/>
          </a:xfrm>
          <a:prstGeom prst="rect">
            <a:avLst/>
          </a:prstGeom>
          <a:noFill/>
        </p:spPr>
        <p:txBody>
          <a:bodyPr wrap="square" rtlCol="0">
            <a:spAutoFit/>
          </a:bodyPr>
          <a:lstStyle/>
          <a:p>
            <a:r>
              <a:rPr lang="en-US" dirty="0"/>
              <a:t>Regression and classification models include UI components for evaluation.</a:t>
            </a:r>
          </a:p>
          <a:p>
            <a:endParaRPr lang="en-US" dirty="0"/>
          </a:p>
          <a:p>
            <a:r>
              <a:rPr lang="en-US" b="1" dirty="0"/>
              <a:t>Regression</a:t>
            </a:r>
            <a:r>
              <a:rPr lang="en-US" dirty="0"/>
              <a:t> includes statistics such as R^2, MAE, MAPE, and RMSE.</a:t>
            </a:r>
          </a:p>
          <a:p>
            <a:endParaRPr lang="en-US" b="1" dirty="0"/>
          </a:p>
          <a:p>
            <a:r>
              <a:rPr lang="en-US" b="1" dirty="0"/>
              <a:t>Classification</a:t>
            </a:r>
            <a:r>
              <a:rPr lang="en-US" dirty="0"/>
              <a:t> includes the confusion matrix and calculations off of it, such as accuracy, precision, and recall.</a:t>
            </a:r>
          </a:p>
          <a:p>
            <a:endParaRPr lang="en-US" b="1" dirty="0"/>
          </a:p>
          <a:p>
            <a:r>
              <a:rPr lang="en-US" b="1" dirty="0"/>
              <a:t>Two-class classification</a:t>
            </a:r>
            <a:r>
              <a:rPr lang="en-US" dirty="0"/>
              <a:t> models include ROC curves and Area Under the Curve.</a:t>
            </a:r>
            <a:endParaRPr lang="en-US" b="1" dirty="0"/>
          </a:p>
        </p:txBody>
      </p:sp>
      <p:pic>
        <p:nvPicPr>
          <p:cNvPr id="4" name="Picture 3">
            <a:extLst>
              <a:ext uri="{FF2B5EF4-FFF2-40B4-BE49-F238E27FC236}">
                <a16:creationId xmlns:a16="http://schemas.microsoft.com/office/drawing/2014/main" id="{9F0BE7C0-01F0-430D-BCEE-485E50277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509" y="1132584"/>
            <a:ext cx="7923809" cy="5542857"/>
          </a:xfrm>
          <a:prstGeom prst="rect">
            <a:avLst/>
          </a:prstGeom>
        </p:spPr>
      </p:pic>
    </p:spTree>
    <p:extLst>
      <p:ext uri="{BB962C8B-B14F-4D97-AF65-F5344CB8AC3E}">
        <p14:creationId xmlns:p14="http://schemas.microsoft.com/office/powerpoint/2010/main" val="1195825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E1F0CE-2A26-4581-B0D0-F1E1A42ABD9F}"/>
              </a:ext>
            </a:extLst>
          </p:cNvPr>
          <p:cNvPicPr>
            <a:picLocks noChangeAspect="1"/>
          </p:cNvPicPr>
          <p:nvPr/>
        </p:nvPicPr>
        <p:blipFill>
          <a:blip r:embed="rId2"/>
          <a:stretch>
            <a:fillRect/>
          </a:stretch>
        </p:blipFill>
        <p:spPr>
          <a:xfrm>
            <a:off x="2992582" y="1157049"/>
            <a:ext cx="9156153" cy="5591714"/>
          </a:xfrm>
          <a:prstGeom prst="rect">
            <a:avLst/>
          </a:prstGeom>
        </p:spPr>
      </p:pic>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Creating an Inference Pipeline</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822900" cy="4801314"/>
          </a:xfrm>
          <a:prstGeom prst="rect">
            <a:avLst/>
          </a:prstGeom>
          <a:noFill/>
        </p:spPr>
        <p:txBody>
          <a:bodyPr wrap="square" rtlCol="0">
            <a:spAutoFit/>
          </a:bodyPr>
          <a:lstStyle/>
          <a:p>
            <a:r>
              <a:rPr lang="en-US" dirty="0"/>
              <a:t>Create an inference pipeline with a few clicks.  Two types are available:</a:t>
            </a:r>
          </a:p>
          <a:p>
            <a:pPr marL="285750" indent="-285750">
              <a:buFont typeface="Arial" panose="020B0604020202020204" pitchFamily="34" charset="0"/>
              <a:buChar char="•"/>
            </a:pPr>
            <a:r>
              <a:rPr lang="en-US" dirty="0"/>
              <a:t>Real-time inference pipeline</a:t>
            </a:r>
          </a:p>
          <a:p>
            <a:pPr marL="285750" indent="-285750">
              <a:buFont typeface="Arial" panose="020B0604020202020204" pitchFamily="34" charset="0"/>
              <a:buChar char="•"/>
            </a:pPr>
            <a:r>
              <a:rPr lang="en-US" dirty="0"/>
              <a:t>Batch inference pipeline</a:t>
            </a:r>
          </a:p>
          <a:p>
            <a:pPr marL="285750" indent="-285750">
              <a:buFont typeface="Arial" panose="020B0604020202020204" pitchFamily="34" charset="0"/>
              <a:buChar char="•"/>
            </a:pPr>
            <a:endParaRPr lang="en-US" dirty="0"/>
          </a:p>
          <a:p>
            <a:r>
              <a:rPr lang="en-US" dirty="0"/>
              <a:t>Real-time inference pipelines operate via web service and return results for one or a few observations.</a:t>
            </a:r>
          </a:p>
          <a:p>
            <a:endParaRPr lang="en-US" dirty="0"/>
          </a:p>
          <a:p>
            <a:r>
              <a:rPr lang="en-US" dirty="0"/>
              <a:t>Batch inference pipelines typically write results to files or databases and operate asynchronously.</a:t>
            </a:r>
          </a:p>
        </p:txBody>
      </p:sp>
      <p:pic>
        <p:nvPicPr>
          <p:cNvPr id="6" name="Picture 5">
            <a:extLst>
              <a:ext uri="{FF2B5EF4-FFF2-40B4-BE49-F238E27FC236}">
                <a16:creationId xmlns:a16="http://schemas.microsoft.com/office/drawing/2014/main" id="{970199B5-AB98-44DB-A3A9-907600635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151" y="1157049"/>
            <a:ext cx="5740271" cy="1320375"/>
          </a:xfrm>
          <a:prstGeom prst="rect">
            <a:avLst/>
          </a:prstGeom>
        </p:spPr>
      </p:pic>
      <p:pic>
        <p:nvPicPr>
          <p:cNvPr id="8" name="Picture 7">
            <a:extLst>
              <a:ext uri="{FF2B5EF4-FFF2-40B4-BE49-F238E27FC236}">
                <a16:creationId xmlns:a16="http://schemas.microsoft.com/office/drawing/2014/main" id="{8A7DB6E9-5F1D-4395-8478-1B45516CF914}"/>
              </a:ext>
            </a:extLst>
          </p:cNvPr>
          <p:cNvPicPr>
            <a:picLocks noChangeAspect="1"/>
          </p:cNvPicPr>
          <p:nvPr/>
        </p:nvPicPr>
        <p:blipFill>
          <a:blip r:embed="rId4"/>
          <a:stretch>
            <a:fillRect/>
          </a:stretch>
        </p:blipFill>
        <p:spPr>
          <a:xfrm>
            <a:off x="5858256" y="1157048"/>
            <a:ext cx="5549672" cy="5591715"/>
          </a:xfrm>
          <a:prstGeom prst="rect">
            <a:avLst/>
          </a:prstGeom>
        </p:spPr>
      </p:pic>
    </p:spTree>
    <p:extLst>
      <p:ext uri="{BB962C8B-B14F-4D97-AF65-F5344CB8AC3E}">
        <p14:creationId xmlns:p14="http://schemas.microsoft.com/office/powerpoint/2010/main" val="286578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E1F0CE-2A26-4581-B0D0-F1E1A42ABD9F}"/>
              </a:ext>
            </a:extLst>
          </p:cNvPr>
          <p:cNvPicPr>
            <a:picLocks noChangeAspect="1"/>
          </p:cNvPicPr>
          <p:nvPr/>
        </p:nvPicPr>
        <p:blipFill>
          <a:blip r:embed="rId2"/>
          <a:stretch>
            <a:fillRect/>
          </a:stretch>
        </p:blipFill>
        <p:spPr>
          <a:xfrm>
            <a:off x="2992582" y="1157049"/>
            <a:ext cx="9156153" cy="5591714"/>
          </a:xfrm>
          <a:prstGeom prst="rect">
            <a:avLst/>
          </a:prstGeom>
        </p:spPr>
      </p:pic>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Creating an Inference Pipeline</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822900" cy="4801314"/>
          </a:xfrm>
          <a:prstGeom prst="rect">
            <a:avLst/>
          </a:prstGeom>
          <a:noFill/>
        </p:spPr>
        <p:txBody>
          <a:bodyPr wrap="square" rtlCol="0">
            <a:spAutoFit/>
          </a:bodyPr>
          <a:lstStyle/>
          <a:p>
            <a:r>
              <a:rPr lang="en-US" dirty="0"/>
              <a:t>Create an inference pipeline with a few clicks.  Two types are available:</a:t>
            </a:r>
          </a:p>
          <a:p>
            <a:pPr marL="285750" indent="-285750">
              <a:buFont typeface="Arial" panose="020B0604020202020204" pitchFamily="34" charset="0"/>
              <a:buChar char="•"/>
            </a:pPr>
            <a:r>
              <a:rPr lang="en-US" dirty="0"/>
              <a:t>Real-time inference pipeline</a:t>
            </a:r>
          </a:p>
          <a:p>
            <a:pPr marL="285750" indent="-285750">
              <a:buFont typeface="Arial" panose="020B0604020202020204" pitchFamily="34" charset="0"/>
              <a:buChar char="•"/>
            </a:pPr>
            <a:r>
              <a:rPr lang="en-US" dirty="0"/>
              <a:t>Batch inference pipeline</a:t>
            </a:r>
          </a:p>
          <a:p>
            <a:pPr marL="285750" indent="-285750">
              <a:buFont typeface="Arial" panose="020B0604020202020204" pitchFamily="34" charset="0"/>
              <a:buChar char="•"/>
            </a:pPr>
            <a:endParaRPr lang="en-US" dirty="0"/>
          </a:p>
          <a:p>
            <a:r>
              <a:rPr lang="en-US" dirty="0"/>
              <a:t>Real-time inference pipelines operate via web service and return results for one or a few observations.</a:t>
            </a:r>
          </a:p>
          <a:p>
            <a:endParaRPr lang="en-US" dirty="0"/>
          </a:p>
          <a:p>
            <a:r>
              <a:rPr lang="en-US" dirty="0"/>
              <a:t>Batch inference pipelines typically write results to files or databases and operate asynchronously.</a:t>
            </a:r>
          </a:p>
        </p:txBody>
      </p:sp>
      <p:pic>
        <p:nvPicPr>
          <p:cNvPr id="6" name="Picture 5">
            <a:extLst>
              <a:ext uri="{FF2B5EF4-FFF2-40B4-BE49-F238E27FC236}">
                <a16:creationId xmlns:a16="http://schemas.microsoft.com/office/drawing/2014/main" id="{970199B5-AB98-44DB-A3A9-907600635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151" y="1157049"/>
            <a:ext cx="5740271" cy="1320375"/>
          </a:xfrm>
          <a:prstGeom prst="rect">
            <a:avLst/>
          </a:prstGeom>
        </p:spPr>
      </p:pic>
      <p:pic>
        <p:nvPicPr>
          <p:cNvPr id="8" name="Picture 7">
            <a:extLst>
              <a:ext uri="{FF2B5EF4-FFF2-40B4-BE49-F238E27FC236}">
                <a16:creationId xmlns:a16="http://schemas.microsoft.com/office/drawing/2014/main" id="{8A7DB6E9-5F1D-4395-8478-1B45516CF914}"/>
              </a:ext>
            </a:extLst>
          </p:cNvPr>
          <p:cNvPicPr>
            <a:picLocks noChangeAspect="1"/>
          </p:cNvPicPr>
          <p:nvPr/>
        </p:nvPicPr>
        <p:blipFill>
          <a:blip r:embed="rId4"/>
          <a:stretch>
            <a:fillRect/>
          </a:stretch>
        </p:blipFill>
        <p:spPr>
          <a:xfrm>
            <a:off x="5858256" y="1157048"/>
            <a:ext cx="5549672" cy="5591715"/>
          </a:xfrm>
          <a:prstGeom prst="rect">
            <a:avLst/>
          </a:prstGeom>
        </p:spPr>
      </p:pic>
    </p:spTree>
    <p:extLst>
      <p:ext uri="{BB962C8B-B14F-4D97-AF65-F5344CB8AC3E}">
        <p14:creationId xmlns:p14="http://schemas.microsoft.com/office/powerpoint/2010/main" val="208718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E1F0CE-2A26-4581-B0D0-F1E1A42ABD9F}"/>
              </a:ext>
            </a:extLst>
          </p:cNvPr>
          <p:cNvPicPr>
            <a:picLocks noChangeAspect="1"/>
          </p:cNvPicPr>
          <p:nvPr/>
        </p:nvPicPr>
        <p:blipFill>
          <a:blip r:embed="rId2"/>
          <a:stretch>
            <a:fillRect/>
          </a:stretch>
        </p:blipFill>
        <p:spPr>
          <a:xfrm>
            <a:off x="2992582" y="1157049"/>
            <a:ext cx="9156153" cy="5591714"/>
          </a:xfrm>
          <a:prstGeom prst="rect">
            <a:avLst/>
          </a:prstGeom>
        </p:spPr>
      </p:pic>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Deploying an Inference Pipeline</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822900" cy="1754326"/>
          </a:xfrm>
          <a:prstGeom prst="rect">
            <a:avLst/>
          </a:prstGeom>
          <a:noFill/>
        </p:spPr>
        <p:txBody>
          <a:bodyPr wrap="square" rtlCol="0">
            <a:spAutoFit/>
          </a:bodyPr>
          <a:lstStyle/>
          <a:p>
            <a:r>
              <a:rPr lang="en-US" dirty="0"/>
              <a:t>Deploy a pipeline with a click of a button.</a:t>
            </a:r>
          </a:p>
          <a:p>
            <a:endParaRPr lang="en-US" dirty="0"/>
          </a:p>
          <a:p>
            <a:r>
              <a:rPr lang="en-US" dirty="0"/>
              <a:t>The end result is a web service available via REST call.</a:t>
            </a:r>
          </a:p>
        </p:txBody>
      </p:sp>
      <p:sp>
        <p:nvSpPr>
          <p:cNvPr id="3" name="Rectangle 2">
            <a:extLst>
              <a:ext uri="{FF2B5EF4-FFF2-40B4-BE49-F238E27FC236}">
                <a16:creationId xmlns:a16="http://schemas.microsoft.com/office/drawing/2014/main" id="{23C76C64-BD93-4665-9267-A791B69FB876}"/>
              </a:ext>
            </a:extLst>
          </p:cNvPr>
          <p:cNvSpPr/>
          <p:nvPr/>
        </p:nvSpPr>
        <p:spPr>
          <a:xfrm>
            <a:off x="11245932" y="1157049"/>
            <a:ext cx="902803" cy="41049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814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Consuming the Endpoint</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822900" cy="1477328"/>
          </a:xfrm>
          <a:prstGeom prst="rect">
            <a:avLst/>
          </a:prstGeom>
          <a:noFill/>
        </p:spPr>
        <p:txBody>
          <a:bodyPr wrap="square" rtlCol="0">
            <a:spAutoFit/>
          </a:bodyPr>
          <a:lstStyle/>
          <a:p>
            <a:r>
              <a:rPr lang="en-US" dirty="0"/>
              <a:t>Consume the endpoint via HTTP.  Instructions are available for C#, Python, and R, but other languages </a:t>
            </a:r>
            <a:r>
              <a:rPr lang="en-US"/>
              <a:t>work too.</a:t>
            </a:r>
            <a:endParaRPr lang="en-US" dirty="0"/>
          </a:p>
        </p:txBody>
      </p:sp>
      <p:pic>
        <p:nvPicPr>
          <p:cNvPr id="11" name="Picture 10">
            <a:extLst>
              <a:ext uri="{FF2B5EF4-FFF2-40B4-BE49-F238E27FC236}">
                <a16:creationId xmlns:a16="http://schemas.microsoft.com/office/drawing/2014/main" id="{25915DAE-FB27-47E2-88D9-03AB370972FA}"/>
              </a:ext>
            </a:extLst>
          </p:cNvPr>
          <p:cNvPicPr>
            <a:picLocks noChangeAspect="1"/>
          </p:cNvPicPr>
          <p:nvPr/>
        </p:nvPicPr>
        <p:blipFill>
          <a:blip r:embed="rId2"/>
          <a:stretch>
            <a:fillRect/>
          </a:stretch>
        </p:blipFill>
        <p:spPr>
          <a:xfrm>
            <a:off x="3507102" y="989814"/>
            <a:ext cx="6026436" cy="5622966"/>
          </a:xfrm>
          <a:prstGeom prst="rect">
            <a:avLst/>
          </a:prstGeom>
        </p:spPr>
      </p:pic>
    </p:spTree>
    <p:extLst>
      <p:ext uri="{BB962C8B-B14F-4D97-AF65-F5344CB8AC3E}">
        <p14:creationId xmlns:p14="http://schemas.microsoft.com/office/powerpoint/2010/main" val="3693107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A6AA-C335-40C4-A1B0-2DC8B3884C75}"/>
              </a:ext>
            </a:extLst>
          </p:cNvPr>
          <p:cNvSpPr>
            <a:spLocks noGrp="1"/>
          </p:cNvSpPr>
          <p:nvPr>
            <p:ph type="ctrTitle"/>
          </p:nvPr>
        </p:nvSpPr>
        <p:spPr/>
        <p:txBody>
          <a:bodyPr>
            <a:normAutofit/>
          </a:bodyPr>
          <a:lstStyle/>
          <a:p>
            <a:r>
              <a:rPr lang="en-US" dirty="0"/>
              <a:t>BRK08 – Automated Machine Learning (</a:t>
            </a:r>
            <a:r>
              <a:rPr lang="en-US" dirty="0" err="1"/>
              <a:t>AutoML</a:t>
            </a:r>
            <a:r>
              <a:rPr lang="en-US" dirty="0"/>
              <a:t>)</a:t>
            </a:r>
          </a:p>
        </p:txBody>
      </p:sp>
      <p:sp>
        <p:nvSpPr>
          <p:cNvPr id="3" name="Subtitle 2">
            <a:extLst>
              <a:ext uri="{FF2B5EF4-FFF2-40B4-BE49-F238E27FC236}">
                <a16:creationId xmlns:a16="http://schemas.microsoft.com/office/drawing/2014/main" id="{09CD838A-4E5B-486E-B90E-41840DFB602D}"/>
              </a:ext>
            </a:extLst>
          </p:cNvPr>
          <p:cNvSpPr>
            <a:spLocks noGrp="1"/>
          </p:cNvSpPr>
          <p:nvPr>
            <p:ph type="subTitle" idx="1"/>
          </p:nvPr>
        </p:nvSpPr>
        <p:spPr/>
        <p:txBody>
          <a:bodyPr/>
          <a:lstStyle/>
          <a:p>
            <a:r>
              <a:rPr lang="en-US" dirty="0"/>
              <a:t>&lt;Presenter name&gt;</a:t>
            </a:r>
          </a:p>
          <a:p>
            <a:r>
              <a:rPr lang="en-US" dirty="0"/>
              <a:t>&lt;Presenter title&gt;</a:t>
            </a:r>
          </a:p>
        </p:txBody>
      </p:sp>
    </p:spTree>
    <p:extLst>
      <p:ext uri="{BB962C8B-B14F-4D97-AF65-F5344CB8AC3E}">
        <p14:creationId xmlns:p14="http://schemas.microsoft.com/office/powerpoint/2010/main" val="2094970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6CC0-C154-4156-B767-106765CBCF7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536EE2-5299-416C-9DC9-6AD37826E7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1669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A6AA-C335-40C4-A1B0-2DC8B3884C75}"/>
              </a:ext>
            </a:extLst>
          </p:cNvPr>
          <p:cNvSpPr>
            <a:spLocks noGrp="1"/>
          </p:cNvSpPr>
          <p:nvPr>
            <p:ph type="ctrTitle"/>
          </p:nvPr>
        </p:nvSpPr>
        <p:spPr/>
        <p:txBody>
          <a:bodyPr>
            <a:normAutofit fontScale="90000"/>
          </a:bodyPr>
          <a:lstStyle/>
          <a:p>
            <a:r>
              <a:rPr lang="en-US" dirty="0"/>
              <a:t>BRK07 – Azure Machine Learning no-code development</a:t>
            </a:r>
          </a:p>
        </p:txBody>
      </p:sp>
      <p:sp>
        <p:nvSpPr>
          <p:cNvPr id="3" name="Subtitle 2">
            <a:extLst>
              <a:ext uri="{FF2B5EF4-FFF2-40B4-BE49-F238E27FC236}">
                <a16:creationId xmlns:a16="http://schemas.microsoft.com/office/drawing/2014/main" id="{09CD838A-4E5B-486E-B90E-41840DFB602D}"/>
              </a:ext>
            </a:extLst>
          </p:cNvPr>
          <p:cNvSpPr>
            <a:spLocks noGrp="1"/>
          </p:cNvSpPr>
          <p:nvPr>
            <p:ph type="subTitle" idx="1"/>
          </p:nvPr>
        </p:nvSpPr>
        <p:spPr/>
        <p:txBody>
          <a:bodyPr/>
          <a:lstStyle/>
          <a:p>
            <a:r>
              <a:rPr lang="en-US" dirty="0"/>
              <a:t>&lt;Presenter name&gt;</a:t>
            </a:r>
          </a:p>
          <a:p>
            <a:r>
              <a:rPr lang="en-US" dirty="0"/>
              <a:t>&lt;Presenter title&gt;</a:t>
            </a:r>
          </a:p>
        </p:txBody>
      </p:sp>
    </p:spTree>
    <p:extLst>
      <p:ext uri="{BB962C8B-B14F-4D97-AF65-F5344CB8AC3E}">
        <p14:creationId xmlns:p14="http://schemas.microsoft.com/office/powerpoint/2010/main" val="1076151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9F6406-CA3A-4401-A491-A4C82C108187}"/>
              </a:ext>
            </a:extLst>
          </p:cNvPr>
          <p:cNvSpPr>
            <a:spLocks noGrp="1"/>
          </p:cNvSpPr>
          <p:nvPr>
            <p:ph type="sldNum" sz="quarter" idx="4"/>
          </p:nvPr>
        </p:nvSpPr>
        <p:spPr/>
        <p:txBody>
          <a:bodyPr/>
          <a:lstStyle/>
          <a:p>
            <a:fld id="{00F9DAA1-1DF7-43E0-8E29-0CE1148553C7}" type="slidenum">
              <a:rPr lang="en-US" smtClean="0"/>
              <a:pPr/>
              <a:t>20</a:t>
            </a:fld>
            <a:endParaRPr lang="en-US" dirty="0"/>
          </a:p>
        </p:txBody>
      </p:sp>
      <p:sp>
        <p:nvSpPr>
          <p:cNvPr id="4" name="Title 3">
            <a:extLst>
              <a:ext uri="{FF2B5EF4-FFF2-40B4-BE49-F238E27FC236}">
                <a16:creationId xmlns:a16="http://schemas.microsoft.com/office/drawing/2014/main" id="{3D0FC671-7A7D-4697-A5AE-2C294A365D47}"/>
              </a:ext>
            </a:extLst>
          </p:cNvPr>
          <p:cNvSpPr>
            <a:spLocks noGrp="1"/>
          </p:cNvSpPr>
          <p:nvPr>
            <p:ph type="title"/>
          </p:nvPr>
        </p:nvSpPr>
        <p:spPr/>
        <p:txBody>
          <a:bodyPr>
            <a:normAutofit fontScale="90000"/>
          </a:bodyPr>
          <a:lstStyle/>
          <a:p>
            <a:r>
              <a:rPr lang="en-US" dirty="0"/>
              <a:t>Automated ML</a:t>
            </a:r>
          </a:p>
        </p:txBody>
      </p:sp>
      <p:sp>
        <p:nvSpPr>
          <p:cNvPr id="5" name="Text Placeholder 4">
            <a:extLst>
              <a:ext uri="{FF2B5EF4-FFF2-40B4-BE49-F238E27FC236}">
                <a16:creationId xmlns:a16="http://schemas.microsoft.com/office/drawing/2014/main" id="{D32A7895-B088-47BC-B438-CA9CEBE178C5}"/>
              </a:ext>
            </a:extLst>
          </p:cNvPr>
          <p:cNvSpPr>
            <a:spLocks noGrp="1"/>
          </p:cNvSpPr>
          <p:nvPr>
            <p:ph type="body" sz="quarter" idx="22"/>
          </p:nvPr>
        </p:nvSpPr>
        <p:spPr/>
        <p:txBody>
          <a:bodyPr>
            <a:normAutofit fontScale="70000" lnSpcReduction="20000"/>
          </a:bodyPr>
          <a:lstStyle/>
          <a:p>
            <a:r>
              <a:rPr lang="en-US" i="1" dirty="0"/>
              <a:t>Automates </a:t>
            </a:r>
            <a:r>
              <a:rPr lang="en-US" dirty="0"/>
              <a:t>the</a:t>
            </a:r>
            <a:r>
              <a:rPr lang="en-US" i="1" dirty="0"/>
              <a:t> </a:t>
            </a:r>
            <a:r>
              <a:rPr lang="en-US" dirty="0"/>
              <a:t>exploration of feature engineering approaches, algorithm selection and model parameters to produce the best performing ML model.</a:t>
            </a:r>
          </a:p>
          <a:p>
            <a:r>
              <a:rPr lang="en-US" dirty="0"/>
              <a:t>Saves you time and gives you a head-start.</a:t>
            </a:r>
          </a:p>
        </p:txBody>
      </p:sp>
      <p:sp>
        <p:nvSpPr>
          <p:cNvPr id="2" name="Footer Placeholder 1">
            <a:extLst>
              <a:ext uri="{FF2B5EF4-FFF2-40B4-BE49-F238E27FC236}">
                <a16:creationId xmlns:a16="http://schemas.microsoft.com/office/drawing/2014/main" id="{D5BFF88D-98FD-4AF1-8B70-F4126D2B3336}"/>
              </a:ext>
            </a:extLst>
          </p:cNvPr>
          <p:cNvSpPr>
            <a:spLocks noGrp="1"/>
          </p:cNvSpPr>
          <p:nvPr>
            <p:ph type="ftr" sz="quarter" idx="3"/>
          </p:nvPr>
        </p:nvSpPr>
        <p:spPr/>
        <p:txBody>
          <a:bodyPr/>
          <a:lstStyle/>
          <a:p>
            <a:r>
              <a:rPr lang="en-US"/>
              <a:t>WWW.SOLLIANCE.NET</a:t>
            </a:r>
            <a:endParaRPr lang="en-US" dirty="0"/>
          </a:p>
        </p:txBody>
      </p:sp>
      <p:grpSp>
        <p:nvGrpSpPr>
          <p:cNvPr id="11" name="Group 10">
            <a:extLst>
              <a:ext uri="{FF2B5EF4-FFF2-40B4-BE49-F238E27FC236}">
                <a16:creationId xmlns:a16="http://schemas.microsoft.com/office/drawing/2014/main" id="{7E2E89B2-AB4E-4BA4-AF78-0BD3E4A23E06}"/>
              </a:ext>
            </a:extLst>
          </p:cNvPr>
          <p:cNvGrpSpPr/>
          <p:nvPr/>
        </p:nvGrpSpPr>
        <p:grpSpPr>
          <a:xfrm>
            <a:off x="641431" y="1643495"/>
            <a:ext cx="3611785" cy="1952529"/>
            <a:chOff x="641431" y="1643495"/>
            <a:chExt cx="3611785" cy="1952529"/>
          </a:xfrm>
        </p:grpSpPr>
        <p:graphicFrame>
          <p:nvGraphicFramePr>
            <p:cNvPr id="6" name="Diagram 5">
              <a:extLst>
                <a:ext uri="{FF2B5EF4-FFF2-40B4-BE49-F238E27FC236}">
                  <a16:creationId xmlns:a16="http://schemas.microsoft.com/office/drawing/2014/main" id="{B98C4825-3047-4452-8E3E-C4B1D48A87D3}"/>
                </a:ext>
              </a:extLst>
            </p:cNvPr>
            <p:cNvGraphicFramePr/>
            <p:nvPr/>
          </p:nvGraphicFramePr>
          <p:xfrm>
            <a:off x="643096" y="1888835"/>
            <a:ext cx="1762542" cy="1175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4">
              <a:extLst>
                <a:ext uri="{FF2B5EF4-FFF2-40B4-BE49-F238E27FC236}">
                  <a16:creationId xmlns:a16="http://schemas.microsoft.com/office/drawing/2014/main" id="{FF6B4855-5ED2-4B9D-8D0B-ABED9CA842BA}"/>
                </a:ext>
              </a:extLst>
            </p:cNvPr>
            <p:cNvSpPr txBox="1">
              <a:spLocks/>
            </p:cNvSpPr>
            <p:nvPr/>
          </p:nvSpPr>
          <p:spPr>
            <a:xfrm>
              <a:off x="643096" y="1643495"/>
              <a:ext cx="3610120"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Key Scenarios:</a:t>
              </a:r>
              <a:endParaRPr lang="en-US" dirty="0"/>
            </a:p>
          </p:txBody>
        </p:sp>
        <p:sp>
          <p:nvSpPr>
            <p:cNvPr id="8" name="Text Placeholder 4">
              <a:extLst>
                <a:ext uri="{FF2B5EF4-FFF2-40B4-BE49-F238E27FC236}">
                  <a16:creationId xmlns:a16="http://schemas.microsoft.com/office/drawing/2014/main" id="{2048C01F-5AE9-4EFE-8DCA-B57418714F79}"/>
                </a:ext>
              </a:extLst>
            </p:cNvPr>
            <p:cNvSpPr txBox="1">
              <a:spLocks/>
            </p:cNvSpPr>
            <p:nvPr/>
          </p:nvSpPr>
          <p:spPr>
            <a:xfrm>
              <a:off x="641431" y="2948324"/>
              <a:ext cx="1816019"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t>*Not suitable outside of these scenarios.</a:t>
              </a:r>
              <a:endParaRPr lang="en-US" sz="1200" dirty="0"/>
            </a:p>
          </p:txBody>
        </p:sp>
      </p:grpSp>
      <p:grpSp>
        <p:nvGrpSpPr>
          <p:cNvPr id="14" name="Group 13">
            <a:extLst>
              <a:ext uri="{FF2B5EF4-FFF2-40B4-BE49-F238E27FC236}">
                <a16:creationId xmlns:a16="http://schemas.microsoft.com/office/drawing/2014/main" id="{E0D2C2A4-39E5-4A36-A828-0FE26E07901D}"/>
              </a:ext>
            </a:extLst>
          </p:cNvPr>
          <p:cNvGrpSpPr/>
          <p:nvPr/>
        </p:nvGrpSpPr>
        <p:grpSpPr>
          <a:xfrm>
            <a:off x="592546" y="3587364"/>
            <a:ext cx="3610120" cy="1537788"/>
            <a:chOff x="2448156" y="1616323"/>
            <a:chExt cx="3610120" cy="1537788"/>
          </a:xfrm>
        </p:grpSpPr>
        <p:sp>
          <p:nvSpPr>
            <p:cNvPr id="9" name="Text Placeholder 4">
              <a:extLst>
                <a:ext uri="{FF2B5EF4-FFF2-40B4-BE49-F238E27FC236}">
                  <a16:creationId xmlns:a16="http://schemas.microsoft.com/office/drawing/2014/main" id="{41C6DF78-36E4-4C08-A9E8-1ED03B97AF1C}"/>
                </a:ext>
              </a:extLst>
            </p:cNvPr>
            <p:cNvSpPr txBox="1">
              <a:spLocks/>
            </p:cNvSpPr>
            <p:nvPr/>
          </p:nvSpPr>
          <p:spPr>
            <a:xfrm>
              <a:off x="2448156" y="1616323"/>
              <a:ext cx="3610120"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Data Shape Required:</a:t>
              </a:r>
              <a:endParaRPr lang="en-US" dirty="0"/>
            </a:p>
          </p:txBody>
        </p:sp>
        <p:graphicFrame>
          <p:nvGraphicFramePr>
            <p:cNvPr id="10" name="Diagram 9">
              <a:extLst>
                <a:ext uri="{FF2B5EF4-FFF2-40B4-BE49-F238E27FC236}">
                  <a16:creationId xmlns:a16="http://schemas.microsoft.com/office/drawing/2014/main" id="{818168D0-F21D-4E3F-8279-CF488C17975D}"/>
                </a:ext>
              </a:extLst>
            </p:cNvPr>
            <p:cNvGraphicFramePr/>
            <p:nvPr/>
          </p:nvGraphicFramePr>
          <p:xfrm>
            <a:off x="2454007" y="1798587"/>
            <a:ext cx="2033286" cy="13555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grpSp>
        <p:nvGrpSpPr>
          <p:cNvPr id="17" name="Group 16">
            <a:extLst>
              <a:ext uri="{FF2B5EF4-FFF2-40B4-BE49-F238E27FC236}">
                <a16:creationId xmlns:a16="http://schemas.microsoft.com/office/drawing/2014/main" id="{043F18A6-F20E-43AB-8F79-A62031AB50A4}"/>
              </a:ext>
            </a:extLst>
          </p:cNvPr>
          <p:cNvGrpSpPr/>
          <p:nvPr/>
        </p:nvGrpSpPr>
        <p:grpSpPr>
          <a:xfrm>
            <a:off x="3236315" y="4425851"/>
            <a:ext cx="2324229" cy="1468405"/>
            <a:chOff x="4845499" y="1627906"/>
            <a:chExt cx="2324229" cy="1468405"/>
          </a:xfrm>
        </p:grpSpPr>
        <p:sp>
          <p:nvSpPr>
            <p:cNvPr id="12" name="Text Placeholder 4">
              <a:extLst>
                <a:ext uri="{FF2B5EF4-FFF2-40B4-BE49-F238E27FC236}">
                  <a16:creationId xmlns:a16="http://schemas.microsoft.com/office/drawing/2014/main" id="{D99511F2-F99D-4805-AC51-9AB93AA92FE3}"/>
                </a:ext>
              </a:extLst>
            </p:cNvPr>
            <p:cNvSpPr txBox="1">
              <a:spLocks/>
            </p:cNvSpPr>
            <p:nvPr/>
          </p:nvSpPr>
          <p:spPr>
            <a:xfrm>
              <a:off x="4869249" y="1627906"/>
              <a:ext cx="2272464"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Feature Engineering:</a:t>
              </a:r>
              <a:endParaRPr lang="en-US" dirty="0"/>
            </a:p>
          </p:txBody>
        </p:sp>
        <p:graphicFrame>
          <p:nvGraphicFramePr>
            <p:cNvPr id="13" name="Diagram 12">
              <a:extLst>
                <a:ext uri="{FF2B5EF4-FFF2-40B4-BE49-F238E27FC236}">
                  <a16:creationId xmlns:a16="http://schemas.microsoft.com/office/drawing/2014/main" id="{977EF118-8F07-4752-84D4-8F9C79EA70D3}"/>
                </a:ext>
              </a:extLst>
            </p:cNvPr>
            <p:cNvGraphicFramePr/>
            <p:nvPr/>
          </p:nvGraphicFramePr>
          <p:xfrm>
            <a:off x="4845499" y="1902966"/>
            <a:ext cx="2324229" cy="119334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pic>
        <p:nvPicPr>
          <p:cNvPr id="16" name="Picture 15">
            <a:extLst>
              <a:ext uri="{FF2B5EF4-FFF2-40B4-BE49-F238E27FC236}">
                <a16:creationId xmlns:a16="http://schemas.microsoft.com/office/drawing/2014/main" id="{964675D3-3BA7-4958-B865-3FB105EA74E0}"/>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2898094" y="1734381"/>
            <a:ext cx="5896613" cy="2504241"/>
          </a:xfrm>
          <a:prstGeom prst="rect">
            <a:avLst/>
          </a:prstGeom>
          <a:ln>
            <a:noFill/>
          </a:ln>
        </p:spPr>
      </p:pic>
      <p:grpSp>
        <p:nvGrpSpPr>
          <p:cNvPr id="18" name="Group 17">
            <a:extLst>
              <a:ext uri="{FF2B5EF4-FFF2-40B4-BE49-F238E27FC236}">
                <a16:creationId xmlns:a16="http://schemas.microsoft.com/office/drawing/2014/main" id="{E35FB77B-4014-467A-83A1-29531C461522}"/>
              </a:ext>
            </a:extLst>
          </p:cNvPr>
          <p:cNvGrpSpPr/>
          <p:nvPr/>
        </p:nvGrpSpPr>
        <p:grpSpPr>
          <a:xfrm>
            <a:off x="5830705" y="4400193"/>
            <a:ext cx="2324229" cy="1468405"/>
            <a:chOff x="4845499" y="1627906"/>
            <a:chExt cx="2324229" cy="1468405"/>
          </a:xfrm>
        </p:grpSpPr>
        <p:sp>
          <p:nvSpPr>
            <p:cNvPr id="19" name="Text Placeholder 4">
              <a:extLst>
                <a:ext uri="{FF2B5EF4-FFF2-40B4-BE49-F238E27FC236}">
                  <a16:creationId xmlns:a16="http://schemas.microsoft.com/office/drawing/2014/main" id="{8FC8B632-9FF1-4BEC-943F-BE658E8D38E9}"/>
                </a:ext>
              </a:extLst>
            </p:cNvPr>
            <p:cNvSpPr txBox="1">
              <a:spLocks/>
            </p:cNvSpPr>
            <p:nvPr/>
          </p:nvSpPr>
          <p:spPr>
            <a:xfrm>
              <a:off x="4884828" y="1627906"/>
              <a:ext cx="2019992"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Algorithms (count):</a:t>
              </a:r>
              <a:endParaRPr lang="en-US" dirty="0"/>
            </a:p>
          </p:txBody>
        </p:sp>
        <p:graphicFrame>
          <p:nvGraphicFramePr>
            <p:cNvPr id="20" name="Diagram 19">
              <a:extLst>
                <a:ext uri="{FF2B5EF4-FFF2-40B4-BE49-F238E27FC236}">
                  <a16:creationId xmlns:a16="http://schemas.microsoft.com/office/drawing/2014/main" id="{2AFA45F6-49FB-4510-8BE0-6CA64771E6BB}"/>
                </a:ext>
              </a:extLst>
            </p:cNvPr>
            <p:cNvGraphicFramePr/>
            <p:nvPr/>
          </p:nvGraphicFramePr>
          <p:xfrm>
            <a:off x="4845499" y="1902966"/>
            <a:ext cx="2324229" cy="1193345"/>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sp>
        <p:nvSpPr>
          <p:cNvPr id="21" name="Text Placeholder 4">
            <a:extLst>
              <a:ext uri="{FF2B5EF4-FFF2-40B4-BE49-F238E27FC236}">
                <a16:creationId xmlns:a16="http://schemas.microsoft.com/office/drawing/2014/main" id="{AB1AA728-E748-4ACF-BF19-6327DEFE84D8}"/>
              </a:ext>
            </a:extLst>
          </p:cNvPr>
          <p:cNvSpPr txBox="1">
            <a:spLocks/>
          </p:cNvSpPr>
          <p:nvPr/>
        </p:nvSpPr>
        <p:spPr>
          <a:xfrm>
            <a:off x="5870034" y="5894256"/>
            <a:ext cx="3304954"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t>*Includes Regressors, Trees, Ensembles &amp; </a:t>
            </a:r>
            <a:br>
              <a:rPr lang="en-US" sz="1200" i="1" dirty="0"/>
            </a:br>
            <a:r>
              <a:rPr lang="en-US" sz="1200" i="1" dirty="0"/>
              <a:t>Deep Neural Networks</a:t>
            </a:r>
          </a:p>
        </p:txBody>
      </p:sp>
      <p:sp>
        <p:nvSpPr>
          <p:cNvPr id="22" name="Arrow: Right 21">
            <a:extLst>
              <a:ext uri="{FF2B5EF4-FFF2-40B4-BE49-F238E27FC236}">
                <a16:creationId xmlns:a16="http://schemas.microsoft.com/office/drawing/2014/main" id="{7D878288-AC88-4DE2-AF08-A1A1D2EA540B}"/>
              </a:ext>
            </a:extLst>
          </p:cNvPr>
          <p:cNvSpPr/>
          <p:nvPr/>
        </p:nvSpPr>
        <p:spPr>
          <a:xfrm>
            <a:off x="8993331" y="2379518"/>
            <a:ext cx="51435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4">
            <a:extLst>
              <a:ext uri="{FF2B5EF4-FFF2-40B4-BE49-F238E27FC236}">
                <a16:creationId xmlns:a16="http://schemas.microsoft.com/office/drawing/2014/main" id="{815924CB-4B6F-46F5-ADF2-E9372CD1D89D}"/>
              </a:ext>
            </a:extLst>
          </p:cNvPr>
          <p:cNvSpPr txBox="1">
            <a:spLocks/>
          </p:cNvSpPr>
          <p:nvPr/>
        </p:nvSpPr>
        <p:spPr>
          <a:xfrm>
            <a:off x="8958718" y="2927818"/>
            <a:ext cx="837113"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t>Best model</a:t>
            </a:r>
          </a:p>
        </p:txBody>
      </p:sp>
      <p:graphicFrame>
        <p:nvGraphicFramePr>
          <p:cNvPr id="24" name="Diagram 23">
            <a:extLst>
              <a:ext uri="{FF2B5EF4-FFF2-40B4-BE49-F238E27FC236}">
                <a16:creationId xmlns:a16="http://schemas.microsoft.com/office/drawing/2014/main" id="{D1DFBAA7-811A-4B1B-BC53-7689516437EA}"/>
              </a:ext>
            </a:extLst>
          </p:cNvPr>
          <p:cNvGraphicFramePr/>
          <p:nvPr/>
        </p:nvGraphicFramePr>
        <p:xfrm>
          <a:off x="9629087" y="2034320"/>
          <a:ext cx="1762542" cy="1175028"/>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25" name="Text Placeholder 4">
            <a:extLst>
              <a:ext uri="{FF2B5EF4-FFF2-40B4-BE49-F238E27FC236}">
                <a16:creationId xmlns:a16="http://schemas.microsoft.com/office/drawing/2014/main" id="{E3454B2F-0005-4FA0-BD8F-70AFE2AC5D68}"/>
              </a:ext>
            </a:extLst>
          </p:cNvPr>
          <p:cNvSpPr txBox="1">
            <a:spLocks/>
          </p:cNvSpPr>
          <p:nvPr/>
        </p:nvSpPr>
        <p:spPr>
          <a:xfrm>
            <a:off x="9614456" y="1547347"/>
            <a:ext cx="1883085" cy="64770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Deployment Options:</a:t>
            </a:r>
            <a:endParaRPr lang="en-US" dirty="0"/>
          </a:p>
        </p:txBody>
      </p:sp>
      <p:sp>
        <p:nvSpPr>
          <p:cNvPr id="26" name="Text Placeholder 4">
            <a:extLst>
              <a:ext uri="{FF2B5EF4-FFF2-40B4-BE49-F238E27FC236}">
                <a16:creationId xmlns:a16="http://schemas.microsoft.com/office/drawing/2014/main" id="{C0CE5407-D16B-47EE-B6F7-742063DE877F}"/>
              </a:ext>
            </a:extLst>
          </p:cNvPr>
          <p:cNvSpPr txBox="1">
            <a:spLocks/>
          </p:cNvSpPr>
          <p:nvPr/>
        </p:nvSpPr>
        <p:spPr>
          <a:xfrm>
            <a:off x="9647988" y="3098256"/>
            <a:ext cx="1816019"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t>*Not all algorithms support ONNX export.</a:t>
            </a:r>
            <a:endParaRPr lang="en-US" sz="1200" dirty="0"/>
          </a:p>
        </p:txBody>
      </p:sp>
    </p:spTree>
    <p:extLst>
      <p:ext uri="{BB962C8B-B14F-4D97-AF65-F5344CB8AC3E}">
        <p14:creationId xmlns:p14="http://schemas.microsoft.com/office/powerpoint/2010/main" val="17828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A6AA-C335-40C4-A1B0-2DC8B3884C75}"/>
              </a:ext>
            </a:extLst>
          </p:cNvPr>
          <p:cNvSpPr>
            <a:spLocks noGrp="1"/>
          </p:cNvSpPr>
          <p:nvPr>
            <p:ph type="ctrTitle"/>
          </p:nvPr>
        </p:nvSpPr>
        <p:spPr/>
        <p:txBody>
          <a:bodyPr>
            <a:normAutofit/>
          </a:bodyPr>
          <a:lstStyle/>
          <a:p>
            <a:r>
              <a:rPr lang="en-US" dirty="0"/>
              <a:t>BRK09 – Azure Machine Learning SDK for Python</a:t>
            </a:r>
          </a:p>
        </p:txBody>
      </p:sp>
      <p:sp>
        <p:nvSpPr>
          <p:cNvPr id="3" name="Subtitle 2">
            <a:extLst>
              <a:ext uri="{FF2B5EF4-FFF2-40B4-BE49-F238E27FC236}">
                <a16:creationId xmlns:a16="http://schemas.microsoft.com/office/drawing/2014/main" id="{09CD838A-4E5B-486E-B90E-41840DFB602D}"/>
              </a:ext>
            </a:extLst>
          </p:cNvPr>
          <p:cNvSpPr>
            <a:spLocks noGrp="1"/>
          </p:cNvSpPr>
          <p:nvPr>
            <p:ph type="subTitle" idx="1"/>
          </p:nvPr>
        </p:nvSpPr>
        <p:spPr/>
        <p:txBody>
          <a:bodyPr/>
          <a:lstStyle/>
          <a:p>
            <a:r>
              <a:rPr lang="en-US" dirty="0"/>
              <a:t>&lt;Presenter name&gt;</a:t>
            </a:r>
          </a:p>
          <a:p>
            <a:r>
              <a:rPr lang="en-US" dirty="0"/>
              <a:t>&lt;Presenter title&gt;</a:t>
            </a:r>
          </a:p>
        </p:txBody>
      </p:sp>
    </p:spTree>
    <p:extLst>
      <p:ext uri="{BB962C8B-B14F-4D97-AF65-F5344CB8AC3E}">
        <p14:creationId xmlns:p14="http://schemas.microsoft.com/office/powerpoint/2010/main" val="3723210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6CC0-C154-4156-B767-106765CBCF7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536EE2-5299-416C-9DC9-6AD37826E7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796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p:txBody>
          <a:bodyPr/>
          <a:lstStyle/>
          <a:p>
            <a:r>
              <a:rPr lang="en-US" dirty="0"/>
              <a:t>Azure Machine Learning pipelines (Overview)</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lstStyle/>
          <a:p>
            <a:r>
              <a:rPr lang="en-US" dirty="0"/>
              <a:t>Pipeline:  distinct steps to facilitate model training, deployment, and inference</a:t>
            </a:r>
          </a:p>
          <a:p>
            <a:r>
              <a:rPr lang="en-US" dirty="0"/>
              <a:t>Use the Azure Machine Learning SDK for Python</a:t>
            </a:r>
          </a:p>
        </p:txBody>
      </p:sp>
      <p:sp>
        <p:nvSpPr>
          <p:cNvPr id="5" name="Rectangle 4">
            <a:extLst>
              <a:ext uri="{FF2B5EF4-FFF2-40B4-BE49-F238E27FC236}">
                <a16:creationId xmlns:a16="http://schemas.microsoft.com/office/drawing/2014/main" id="{F5CF1158-5135-4EC6-80BC-B24C285D72B1}"/>
              </a:ext>
            </a:extLst>
          </p:cNvPr>
          <p:cNvSpPr/>
          <p:nvPr/>
        </p:nvSpPr>
        <p:spPr>
          <a:xfrm>
            <a:off x="424405" y="2729250"/>
            <a:ext cx="11296891" cy="3611302"/>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49B51A2-42A8-40BE-989A-947D7206E2E5}"/>
              </a:ext>
            </a:extLst>
          </p:cNvPr>
          <p:cNvSpPr txBox="1"/>
          <p:nvPr/>
        </p:nvSpPr>
        <p:spPr>
          <a:xfrm>
            <a:off x="424405" y="2903835"/>
            <a:ext cx="3564993" cy="369332"/>
          </a:xfrm>
          <a:prstGeom prst="rect">
            <a:avLst/>
          </a:prstGeom>
          <a:noFill/>
        </p:spPr>
        <p:txBody>
          <a:bodyPr wrap="square" rtlCol="0">
            <a:spAutoFit/>
          </a:bodyPr>
          <a:lstStyle/>
          <a:p>
            <a:pPr algn="ctr"/>
            <a:r>
              <a:rPr lang="en-US" dirty="0">
                <a:solidFill>
                  <a:schemeClr val="bg1"/>
                </a:solidFill>
              </a:rPr>
              <a:t>Prepare Data</a:t>
            </a:r>
          </a:p>
        </p:txBody>
      </p:sp>
      <p:sp>
        <p:nvSpPr>
          <p:cNvPr id="7" name="TextBox 6">
            <a:extLst>
              <a:ext uri="{FF2B5EF4-FFF2-40B4-BE49-F238E27FC236}">
                <a16:creationId xmlns:a16="http://schemas.microsoft.com/office/drawing/2014/main" id="{3C9AA3BF-7CAC-444F-9BD4-E01070D7AABA}"/>
              </a:ext>
            </a:extLst>
          </p:cNvPr>
          <p:cNvSpPr txBox="1"/>
          <p:nvPr/>
        </p:nvSpPr>
        <p:spPr>
          <a:xfrm>
            <a:off x="4290347" y="2903835"/>
            <a:ext cx="3564993" cy="369332"/>
          </a:xfrm>
          <a:prstGeom prst="rect">
            <a:avLst/>
          </a:prstGeom>
          <a:noFill/>
        </p:spPr>
        <p:txBody>
          <a:bodyPr wrap="square" rtlCol="0">
            <a:spAutoFit/>
          </a:bodyPr>
          <a:lstStyle/>
          <a:p>
            <a:pPr algn="ctr"/>
            <a:r>
              <a:rPr lang="en-US" dirty="0">
                <a:solidFill>
                  <a:schemeClr val="bg1"/>
                </a:solidFill>
              </a:rPr>
              <a:t>Build &amp; Train Models</a:t>
            </a:r>
          </a:p>
        </p:txBody>
      </p:sp>
      <p:sp>
        <p:nvSpPr>
          <p:cNvPr id="8" name="TextBox 7">
            <a:extLst>
              <a:ext uri="{FF2B5EF4-FFF2-40B4-BE49-F238E27FC236}">
                <a16:creationId xmlns:a16="http://schemas.microsoft.com/office/drawing/2014/main" id="{65EBAC87-7D5D-403A-92D0-D710D7C3EDAA}"/>
              </a:ext>
            </a:extLst>
          </p:cNvPr>
          <p:cNvSpPr txBox="1"/>
          <p:nvPr/>
        </p:nvSpPr>
        <p:spPr>
          <a:xfrm>
            <a:off x="8148585" y="2903835"/>
            <a:ext cx="3564993" cy="369332"/>
          </a:xfrm>
          <a:prstGeom prst="rect">
            <a:avLst/>
          </a:prstGeom>
          <a:noFill/>
        </p:spPr>
        <p:txBody>
          <a:bodyPr wrap="square" rtlCol="0">
            <a:spAutoFit/>
          </a:bodyPr>
          <a:lstStyle/>
          <a:p>
            <a:pPr algn="ctr"/>
            <a:r>
              <a:rPr lang="en-US" dirty="0">
                <a:solidFill>
                  <a:schemeClr val="bg1"/>
                </a:solidFill>
              </a:rPr>
              <a:t>Deploy &amp; Predict</a:t>
            </a:r>
          </a:p>
        </p:txBody>
      </p:sp>
      <p:sp>
        <p:nvSpPr>
          <p:cNvPr id="9" name="Arrow: Right 8">
            <a:extLst>
              <a:ext uri="{FF2B5EF4-FFF2-40B4-BE49-F238E27FC236}">
                <a16:creationId xmlns:a16="http://schemas.microsoft.com/office/drawing/2014/main" id="{29ADF508-B6F8-41D0-BF61-D9275A802E23}"/>
              </a:ext>
            </a:extLst>
          </p:cNvPr>
          <p:cNvSpPr/>
          <p:nvPr/>
        </p:nvSpPr>
        <p:spPr>
          <a:xfrm>
            <a:off x="4031838" y="2974795"/>
            <a:ext cx="243070" cy="22741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B4A5A3A-222F-443B-9027-B37B868D9681}"/>
              </a:ext>
            </a:extLst>
          </p:cNvPr>
          <p:cNvSpPr/>
          <p:nvPr/>
        </p:nvSpPr>
        <p:spPr>
          <a:xfrm>
            <a:off x="7880428" y="2974795"/>
            <a:ext cx="243070" cy="22741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4B1C505-4EBC-4CE9-8090-7DD27ED762FC}"/>
              </a:ext>
            </a:extLst>
          </p:cNvPr>
          <p:cNvSpPr/>
          <p:nvPr/>
        </p:nvSpPr>
        <p:spPr>
          <a:xfrm>
            <a:off x="424395" y="3502827"/>
            <a:ext cx="3565003" cy="283772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84C7E8-4E16-47BF-87B5-2D4B59C4292C}"/>
              </a:ext>
            </a:extLst>
          </p:cNvPr>
          <p:cNvSpPr/>
          <p:nvPr/>
        </p:nvSpPr>
        <p:spPr>
          <a:xfrm>
            <a:off x="4290348" y="3481605"/>
            <a:ext cx="3565003" cy="2858947"/>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3AB3F04-5728-4AC3-914A-219F0D671B5D}"/>
              </a:ext>
            </a:extLst>
          </p:cNvPr>
          <p:cNvSpPr/>
          <p:nvPr/>
        </p:nvSpPr>
        <p:spPr>
          <a:xfrm>
            <a:off x="8156293" y="3481605"/>
            <a:ext cx="3565003" cy="2858947"/>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C0205835-3541-49D1-84C1-CB33A029FA4E}"/>
              </a:ext>
            </a:extLst>
          </p:cNvPr>
          <p:cNvSpPr/>
          <p:nvPr/>
        </p:nvSpPr>
        <p:spPr>
          <a:xfrm>
            <a:off x="875818" y="5206234"/>
            <a:ext cx="798653" cy="470698"/>
          </a:xfrm>
          <a:prstGeom prst="flowChartMagneticDisk">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0FCB8A-66AB-4D28-A2C3-6A801A0C665C}"/>
              </a:ext>
            </a:extLst>
          </p:cNvPr>
          <p:cNvSpPr/>
          <p:nvPr/>
        </p:nvSpPr>
        <p:spPr>
          <a:xfrm>
            <a:off x="613457" y="3770973"/>
            <a:ext cx="1323372" cy="10455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a:t>
            </a:r>
          </a:p>
          <a:p>
            <a:pPr algn="ctr"/>
            <a:r>
              <a:rPr lang="en-US" sz="1100" dirty="0">
                <a:solidFill>
                  <a:schemeClr val="tx1"/>
                </a:solidFill>
              </a:rPr>
              <a:t>Ingestion</a:t>
            </a:r>
          </a:p>
          <a:p>
            <a:pPr algn="ctr"/>
            <a:endParaRPr lang="en-US" sz="1100" dirty="0">
              <a:solidFill>
                <a:schemeClr val="tx1"/>
              </a:solidFill>
            </a:endParaRPr>
          </a:p>
          <a:p>
            <a:pPr algn="ctr"/>
            <a:r>
              <a:rPr lang="en-US" sz="1100" dirty="0">
                <a:solidFill>
                  <a:schemeClr val="tx1"/>
                </a:solidFill>
              </a:rPr>
              <a:t>Data Snapshots (versioning)</a:t>
            </a:r>
          </a:p>
          <a:p>
            <a:pPr algn="ctr"/>
            <a:endParaRPr lang="en-US" sz="1100" dirty="0">
              <a:solidFill>
                <a:schemeClr val="tx1"/>
              </a:solidFill>
            </a:endParaRPr>
          </a:p>
        </p:txBody>
      </p:sp>
      <p:cxnSp>
        <p:nvCxnSpPr>
          <p:cNvPr id="16" name="Straight Arrow Connector 15">
            <a:extLst>
              <a:ext uri="{FF2B5EF4-FFF2-40B4-BE49-F238E27FC236}">
                <a16:creationId xmlns:a16="http://schemas.microsoft.com/office/drawing/2014/main" id="{F150CF51-10CC-4E8B-88C2-214EA35DFC56}"/>
              </a:ext>
            </a:extLst>
          </p:cNvPr>
          <p:cNvCxnSpPr>
            <a:cxnSpLocks/>
            <a:stCxn id="14" idx="1"/>
          </p:cNvCxnSpPr>
          <p:nvPr/>
        </p:nvCxnSpPr>
        <p:spPr>
          <a:xfrm flipV="1">
            <a:off x="1275145" y="4816550"/>
            <a:ext cx="0" cy="389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FF73FFC-7652-4CA9-955A-7385A45B5AAC}"/>
              </a:ext>
            </a:extLst>
          </p:cNvPr>
          <p:cNvSpPr txBox="1"/>
          <p:nvPr/>
        </p:nvSpPr>
        <p:spPr>
          <a:xfrm>
            <a:off x="613457" y="5648620"/>
            <a:ext cx="1323372" cy="400110"/>
          </a:xfrm>
          <a:prstGeom prst="rect">
            <a:avLst/>
          </a:prstGeom>
          <a:noFill/>
        </p:spPr>
        <p:txBody>
          <a:bodyPr wrap="square" rtlCol="0">
            <a:spAutoFit/>
          </a:bodyPr>
          <a:lstStyle/>
          <a:p>
            <a:pPr algn="ctr"/>
            <a:r>
              <a:rPr lang="en-US" sz="1000" dirty="0"/>
              <a:t>Data storage</a:t>
            </a:r>
          </a:p>
          <a:p>
            <a:pPr algn="ctr"/>
            <a:r>
              <a:rPr lang="en-US" sz="1000" dirty="0"/>
              <a:t>locations</a:t>
            </a:r>
          </a:p>
        </p:txBody>
      </p:sp>
      <p:sp>
        <p:nvSpPr>
          <p:cNvPr id="18" name="Rectangle 17">
            <a:extLst>
              <a:ext uri="{FF2B5EF4-FFF2-40B4-BE49-F238E27FC236}">
                <a16:creationId xmlns:a16="http://schemas.microsoft.com/office/drawing/2014/main" id="{420ED16C-0C85-4265-99BD-1B0287D16336}"/>
              </a:ext>
            </a:extLst>
          </p:cNvPr>
          <p:cNvSpPr/>
          <p:nvPr/>
        </p:nvSpPr>
        <p:spPr>
          <a:xfrm>
            <a:off x="2478911" y="3770971"/>
            <a:ext cx="1323372" cy="2168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a:t>
            </a:r>
          </a:p>
          <a:p>
            <a:pPr algn="ctr"/>
            <a:r>
              <a:rPr lang="en-US" sz="1100" dirty="0">
                <a:solidFill>
                  <a:schemeClr val="tx1"/>
                </a:solidFill>
              </a:rPr>
              <a:t>Preparation</a:t>
            </a:r>
          </a:p>
          <a:p>
            <a:pPr algn="ctr"/>
            <a:endParaRPr lang="en-US" sz="1100" dirty="0">
              <a:solidFill>
                <a:schemeClr val="tx1"/>
              </a:solidFill>
            </a:endParaRPr>
          </a:p>
        </p:txBody>
      </p:sp>
      <p:sp>
        <p:nvSpPr>
          <p:cNvPr id="19" name="Rectangle 18">
            <a:extLst>
              <a:ext uri="{FF2B5EF4-FFF2-40B4-BE49-F238E27FC236}">
                <a16:creationId xmlns:a16="http://schemas.microsoft.com/office/drawing/2014/main" id="{40080AFA-047E-41DF-BB32-D7CBFD47E068}"/>
              </a:ext>
            </a:extLst>
          </p:cNvPr>
          <p:cNvSpPr/>
          <p:nvPr/>
        </p:nvSpPr>
        <p:spPr>
          <a:xfrm>
            <a:off x="5434314" y="3770971"/>
            <a:ext cx="1323372" cy="2168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Model Building</a:t>
            </a:r>
          </a:p>
          <a:p>
            <a:pPr algn="ctr"/>
            <a:r>
              <a:rPr lang="en-US" sz="1100" dirty="0">
                <a:solidFill>
                  <a:schemeClr val="tx1"/>
                </a:solidFill>
              </a:rPr>
              <a:t>&amp; Training</a:t>
            </a:r>
          </a:p>
          <a:p>
            <a:pPr algn="ctr"/>
            <a:endParaRPr lang="en-US" sz="1100" dirty="0">
              <a:solidFill>
                <a:schemeClr val="tx1"/>
              </a:solidFill>
            </a:endParaRPr>
          </a:p>
        </p:txBody>
      </p:sp>
      <p:sp>
        <p:nvSpPr>
          <p:cNvPr id="20" name="Rectangle 19">
            <a:extLst>
              <a:ext uri="{FF2B5EF4-FFF2-40B4-BE49-F238E27FC236}">
                <a16:creationId xmlns:a16="http://schemas.microsoft.com/office/drawing/2014/main" id="{8459E956-352D-4488-BFD9-E897FCF2DE07}"/>
              </a:ext>
            </a:extLst>
          </p:cNvPr>
          <p:cNvSpPr/>
          <p:nvPr/>
        </p:nvSpPr>
        <p:spPr>
          <a:xfrm>
            <a:off x="9269395" y="3770969"/>
            <a:ext cx="1323372" cy="13851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Model </a:t>
            </a:r>
          </a:p>
          <a:p>
            <a:pPr algn="ctr"/>
            <a:r>
              <a:rPr lang="en-US" sz="1100" dirty="0">
                <a:solidFill>
                  <a:schemeClr val="tx1"/>
                </a:solidFill>
              </a:rPr>
              <a:t>Deployment</a:t>
            </a:r>
          </a:p>
          <a:p>
            <a:pPr algn="ctr"/>
            <a:endParaRPr lang="en-US" sz="1100" dirty="0">
              <a:solidFill>
                <a:schemeClr val="tx1"/>
              </a:solidFill>
            </a:endParaRPr>
          </a:p>
        </p:txBody>
      </p:sp>
      <p:sp>
        <p:nvSpPr>
          <p:cNvPr id="21" name="Rectangle 20">
            <a:extLst>
              <a:ext uri="{FF2B5EF4-FFF2-40B4-BE49-F238E27FC236}">
                <a16:creationId xmlns:a16="http://schemas.microsoft.com/office/drawing/2014/main" id="{B4F7404F-7A42-4299-9E56-E2F2F33B14DE}"/>
              </a:ext>
            </a:extLst>
          </p:cNvPr>
          <p:cNvSpPr/>
          <p:nvPr/>
        </p:nvSpPr>
        <p:spPr>
          <a:xfrm>
            <a:off x="2551249" y="4237818"/>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Normalization</a:t>
            </a:r>
          </a:p>
        </p:txBody>
      </p:sp>
      <p:sp>
        <p:nvSpPr>
          <p:cNvPr id="22" name="Rectangle 21">
            <a:extLst>
              <a:ext uri="{FF2B5EF4-FFF2-40B4-BE49-F238E27FC236}">
                <a16:creationId xmlns:a16="http://schemas.microsoft.com/office/drawing/2014/main" id="{B23DFD8C-556F-4CF1-930E-52D9F4581249}"/>
              </a:ext>
            </a:extLst>
          </p:cNvPr>
          <p:cNvSpPr/>
          <p:nvPr/>
        </p:nvSpPr>
        <p:spPr>
          <a:xfrm>
            <a:off x="2551249" y="4668009"/>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Transformation</a:t>
            </a:r>
          </a:p>
        </p:txBody>
      </p:sp>
      <p:sp>
        <p:nvSpPr>
          <p:cNvPr id="23" name="Rectangle 22">
            <a:extLst>
              <a:ext uri="{FF2B5EF4-FFF2-40B4-BE49-F238E27FC236}">
                <a16:creationId xmlns:a16="http://schemas.microsoft.com/office/drawing/2014/main" id="{0F84EF81-1AD6-4E43-9660-02D4E59166D2}"/>
              </a:ext>
            </a:extLst>
          </p:cNvPr>
          <p:cNvSpPr/>
          <p:nvPr/>
        </p:nvSpPr>
        <p:spPr>
          <a:xfrm>
            <a:off x="2551249" y="5098200"/>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Validation</a:t>
            </a:r>
          </a:p>
        </p:txBody>
      </p:sp>
      <p:sp>
        <p:nvSpPr>
          <p:cNvPr id="24" name="Rectangle 23">
            <a:extLst>
              <a:ext uri="{FF2B5EF4-FFF2-40B4-BE49-F238E27FC236}">
                <a16:creationId xmlns:a16="http://schemas.microsoft.com/office/drawing/2014/main" id="{36354FBA-BDE8-4C2B-B8C1-AA67CF55911C}"/>
              </a:ext>
            </a:extLst>
          </p:cNvPr>
          <p:cNvSpPr/>
          <p:nvPr/>
        </p:nvSpPr>
        <p:spPr>
          <a:xfrm>
            <a:off x="2551249" y="5528391"/>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Featurization</a:t>
            </a:r>
          </a:p>
        </p:txBody>
      </p:sp>
      <p:cxnSp>
        <p:nvCxnSpPr>
          <p:cNvPr id="25" name="Straight Arrow Connector 24">
            <a:extLst>
              <a:ext uri="{FF2B5EF4-FFF2-40B4-BE49-F238E27FC236}">
                <a16:creationId xmlns:a16="http://schemas.microsoft.com/office/drawing/2014/main" id="{EA06A93E-DE30-4361-A520-3B96D984582F}"/>
              </a:ext>
            </a:extLst>
          </p:cNvPr>
          <p:cNvCxnSpPr>
            <a:cxnSpLocks/>
          </p:cNvCxnSpPr>
          <p:nvPr/>
        </p:nvCxnSpPr>
        <p:spPr>
          <a:xfrm>
            <a:off x="1936829" y="4293762"/>
            <a:ext cx="5420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7BEDDA7-DE7B-468D-87EE-5AA3849AE535}"/>
              </a:ext>
            </a:extLst>
          </p:cNvPr>
          <p:cNvSpPr/>
          <p:nvPr/>
        </p:nvSpPr>
        <p:spPr>
          <a:xfrm>
            <a:off x="5506655" y="4237818"/>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Hyper-parameter</a:t>
            </a:r>
          </a:p>
          <a:p>
            <a:pPr algn="ctr"/>
            <a:r>
              <a:rPr lang="en-US" sz="1000" dirty="0">
                <a:solidFill>
                  <a:schemeClr val="bg1"/>
                </a:solidFill>
              </a:rPr>
              <a:t>tuning</a:t>
            </a:r>
          </a:p>
        </p:txBody>
      </p:sp>
      <p:sp>
        <p:nvSpPr>
          <p:cNvPr id="27" name="Rectangle 26">
            <a:extLst>
              <a:ext uri="{FF2B5EF4-FFF2-40B4-BE49-F238E27FC236}">
                <a16:creationId xmlns:a16="http://schemas.microsoft.com/office/drawing/2014/main" id="{805D36A9-7829-4470-9FC4-B118D5DBACD9}"/>
              </a:ext>
            </a:extLst>
          </p:cNvPr>
          <p:cNvSpPr/>
          <p:nvPr/>
        </p:nvSpPr>
        <p:spPr>
          <a:xfrm>
            <a:off x="5506655" y="4668008"/>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Automatic model</a:t>
            </a:r>
          </a:p>
          <a:p>
            <a:pPr algn="ctr"/>
            <a:r>
              <a:rPr lang="en-US" sz="1000" dirty="0">
                <a:solidFill>
                  <a:schemeClr val="bg1"/>
                </a:solidFill>
              </a:rPr>
              <a:t>selection</a:t>
            </a:r>
          </a:p>
        </p:txBody>
      </p:sp>
      <p:sp>
        <p:nvSpPr>
          <p:cNvPr id="28" name="Rectangle 27">
            <a:extLst>
              <a:ext uri="{FF2B5EF4-FFF2-40B4-BE49-F238E27FC236}">
                <a16:creationId xmlns:a16="http://schemas.microsoft.com/office/drawing/2014/main" id="{D4DA273D-9B34-466C-9307-D69BBE11144C}"/>
              </a:ext>
            </a:extLst>
          </p:cNvPr>
          <p:cNvSpPr/>
          <p:nvPr/>
        </p:nvSpPr>
        <p:spPr>
          <a:xfrm>
            <a:off x="5506654" y="5100127"/>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Model testing</a:t>
            </a:r>
          </a:p>
        </p:txBody>
      </p:sp>
      <p:sp>
        <p:nvSpPr>
          <p:cNvPr id="29" name="Rectangle 28">
            <a:extLst>
              <a:ext uri="{FF2B5EF4-FFF2-40B4-BE49-F238E27FC236}">
                <a16:creationId xmlns:a16="http://schemas.microsoft.com/office/drawing/2014/main" id="{BAA4042E-E250-42DA-AEC8-F22764A2B3B1}"/>
              </a:ext>
            </a:extLst>
          </p:cNvPr>
          <p:cNvSpPr/>
          <p:nvPr/>
        </p:nvSpPr>
        <p:spPr>
          <a:xfrm>
            <a:off x="5506654" y="5528390"/>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Model validation</a:t>
            </a:r>
          </a:p>
        </p:txBody>
      </p:sp>
      <p:cxnSp>
        <p:nvCxnSpPr>
          <p:cNvPr id="30" name="Straight Arrow Connector 29">
            <a:extLst>
              <a:ext uri="{FF2B5EF4-FFF2-40B4-BE49-F238E27FC236}">
                <a16:creationId xmlns:a16="http://schemas.microsoft.com/office/drawing/2014/main" id="{ED442239-1C48-4764-9FCB-30F64FD5602D}"/>
              </a:ext>
            </a:extLst>
          </p:cNvPr>
          <p:cNvCxnSpPr>
            <a:cxnSpLocks/>
            <a:stCxn id="21" idx="3"/>
            <a:endCxn id="19" idx="1"/>
          </p:cNvCxnSpPr>
          <p:nvPr/>
        </p:nvCxnSpPr>
        <p:spPr>
          <a:xfrm>
            <a:off x="3729938" y="4386359"/>
            <a:ext cx="1704376" cy="468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E31D74C-88FD-492C-A054-1EE9A302A30A}"/>
              </a:ext>
            </a:extLst>
          </p:cNvPr>
          <p:cNvCxnSpPr>
            <a:cxnSpLocks/>
            <a:stCxn id="22" idx="3"/>
            <a:endCxn id="19" idx="1"/>
          </p:cNvCxnSpPr>
          <p:nvPr/>
        </p:nvCxnSpPr>
        <p:spPr>
          <a:xfrm>
            <a:off x="3729938" y="4816550"/>
            <a:ext cx="1704376" cy="385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CBFE26-1171-4D22-A0EC-091861A8F182}"/>
              </a:ext>
            </a:extLst>
          </p:cNvPr>
          <p:cNvCxnSpPr>
            <a:cxnSpLocks/>
            <a:stCxn id="23" idx="3"/>
            <a:endCxn id="19" idx="1"/>
          </p:cNvCxnSpPr>
          <p:nvPr/>
        </p:nvCxnSpPr>
        <p:spPr>
          <a:xfrm flipV="1">
            <a:off x="3729938" y="4855134"/>
            <a:ext cx="1704376" cy="391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07E748B-8626-46F0-A177-B4D21CD94B0D}"/>
              </a:ext>
            </a:extLst>
          </p:cNvPr>
          <p:cNvCxnSpPr>
            <a:cxnSpLocks/>
            <a:stCxn id="24" idx="3"/>
          </p:cNvCxnSpPr>
          <p:nvPr/>
        </p:nvCxnSpPr>
        <p:spPr>
          <a:xfrm flipV="1">
            <a:off x="3729938" y="4855134"/>
            <a:ext cx="1704376" cy="821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DE04EFB-3D7E-494E-B082-07738EBF684A}"/>
              </a:ext>
            </a:extLst>
          </p:cNvPr>
          <p:cNvCxnSpPr>
            <a:cxnSpLocks/>
            <a:stCxn id="26" idx="2"/>
            <a:endCxn id="27" idx="0"/>
          </p:cNvCxnSpPr>
          <p:nvPr/>
        </p:nvCxnSpPr>
        <p:spPr>
          <a:xfrm>
            <a:off x="6096000" y="4534899"/>
            <a:ext cx="0" cy="1331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E6C4CB9-5ACF-49B1-897A-8F44AEFA4D82}"/>
              </a:ext>
            </a:extLst>
          </p:cNvPr>
          <p:cNvCxnSpPr>
            <a:cxnSpLocks/>
            <a:endCxn id="28" idx="0"/>
          </p:cNvCxnSpPr>
          <p:nvPr/>
        </p:nvCxnSpPr>
        <p:spPr>
          <a:xfrm>
            <a:off x="6095999" y="4965089"/>
            <a:ext cx="0" cy="1350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EF4946C-DA7E-4628-A3FC-8D329D7D719A}"/>
              </a:ext>
            </a:extLst>
          </p:cNvPr>
          <p:cNvCxnSpPr>
            <a:cxnSpLocks/>
            <a:stCxn id="28" idx="2"/>
            <a:endCxn id="29" idx="0"/>
          </p:cNvCxnSpPr>
          <p:nvPr/>
        </p:nvCxnSpPr>
        <p:spPr>
          <a:xfrm>
            <a:off x="6095999" y="5397208"/>
            <a:ext cx="0" cy="131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6AB99CE-4843-4678-B0BB-CB3F7F1579BE}"/>
              </a:ext>
            </a:extLst>
          </p:cNvPr>
          <p:cNvCxnSpPr>
            <a:cxnSpLocks/>
            <a:stCxn id="29" idx="3"/>
            <a:endCxn id="20" idx="1"/>
          </p:cNvCxnSpPr>
          <p:nvPr/>
        </p:nvCxnSpPr>
        <p:spPr>
          <a:xfrm flipV="1">
            <a:off x="6685343" y="4463523"/>
            <a:ext cx="2584052" cy="1213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0FA3180-D2E2-4D21-833E-FB2B06801F4A}"/>
              </a:ext>
            </a:extLst>
          </p:cNvPr>
          <p:cNvSpPr/>
          <p:nvPr/>
        </p:nvSpPr>
        <p:spPr>
          <a:xfrm>
            <a:off x="9349449" y="4237817"/>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Deployment</a:t>
            </a:r>
          </a:p>
        </p:txBody>
      </p:sp>
      <p:sp>
        <p:nvSpPr>
          <p:cNvPr id="39" name="Rectangle 38">
            <a:extLst>
              <a:ext uri="{FF2B5EF4-FFF2-40B4-BE49-F238E27FC236}">
                <a16:creationId xmlns:a16="http://schemas.microsoft.com/office/drawing/2014/main" id="{B388BD95-A022-44EC-8ADF-013C2A33E9E3}"/>
              </a:ext>
            </a:extLst>
          </p:cNvPr>
          <p:cNvSpPr/>
          <p:nvPr/>
        </p:nvSpPr>
        <p:spPr>
          <a:xfrm>
            <a:off x="9349449" y="4677655"/>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Batch scoring</a:t>
            </a:r>
          </a:p>
        </p:txBody>
      </p:sp>
    </p:spTree>
    <p:extLst>
      <p:ext uri="{BB962C8B-B14F-4D97-AF65-F5344CB8AC3E}">
        <p14:creationId xmlns:p14="http://schemas.microsoft.com/office/powerpoint/2010/main" val="2611157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p:txBody>
          <a:bodyPr/>
          <a:lstStyle/>
          <a:p>
            <a:r>
              <a:rPr lang="en-US" dirty="0"/>
              <a:t>Create AML Compute </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sz="half" idx="1"/>
          </p:nvPr>
        </p:nvSpPr>
        <p:spPr/>
        <p:txBody>
          <a:bodyPr>
            <a:normAutofit/>
          </a:bodyPr>
          <a:lstStyle/>
          <a:p>
            <a:r>
              <a:rPr lang="en-US" dirty="0"/>
              <a:t>Provision and manage clusters of Azure VMs for running ML workloads</a:t>
            </a:r>
          </a:p>
          <a:p>
            <a:r>
              <a:rPr lang="en-US" dirty="0"/>
              <a:t>Needed to execute pipelines</a:t>
            </a:r>
          </a:p>
          <a:p>
            <a:r>
              <a:rPr lang="en-US" dirty="0"/>
              <a:t>Can re-use compute clusters across ML jobs or create new clusters per job</a:t>
            </a:r>
          </a:p>
        </p:txBody>
      </p:sp>
      <p:sp>
        <p:nvSpPr>
          <p:cNvPr id="2" name="Content Placeholder 1">
            <a:extLst>
              <a:ext uri="{FF2B5EF4-FFF2-40B4-BE49-F238E27FC236}">
                <a16:creationId xmlns:a16="http://schemas.microsoft.com/office/drawing/2014/main" id="{A6288E00-5456-4BDC-A484-E5008015ACBD}"/>
              </a:ext>
            </a:extLst>
          </p:cNvPr>
          <p:cNvSpPr>
            <a:spLocks noGrp="1"/>
          </p:cNvSpPr>
          <p:nvPr>
            <p:ph sz="half" idx="2"/>
          </p:nvPr>
        </p:nvSpPr>
        <p:spPr>
          <a:xfrm>
            <a:off x="6172200" y="1825625"/>
            <a:ext cx="5621694" cy="4351338"/>
          </a:xfrm>
        </p:spPr>
        <p:txBody>
          <a:bodyPr>
            <a:normAutofit/>
          </a:bodyPr>
          <a:lstStyle/>
          <a:p>
            <a:pPr marL="0" indent="0">
              <a:buNone/>
            </a:pPr>
            <a:r>
              <a:rPr lang="en-US" sz="2000" dirty="0" err="1">
                <a:latin typeface="Consolas" panose="020B0609020204030204" pitchFamily="49" charset="0"/>
              </a:rPr>
              <a:t>provisioning_config</a:t>
            </a:r>
            <a:r>
              <a:rPr lang="en-US" sz="2000" dirty="0">
                <a:latin typeface="Consolas" panose="020B0609020204030204" pitchFamily="49" charset="0"/>
              </a:rPr>
              <a:t> = </a:t>
            </a:r>
            <a:r>
              <a:rPr lang="en-US" sz="2000" dirty="0" err="1">
                <a:latin typeface="Consolas" panose="020B0609020204030204" pitchFamily="49" charset="0"/>
              </a:rPr>
              <a:t>AmlCompute.provisioning_configuration</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vm_size</a:t>
            </a:r>
            <a:r>
              <a:rPr lang="en-US" sz="2000" dirty="0">
                <a:latin typeface="Consolas" panose="020B0609020204030204" pitchFamily="49" charset="0"/>
              </a:rPr>
              <a:t> = "STANDARD_D2_V2",</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min_nodes</a:t>
            </a:r>
            <a:r>
              <a:rPr lang="en-US" sz="2000" dirty="0">
                <a:latin typeface="Consolas" panose="020B0609020204030204" pitchFamily="49" charset="0"/>
              </a:rPr>
              <a:t> = 1,</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max_nodes</a:t>
            </a:r>
            <a:r>
              <a:rPr lang="en-US" sz="2000" dirty="0">
                <a:latin typeface="Consolas" panose="020B0609020204030204" pitchFamily="49" charset="0"/>
              </a:rPr>
              <a:t> = 1)    </a:t>
            </a:r>
          </a:p>
          <a:p>
            <a:pPr marL="0" indent="0">
              <a:buNone/>
            </a:pPr>
            <a:r>
              <a:rPr lang="en-US" sz="2000" dirty="0" err="1">
                <a:latin typeface="Consolas" panose="020B0609020204030204" pitchFamily="49" charset="0"/>
              </a:rPr>
              <a:t>aml_compute</a:t>
            </a:r>
            <a:r>
              <a:rPr lang="en-US" sz="2000" dirty="0">
                <a:latin typeface="Consolas" panose="020B0609020204030204" pitchFamily="49" charset="0"/>
              </a:rPr>
              <a:t> =</a:t>
            </a:r>
            <a:br>
              <a:rPr lang="en-US" sz="2000" dirty="0">
                <a:latin typeface="Consolas" panose="020B0609020204030204" pitchFamily="49" charset="0"/>
              </a:rPr>
            </a:br>
            <a:r>
              <a:rPr lang="en-US" sz="2000" dirty="0" err="1">
                <a:latin typeface="Consolas" panose="020B0609020204030204" pitchFamily="49" charset="0"/>
              </a:rPr>
              <a:t>ComputeTarget.create</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ws</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aml_compute_target</a:t>
            </a:r>
            <a:r>
              <a:rPr lang="en-US" sz="2000" dirty="0">
                <a:latin typeface="Consolas" panose="020B0609020204030204" pitchFamily="49" charset="0"/>
              </a:rPr>
              <a:t>, 	</a:t>
            </a:r>
            <a:r>
              <a:rPr lang="en-US" sz="2000" dirty="0" err="1">
                <a:latin typeface="Consolas" panose="020B0609020204030204" pitchFamily="49" charset="0"/>
              </a:rPr>
              <a:t>provisioning_config</a:t>
            </a:r>
            <a:r>
              <a:rPr lang="en-US" sz="2000" dirty="0">
                <a:latin typeface="Consolas" panose="020B0609020204030204" pitchFamily="49" charset="0"/>
              </a:rPr>
              <a:t>)</a:t>
            </a:r>
          </a:p>
        </p:txBody>
      </p:sp>
    </p:spTree>
    <p:extLst>
      <p:ext uri="{BB962C8B-B14F-4D97-AF65-F5344CB8AC3E}">
        <p14:creationId xmlns:p14="http://schemas.microsoft.com/office/powerpoint/2010/main" val="285993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500"/>
                                        <p:tgtEl>
                                          <p:spTgt spid="2">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fade">
                                      <p:cBhvr>
                                        <p:cTn id="25"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p:txBody>
          <a:bodyPr/>
          <a:lstStyle/>
          <a:p>
            <a:r>
              <a:rPr lang="en-US" dirty="0"/>
              <a:t>Create Run Configuration</a:t>
            </a:r>
          </a:p>
        </p:txBody>
      </p:sp>
      <p:sp>
        <p:nvSpPr>
          <p:cNvPr id="2" name="Content Placeholder 1">
            <a:extLst>
              <a:ext uri="{FF2B5EF4-FFF2-40B4-BE49-F238E27FC236}">
                <a16:creationId xmlns:a16="http://schemas.microsoft.com/office/drawing/2014/main" id="{214312CF-B302-4DF1-9FE3-2CC1AA0FF22E}"/>
              </a:ext>
            </a:extLst>
          </p:cNvPr>
          <p:cNvSpPr>
            <a:spLocks noGrp="1"/>
          </p:cNvSpPr>
          <p:nvPr>
            <p:ph idx="1"/>
          </p:nvPr>
        </p:nvSpPr>
        <p:spPr/>
        <p:txBody>
          <a:bodyPr>
            <a:noAutofit/>
          </a:bodyPr>
          <a:lstStyle/>
          <a:p>
            <a:pPr marL="0" indent="0">
              <a:buNone/>
            </a:pPr>
            <a:r>
              <a:rPr lang="en-US" sz="2000" dirty="0" err="1">
                <a:latin typeface="Consolas" panose="020B0609020204030204" pitchFamily="49" charset="0"/>
              </a:rPr>
              <a:t>run_amlcompute</a:t>
            </a:r>
            <a:r>
              <a:rPr lang="en-US" sz="2000" dirty="0">
                <a:latin typeface="Consolas" panose="020B0609020204030204" pitchFamily="49" charset="0"/>
              </a:rPr>
              <a:t> = </a:t>
            </a:r>
            <a:r>
              <a:rPr lang="en-US" sz="2000" dirty="0" err="1">
                <a:latin typeface="Consolas" panose="020B0609020204030204" pitchFamily="49" charset="0"/>
              </a:rPr>
              <a:t>RunConfiguration</a:t>
            </a:r>
            <a:r>
              <a:rPr lang="en-US" sz="2000" dirty="0">
                <a:latin typeface="Consolas" panose="020B0609020204030204" pitchFamily="49" charset="0"/>
              </a:rPr>
              <a:t>()</a:t>
            </a:r>
          </a:p>
          <a:p>
            <a:pPr marL="0" indent="0">
              <a:buNone/>
            </a:pPr>
            <a:r>
              <a:rPr lang="en-US" sz="2000" dirty="0" err="1">
                <a:latin typeface="Consolas" panose="020B0609020204030204" pitchFamily="49" charset="0"/>
              </a:rPr>
              <a:t>run_amlcompute.target</a:t>
            </a:r>
            <a:r>
              <a:rPr lang="en-US" sz="2000" dirty="0">
                <a:latin typeface="Consolas" panose="020B0609020204030204" pitchFamily="49" charset="0"/>
              </a:rPr>
              <a:t> = </a:t>
            </a:r>
            <a:r>
              <a:rPr lang="en-US" sz="2000" dirty="0" err="1">
                <a:latin typeface="Consolas" panose="020B0609020204030204" pitchFamily="49" charset="0"/>
              </a:rPr>
              <a:t>aml_compute_target</a:t>
            </a:r>
            <a:endParaRPr lang="en-US" sz="2000" dirty="0">
              <a:latin typeface="Consolas" panose="020B0609020204030204" pitchFamily="49" charset="0"/>
            </a:endParaRPr>
          </a:p>
          <a:p>
            <a:pPr marL="0" indent="0">
              <a:buNone/>
            </a:pPr>
            <a:r>
              <a:rPr lang="en-US" sz="2000" dirty="0" err="1">
                <a:latin typeface="Consolas" panose="020B0609020204030204" pitchFamily="49" charset="0"/>
              </a:rPr>
              <a:t>run_amlcompute.environment.docker.enabled</a:t>
            </a:r>
            <a:r>
              <a:rPr lang="en-US" sz="2000" dirty="0">
                <a:latin typeface="Consolas" panose="020B0609020204030204" pitchFamily="49" charset="0"/>
              </a:rPr>
              <a:t> = True</a:t>
            </a:r>
          </a:p>
          <a:p>
            <a:pPr marL="0" indent="0">
              <a:buNone/>
            </a:pPr>
            <a:r>
              <a:rPr lang="en-US" sz="2000" dirty="0" err="1">
                <a:latin typeface="Consolas" panose="020B0609020204030204" pitchFamily="49" charset="0"/>
              </a:rPr>
              <a:t>run_amlcompute.environment.docker.base_image</a:t>
            </a:r>
            <a:r>
              <a:rPr lang="en-US" sz="2000" dirty="0">
                <a:latin typeface="Consolas" panose="020B0609020204030204" pitchFamily="49" charset="0"/>
              </a:rPr>
              <a:t> = DEFAULT_CPU_IMAGE</a:t>
            </a:r>
          </a:p>
          <a:p>
            <a:pPr marL="0" indent="0">
              <a:buNone/>
            </a:pPr>
            <a:r>
              <a:rPr lang="en-US" sz="2000" dirty="0" err="1">
                <a:latin typeface="Consolas" panose="020B0609020204030204" pitchFamily="49" charset="0"/>
              </a:rPr>
              <a:t>run_amlcompute.environment.python.user_managed_dependencies</a:t>
            </a:r>
            <a:r>
              <a:rPr lang="en-US" sz="2000" dirty="0">
                <a:latin typeface="Consolas" panose="020B0609020204030204" pitchFamily="49" charset="0"/>
              </a:rPr>
              <a:t> = False</a:t>
            </a:r>
          </a:p>
          <a:p>
            <a:pPr marL="0" indent="0">
              <a:buNone/>
            </a:pPr>
            <a:r>
              <a:rPr lang="en-US" sz="2000" dirty="0" err="1">
                <a:latin typeface="Consolas" panose="020B0609020204030204" pitchFamily="49" charset="0"/>
              </a:rPr>
              <a:t>run_amlcompute.environment.python.conda_dependencies</a:t>
            </a:r>
            <a:r>
              <a:rPr lang="en-US" sz="2000" dirty="0">
                <a:latin typeface="Consolas" panose="020B0609020204030204" pitchFamily="49" charset="0"/>
              </a:rPr>
              <a:t> = </a:t>
            </a:r>
            <a:r>
              <a:rPr lang="en-US" sz="2000" dirty="0" err="1">
                <a:latin typeface="Consolas" panose="020B0609020204030204" pitchFamily="49" charset="0"/>
              </a:rPr>
              <a:t>CondaDependencies.create</a:t>
            </a:r>
            <a:r>
              <a:rPr lang="en-US" sz="2000" dirty="0">
                <a:latin typeface="Consolas" panose="020B0609020204030204" pitchFamily="49" charset="0"/>
              </a:rPr>
              <a:t>(</a:t>
            </a:r>
            <a:r>
              <a:rPr lang="en-US" sz="2000" dirty="0" err="1">
                <a:latin typeface="Consolas" panose="020B0609020204030204" pitchFamily="49" charset="0"/>
              </a:rPr>
              <a:t>pip_packages</a:t>
            </a:r>
            <a:r>
              <a:rPr lang="en-US" sz="2000" dirty="0">
                <a:latin typeface="Consolas" panose="020B0609020204030204" pitchFamily="49" charset="0"/>
              </a:rPr>
              <a:t>=[</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numpy</a:t>
            </a:r>
            <a:r>
              <a:rPr lang="en-US" sz="2000" dirty="0">
                <a:latin typeface="Consolas" panose="020B0609020204030204" pitchFamily="49" charset="0"/>
              </a:rPr>
              <a:t>',</a:t>
            </a:r>
          </a:p>
          <a:p>
            <a:pPr marL="0" indent="0">
              <a:buNone/>
            </a:pPr>
            <a:r>
              <a:rPr lang="en-US" sz="2000" dirty="0">
                <a:latin typeface="Consolas" panose="020B0609020204030204" pitchFamily="49" charset="0"/>
              </a:rPr>
              <a:t>    'pandas',</a:t>
            </a:r>
          </a:p>
          <a:p>
            <a:pPr marL="0" indent="0">
              <a:buNone/>
            </a:pPr>
            <a:r>
              <a:rPr lang="en-US" sz="2000" dirty="0">
                <a:latin typeface="Consolas" panose="020B0609020204030204" pitchFamily="49" charset="0"/>
              </a:rPr>
              <a:t>    'scikit-learn',</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sklearn_pandas</a:t>
            </a:r>
            <a:r>
              <a:rPr lang="en-US" sz="2000" dirty="0">
                <a:latin typeface="Consolas" panose="020B0609020204030204" pitchFamily="49" charset="0"/>
              </a:rPr>
              <a:t>'</a:t>
            </a:r>
          </a:p>
          <a:p>
            <a:pPr marL="0" indent="0">
              <a:buNone/>
            </a:pPr>
            <a:r>
              <a:rPr lang="en-US" sz="2000" dirty="0">
                <a:latin typeface="Consolas" panose="020B0609020204030204" pitchFamily="49" charset="0"/>
              </a:rPr>
              <a:t>])</a:t>
            </a:r>
          </a:p>
        </p:txBody>
      </p:sp>
      <p:sp>
        <p:nvSpPr>
          <p:cNvPr id="7" name="Speech Bubble: Rectangle 6">
            <a:extLst>
              <a:ext uri="{FF2B5EF4-FFF2-40B4-BE49-F238E27FC236}">
                <a16:creationId xmlns:a16="http://schemas.microsoft.com/office/drawing/2014/main" id="{8199EF6F-4C79-4827-BE1F-4C62FA393100}"/>
              </a:ext>
            </a:extLst>
          </p:cNvPr>
          <p:cNvSpPr/>
          <p:nvPr/>
        </p:nvSpPr>
        <p:spPr>
          <a:xfrm>
            <a:off x="7564316" y="679939"/>
            <a:ext cx="3200400" cy="1125415"/>
          </a:xfrm>
          <a:prstGeom prst="wedgeRectCallout">
            <a:avLst>
              <a:gd name="adj1" fmla="val -67353"/>
              <a:gd name="adj2" fmla="val 34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 the created compute target </a:t>
            </a:r>
          </a:p>
        </p:txBody>
      </p:sp>
      <p:sp>
        <p:nvSpPr>
          <p:cNvPr id="8" name="Speech Bubble: Rectangle 7">
            <a:extLst>
              <a:ext uri="{FF2B5EF4-FFF2-40B4-BE49-F238E27FC236}">
                <a16:creationId xmlns:a16="http://schemas.microsoft.com/office/drawing/2014/main" id="{10146B6F-F1CB-4B1E-97C4-D3AA8D4312BA}"/>
              </a:ext>
            </a:extLst>
          </p:cNvPr>
          <p:cNvSpPr/>
          <p:nvPr/>
        </p:nvSpPr>
        <p:spPr>
          <a:xfrm>
            <a:off x="8447942" y="994271"/>
            <a:ext cx="3200400" cy="1125415"/>
          </a:xfrm>
          <a:prstGeom prst="wedgeRectCallout">
            <a:avLst>
              <a:gd name="adj1" fmla="val -66620"/>
              <a:gd name="adj2" fmla="val 635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Set container details</a:t>
            </a:r>
          </a:p>
        </p:txBody>
      </p:sp>
      <p:sp>
        <p:nvSpPr>
          <p:cNvPr id="9" name="Speech Bubble: Rectangle 8">
            <a:extLst>
              <a:ext uri="{FF2B5EF4-FFF2-40B4-BE49-F238E27FC236}">
                <a16:creationId xmlns:a16="http://schemas.microsoft.com/office/drawing/2014/main" id="{E1D21AE4-B808-4C57-AA0B-A2CEF654A7A7}"/>
              </a:ext>
            </a:extLst>
          </p:cNvPr>
          <p:cNvSpPr/>
          <p:nvPr/>
        </p:nvSpPr>
        <p:spPr>
          <a:xfrm>
            <a:off x="8500871" y="3429000"/>
            <a:ext cx="3222205" cy="1547004"/>
          </a:xfrm>
          <a:prstGeom prst="wedgeRectCallout">
            <a:avLst>
              <a:gd name="adj1" fmla="val -36218"/>
              <a:gd name="adj2" fmla="val -68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If True, use your own installed packages instead of </a:t>
            </a:r>
            <a:r>
              <a:rPr lang="en-US" sz="2800" dirty="0" err="1"/>
              <a:t>Conda</a:t>
            </a:r>
            <a:endParaRPr lang="en-US" sz="2800" dirty="0"/>
          </a:p>
        </p:txBody>
      </p:sp>
      <p:sp>
        <p:nvSpPr>
          <p:cNvPr id="10" name="Speech Bubble: Rectangle 9">
            <a:extLst>
              <a:ext uri="{FF2B5EF4-FFF2-40B4-BE49-F238E27FC236}">
                <a16:creationId xmlns:a16="http://schemas.microsoft.com/office/drawing/2014/main" id="{801843D3-0FB6-458E-A77E-90330988FCDE}"/>
              </a:ext>
            </a:extLst>
          </p:cNvPr>
          <p:cNvSpPr/>
          <p:nvPr/>
        </p:nvSpPr>
        <p:spPr>
          <a:xfrm>
            <a:off x="4258056" y="4197303"/>
            <a:ext cx="3200400" cy="1125415"/>
          </a:xfrm>
          <a:prstGeom prst="wedgeRectCallout">
            <a:avLst>
              <a:gd name="adj1" fmla="val -35119"/>
              <a:gd name="adj2" fmla="val -7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Specify packages to install</a:t>
            </a:r>
          </a:p>
        </p:txBody>
      </p:sp>
    </p:spTree>
    <p:extLst>
      <p:ext uri="{BB962C8B-B14F-4D97-AF65-F5344CB8AC3E}">
        <p14:creationId xmlns:p14="http://schemas.microsoft.com/office/powerpoint/2010/main" val="291621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Walkthrough:  Creating a Pipeline</a:t>
            </a:r>
          </a:p>
        </p:txBody>
      </p:sp>
      <p:pic>
        <p:nvPicPr>
          <p:cNvPr id="6" name="Content Placeholder 5">
            <a:extLst>
              <a:ext uri="{FF2B5EF4-FFF2-40B4-BE49-F238E27FC236}">
                <a16:creationId xmlns:a16="http://schemas.microsoft.com/office/drawing/2014/main" id="{76BA2A3A-1404-4BDF-A6E2-E293032248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5615" y="895053"/>
            <a:ext cx="6740769" cy="5855291"/>
          </a:xfrm>
        </p:spPr>
      </p:pic>
    </p:spTree>
    <p:extLst>
      <p:ext uri="{BB962C8B-B14F-4D97-AF65-F5344CB8AC3E}">
        <p14:creationId xmlns:p14="http://schemas.microsoft.com/office/powerpoint/2010/main" val="3592445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Data Prep Step</a:t>
            </a:r>
          </a:p>
        </p:txBody>
      </p:sp>
      <p:pic>
        <p:nvPicPr>
          <p:cNvPr id="5" name="Content Placeholder 4">
            <a:extLst>
              <a:ext uri="{FF2B5EF4-FFF2-40B4-BE49-F238E27FC236}">
                <a16:creationId xmlns:a16="http://schemas.microsoft.com/office/drawing/2014/main" id="{A05D196D-A0ED-4890-BCE5-4108207B6E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1495" y="1247530"/>
            <a:ext cx="10413522" cy="4567115"/>
          </a:xfrm>
        </p:spPr>
      </p:pic>
    </p:spTree>
    <p:extLst>
      <p:ext uri="{BB962C8B-B14F-4D97-AF65-F5344CB8AC3E}">
        <p14:creationId xmlns:p14="http://schemas.microsoft.com/office/powerpoint/2010/main" val="3184808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Data Reference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rmAutofit/>
          </a:bodyPr>
          <a:lstStyle/>
          <a:p>
            <a:pPr marL="0" indent="0">
              <a:buNone/>
            </a:pPr>
            <a:r>
              <a:rPr lang="en-US" sz="2400" dirty="0">
                <a:latin typeface="Consolas" panose="020B0609020204030204" pitchFamily="49" charset="0"/>
              </a:rPr>
              <a:t>from </a:t>
            </a:r>
            <a:r>
              <a:rPr lang="en-US" sz="2400" dirty="0" err="1">
                <a:latin typeface="Consolas" panose="020B0609020204030204" pitchFamily="49" charset="0"/>
              </a:rPr>
              <a:t>azureml.data.data_reference</a:t>
            </a:r>
            <a:r>
              <a:rPr lang="en-US" sz="2400" dirty="0">
                <a:latin typeface="Consolas" panose="020B0609020204030204" pitchFamily="49" charset="0"/>
              </a:rPr>
              <a:t> import </a:t>
            </a:r>
            <a:r>
              <a:rPr lang="en-US" sz="2400" dirty="0" err="1">
                <a:latin typeface="Consolas" panose="020B0609020204030204" pitchFamily="49" charset="0"/>
              </a:rPr>
              <a:t>DataReference</a:t>
            </a: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def_blob_store</a:t>
            </a:r>
            <a:r>
              <a:rPr lang="en-US" sz="2400" dirty="0">
                <a:latin typeface="Consolas" panose="020B0609020204030204" pitchFamily="49" charset="0"/>
              </a:rPr>
              <a:t> = </a:t>
            </a:r>
            <a:r>
              <a:rPr lang="en-US" sz="2400" dirty="0" err="1">
                <a:latin typeface="Consolas" panose="020B0609020204030204" pitchFamily="49" charset="0"/>
              </a:rPr>
              <a:t>ws.get_default_datastore</a:t>
            </a:r>
            <a:r>
              <a:rPr lang="en-US" sz="2400" dirty="0">
                <a:latin typeface="Consolas" panose="020B0609020204030204" pitchFamily="49" charset="0"/>
              </a:rPr>
              <a:t>()</a:t>
            </a:r>
          </a:p>
          <a:p>
            <a:pPr marL="0" indent="0">
              <a:buNone/>
            </a:pPr>
            <a:r>
              <a:rPr lang="en-US" sz="2400" dirty="0" err="1">
                <a:latin typeface="Consolas" panose="020B0609020204030204" pitchFamily="49" charset="0"/>
              </a:rPr>
              <a:t>raw_data</a:t>
            </a:r>
            <a:r>
              <a:rPr lang="en-US" sz="2400" dirty="0">
                <a:latin typeface="Consolas" panose="020B0609020204030204" pitchFamily="49" charset="0"/>
              </a:rPr>
              <a:t> = </a:t>
            </a:r>
            <a:r>
              <a:rPr lang="en-US" sz="2400" dirty="0" err="1">
                <a:latin typeface="Consolas" panose="020B0609020204030204" pitchFamily="49" charset="0"/>
              </a:rPr>
              <a:t>DataReference</a:t>
            </a:r>
            <a:r>
              <a:rPr lang="en-US" sz="2400" dirty="0">
                <a:latin typeface="Consolas" panose="020B0609020204030204" pitchFamily="49" charset="0"/>
              </a:rPr>
              <a:t>(</a:t>
            </a:r>
          </a:p>
          <a:p>
            <a:pPr marL="0" indent="0">
              <a:buNone/>
            </a:pPr>
            <a:r>
              <a:rPr lang="en-US" sz="2400" dirty="0">
                <a:latin typeface="Consolas" panose="020B0609020204030204" pitchFamily="49" charset="0"/>
              </a:rPr>
              <a:t>	datastore=</a:t>
            </a:r>
            <a:r>
              <a:rPr lang="en-US" sz="2400" dirty="0" err="1">
                <a:latin typeface="Consolas" panose="020B0609020204030204" pitchFamily="49" charset="0"/>
              </a:rPr>
              <a:t>def_blob_store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data_reference_name</a:t>
            </a:r>
            <a:r>
              <a:rPr lang="en-US" sz="2400" dirty="0">
                <a:latin typeface="Consolas" panose="020B0609020204030204" pitchFamily="49" charset="0"/>
              </a:rPr>
              <a:t>="</a:t>
            </a:r>
            <a:r>
              <a:rPr lang="en-US" sz="2400" dirty="0" err="1">
                <a:latin typeface="Consolas" panose="020B0609020204030204" pitchFamily="49" charset="0"/>
              </a:rPr>
              <a:t>raw_data</a:t>
            </a:r>
            <a:r>
              <a:rPr lang="en-US" sz="2400" dirty="0">
                <a:latin typeface="Consolas" panose="020B0609020204030204" pitchFamily="49" charset="0"/>
              </a:rPr>
              <a:t>",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path_on_datastore</a:t>
            </a:r>
            <a:r>
              <a:rPr lang="en-US" sz="2400" dirty="0">
                <a:latin typeface="Consolas" panose="020B0609020204030204" pitchFamily="49" charset="0"/>
              </a:rPr>
              <a:t>=".../...")</a:t>
            </a:r>
          </a:p>
        </p:txBody>
      </p:sp>
      <p:sp>
        <p:nvSpPr>
          <p:cNvPr id="5" name="Speech Bubble: Rectangle 4">
            <a:extLst>
              <a:ext uri="{FF2B5EF4-FFF2-40B4-BE49-F238E27FC236}">
                <a16:creationId xmlns:a16="http://schemas.microsoft.com/office/drawing/2014/main" id="{3DF5F285-ED14-4B71-A2AE-50A52DE3DED7}"/>
              </a:ext>
            </a:extLst>
          </p:cNvPr>
          <p:cNvSpPr/>
          <p:nvPr/>
        </p:nvSpPr>
        <p:spPr>
          <a:xfrm>
            <a:off x="6778517" y="4197303"/>
            <a:ext cx="3397114" cy="1125415"/>
          </a:xfrm>
          <a:prstGeom prst="wedgeRectCallout">
            <a:avLst>
              <a:gd name="adj1" fmla="val -35119"/>
              <a:gd name="adj2" fmla="val -7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The input to our Data Prep Pipeline step</a:t>
            </a:r>
          </a:p>
        </p:txBody>
      </p:sp>
    </p:spTree>
    <p:extLst>
      <p:ext uri="{BB962C8B-B14F-4D97-AF65-F5344CB8AC3E}">
        <p14:creationId xmlns:p14="http://schemas.microsoft.com/office/powerpoint/2010/main" val="375541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Pipeline Data for Prepared Data</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rmAutofit/>
          </a:bodyPr>
          <a:lstStyle/>
          <a:p>
            <a:pPr marL="0" indent="0">
              <a:buNone/>
            </a:pPr>
            <a:r>
              <a:rPr lang="en-US" sz="2400" dirty="0">
                <a:latin typeface="Consolas" panose="020B0609020204030204" pitchFamily="49" charset="0"/>
              </a:rPr>
              <a:t>from </a:t>
            </a:r>
            <a:r>
              <a:rPr lang="en-US" sz="2400" dirty="0" err="1">
                <a:latin typeface="Consolas" panose="020B0609020204030204" pitchFamily="49" charset="0"/>
              </a:rPr>
              <a:t>azureml.pipeline.core</a:t>
            </a:r>
            <a:r>
              <a:rPr lang="en-US" sz="2400" dirty="0">
                <a:latin typeface="Consolas" panose="020B0609020204030204" pitchFamily="49" charset="0"/>
              </a:rPr>
              <a:t> import </a:t>
            </a:r>
            <a:r>
              <a:rPr lang="en-US" sz="2400" dirty="0" err="1">
                <a:latin typeface="Consolas" panose="020B0609020204030204" pitchFamily="49" charset="0"/>
              </a:rPr>
              <a:t>PipelineData</a:t>
            </a: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processed_data</a:t>
            </a:r>
            <a:r>
              <a:rPr lang="en-US" sz="2400" dirty="0">
                <a:latin typeface="Consolas" panose="020B0609020204030204" pitchFamily="49" charset="0"/>
              </a:rPr>
              <a:t> = </a:t>
            </a:r>
            <a:r>
              <a:rPr lang="en-US" sz="2400" dirty="0" err="1">
                <a:latin typeface="Consolas" panose="020B0609020204030204" pitchFamily="49" charset="0"/>
              </a:rPr>
              <a:t>PipelineData</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processed_data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datastore=</a:t>
            </a:r>
            <a:r>
              <a:rPr lang="en-US" sz="2400" dirty="0" err="1">
                <a:latin typeface="Consolas" panose="020B0609020204030204" pitchFamily="49" charset="0"/>
              </a:rPr>
              <a:t>def_blob_store</a:t>
            </a:r>
            <a:r>
              <a:rPr lang="en-US" sz="2400" dirty="0">
                <a:latin typeface="Consolas" panose="020B0609020204030204" pitchFamily="49" charset="0"/>
              </a:rPr>
              <a:t>)</a:t>
            </a:r>
          </a:p>
        </p:txBody>
      </p:sp>
      <p:sp>
        <p:nvSpPr>
          <p:cNvPr id="5" name="Speech Bubble: Rectangle 4">
            <a:extLst>
              <a:ext uri="{FF2B5EF4-FFF2-40B4-BE49-F238E27FC236}">
                <a16:creationId xmlns:a16="http://schemas.microsoft.com/office/drawing/2014/main" id="{4C21E1B7-8BFE-4DE8-861B-26C43D26F792}"/>
              </a:ext>
            </a:extLst>
          </p:cNvPr>
          <p:cNvSpPr/>
          <p:nvPr/>
        </p:nvSpPr>
        <p:spPr>
          <a:xfrm>
            <a:off x="5858256" y="3429000"/>
            <a:ext cx="3397114" cy="1576754"/>
          </a:xfrm>
          <a:prstGeom prst="wedgeRectCallout">
            <a:avLst>
              <a:gd name="adj1" fmla="val -35119"/>
              <a:gd name="adj2" fmla="val -7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An intermediate data object tying an output to the next input</a:t>
            </a:r>
          </a:p>
        </p:txBody>
      </p:sp>
    </p:spTree>
    <p:extLst>
      <p:ext uri="{BB962C8B-B14F-4D97-AF65-F5344CB8AC3E}">
        <p14:creationId xmlns:p14="http://schemas.microsoft.com/office/powerpoint/2010/main" val="346430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6CC0-C154-4156-B767-106765CBCF7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536EE2-5299-416C-9DC9-6AD37826E7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0076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Data Prep Step</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Autofit/>
          </a:bodyPr>
          <a:lstStyle/>
          <a:p>
            <a:pPr marL="0" indent="0">
              <a:buNone/>
            </a:pPr>
            <a:r>
              <a:rPr lang="en-US" sz="2400" dirty="0" err="1">
                <a:latin typeface="Consolas" panose="020B0609020204030204" pitchFamily="49" charset="0"/>
              </a:rPr>
              <a:t>dataPrepStep</a:t>
            </a:r>
            <a:r>
              <a:rPr lang="en-US" sz="2400" dirty="0">
                <a:latin typeface="Consolas" panose="020B0609020204030204" pitchFamily="49" charset="0"/>
              </a:rPr>
              <a:t> = </a:t>
            </a:r>
            <a:r>
              <a:rPr lang="en-US" sz="2400" dirty="0" err="1">
                <a:latin typeface="Consolas" panose="020B0609020204030204" pitchFamily="49" charset="0"/>
              </a:rPr>
              <a:t>PythonScriptStep</a:t>
            </a:r>
            <a:r>
              <a:rPr lang="en-US" sz="2400" dirty="0">
                <a:latin typeface="Consolas" panose="020B0609020204030204" pitchFamily="49" charset="0"/>
              </a:rPr>
              <a:t>(</a:t>
            </a:r>
          </a:p>
          <a:p>
            <a:pPr marL="0" indent="0">
              <a:buNone/>
            </a:pPr>
            <a:r>
              <a:rPr lang="en-US" sz="2400" dirty="0">
                <a:latin typeface="Consolas" panose="020B0609020204030204" pitchFamily="49" charset="0"/>
              </a:rPr>
              <a:t>    name="</a:t>
            </a:r>
            <a:r>
              <a:rPr lang="en-US" sz="2400" dirty="0" err="1">
                <a:latin typeface="Consolas" panose="020B0609020204030204" pitchFamily="49" charset="0"/>
              </a:rPr>
              <a:t>process_data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source_directory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script_name</a:t>
            </a:r>
            <a:r>
              <a:rPr lang="en-US" sz="2400" dirty="0">
                <a:latin typeface="Consolas" panose="020B0609020204030204" pitchFamily="49" charset="0"/>
              </a:rPr>
              <a:t>="process.py", </a:t>
            </a:r>
          </a:p>
          <a:p>
            <a:pPr marL="0" indent="0">
              <a:buNone/>
            </a:pPr>
            <a:r>
              <a:rPr lang="en-US" sz="2400" dirty="0">
                <a:latin typeface="Consolas" panose="020B0609020204030204" pitchFamily="49" charset="0"/>
              </a:rPr>
              <a:t>    arguments=["--</a:t>
            </a:r>
            <a:r>
              <a:rPr lang="en-US" sz="2400" dirty="0" err="1">
                <a:latin typeface="Consolas" panose="020B0609020204030204" pitchFamily="49" charset="0"/>
              </a:rPr>
              <a:t>process_mode</a:t>
            </a:r>
            <a:r>
              <a:rPr lang="en-US" sz="2400" dirty="0">
                <a:latin typeface="Consolas" panose="020B0609020204030204" pitchFamily="49" charset="0"/>
              </a:rPr>
              <a:t>", 'train',</a:t>
            </a:r>
          </a:p>
          <a:p>
            <a:pPr marL="0" indent="0">
              <a:buNone/>
            </a:pPr>
            <a:r>
              <a:rPr lang="en-US" sz="2400" dirty="0">
                <a:latin typeface="Consolas" panose="020B0609020204030204" pitchFamily="49" charset="0"/>
              </a:rPr>
              <a:t>               "--input", </a:t>
            </a:r>
            <a:r>
              <a:rPr lang="en-US" sz="2400" dirty="0" err="1">
                <a:latin typeface="Consolas" panose="020B0609020204030204" pitchFamily="49" charset="0"/>
              </a:rPr>
              <a:t>raw_data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"--output", </a:t>
            </a:r>
            <a:r>
              <a:rPr lang="en-US" sz="2400" dirty="0" err="1">
                <a:latin typeface="Consolas" panose="020B0609020204030204" pitchFamily="49" charset="0"/>
              </a:rPr>
              <a:t>processed_data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inputs=[</a:t>
            </a:r>
            <a:r>
              <a:rPr lang="en-US" sz="2400" dirty="0" err="1">
                <a:latin typeface="Consolas" panose="020B0609020204030204" pitchFamily="49" charset="0"/>
              </a:rPr>
              <a:t>raw_data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outputs=[</a:t>
            </a:r>
            <a:r>
              <a:rPr lang="en-US" sz="2400" dirty="0" err="1">
                <a:latin typeface="Consolas" panose="020B0609020204030204" pitchFamily="49" charset="0"/>
              </a:rPr>
              <a:t>processed_data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compute_target</a:t>
            </a:r>
            <a:r>
              <a:rPr lang="en-US" sz="2400" dirty="0">
                <a:latin typeface="Consolas" panose="020B0609020204030204" pitchFamily="49" charset="0"/>
              </a:rPr>
              <a:t>=</a:t>
            </a:r>
            <a:r>
              <a:rPr lang="en-US" sz="2400" dirty="0" err="1">
                <a:latin typeface="Consolas" panose="020B0609020204030204" pitchFamily="49" charset="0"/>
              </a:rPr>
              <a:t>aml_compute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runconfig</a:t>
            </a:r>
            <a:r>
              <a:rPr lang="en-US" sz="2400" dirty="0">
                <a:latin typeface="Consolas" panose="020B0609020204030204" pitchFamily="49" charset="0"/>
              </a:rPr>
              <a:t>=</a:t>
            </a:r>
            <a:r>
              <a:rPr lang="en-US" sz="2400" dirty="0" err="1">
                <a:latin typeface="Consolas" panose="020B0609020204030204" pitchFamily="49" charset="0"/>
              </a:rPr>
              <a:t>run_amlcompute</a:t>
            </a:r>
            <a:endParaRPr lang="en-US" sz="2400" dirty="0">
              <a:latin typeface="Consolas" panose="020B0609020204030204" pitchFamily="49" charset="0"/>
            </a:endParaRPr>
          </a:p>
          <a:p>
            <a:pPr marL="0" indent="0">
              <a:buNone/>
            </a:pPr>
            <a:r>
              <a:rPr lang="en-US" sz="2400" dirty="0">
                <a:latin typeface="Consolas" panose="020B0609020204030204" pitchFamily="49" charset="0"/>
              </a:rPr>
              <a:t>)</a:t>
            </a:r>
          </a:p>
        </p:txBody>
      </p:sp>
      <p:sp>
        <p:nvSpPr>
          <p:cNvPr id="5" name="Speech Bubble: Rectangle 4">
            <a:extLst>
              <a:ext uri="{FF2B5EF4-FFF2-40B4-BE49-F238E27FC236}">
                <a16:creationId xmlns:a16="http://schemas.microsoft.com/office/drawing/2014/main" id="{BA98E49D-55C6-452E-BE30-8A31A6E19809}"/>
              </a:ext>
            </a:extLst>
          </p:cNvPr>
          <p:cNvSpPr/>
          <p:nvPr/>
        </p:nvSpPr>
        <p:spPr>
          <a:xfrm>
            <a:off x="6831272" y="574484"/>
            <a:ext cx="3397114" cy="1576754"/>
          </a:xfrm>
          <a:prstGeom prst="wedgeRectCallout">
            <a:avLst>
              <a:gd name="adj1" fmla="val -81016"/>
              <a:gd name="adj2" fmla="val 576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Path to your Python script named process.py</a:t>
            </a:r>
          </a:p>
        </p:txBody>
      </p:sp>
      <p:sp>
        <p:nvSpPr>
          <p:cNvPr id="6" name="Speech Bubble: Rectangle 5">
            <a:extLst>
              <a:ext uri="{FF2B5EF4-FFF2-40B4-BE49-F238E27FC236}">
                <a16:creationId xmlns:a16="http://schemas.microsoft.com/office/drawing/2014/main" id="{A2C586D6-B6B7-4D89-93EE-CC1D167C3ADC}"/>
              </a:ext>
            </a:extLst>
          </p:cNvPr>
          <p:cNvSpPr/>
          <p:nvPr/>
        </p:nvSpPr>
        <p:spPr>
          <a:xfrm>
            <a:off x="7275107" y="902677"/>
            <a:ext cx="3397114" cy="1893394"/>
          </a:xfrm>
          <a:prstGeom prst="wedgeRectCallout">
            <a:avLst>
              <a:gd name="adj1" fmla="val -81016"/>
              <a:gd name="adj2" fmla="val 576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Three input arguments:  train/inference, input loc, output loc</a:t>
            </a:r>
          </a:p>
        </p:txBody>
      </p:sp>
      <p:sp>
        <p:nvSpPr>
          <p:cNvPr id="7" name="Speech Bubble: Rectangle 6">
            <a:extLst>
              <a:ext uri="{FF2B5EF4-FFF2-40B4-BE49-F238E27FC236}">
                <a16:creationId xmlns:a16="http://schemas.microsoft.com/office/drawing/2014/main" id="{2E09C711-1CCF-4733-8076-AACA64A240A1}"/>
              </a:ext>
            </a:extLst>
          </p:cNvPr>
          <p:cNvSpPr/>
          <p:nvPr/>
        </p:nvSpPr>
        <p:spPr>
          <a:xfrm>
            <a:off x="7440872" y="4461462"/>
            <a:ext cx="3397114" cy="1020557"/>
          </a:xfrm>
          <a:prstGeom prst="wedgeRectCallout">
            <a:avLst>
              <a:gd name="adj1" fmla="val -105862"/>
              <a:gd name="adj2" fmla="val -35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Specify the input and output objects</a:t>
            </a:r>
          </a:p>
        </p:txBody>
      </p:sp>
      <p:sp>
        <p:nvSpPr>
          <p:cNvPr id="8" name="Speech Bubble: Rectangle 7">
            <a:extLst>
              <a:ext uri="{FF2B5EF4-FFF2-40B4-BE49-F238E27FC236}">
                <a16:creationId xmlns:a16="http://schemas.microsoft.com/office/drawing/2014/main" id="{3AA05B20-E2BD-4F2F-9FB1-B371B094FF65}"/>
              </a:ext>
            </a:extLst>
          </p:cNvPr>
          <p:cNvSpPr/>
          <p:nvPr/>
        </p:nvSpPr>
        <p:spPr>
          <a:xfrm>
            <a:off x="7569826" y="5557751"/>
            <a:ext cx="3397114" cy="1020557"/>
          </a:xfrm>
          <a:prstGeom prst="wedgeRectCallout">
            <a:avLst>
              <a:gd name="adj1" fmla="val -105862"/>
              <a:gd name="adj2" fmla="val -35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Specify the compute and config choices</a:t>
            </a:r>
          </a:p>
        </p:txBody>
      </p:sp>
    </p:spTree>
    <p:extLst>
      <p:ext uri="{BB962C8B-B14F-4D97-AF65-F5344CB8AC3E}">
        <p14:creationId xmlns:p14="http://schemas.microsoft.com/office/powerpoint/2010/main" val="46676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Viewing process.py</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Autofit/>
          </a:bodyPr>
          <a:lstStyle/>
          <a:p>
            <a:pPr marL="0" indent="0">
              <a:buNone/>
            </a:pPr>
            <a:r>
              <a:rPr lang="en-US" sz="2400" dirty="0">
                <a:latin typeface="Consolas" panose="020B0609020204030204" pitchFamily="49" charset="0"/>
              </a:rPr>
              <a:t># Parse arguments:  </a:t>
            </a:r>
            <a:r>
              <a:rPr lang="en-US" sz="2400" dirty="0" err="1">
                <a:latin typeface="Consolas" panose="020B0609020204030204" pitchFamily="49" charset="0"/>
              </a:rPr>
              <a:t>process_mode</a:t>
            </a:r>
            <a:r>
              <a:rPr lang="en-US" sz="2400" dirty="0">
                <a:latin typeface="Consolas" panose="020B0609020204030204" pitchFamily="49" charset="0"/>
              </a:rPr>
              <a:t>, input, output</a:t>
            </a:r>
          </a:p>
          <a:p>
            <a:pPr marL="0" indent="0">
              <a:buNone/>
            </a:pPr>
            <a:r>
              <a:rPr lang="en-US" sz="2400" dirty="0">
                <a:latin typeface="Consolas" panose="020B0609020204030204" pitchFamily="49" charset="0"/>
              </a:rPr>
              <a:t>data = </a:t>
            </a:r>
            <a:r>
              <a:rPr lang="en-US" sz="2400" dirty="0" err="1">
                <a:latin typeface="Consolas" panose="020B0609020204030204" pitchFamily="49" charset="0"/>
              </a:rPr>
              <a:t>pd.read_csv</a:t>
            </a:r>
            <a:r>
              <a:rPr lang="en-US" sz="2400" dirty="0">
                <a:latin typeface="Consolas" panose="020B0609020204030204" pitchFamily="49" charset="0"/>
              </a:rPr>
              <a:t>(</a:t>
            </a:r>
            <a:r>
              <a:rPr lang="en-US" sz="2400" dirty="0" err="1">
                <a:latin typeface="Consolas" panose="020B0609020204030204" pitchFamily="49" charset="0"/>
              </a:rPr>
              <a:t>args.input</a:t>
            </a:r>
            <a:r>
              <a:rPr lang="en-US" sz="2400" dirty="0">
                <a:latin typeface="Consolas" panose="020B0609020204030204" pitchFamily="49" charset="0"/>
              </a:rPr>
              <a:t>)</a:t>
            </a:r>
          </a:p>
          <a:p>
            <a:pPr marL="0" indent="0">
              <a:buNone/>
            </a:pPr>
            <a:r>
              <a:rPr lang="en-US" sz="2400" dirty="0">
                <a:latin typeface="Consolas" panose="020B0609020204030204" pitchFamily="49" charset="0"/>
              </a:rPr>
              <a:t>if(</a:t>
            </a:r>
            <a:r>
              <a:rPr lang="en-US" sz="2400" dirty="0" err="1">
                <a:latin typeface="Consolas" panose="020B0609020204030204" pitchFamily="49" charset="0"/>
              </a:rPr>
              <a:t>args.process_mode</a:t>
            </a:r>
            <a:r>
              <a:rPr lang="en-US" sz="2400" dirty="0">
                <a:latin typeface="Consolas" panose="020B0609020204030204" pitchFamily="49" charset="0"/>
              </a:rPr>
              <a:t> == 'train’): ...</a:t>
            </a:r>
          </a:p>
          <a:p>
            <a:pPr marL="0" indent="0">
              <a:buNone/>
            </a:pPr>
            <a:r>
              <a:rPr lang="en-US" sz="2400" dirty="0" err="1">
                <a:latin typeface="Consolas" panose="020B0609020204030204" pitchFamily="49" charset="0"/>
              </a:rPr>
              <a:t>elif</a:t>
            </a:r>
            <a:r>
              <a:rPr lang="en-US" sz="2400" dirty="0">
                <a:latin typeface="Consolas" panose="020B0609020204030204" pitchFamily="49" charset="0"/>
              </a:rPr>
              <a:t>(</a:t>
            </a:r>
            <a:r>
              <a:rPr lang="en-US" sz="2400" dirty="0" err="1">
                <a:latin typeface="Consolas" panose="020B0609020204030204" pitchFamily="49" charset="0"/>
              </a:rPr>
              <a:t>args.process_mode</a:t>
            </a:r>
            <a:r>
              <a:rPr lang="en-US" sz="2400" dirty="0">
                <a:latin typeface="Consolas" panose="020B0609020204030204" pitchFamily="49" charset="0"/>
              </a:rPr>
              <a:t> == 'inference’): ...</a:t>
            </a:r>
          </a:p>
          <a:p>
            <a:pPr marL="0" indent="0">
              <a:buNone/>
            </a:pPr>
            <a:r>
              <a:rPr lang="en-US" sz="2400" dirty="0">
                <a:latin typeface="Consolas" panose="020B0609020204030204" pitchFamily="49" charset="0"/>
              </a:rPr>
              <a:t>else:</a:t>
            </a:r>
          </a:p>
          <a:p>
            <a:pPr marL="0" indent="0">
              <a:buNone/>
            </a:pPr>
            <a:r>
              <a:rPr lang="en-US" sz="2400" dirty="0">
                <a:latin typeface="Consolas" panose="020B0609020204030204" pitchFamily="49" charset="0"/>
              </a:rPr>
              <a:t>    print('Invalid </a:t>
            </a:r>
            <a:r>
              <a:rPr lang="en-US" sz="2400" dirty="0" err="1">
                <a:latin typeface="Consolas" panose="020B0609020204030204" pitchFamily="49" charset="0"/>
              </a:rPr>
              <a:t>process_mode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a:p>
            <a:pPr marL="0" indent="0">
              <a:buNone/>
            </a:pPr>
            <a:r>
              <a:rPr lang="en-US" sz="2400" dirty="0" err="1">
                <a:latin typeface="Consolas" panose="020B0609020204030204" pitchFamily="49" charset="0"/>
              </a:rPr>
              <a:t>os.makedirs</a:t>
            </a:r>
            <a:r>
              <a:rPr lang="en-US" sz="2400" dirty="0">
                <a:latin typeface="Consolas" panose="020B0609020204030204" pitchFamily="49" charset="0"/>
              </a:rPr>
              <a:t>(</a:t>
            </a:r>
            <a:r>
              <a:rPr lang="en-US" sz="2400" dirty="0" err="1">
                <a:latin typeface="Consolas" panose="020B0609020204030204" pitchFamily="49" charset="0"/>
              </a:rPr>
              <a:t>args.output</a:t>
            </a:r>
            <a:r>
              <a:rPr lang="en-US" sz="2400" dirty="0">
                <a:latin typeface="Consolas" panose="020B0609020204030204" pitchFamily="49" charset="0"/>
              </a:rPr>
              <a:t>, </a:t>
            </a:r>
            <a:r>
              <a:rPr lang="en-US" sz="2400" dirty="0" err="1">
                <a:latin typeface="Consolas" panose="020B0609020204030204" pitchFamily="49" charset="0"/>
              </a:rPr>
              <a:t>exist_ok</a:t>
            </a:r>
            <a:r>
              <a:rPr lang="en-US" sz="2400" dirty="0">
                <a:latin typeface="Consolas" panose="020B0609020204030204" pitchFamily="49" charset="0"/>
              </a:rPr>
              <a:t>=True)</a:t>
            </a:r>
          </a:p>
          <a:p>
            <a:pPr marL="0" indent="0">
              <a:buNone/>
            </a:pPr>
            <a:r>
              <a:rPr lang="en-US" sz="2400" dirty="0" err="1">
                <a:latin typeface="Consolas" panose="020B0609020204030204" pitchFamily="49" charset="0"/>
              </a:rPr>
              <a:t>data.to_csv</a:t>
            </a:r>
            <a:r>
              <a:rPr lang="en-US" sz="2400" dirty="0">
                <a:latin typeface="Consolas" panose="020B0609020204030204" pitchFamily="49" charset="0"/>
              </a:rPr>
              <a:t>(</a:t>
            </a:r>
            <a:r>
              <a:rPr lang="en-US" sz="2400" dirty="0" err="1">
                <a:latin typeface="Consolas" panose="020B0609020204030204" pitchFamily="49" charset="0"/>
              </a:rPr>
              <a:t>os.path.join</a:t>
            </a:r>
            <a:r>
              <a:rPr lang="en-US" sz="2400" dirty="0">
                <a:latin typeface="Consolas" panose="020B0609020204030204" pitchFamily="49" charset="0"/>
              </a:rPr>
              <a:t>(</a:t>
            </a:r>
            <a:r>
              <a:rPr lang="en-US" sz="2400" dirty="0" err="1">
                <a:latin typeface="Consolas" panose="020B0609020204030204" pitchFamily="49" charset="0"/>
              </a:rPr>
              <a:t>args.output</a:t>
            </a:r>
            <a:r>
              <a:rPr lang="en-US" sz="2400" dirty="0">
                <a:latin typeface="Consolas" panose="020B0609020204030204" pitchFamily="49" charset="0"/>
              </a:rPr>
              <a:t>, "processed-data.csv"), header=True, index=False)</a:t>
            </a:r>
          </a:p>
          <a:p>
            <a:pPr marL="0" indent="0">
              <a:buNone/>
            </a:pPr>
            <a:endParaRPr lang="en-US" sz="2400" dirty="0">
              <a:latin typeface="Consolas" panose="020B0609020204030204" pitchFamily="49" charset="0"/>
            </a:endParaRPr>
          </a:p>
        </p:txBody>
      </p:sp>
      <p:sp>
        <p:nvSpPr>
          <p:cNvPr id="5" name="Speech Bubble: Rectangle 4">
            <a:extLst>
              <a:ext uri="{FF2B5EF4-FFF2-40B4-BE49-F238E27FC236}">
                <a16:creationId xmlns:a16="http://schemas.microsoft.com/office/drawing/2014/main" id="{BA98E49D-55C6-452E-BE30-8A31A6E19809}"/>
              </a:ext>
            </a:extLst>
          </p:cNvPr>
          <p:cNvSpPr/>
          <p:nvPr/>
        </p:nvSpPr>
        <p:spPr>
          <a:xfrm>
            <a:off x="8484226" y="1773914"/>
            <a:ext cx="3397114" cy="1576754"/>
          </a:xfrm>
          <a:prstGeom prst="wedgeRectCallout">
            <a:avLst>
              <a:gd name="adj1" fmla="val -86192"/>
              <a:gd name="adj2" fmla="val -68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 something like </a:t>
            </a:r>
            <a:r>
              <a:rPr lang="en-US" sz="2800" dirty="0" err="1"/>
              <a:t>argparser</a:t>
            </a:r>
            <a:r>
              <a:rPr lang="en-US" sz="2800" dirty="0"/>
              <a:t> to help with parameter values</a:t>
            </a:r>
          </a:p>
        </p:txBody>
      </p:sp>
      <p:sp>
        <p:nvSpPr>
          <p:cNvPr id="6" name="Speech Bubble: Rectangle 5">
            <a:extLst>
              <a:ext uri="{FF2B5EF4-FFF2-40B4-BE49-F238E27FC236}">
                <a16:creationId xmlns:a16="http://schemas.microsoft.com/office/drawing/2014/main" id="{A2C586D6-B6B7-4D89-93EE-CC1D167C3ADC}"/>
              </a:ext>
            </a:extLst>
          </p:cNvPr>
          <p:cNvSpPr/>
          <p:nvPr/>
        </p:nvSpPr>
        <p:spPr>
          <a:xfrm>
            <a:off x="8484226" y="1853755"/>
            <a:ext cx="3397114" cy="1217691"/>
          </a:xfrm>
          <a:prstGeom prst="wedgeRectCallout">
            <a:avLst>
              <a:gd name="adj1" fmla="val -95510"/>
              <a:gd name="adj2" fmla="val -538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Read in input data given a file path</a:t>
            </a:r>
          </a:p>
        </p:txBody>
      </p:sp>
      <p:sp>
        <p:nvSpPr>
          <p:cNvPr id="7" name="Speech Bubble: Rectangle 6">
            <a:extLst>
              <a:ext uri="{FF2B5EF4-FFF2-40B4-BE49-F238E27FC236}">
                <a16:creationId xmlns:a16="http://schemas.microsoft.com/office/drawing/2014/main" id="{2E09C711-1CCF-4733-8076-AACA64A240A1}"/>
              </a:ext>
            </a:extLst>
          </p:cNvPr>
          <p:cNvSpPr/>
          <p:nvPr/>
        </p:nvSpPr>
        <p:spPr>
          <a:xfrm>
            <a:off x="8194430" y="5276013"/>
            <a:ext cx="3397114" cy="1154127"/>
          </a:xfrm>
          <a:prstGeom prst="wedgeRectCallout">
            <a:avLst>
              <a:gd name="adj1" fmla="val -73769"/>
              <a:gd name="adj2" fmla="val -527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After processing, write to output loc</a:t>
            </a:r>
          </a:p>
        </p:txBody>
      </p:sp>
      <p:sp>
        <p:nvSpPr>
          <p:cNvPr id="8" name="Speech Bubble: Rectangle 7">
            <a:extLst>
              <a:ext uri="{FF2B5EF4-FFF2-40B4-BE49-F238E27FC236}">
                <a16:creationId xmlns:a16="http://schemas.microsoft.com/office/drawing/2014/main" id="{3AA05B20-E2BD-4F2F-9FB1-B371B094FF65}"/>
              </a:ext>
            </a:extLst>
          </p:cNvPr>
          <p:cNvSpPr/>
          <p:nvPr/>
        </p:nvSpPr>
        <p:spPr>
          <a:xfrm>
            <a:off x="8132533" y="3442504"/>
            <a:ext cx="3397114" cy="1362389"/>
          </a:xfrm>
          <a:prstGeom prst="wedgeRectCallout">
            <a:avLst>
              <a:gd name="adj1" fmla="val -91023"/>
              <a:gd name="adj2" fmla="val -71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Raw inference data won’t include labels, so behavior changes!</a:t>
            </a:r>
          </a:p>
        </p:txBody>
      </p:sp>
    </p:spTree>
    <p:extLst>
      <p:ext uri="{BB962C8B-B14F-4D97-AF65-F5344CB8AC3E}">
        <p14:creationId xmlns:p14="http://schemas.microsoft.com/office/powerpoint/2010/main" val="383370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Model Training Step</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a:xfrm>
            <a:off x="838199" y="1130681"/>
            <a:ext cx="10884877" cy="4351338"/>
          </a:xfrm>
        </p:spPr>
        <p:txBody>
          <a:bodyPr>
            <a:noAutofit/>
          </a:bodyPr>
          <a:lstStyle/>
          <a:p>
            <a:pPr marL="0" indent="0">
              <a:buNone/>
            </a:pPr>
            <a:r>
              <a:rPr lang="en-US" sz="2200" dirty="0" err="1">
                <a:latin typeface="Consolas" panose="020B0609020204030204" pitchFamily="49" charset="0"/>
              </a:rPr>
              <a:t>trained_model</a:t>
            </a:r>
            <a:r>
              <a:rPr lang="en-US" sz="2200" dirty="0">
                <a:latin typeface="Consolas" panose="020B0609020204030204" pitchFamily="49" charset="0"/>
              </a:rPr>
              <a:t> = </a:t>
            </a:r>
            <a:r>
              <a:rPr lang="en-US" sz="2200" dirty="0" err="1">
                <a:latin typeface="Consolas" panose="020B0609020204030204" pitchFamily="49" charset="0"/>
              </a:rPr>
              <a:t>PipelineData</a:t>
            </a:r>
            <a:r>
              <a:rPr lang="en-US" sz="2200" dirty="0">
                <a:latin typeface="Consolas" panose="020B0609020204030204" pitchFamily="49" charset="0"/>
              </a:rPr>
              <a:t>('</a:t>
            </a:r>
            <a:r>
              <a:rPr lang="en-US" sz="2200" dirty="0" err="1">
                <a:latin typeface="Consolas" panose="020B0609020204030204" pitchFamily="49" charset="0"/>
              </a:rPr>
              <a:t>trained_model</a:t>
            </a:r>
            <a:r>
              <a:rPr lang="en-US" sz="2200" dirty="0">
                <a:latin typeface="Consolas" panose="020B0609020204030204" pitchFamily="49" charset="0"/>
              </a:rPr>
              <a:t>', datastore=</a:t>
            </a:r>
            <a:r>
              <a:rPr lang="en-US" sz="2200" dirty="0" err="1">
                <a:latin typeface="Consolas" panose="020B0609020204030204" pitchFamily="49" charset="0"/>
              </a:rPr>
              <a:t>def_blob_store</a:t>
            </a:r>
            <a:r>
              <a:rPr lang="en-US" sz="2200" dirty="0">
                <a:latin typeface="Consolas" panose="020B0609020204030204" pitchFamily="49" charset="0"/>
              </a:rPr>
              <a:t>)</a:t>
            </a:r>
          </a:p>
          <a:p>
            <a:pPr marL="0" indent="0">
              <a:buNone/>
            </a:pPr>
            <a:r>
              <a:rPr lang="en-US" sz="2200" dirty="0" err="1">
                <a:latin typeface="Consolas" panose="020B0609020204030204" pitchFamily="49" charset="0"/>
              </a:rPr>
              <a:t>trainStep</a:t>
            </a:r>
            <a:r>
              <a:rPr lang="en-US" sz="2200" dirty="0">
                <a:latin typeface="Consolas" panose="020B0609020204030204" pitchFamily="49" charset="0"/>
              </a:rPr>
              <a:t> = </a:t>
            </a:r>
            <a:r>
              <a:rPr lang="en-US" sz="2200" dirty="0" err="1">
                <a:latin typeface="Consolas" panose="020B0609020204030204" pitchFamily="49" charset="0"/>
              </a:rPr>
              <a:t>PythonScriptStep</a:t>
            </a:r>
            <a:r>
              <a:rPr lang="en-US" sz="2200" dirty="0">
                <a:latin typeface="Consolas" panose="020B0609020204030204" pitchFamily="49" charset="0"/>
              </a:rPr>
              <a:t>(</a:t>
            </a:r>
          </a:p>
          <a:p>
            <a:pPr marL="0" indent="0">
              <a:buNone/>
            </a:pPr>
            <a:r>
              <a:rPr lang="en-US" sz="2200" dirty="0">
                <a:latin typeface="Consolas" panose="020B0609020204030204" pitchFamily="49" charset="0"/>
              </a:rPr>
              <a:t>    name="train",</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source_directory</a:t>
            </a:r>
            <a:r>
              <a:rPr lang="en-US" sz="2200" dirty="0">
                <a:latin typeface="Consolas" panose="020B0609020204030204" pitchFamily="49" charset="0"/>
              </a:rPr>
              <a:t>="...",</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script_name</a:t>
            </a:r>
            <a:r>
              <a:rPr lang="en-US" sz="2200" dirty="0">
                <a:latin typeface="Consolas" panose="020B0609020204030204" pitchFamily="49" charset="0"/>
              </a:rPr>
              <a:t>="train.py", </a:t>
            </a:r>
          </a:p>
          <a:p>
            <a:pPr marL="0" indent="0">
              <a:buNone/>
            </a:pPr>
            <a:r>
              <a:rPr lang="en-US" sz="2200" dirty="0">
                <a:latin typeface="Consolas" panose="020B0609020204030204" pitchFamily="49" charset="0"/>
              </a:rPr>
              <a:t>    arguments=["--input", </a:t>
            </a:r>
            <a:r>
              <a:rPr lang="en-US" sz="2200" dirty="0" err="1">
                <a:latin typeface="Consolas" panose="020B0609020204030204" pitchFamily="49" charset="0"/>
              </a:rPr>
              <a:t>processed_data</a:t>
            </a:r>
            <a:r>
              <a:rPr lang="en-US" sz="2200" dirty="0">
                <a:latin typeface="Consolas" panose="020B0609020204030204" pitchFamily="49" charset="0"/>
              </a:rPr>
              <a:t>, "--output", </a:t>
            </a:r>
            <a:r>
              <a:rPr lang="en-US" sz="2200" dirty="0" err="1">
                <a:latin typeface="Consolas" panose="020B0609020204030204" pitchFamily="49" charset="0"/>
              </a:rPr>
              <a:t>trained_model</a:t>
            </a:r>
            <a:r>
              <a:rPr lang="en-US" sz="2200" dirty="0">
                <a:latin typeface="Consolas" panose="020B0609020204030204" pitchFamily="49" charset="0"/>
              </a:rPr>
              <a:t>],</a:t>
            </a:r>
          </a:p>
          <a:p>
            <a:pPr marL="0" indent="0">
              <a:buNone/>
            </a:pPr>
            <a:r>
              <a:rPr lang="en-US" sz="2200" dirty="0">
                <a:latin typeface="Consolas" panose="020B0609020204030204" pitchFamily="49" charset="0"/>
              </a:rPr>
              <a:t>    inputs=[</a:t>
            </a:r>
            <a:r>
              <a:rPr lang="en-US" sz="2200" dirty="0" err="1">
                <a:latin typeface="Consolas" panose="020B0609020204030204" pitchFamily="49" charset="0"/>
              </a:rPr>
              <a:t>processed_train_data</a:t>
            </a:r>
            <a:r>
              <a:rPr lang="en-US" sz="2200" dirty="0">
                <a:latin typeface="Consolas" panose="020B0609020204030204" pitchFamily="49" charset="0"/>
              </a:rPr>
              <a:t>],</a:t>
            </a:r>
          </a:p>
          <a:p>
            <a:pPr marL="0" indent="0">
              <a:buNone/>
            </a:pPr>
            <a:r>
              <a:rPr lang="en-US" sz="2200" dirty="0">
                <a:latin typeface="Consolas" panose="020B0609020204030204" pitchFamily="49" charset="0"/>
              </a:rPr>
              <a:t>    outputs=[</a:t>
            </a:r>
            <a:r>
              <a:rPr lang="en-US" sz="2200" dirty="0" err="1">
                <a:latin typeface="Consolas" panose="020B0609020204030204" pitchFamily="49" charset="0"/>
              </a:rPr>
              <a:t>trained_model</a:t>
            </a:r>
            <a:r>
              <a:rPr lang="en-US" sz="2200" dirty="0">
                <a:latin typeface="Consolas" panose="020B0609020204030204" pitchFamily="49" charset="0"/>
              </a:rPr>
              <a:t>],</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compute_target</a:t>
            </a:r>
            <a:r>
              <a:rPr lang="en-US" sz="2200" dirty="0">
                <a:latin typeface="Consolas" panose="020B0609020204030204" pitchFamily="49" charset="0"/>
              </a:rPr>
              <a:t>=</a:t>
            </a:r>
            <a:r>
              <a:rPr lang="en-US" sz="2200" dirty="0" err="1">
                <a:latin typeface="Consolas" panose="020B0609020204030204" pitchFamily="49" charset="0"/>
              </a:rPr>
              <a:t>aml_compute</a:t>
            </a:r>
            <a:r>
              <a:rPr lang="en-US" sz="2200" dirty="0">
                <a:latin typeface="Consolas" panose="020B0609020204030204" pitchFamily="49" charset="0"/>
              </a:rPr>
              <a:t>,</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runconfig</a:t>
            </a:r>
            <a:r>
              <a:rPr lang="en-US" sz="2200" dirty="0">
                <a:latin typeface="Consolas" panose="020B0609020204030204" pitchFamily="49" charset="0"/>
              </a:rPr>
              <a:t>=</a:t>
            </a:r>
            <a:r>
              <a:rPr lang="en-US" sz="2200" dirty="0" err="1">
                <a:latin typeface="Consolas" panose="020B0609020204030204" pitchFamily="49" charset="0"/>
              </a:rPr>
              <a:t>run_amlcompute</a:t>
            </a:r>
            <a:endParaRPr lang="en-US" sz="2200" dirty="0">
              <a:latin typeface="Consolas" panose="020B0609020204030204" pitchFamily="49" charset="0"/>
            </a:endParaRPr>
          </a:p>
          <a:p>
            <a:pPr marL="0" indent="0">
              <a:buNone/>
            </a:pPr>
            <a:r>
              <a:rPr lang="en-US" sz="2200" dirty="0">
                <a:latin typeface="Consolas" panose="020B0609020204030204" pitchFamily="49" charset="0"/>
              </a:rPr>
              <a:t>)</a:t>
            </a:r>
          </a:p>
        </p:txBody>
      </p:sp>
      <p:sp>
        <p:nvSpPr>
          <p:cNvPr id="5" name="Speech Bubble: Rectangle 4">
            <a:extLst>
              <a:ext uri="{FF2B5EF4-FFF2-40B4-BE49-F238E27FC236}">
                <a16:creationId xmlns:a16="http://schemas.microsoft.com/office/drawing/2014/main" id="{B2DFB16A-6912-4C89-9E3F-D4AF6588A5D2}"/>
              </a:ext>
            </a:extLst>
          </p:cNvPr>
          <p:cNvSpPr/>
          <p:nvPr/>
        </p:nvSpPr>
        <p:spPr>
          <a:xfrm>
            <a:off x="8325962" y="1714429"/>
            <a:ext cx="3397114" cy="1405423"/>
          </a:xfrm>
          <a:prstGeom prst="wedgeRectCallout">
            <a:avLst>
              <a:gd name="adj1" fmla="val -92749"/>
              <a:gd name="adj2" fmla="val -56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Build a new </a:t>
            </a:r>
            <a:r>
              <a:rPr lang="en-US" sz="2800" dirty="0" err="1"/>
              <a:t>PipelineData</a:t>
            </a:r>
            <a:r>
              <a:rPr lang="en-US" sz="2800" dirty="0"/>
              <a:t> to hold the step output</a:t>
            </a:r>
          </a:p>
        </p:txBody>
      </p:sp>
      <p:sp>
        <p:nvSpPr>
          <p:cNvPr id="6" name="Speech Bubble: Rectangle 5">
            <a:extLst>
              <a:ext uri="{FF2B5EF4-FFF2-40B4-BE49-F238E27FC236}">
                <a16:creationId xmlns:a16="http://schemas.microsoft.com/office/drawing/2014/main" id="{D18490F8-C78F-44D9-983B-A36D86BF0FE6}"/>
              </a:ext>
            </a:extLst>
          </p:cNvPr>
          <p:cNvSpPr/>
          <p:nvPr/>
        </p:nvSpPr>
        <p:spPr>
          <a:xfrm>
            <a:off x="8325962" y="2211309"/>
            <a:ext cx="3397114" cy="1217691"/>
          </a:xfrm>
          <a:prstGeom prst="wedgeRectCallout">
            <a:avLst>
              <a:gd name="adj1" fmla="val -136921"/>
              <a:gd name="adj2" fmla="val 366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Locate and process train.py</a:t>
            </a:r>
          </a:p>
        </p:txBody>
      </p:sp>
      <p:sp>
        <p:nvSpPr>
          <p:cNvPr id="7" name="Speech Bubble: Rectangle 6">
            <a:extLst>
              <a:ext uri="{FF2B5EF4-FFF2-40B4-BE49-F238E27FC236}">
                <a16:creationId xmlns:a16="http://schemas.microsoft.com/office/drawing/2014/main" id="{E49DFA0F-265E-4388-A9F7-6F720BCFBE60}"/>
              </a:ext>
            </a:extLst>
          </p:cNvPr>
          <p:cNvSpPr/>
          <p:nvPr/>
        </p:nvSpPr>
        <p:spPr>
          <a:xfrm>
            <a:off x="6096000" y="5565273"/>
            <a:ext cx="3397114" cy="1154127"/>
          </a:xfrm>
          <a:prstGeom prst="wedgeRectCallout">
            <a:avLst>
              <a:gd name="adj1" fmla="val -68593"/>
              <a:gd name="adj2" fmla="val -61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 the same compute and config</a:t>
            </a:r>
          </a:p>
        </p:txBody>
      </p:sp>
      <p:sp>
        <p:nvSpPr>
          <p:cNvPr id="8" name="Speech Bubble: Rectangle 7">
            <a:extLst>
              <a:ext uri="{FF2B5EF4-FFF2-40B4-BE49-F238E27FC236}">
                <a16:creationId xmlns:a16="http://schemas.microsoft.com/office/drawing/2014/main" id="{19EED65E-AD44-4750-AAA8-ABCD784087FF}"/>
              </a:ext>
            </a:extLst>
          </p:cNvPr>
          <p:cNvSpPr/>
          <p:nvPr/>
        </p:nvSpPr>
        <p:spPr>
          <a:xfrm>
            <a:off x="8194430" y="4202884"/>
            <a:ext cx="3397114" cy="1362389"/>
          </a:xfrm>
          <a:prstGeom prst="wedgeRectCallout">
            <a:avLst>
              <a:gd name="adj1" fmla="val -85847"/>
              <a:gd name="adj2" fmla="val -648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nsolas" panose="020B0609020204030204" pitchFamily="49" charset="0"/>
              </a:rPr>
              <a:t>processed_data</a:t>
            </a:r>
            <a:r>
              <a:rPr lang="en-US" sz="2800" dirty="0"/>
              <a:t> was our prior step’s output</a:t>
            </a:r>
          </a:p>
        </p:txBody>
      </p:sp>
    </p:spTree>
    <p:extLst>
      <p:ext uri="{BB962C8B-B14F-4D97-AF65-F5344CB8AC3E}">
        <p14:creationId xmlns:p14="http://schemas.microsoft.com/office/powerpoint/2010/main" val="380348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Run the Training Pipeline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rmAutofit/>
          </a:bodyPr>
          <a:lstStyle/>
          <a:p>
            <a:pPr marL="0" indent="0">
              <a:buNone/>
            </a:pPr>
            <a:r>
              <a:rPr lang="en-US" sz="2400" dirty="0">
                <a:latin typeface="Consolas" panose="020B0609020204030204" pitchFamily="49" charset="0"/>
              </a:rPr>
              <a:t>from </a:t>
            </a:r>
            <a:r>
              <a:rPr lang="en-US" sz="2400" dirty="0" err="1">
                <a:latin typeface="Consolas" panose="020B0609020204030204" pitchFamily="49" charset="0"/>
              </a:rPr>
              <a:t>azureml.pipeline.core</a:t>
            </a:r>
            <a:r>
              <a:rPr lang="en-US" sz="2400" dirty="0">
                <a:latin typeface="Consolas" panose="020B0609020204030204" pitchFamily="49" charset="0"/>
              </a:rPr>
              <a:t> import Pipeline</a:t>
            </a:r>
          </a:p>
          <a:p>
            <a:pPr marL="0" indent="0">
              <a:buNone/>
            </a:pPr>
            <a:r>
              <a:rPr lang="en-US" sz="2400" dirty="0">
                <a:latin typeface="Consolas" panose="020B0609020204030204" pitchFamily="49" charset="0"/>
              </a:rPr>
              <a:t>from </a:t>
            </a:r>
            <a:r>
              <a:rPr lang="en-US" sz="2400" dirty="0" err="1">
                <a:latin typeface="Consolas" panose="020B0609020204030204" pitchFamily="49" charset="0"/>
              </a:rPr>
              <a:t>azureml.core</a:t>
            </a:r>
            <a:r>
              <a:rPr lang="en-US" sz="2400" dirty="0">
                <a:latin typeface="Consolas" panose="020B0609020204030204" pitchFamily="49" charset="0"/>
              </a:rPr>
              <a:t> import Experiment</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pipeline = Pipeline(workspace=</a:t>
            </a:r>
            <a:r>
              <a:rPr lang="en-US" sz="2400" dirty="0" err="1">
                <a:latin typeface="Consolas" panose="020B0609020204030204" pitchFamily="49" charset="0"/>
              </a:rPr>
              <a:t>ws</a:t>
            </a:r>
            <a:r>
              <a:rPr lang="en-US" sz="2400" dirty="0">
                <a:latin typeface="Consolas" panose="020B0609020204030204" pitchFamily="49" charset="0"/>
              </a:rPr>
              <a:t>, steps=[</a:t>
            </a:r>
            <a:r>
              <a:rPr lang="en-US" sz="2400" dirty="0" err="1">
                <a:latin typeface="Consolas" panose="020B0609020204030204" pitchFamily="49" charset="0"/>
              </a:rPr>
              <a:t>trainStep</a:t>
            </a:r>
            <a:r>
              <a:rPr lang="en-US" sz="2400" dirty="0">
                <a:latin typeface="Consolas" panose="020B0609020204030204" pitchFamily="49" charset="0"/>
              </a:rPr>
              <a:t>])</a:t>
            </a:r>
          </a:p>
          <a:p>
            <a:pPr marL="0" indent="0">
              <a:buNone/>
            </a:pPr>
            <a:r>
              <a:rPr lang="en-US" sz="2400" dirty="0" err="1">
                <a:latin typeface="Consolas" panose="020B0609020204030204" pitchFamily="49" charset="0"/>
              </a:rPr>
              <a:t>pipeline.validate</a:t>
            </a:r>
            <a:r>
              <a:rPr lang="en-US" sz="2400" dirty="0">
                <a:latin typeface="Consolas" panose="020B0609020204030204" pitchFamily="49" charset="0"/>
              </a:rPr>
              <a:t>()</a:t>
            </a:r>
          </a:p>
          <a:p>
            <a:pPr marL="0" indent="0">
              <a:buNone/>
            </a:pPr>
            <a:r>
              <a:rPr lang="en-US" sz="2400" dirty="0" err="1">
                <a:latin typeface="Consolas" panose="020B0609020204030204" pitchFamily="49" charset="0"/>
              </a:rPr>
              <a:t>experiment_name</a:t>
            </a:r>
            <a:r>
              <a:rPr lang="en-US" sz="2400" dirty="0">
                <a:latin typeface="Consolas" panose="020B0609020204030204" pitchFamily="49" charset="0"/>
              </a:rPr>
              <a:t> = 'Sample-ML-Pipeline'</a:t>
            </a:r>
          </a:p>
          <a:p>
            <a:pPr marL="0" indent="0">
              <a:buNone/>
            </a:pPr>
            <a:r>
              <a:rPr lang="en-US" sz="2400" dirty="0" err="1">
                <a:latin typeface="Consolas" panose="020B0609020204030204" pitchFamily="49" charset="0"/>
              </a:rPr>
              <a:t>pipeline_run</a:t>
            </a:r>
            <a:r>
              <a:rPr lang="en-US" sz="2400" dirty="0">
                <a:latin typeface="Consolas" panose="020B0609020204030204" pitchFamily="49" charset="0"/>
              </a:rPr>
              <a:t> = Experiment(</a:t>
            </a:r>
            <a:r>
              <a:rPr lang="en-US" sz="2400" dirty="0" err="1">
                <a:latin typeface="Consolas" panose="020B0609020204030204" pitchFamily="49" charset="0"/>
              </a:rPr>
              <a:t>ws</a:t>
            </a:r>
            <a:r>
              <a:rPr lang="en-US" sz="2400" dirty="0">
                <a:latin typeface="Consolas" panose="020B0609020204030204" pitchFamily="49" charset="0"/>
              </a:rPr>
              <a:t>, </a:t>
            </a:r>
            <a:r>
              <a:rPr lang="en-US" sz="2400" dirty="0" err="1">
                <a:latin typeface="Consolas" panose="020B0609020204030204" pitchFamily="49" charset="0"/>
              </a:rPr>
              <a:t>experiment_name</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.submit(pipeline)</a:t>
            </a:r>
          </a:p>
          <a:p>
            <a:pPr marL="0" indent="0">
              <a:buNone/>
            </a:pPr>
            <a:r>
              <a:rPr lang="en-US" sz="2400" dirty="0" err="1">
                <a:latin typeface="Consolas" panose="020B0609020204030204" pitchFamily="49" charset="0"/>
              </a:rPr>
              <a:t>RunDetails</a:t>
            </a:r>
            <a:r>
              <a:rPr lang="en-US" sz="2400" dirty="0">
                <a:latin typeface="Consolas" panose="020B0609020204030204" pitchFamily="49" charset="0"/>
              </a:rPr>
              <a:t>(</a:t>
            </a:r>
            <a:r>
              <a:rPr lang="en-US" sz="2400" dirty="0" err="1">
                <a:latin typeface="Consolas" panose="020B0609020204030204" pitchFamily="49" charset="0"/>
              </a:rPr>
              <a:t>pipeline_run</a:t>
            </a:r>
            <a:r>
              <a:rPr lang="en-US" sz="2400" dirty="0">
                <a:latin typeface="Consolas" panose="020B0609020204030204" pitchFamily="49" charset="0"/>
              </a:rPr>
              <a:t>).show()</a:t>
            </a:r>
          </a:p>
        </p:txBody>
      </p:sp>
      <p:sp>
        <p:nvSpPr>
          <p:cNvPr id="5" name="Speech Bubble: Rectangle 4">
            <a:extLst>
              <a:ext uri="{FF2B5EF4-FFF2-40B4-BE49-F238E27FC236}">
                <a16:creationId xmlns:a16="http://schemas.microsoft.com/office/drawing/2014/main" id="{DBC3547F-8309-48F8-974E-C7FB7D370D68}"/>
              </a:ext>
            </a:extLst>
          </p:cNvPr>
          <p:cNvSpPr/>
          <p:nvPr/>
        </p:nvSpPr>
        <p:spPr>
          <a:xfrm>
            <a:off x="8613180" y="568367"/>
            <a:ext cx="3397114" cy="1448001"/>
          </a:xfrm>
          <a:prstGeom prst="wedgeRectCallout">
            <a:avLst>
              <a:gd name="adj1" fmla="val -89643"/>
              <a:gd name="adj2" fmla="val 749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Build a pipeline, tying together the prior steps</a:t>
            </a:r>
          </a:p>
        </p:txBody>
      </p:sp>
      <p:sp>
        <p:nvSpPr>
          <p:cNvPr id="6" name="Speech Bubble: Rectangle 5">
            <a:extLst>
              <a:ext uri="{FF2B5EF4-FFF2-40B4-BE49-F238E27FC236}">
                <a16:creationId xmlns:a16="http://schemas.microsoft.com/office/drawing/2014/main" id="{A1925178-9C68-4466-9D42-8C85F09A832D}"/>
              </a:ext>
            </a:extLst>
          </p:cNvPr>
          <p:cNvSpPr/>
          <p:nvPr/>
        </p:nvSpPr>
        <p:spPr>
          <a:xfrm>
            <a:off x="8753853" y="2908081"/>
            <a:ext cx="3397114" cy="1595761"/>
          </a:xfrm>
          <a:prstGeom prst="wedgeRectCallout">
            <a:avLst>
              <a:gd name="adj1" fmla="val -149344"/>
              <a:gd name="adj2" fmla="val -34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Simple validation:  check for unconnected inputs, etc.</a:t>
            </a:r>
          </a:p>
        </p:txBody>
      </p:sp>
      <p:sp>
        <p:nvSpPr>
          <p:cNvPr id="7" name="Speech Bubble: Rectangle 6">
            <a:extLst>
              <a:ext uri="{FF2B5EF4-FFF2-40B4-BE49-F238E27FC236}">
                <a16:creationId xmlns:a16="http://schemas.microsoft.com/office/drawing/2014/main" id="{F0ECD511-EE42-4F4C-B9E9-D4DE15D226EB}"/>
              </a:ext>
            </a:extLst>
          </p:cNvPr>
          <p:cNvSpPr/>
          <p:nvPr/>
        </p:nvSpPr>
        <p:spPr>
          <a:xfrm>
            <a:off x="6096000" y="5237029"/>
            <a:ext cx="3397114" cy="1154127"/>
          </a:xfrm>
          <a:prstGeom prst="wedgeRectCallout">
            <a:avLst>
              <a:gd name="adj1" fmla="val -68593"/>
              <a:gd name="adj2" fmla="val -61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Show the status of the pipeline</a:t>
            </a:r>
          </a:p>
        </p:txBody>
      </p:sp>
      <p:sp>
        <p:nvSpPr>
          <p:cNvPr id="8" name="Speech Bubble: Rectangle 7">
            <a:extLst>
              <a:ext uri="{FF2B5EF4-FFF2-40B4-BE49-F238E27FC236}">
                <a16:creationId xmlns:a16="http://schemas.microsoft.com/office/drawing/2014/main" id="{E1016716-EED8-4778-92F7-5E6B80B190C1}"/>
              </a:ext>
            </a:extLst>
          </p:cNvPr>
          <p:cNvSpPr/>
          <p:nvPr/>
        </p:nvSpPr>
        <p:spPr>
          <a:xfrm>
            <a:off x="8194430" y="4261499"/>
            <a:ext cx="3397114" cy="1362389"/>
          </a:xfrm>
          <a:prstGeom prst="wedgeRectCallout">
            <a:avLst>
              <a:gd name="adj1" fmla="val -98960"/>
              <a:gd name="adj2" fmla="val -45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Create an experiment and execute the pipeline</a:t>
            </a:r>
          </a:p>
        </p:txBody>
      </p:sp>
    </p:spTree>
    <p:extLst>
      <p:ext uri="{BB962C8B-B14F-4D97-AF65-F5344CB8AC3E}">
        <p14:creationId xmlns:p14="http://schemas.microsoft.com/office/powerpoint/2010/main" val="5051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269695-7322-47A6-A4FE-66E9FA896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0"/>
            <a:ext cx="8229600" cy="6858000"/>
          </a:xfrm>
          <a:prstGeom prst="rect">
            <a:avLst/>
          </a:prstGeom>
        </p:spPr>
      </p:pic>
    </p:spTree>
    <p:extLst>
      <p:ext uri="{BB962C8B-B14F-4D97-AF65-F5344CB8AC3E}">
        <p14:creationId xmlns:p14="http://schemas.microsoft.com/office/powerpoint/2010/main" val="3857722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the Batch Scoring Pipeline</a:t>
            </a:r>
          </a:p>
        </p:txBody>
      </p:sp>
      <p:pic>
        <p:nvPicPr>
          <p:cNvPr id="6" name="Picture 5">
            <a:extLst>
              <a:ext uri="{FF2B5EF4-FFF2-40B4-BE49-F238E27FC236}">
                <a16:creationId xmlns:a16="http://schemas.microsoft.com/office/drawing/2014/main" id="{9A7B4B38-C3E6-4C6D-8854-2F18EC8C1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211" y="969597"/>
            <a:ext cx="9627577" cy="5476174"/>
          </a:xfrm>
          <a:prstGeom prst="rect">
            <a:avLst/>
          </a:prstGeom>
        </p:spPr>
      </p:pic>
    </p:spTree>
    <p:extLst>
      <p:ext uri="{BB962C8B-B14F-4D97-AF65-F5344CB8AC3E}">
        <p14:creationId xmlns:p14="http://schemas.microsoft.com/office/powerpoint/2010/main" val="412625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the Batch Scoring Pipeline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Autofit/>
          </a:bodyPr>
          <a:lstStyle/>
          <a:p>
            <a:pPr marL="0" indent="0">
              <a:buNone/>
            </a:pPr>
            <a:r>
              <a:rPr lang="en-US" sz="2400" dirty="0" err="1">
                <a:latin typeface="Consolas" panose="020B0609020204030204" pitchFamily="49" charset="0"/>
              </a:rPr>
              <a:t>raw_batch_scoring_data</a:t>
            </a:r>
            <a:r>
              <a:rPr lang="en-US" sz="2400" dirty="0">
                <a:latin typeface="Consolas" panose="020B0609020204030204" pitchFamily="49" charset="0"/>
              </a:rPr>
              <a:t> = </a:t>
            </a:r>
            <a:r>
              <a:rPr lang="en-US" sz="2400" dirty="0" err="1">
                <a:latin typeface="Consolas" panose="020B0609020204030204" pitchFamily="49" charset="0"/>
              </a:rPr>
              <a:t>DataReference</a:t>
            </a:r>
            <a:r>
              <a:rPr lang="en-US" sz="2400" dirty="0">
                <a:latin typeface="Consolas" panose="020B0609020204030204" pitchFamily="49" charset="0"/>
              </a:rPr>
              <a:t>(</a:t>
            </a:r>
          </a:p>
          <a:p>
            <a:pPr marL="0" indent="0">
              <a:buNone/>
            </a:pPr>
            <a:r>
              <a:rPr lang="en-US" sz="2400" dirty="0">
                <a:latin typeface="Consolas" panose="020B0609020204030204" pitchFamily="49" charset="0"/>
              </a:rPr>
              <a:t>	datastore=</a:t>
            </a:r>
            <a:r>
              <a:rPr lang="en-US" sz="2400" dirty="0" err="1">
                <a:latin typeface="Consolas" panose="020B0609020204030204" pitchFamily="49" charset="0"/>
              </a:rPr>
              <a:t>def_blob_store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data_reference_name</a:t>
            </a:r>
            <a:r>
              <a:rPr lang="en-US" sz="2400" dirty="0">
                <a:latin typeface="Consolas" panose="020B0609020204030204" pitchFamily="49" charset="0"/>
              </a:rPr>
              <a:t>="</a:t>
            </a:r>
            <a:r>
              <a:rPr lang="en-US" sz="2400" dirty="0" err="1">
                <a:latin typeface="Consolas" panose="020B0609020204030204" pitchFamily="49" charset="0"/>
              </a:rPr>
              <a:t>raw_batch_scoring_data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path_on_datastore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a:p>
            <a:pPr marL="0" indent="0">
              <a:buNone/>
            </a:pPr>
            <a:r>
              <a:rPr lang="en-US" sz="2400" dirty="0" err="1">
                <a:latin typeface="Consolas" panose="020B0609020204030204" pitchFamily="49" charset="0"/>
              </a:rPr>
              <a:t>batch_scoring_processed_data</a:t>
            </a:r>
            <a:r>
              <a:rPr lang="en-US" sz="2400" dirty="0">
                <a:latin typeface="Consolas" panose="020B0609020204030204" pitchFamily="49" charset="0"/>
              </a:rPr>
              <a:t> = </a:t>
            </a:r>
            <a:r>
              <a:rPr lang="en-US" sz="2400" dirty="0" err="1">
                <a:latin typeface="Consolas" panose="020B0609020204030204" pitchFamily="49" charset="0"/>
              </a:rPr>
              <a:t>PipelineData</a:t>
            </a:r>
            <a:r>
              <a:rPr lang="en-US" sz="2400" dirty="0">
                <a:latin typeface="Consolas" panose="020B0609020204030204" pitchFamily="49" charset="0"/>
              </a:rPr>
              <a:t>('</a:t>
            </a:r>
            <a:r>
              <a:rPr lang="en-US" sz="2400" dirty="0" err="1">
                <a:latin typeface="Consolas" panose="020B0609020204030204" pitchFamily="49" charset="0"/>
              </a:rPr>
              <a:t>batch_scoring_processed_data</a:t>
            </a:r>
            <a:r>
              <a:rPr lang="en-US" sz="2400" dirty="0">
                <a:latin typeface="Consolas" panose="020B0609020204030204" pitchFamily="49" charset="0"/>
              </a:rPr>
              <a:t>', datastore=</a:t>
            </a:r>
            <a:r>
              <a:rPr lang="en-US" sz="2400" dirty="0" err="1">
                <a:latin typeface="Consolas" panose="020B0609020204030204" pitchFamily="49" charset="0"/>
              </a:rPr>
              <a:t>def_blob_store</a:t>
            </a:r>
            <a:r>
              <a:rPr lang="en-US" sz="2400" dirty="0">
                <a:latin typeface="Consolas" panose="020B0609020204030204" pitchFamily="49" charset="0"/>
              </a:rPr>
              <a:t>)</a:t>
            </a:r>
          </a:p>
        </p:txBody>
      </p:sp>
      <p:sp>
        <p:nvSpPr>
          <p:cNvPr id="5" name="Speech Bubble: Rectangle 4">
            <a:extLst>
              <a:ext uri="{FF2B5EF4-FFF2-40B4-BE49-F238E27FC236}">
                <a16:creationId xmlns:a16="http://schemas.microsoft.com/office/drawing/2014/main" id="{98806112-DBF6-4D22-8CD5-075B38310623}"/>
              </a:ext>
            </a:extLst>
          </p:cNvPr>
          <p:cNvSpPr/>
          <p:nvPr/>
        </p:nvSpPr>
        <p:spPr>
          <a:xfrm>
            <a:off x="8613180" y="2704999"/>
            <a:ext cx="3397114" cy="1448001"/>
          </a:xfrm>
          <a:prstGeom prst="wedgeRectCallout">
            <a:avLst>
              <a:gd name="adj1" fmla="val -79290"/>
              <a:gd name="adj2" fmla="val -577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Locate the batch data to process</a:t>
            </a:r>
          </a:p>
        </p:txBody>
      </p:sp>
      <p:sp>
        <p:nvSpPr>
          <p:cNvPr id="6" name="Speech Bubble: Rectangle 5">
            <a:extLst>
              <a:ext uri="{FF2B5EF4-FFF2-40B4-BE49-F238E27FC236}">
                <a16:creationId xmlns:a16="http://schemas.microsoft.com/office/drawing/2014/main" id="{7F4D8CE3-2150-4AC7-944C-3AD5CCC33DCF}"/>
              </a:ext>
            </a:extLst>
          </p:cNvPr>
          <p:cNvSpPr/>
          <p:nvPr/>
        </p:nvSpPr>
        <p:spPr>
          <a:xfrm>
            <a:off x="8613180" y="4841633"/>
            <a:ext cx="3397114" cy="1898067"/>
          </a:xfrm>
          <a:prstGeom prst="wedgeRectCallout">
            <a:avLst>
              <a:gd name="adj1" fmla="val -89298"/>
              <a:gd name="adj2" fmla="val -758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Generate a post-processing output for the pipeline</a:t>
            </a:r>
          </a:p>
        </p:txBody>
      </p:sp>
    </p:spTree>
    <p:extLst>
      <p:ext uri="{BB962C8B-B14F-4D97-AF65-F5344CB8AC3E}">
        <p14:creationId xmlns:p14="http://schemas.microsoft.com/office/powerpoint/2010/main" val="154575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the Batch Scoring Pipeline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Autofit/>
          </a:bodyPr>
          <a:lstStyle/>
          <a:p>
            <a:pPr marL="0" indent="0">
              <a:buNone/>
            </a:pPr>
            <a:r>
              <a:rPr lang="en-US" sz="2400" dirty="0" err="1">
                <a:latin typeface="Consolas" panose="020B0609020204030204" pitchFamily="49" charset="0"/>
              </a:rPr>
              <a:t>batchDataPrepStep</a:t>
            </a:r>
            <a:r>
              <a:rPr lang="en-US" sz="2400" dirty="0">
                <a:latin typeface="Consolas" panose="020B0609020204030204" pitchFamily="49" charset="0"/>
              </a:rPr>
              <a:t> = </a:t>
            </a:r>
            <a:r>
              <a:rPr lang="en-US" sz="2400" dirty="0" err="1">
                <a:latin typeface="Consolas" panose="020B0609020204030204" pitchFamily="49" charset="0"/>
              </a:rPr>
              <a:t>PythonScriptStep</a:t>
            </a:r>
            <a:r>
              <a:rPr lang="en-US" sz="2400" dirty="0">
                <a:latin typeface="Consolas" panose="020B0609020204030204" pitchFamily="49" charset="0"/>
              </a:rPr>
              <a:t>(</a:t>
            </a:r>
          </a:p>
          <a:p>
            <a:pPr marL="0" indent="0">
              <a:buNone/>
            </a:pPr>
            <a:r>
              <a:rPr lang="en-US" sz="2400" dirty="0">
                <a:latin typeface="Consolas" panose="020B0609020204030204" pitchFamily="49" charset="0"/>
              </a:rPr>
              <a:t>    name="</a:t>
            </a:r>
            <a:r>
              <a:rPr lang="en-US" sz="2400" dirty="0" err="1">
                <a:latin typeface="Consolas" panose="020B0609020204030204" pitchFamily="49" charset="0"/>
              </a:rPr>
              <a:t>process_batch_scoring_data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source_directory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script_name</a:t>
            </a:r>
            <a:r>
              <a:rPr lang="en-US" sz="2400" dirty="0">
                <a:latin typeface="Consolas" panose="020B0609020204030204" pitchFamily="49" charset="0"/>
              </a:rPr>
              <a:t>="process.py", </a:t>
            </a:r>
          </a:p>
          <a:p>
            <a:pPr marL="0" indent="0">
              <a:buNone/>
            </a:pPr>
            <a:r>
              <a:rPr lang="en-US" sz="2400" dirty="0">
                <a:latin typeface="Consolas" panose="020B0609020204030204" pitchFamily="49" charset="0"/>
              </a:rPr>
              <a:t>    arguments=["--</a:t>
            </a:r>
            <a:r>
              <a:rPr lang="en-US" sz="2400" dirty="0" err="1">
                <a:latin typeface="Consolas" panose="020B0609020204030204" pitchFamily="49" charset="0"/>
              </a:rPr>
              <a:t>process_mode</a:t>
            </a:r>
            <a:r>
              <a:rPr lang="en-US" sz="2400" dirty="0">
                <a:latin typeface="Consolas" panose="020B0609020204030204" pitchFamily="49" charset="0"/>
              </a:rPr>
              <a:t>", 'inference',</a:t>
            </a:r>
          </a:p>
          <a:p>
            <a:pPr marL="0" indent="0">
              <a:buNone/>
            </a:pPr>
            <a:r>
              <a:rPr lang="en-US" sz="2400" dirty="0">
                <a:latin typeface="Consolas" panose="020B0609020204030204" pitchFamily="49" charset="0"/>
              </a:rPr>
              <a:t>               "--input", </a:t>
            </a:r>
            <a:r>
              <a:rPr lang="en-US" sz="2400" dirty="0" err="1">
                <a:latin typeface="Consolas" panose="020B0609020204030204" pitchFamily="49" charset="0"/>
              </a:rPr>
              <a:t>raw_batch_scoring_data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"--output", </a:t>
            </a:r>
            <a:r>
              <a:rPr lang="en-US" sz="2400" dirty="0" err="1">
                <a:latin typeface="Consolas" panose="020B0609020204030204" pitchFamily="49" charset="0"/>
              </a:rPr>
              <a:t>batch_scoring_processed_data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inputs=[</a:t>
            </a:r>
            <a:r>
              <a:rPr lang="en-US" sz="2400" dirty="0" err="1">
                <a:latin typeface="Consolas" panose="020B0609020204030204" pitchFamily="49" charset="0"/>
              </a:rPr>
              <a:t>raw_batch_scoring_data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outputs=[</a:t>
            </a:r>
            <a:r>
              <a:rPr lang="en-US" sz="2400" dirty="0" err="1">
                <a:latin typeface="Consolas" panose="020B0609020204030204" pitchFamily="49" charset="0"/>
              </a:rPr>
              <a:t>batch_scoring_processed_data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allow_reuse</a:t>
            </a:r>
            <a:r>
              <a:rPr lang="en-US" sz="2400" dirty="0">
                <a:latin typeface="Consolas" panose="020B0609020204030204" pitchFamily="49" charset="0"/>
              </a:rPr>
              <a:t> = False,</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compute_target</a:t>
            </a:r>
            <a:r>
              <a:rPr lang="en-US" sz="2400" dirty="0">
                <a:latin typeface="Consolas" panose="020B0609020204030204" pitchFamily="49" charset="0"/>
              </a:rPr>
              <a:t>=</a:t>
            </a:r>
            <a:r>
              <a:rPr lang="en-US" sz="2400" dirty="0" err="1">
                <a:latin typeface="Consolas" panose="020B0609020204030204" pitchFamily="49" charset="0"/>
              </a:rPr>
              <a:t>aml_compute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runconfig</a:t>
            </a:r>
            <a:r>
              <a:rPr lang="en-US" sz="2400" dirty="0">
                <a:latin typeface="Consolas" panose="020B0609020204030204" pitchFamily="49" charset="0"/>
              </a:rPr>
              <a:t>=</a:t>
            </a:r>
            <a:r>
              <a:rPr lang="en-US" sz="2400" dirty="0" err="1">
                <a:latin typeface="Consolas" panose="020B0609020204030204" pitchFamily="49" charset="0"/>
              </a:rPr>
              <a:t>run_amlcompute</a:t>
            </a:r>
            <a:r>
              <a:rPr lang="en-US" sz="2400" dirty="0">
                <a:latin typeface="Consolas" panose="020B0609020204030204" pitchFamily="49" charset="0"/>
              </a:rPr>
              <a:t>)</a:t>
            </a:r>
          </a:p>
        </p:txBody>
      </p:sp>
      <p:sp>
        <p:nvSpPr>
          <p:cNvPr id="9" name="Speech Bubble: Rectangle 8">
            <a:extLst>
              <a:ext uri="{FF2B5EF4-FFF2-40B4-BE49-F238E27FC236}">
                <a16:creationId xmlns:a16="http://schemas.microsoft.com/office/drawing/2014/main" id="{F601738C-8C54-4D81-B0EC-0E046DCFCF37}"/>
              </a:ext>
            </a:extLst>
          </p:cNvPr>
          <p:cNvSpPr/>
          <p:nvPr/>
        </p:nvSpPr>
        <p:spPr>
          <a:xfrm>
            <a:off x="7909794" y="855836"/>
            <a:ext cx="3397114" cy="1576754"/>
          </a:xfrm>
          <a:prstGeom prst="wedgeRectCallout">
            <a:avLst>
              <a:gd name="adj1" fmla="val -95510"/>
              <a:gd name="adj2" fmla="val 464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Path to the same process.py file as in training</a:t>
            </a:r>
          </a:p>
        </p:txBody>
      </p:sp>
      <p:sp>
        <p:nvSpPr>
          <p:cNvPr id="10" name="Speech Bubble: Rectangle 9">
            <a:extLst>
              <a:ext uri="{FF2B5EF4-FFF2-40B4-BE49-F238E27FC236}">
                <a16:creationId xmlns:a16="http://schemas.microsoft.com/office/drawing/2014/main" id="{B0E398EA-67C8-48C0-AF91-0FF2F98363EB}"/>
              </a:ext>
            </a:extLst>
          </p:cNvPr>
          <p:cNvSpPr/>
          <p:nvPr/>
        </p:nvSpPr>
        <p:spPr>
          <a:xfrm>
            <a:off x="7685412" y="902677"/>
            <a:ext cx="3397114" cy="1893394"/>
          </a:xfrm>
          <a:prstGeom prst="wedgeRectCallout">
            <a:avLst>
              <a:gd name="adj1" fmla="val -81016"/>
              <a:gd name="adj2" fmla="val 576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Three input arguments:  train/inference, input loc, output loc</a:t>
            </a:r>
          </a:p>
        </p:txBody>
      </p:sp>
      <p:sp>
        <p:nvSpPr>
          <p:cNvPr id="11" name="Speech Bubble: Rectangle 10">
            <a:extLst>
              <a:ext uri="{FF2B5EF4-FFF2-40B4-BE49-F238E27FC236}">
                <a16:creationId xmlns:a16="http://schemas.microsoft.com/office/drawing/2014/main" id="{667E511D-91D1-4A93-B5DB-AAA638248845}"/>
              </a:ext>
            </a:extLst>
          </p:cNvPr>
          <p:cNvSpPr/>
          <p:nvPr/>
        </p:nvSpPr>
        <p:spPr>
          <a:xfrm>
            <a:off x="8413887" y="4461462"/>
            <a:ext cx="3397114" cy="1020557"/>
          </a:xfrm>
          <a:prstGeom prst="wedgeRectCallout">
            <a:avLst>
              <a:gd name="adj1" fmla="val -76529"/>
              <a:gd name="adj2" fmla="val -29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Specify the input and output objects</a:t>
            </a:r>
          </a:p>
        </p:txBody>
      </p:sp>
      <p:sp>
        <p:nvSpPr>
          <p:cNvPr id="12" name="Speech Bubble: Rectangle 11">
            <a:extLst>
              <a:ext uri="{FF2B5EF4-FFF2-40B4-BE49-F238E27FC236}">
                <a16:creationId xmlns:a16="http://schemas.microsoft.com/office/drawing/2014/main" id="{652D4F9F-2FAD-4517-A74B-DD2CABA1E2F6}"/>
              </a:ext>
            </a:extLst>
          </p:cNvPr>
          <p:cNvSpPr/>
          <p:nvPr/>
        </p:nvSpPr>
        <p:spPr>
          <a:xfrm>
            <a:off x="8413887" y="4946318"/>
            <a:ext cx="3397114" cy="1893394"/>
          </a:xfrm>
          <a:prstGeom prst="wedgeRectCallout">
            <a:avLst>
              <a:gd name="adj1" fmla="val -134159"/>
              <a:gd name="adj2" fmla="val -236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Can the step use previous results when re-run with the same settings?</a:t>
            </a:r>
          </a:p>
        </p:txBody>
      </p:sp>
    </p:spTree>
    <p:extLst>
      <p:ext uri="{BB962C8B-B14F-4D97-AF65-F5344CB8AC3E}">
        <p14:creationId xmlns:p14="http://schemas.microsoft.com/office/powerpoint/2010/main" val="385565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the Batch Scoring Pipeline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Autofit/>
          </a:bodyPr>
          <a:lstStyle/>
          <a:p>
            <a:pPr marL="0" indent="0">
              <a:buNone/>
            </a:pPr>
            <a:r>
              <a:rPr lang="en-US" sz="2400" dirty="0" err="1">
                <a:latin typeface="Consolas" panose="020B0609020204030204" pitchFamily="49" charset="0"/>
              </a:rPr>
              <a:t>batch_scoring_results</a:t>
            </a:r>
            <a:r>
              <a:rPr lang="en-US" sz="2400" dirty="0">
                <a:latin typeface="Consolas" panose="020B0609020204030204" pitchFamily="49" charset="0"/>
              </a:rPr>
              <a:t> = </a:t>
            </a:r>
            <a:r>
              <a:rPr lang="en-US" sz="2400" dirty="0" err="1">
                <a:latin typeface="Consolas" panose="020B0609020204030204" pitchFamily="49" charset="0"/>
              </a:rPr>
              <a:t>PipelineData</a:t>
            </a:r>
            <a:r>
              <a:rPr lang="en-US" sz="2400" dirty="0">
                <a:latin typeface="Consolas" panose="020B0609020204030204" pitchFamily="49" charset="0"/>
              </a:rPr>
              <a:t>('</a:t>
            </a:r>
            <a:r>
              <a:rPr lang="en-US" sz="2400" dirty="0" err="1">
                <a:latin typeface="Consolas" panose="020B0609020204030204" pitchFamily="49" charset="0"/>
              </a:rPr>
              <a:t>batch_scoring_results</a:t>
            </a:r>
            <a:r>
              <a:rPr lang="en-US" sz="2400" dirty="0">
                <a:latin typeface="Consolas" panose="020B0609020204030204" pitchFamily="49" charset="0"/>
              </a:rPr>
              <a:t>', datastore=</a:t>
            </a:r>
            <a:r>
              <a:rPr lang="en-US" sz="2400" dirty="0" err="1">
                <a:latin typeface="Consolas" panose="020B0609020204030204" pitchFamily="49" charset="0"/>
              </a:rPr>
              <a:t>def_blob_store</a:t>
            </a:r>
            <a:r>
              <a:rPr lang="en-US" sz="2400" dirty="0">
                <a:latin typeface="Consolas" panose="020B0609020204030204" pitchFamily="49" charset="0"/>
              </a:rPr>
              <a:t>)</a:t>
            </a:r>
          </a:p>
          <a:p>
            <a:pPr marL="0" indent="0">
              <a:buNone/>
            </a:pPr>
            <a:r>
              <a:rPr lang="en-US" sz="2400" dirty="0" err="1">
                <a:latin typeface="Consolas" panose="020B0609020204030204" pitchFamily="49" charset="0"/>
              </a:rPr>
              <a:t>inferenceStep</a:t>
            </a:r>
            <a:r>
              <a:rPr lang="en-US" sz="2400" dirty="0">
                <a:latin typeface="Consolas" panose="020B0609020204030204" pitchFamily="49" charset="0"/>
              </a:rPr>
              <a:t> = </a:t>
            </a:r>
            <a:r>
              <a:rPr lang="en-US" sz="2400" dirty="0" err="1">
                <a:latin typeface="Consolas" panose="020B0609020204030204" pitchFamily="49" charset="0"/>
              </a:rPr>
              <a:t>PythonScriptStep</a:t>
            </a:r>
            <a:r>
              <a:rPr lang="en-US" sz="2400" dirty="0">
                <a:latin typeface="Consolas" panose="020B0609020204030204" pitchFamily="49" charset="0"/>
              </a:rPr>
              <a:t>(</a:t>
            </a:r>
          </a:p>
          <a:p>
            <a:pPr marL="0" indent="0">
              <a:buNone/>
            </a:pPr>
            <a:r>
              <a:rPr lang="en-US" sz="2400" dirty="0">
                <a:latin typeface="Consolas" panose="020B0609020204030204" pitchFamily="49" charset="0"/>
              </a:rPr>
              <a:t>    name="inference",</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source_directory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script_name</a:t>
            </a:r>
            <a:r>
              <a:rPr lang="en-US" sz="2400" dirty="0">
                <a:latin typeface="Consolas" panose="020B0609020204030204" pitchFamily="49" charset="0"/>
              </a:rPr>
              <a:t>="inference.py", </a:t>
            </a:r>
          </a:p>
          <a:p>
            <a:pPr marL="0" indent="0">
              <a:buNone/>
            </a:pPr>
            <a:r>
              <a:rPr lang="en-US" sz="2400" dirty="0">
                <a:latin typeface="Consolas" panose="020B0609020204030204" pitchFamily="49" charset="0"/>
              </a:rPr>
              <a:t>    arguments=["--input", </a:t>
            </a:r>
            <a:r>
              <a:rPr lang="en-US" sz="2400" dirty="0" err="1">
                <a:latin typeface="Consolas" panose="020B0609020204030204" pitchFamily="49" charset="0"/>
              </a:rPr>
              <a:t>batch_scoring_processed_data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"--model", </a:t>
            </a:r>
            <a:r>
              <a:rPr lang="en-US" sz="2400" dirty="0" err="1">
                <a:latin typeface="Consolas" panose="020B0609020204030204" pitchFamily="49" charset="0"/>
              </a:rPr>
              <a:t>trained_model</a:t>
            </a:r>
            <a:r>
              <a:rPr lang="en-US" sz="2400" dirty="0">
                <a:latin typeface="Consolas" panose="020B0609020204030204" pitchFamily="49" charset="0"/>
              </a:rPr>
              <a:t>,</a:t>
            </a:r>
          </a:p>
          <a:p>
            <a:pPr marL="0" indent="0">
              <a:buNone/>
            </a:pPr>
            <a:r>
              <a:rPr lang="en-US" sz="2400" dirty="0">
                <a:latin typeface="Consolas" panose="020B0609020204030204" pitchFamily="49" charset="0"/>
              </a:rPr>
              <a:t>               "--output", </a:t>
            </a:r>
            <a:r>
              <a:rPr lang="en-US" sz="2400" dirty="0" err="1">
                <a:latin typeface="Consolas" panose="020B0609020204030204" pitchFamily="49" charset="0"/>
              </a:rPr>
              <a:t>batch_scoring_results</a:t>
            </a:r>
            <a:r>
              <a:rPr lang="en-US" sz="2400" dirty="0">
                <a:latin typeface="Consolas" panose="020B0609020204030204" pitchFamily="49" charset="0"/>
              </a:rPr>
              <a:t>],</a:t>
            </a:r>
          </a:p>
          <a:p>
            <a:pPr marL="0" indent="0">
              <a:buNone/>
            </a:pPr>
            <a:r>
              <a:rPr lang="en-US" sz="2400" dirty="0">
                <a:latin typeface="Consolas" panose="020B0609020204030204" pitchFamily="49" charset="0"/>
              </a:rPr>
              <a:t>    inputs=[</a:t>
            </a:r>
            <a:r>
              <a:rPr lang="en-US" sz="2400" dirty="0" err="1">
                <a:latin typeface="Consolas" panose="020B0609020204030204" pitchFamily="49" charset="0"/>
              </a:rPr>
              <a:t>batch_scoring_processed_data</a:t>
            </a:r>
            <a:r>
              <a:rPr lang="en-US" sz="2400" dirty="0">
                <a:latin typeface="Consolas" panose="020B0609020204030204" pitchFamily="49" charset="0"/>
              </a:rPr>
              <a:t>, </a:t>
            </a:r>
            <a:r>
              <a:rPr lang="en-US" sz="2400" dirty="0" err="1">
                <a:latin typeface="Consolas" panose="020B0609020204030204" pitchFamily="49" charset="0"/>
              </a:rPr>
              <a:t>trained_model</a:t>
            </a:r>
            <a:r>
              <a:rPr lang="en-US" sz="2400" dirty="0">
                <a:latin typeface="Consolas" panose="020B0609020204030204" pitchFamily="49" charset="0"/>
              </a:rPr>
              <a:t>],</a:t>
            </a:r>
          </a:p>
          <a:p>
            <a:pPr marL="0" indent="0">
              <a:buNone/>
            </a:pPr>
            <a:r>
              <a:rPr lang="en-US" sz="2400" dirty="0">
                <a:latin typeface="Consolas" panose="020B0609020204030204" pitchFamily="49" charset="0"/>
              </a:rPr>
              <a:t>    outputs=[</a:t>
            </a:r>
            <a:r>
              <a:rPr lang="en-US" sz="2400" dirty="0" err="1">
                <a:latin typeface="Consolas" panose="020B0609020204030204" pitchFamily="49" charset="0"/>
              </a:rPr>
              <a:t>batch_scoring_results</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compute_target</a:t>
            </a:r>
            <a:r>
              <a:rPr lang="en-US" sz="2400" dirty="0">
                <a:latin typeface="Consolas" panose="020B0609020204030204" pitchFamily="49" charset="0"/>
              </a:rPr>
              <a:t>=</a:t>
            </a:r>
            <a:r>
              <a:rPr lang="en-US" sz="2400" dirty="0" err="1">
                <a:latin typeface="Consolas" panose="020B0609020204030204" pitchFamily="49" charset="0"/>
              </a:rPr>
              <a:t>aml_compute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runconfig</a:t>
            </a:r>
            <a:r>
              <a:rPr lang="en-US" sz="2400" dirty="0">
                <a:latin typeface="Consolas" panose="020B0609020204030204" pitchFamily="49" charset="0"/>
              </a:rPr>
              <a:t>=</a:t>
            </a:r>
            <a:r>
              <a:rPr lang="en-US" sz="2400" dirty="0" err="1">
                <a:latin typeface="Consolas" panose="020B0609020204030204" pitchFamily="49" charset="0"/>
              </a:rPr>
              <a:t>run_amlcompute</a:t>
            </a:r>
            <a:r>
              <a:rPr lang="en-US" sz="2400" dirty="0">
                <a:latin typeface="Consolas" panose="020B0609020204030204" pitchFamily="49" charset="0"/>
              </a:rPr>
              <a:t>)</a:t>
            </a:r>
          </a:p>
        </p:txBody>
      </p:sp>
      <p:sp>
        <p:nvSpPr>
          <p:cNvPr id="9" name="Speech Bubble: Rectangle 8">
            <a:extLst>
              <a:ext uri="{FF2B5EF4-FFF2-40B4-BE49-F238E27FC236}">
                <a16:creationId xmlns:a16="http://schemas.microsoft.com/office/drawing/2014/main" id="{F601738C-8C54-4D81-B0EC-0E046DCFCF37}"/>
              </a:ext>
            </a:extLst>
          </p:cNvPr>
          <p:cNvSpPr/>
          <p:nvPr/>
        </p:nvSpPr>
        <p:spPr>
          <a:xfrm>
            <a:off x="8032886" y="1911682"/>
            <a:ext cx="3397114" cy="1576754"/>
          </a:xfrm>
          <a:prstGeom prst="wedgeRectCallout">
            <a:avLst>
              <a:gd name="adj1" fmla="val -94475"/>
              <a:gd name="adj2" fmla="val -68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Build the output pipeline data object</a:t>
            </a:r>
          </a:p>
        </p:txBody>
      </p:sp>
      <p:sp>
        <p:nvSpPr>
          <p:cNvPr id="10" name="Speech Bubble: Rectangle 9">
            <a:extLst>
              <a:ext uri="{FF2B5EF4-FFF2-40B4-BE49-F238E27FC236}">
                <a16:creationId xmlns:a16="http://schemas.microsoft.com/office/drawing/2014/main" id="{B0E398EA-67C8-48C0-AF91-0FF2F98363EB}"/>
              </a:ext>
            </a:extLst>
          </p:cNvPr>
          <p:cNvSpPr/>
          <p:nvPr/>
        </p:nvSpPr>
        <p:spPr>
          <a:xfrm>
            <a:off x="8022452" y="1512277"/>
            <a:ext cx="3569092" cy="2134479"/>
          </a:xfrm>
          <a:prstGeom prst="wedgeRectCallout">
            <a:avLst>
              <a:gd name="adj1" fmla="val -99771"/>
              <a:gd name="adj2" fmla="val 38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Inference file (not shown) loads model &amp; data, predicts, and saves in </a:t>
            </a:r>
            <a:r>
              <a:rPr lang="en-US" sz="2200" dirty="0" err="1">
                <a:latin typeface="Consolas" panose="020B0609020204030204" pitchFamily="49" charset="0"/>
              </a:rPr>
              <a:t>batch_scoring_results</a:t>
            </a:r>
            <a:endParaRPr lang="en-US" sz="2200" dirty="0">
              <a:latin typeface="Consolas" panose="020B0609020204030204" pitchFamily="49" charset="0"/>
            </a:endParaRPr>
          </a:p>
        </p:txBody>
      </p:sp>
    </p:spTree>
    <p:extLst>
      <p:ext uri="{BB962C8B-B14F-4D97-AF65-F5344CB8AC3E}">
        <p14:creationId xmlns:p14="http://schemas.microsoft.com/office/powerpoint/2010/main" val="233144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Publish Batch Scoring Pipeline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rmAutofit/>
          </a:bodyPr>
          <a:lstStyle/>
          <a:p>
            <a:pPr marL="0" indent="0">
              <a:buNone/>
            </a:pPr>
            <a:r>
              <a:rPr lang="en-US" sz="2400" dirty="0" err="1">
                <a:latin typeface="Consolas" panose="020B0609020204030204" pitchFamily="49" charset="0"/>
              </a:rPr>
              <a:t>batch_scoring_pipeline</a:t>
            </a:r>
            <a:r>
              <a:rPr lang="en-US" sz="2400" dirty="0">
                <a:latin typeface="Consolas" panose="020B0609020204030204" pitchFamily="49" charset="0"/>
              </a:rPr>
              <a:t> = Pipeline(workspace=</a:t>
            </a:r>
            <a:r>
              <a:rPr lang="en-US" sz="2400" dirty="0" err="1">
                <a:latin typeface="Consolas" panose="020B0609020204030204" pitchFamily="49" charset="0"/>
              </a:rPr>
              <a:t>ws</a:t>
            </a:r>
            <a:r>
              <a:rPr lang="en-US" sz="2400" dirty="0">
                <a:latin typeface="Consolas" panose="020B0609020204030204" pitchFamily="49" charset="0"/>
              </a:rPr>
              <a:t>, steps=[</a:t>
            </a:r>
            <a:r>
              <a:rPr lang="en-US" sz="2400" dirty="0" err="1">
                <a:latin typeface="Consolas" panose="020B0609020204030204" pitchFamily="49" charset="0"/>
              </a:rPr>
              <a:t>inferenceStep</a:t>
            </a:r>
            <a:r>
              <a:rPr lang="en-US" sz="2400" dirty="0">
                <a:latin typeface="Consolas" panose="020B0609020204030204" pitchFamily="49" charset="0"/>
              </a:rPr>
              <a:t>])</a:t>
            </a: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batch_scoring_pipeline.validate</a:t>
            </a:r>
            <a:r>
              <a:rPr lang="en-US" sz="2400" dirty="0">
                <a:latin typeface="Consolas" panose="020B0609020204030204" pitchFamily="49" charset="0"/>
              </a:rPr>
              <a:t>()</a:t>
            </a: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pipeline_name</a:t>
            </a:r>
            <a:r>
              <a:rPr lang="en-US" sz="2400" dirty="0">
                <a:latin typeface="Consolas" panose="020B0609020204030204" pitchFamily="49" charset="0"/>
              </a:rPr>
              <a:t> = 'Batch Scoring Pipeline'</a:t>
            </a:r>
          </a:p>
          <a:p>
            <a:pPr marL="0" indent="0">
              <a:buNone/>
            </a:pPr>
            <a:r>
              <a:rPr lang="en-US" sz="2400" dirty="0" err="1">
                <a:latin typeface="Consolas" panose="020B0609020204030204" pitchFamily="49" charset="0"/>
              </a:rPr>
              <a:t>published_pipeline</a:t>
            </a:r>
            <a:r>
              <a:rPr lang="en-US" sz="2400" dirty="0">
                <a:latin typeface="Consolas" panose="020B0609020204030204" pitchFamily="49" charset="0"/>
              </a:rPr>
              <a:t> = </a:t>
            </a:r>
            <a:r>
              <a:rPr lang="en-US" sz="2400" dirty="0" err="1">
                <a:latin typeface="Consolas" panose="020B0609020204030204" pitchFamily="49" charset="0"/>
              </a:rPr>
              <a:t>batch_scoring_pipeline.publish</a:t>
            </a:r>
            <a:r>
              <a:rPr lang="en-US" sz="2400" dirty="0">
                <a:latin typeface="Consolas" panose="020B0609020204030204" pitchFamily="49" charset="0"/>
              </a:rPr>
              <a:t>(name = </a:t>
            </a:r>
            <a:r>
              <a:rPr lang="en-US" sz="2400" dirty="0" err="1">
                <a:latin typeface="Consolas" panose="020B0609020204030204" pitchFamily="49" charset="0"/>
              </a:rPr>
              <a:t>pipeline_name</a:t>
            </a:r>
            <a:r>
              <a:rPr lang="en-US" sz="2400" dirty="0">
                <a:latin typeface="Consolas" panose="020B0609020204030204" pitchFamily="49" charset="0"/>
              </a:rPr>
              <a:t>)</a:t>
            </a:r>
          </a:p>
        </p:txBody>
      </p:sp>
      <p:sp>
        <p:nvSpPr>
          <p:cNvPr id="5" name="Speech Bubble: Rectangle 4">
            <a:extLst>
              <a:ext uri="{FF2B5EF4-FFF2-40B4-BE49-F238E27FC236}">
                <a16:creationId xmlns:a16="http://schemas.microsoft.com/office/drawing/2014/main" id="{C3B026CB-468E-4C6E-840A-01CB2E06DE9F}"/>
              </a:ext>
            </a:extLst>
          </p:cNvPr>
          <p:cNvSpPr/>
          <p:nvPr/>
        </p:nvSpPr>
        <p:spPr>
          <a:xfrm>
            <a:off x="8472503" y="1646890"/>
            <a:ext cx="3397114" cy="1016307"/>
          </a:xfrm>
          <a:prstGeom prst="wedgeRectCallout">
            <a:avLst>
              <a:gd name="adj1" fmla="val -94129"/>
              <a:gd name="adj2" fmla="val -46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Build a pipeline for inference</a:t>
            </a:r>
          </a:p>
        </p:txBody>
      </p:sp>
      <p:sp>
        <p:nvSpPr>
          <p:cNvPr id="6" name="Speech Bubble: Rectangle 5">
            <a:extLst>
              <a:ext uri="{FF2B5EF4-FFF2-40B4-BE49-F238E27FC236}">
                <a16:creationId xmlns:a16="http://schemas.microsoft.com/office/drawing/2014/main" id="{472FC602-47B1-41BF-BADD-389374E791A1}"/>
              </a:ext>
            </a:extLst>
          </p:cNvPr>
          <p:cNvSpPr/>
          <p:nvPr/>
        </p:nvSpPr>
        <p:spPr>
          <a:xfrm>
            <a:off x="8472503" y="1649342"/>
            <a:ext cx="3397114" cy="1898067"/>
          </a:xfrm>
          <a:prstGeom prst="wedgeRectCallout">
            <a:avLst>
              <a:gd name="adj1" fmla="val -105518"/>
              <a:gd name="adj2" fmla="val -36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Simple validation:  check for unconnected inputs, etc.</a:t>
            </a:r>
          </a:p>
        </p:txBody>
      </p:sp>
      <p:sp>
        <p:nvSpPr>
          <p:cNvPr id="8" name="Speech Bubble: Rectangle 7">
            <a:extLst>
              <a:ext uri="{FF2B5EF4-FFF2-40B4-BE49-F238E27FC236}">
                <a16:creationId xmlns:a16="http://schemas.microsoft.com/office/drawing/2014/main" id="{B5EB2D11-24EC-4411-B32B-1EF610559005}"/>
              </a:ext>
            </a:extLst>
          </p:cNvPr>
          <p:cNvSpPr/>
          <p:nvPr/>
        </p:nvSpPr>
        <p:spPr>
          <a:xfrm>
            <a:off x="7929958" y="4527463"/>
            <a:ext cx="3397114" cy="1362389"/>
          </a:xfrm>
          <a:prstGeom prst="wedgeRectCallout">
            <a:avLst>
              <a:gd name="adj1" fmla="val -79980"/>
              <a:gd name="adj2" fmla="val -717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Publish the pipeline, making it available to run on demand</a:t>
            </a:r>
          </a:p>
        </p:txBody>
      </p:sp>
    </p:spTree>
    <p:extLst>
      <p:ext uri="{BB962C8B-B14F-4D97-AF65-F5344CB8AC3E}">
        <p14:creationId xmlns:p14="http://schemas.microsoft.com/office/powerpoint/2010/main" val="112759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Rectangle 402">
            <a:extLst>
              <a:ext uri="{FF2B5EF4-FFF2-40B4-BE49-F238E27FC236}">
                <a16:creationId xmlns:a16="http://schemas.microsoft.com/office/drawing/2014/main" id="{781F5715-3CE8-4A87-8E21-75C47B84574A}"/>
              </a:ext>
            </a:extLst>
          </p:cNvPr>
          <p:cNvSpPr/>
          <p:nvPr/>
        </p:nvSpPr>
        <p:spPr>
          <a:xfrm>
            <a:off x="9182688" y="3071752"/>
            <a:ext cx="2547168" cy="3004898"/>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a:extLst>
              <a:ext uri="{FF2B5EF4-FFF2-40B4-BE49-F238E27FC236}">
                <a16:creationId xmlns:a16="http://schemas.microsoft.com/office/drawing/2014/main" id="{F08191CC-FE9D-462B-87B9-448E4C0D30B8}"/>
              </a:ext>
            </a:extLst>
          </p:cNvPr>
          <p:cNvSpPr txBox="1"/>
          <p:nvPr/>
        </p:nvSpPr>
        <p:spPr>
          <a:xfrm>
            <a:off x="6817973" y="1144392"/>
            <a:ext cx="1792798"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TRAINING</a:t>
            </a:r>
          </a:p>
        </p:txBody>
      </p:sp>
      <p:sp>
        <p:nvSpPr>
          <p:cNvPr id="5" name="Title 4"/>
          <p:cNvSpPr>
            <a:spLocks noGrp="1"/>
          </p:cNvSpPr>
          <p:nvPr>
            <p:ph type="title"/>
          </p:nvPr>
        </p:nvSpPr>
        <p:spPr>
          <a:xfrm>
            <a:off x="330466" y="256029"/>
            <a:ext cx="11655840" cy="899665"/>
          </a:xfrm>
        </p:spPr>
        <p:txBody>
          <a:bodyPr vert="horz" wrap="square" lIns="146304" tIns="91440" rIns="146304" bIns="91440" rtlCol="0" anchor="ctr">
            <a:noAutofit/>
          </a:bodyPr>
          <a:lstStyle/>
          <a:p>
            <a:r>
              <a:rPr lang="en-US" sz="4000" dirty="0">
                <a:solidFill>
                  <a:schemeClr val="tx2"/>
                </a:solidFill>
                <a:cs typeface="Segoe UI Light" charset="0"/>
              </a:rPr>
              <a:t>AML Pilot Architecture</a:t>
            </a:r>
            <a:br>
              <a:rPr lang="en-US" sz="4000" dirty="0">
                <a:solidFill>
                  <a:schemeClr val="tx2"/>
                </a:solidFill>
                <a:cs typeface="Segoe UI Light" charset="0"/>
              </a:rPr>
            </a:br>
            <a:r>
              <a:rPr lang="en-US" sz="4000" dirty="0">
                <a:solidFill>
                  <a:schemeClr val="tx2"/>
                </a:solidFill>
                <a:cs typeface="Segoe UI Light" charset="0"/>
              </a:rPr>
              <a:t>DEV Environment</a:t>
            </a:r>
            <a:endParaRPr lang="en-US" sz="4000" cap="all" spc="800" dirty="0">
              <a:solidFill>
                <a:srgbClr val="0078D7"/>
              </a:solidFill>
              <a:latin typeface="Segoe UI Light" charset="0"/>
              <a:cs typeface="Segoe UI Light" charset="0"/>
            </a:endParaRPr>
          </a:p>
        </p:txBody>
      </p:sp>
      <p:sp>
        <p:nvSpPr>
          <p:cNvPr id="276" name="Rectangle: Rounded Corners 275">
            <a:extLst>
              <a:ext uri="{FF2B5EF4-FFF2-40B4-BE49-F238E27FC236}">
                <a16:creationId xmlns:a16="http://schemas.microsoft.com/office/drawing/2014/main" id="{CAC82709-48BD-4238-9AD2-A9D7B326F14A}"/>
              </a:ext>
            </a:extLst>
          </p:cNvPr>
          <p:cNvSpPr/>
          <p:nvPr/>
        </p:nvSpPr>
        <p:spPr bwMode="auto">
          <a:xfrm>
            <a:off x="5599097" y="3342974"/>
            <a:ext cx="2904616" cy="121657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Rounded Corners 276">
            <a:extLst>
              <a:ext uri="{FF2B5EF4-FFF2-40B4-BE49-F238E27FC236}">
                <a16:creationId xmlns:a16="http://schemas.microsoft.com/office/drawing/2014/main" id="{019195CF-64F7-4417-A854-54D147E1A90A}"/>
              </a:ext>
            </a:extLst>
          </p:cNvPr>
          <p:cNvSpPr/>
          <p:nvPr/>
        </p:nvSpPr>
        <p:spPr bwMode="auto">
          <a:xfrm>
            <a:off x="5582093" y="1538868"/>
            <a:ext cx="2904616" cy="1251339"/>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5" name="TextBox 304">
            <a:extLst>
              <a:ext uri="{FF2B5EF4-FFF2-40B4-BE49-F238E27FC236}">
                <a16:creationId xmlns:a16="http://schemas.microsoft.com/office/drawing/2014/main" id="{A5710C37-3140-4C15-81EB-E119735C9498}"/>
              </a:ext>
            </a:extLst>
          </p:cNvPr>
          <p:cNvSpPr txBox="1"/>
          <p:nvPr/>
        </p:nvSpPr>
        <p:spPr>
          <a:xfrm>
            <a:off x="6007863" y="2950504"/>
            <a:ext cx="2529668"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DATA PROCESSING / SCORING</a:t>
            </a:r>
          </a:p>
        </p:txBody>
      </p:sp>
      <p:grpSp>
        <p:nvGrpSpPr>
          <p:cNvPr id="27" name="Group 26">
            <a:extLst>
              <a:ext uri="{FF2B5EF4-FFF2-40B4-BE49-F238E27FC236}">
                <a16:creationId xmlns:a16="http://schemas.microsoft.com/office/drawing/2014/main" id="{F46BE936-A1EB-48FB-A37C-1871FBC6D827}"/>
              </a:ext>
            </a:extLst>
          </p:cNvPr>
          <p:cNvGrpSpPr/>
          <p:nvPr/>
        </p:nvGrpSpPr>
        <p:grpSpPr>
          <a:xfrm>
            <a:off x="7143813" y="5415481"/>
            <a:ext cx="843652" cy="931701"/>
            <a:chOff x="2167017" y="3555451"/>
            <a:chExt cx="843652" cy="931701"/>
          </a:xfrm>
        </p:grpSpPr>
        <p:sp>
          <p:nvSpPr>
            <p:cNvPr id="8" name="TextBox 7">
              <a:extLst>
                <a:ext uri="{FF2B5EF4-FFF2-40B4-BE49-F238E27FC236}">
                  <a16:creationId xmlns:a16="http://schemas.microsoft.com/office/drawing/2014/main" id="{97DE9726-BD7C-4657-9A44-8986AE62F9E7}"/>
                </a:ext>
              </a:extLst>
            </p:cNvPr>
            <p:cNvSpPr txBox="1"/>
            <p:nvPr/>
          </p:nvSpPr>
          <p:spPr>
            <a:xfrm>
              <a:off x="2167017" y="4117820"/>
              <a:ext cx="843652"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DATA LAKE STORE</a:t>
              </a:r>
            </a:p>
          </p:txBody>
        </p:sp>
        <p:pic>
          <p:nvPicPr>
            <p:cNvPr id="41" name="Picture 40">
              <a:extLst>
                <a:ext uri="{FF2B5EF4-FFF2-40B4-BE49-F238E27FC236}">
                  <a16:creationId xmlns:a16="http://schemas.microsoft.com/office/drawing/2014/main" id="{66D32A94-1076-4540-B8C3-31ED02E665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0873" y="3555451"/>
              <a:ext cx="474405" cy="474405"/>
            </a:xfrm>
            <a:prstGeom prst="rect">
              <a:avLst/>
            </a:prstGeom>
          </p:spPr>
        </p:pic>
      </p:grpSp>
      <p:sp>
        <p:nvSpPr>
          <p:cNvPr id="284" name="Rectangle: Rounded Corners 283">
            <a:extLst>
              <a:ext uri="{FF2B5EF4-FFF2-40B4-BE49-F238E27FC236}">
                <a16:creationId xmlns:a16="http://schemas.microsoft.com/office/drawing/2014/main" id="{AB6D7C45-77F6-47CA-ABB4-47FF77654F4E}"/>
              </a:ext>
            </a:extLst>
          </p:cNvPr>
          <p:cNvSpPr/>
          <p:nvPr/>
        </p:nvSpPr>
        <p:spPr bwMode="auto">
          <a:xfrm>
            <a:off x="5578483" y="5145325"/>
            <a:ext cx="2925223" cy="1212845"/>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7" name="TextBox 286">
            <a:extLst>
              <a:ext uri="{FF2B5EF4-FFF2-40B4-BE49-F238E27FC236}">
                <a16:creationId xmlns:a16="http://schemas.microsoft.com/office/drawing/2014/main" id="{63BC0714-505D-4C89-BC0E-CC8E4A61D68E}"/>
              </a:ext>
            </a:extLst>
          </p:cNvPr>
          <p:cNvSpPr txBox="1"/>
          <p:nvPr/>
        </p:nvSpPr>
        <p:spPr>
          <a:xfrm>
            <a:off x="6526259" y="4786047"/>
            <a:ext cx="2011272"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SERVING STORAGE</a:t>
            </a:r>
          </a:p>
        </p:txBody>
      </p:sp>
      <p:grpSp>
        <p:nvGrpSpPr>
          <p:cNvPr id="28" name="Group 27">
            <a:extLst>
              <a:ext uri="{FF2B5EF4-FFF2-40B4-BE49-F238E27FC236}">
                <a16:creationId xmlns:a16="http://schemas.microsoft.com/office/drawing/2014/main" id="{BB12FD03-CAFF-4CA9-A8B8-2D0DE4378381}"/>
              </a:ext>
            </a:extLst>
          </p:cNvPr>
          <p:cNvGrpSpPr/>
          <p:nvPr/>
        </p:nvGrpSpPr>
        <p:grpSpPr>
          <a:xfrm>
            <a:off x="8963454" y="1113127"/>
            <a:ext cx="2940762" cy="1728391"/>
            <a:chOff x="1885817" y="1098763"/>
            <a:chExt cx="2940762" cy="1728391"/>
          </a:xfrm>
        </p:grpSpPr>
        <p:sp>
          <p:nvSpPr>
            <p:cNvPr id="292" name="Rectangle: Rounded Corners 291">
              <a:extLst>
                <a:ext uri="{FF2B5EF4-FFF2-40B4-BE49-F238E27FC236}">
                  <a16:creationId xmlns:a16="http://schemas.microsoft.com/office/drawing/2014/main" id="{600C78FD-2A3B-4B46-A73E-816B4E53427B}"/>
                </a:ext>
              </a:extLst>
            </p:cNvPr>
            <p:cNvSpPr/>
            <p:nvPr/>
          </p:nvSpPr>
          <p:spPr bwMode="auto">
            <a:xfrm>
              <a:off x="1885817" y="1529236"/>
              <a:ext cx="2904616" cy="1251339"/>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3" name="TextBox 292">
              <a:extLst>
                <a:ext uri="{FF2B5EF4-FFF2-40B4-BE49-F238E27FC236}">
                  <a16:creationId xmlns:a16="http://schemas.microsoft.com/office/drawing/2014/main" id="{BA70CF63-F4E8-4DE0-88C2-39B87C33A877}"/>
                </a:ext>
              </a:extLst>
            </p:cNvPr>
            <p:cNvSpPr txBox="1"/>
            <p:nvPr/>
          </p:nvSpPr>
          <p:spPr>
            <a:xfrm>
              <a:off x="3938643" y="1098763"/>
              <a:ext cx="887936"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MLOPS</a:t>
              </a:r>
            </a:p>
          </p:txBody>
        </p:sp>
        <p:grpSp>
          <p:nvGrpSpPr>
            <p:cNvPr id="302" name="Group 301">
              <a:extLst>
                <a:ext uri="{FF2B5EF4-FFF2-40B4-BE49-F238E27FC236}">
                  <a16:creationId xmlns:a16="http://schemas.microsoft.com/office/drawing/2014/main" id="{76FA9686-D40F-4B70-921F-9D4D2AE43E33}"/>
                </a:ext>
              </a:extLst>
            </p:cNvPr>
            <p:cNvGrpSpPr/>
            <p:nvPr/>
          </p:nvGrpSpPr>
          <p:grpSpPr>
            <a:xfrm>
              <a:off x="1982503" y="1711144"/>
              <a:ext cx="857889" cy="971850"/>
              <a:chOff x="6721770" y="1787094"/>
              <a:chExt cx="857889" cy="971850"/>
            </a:xfrm>
          </p:grpSpPr>
          <p:sp>
            <p:nvSpPr>
              <p:cNvPr id="306" name="TextBox 305">
                <a:extLst>
                  <a:ext uri="{FF2B5EF4-FFF2-40B4-BE49-F238E27FC236}">
                    <a16:creationId xmlns:a16="http://schemas.microsoft.com/office/drawing/2014/main" id="{956279A5-2EA1-4657-902E-3FCF66A9F768}"/>
                  </a:ext>
                </a:extLst>
              </p:cNvPr>
              <p:cNvSpPr txBox="1"/>
              <p:nvPr/>
            </p:nvSpPr>
            <p:spPr>
              <a:xfrm>
                <a:off x="6721770" y="2220151"/>
                <a:ext cx="857889"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AZURE</a:t>
                </a:r>
              </a:p>
              <a:p>
                <a:pPr algn="ctr"/>
                <a:r>
                  <a:rPr lang="en-US" sz="900" dirty="0">
                    <a:solidFill>
                      <a:schemeClr val="tx1"/>
                    </a:solidFill>
                    <a:latin typeface="Segoe UI Semibold" panose="020B0702040204020203" pitchFamily="34" charset="0"/>
                    <a:cs typeface="Segoe UI Semibold" panose="020B0702040204020203" pitchFamily="34" charset="0"/>
                  </a:rPr>
                  <a:t>PIPELINES</a:t>
                </a:r>
              </a:p>
            </p:txBody>
          </p:sp>
          <p:pic>
            <p:nvPicPr>
              <p:cNvPr id="307" name="Picture 4">
                <a:extLst>
                  <a:ext uri="{FF2B5EF4-FFF2-40B4-BE49-F238E27FC236}">
                    <a16:creationId xmlns:a16="http://schemas.microsoft.com/office/drawing/2014/main" id="{5A73AC19-FF42-4548-843A-62ED792375D1}"/>
                  </a:ext>
                </a:extLst>
              </p:cNvPr>
              <p:cNvPicPr>
                <a:picLocks noChangeAspect="1" noChangeArrowheads="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bwMode="auto">
              <a:xfrm>
                <a:off x="6928792" y="1787094"/>
                <a:ext cx="443304" cy="4433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8" name="Group 307">
              <a:extLst>
                <a:ext uri="{FF2B5EF4-FFF2-40B4-BE49-F238E27FC236}">
                  <a16:creationId xmlns:a16="http://schemas.microsoft.com/office/drawing/2014/main" id="{090A847E-DF0D-4C0D-B00D-86B2369C8ABF}"/>
                </a:ext>
              </a:extLst>
            </p:cNvPr>
            <p:cNvGrpSpPr/>
            <p:nvPr/>
          </p:nvGrpSpPr>
          <p:grpSpPr>
            <a:xfrm>
              <a:off x="2909180" y="1731514"/>
              <a:ext cx="857889" cy="977414"/>
              <a:chOff x="6721770" y="1781530"/>
              <a:chExt cx="857889" cy="977414"/>
            </a:xfrm>
          </p:grpSpPr>
          <p:sp>
            <p:nvSpPr>
              <p:cNvPr id="309" name="TextBox 308">
                <a:extLst>
                  <a:ext uri="{FF2B5EF4-FFF2-40B4-BE49-F238E27FC236}">
                    <a16:creationId xmlns:a16="http://schemas.microsoft.com/office/drawing/2014/main" id="{8AEA0CDB-9CDD-4A92-9A2D-7702B91D955B}"/>
                  </a:ext>
                </a:extLst>
              </p:cNvPr>
              <p:cNvSpPr txBox="1"/>
              <p:nvPr/>
            </p:nvSpPr>
            <p:spPr>
              <a:xfrm>
                <a:off x="6721770" y="2220151"/>
                <a:ext cx="857889"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GITHUB</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(Repo)</a:t>
                </a:r>
              </a:p>
            </p:txBody>
          </p:sp>
          <p:pic>
            <p:nvPicPr>
              <p:cNvPr id="310" name="Picture 4">
                <a:extLst>
                  <a:ext uri="{FF2B5EF4-FFF2-40B4-BE49-F238E27FC236}">
                    <a16:creationId xmlns:a16="http://schemas.microsoft.com/office/drawing/2014/main" id="{C97BDD3D-D816-4F9D-9978-2EF417F6BC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6928792" y="1781530"/>
                <a:ext cx="443304" cy="4544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5" name="Group 324">
              <a:extLst>
                <a:ext uri="{FF2B5EF4-FFF2-40B4-BE49-F238E27FC236}">
                  <a16:creationId xmlns:a16="http://schemas.microsoft.com/office/drawing/2014/main" id="{D8A6286B-8D32-4FB1-BF7D-3FB01A719FA6}"/>
                </a:ext>
              </a:extLst>
            </p:cNvPr>
            <p:cNvGrpSpPr/>
            <p:nvPr/>
          </p:nvGrpSpPr>
          <p:grpSpPr>
            <a:xfrm>
              <a:off x="3745595" y="1713810"/>
              <a:ext cx="857889" cy="1113344"/>
              <a:chOff x="6721770" y="1770249"/>
              <a:chExt cx="857889" cy="1113344"/>
            </a:xfrm>
          </p:grpSpPr>
          <p:sp>
            <p:nvSpPr>
              <p:cNvPr id="326" name="TextBox 325">
                <a:extLst>
                  <a:ext uri="{FF2B5EF4-FFF2-40B4-BE49-F238E27FC236}">
                    <a16:creationId xmlns:a16="http://schemas.microsoft.com/office/drawing/2014/main" id="{04BC2786-0501-4AF7-822E-8DE3AC7FA4C6}"/>
                  </a:ext>
                </a:extLst>
              </p:cNvPr>
              <p:cNvSpPr txBox="1"/>
              <p:nvPr/>
            </p:nvSpPr>
            <p:spPr>
              <a:xfrm>
                <a:off x="6721770" y="2220151"/>
                <a:ext cx="857889"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(Experiments &amp; Models)</a:t>
                </a:r>
              </a:p>
            </p:txBody>
          </p:sp>
          <p:pic>
            <p:nvPicPr>
              <p:cNvPr id="333" name="Picture 4" descr="See the source image">
                <a:extLst>
                  <a:ext uri="{FF2B5EF4-FFF2-40B4-BE49-F238E27FC236}">
                    <a16:creationId xmlns:a16="http://schemas.microsoft.com/office/drawing/2014/main" id="{0630B04E-1FFD-4242-9E64-8A7554D6BA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8792" y="1770249"/>
                <a:ext cx="443304" cy="47699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34" name="Group 333">
            <a:extLst>
              <a:ext uri="{FF2B5EF4-FFF2-40B4-BE49-F238E27FC236}">
                <a16:creationId xmlns:a16="http://schemas.microsoft.com/office/drawing/2014/main" id="{FBE30030-52C2-460B-8538-6CD5BC29CDF0}"/>
              </a:ext>
            </a:extLst>
          </p:cNvPr>
          <p:cNvGrpSpPr/>
          <p:nvPr/>
        </p:nvGrpSpPr>
        <p:grpSpPr>
          <a:xfrm>
            <a:off x="5794398" y="1712675"/>
            <a:ext cx="857889" cy="946476"/>
            <a:chOff x="6721770" y="1813171"/>
            <a:chExt cx="857889" cy="946476"/>
          </a:xfrm>
        </p:grpSpPr>
        <p:sp>
          <p:nvSpPr>
            <p:cNvPr id="335" name="TextBox 334">
              <a:extLst>
                <a:ext uri="{FF2B5EF4-FFF2-40B4-BE49-F238E27FC236}">
                  <a16:creationId xmlns:a16="http://schemas.microsoft.com/office/drawing/2014/main" id="{0018BE90-0CF1-4645-95D8-1258D22E3DDC}"/>
                </a:ext>
              </a:extLst>
            </p:cNvPr>
            <p:cNvSpPr txBox="1"/>
            <p:nvPr/>
          </p:nvSpPr>
          <p:spPr>
            <a:xfrm>
              <a:off x="6721770" y="2220151"/>
              <a:ext cx="857889" cy="539496"/>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COMPUTE  </a:t>
              </a:r>
            </a:p>
          </p:txBody>
        </p:sp>
        <p:pic>
          <p:nvPicPr>
            <p:cNvPr id="336" name="Picture 4">
              <a:extLst>
                <a:ext uri="{FF2B5EF4-FFF2-40B4-BE49-F238E27FC236}">
                  <a16:creationId xmlns:a16="http://schemas.microsoft.com/office/drawing/2014/main" id="{1B61C527-E990-4754-9C52-16B205CC73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p:blipFill>
          <p:spPr bwMode="auto">
            <a:xfrm>
              <a:off x="6928792" y="1813171"/>
              <a:ext cx="443304" cy="3911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7" name="Group 336">
            <a:extLst>
              <a:ext uri="{FF2B5EF4-FFF2-40B4-BE49-F238E27FC236}">
                <a16:creationId xmlns:a16="http://schemas.microsoft.com/office/drawing/2014/main" id="{49E970B5-A1F8-4458-B568-8B9C5F664DEE}"/>
              </a:ext>
            </a:extLst>
          </p:cNvPr>
          <p:cNvGrpSpPr/>
          <p:nvPr/>
        </p:nvGrpSpPr>
        <p:grpSpPr>
          <a:xfrm>
            <a:off x="6603563" y="1712675"/>
            <a:ext cx="857889" cy="946476"/>
            <a:chOff x="6721770" y="1813171"/>
            <a:chExt cx="857889" cy="946476"/>
          </a:xfrm>
        </p:grpSpPr>
        <p:sp>
          <p:nvSpPr>
            <p:cNvPr id="338" name="TextBox 337">
              <a:extLst>
                <a:ext uri="{FF2B5EF4-FFF2-40B4-BE49-F238E27FC236}">
                  <a16:creationId xmlns:a16="http://schemas.microsoft.com/office/drawing/2014/main" id="{BF27BDC6-DBE8-422A-9EBC-115E2025790B}"/>
                </a:ext>
              </a:extLst>
            </p:cNvPr>
            <p:cNvSpPr txBox="1"/>
            <p:nvPr/>
          </p:nvSpPr>
          <p:spPr>
            <a:xfrm>
              <a:off x="6721770" y="2220151"/>
              <a:ext cx="857889" cy="539496"/>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NOTEBOOKS  </a:t>
              </a:r>
            </a:p>
          </p:txBody>
        </p:sp>
        <p:pic>
          <p:nvPicPr>
            <p:cNvPr id="339" name="Picture 4">
              <a:extLst>
                <a:ext uri="{FF2B5EF4-FFF2-40B4-BE49-F238E27FC236}">
                  <a16:creationId xmlns:a16="http://schemas.microsoft.com/office/drawing/2014/main" id="{5254A789-BDD8-47F8-AB57-1AA3444836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p:blipFill>
          <p:spPr bwMode="auto">
            <a:xfrm>
              <a:off x="6967908" y="1813171"/>
              <a:ext cx="365072" cy="3911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0" name="Group 339">
            <a:extLst>
              <a:ext uri="{FF2B5EF4-FFF2-40B4-BE49-F238E27FC236}">
                <a16:creationId xmlns:a16="http://schemas.microsoft.com/office/drawing/2014/main" id="{E61B7CBD-C5A4-474F-A4C0-A86079EB0C60}"/>
              </a:ext>
            </a:extLst>
          </p:cNvPr>
          <p:cNvGrpSpPr/>
          <p:nvPr/>
        </p:nvGrpSpPr>
        <p:grpSpPr>
          <a:xfrm>
            <a:off x="7412727" y="1722237"/>
            <a:ext cx="857889" cy="1175948"/>
            <a:chOff x="6721770" y="1832295"/>
            <a:chExt cx="857889" cy="1175948"/>
          </a:xfrm>
        </p:grpSpPr>
        <p:sp>
          <p:nvSpPr>
            <p:cNvPr id="341" name="TextBox 340">
              <a:extLst>
                <a:ext uri="{FF2B5EF4-FFF2-40B4-BE49-F238E27FC236}">
                  <a16:creationId xmlns:a16="http://schemas.microsoft.com/office/drawing/2014/main" id="{17EEABA9-7BFB-4ABE-A946-BE15B7C8AD0D}"/>
                </a:ext>
              </a:extLst>
            </p:cNvPr>
            <p:cNvSpPr txBox="1"/>
            <p:nvPr/>
          </p:nvSpPr>
          <p:spPr>
            <a:xfrm>
              <a:off x="6721770" y="2220151"/>
              <a:ext cx="857889" cy="7880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PIPELINES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(Python Scripts) </a:t>
              </a:r>
            </a:p>
          </p:txBody>
        </p:sp>
        <p:pic>
          <p:nvPicPr>
            <p:cNvPr id="342" name="Picture 4">
              <a:extLst>
                <a:ext uri="{FF2B5EF4-FFF2-40B4-BE49-F238E27FC236}">
                  <a16:creationId xmlns:a16="http://schemas.microsoft.com/office/drawing/2014/main" id="{B3850536-71E3-4A03-8AE4-C52E5A5EEC8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p:blipFill>
          <p:spPr bwMode="auto">
            <a:xfrm>
              <a:off x="6967908" y="1832295"/>
              <a:ext cx="365072" cy="3529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5" name="Group 374">
            <a:extLst>
              <a:ext uri="{FF2B5EF4-FFF2-40B4-BE49-F238E27FC236}">
                <a16:creationId xmlns:a16="http://schemas.microsoft.com/office/drawing/2014/main" id="{ABC8CDED-A059-4B38-B3F1-DDCFC721B3BE}"/>
              </a:ext>
            </a:extLst>
          </p:cNvPr>
          <p:cNvGrpSpPr/>
          <p:nvPr/>
        </p:nvGrpSpPr>
        <p:grpSpPr>
          <a:xfrm>
            <a:off x="6126944" y="5415481"/>
            <a:ext cx="860844" cy="893905"/>
            <a:chOff x="4563041" y="3599884"/>
            <a:chExt cx="860844" cy="893905"/>
          </a:xfrm>
        </p:grpSpPr>
        <p:sp>
          <p:nvSpPr>
            <p:cNvPr id="376" name="TextBox 375">
              <a:extLst>
                <a:ext uri="{FF2B5EF4-FFF2-40B4-BE49-F238E27FC236}">
                  <a16:creationId xmlns:a16="http://schemas.microsoft.com/office/drawing/2014/main" id="{A2F06660-D9B8-4C74-9790-8D83C6766699}"/>
                </a:ext>
              </a:extLst>
            </p:cNvPr>
            <p:cNvSpPr txBox="1"/>
            <p:nvPr/>
          </p:nvSpPr>
          <p:spPr>
            <a:xfrm>
              <a:off x="4563041" y="4036589"/>
              <a:ext cx="860844" cy="457200"/>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SQL DB </a:t>
              </a:r>
            </a:p>
          </p:txBody>
        </p:sp>
        <p:grpSp>
          <p:nvGrpSpPr>
            <p:cNvPr id="377" name="Group 376">
              <a:extLst>
                <a:ext uri="{FF2B5EF4-FFF2-40B4-BE49-F238E27FC236}">
                  <a16:creationId xmlns:a16="http://schemas.microsoft.com/office/drawing/2014/main" id="{1C2BFB7E-5C5C-45F4-92DF-1BAE4CC9C8CE}"/>
                </a:ext>
              </a:extLst>
            </p:cNvPr>
            <p:cNvGrpSpPr>
              <a:grpSpLocks noChangeAspect="1"/>
            </p:cNvGrpSpPr>
            <p:nvPr/>
          </p:nvGrpSpPr>
          <p:grpSpPr>
            <a:xfrm>
              <a:off x="4815055" y="3599884"/>
              <a:ext cx="359070" cy="475488"/>
              <a:chOff x="6372224" y="3082295"/>
              <a:chExt cx="1533525" cy="2030732"/>
            </a:xfrm>
          </p:grpSpPr>
          <p:sp>
            <p:nvSpPr>
              <p:cNvPr id="378" name="Freeform: Shape 377">
                <a:extLst>
                  <a:ext uri="{FF2B5EF4-FFF2-40B4-BE49-F238E27FC236}">
                    <a16:creationId xmlns:a16="http://schemas.microsoft.com/office/drawing/2014/main" id="{B3B0624A-5AFC-4536-A4A7-118B44AA9D15}"/>
                  </a:ext>
                </a:extLst>
              </p:cNvPr>
              <p:cNvSpPr/>
              <p:nvPr/>
            </p:nvSpPr>
            <p:spPr>
              <a:xfrm>
                <a:off x="6372224" y="3360425"/>
                <a:ext cx="761999" cy="1752602"/>
              </a:xfrm>
              <a:custGeom>
                <a:avLst/>
                <a:gdLst/>
                <a:ahLst/>
                <a:cxnLst/>
                <a:rect l="0" t="0" r="0" b="0"/>
                <a:pathLst>
                  <a:path w="762000" h="1752600">
                    <a:moveTo>
                      <a:pt x="0" y="0"/>
                    </a:moveTo>
                    <a:lnTo>
                      <a:pt x="0" y="1480185"/>
                    </a:lnTo>
                    <a:cubicBezTo>
                      <a:pt x="0" y="1632585"/>
                      <a:pt x="344805" y="1758315"/>
                      <a:pt x="768668" y="1758315"/>
                    </a:cubicBezTo>
                    <a:lnTo>
                      <a:pt x="768668" y="0"/>
                    </a:lnTo>
                    <a:lnTo>
                      <a:pt x="0" y="0"/>
                    </a:lnTo>
                    <a:close/>
                  </a:path>
                </a:pathLst>
              </a:custGeom>
              <a:solidFill>
                <a:srgbClr val="3999C6"/>
              </a:solidFill>
              <a:ln w="9525" cap="flat">
                <a:noFill/>
                <a:prstDash val="solid"/>
                <a:miter/>
              </a:ln>
            </p:spPr>
            <p:txBody>
              <a:bodyPr/>
              <a:lstStyle/>
              <a:p>
                <a:endParaRPr lang="en-US" sz="1836"/>
              </a:p>
            </p:txBody>
          </p:sp>
          <p:sp>
            <p:nvSpPr>
              <p:cNvPr id="379" name="Freeform: Shape 378">
                <a:extLst>
                  <a:ext uri="{FF2B5EF4-FFF2-40B4-BE49-F238E27FC236}">
                    <a16:creationId xmlns:a16="http://schemas.microsoft.com/office/drawing/2014/main" id="{499C51B6-1F4F-4991-97CD-84B90DBCA538}"/>
                  </a:ext>
                </a:extLst>
              </p:cNvPr>
              <p:cNvSpPr/>
              <p:nvPr/>
            </p:nvSpPr>
            <p:spPr>
              <a:xfrm>
                <a:off x="7129464" y="3360425"/>
                <a:ext cx="771526" cy="1752602"/>
              </a:xfrm>
              <a:custGeom>
                <a:avLst/>
                <a:gdLst/>
                <a:ahLst/>
                <a:cxnLst/>
                <a:rect l="0" t="0" r="0" b="0"/>
                <a:pathLst>
                  <a:path w="771525" h="1752600">
                    <a:moveTo>
                      <a:pt x="0" y="1759268"/>
                    </a:moveTo>
                    <a:lnTo>
                      <a:pt x="11430" y="1759268"/>
                    </a:lnTo>
                    <a:cubicBezTo>
                      <a:pt x="436245" y="1759268"/>
                      <a:pt x="780097" y="1633537"/>
                      <a:pt x="780097" y="1481137"/>
                    </a:cubicBezTo>
                    <a:lnTo>
                      <a:pt x="780097" y="0"/>
                    </a:lnTo>
                    <a:lnTo>
                      <a:pt x="0" y="0"/>
                    </a:lnTo>
                    <a:lnTo>
                      <a:pt x="0" y="1759268"/>
                    </a:lnTo>
                    <a:close/>
                  </a:path>
                </a:pathLst>
              </a:custGeom>
              <a:solidFill>
                <a:srgbClr val="5AB4D9"/>
              </a:solidFill>
              <a:ln w="9525" cap="flat">
                <a:noFill/>
                <a:prstDash val="solid"/>
                <a:miter/>
              </a:ln>
            </p:spPr>
            <p:txBody>
              <a:bodyPr/>
              <a:lstStyle/>
              <a:p>
                <a:endParaRPr lang="en-US" sz="1836"/>
              </a:p>
            </p:txBody>
          </p:sp>
          <p:sp>
            <p:nvSpPr>
              <p:cNvPr id="380" name="Freeform: Shape 379">
                <a:extLst>
                  <a:ext uri="{FF2B5EF4-FFF2-40B4-BE49-F238E27FC236}">
                    <a16:creationId xmlns:a16="http://schemas.microsoft.com/office/drawing/2014/main" id="{D1ECAF19-FB4E-4AA4-8FD6-C304297EAD39}"/>
                  </a:ext>
                </a:extLst>
              </p:cNvPr>
              <p:cNvSpPr/>
              <p:nvPr/>
            </p:nvSpPr>
            <p:spPr>
              <a:xfrm>
                <a:off x="6372224" y="3082295"/>
                <a:ext cx="1533525" cy="552451"/>
              </a:xfrm>
              <a:custGeom>
                <a:avLst/>
                <a:gdLst/>
                <a:ahLst/>
                <a:cxnLst/>
                <a:rect l="0" t="0" r="0" b="0"/>
                <a:pathLst>
                  <a:path w="1533525" h="552450">
                    <a:moveTo>
                      <a:pt x="1537335" y="278130"/>
                    </a:moveTo>
                    <a:cubicBezTo>
                      <a:pt x="1537335" y="430530"/>
                      <a:pt x="1192530" y="556260"/>
                      <a:pt x="768668" y="556260"/>
                    </a:cubicBezTo>
                    <a:cubicBezTo>
                      <a:pt x="344805" y="556260"/>
                      <a:pt x="0" y="431482"/>
                      <a:pt x="0" y="278130"/>
                    </a:cubicBezTo>
                    <a:cubicBezTo>
                      <a:pt x="0" y="124777"/>
                      <a:pt x="344805" y="0"/>
                      <a:pt x="768668" y="0"/>
                    </a:cubicBezTo>
                    <a:cubicBezTo>
                      <a:pt x="1192530" y="0"/>
                      <a:pt x="1537335" y="122872"/>
                      <a:pt x="1537335" y="278130"/>
                    </a:cubicBezTo>
                  </a:path>
                </a:pathLst>
              </a:custGeom>
              <a:solidFill>
                <a:srgbClr val="FFFFFF"/>
              </a:solidFill>
              <a:ln w="9525" cap="flat">
                <a:noFill/>
                <a:prstDash val="solid"/>
                <a:miter/>
              </a:ln>
            </p:spPr>
            <p:txBody>
              <a:bodyPr/>
              <a:lstStyle/>
              <a:p>
                <a:endParaRPr lang="en-US" sz="1836"/>
              </a:p>
            </p:txBody>
          </p:sp>
          <p:sp>
            <p:nvSpPr>
              <p:cNvPr id="381" name="Freeform: Shape 380">
                <a:extLst>
                  <a:ext uri="{FF2B5EF4-FFF2-40B4-BE49-F238E27FC236}">
                    <a16:creationId xmlns:a16="http://schemas.microsoft.com/office/drawing/2014/main" id="{51674BA0-8312-4E1A-8947-F05787AE697D}"/>
                  </a:ext>
                </a:extLst>
              </p:cNvPr>
              <p:cNvSpPr/>
              <p:nvPr/>
            </p:nvSpPr>
            <p:spPr>
              <a:xfrm>
                <a:off x="6529389" y="3159446"/>
                <a:ext cx="1219201" cy="361951"/>
              </a:xfrm>
              <a:custGeom>
                <a:avLst/>
                <a:gdLst/>
                <a:ahLst/>
                <a:cxnLst/>
                <a:rect l="0" t="0" r="0" b="0"/>
                <a:pathLst>
                  <a:path w="1219200" h="361950">
                    <a:moveTo>
                      <a:pt x="1223010" y="184785"/>
                    </a:moveTo>
                    <a:cubicBezTo>
                      <a:pt x="1223010" y="284798"/>
                      <a:pt x="949643" y="369570"/>
                      <a:pt x="611505" y="369570"/>
                    </a:cubicBezTo>
                    <a:cubicBezTo>
                      <a:pt x="273368" y="369570"/>
                      <a:pt x="0" y="287655"/>
                      <a:pt x="0" y="184785"/>
                    </a:cubicBezTo>
                    <a:cubicBezTo>
                      <a:pt x="0" y="84773"/>
                      <a:pt x="273368" y="0"/>
                      <a:pt x="611505" y="0"/>
                    </a:cubicBezTo>
                    <a:cubicBezTo>
                      <a:pt x="949643" y="0"/>
                      <a:pt x="1223010" y="82867"/>
                      <a:pt x="1223010" y="184785"/>
                    </a:cubicBezTo>
                  </a:path>
                </a:pathLst>
              </a:custGeom>
              <a:solidFill>
                <a:srgbClr val="7FBB42"/>
              </a:solidFill>
              <a:ln w="9525" cap="flat">
                <a:noFill/>
                <a:prstDash val="solid"/>
                <a:miter/>
              </a:ln>
            </p:spPr>
            <p:txBody>
              <a:bodyPr/>
              <a:lstStyle/>
              <a:p>
                <a:endParaRPr lang="en-US" sz="1836"/>
              </a:p>
            </p:txBody>
          </p:sp>
          <p:sp>
            <p:nvSpPr>
              <p:cNvPr id="382" name="Freeform: Shape 381">
                <a:extLst>
                  <a:ext uri="{FF2B5EF4-FFF2-40B4-BE49-F238E27FC236}">
                    <a16:creationId xmlns:a16="http://schemas.microsoft.com/office/drawing/2014/main" id="{B119838D-C9B6-44B6-9294-74334C4B8627}"/>
                  </a:ext>
                </a:extLst>
              </p:cNvPr>
              <p:cNvSpPr/>
              <p:nvPr/>
            </p:nvSpPr>
            <p:spPr>
              <a:xfrm>
                <a:off x="6529389" y="3160397"/>
                <a:ext cx="1219201" cy="295278"/>
              </a:xfrm>
              <a:custGeom>
                <a:avLst/>
                <a:gdLst/>
                <a:ahLst/>
                <a:cxnLst/>
                <a:rect l="0" t="0" r="0" b="0"/>
                <a:pathLst>
                  <a:path w="1219200" h="295275">
                    <a:moveTo>
                      <a:pt x="1095375" y="296227"/>
                    </a:moveTo>
                    <a:cubicBezTo>
                      <a:pt x="1175385" y="263842"/>
                      <a:pt x="1223010" y="225742"/>
                      <a:pt x="1223010" y="184785"/>
                    </a:cubicBezTo>
                    <a:cubicBezTo>
                      <a:pt x="1223010" y="84772"/>
                      <a:pt x="949643" y="0"/>
                      <a:pt x="611505" y="0"/>
                    </a:cubicBezTo>
                    <a:cubicBezTo>
                      <a:pt x="273368" y="0"/>
                      <a:pt x="0" y="81915"/>
                      <a:pt x="0" y="184785"/>
                    </a:cubicBezTo>
                    <a:cubicBezTo>
                      <a:pt x="0" y="228600"/>
                      <a:pt x="47625" y="266700"/>
                      <a:pt x="127635" y="296227"/>
                    </a:cubicBezTo>
                    <a:cubicBezTo>
                      <a:pt x="239078" y="252413"/>
                      <a:pt x="415290" y="225742"/>
                      <a:pt x="611505" y="225742"/>
                    </a:cubicBezTo>
                    <a:cubicBezTo>
                      <a:pt x="807720" y="222885"/>
                      <a:pt x="982980" y="252413"/>
                      <a:pt x="1095375" y="296227"/>
                    </a:cubicBezTo>
                  </a:path>
                </a:pathLst>
              </a:custGeom>
              <a:solidFill>
                <a:srgbClr val="B8D433"/>
              </a:solidFill>
              <a:ln w="9525" cap="flat">
                <a:noFill/>
                <a:prstDash val="solid"/>
                <a:miter/>
              </a:ln>
            </p:spPr>
            <p:txBody>
              <a:bodyPr/>
              <a:lstStyle/>
              <a:p>
                <a:endParaRPr lang="en-US" sz="1836"/>
              </a:p>
            </p:txBody>
          </p:sp>
          <p:sp>
            <p:nvSpPr>
              <p:cNvPr id="383" name="Freeform: Shape 382">
                <a:extLst>
                  <a:ext uri="{FF2B5EF4-FFF2-40B4-BE49-F238E27FC236}">
                    <a16:creationId xmlns:a16="http://schemas.microsoft.com/office/drawing/2014/main" id="{D81CC011-FD87-41EF-9F3D-48217A4A4859}"/>
                  </a:ext>
                </a:extLst>
              </p:cNvPr>
              <p:cNvSpPr/>
              <p:nvPr/>
            </p:nvSpPr>
            <p:spPr>
              <a:xfrm>
                <a:off x="6557965" y="3962405"/>
                <a:ext cx="314324" cy="476251"/>
              </a:xfrm>
              <a:custGeom>
                <a:avLst/>
                <a:gdLst/>
                <a:ahLst/>
                <a:cxnLst/>
                <a:rect l="0" t="0" r="0" b="0"/>
                <a:pathLst>
                  <a:path w="314325" h="476250">
                    <a:moveTo>
                      <a:pt x="5715" y="459105"/>
                    </a:moveTo>
                    <a:lnTo>
                      <a:pt x="5715" y="354330"/>
                    </a:lnTo>
                    <a:cubicBezTo>
                      <a:pt x="23813" y="370522"/>
                      <a:pt x="44767" y="381953"/>
                      <a:pt x="67628" y="390525"/>
                    </a:cubicBezTo>
                    <a:cubicBezTo>
                      <a:pt x="90488" y="397193"/>
                      <a:pt x="113347" y="401955"/>
                      <a:pt x="133350" y="401955"/>
                    </a:cubicBezTo>
                    <a:cubicBezTo>
                      <a:pt x="146685" y="401955"/>
                      <a:pt x="158115" y="400050"/>
                      <a:pt x="167640" y="397193"/>
                    </a:cubicBezTo>
                    <a:cubicBezTo>
                      <a:pt x="177165" y="395288"/>
                      <a:pt x="185738" y="392430"/>
                      <a:pt x="192405" y="387668"/>
                    </a:cubicBezTo>
                    <a:cubicBezTo>
                      <a:pt x="199072" y="382905"/>
                      <a:pt x="203835" y="378143"/>
                      <a:pt x="205740" y="371475"/>
                    </a:cubicBezTo>
                    <a:cubicBezTo>
                      <a:pt x="207645" y="364807"/>
                      <a:pt x="210503" y="360045"/>
                      <a:pt x="210503" y="353378"/>
                    </a:cubicBezTo>
                    <a:cubicBezTo>
                      <a:pt x="210503" y="343853"/>
                      <a:pt x="208597" y="335280"/>
                      <a:pt x="203835" y="328613"/>
                    </a:cubicBezTo>
                    <a:cubicBezTo>
                      <a:pt x="199072" y="321945"/>
                      <a:pt x="192405" y="315278"/>
                      <a:pt x="182880" y="307657"/>
                    </a:cubicBezTo>
                    <a:cubicBezTo>
                      <a:pt x="173355" y="300990"/>
                      <a:pt x="161925" y="296228"/>
                      <a:pt x="150495" y="289560"/>
                    </a:cubicBezTo>
                    <a:cubicBezTo>
                      <a:pt x="139065" y="284797"/>
                      <a:pt x="125730" y="278130"/>
                      <a:pt x="109538" y="271463"/>
                    </a:cubicBezTo>
                    <a:cubicBezTo>
                      <a:pt x="73343" y="255270"/>
                      <a:pt x="45720" y="237172"/>
                      <a:pt x="27622" y="217170"/>
                    </a:cubicBezTo>
                    <a:cubicBezTo>
                      <a:pt x="9525" y="194310"/>
                      <a:pt x="0" y="169545"/>
                      <a:pt x="0" y="137160"/>
                    </a:cubicBezTo>
                    <a:cubicBezTo>
                      <a:pt x="0" y="112395"/>
                      <a:pt x="4763" y="91440"/>
                      <a:pt x="13335" y="75247"/>
                    </a:cubicBezTo>
                    <a:cubicBezTo>
                      <a:pt x="22860" y="57150"/>
                      <a:pt x="36195" y="42863"/>
                      <a:pt x="52388" y="31432"/>
                    </a:cubicBezTo>
                    <a:cubicBezTo>
                      <a:pt x="68580" y="20003"/>
                      <a:pt x="88582" y="10478"/>
                      <a:pt x="111443" y="6668"/>
                    </a:cubicBezTo>
                    <a:cubicBezTo>
                      <a:pt x="134303" y="1905"/>
                      <a:pt x="157163" y="0"/>
                      <a:pt x="181928" y="0"/>
                    </a:cubicBezTo>
                    <a:cubicBezTo>
                      <a:pt x="206693" y="0"/>
                      <a:pt x="227647" y="1905"/>
                      <a:pt x="245745" y="4763"/>
                    </a:cubicBezTo>
                    <a:cubicBezTo>
                      <a:pt x="263843" y="6668"/>
                      <a:pt x="281940" y="11430"/>
                      <a:pt x="298132" y="18097"/>
                    </a:cubicBezTo>
                    <a:lnTo>
                      <a:pt x="298132" y="116205"/>
                    </a:lnTo>
                    <a:cubicBezTo>
                      <a:pt x="291465" y="111443"/>
                      <a:pt x="281940" y="106680"/>
                      <a:pt x="273368" y="102870"/>
                    </a:cubicBezTo>
                    <a:cubicBezTo>
                      <a:pt x="264795" y="99060"/>
                      <a:pt x="255270" y="96203"/>
                      <a:pt x="245745" y="93345"/>
                    </a:cubicBezTo>
                    <a:cubicBezTo>
                      <a:pt x="236220" y="91440"/>
                      <a:pt x="224790" y="88582"/>
                      <a:pt x="216218" y="86678"/>
                    </a:cubicBezTo>
                    <a:cubicBezTo>
                      <a:pt x="206693" y="84772"/>
                      <a:pt x="198120" y="84772"/>
                      <a:pt x="188595" y="84772"/>
                    </a:cubicBezTo>
                    <a:cubicBezTo>
                      <a:pt x="177165" y="84772"/>
                      <a:pt x="165735" y="84772"/>
                      <a:pt x="156210" y="86678"/>
                    </a:cubicBezTo>
                    <a:cubicBezTo>
                      <a:pt x="146685" y="88582"/>
                      <a:pt x="138113" y="91440"/>
                      <a:pt x="131445" y="96203"/>
                    </a:cubicBezTo>
                    <a:cubicBezTo>
                      <a:pt x="124778" y="100965"/>
                      <a:pt x="120015" y="105728"/>
                      <a:pt x="115253" y="109538"/>
                    </a:cubicBezTo>
                    <a:cubicBezTo>
                      <a:pt x="110490" y="116205"/>
                      <a:pt x="110490" y="120968"/>
                      <a:pt x="110490" y="127635"/>
                    </a:cubicBezTo>
                    <a:cubicBezTo>
                      <a:pt x="110490" y="134303"/>
                      <a:pt x="112395" y="140970"/>
                      <a:pt x="117157" y="148590"/>
                    </a:cubicBezTo>
                    <a:cubicBezTo>
                      <a:pt x="121920" y="155257"/>
                      <a:pt x="126682" y="160020"/>
                      <a:pt x="135255" y="166688"/>
                    </a:cubicBezTo>
                    <a:cubicBezTo>
                      <a:pt x="141922" y="171450"/>
                      <a:pt x="151447" y="178118"/>
                      <a:pt x="162878" y="182880"/>
                    </a:cubicBezTo>
                    <a:cubicBezTo>
                      <a:pt x="174307" y="187643"/>
                      <a:pt x="185738" y="194310"/>
                      <a:pt x="199072" y="199072"/>
                    </a:cubicBezTo>
                    <a:cubicBezTo>
                      <a:pt x="217170" y="205740"/>
                      <a:pt x="235268" y="215265"/>
                      <a:pt x="249555" y="223838"/>
                    </a:cubicBezTo>
                    <a:cubicBezTo>
                      <a:pt x="265747" y="233363"/>
                      <a:pt x="277178" y="241935"/>
                      <a:pt x="288607" y="253365"/>
                    </a:cubicBezTo>
                    <a:cubicBezTo>
                      <a:pt x="300038" y="264795"/>
                      <a:pt x="306705" y="276225"/>
                      <a:pt x="313372" y="292418"/>
                    </a:cubicBezTo>
                    <a:cubicBezTo>
                      <a:pt x="318135" y="305753"/>
                      <a:pt x="322897" y="321945"/>
                      <a:pt x="322897" y="342900"/>
                    </a:cubicBezTo>
                    <a:cubicBezTo>
                      <a:pt x="322897" y="367665"/>
                      <a:pt x="318135" y="390525"/>
                      <a:pt x="309563" y="408622"/>
                    </a:cubicBezTo>
                    <a:cubicBezTo>
                      <a:pt x="300038" y="426720"/>
                      <a:pt x="286703" y="441007"/>
                      <a:pt x="268605" y="452438"/>
                    </a:cubicBezTo>
                    <a:cubicBezTo>
                      <a:pt x="252413" y="463868"/>
                      <a:pt x="232410" y="470535"/>
                      <a:pt x="209550" y="475297"/>
                    </a:cubicBezTo>
                    <a:cubicBezTo>
                      <a:pt x="186690" y="480060"/>
                      <a:pt x="163830" y="481965"/>
                      <a:pt x="139065" y="481965"/>
                    </a:cubicBezTo>
                    <a:cubicBezTo>
                      <a:pt x="114300" y="481965"/>
                      <a:pt x="88582" y="480060"/>
                      <a:pt x="65722" y="475297"/>
                    </a:cubicBezTo>
                    <a:cubicBezTo>
                      <a:pt x="41910" y="475297"/>
                      <a:pt x="21908" y="467678"/>
                      <a:pt x="5715" y="459105"/>
                    </a:cubicBezTo>
                    <a:close/>
                  </a:path>
                </a:pathLst>
              </a:custGeom>
              <a:solidFill>
                <a:srgbClr val="FFFFFF"/>
              </a:solidFill>
              <a:ln w="9525" cap="flat">
                <a:noFill/>
                <a:prstDash val="solid"/>
                <a:miter/>
              </a:ln>
            </p:spPr>
            <p:txBody>
              <a:bodyPr/>
              <a:lstStyle/>
              <a:p>
                <a:endParaRPr lang="en-US" sz="1836"/>
              </a:p>
            </p:txBody>
          </p:sp>
          <p:sp>
            <p:nvSpPr>
              <p:cNvPr id="384" name="Freeform: Shape 383">
                <a:extLst>
                  <a:ext uri="{FF2B5EF4-FFF2-40B4-BE49-F238E27FC236}">
                    <a16:creationId xmlns:a16="http://schemas.microsoft.com/office/drawing/2014/main" id="{8F186FDF-F147-4B49-9A81-6EABFE18F938}"/>
                  </a:ext>
                </a:extLst>
              </p:cNvPr>
              <p:cNvSpPr/>
              <p:nvPr/>
            </p:nvSpPr>
            <p:spPr>
              <a:xfrm>
                <a:off x="6926578" y="3965251"/>
                <a:ext cx="495297" cy="533400"/>
              </a:xfrm>
              <a:custGeom>
                <a:avLst/>
                <a:gdLst/>
                <a:ahLst/>
                <a:cxnLst/>
                <a:rect l="0" t="0" r="0" b="0"/>
                <a:pathLst>
                  <a:path w="495300" h="533400">
                    <a:moveTo>
                      <a:pt x="227647" y="483870"/>
                    </a:moveTo>
                    <a:cubicBezTo>
                      <a:pt x="161925" y="483870"/>
                      <a:pt x="106680" y="461010"/>
                      <a:pt x="63817" y="418148"/>
                    </a:cubicBezTo>
                    <a:cubicBezTo>
                      <a:pt x="22860" y="374333"/>
                      <a:pt x="0" y="318135"/>
                      <a:pt x="0" y="246698"/>
                    </a:cubicBezTo>
                    <a:cubicBezTo>
                      <a:pt x="0" y="173355"/>
                      <a:pt x="20955" y="114300"/>
                      <a:pt x="63817" y="68580"/>
                    </a:cubicBezTo>
                    <a:cubicBezTo>
                      <a:pt x="107632" y="22860"/>
                      <a:pt x="161925" y="0"/>
                      <a:pt x="232410" y="0"/>
                    </a:cubicBezTo>
                    <a:cubicBezTo>
                      <a:pt x="298132" y="0"/>
                      <a:pt x="353377" y="22860"/>
                      <a:pt x="394335" y="65723"/>
                    </a:cubicBezTo>
                    <a:cubicBezTo>
                      <a:pt x="435292" y="108585"/>
                      <a:pt x="456247" y="165735"/>
                      <a:pt x="456247" y="239078"/>
                    </a:cubicBezTo>
                    <a:cubicBezTo>
                      <a:pt x="456247" y="312420"/>
                      <a:pt x="435292" y="371475"/>
                      <a:pt x="392430" y="417195"/>
                    </a:cubicBezTo>
                    <a:cubicBezTo>
                      <a:pt x="390525" y="419100"/>
                      <a:pt x="390525" y="419100"/>
                      <a:pt x="387667" y="421958"/>
                    </a:cubicBezTo>
                    <a:cubicBezTo>
                      <a:pt x="385763" y="423863"/>
                      <a:pt x="385763" y="423863"/>
                      <a:pt x="382905" y="426720"/>
                    </a:cubicBezTo>
                    <a:lnTo>
                      <a:pt x="501967" y="541020"/>
                    </a:lnTo>
                    <a:lnTo>
                      <a:pt x="353377" y="541020"/>
                    </a:lnTo>
                    <a:lnTo>
                      <a:pt x="291465" y="477203"/>
                    </a:lnTo>
                    <a:cubicBezTo>
                      <a:pt x="276225" y="481013"/>
                      <a:pt x="253365" y="483870"/>
                      <a:pt x="227647" y="483870"/>
                    </a:cubicBezTo>
                    <a:close/>
                    <a:moveTo>
                      <a:pt x="232410" y="91440"/>
                    </a:moveTo>
                    <a:cubicBezTo>
                      <a:pt x="196215" y="91440"/>
                      <a:pt x="166688" y="104775"/>
                      <a:pt x="143827" y="132398"/>
                    </a:cubicBezTo>
                    <a:cubicBezTo>
                      <a:pt x="120967" y="160020"/>
                      <a:pt x="111442" y="196215"/>
                      <a:pt x="111442" y="241935"/>
                    </a:cubicBezTo>
                    <a:cubicBezTo>
                      <a:pt x="111442" y="287655"/>
                      <a:pt x="122872" y="323850"/>
                      <a:pt x="143827" y="351473"/>
                    </a:cubicBezTo>
                    <a:cubicBezTo>
                      <a:pt x="166688" y="379095"/>
                      <a:pt x="194310" y="392430"/>
                      <a:pt x="228600" y="392430"/>
                    </a:cubicBezTo>
                    <a:cubicBezTo>
                      <a:pt x="264795" y="392430"/>
                      <a:pt x="292417" y="379095"/>
                      <a:pt x="315277" y="353378"/>
                    </a:cubicBezTo>
                    <a:cubicBezTo>
                      <a:pt x="336232" y="325755"/>
                      <a:pt x="347663" y="289560"/>
                      <a:pt x="347663" y="243840"/>
                    </a:cubicBezTo>
                    <a:cubicBezTo>
                      <a:pt x="347663" y="196215"/>
                      <a:pt x="336232" y="157163"/>
                      <a:pt x="315277" y="129540"/>
                    </a:cubicBezTo>
                    <a:cubicBezTo>
                      <a:pt x="296227" y="104775"/>
                      <a:pt x="268605" y="91440"/>
                      <a:pt x="232410" y="91440"/>
                    </a:cubicBezTo>
                    <a:close/>
                  </a:path>
                </a:pathLst>
              </a:custGeom>
              <a:solidFill>
                <a:srgbClr val="FFFFFF"/>
              </a:solidFill>
              <a:ln w="9525" cap="flat">
                <a:noFill/>
                <a:prstDash val="solid"/>
                <a:miter/>
              </a:ln>
            </p:spPr>
            <p:txBody>
              <a:bodyPr/>
              <a:lstStyle/>
              <a:p>
                <a:endParaRPr lang="en-US" sz="1836"/>
              </a:p>
            </p:txBody>
          </p:sp>
          <p:sp>
            <p:nvSpPr>
              <p:cNvPr id="385" name="Freeform: Shape 384">
                <a:extLst>
                  <a:ext uri="{FF2B5EF4-FFF2-40B4-BE49-F238E27FC236}">
                    <a16:creationId xmlns:a16="http://schemas.microsoft.com/office/drawing/2014/main" id="{76600123-E701-4474-B0AA-B6D6979B3794}"/>
                  </a:ext>
                </a:extLst>
              </p:cNvPr>
              <p:cNvSpPr/>
              <p:nvPr/>
            </p:nvSpPr>
            <p:spPr>
              <a:xfrm>
                <a:off x="7462834" y="3971927"/>
                <a:ext cx="276224" cy="466724"/>
              </a:xfrm>
              <a:custGeom>
                <a:avLst/>
                <a:gdLst/>
                <a:ahLst/>
                <a:cxnLst/>
                <a:rect l="0" t="0" r="0" b="0"/>
                <a:pathLst>
                  <a:path w="276225" h="466725">
                    <a:moveTo>
                      <a:pt x="278130" y="467678"/>
                    </a:moveTo>
                    <a:lnTo>
                      <a:pt x="0" y="467678"/>
                    </a:lnTo>
                    <a:lnTo>
                      <a:pt x="0" y="0"/>
                    </a:lnTo>
                    <a:lnTo>
                      <a:pt x="104775" y="0"/>
                    </a:lnTo>
                    <a:lnTo>
                      <a:pt x="104775" y="381000"/>
                    </a:lnTo>
                    <a:lnTo>
                      <a:pt x="278130" y="381000"/>
                    </a:lnTo>
                    <a:lnTo>
                      <a:pt x="278130" y="467678"/>
                    </a:lnTo>
                    <a:lnTo>
                      <a:pt x="278130" y="467678"/>
                    </a:lnTo>
                    <a:close/>
                  </a:path>
                </a:pathLst>
              </a:custGeom>
              <a:solidFill>
                <a:srgbClr val="FFFFFF"/>
              </a:solidFill>
              <a:ln w="9525" cap="flat">
                <a:noFill/>
                <a:prstDash val="solid"/>
                <a:miter/>
              </a:ln>
            </p:spPr>
            <p:txBody>
              <a:bodyPr/>
              <a:lstStyle/>
              <a:p>
                <a:endParaRPr lang="en-US" sz="1836"/>
              </a:p>
            </p:txBody>
          </p:sp>
        </p:grpSp>
      </p:grpSp>
      <p:grpSp>
        <p:nvGrpSpPr>
          <p:cNvPr id="387" name="Group 386">
            <a:extLst>
              <a:ext uri="{FF2B5EF4-FFF2-40B4-BE49-F238E27FC236}">
                <a16:creationId xmlns:a16="http://schemas.microsoft.com/office/drawing/2014/main" id="{D6853F48-6B2C-46CD-99C6-FBF0EB9C54EE}"/>
              </a:ext>
            </a:extLst>
          </p:cNvPr>
          <p:cNvGrpSpPr/>
          <p:nvPr/>
        </p:nvGrpSpPr>
        <p:grpSpPr>
          <a:xfrm>
            <a:off x="6212371" y="3519398"/>
            <a:ext cx="857889" cy="946476"/>
            <a:chOff x="6721770" y="1813171"/>
            <a:chExt cx="857889" cy="946476"/>
          </a:xfrm>
        </p:grpSpPr>
        <p:sp>
          <p:nvSpPr>
            <p:cNvPr id="388" name="TextBox 387">
              <a:extLst>
                <a:ext uri="{FF2B5EF4-FFF2-40B4-BE49-F238E27FC236}">
                  <a16:creationId xmlns:a16="http://schemas.microsoft.com/office/drawing/2014/main" id="{73147CEE-8A80-418B-B8EC-0D326CA0521C}"/>
                </a:ext>
              </a:extLst>
            </p:cNvPr>
            <p:cNvSpPr txBox="1"/>
            <p:nvPr/>
          </p:nvSpPr>
          <p:spPr>
            <a:xfrm>
              <a:off x="6721770" y="2220151"/>
              <a:ext cx="857889" cy="539496"/>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NOTEBOOKS  </a:t>
              </a:r>
            </a:p>
          </p:txBody>
        </p:sp>
        <p:pic>
          <p:nvPicPr>
            <p:cNvPr id="389" name="Picture 4">
              <a:extLst>
                <a:ext uri="{FF2B5EF4-FFF2-40B4-BE49-F238E27FC236}">
                  <a16:creationId xmlns:a16="http://schemas.microsoft.com/office/drawing/2014/main" id="{3402EB7F-BF4D-400A-BB2E-276D806AFB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p:blipFill>
          <p:spPr bwMode="auto">
            <a:xfrm>
              <a:off x="6967908" y="1813171"/>
              <a:ext cx="365072" cy="39115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390" name="Group 389">
            <a:extLst>
              <a:ext uri="{FF2B5EF4-FFF2-40B4-BE49-F238E27FC236}">
                <a16:creationId xmlns:a16="http://schemas.microsoft.com/office/drawing/2014/main" id="{8103F6D5-DACB-4D58-B782-84A8743A54A8}"/>
              </a:ext>
            </a:extLst>
          </p:cNvPr>
          <p:cNvGrpSpPr/>
          <p:nvPr/>
        </p:nvGrpSpPr>
        <p:grpSpPr>
          <a:xfrm>
            <a:off x="7084818" y="3528960"/>
            <a:ext cx="857889" cy="1175948"/>
            <a:chOff x="6721770" y="1832295"/>
            <a:chExt cx="857889" cy="1175948"/>
          </a:xfrm>
        </p:grpSpPr>
        <p:sp>
          <p:nvSpPr>
            <p:cNvPr id="391" name="TextBox 390">
              <a:extLst>
                <a:ext uri="{FF2B5EF4-FFF2-40B4-BE49-F238E27FC236}">
                  <a16:creationId xmlns:a16="http://schemas.microsoft.com/office/drawing/2014/main" id="{2C4EB6CE-9281-4019-A62D-74EB789549FC}"/>
                </a:ext>
              </a:extLst>
            </p:cNvPr>
            <p:cNvSpPr txBox="1"/>
            <p:nvPr/>
          </p:nvSpPr>
          <p:spPr>
            <a:xfrm>
              <a:off x="6721770" y="2220151"/>
              <a:ext cx="857889" cy="7880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PIPELINES</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(Python Scripts)  </a:t>
              </a:r>
            </a:p>
          </p:txBody>
        </p:sp>
        <p:pic>
          <p:nvPicPr>
            <p:cNvPr id="392" name="Picture 4">
              <a:extLst>
                <a:ext uri="{FF2B5EF4-FFF2-40B4-BE49-F238E27FC236}">
                  <a16:creationId xmlns:a16="http://schemas.microsoft.com/office/drawing/2014/main" id="{96A65373-52A0-4C1D-925B-1291CF2FEB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p:blipFill>
          <p:spPr bwMode="auto">
            <a:xfrm>
              <a:off x="6967908" y="1832295"/>
              <a:ext cx="365072" cy="35290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cxnSp>
        <p:nvCxnSpPr>
          <p:cNvPr id="393" name="Straight Arrow Connector 392">
            <a:extLst>
              <a:ext uri="{FF2B5EF4-FFF2-40B4-BE49-F238E27FC236}">
                <a16:creationId xmlns:a16="http://schemas.microsoft.com/office/drawing/2014/main" id="{A655ECCA-24AC-4590-8980-6EE47C94AA52}"/>
              </a:ext>
            </a:extLst>
          </p:cNvPr>
          <p:cNvCxnSpPr>
            <a:cxnSpLocks/>
          </p:cNvCxnSpPr>
          <p:nvPr/>
        </p:nvCxnSpPr>
        <p:spPr>
          <a:xfrm>
            <a:off x="6485502" y="4559541"/>
            <a:ext cx="0" cy="585784"/>
          </a:xfrm>
          <a:prstGeom prst="straightConnector1">
            <a:avLst/>
          </a:prstGeom>
          <a:ln>
            <a:solidFill>
              <a:srgbClr val="002060"/>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4" name="Connector: Elbow 393">
            <a:extLst>
              <a:ext uri="{FF2B5EF4-FFF2-40B4-BE49-F238E27FC236}">
                <a16:creationId xmlns:a16="http://schemas.microsoft.com/office/drawing/2014/main" id="{60811BBD-3E93-4F13-9442-71B428E90968}"/>
              </a:ext>
            </a:extLst>
          </p:cNvPr>
          <p:cNvCxnSpPr>
            <a:cxnSpLocks/>
            <a:stCxn id="277" idx="3"/>
            <a:endCxn id="284" idx="3"/>
          </p:cNvCxnSpPr>
          <p:nvPr/>
        </p:nvCxnSpPr>
        <p:spPr>
          <a:xfrm>
            <a:off x="8486709" y="2164538"/>
            <a:ext cx="16997" cy="3587210"/>
          </a:xfrm>
          <a:prstGeom prst="bentConnector3">
            <a:avLst>
              <a:gd name="adj1" fmla="val 1444943"/>
            </a:avLst>
          </a:prstGeom>
          <a:ln>
            <a:solidFill>
              <a:srgbClr val="00206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6" name="Connector: Elbow 395">
            <a:extLst>
              <a:ext uri="{FF2B5EF4-FFF2-40B4-BE49-F238E27FC236}">
                <a16:creationId xmlns:a16="http://schemas.microsoft.com/office/drawing/2014/main" id="{F2255CE8-2A28-4750-84E8-1662AED00830}"/>
              </a:ext>
            </a:extLst>
          </p:cNvPr>
          <p:cNvCxnSpPr>
            <a:cxnSpLocks/>
            <a:stCxn id="277" idx="0"/>
            <a:endCxn id="292" idx="0"/>
          </p:cNvCxnSpPr>
          <p:nvPr/>
        </p:nvCxnSpPr>
        <p:spPr>
          <a:xfrm rot="16200000" flipH="1">
            <a:off x="8722715" y="-149446"/>
            <a:ext cx="4732" cy="3381361"/>
          </a:xfrm>
          <a:prstGeom prst="bentConnector3">
            <a:avLst>
              <a:gd name="adj1" fmla="val -13314560"/>
            </a:avLst>
          </a:prstGeom>
          <a:ln>
            <a:solidFill>
              <a:srgbClr val="00206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E068407-DFFD-4529-9201-0E71DF323799}"/>
              </a:ext>
            </a:extLst>
          </p:cNvPr>
          <p:cNvSpPr/>
          <p:nvPr/>
        </p:nvSpPr>
        <p:spPr>
          <a:xfrm>
            <a:off x="5281218" y="121444"/>
            <a:ext cx="6797783" cy="6471157"/>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D905910B-9191-4885-849F-A79597F86CE5}"/>
              </a:ext>
            </a:extLst>
          </p:cNvPr>
          <p:cNvGrpSpPr/>
          <p:nvPr/>
        </p:nvGrpSpPr>
        <p:grpSpPr>
          <a:xfrm>
            <a:off x="9182694" y="3945045"/>
            <a:ext cx="857889" cy="1096499"/>
            <a:chOff x="9360656" y="3424858"/>
            <a:chExt cx="857889" cy="1096499"/>
          </a:xfrm>
        </p:grpSpPr>
        <p:sp>
          <p:nvSpPr>
            <p:cNvPr id="397" name="TextBox 396">
              <a:extLst>
                <a:ext uri="{FF2B5EF4-FFF2-40B4-BE49-F238E27FC236}">
                  <a16:creationId xmlns:a16="http://schemas.microsoft.com/office/drawing/2014/main" id="{16EAEE30-CBEE-4A66-92A9-E026A4D2A94D}"/>
                </a:ext>
              </a:extLst>
            </p:cNvPr>
            <p:cNvSpPr txBox="1"/>
            <p:nvPr/>
          </p:nvSpPr>
          <p:spPr>
            <a:xfrm>
              <a:off x="9360656" y="3857915"/>
              <a:ext cx="857889"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AZURE ML</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PRIVATE ENDPOINT</a:t>
              </a:r>
            </a:p>
          </p:txBody>
        </p:sp>
        <p:pic>
          <p:nvPicPr>
            <p:cNvPr id="398" name="Picture 4">
              <a:extLst>
                <a:ext uri="{FF2B5EF4-FFF2-40B4-BE49-F238E27FC236}">
                  <a16:creationId xmlns:a16="http://schemas.microsoft.com/office/drawing/2014/main" id="{B63C8FE2-E29D-4F98-81C6-FCE4A4019B1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p:blipFill>
          <p:spPr bwMode="auto">
            <a:xfrm>
              <a:off x="9587072" y="3424858"/>
              <a:ext cx="404515" cy="44330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50" name="Group 49">
            <a:extLst>
              <a:ext uri="{FF2B5EF4-FFF2-40B4-BE49-F238E27FC236}">
                <a16:creationId xmlns:a16="http://schemas.microsoft.com/office/drawing/2014/main" id="{8AA911E0-5237-402F-AAE8-810B41B796C9}"/>
              </a:ext>
            </a:extLst>
          </p:cNvPr>
          <p:cNvGrpSpPr/>
          <p:nvPr/>
        </p:nvGrpSpPr>
        <p:grpSpPr>
          <a:xfrm>
            <a:off x="10197773" y="4638597"/>
            <a:ext cx="1407757" cy="1332293"/>
            <a:chOff x="10548028" y="4419369"/>
            <a:chExt cx="1407757" cy="1332293"/>
          </a:xfrm>
        </p:grpSpPr>
        <p:pic>
          <p:nvPicPr>
            <p:cNvPr id="399" name="Picture 398">
              <a:extLst>
                <a:ext uri="{FF2B5EF4-FFF2-40B4-BE49-F238E27FC236}">
                  <a16:creationId xmlns:a16="http://schemas.microsoft.com/office/drawing/2014/main" id="{B0D9FC7A-8C2E-4ED3-B18E-3A71959E5E84}"/>
                </a:ext>
              </a:extLst>
            </p:cNvPr>
            <p:cNvPicPr>
              <a:picLocks noChangeAspect="1"/>
            </p:cNvPicPr>
            <p:nvPr/>
          </p:nvPicPr>
          <p:blipFill>
            <a:blip r:embed="rId13"/>
            <a:stretch>
              <a:fillRect/>
            </a:stretch>
          </p:blipFill>
          <p:spPr>
            <a:xfrm>
              <a:off x="10790745" y="4419369"/>
              <a:ext cx="857889" cy="856043"/>
            </a:xfrm>
            <a:prstGeom prst="rect">
              <a:avLst/>
            </a:prstGeom>
            <a:effectLst>
              <a:outerShdw blurRad="50800" dist="38100" dir="5400000" algn="t" rotWithShape="0">
                <a:prstClr val="black">
                  <a:alpha val="40000"/>
                </a:prstClr>
              </a:outerShdw>
            </a:effectLst>
          </p:spPr>
        </p:pic>
        <p:sp>
          <p:nvSpPr>
            <p:cNvPr id="400" name="TextBox 399">
              <a:extLst>
                <a:ext uri="{FF2B5EF4-FFF2-40B4-BE49-F238E27FC236}">
                  <a16:creationId xmlns:a16="http://schemas.microsoft.com/office/drawing/2014/main" id="{C39EB203-BC98-4FE6-8EED-4EBE7B4018E5}"/>
                </a:ext>
              </a:extLst>
            </p:cNvPr>
            <p:cNvSpPr txBox="1"/>
            <p:nvPr/>
          </p:nvSpPr>
          <p:spPr>
            <a:xfrm>
              <a:off x="10548028" y="5243831"/>
              <a:ext cx="1407757" cy="507831"/>
            </a:xfrm>
            <a:prstGeom prst="rect">
              <a:avLst/>
            </a:prstGeom>
          </p:spPr>
          <p:txBody>
            <a:bodyPr wrap="none">
              <a:spAutoFit/>
            </a:bodyPr>
            <a:lstStyle>
              <a:defPPr>
                <a:defRPr lang="en-US"/>
              </a:defPPr>
              <a:lvl1pPr defTabSz="950973">
                <a:defRPr sz="900" kern="0">
                  <a:solidFill>
                    <a:schemeClr val="tx1"/>
                  </a:solidFill>
                  <a:latin typeface="Segoe UI Semibold" panose="020B0702040204020203" pitchFamily="34" charset="0"/>
                  <a:ea typeface="MS PGothic" panose="020B0600070205080204" pitchFamily="34" charset="-128"/>
                  <a:cs typeface="Segoe UI Semibold" panose="020B07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dirty="0"/>
                <a:t>CLIENT WORKSTATION</a:t>
              </a:r>
            </a:p>
            <a:p>
              <a:pPr algn="ctr"/>
              <a:r>
                <a:rPr lang="en-US" dirty="0"/>
                <a:t>(Jump box, VPN </a:t>
              </a:r>
              <a:br>
                <a:rPr lang="en-US" dirty="0"/>
              </a:br>
              <a:r>
                <a:rPr lang="en-US" dirty="0"/>
                <a:t>or ExpressRoute)</a:t>
              </a:r>
            </a:p>
          </p:txBody>
        </p:sp>
      </p:grpSp>
      <p:cxnSp>
        <p:nvCxnSpPr>
          <p:cNvPr id="402" name="Connector: Elbow 401">
            <a:extLst>
              <a:ext uri="{FF2B5EF4-FFF2-40B4-BE49-F238E27FC236}">
                <a16:creationId xmlns:a16="http://schemas.microsoft.com/office/drawing/2014/main" id="{61A84361-9BD2-4388-9467-3686B15984ED}"/>
              </a:ext>
            </a:extLst>
          </p:cNvPr>
          <p:cNvCxnSpPr>
            <a:cxnSpLocks/>
            <a:stCxn id="398" idx="3"/>
            <a:endCxn id="399" idx="0"/>
          </p:cNvCxnSpPr>
          <p:nvPr/>
        </p:nvCxnSpPr>
        <p:spPr>
          <a:xfrm>
            <a:off x="9813625" y="4166697"/>
            <a:ext cx="1055810" cy="471900"/>
          </a:xfrm>
          <a:prstGeom prst="bentConnector2">
            <a:avLst/>
          </a:prstGeom>
          <a:ln>
            <a:solidFill>
              <a:srgbClr val="002060"/>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pic>
        <p:nvPicPr>
          <p:cNvPr id="404" name="Graphic 403">
            <a:extLst>
              <a:ext uri="{FF2B5EF4-FFF2-40B4-BE49-F238E27FC236}">
                <a16:creationId xmlns:a16="http://schemas.microsoft.com/office/drawing/2014/main" id="{0750C50A-973C-4E84-B797-B59D56B31A0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221044" y="3054117"/>
            <a:ext cx="476250" cy="476250"/>
          </a:xfrm>
          <a:prstGeom prst="rect">
            <a:avLst/>
          </a:prstGeom>
        </p:spPr>
      </p:pic>
      <p:grpSp>
        <p:nvGrpSpPr>
          <p:cNvPr id="91" name="Group 90">
            <a:extLst>
              <a:ext uri="{FF2B5EF4-FFF2-40B4-BE49-F238E27FC236}">
                <a16:creationId xmlns:a16="http://schemas.microsoft.com/office/drawing/2014/main" id="{3D17C2AE-F83B-4664-8EA0-4EDDF2312F9F}"/>
              </a:ext>
            </a:extLst>
          </p:cNvPr>
          <p:cNvGrpSpPr/>
          <p:nvPr/>
        </p:nvGrpSpPr>
        <p:grpSpPr>
          <a:xfrm>
            <a:off x="9601807" y="3110676"/>
            <a:ext cx="857889" cy="923030"/>
            <a:chOff x="2219103" y="1414165"/>
            <a:chExt cx="857889" cy="923030"/>
          </a:xfrm>
        </p:grpSpPr>
        <p:sp>
          <p:nvSpPr>
            <p:cNvPr id="92" name="TextBox 91">
              <a:extLst>
                <a:ext uri="{FF2B5EF4-FFF2-40B4-BE49-F238E27FC236}">
                  <a16:creationId xmlns:a16="http://schemas.microsoft.com/office/drawing/2014/main" id="{544FDB81-CF69-4ED3-B30F-BBFF0484EA44}"/>
                </a:ext>
              </a:extLst>
            </p:cNvPr>
            <p:cNvSpPr txBox="1"/>
            <p:nvPr/>
          </p:nvSpPr>
          <p:spPr>
            <a:xfrm>
              <a:off x="2219103" y="1673753"/>
              <a:ext cx="857889"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STORAGE</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PRIVATE ENDPOINT</a:t>
              </a:r>
            </a:p>
          </p:txBody>
        </p:sp>
        <p:pic>
          <p:nvPicPr>
            <p:cNvPr id="93" name="Picture 4">
              <a:extLst>
                <a:ext uri="{FF2B5EF4-FFF2-40B4-BE49-F238E27FC236}">
                  <a16:creationId xmlns:a16="http://schemas.microsoft.com/office/drawing/2014/main" id="{4DA221B2-5075-4BBD-8022-E2D7737E82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p:blipFill>
          <p:spPr bwMode="auto">
            <a:xfrm>
              <a:off x="2447644" y="1414165"/>
              <a:ext cx="404515" cy="44330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94" name="Group 93">
            <a:extLst>
              <a:ext uri="{FF2B5EF4-FFF2-40B4-BE49-F238E27FC236}">
                <a16:creationId xmlns:a16="http://schemas.microsoft.com/office/drawing/2014/main" id="{2C35CCB4-244E-4596-B20F-09F0F8B2B762}"/>
              </a:ext>
            </a:extLst>
          </p:cNvPr>
          <p:cNvGrpSpPr/>
          <p:nvPr/>
        </p:nvGrpSpPr>
        <p:grpSpPr>
          <a:xfrm>
            <a:off x="10245228" y="3120383"/>
            <a:ext cx="857889" cy="923030"/>
            <a:chOff x="2881108" y="1423872"/>
            <a:chExt cx="857889" cy="923030"/>
          </a:xfrm>
        </p:grpSpPr>
        <p:sp>
          <p:nvSpPr>
            <p:cNvPr id="95" name="TextBox 94">
              <a:extLst>
                <a:ext uri="{FF2B5EF4-FFF2-40B4-BE49-F238E27FC236}">
                  <a16:creationId xmlns:a16="http://schemas.microsoft.com/office/drawing/2014/main" id="{6049ECF1-80CD-4E54-B4C3-3C4EC2392673}"/>
                </a:ext>
              </a:extLst>
            </p:cNvPr>
            <p:cNvSpPr txBox="1"/>
            <p:nvPr/>
          </p:nvSpPr>
          <p:spPr>
            <a:xfrm>
              <a:off x="2881108" y="1683460"/>
              <a:ext cx="857889"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KEY VAULT</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PRIVATE ENDPOINT</a:t>
              </a:r>
            </a:p>
          </p:txBody>
        </p:sp>
        <p:pic>
          <p:nvPicPr>
            <p:cNvPr id="96" name="Picture 4">
              <a:extLst>
                <a:ext uri="{FF2B5EF4-FFF2-40B4-BE49-F238E27FC236}">
                  <a16:creationId xmlns:a16="http://schemas.microsoft.com/office/drawing/2014/main" id="{21B70C0D-BEEE-4BFD-BD94-129E166F744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p:blipFill>
          <p:spPr bwMode="auto">
            <a:xfrm>
              <a:off x="3109649" y="1423872"/>
              <a:ext cx="404515" cy="44330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97" name="Group 96">
            <a:extLst>
              <a:ext uri="{FF2B5EF4-FFF2-40B4-BE49-F238E27FC236}">
                <a16:creationId xmlns:a16="http://schemas.microsoft.com/office/drawing/2014/main" id="{199359BD-E439-4DC4-85F7-00402C972B17}"/>
              </a:ext>
            </a:extLst>
          </p:cNvPr>
          <p:cNvGrpSpPr/>
          <p:nvPr/>
        </p:nvGrpSpPr>
        <p:grpSpPr>
          <a:xfrm>
            <a:off x="10888649" y="3118392"/>
            <a:ext cx="857889" cy="1047680"/>
            <a:chOff x="3505945" y="1421881"/>
            <a:chExt cx="857889" cy="1047680"/>
          </a:xfrm>
        </p:grpSpPr>
        <p:sp>
          <p:nvSpPr>
            <p:cNvPr id="98" name="TextBox 97">
              <a:extLst>
                <a:ext uri="{FF2B5EF4-FFF2-40B4-BE49-F238E27FC236}">
                  <a16:creationId xmlns:a16="http://schemas.microsoft.com/office/drawing/2014/main" id="{FC109743-A21E-4749-A382-4FED3323B6AB}"/>
                </a:ext>
              </a:extLst>
            </p:cNvPr>
            <p:cNvSpPr txBox="1"/>
            <p:nvPr/>
          </p:nvSpPr>
          <p:spPr>
            <a:xfrm>
              <a:off x="3505945" y="1681469"/>
              <a:ext cx="857889" cy="7880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CONTAINER REGISTRY</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PRIVATE ENDPOINT</a:t>
              </a:r>
            </a:p>
          </p:txBody>
        </p:sp>
        <p:pic>
          <p:nvPicPr>
            <p:cNvPr id="99" name="Picture 4">
              <a:extLst>
                <a:ext uri="{FF2B5EF4-FFF2-40B4-BE49-F238E27FC236}">
                  <a16:creationId xmlns:a16="http://schemas.microsoft.com/office/drawing/2014/main" id="{F222D84F-5AA0-45B5-B630-48D4F93787B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p:blipFill>
          <p:spPr bwMode="auto">
            <a:xfrm>
              <a:off x="3734486" y="1421881"/>
              <a:ext cx="404515" cy="44330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90" name="Group 89">
            <a:extLst>
              <a:ext uri="{FF2B5EF4-FFF2-40B4-BE49-F238E27FC236}">
                <a16:creationId xmlns:a16="http://schemas.microsoft.com/office/drawing/2014/main" id="{D3209EF2-4C1D-4A61-B33C-13DBCB3A90DF}"/>
              </a:ext>
            </a:extLst>
          </p:cNvPr>
          <p:cNvGrpSpPr/>
          <p:nvPr/>
        </p:nvGrpSpPr>
        <p:grpSpPr>
          <a:xfrm>
            <a:off x="5438560" y="223071"/>
            <a:ext cx="1168404" cy="538793"/>
            <a:chOff x="9620068" y="3351932"/>
            <a:chExt cx="1168404" cy="538793"/>
          </a:xfrm>
        </p:grpSpPr>
        <p:sp>
          <p:nvSpPr>
            <p:cNvPr id="100" name="TextBox 99">
              <a:extLst>
                <a:ext uri="{FF2B5EF4-FFF2-40B4-BE49-F238E27FC236}">
                  <a16:creationId xmlns:a16="http://schemas.microsoft.com/office/drawing/2014/main" id="{201C4DD8-707F-4681-B102-F1B8B7667D8F}"/>
                </a:ext>
              </a:extLst>
            </p:cNvPr>
            <p:cNvSpPr txBox="1"/>
            <p:nvPr/>
          </p:nvSpPr>
          <p:spPr>
            <a:xfrm>
              <a:off x="9924283" y="3351932"/>
              <a:ext cx="864189"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APPLICATION INSIGHTS</a:t>
              </a:r>
            </a:p>
          </p:txBody>
        </p:sp>
        <p:pic>
          <p:nvPicPr>
            <p:cNvPr id="101" name="Picture 4">
              <a:extLst>
                <a:ext uri="{FF2B5EF4-FFF2-40B4-BE49-F238E27FC236}">
                  <a16:creationId xmlns:a16="http://schemas.microsoft.com/office/drawing/2014/main" id="{A57D6B8F-2B17-426D-9EC8-B17928E9A5A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p:blipFill>
          <p:spPr bwMode="auto">
            <a:xfrm>
              <a:off x="9620068" y="3424858"/>
              <a:ext cx="338522" cy="44330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105" name="Group 104">
            <a:extLst>
              <a:ext uri="{FF2B5EF4-FFF2-40B4-BE49-F238E27FC236}">
                <a16:creationId xmlns:a16="http://schemas.microsoft.com/office/drawing/2014/main" id="{0935A8FF-73F7-4CCC-990E-12D5BA99A90E}"/>
              </a:ext>
            </a:extLst>
          </p:cNvPr>
          <p:cNvGrpSpPr/>
          <p:nvPr/>
        </p:nvGrpSpPr>
        <p:grpSpPr>
          <a:xfrm>
            <a:off x="7737550" y="184916"/>
            <a:ext cx="1064712" cy="538793"/>
            <a:chOff x="9559453" y="3351932"/>
            <a:chExt cx="1064712" cy="538793"/>
          </a:xfrm>
        </p:grpSpPr>
        <p:sp>
          <p:nvSpPr>
            <p:cNvPr id="106" name="TextBox 105">
              <a:extLst>
                <a:ext uri="{FF2B5EF4-FFF2-40B4-BE49-F238E27FC236}">
                  <a16:creationId xmlns:a16="http://schemas.microsoft.com/office/drawing/2014/main" id="{E4398CB8-5115-452F-A35D-53F6A99E388C}"/>
                </a:ext>
              </a:extLst>
            </p:cNvPr>
            <p:cNvSpPr txBox="1"/>
            <p:nvPr/>
          </p:nvSpPr>
          <p:spPr>
            <a:xfrm>
              <a:off x="9759976" y="3351932"/>
              <a:ext cx="864189"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STORAGE</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ACCOUNT</a:t>
              </a:r>
            </a:p>
          </p:txBody>
        </p:sp>
        <p:pic>
          <p:nvPicPr>
            <p:cNvPr id="107" name="Picture 4">
              <a:extLst>
                <a:ext uri="{FF2B5EF4-FFF2-40B4-BE49-F238E27FC236}">
                  <a16:creationId xmlns:a16="http://schemas.microsoft.com/office/drawing/2014/main" id="{663718AE-97C2-4905-9263-D346E82EF685}"/>
                </a:ext>
              </a:extLst>
            </p:cNvPr>
            <p:cNvPicPr>
              <a:picLocks noChangeAspect="1" noChangeArrowheads="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bwMode="auto">
            <a:xfrm>
              <a:off x="9559453" y="3412057"/>
              <a:ext cx="338522" cy="33852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9331694E-834A-44BF-AC5A-BABA2F2DEBF0}"/>
              </a:ext>
            </a:extLst>
          </p:cNvPr>
          <p:cNvGrpSpPr/>
          <p:nvPr/>
        </p:nvGrpSpPr>
        <p:grpSpPr>
          <a:xfrm>
            <a:off x="6817973" y="188428"/>
            <a:ext cx="913524" cy="538793"/>
            <a:chOff x="6817973" y="188428"/>
            <a:chExt cx="913524" cy="538793"/>
          </a:xfrm>
        </p:grpSpPr>
        <p:sp>
          <p:nvSpPr>
            <p:cNvPr id="103" name="TextBox 102">
              <a:extLst>
                <a:ext uri="{FF2B5EF4-FFF2-40B4-BE49-F238E27FC236}">
                  <a16:creationId xmlns:a16="http://schemas.microsoft.com/office/drawing/2014/main" id="{D7A2BC83-5E38-46E0-9859-410E841C38C1}"/>
                </a:ext>
              </a:extLst>
            </p:cNvPr>
            <p:cNvSpPr txBox="1"/>
            <p:nvPr/>
          </p:nvSpPr>
          <p:spPr>
            <a:xfrm>
              <a:off x="6867308" y="188428"/>
              <a:ext cx="864189"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KEY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VAULT</a:t>
              </a:r>
            </a:p>
          </p:txBody>
        </p:sp>
        <p:pic>
          <p:nvPicPr>
            <p:cNvPr id="108" name="Graphic 107">
              <a:extLst>
                <a:ext uri="{FF2B5EF4-FFF2-40B4-BE49-F238E27FC236}">
                  <a16:creationId xmlns:a16="http://schemas.microsoft.com/office/drawing/2014/main" id="{BC4710EE-0794-4EC4-9FF5-F4D0856A832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817973" y="293526"/>
              <a:ext cx="298100" cy="298100"/>
            </a:xfrm>
            <a:prstGeom prst="rect">
              <a:avLst/>
            </a:prstGeom>
          </p:spPr>
        </p:pic>
      </p:grpSp>
      <p:sp>
        <p:nvSpPr>
          <p:cNvPr id="2" name="Rectangle 1">
            <a:extLst>
              <a:ext uri="{FF2B5EF4-FFF2-40B4-BE49-F238E27FC236}">
                <a16:creationId xmlns:a16="http://schemas.microsoft.com/office/drawing/2014/main" id="{B0A8ACA5-EEDD-4459-955A-C8687331A4E8}"/>
              </a:ext>
            </a:extLst>
          </p:cNvPr>
          <p:cNvSpPr/>
          <p:nvPr/>
        </p:nvSpPr>
        <p:spPr>
          <a:xfrm>
            <a:off x="7414317" y="1538868"/>
            <a:ext cx="901484" cy="126627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FC49D4F-35B0-41D1-8105-FD6301797094}"/>
              </a:ext>
            </a:extLst>
          </p:cNvPr>
          <p:cNvSpPr/>
          <p:nvPr/>
        </p:nvSpPr>
        <p:spPr>
          <a:xfrm>
            <a:off x="7096909" y="3340042"/>
            <a:ext cx="901484" cy="126627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6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Schedule Batch Scoring Pipeline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Autofit/>
          </a:bodyPr>
          <a:lstStyle/>
          <a:p>
            <a:pPr marL="0" indent="0">
              <a:buNone/>
            </a:pPr>
            <a:r>
              <a:rPr lang="en-US" sz="2400" dirty="0">
                <a:latin typeface="Consolas" panose="020B0609020204030204" pitchFamily="49" charset="0"/>
              </a:rPr>
              <a:t>from </a:t>
            </a:r>
            <a:r>
              <a:rPr lang="en-US" sz="2400" dirty="0" err="1">
                <a:latin typeface="Consolas" panose="020B0609020204030204" pitchFamily="49" charset="0"/>
              </a:rPr>
              <a:t>azureml.pipeline.core.schedule</a:t>
            </a:r>
            <a:r>
              <a:rPr lang="en-US" sz="2400" dirty="0">
                <a:latin typeface="Consolas" panose="020B0609020204030204" pitchFamily="49" charset="0"/>
              </a:rPr>
              <a:t> import Schedule</a:t>
            </a:r>
          </a:p>
          <a:p>
            <a:pPr marL="0" indent="0">
              <a:buNone/>
            </a:pPr>
            <a:r>
              <a:rPr lang="en-US" sz="2400" dirty="0">
                <a:latin typeface="Consolas" panose="020B0609020204030204" pitchFamily="49" charset="0"/>
              </a:rPr>
              <a:t>schedule = </a:t>
            </a:r>
            <a:r>
              <a:rPr lang="en-US" sz="2400" dirty="0" err="1">
                <a:latin typeface="Consolas" panose="020B0609020204030204" pitchFamily="49" charset="0"/>
              </a:rPr>
              <a:t>Schedule.create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workspace=</a:t>
            </a:r>
            <a:r>
              <a:rPr lang="en-US" sz="2400" dirty="0" err="1">
                <a:latin typeface="Consolas" panose="020B0609020204030204" pitchFamily="49" charset="0"/>
              </a:rPr>
              <a:t>ws</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name=</a:t>
            </a:r>
            <a:r>
              <a:rPr lang="en-US" sz="2400" dirty="0" err="1">
                <a:latin typeface="Consolas" panose="020B0609020204030204" pitchFamily="49" charset="0"/>
              </a:rPr>
              <a:t>pipeline_name</a:t>
            </a:r>
            <a:r>
              <a:rPr lang="en-US" sz="2400" dirty="0">
                <a:latin typeface="Consolas" panose="020B0609020204030204" pitchFamily="49" charset="0"/>
              </a:rPr>
              <a:t> + "_sch",</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pipeline_id</a:t>
            </a:r>
            <a:r>
              <a:rPr lang="en-US" sz="2400" dirty="0">
                <a:latin typeface="Consolas" panose="020B0609020204030204" pitchFamily="49" charset="0"/>
              </a:rPr>
              <a:t>=published_pipeline.id,</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experiment_name</a:t>
            </a:r>
            <a:r>
              <a:rPr lang="en-US" sz="2400" dirty="0">
                <a:latin typeface="Consolas" panose="020B0609020204030204" pitchFamily="49" charset="0"/>
              </a:rPr>
              <a:t>=</a:t>
            </a:r>
            <a:r>
              <a:rPr lang="en-US" sz="2400" dirty="0" err="1">
                <a:latin typeface="Consolas" panose="020B0609020204030204" pitchFamily="49" charset="0"/>
              </a:rPr>
              <a:t>experiment_name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datastore=</a:t>
            </a:r>
            <a:r>
              <a:rPr lang="en-US" sz="2400" dirty="0" err="1">
                <a:latin typeface="Consolas" panose="020B0609020204030204" pitchFamily="49" charset="0"/>
              </a:rPr>
              <a:t>def_blob_store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wait_for_provisioning</a:t>
            </a:r>
            <a:r>
              <a:rPr lang="en-US" sz="2400" dirty="0">
                <a:latin typeface="Consolas" panose="020B0609020204030204" pitchFamily="49" charset="0"/>
              </a:rPr>
              <a:t>=True,</a:t>
            </a:r>
            <a:br>
              <a:rPr lang="en-US" sz="2400" dirty="0">
                <a:latin typeface="Consolas" panose="020B0609020204030204" pitchFamily="49" charset="0"/>
              </a:rPr>
            </a:br>
            <a:r>
              <a:rPr lang="en-US" sz="2400" dirty="0">
                <a:latin typeface="Consolas" panose="020B0609020204030204" pitchFamily="49" charset="0"/>
              </a:rPr>
              <a:t>	description=“Scheduler for Pipeline: " + </a:t>
            </a:r>
            <a:r>
              <a:rPr lang="en-US" sz="2400" dirty="0" err="1">
                <a:latin typeface="Consolas" panose="020B0609020204030204" pitchFamily="49" charset="0"/>
              </a:rPr>
              <a:t>pipeline_name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path_on_datastore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polling_interval</a:t>
            </a:r>
            <a:r>
              <a:rPr lang="en-US" sz="2400" dirty="0">
                <a:latin typeface="Consolas" panose="020B0609020204030204" pitchFamily="49" charset="0"/>
              </a:rPr>
              <a:t>=1</a:t>
            </a:r>
            <a:br>
              <a:rPr lang="en-US" sz="2400" dirty="0">
                <a:latin typeface="Consolas" panose="020B0609020204030204" pitchFamily="49" charset="0"/>
              </a:rPr>
            </a:br>
            <a:r>
              <a:rPr lang="en-US" sz="2400" dirty="0">
                <a:latin typeface="Consolas" panose="020B0609020204030204" pitchFamily="49" charset="0"/>
              </a:rPr>
              <a:t>)</a:t>
            </a:r>
          </a:p>
        </p:txBody>
      </p:sp>
      <p:sp>
        <p:nvSpPr>
          <p:cNvPr id="5" name="Speech Bubble: Rectangle 4">
            <a:extLst>
              <a:ext uri="{FF2B5EF4-FFF2-40B4-BE49-F238E27FC236}">
                <a16:creationId xmlns:a16="http://schemas.microsoft.com/office/drawing/2014/main" id="{205AB1A3-E15B-43A5-9BE6-0725EBAC49DA}"/>
              </a:ext>
            </a:extLst>
          </p:cNvPr>
          <p:cNvSpPr/>
          <p:nvPr/>
        </p:nvSpPr>
        <p:spPr>
          <a:xfrm>
            <a:off x="8472503" y="1600756"/>
            <a:ext cx="3397114" cy="1448001"/>
          </a:xfrm>
          <a:prstGeom prst="wedgeRectCallout">
            <a:avLst>
              <a:gd name="adj1" fmla="val -116215"/>
              <a:gd name="adj2" fmla="val -35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Create a schedule for an experiment to run a pipeline</a:t>
            </a:r>
          </a:p>
        </p:txBody>
      </p:sp>
      <p:sp>
        <p:nvSpPr>
          <p:cNvPr id="6" name="Speech Bubble: Rectangle 5">
            <a:extLst>
              <a:ext uri="{FF2B5EF4-FFF2-40B4-BE49-F238E27FC236}">
                <a16:creationId xmlns:a16="http://schemas.microsoft.com/office/drawing/2014/main" id="{1D1AAD88-0B6B-471C-BA80-07D21C8C07A8}"/>
              </a:ext>
            </a:extLst>
          </p:cNvPr>
          <p:cNvSpPr/>
          <p:nvPr/>
        </p:nvSpPr>
        <p:spPr>
          <a:xfrm>
            <a:off x="8472503" y="2479967"/>
            <a:ext cx="3397114" cy="1220834"/>
          </a:xfrm>
          <a:prstGeom prst="wedgeRectCallout">
            <a:avLst>
              <a:gd name="adj1" fmla="val -98271"/>
              <a:gd name="adj2" fmla="val 346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Monitor the datastore for changes</a:t>
            </a:r>
          </a:p>
        </p:txBody>
      </p:sp>
      <p:sp>
        <p:nvSpPr>
          <p:cNvPr id="7" name="Speech Bubble: Rectangle 6">
            <a:extLst>
              <a:ext uri="{FF2B5EF4-FFF2-40B4-BE49-F238E27FC236}">
                <a16:creationId xmlns:a16="http://schemas.microsoft.com/office/drawing/2014/main" id="{47ECAECB-4F5B-4CE0-9FD4-CFEDAADD1A3B}"/>
              </a:ext>
            </a:extLst>
          </p:cNvPr>
          <p:cNvSpPr/>
          <p:nvPr/>
        </p:nvSpPr>
        <p:spPr>
          <a:xfrm>
            <a:off x="5615353" y="4904955"/>
            <a:ext cx="3397114" cy="1154127"/>
          </a:xfrm>
          <a:prstGeom prst="wedgeRectCallout">
            <a:avLst>
              <a:gd name="adj1" fmla="val -68593"/>
              <a:gd name="adj2" fmla="val -61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Polling interval in minutes</a:t>
            </a:r>
          </a:p>
        </p:txBody>
      </p:sp>
      <p:sp>
        <p:nvSpPr>
          <p:cNvPr id="8" name="Speech Bubble: Rectangle 7">
            <a:extLst>
              <a:ext uri="{FF2B5EF4-FFF2-40B4-BE49-F238E27FC236}">
                <a16:creationId xmlns:a16="http://schemas.microsoft.com/office/drawing/2014/main" id="{6A3167EC-A9E3-41C2-8B40-C3FD0FA86AD9}"/>
              </a:ext>
            </a:extLst>
          </p:cNvPr>
          <p:cNvSpPr/>
          <p:nvPr/>
        </p:nvSpPr>
        <p:spPr>
          <a:xfrm>
            <a:off x="7596557" y="4398760"/>
            <a:ext cx="3397114" cy="1362389"/>
          </a:xfrm>
          <a:prstGeom prst="wedgeRectCallout">
            <a:avLst>
              <a:gd name="adj1" fmla="val -98960"/>
              <a:gd name="adj2" fmla="val -45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Folder where the new input data is uploaded</a:t>
            </a:r>
          </a:p>
        </p:txBody>
      </p:sp>
    </p:spTree>
    <p:extLst>
      <p:ext uri="{BB962C8B-B14F-4D97-AF65-F5344CB8AC3E}">
        <p14:creationId xmlns:p14="http://schemas.microsoft.com/office/powerpoint/2010/main" val="365129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Schedule Batch Scoring Pipeline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Autofit/>
          </a:bodyPr>
          <a:lstStyle/>
          <a:p>
            <a:pPr marL="0" indent="0">
              <a:buNone/>
            </a:pPr>
            <a:r>
              <a:rPr lang="en-US" sz="2400" dirty="0" err="1">
                <a:latin typeface="Consolas" panose="020B0609020204030204" pitchFamily="49" charset="0"/>
              </a:rPr>
              <a:t>batch_scoring_pipeline_run</a:t>
            </a:r>
            <a:r>
              <a:rPr lang="en-US" sz="2400" dirty="0">
                <a:latin typeface="Consolas" panose="020B0609020204030204" pitchFamily="49" charset="0"/>
              </a:rPr>
              <a:t> = </a:t>
            </a:r>
            <a:r>
              <a:rPr lang="en-US" sz="2400" dirty="0" err="1">
                <a:latin typeface="Consolas" panose="020B0609020204030204" pitchFamily="49" charset="0"/>
              </a:rPr>
              <a:t>schedule.get_last_pipeline_run</a:t>
            </a:r>
            <a:r>
              <a:rPr lang="en-US" sz="2400" dirty="0">
                <a:latin typeface="Consolas" panose="020B0609020204030204" pitchFamily="49" charset="0"/>
              </a:rPr>
              <a:t>()</a:t>
            </a:r>
          </a:p>
          <a:p>
            <a:pPr marL="0" indent="0">
              <a:buNone/>
            </a:pPr>
            <a:r>
              <a:rPr lang="en-US" sz="2400" dirty="0" err="1">
                <a:latin typeface="Consolas" panose="020B0609020204030204" pitchFamily="49" charset="0"/>
              </a:rPr>
              <a:t>RunDetails</a:t>
            </a:r>
            <a:r>
              <a:rPr lang="en-US" sz="2400" dirty="0">
                <a:latin typeface="Consolas" panose="020B0609020204030204" pitchFamily="49" charset="0"/>
              </a:rPr>
              <a:t>(</a:t>
            </a:r>
            <a:r>
              <a:rPr lang="en-US" sz="2400" dirty="0" err="1">
                <a:latin typeface="Consolas" panose="020B0609020204030204" pitchFamily="49" charset="0"/>
              </a:rPr>
              <a:t>batch_scoring_pipeline_run</a:t>
            </a:r>
            <a:r>
              <a:rPr lang="en-US" sz="2400" dirty="0">
                <a:latin typeface="Consolas" panose="020B0609020204030204" pitchFamily="49" charset="0"/>
              </a:rPr>
              <a:t>).show()</a:t>
            </a:r>
          </a:p>
        </p:txBody>
      </p:sp>
    </p:spTree>
    <p:extLst>
      <p:ext uri="{BB962C8B-B14F-4D97-AF65-F5344CB8AC3E}">
        <p14:creationId xmlns:p14="http://schemas.microsoft.com/office/powerpoint/2010/main" val="208086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5">
            <a:extLst>
              <a:ext uri="{FF2B5EF4-FFF2-40B4-BE49-F238E27FC236}">
                <a16:creationId xmlns:a16="http://schemas.microsoft.com/office/drawing/2014/main" id="{C7E0D21F-8886-49A9-98D3-87C583C43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477" y="18288"/>
            <a:ext cx="7775635" cy="6754215"/>
          </a:xfrm>
          <a:prstGeom prst="rect">
            <a:avLst/>
          </a:prstGeom>
        </p:spPr>
      </p:pic>
    </p:spTree>
    <p:extLst>
      <p:ext uri="{BB962C8B-B14F-4D97-AF65-F5344CB8AC3E}">
        <p14:creationId xmlns:p14="http://schemas.microsoft.com/office/powerpoint/2010/main" val="351760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A6AA-C335-40C4-A1B0-2DC8B3884C75}"/>
              </a:ext>
            </a:extLst>
          </p:cNvPr>
          <p:cNvSpPr>
            <a:spLocks noGrp="1"/>
          </p:cNvSpPr>
          <p:nvPr>
            <p:ph type="ctrTitle"/>
          </p:nvPr>
        </p:nvSpPr>
        <p:spPr/>
        <p:txBody>
          <a:bodyPr>
            <a:normAutofit/>
          </a:bodyPr>
          <a:lstStyle/>
          <a:p>
            <a:r>
              <a:rPr lang="en-US" dirty="0"/>
              <a:t>BRK10 – Azure CLI extension for Azure Machine Learning</a:t>
            </a:r>
          </a:p>
        </p:txBody>
      </p:sp>
      <p:sp>
        <p:nvSpPr>
          <p:cNvPr id="3" name="Subtitle 2">
            <a:extLst>
              <a:ext uri="{FF2B5EF4-FFF2-40B4-BE49-F238E27FC236}">
                <a16:creationId xmlns:a16="http://schemas.microsoft.com/office/drawing/2014/main" id="{09CD838A-4E5B-486E-B90E-41840DFB602D}"/>
              </a:ext>
            </a:extLst>
          </p:cNvPr>
          <p:cNvSpPr>
            <a:spLocks noGrp="1"/>
          </p:cNvSpPr>
          <p:nvPr>
            <p:ph type="subTitle" idx="1"/>
          </p:nvPr>
        </p:nvSpPr>
        <p:spPr/>
        <p:txBody>
          <a:bodyPr/>
          <a:lstStyle/>
          <a:p>
            <a:r>
              <a:rPr lang="en-US" dirty="0"/>
              <a:t>&lt;Presenter name&gt;</a:t>
            </a:r>
          </a:p>
          <a:p>
            <a:r>
              <a:rPr lang="en-US" dirty="0"/>
              <a:t>&lt;Presenter title&gt;</a:t>
            </a:r>
          </a:p>
        </p:txBody>
      </p:sp>
    </p:spTree>
    <p:extLst>
      <p:ext uri="{BB962C8B-B14F-4D97-AF65-F5344CB8AC3E}">
        <p14:creationId xmlns:p14="http://schemas.microsoft.com/office/powerpoint/2010/main" val="2770794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6CC0-C154-4156-B767-106765CBCF7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536EE2-5299-416C-9DC9-6AD37826E7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0674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CBC8-1BAF-413F-AC78-9843C79BF30F}"/>
              </a:ext>
            </a:extLst>
          </p:cNvPr>
          <p:cNvSpPr>
            <a:spLocks noGrp="1"/>
          </p:cNvSpPr>
          <p:nvPr>
            <p:ph type="title"/>
          </p:nvPr>
        </p:nvSpPr>
        <p:spPr/>
        <p:txBody>
          <a:bodyPr/>
          <a:lstStyle/>
          <a:p>
            <a:r>
              <a:rPr lang="en-US" dirty="0"/>
              <a:t>What is a Pipeline?</a:t>
            </a:r>
          </a:p>
        </p:txBody>
      </p:sp>
      <p:pic>
        <p:nvPicPr>
          <p:cNvPr id="4" name="Picture 3">
            <a:extLst>
              <a:ext uri="{FF2B5EF4-FFF2-40B4-BE49-F238E27FC236}">
                <a16:creationId xmlns:a16="http://schemas.microsoft.com/office/drawing/2014/main" id="{9A46F248-14F2-4978-8423-28295CA941DA}"/>
              </a:ext>
            </a:extLst>
          </p:cNvPr>
          <p:cNvPicPr>
            <a:picLocks noChangeAspect="1"/>
          </p:cNvPicPr>
          <p:nvPr/>
        </p:nvPicPr>
        <p:blipFill>
          <a:blip r:embed="rId2"/>
          <a:stretch>
            <a:fillRect/>
          </a:stretch>
        </p:blipFill>
        <p:spPr>
          <a:xfrm>
            <a:off x="2960016" y="1124884"/>
            <a:ext cx="9156153" cy="5591714"/>
          </a:xfrm>
          <a:prstGeom prst="rect">
            <a:avLst/>
          </a:prstGeom>
        </p:spPr>
      </p:pic>
      <p:sp>
        <p:nvSpPr>
          <p:cNvPr id="5" name="TextBox 4">
            <a:extLst>
              <a:ext uri="{FF2B5EF4-FFF2-40B4-BE49-F238E27FC236}">
                <a16:creationId xmlns:a16="http://schemas.microsoft.com/office/drawing/2014/main" id="{2944E26A-AE57-444A-874E-23A78177DC1E}"/>
              </a:ext>
            </a:extLst>
          </p:cNvPr>
          <p:cNvSpPr txBox="1"/>
          <p:nvPr/>
        </p:nvSpPr>
        <p:spPr>
          <a:xfrm>
            <a:off x="169682" y="989814"/>
            <a:ext cx="2704148" cy="2862322"/>
          </a:xfrm>
          <a:prstGeom prst="rect">
            <a:avLst/>
          </a:prstGeom>
          <a:noFill/>
        </p:spPr>
        <p:txBody>
          <a:bodyPr wrap="square" rtlCol="0">
            <a:spAutoFit/>
          </a:bodyPr>
          <a:lstStyle/>
          <a:p>
            <a:r>
              <a:rPr lang="en-US" dirty="0"/>
              <a:t>The working metaphor for Azure Machine Learning</a:t>
            </a:r>
          </a:p>
          <a:p>
            <a:endParaRPr lang="en-US" dirty="0"/>
          </a:p>
          <a:p>
            <a:r>
              <a:rPr lang="en-US" dirty="0"/>
              <a:t>Training pipelines to train models</a:t>
            </a:r>
          </a:p>
          <a:p>
            <a:endParaRPr lang="en-US" dirty="0"/>
          </a:p>
          <a:p>
            <a:r>
              <a:rPr lang="en-US" dirty="0"/>
              <a:t>Inference pipelines to generate predictions</a:t>
            </a:r>
          </a:p>
          <a:p>
            <a:pPr marL="285750" indent="-285750">
              <a:buFont typeface="Arial" panose="020B0604020202020204" pitchFamily="34" charset="0"/>
              <a:buChar char="•"/>
            </a:pPr>
            <a:r>
              <a:rPr lang="en-US" dirty="0"/>
              <a:t>Real-time inference</a:t>
            </a:r>
          </a:p>
          <a:p>
            <a:pPr marL="285750" indent="-285750">
              <a:buFont typeface="Arial" panose="020B0604020202020204" pitchFamily="34" charset="0"/>
              <a:buChar char="•"/>
            </a:pPr>
            <a:r>
              <a:rPr lang="en-US" dirty="0"/>
              <a:t>Batch inference</a:t>
            </a:r>
          </a:p>
        </p:txBody>
      </p:sp>
      <p:pic>
        <p:nvPicPr>
          <p:cNvPr id="7" name="Picture 6">
            <a:extLst>
              <a:ext uri="{FF2B5EF4-FFF2-40B4-BE49-F238E27FC236}">
                <a16:creationId xmlns:a16="http://schemas.microsoft.com/office/drawing/2014/main" id="{219774A4-5C61-4FA9-B22C-F337D45D6320}"/>
              </a:ext>
            </a:extLst>
          </p:cNvPr>
          <p:cNvPicPr>
            <a:picLocks noChangeAspect="1"/>
          </p:cNvPicPr>
          <p:nvPr/>
        </p:nvPicPr>
        <p:blipFill>
          <a:blip r:embed="rId3"/>
          <a:stretch>
            <a:fillRect/>
          </a:stretch>
        </p:blipFill>
        <p:spPr>
          <a:xfrm>
            <a:off x="5215882" y="18288"/>
            <a:ext cx="6806436" cy="6858000"/>
          </a:xfrm>
          <a:prstGeom prst="rect">
            <a:avLst/>
          </a:prstGeom>
        </p:spPr>
      </p:pic>
    </p:spTree>
    <p:extLst>
      <p:ext uri="{BB962C8B-B14F-4D97-AF65-F5344CB8AC3E}">
        <p14:creationId xmlns:p14="http://schemas.microsoft.com/office/powerpoint/2010/main" val="145815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500"/>
                                        <p:tgtEl>
                                          <p:spTgt spid="5">
                                            <p:txEl>
                                              <p:pRg st="5" end="5"/>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Creating a New Pipeline</a:t>
            </a:r>
          </a:p>
        </p:txBody>
      </p:sp>
      <p:pic>
        <p:nvPicPr>
          <p:cNvPr id="4" name="Picture 3">
            <a:extLst>
              <a:ext uri="{FF2B5EF4-FFF2-40B4-BE49-F238E27FC236}">
                <a16:creationId xmlns:a16="http://schemas.microsoft.com/office/drawing/2014/main" id="{A7FDB10A-42DF-4147-9357-593751AB8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355" y="823595"/>
            <a:ext cx="8951451" cy="6010878"/>
          </a:xfrm>
          <a:prstGeom prst="rect">
            <a:avLst/>
          </a:prstGeom>
        </p:spPr>
      </p:pic>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667786" cy="1200329"/>
          </a:xfrm>
          <a:prstGeom prst="rect">
            <a:avLst/>
          </a:prstGeom>
          <a:noFill/>
        </p:spPr>
        <p:txBody>
          <a:bodyPr wrap="square" rtlCol="0">
            <a:spAutoFit/>
          </a:bodyPr>
          <a:lstStyle/>
          <a:p>
            <a:r>
              <a:rPr lang="en-US" dirty="0"/>
              <a:t>Create a pipeline through the Azure ML studio or via API using a language like Python, R, C#, or F#.</a:t>
            </a:r>
          </a:p>
        </p:txBody>
      </p:sp>
    </p:spTree>
    <p:extLst>
      <p:ext uri="{BB962C8B-B14F-4D97-AF65-F5344CB8AC3E}">
        <p14:creationId xmlns:p14="http://schemas.microsoft.com/office/powerpoint/2010/main" val="1865707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Modifying a Pipeline</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667786" cy="1754326"/>
          </a:xfrm>
          <a:prstGeom prst="rect">
            <a:avLst/>
          </a:prstGeom>
          <a:noFill/>
        </p:spPr>
        <p:txBody>
          <a:bodyPr wrap="square" rtlCol="0">
            <a:spAutoFit/>
          </a:bodyPr>
          <a:lstStyle/>
          <a:p>
            <a:r>
              <a:rPr lang="en-US" dirty="0"/>
              <a:t>The Azure Machine Learning Studio includes a drag-and-drop interface.  Bring pipeline components onto the canvas.</a:t>
            </a:r>
          </a:p>
        </p:txBody>
      </p:sp>
      <p:pic>
        <p:nvPicPr>
          <p:cNvPr id="6" name="Picture 5">
            <a:extLst>
              <a:ext uri="{FF2B5EF4-FFF2-40B4-BE49-F238E27FC236}">
                <a16:creationId xmlns:a16="http://schemas.microsoft.com/office/drawing/2014/main" id="{166DD703-E2C9-4FF0-8A17-63925374A8E1}"/>
              </a:ext>
            </a:extLst>
          </p:cNvPr>
          <p:cNvPicPr>
            <a:picLocks noChangeAspect="1"/>
          </p:cNvPicPr>
          <p:nvPr/>
        </p:nvPicPr>
        <p:blipFill>
          <a:blip r:embed="rId2"/>
          <a:stretch>
            <a:fillRect/>
          </a:stretch>
        </p:blipFill>
        <p:spPr>
          <a:xfrm>
            <a:off x="2837468" y="1761710"/>
            <a:ext cx="9194786" cy="4971599"/>
          </a:xfrm>
          <a:prstGeom prst="rect">
            <a:avLst/>
          </a:prstGeom>
        </p:spPr>
      </p:pic>
    </p:spTree>
    <p:extLst>
      <p:ext uri="{BB962C8B-B14F-4D97-AF65-F5344CB8AC3E}">
        <p14:creationId xmlns:p14="http://schemas.microsoft.com/office/powerpoint/2010/main" val="377092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Modifying a Pipeline</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667786" cy="2862322"/>
          </a:xfrm>
          <a:prstGeom prst="rect">
            <a:avLst/>
          </a:prstGeom>
          <a:noFill/>
        </p:spPr>
        <p:txBody>
          <a:bodyPr wrap="square" rtlCol="0">
            <a:spAutoFit/>
          </a:bodyPr>
          <a:lstStyle/>
          <a:p>
            <a:r>
              <a:rPr lang="en-US" dirty="0"/>
              <a:t>Then, connect them together.</a:t>
            </a:r>
          </a:p>
          <a:p>
            <a:endParaRPr lang="en-US" dirty="0"/>
          </a:p>
          <a:p>
            <a:r>
              <a:rPr lang="en-US" dirty="0"/>
              <a:t>Each connector is of a specific class, such as </a:t>
            </a:r>
            <a:r>
              <a:rPr lang="en-US" b="1" dirty="0" err="1"/>
              <a:t>DataFrameDirectory</a:t>
            </a:r>
            <a:r>
              <a:rPr lang="en-US" dirty="0"/>
              <a:t> or </a:t>
            </a:r>
            <a:r>
              <a:rPr lang="en-US" b="1" dirty="0" err="1"/>
              <a:t>TransformationDirectory</a:t>
            </a:r>
            <a:r>
              <a:rPr lang="en-US" dirty="0"/>
              <a:t>.  Pipeline components can only connect if the classes match.</a:t>
            </a:r>
          </a:p>
        </p:txBody>
      </p:sp>
      <p:pic>
        <p:nvPicPr>
          <p:cNvPr id="4" name="Picture 3">
            <a:extLst>
              <a:ext uri="{FF2B5EF4-FFF2-40B4-BE49-F238E27FC236}">
                <a16:creationId xmlns:a16="http://schemas.microsoft.com/office/drawing/2014/main" id="{7009F788-BE78-4A6F-A510-56B20BED2142}"/>
              </a:ext>
            </a:extLst>
          </p:cNvPr>
          <p:cNvPicPr>
            <a:picLocks noChangeAspect="1"/>
          </p:cNvPicPr>
          <p:nvPr/>
        </p:nvPicPr>
        <p:blipFill>
          <a:blip r:embed="rId2"/>
          <a:stretch>
            <a:fillRect/>
          </a:stretch>
        </p:blipFill>
        <p:spPr>
          <a:xfrm>
            <a:off x="3765175" y="823595"/>
            <a:ext cx="8257143" cy="5952381"/>
          </a:xfrm>
          <a:prstGeom prst="rect">
            <a:avLst/>
          </a:prstGeom>
        </p:spPr>
      </p:pic>
    </p:spTree>
    <p:extLst>
      <p:ext uri="{BB962C8B-B14F-4D97-AF65-F5344CB8AC3E}">
        <p14:creationId xmlns:p14="http://schemas.microsoft.com/office/powerpoint/2010/main" val="203706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Built-In Components</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667786" cy="923330"/>
          </a:xfrm>
          <a:prstGeom prst="rect">
            <a:avLst/>
          </a:prstGeom>
          <a:noFill/>
        </p:spPr>
        <p:txBody>
          <a:bodyPr wrap="square" rtlCol="0">
            <a:spAutoFit/>
          </a:bodyPr>
          <a:lstStyle/>
          <a:p>
            <a:r>
              <a:rPr lang="en-US" dirty="0"/>
              <a:t>Azure Machine Learning features a variety of built-in components.</a:t>
            </a:r>
          </a:p>
        </p:txBody>
      </p:sp>
      <p:pic>
        <p:nvPicPr>
          <p:cNvPr id="6" name="Picture 5">
            <a:extLst>
              <a:ext uri="{FF2B5EF4-FFF2-40B4-BE49-F238E27FC236}">
                <a16:creationId xmlns:a16="http://schemas.microsoft.com/office/drawing/2014/main" id="{9E00BED1-F977-4A3A-8B95-5B0C575B65B3}"/>
              </a:ext>
            </a:extLst>
          </p:cNvPr>
          <p:cNvPicPr>
            <a:picLocks noChangeAspect="1"/>
          </p:cNvPicPr>
          <p:nvPr/>
        </p:nvPicPr>
        <p:blipFill>
          <a:blip r:embed="rId2"/>
          <a:stretch>
            <a:fillRect/>
          </a:stretch>
        </p:blipFill>
        <p:spPr>
          <a:xfrm>
            <a:off x="5491843" y="-18288"/>
            <a:ext cx="3820886" cy="6858000"/>
          </a:xfrm>
          <a:prstGeom prst="rect">
            <a:avLst/>
          </a:prstGeom>
        </p:spPr>
      </p:pic>
    </p:spTree>
    <p:extLst>
      <p:ext uri="{BB962C8B-B14F-4D97-AF65-F5344CB8AC3E}">
        <p14:creationId xmlns:p14="http://schemas.microsoft.com/office/powerpoint/2010/main" val="1227167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2458</Words>
  <Application>Microsoft Office PowerPoint</Application>
  <PresentationFormat>Widescreen</PresentationFormat>
  <Paragraphs>359</Paragraphs>
  <Slides>44</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Consolas</vt:lpstr>
      <vt:lpstr>Segoe UI</vt:lpstr>
      <vt:lpstr>Segoe UI Light</vt:lpstr>
      <vt:lpstr>Segoe UI Semibold</vt:lpstr>
      <vt:lpstr>Office Theme</vt:lpstr>
      <vt:lpstr>Day 2 – Azure Machine Learning Development</vt:lpstr>
      <vt:lpstr>BRK07 – Azure Machine Learning no-code development</vt:lpstr>
      <vt:lpstr>Agenda</vt:lpstr>
      <vt:lpstr>AML Pilot Architecture DEV Environment</vt:lpstr>
      <vt:lpstr>What is a Pipeline?</vt:lpstr>
      <vt:lpstr>Creating a New Pipeline</vt:lpstr>
      <vt:lpstr>Modifying a Pipeline</vt:lpstr>
      <vt:lpstr>Modifying a Pipeline</vt:lpstr>
      <vt:lpstr>Built-In Components</vt:lpstr>
      <vt:lpstr>Built-In Components</vt:lpstr>
      <vt:lpstr>Custom Components</vt:lpstr>
      <vt:lpstr>Training a Model</vt:lpstr>
      <vt:lpstr>Evaluating a Model</vt:lpstr>
      <vt:lpstr>Creating an Inference Pipeline</vt:lpstr>
      <vt:lpstr>Creating an Inference Pipeline</vt:lpstr>
      <vt:lpstr>Deploying an Inference Pipeline</vt:lpstr>
      <vt:lpstr>Consuming the Endpoint</vt:lpstr>
      <vt:lpstr>BRK08 – Automated Machine Learning (AutoML)</vt:lpstr>
      <vt:lpstr>Agenda</vt:lpstr>
      <vt:lpstr>Automated ML</vt:lpstr>
      <vt:lpstr>BRK09 – Azure Machine Learning SDK for Python</vt:lpstr>
      <vt:lpstr>Agenda</vt:lpstr>
      <vt:lpstr>Azure Machine Learning pipelines (Overview)</vt:lpstr>
      <vt:lpstr>Create AML Compute </vt:lpstr>
      <vt:lpstr>Create Run Configuration</vt:lpstr>
      <vt:lpstr>Walkthrough:  Creating a Pipeline</vt:lpstr>
      <vt:lpstr>Create Data Prep Step</vt:lpstr>
      <vt:lpstr>Create Data Reference</vt:lpstr>
      <vt:lpstr>Create Pipeline Data for Prepared Data</vt:lpstr>
      <vt:lpstr>Create Data Prep Step</vt:lpstr>
      <vt:lpstr>Viewing process.py</vt:lpstr>
      <vt:lpstr>Create Model Training Step</vt:lpstr>
      <vt:lpstr>Run the Training Pipeline</vt:lpstr>
      <vt:lpstr>PowerPoint Presentation</vt:lpstr>
      <vt:lpstr>Create the Batch Scoring Pipeline</vt:lpstr>
      <vt:lpstr>Create the Batch Scoring Pipeline</vt:lpstr>
      <vt:lpstr>Create the Batch Scoring Pipeline</vt:lpstr>
      <vt:lpstr>Create the Batch Scoring Pipeline</vt:lpstr>
      <vt:lpstr>Publish Batch Scoring Pipeline</vt:lpstr>
      <vt:lpstr>Schedule Batch Scoring Pipeline</vt:lpstr>
      <vt:lpstr>Schedule Batch Scoring Pipeline</vt:lpstr>
      <vt:lpstr>PowerPoint Presentation</vt:lpstr>
      <vt:lpstr>BRK10 – Azure CLI extension for Azure Machine Learning</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BRK01 – Azure Machine Learning Overview &amp; Architecture</dc:title>
  <dc:creator>Ciprian Jichici</dc:creator>
  <cp:lastModifiedBy>Ciprian Jichici</cp:lastModifiedBy>
  <cp:revision>35</cp:revision>
  <dcterms:created xsi:type="dcterms:W3CDTF">2021-09-14T09:23:33Z</dcterms:created>
  <dcterms:modified xsi:type="dcterms:W3CDTF">2021-09-21T11:10:29Z</dcterms:modified>
</cp:coreProperties>
</file>