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59" r:id="rId3"/>
    <p:sldId id="282" r:id="rId4"/>
    <p:sldId id="8501" r:id="rId5"/>
    <p:sldId id="8502" r:id="rId6"/>
    <p:sldId id="8503" r:id="rId7"/>
    <p:sldId id="8516" r:id="rId8"/>
    <p:sldId id="8497" r:id="rId9"/>
    <p:sldId id="8517" r:id="rId10"/>
    <p:sldId id="8498" r:id="rId11"/>
    <p:sldId id="8499" r:id="rId12"/>
    <p:sldId id="8500" r:id="rId13"/>
    <p:sldId id="2134804644" r:id="rId14"/>
    <p:sldId id="2134804645" r:id="rId15"/>
    <p:sldId id="2134804646" r:id="rId16"/>
    <p:sldId id="258" r:id="rId17"/>
    <p:sldId id="283" r:id="rId18"/>
    <p:sldId id="2076138285" r:id="rId19"/>
    <p:sldId id="11934" r:id="rId20"/>
    <p:sldId id="2134804637" r:id="rId21"/>
    <p:sldId id="2134804635" r:id="rId22"/>
    <p:sldId id="257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4382E-D6CB-4C38-841B-11C21C268CE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4BE64-D4F4-4B67-AAED-C76981FF8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 it over to Lino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59B3D-005A-450F-B89F-6A3DD53EE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59B3D-005A-450F-B89F-6A3DD53EE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4BE64-D4F4-4B67-AAED-C76981FF87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E2C7-FD21-4B0A-9A42-56CC1C02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8AE3-4D58-4158-AB14-5AAF06B7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6D-9A75-4465-8B62-D8E487A1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53DF-25D2-47EE-8168-71135247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51A9-727B-497F-825C-AB8E50B5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823A-8400-40DA-BA88-0B9419AD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BDFC-9BBE-43D8-A463-C10D91FDD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21AD-8D9E-49F7-9C7E-C38EA233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61FF-1345-465B-BBD0-925FC285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1C2A-FD46-425B-8C29-107DB0D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38FB1-BDA2-4663-9DDE-F20E22A9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C3D9-FF19-457E-A70E-91C963B0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6BAB-0EDA-46FA-890B-5759FE32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4E72-2840-49E6-B6CE-B621201D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3C9F-56C6-44D3-9AA4-42A55646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FDC076-837C-4042-9E37-A6AC77A2D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4764" y="6466371"/>
            <a:ext cx="41148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2">
                    <a:lumMod val="9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WWW.SOLLIANCE.NET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53645C-5903-4266-A44E-8B2C581C1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830" y="6466371"/>
            <a:ext cx="436355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2">
                    <a:lumMod val="90000"/>
                    <a:alpha val="60000"/>
                  </a:schemeClr>
                </a:solidFill>
              </a:defRPr>
            </a:lvl1pPr>
          </a:lstStyle>
          <a:p>
            <a:fld id="{00F9DAA1-1DF7-43E0-8E29-0CE1148553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ACCA14-F9CB-469B-8B2A-B3C05FC71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346076"/>
            <a:ext cx="10891837" cy="5683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Slide’s Title Goes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0DDF5B1-C2FF-4E7E-93AB-78F3AE0728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463" y="914400"/>
            <a:ext cx="10891837" cy="6477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/>
            <a:r>
              <a:rPr lang="en-US" dirty="0"/>
              <a:t>Your Slide’s Sub-Title Goes Over Here.</a:t>
            </a:r>
          </a:p>
        </p:txBody>
      </p:sp>
    </p:spTree>
    <p:extLst>
      <p:ext uri="{BB962C8B-B14F-4D97-AF65-F5344CB8AC3E}">
        <p14:creationId xmlns:p14="http://schemas.microsoft.com/office/powerpoint/2010/main" val="1398370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FDC076-837C-4042-9E37-A6AC77A2D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4764" y="6466371"/>
            <a:ext cx="4114800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2">
                    <a:lumMod val="9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WWW.SOLLIANCE.NET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53645C-5903-4266-A44E-8B2C581C1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830" y="6466371"/>
            <a:ext cx="436355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2">
                    <a:lumMod val="90000"/>
                    <a:alpha val="60000"/>
                  </a:schemeClr>
                </a:solidFill>
              </a:defRPr>
            </a:lvl1pPr>
          </a:lstStyle>
          <a:p>
            <a:fld id="{00F9DAA1-1DF7-43E0-8E29-0CE1148553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DA69EA-C13A-4190-8214-7C5F77F3E3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720" r="38611" b="28728"/>
          <a:stretch/>
        </p:blipFill>
        <p:spPr>
          <a:xfrm>
            <a:off x="5302047" y="4077929"/>
            <a:ext cx="6889954" cy="232855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419D6B3-80B7-4F6E-B9C9-81A7A4E32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2" y="346076"/>
            <a:ext cx="10891838" cy="568324"/>
          </a:xfrm>
        </p:spPr>
        <p:txBody>
          <a:bodyPr/>
          <a:lstStyle/>
          <a:p>
            <a:r>
              <a:rPr lang="en-US" dirty="0"/>
              <a:t>Your Slide’s Title Goes Over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EFC698-DF2C-4FAE-B0BA-72B15E3F6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462" y="914400"/>
            <a:ext cx="10887076" cy="6477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Your Slide’s Sub-Title Goes Over Here.</a:t>
            </a:r>
          </a:p>
        </p:txBody>
      </p:sp>
    </p:spTree>
    <p:extLst>
      <p:ext uri="{BB962C8B-B14F-4D97-AF65-F5344CB8AC3E}">
        <p14:creationId xmlns:p14="http://schemas.microsoft.com/office/powerpoint/2010/main" val="17738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126352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D96-C3F1-49A1-A2F4-B21A3EC4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5A4-78A5-40DD-AFE0-D4FF8911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71FA-4C38-46BD-9A4C-2BAF9D0A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5774-C5E7-4B3F-B910-59396AF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D3F3-566A-40A4-987C-9DF10B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B02B-A8D0-44C2-A5A9-1E6A0A67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82C27-BAE2-4B04-8D7A-508F260D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803A-FFEC-43F9-B0CE-24A595CD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8AE9-42D4-4D25-8480-00AAB24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30D9-26C0-41EA-97D7-B5E2A64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1616-F08D-4628-AC68-62BFB9CC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6039-DF56-4612-9702-2AC332994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CCA5-BE35-49F6-A40A-30F69324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D96A-D4AB-4D1E-B15C-D53FA15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EAB3-AEBA-4507-9536-121D27E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217A-18CD-4B98-86BA-A59371E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C2F6-9241-4079-A7D7-3CE440C5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8A75-0A4D-453E-9F16-DE8D01F1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F2E8-5477-4578-827D-B9C8F0A8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35BE-9221-48D0-9506-5C54522CB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97E9-B8CA-4140-B225-D8C7A64A0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743B-427E-4FB7-BE64-03EDD245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F2B24-E523-49F8-B781-132E1E43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17181-B839-4CFB-B444-4E88685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DA5-94C4-4CB3-8C32-318DD02A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497A6-1653-43B1-823A-85C79A2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2692C-401F-4E3C-8772-BF253720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28573-56E7-4BDA-B416-E977010A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D64F3-D358-4B70-938F-D7CE7FAA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7E94-CDC6-4CF6-A75E-433C6CD0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DC1D-991D-401D-96DA-DB1B49DF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FB46-6330-49C0-831B-FEF137C1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8E3C-FED3-435B-AFA4-60E2A493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A1B3-4FF8-448B-97E7-9FA13B1E0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C6A4-423B-47A7-83D2-2B0B968E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A4D1-4794-46B3-AA3C-01F6BCE0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C830-5DD5-4EC7-8D3F-FAF07F01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64F5-9B9B-465E-BE38-187ED0BF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D759-3D7F-48E0-A0AB-F7D72A9B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78AA-962D-4DDE-8D1C-CF8B4BE62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3643-8547-4AA1-9560-337B5F7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5C19-20CF-4C34-BD94-B2D2FC49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E840-CE1A-40BD-A489-4C72B25C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717A8-620B-4446-84A4-6BA9FA41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D17D-ED2F-45F3-9E3A-5906C78E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6527-3782-4B63-AA17-7F45E7AE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4DA2-290B-4674-B0FD-7AA1254B4AC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0698-3581-4345-8F57-7B0F1BFC2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E1AD-D0C9-440C-BD18-1F5E5F36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97BF-6EF0-4B0F-AFF4-F9FC446E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AD2-0D81-42A3-9293-66761010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– Azure Machine Learning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52BF-DFD5-46FD-9FA6-29B33464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BRK11 – Working with data sources and datasets (25 min)</a:t>
            </a:r>
          </a:p>
          <a:p>
            <a:pPr marL="0" indent="0">
              <a:buNone/>
            </a:pPr>
            <a:r>
              <a:rPr lang="en-US" sz="2400" dirty="0"/>
              <a:t>ACT04 – MENTI: Best practices for securing data and protecting privacy</a:t>
            </a:r>
          </a:p>
          <a:p>
            <a:pPr marL="0" indent="0">
              <a:buNone/>
            </a:pPr>
            <a:r>
              <a:rPr lang="en-US" sz="2400" dirty="0"/>
              <a:t>BRK12 – Azure Machine Learning integration with Azure Synapse Analytics (30 min)</a:t>
            </a:r>
          </a:p>
          <a:p>
            <a:pPr marL="0" indent="0">
              <a:buNone/>
            </a:pPr>
            <a:r>
              <a:rPr lang="en-US" sz="2400" dirty="0"/>
              <a:t>LAB05 – Using Azure Machine Learning from Azure Synapse Analytics Studio</a:t>
            </a:r>
          </a:p>
          <a:p>
            <a:pPr marL="0" indent="0">
              <a:buNone/>
            </a:pPr>
            <a:r>
              <a:rPr lang="en-US" sz="2400" dirty="0"/>
              <a:t>BRK13 – Azure Machine Learning integration with Azure Databricks (30 min)</a:t>
            </a:r>
          </a:p>
          <a:p>
            <a:pPr marL="0" indent="0">
              <a:buNone/>
            </a:pPr>
            <a:r>
              <a:rPr lang="en-US" sz="2400" dirty="0"/>
              <a:t>ACT05 – DISCUSS: MLOps best practices</a:t>
            </a:r>
          </a:p>
          <a:p>
            <a:pPr marL="0" indent="0">
              <a:buNone/>
            </a:pPr>
            <a:r>
              <a:rPr lang="en-US" sz="2400" dirty="0"/>
              <a:t>LAB06 – MLOps with Azure Machine Learning, Azure Pipelines, and GitHub</a:t>
            </a:r>
          </a:p>
          <a:p>
            <a:pPr marL="0" indent="0">
              <a:buNone/>
            </a:pPr>
            <a:r>
              <a:rPr lang="en-US" sz="2400" dirty="0"/>
              <a:t>ACT06 – NENTI: Addressing the challenges of modern data science projects with Azure</a:t>
            </a:r>
          </a:p>
        </p:txBody>
      </p:sp>
    </p:spTree>
    <p:extLst>
      <p:ext uri="{BB962C8B-B14F-4D97-AF65-F5344CB8AC3E}">
        <p14:creationId xmlns:p14="http://schemas.microsoft.com/office/powerpoint/2010/main" val="372137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Step 1:   Create a target dataset.  </a:t>
            </a:r>
            <a:r>
              <a:rPr lang="en-US" b="1" dirty="0"/>
              <a:t>Must</a:t>
            </a:r>
            <a:r>
              <a:rPr lang="en-US" dirty="0"/>
              <a:t> have the timeseries trait:</a:t>
            </a:r>
          </a:p>
          <a:p>
            <a:r>
              <a:rPr lang="en-US" dirty="0"/>
              <a:t>Timestamp column in the data</a:t>
            </a:r>
          </a:p>
          <a:p>
            <a:r>
              <a:rPr lang="en-US" dirty="0"/>
              <a:t>Virtual column derived from the path pattern of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dstore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Datastore.get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ws</a:t>
            </a:r>
            <a:r>
              <a:rPr lang="en-US" sz="2600" dirty="0">
                <a:latin typeface="Consolas" panose="020B0609020204030204" pitchFamily="49" charset="0"/>
              </a:rPr>
              <a:t>, 'your datastore name')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dstore_paths</a:t>
            </a:r>
            <a:r>
              <a:rPr lang="en-US" sz="2600" dirty="0">
                <a:latin typeface="Consolas" panose="020B0609020204030204" pitchFamily="49" charset="0"/>
              </a:rPr>
              <a:t> = [(</a:t>
            </a:r>
            <a:r>
              <a:rPr lang="en-US" sz="2600" dirty="0" err="1">
                <a:latin typeface="Consolas" panose="020B0609020204030204" pitchFamily="49" charset="0"/>
              </a:rPr>
              <a:t>dstore</a:t>
            </a:r>
            <a:r>
              <a:rPr lang="en-US" sz="2600" dirty="0">
                <a:latin typeface="Consolas" panose="020B0609020204030204" pitchFamily="49" charset="0"/>
              </a:rPr>
              <a:t>, 'weather/*/*/*/*/</a:t>
            </a:r>
            <a:r>
              <a:rPr lang="en-US" sz="2600" dirty="0" err="1">
                <a:latin typeface="Consolas" panose="020B0609020204030204" pitchFamily="49" charset="0"/>
              </a:rPr>
              <a:t>data.parquet</a:t>
            </a:r>
            <a:r>
              <a:rPr lang="en-US" sz="2600" dirty="0">
                <a:latin typeface="Consolas" panose="020B0609020204030204" pitchFamily="49" charset="0"/>
              </a:rPr>
              <a:t>')]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partition_format</a:t>
            </a:r>
            <a:r>
              <a:rPr lang="en-US" sz="2600" dirty="0">
                <a:latin typeface="Consolas" panose="020B0609020204030204" pitchFamily="49" charset="0"/>
              </a:rPr>
              <a:t> = 'weather/{state}/{</a:t>
            </a:r>
            <a:r>
              <a:rPr lang="en-US" sz="2600" dirty="0" err="1">
                <a:latin typeface="Consolas" panose="020B0609020204030204" pitchFamily="49" charset="0"/>
              </a:rPr>
              <a:t>date:yyyy</a:t>
            </a:r>
            <a:r>
              <a:rPr lang="en-US" sz="2600" dirty="0">
                <a:latin typeface="Consolas" panose="020B0609020204030204" pitchFamily="49" charset="0"/>
              </a:rPr>
              <a:t>/MM/dd}/</a:t>
            </a:r>
            <a:r>
              <a:rPr lang="en-US" sz="2600" dirty="0" err="1">
                <a:latin typeface="Consolas" panose="020B0609020204030204" pitchFamily="49" charset="0"/>
              </a:rPr>
              <a:t>data.parquet</a:t>
            </a:r>
            <a:r>
              <a:rPr lang="en-US" sz="2600" dirty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dset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Dataset.Tabular.from_parquet_files</a:t>
            </a:r>
            <a:r>
              <a:rPr lang="en-US" sz="2600" dirty="0">
                <a:latin typeface="Consolas" panose="020B0609020204030204" pitchFamily="49" charset="0"/>
              </a:rPr>
              <a:t>(path=</a:t>
            </a:r>
            <a:r>
              <a:rPr lang="en-US" sz="2600" dirty="0" err="1">
                <a:latin typeface="Consolas" panose="020B0609020204030204" pitchFamily="49" charset="0"/>
              </a:rPr>
              <a:t>dstore_paths</a:t>
            </a:r>
            <a:r>
              <a:rPr lang="en-US" sz="2600" dirty="0">
                <a:latin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</a:rPr>
              <a:t>partition_format</a:t>
            </a:r>
            <a:r>
              <a:rPr lang="en-US" sz="2600" dirty="0">
                <a:latin typeface="Consolas" panose="020B0609020204030204" pitchFamily="49" charset="0"/>
              </a:rPr>
              <a:t>=</a:t>
            </a:r>
            <a:r>
              <a:rPr lang="en-US" sz="2600" dirty="0" err="1">
                <a:latin typeface="Consolas" panose="020B0609020204030204" pitchFamily="49" charset="0"/>
              </a:rPr>
              <a:t>partition_format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dset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dset.with_timestamp_columns</a:t>
            </a:r>
            <a:r>
              <a:rPr lang="en-US" sz="2600" dirty="0">
                <a:latin typeface="Consolas" panose="020B0609020204030204" pitchFamily="49" charset="0"/>
              </a:rPr>
              <a:t>('date')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dset</a:t>
            </a:r>
            <a:r>
              <a:rPr lang="en-US" sz="2600" dirty="0">
                <a:latin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</a:rPr>
              <a:t>dset.register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ws</a:t>
            </a:r>
            <a:r>
              <a:rPr lang="en-US" sz="2600" dirty="0">
                <a:latin typeface="Consolas" panose="020B0609020204030204" pitchFamily="49" charset="0"/>
              </a:rPr>
              <a:t>, 'target')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7B86A42-8AE6-4772-93B9-C705489E0FD3}"/>
              </a:ext>
            </a:extLst>
          </p:cNvPr>
          <p:cNvSpPr/>
          <p:nvPr/>
        </p:nvSpPr>
        <p:spPr>
          <a:xfrm>
            <a:off x="8472503" y="1600757"/>
            <a:ext cx="2643553" cy="1220834"/>
          </a:xfrm>
          <a:prstGeom prst="wedgeRectCallout">
            <a:avLst>
              <a:gd name="adj1" fmla="val -131631"/>
              <a:gd name="adj2" fmla="val 110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Define a variable named “state”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1ABEAB4-3EAA-45E9-979B-EE1B49223D63}"/>
              </a:ext>
            </a:extLst>
          </p:cNvPr>
          <p:cNvSpPr/>
          <p:nvPr/>
        </p:nvSpPr>
        <p:spPr>
          <a:xfrm>
            <a:off x="8794886" y="2208166"/>
            <a:ext cx="3397114" cy="1220834"/>
          </a:xfrm>
          <a:prstGeom prst="wedgeRectCallout">
            <a:avLst>
              <a:gd name="adj1" fmla="val -83149"/>
              <a:gd name="adj2" fmla="val 65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Define a variable named “date” based on folder names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4A2FBB1-B89C-4D55-B03D-58134069F6CF}"/>
              </a:ext>
            </a:extLst>
          </p:cNvPr>
          <p:cNvSpPr/>
          <p:nvPr/>
        </p:nvSpPr>
        <p:spPr>
          <a:xfrm>
            <a:off x="6773946" y="5150255"/>
            <a:ext cx="3397114" cy="1154127"/>
          </a:xfrm>
          <a:prstGeom prst="wedgeRectCallout">
            <a:avLst>
              <a:gd name="adj1" fmla="val -68593"/>
              <a:gd name="adj2" fmla="val -61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Specify that “date” is a timestamp column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BD62AB-1A4F-4061-BAF2-5E7B7EF40E48}"/>
              </a:ext>
            </a:extLst>
          </p:cNvPr>
          <p:cNvSpPr/>
          <p:nvPr/>
        </p:nvSpPr>
        <p:spPr>
          <a:xfrm>
            <a:off x="8095722" y="4364930"/>
            <a:ext cx="3397114" cy="1362389"/>
          </a:xfrm>
          <a:prstGeom prst="wedgeRectCallout">
            <a:avLst>
              <a:gd name="adj1" fmla="val -98960"/>
              <a:gd name="adj2" fmla="val -45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Load data using the defined partition format</a:t>
            </a:r>
          </a:p>
        </p:txBody>
      </p:sp>
    </p:spTree>
    <p:extLst>
      <p:ext uri="{BB962C8B-B14F-4D97-AF65-F5344CB8AC3E}">
        <p14:creationId xmlns:p14="http://schemas.microsoft.com/office/powerpoint/2010/main" val="21967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10515600" cy="47872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Step</a:t>
            </a:r>
            <a:r>
              <a:rPr lang="en-US" sz="3300" dirty="0"/>
              <a:t> 2:   Create a dataset monitor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</a:rPr>
              <a:t>dset</a:t>
            </a:r>
            <a:r>
              <a:rPr lang="en-US" sz="3100" dirty="0">
                <a:latin typeface="Consolas" panose="020B0609020204030204" pitchFamily="49" charset="0"/>
              </a:rPr>
              <a:t> = </a:t>
            </a:r>
            <a:r>
              <a:rPr lang="en-US" sz="3100" dirty="0" err="1">
                <a:latin typeface="Consolas" panose="020B0609020204030204" pitchFamily="49" charset="0"/>
              </a:rPr>
              <a:t>Dataset.get_by_name</a:t>
            </a:r>
            <a:r>
              <a:rPr lang="en-US" sz="3100" dirty="0">
                <a:latin typeface="Consolas" panose="020B0609020204030204" pitchFamily="49" charset="0"/>
              </a:rPr>
              <a:t>(</a:t>
            </a:r>
            <a:r>
              <a:rPr lang="en-US" sz="3100" dirty="0" err="1">
                <a:latin typeface="Consolas" panose="020B0609020204030204" pitchFamily="49" charset="0"/>
              </a:rPr>
              <a:t>ws</a:t>
            </a:r>
            <a:r>
              <a:rPr lang="en-US" sz="3100" dirty="0">
                <a:latin typeface="Consolas" panose="020B0609020204030204" pitchFamily="49" charset="0"/>
              </a:rPr>
              <a:t>, 'target')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baseline = </a:t>
            </a:r>
            <a:r>
              <a:rPr lang="en-US" sz="3100" dirty="0" err="1">
                <a:latin typeface="Consolas" panose="020B0609020204030204" pitchFamily="49" charset="0"/>
              </a:rPr>
              <a:t>target.time_before</a:t>
            </a:r>
            <a:r>
              <a:rPr lang="en-US" sz="3100" dirty="0">
                <a:latin typeface="Consolas" panose="020B0609020204030204" pitchFamily="49" charset="0"/>
              </a:rPr>
              <a:t>(datetime(2019, 2, 1))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features = ['latitude', 'longitude’, ... 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monitor = </a:t>
            </a:r>
            <a:r>
              <a:rPr lang="en-US" sz="3100" dirty="0" err="1">
                <a:latin typeface="Consolas" panose="020B0609020204030204" pitchFamily="49" charset="0"/>
              </a:rPr>
              <a:t>DataDriftDetector.create_from_datasets</a:t>
            </a:r>
            <a:r>
              <a:rPr lang="en-US" sz="3100" dirty="0">
                <a:latin typeface="Consolas" panose="020B0609020204030204" pitchFamily="49" charset="0"/>
              </a:rPr>
              <a:t>(</a:t>
            </a:r>
            <a:r>
              <a:rPr lang="en-US" sz="3100" dirty="0" err="1">
                <a:latin typeface="Consolas" panose="020B0609020204030204" pitchFamily="49" charset="0"/>
              </a:rPr>
              <a:t>ws</a:t>
            </a:r>
            <a:r>
              <a:rPr lang="en-US" sz="31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'drift-monitor’, baseline, target,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</a:t>
            </a:r>
            <a:r>
              <a:rPr lang="en-US" sz="3100" dirty="0" err="1">
                <a:latin typeface="Consolas" panose="020B0609020204030204" pitchFamily="49" charset="0"/>
              </a:rPr>
              <a:t>compute_target</a:t>
            </a:r>
            <a:r>
              <a:rPr lang="en-US" sz="3100" dirty="0">
                <a:latin typeface="Consolas" panose="020B0609020204030204" pitchFamily="49" charset="0"/>
              </a:rPr>
              <a:t>='</a:t>
            </a:r>
            <a:r>
              <a:rPr lang="en-US" sz="3100" dirty="0" err="1">
                <a:latin typeface="Consolas" panose="020B0609020204030204" pitchFamily="49" charset="0"/>
              </a:rPr>
              <a:t>cpu</a:t>
            </a:r>
            <a:r>
              <a:rPr lang="en-US" sz="3100" dirty="0">
                <a:latin typeface="Consolas" panose="020B0609020204030204" pitchFamily="49" charset="0"/>
              </a:rPr>
              <a:t>-cluster’,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frequency='Week’,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</a:t>
            </a:r>
            <a:r>
              <a:rPr lang="en-US" sz="3100" dirty="0" err="1">
                <a:latin typeface="Consolas" panose="020B0609020204030204" pitchFamily="49" charset="0"/>
              </a:rPr>
              <a:t>feature_list</a:t>
            </a:r>
            <a:r>
              <a:rPr lang="en-US" sz="3100" dirty="0"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</a:t>
            </a:r>
            <a:r>
              <a:rPr lang="en-US" sz="3100" dirty="0" err="1">
                <a:latin typeface="Consolas" panose="020B0609020204030204" pitchFamily="49" charset="0"/>
              </a:rPr>
              <a:t>drift_threshold</a:t>
            </a:r>
            <a:r>
              <a:rPr lang="en-US" sz="3100" dirty="0">
                <a:latin typeface="Consolas" panose="020B0609020204030204" pitchFamily="49" charset="0"/>
              </a:rPr>
              <a:t>=.6,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</a:rPr>
              <a:t>	latency=24)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FE76B04-B199-4C35-A5D7-9FEF64645F5A}"/>
              </a:ext>
            </a:extLst>
          </p:cNvPr>
          <p:cNvSpPr/>
          <p:nvPr/>
        </p:nvSpPr>
        <p:spPr>
          <a:xfrm>
            <a:off x="8472503" y="833789"/>
            <a:ext cx="2643553" cy="1220834"/>
          </a:xfrm>
          <a:prstGeom prst="wedgeRectCallout">
            <a:avLst>
              <a:gd name="adj1" fmla="val -78775"/>
              <a:gd name="adj2" fmla="val 63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 baseline of expected activity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D9B6546-1071-4888-9C9D-A12CCD3B85D6}"/>
              </a:ext>
            </a:extLst>
          </p:cNvPr>
          <p:cNvSpPr/>
          <p:nvPr/>
        </p:nvSpPr>
        <p:spPr>
          <a:xfrm>
            <a:off x="8589403" y="3429000"/>
            <a:ext cx="3397114" cy="1220834"/>
          </a:xfrm>
          <a:prstGeom prst="wedgeRectCallout">
            <a:avLst>
              <a:gd name="adj1" fmla="val -79520"/>
              <a:gd name="adj2" fmla="val -51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 data drift detector object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9B7731-711E-4D18-9E91-02BEA087FA44}"/>
              </a:ext>
            </a:extLst>
          </p:cNvPr>
          <p:cNvSpPr/>
          <p:nvPr/>
        </p:nvSpPr>
        <p:spPr>
          <a:xfrm>
            <a:off x="6773946" y="5150255"/>
            <a:ext cx="3397114" cy="1154127"/>
          </a:xfrm>
          <a:prstGeom prst="wedgeRectCallout">
            <a:avLst>
              <a:gd name="adj1" fmla="val -98232"/>
              <a:gd name="adj2" fmla="val -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much drift is acceptable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28D1252-96A8-4310-9F93-F60200794655}"/>
              </a:ext>
            </a:extLst>
          </p:cNvPr>
          <p:cNvSpPr/>
          <p:nvPr/>
        </p:nvSpPr>
        <p:spPr>
          <a:xfrm>
            <a:off x="6397165" y="4265531"/>
            <a:ext cx="3397114" cy="1362389"/>
          </a:xfrm>
          <a:prstGeom prst="wedgeRectCallout">
            <a:avLst>
              <a:gd name="adj1" fmla="val -98960"/>
              <a:gd name="adj2" fmla="val -45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Define frequency of scheduled tasks</a:t>
            </a:r>
          </a:p>
        </p:txBody>
      </p:sp>
    </p:spTree>
    <p:extLst>
      <p:ext uri="{BB962C8B-B14F-4D97-AF65-F5344CB8AC3E}">
        <p14:creationId xmlns:p14="http://schemas.microsoft.com/office/powerpoint/2010/main" val="7149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Step 3:   Run a backfill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monitor = </a:t>
            </a:r>
            <a:r>
              <a:rPr lang="en-US" sz="2600" dirty="0" err="1">
                <a:latin typeface="Consolas" panose="020B0609020204030204" pitchFamily="49" charset="0"/>
              </a:rPr>
              <a:t>DataDriftDetector.get_by_name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ws</a:t>
            </a:r>
            <a:r>
              <a:rPr lang="en-US" sz="2600" dirty="0">
                <a:latin typeface="Consolas" panose="020B0609020204030204" pitchFamily="49" charset="0"/>
              </a:rPr>
              <a:t>, 'drift-monitor')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monitor = </a:t>
            </a:r>
            <a:r>
              <a:rPr lang="en-US" sz="2600" dirty="0" err="1">
                <a:latin typeface="Consolas" panose="020B0609020204030204" pitchFamily="49" charset="0"/>
              </a:rPr>
              <a:t>monitor.update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 err="1">
                <a:latin typeface="Consolas" panose="020B0609020204030204" pitchFamily="49" charset="0"/>
              </a:rPr>
              <a:t>feature_list</a:t>
            </a:r>
            <a:r>
              <a:rPr lang="en-US" sz="2600" dirty="0">
                <a:latin typeface="Consolas" panose="020B0609020204030204" pitchFamily="49" charset="0"/>
              </a:rPr>
              <a:t>=features)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backfill1 = </a:t>
            </a:r>
            <a:r>
              <a:rPr lang="en-US" sz="2600" dirty="0" err="1">
                <a:latin typeface="Consolas" panose="020B0609020204030204" pitchFamily="49" charset="0"/>
              </a:rPr>
              <a:t>monitor.backfill</a:t>
            </a:r>
            <a:r>
              <a:rPr lang="en-US" sz="2600" dirty="0">
                <a:latin typeface="Consolas" panose="020B0609020204030204" pitchFamily="49" charset="0"/>
              </a:rPr>
              <a:t>(datetime(2019, 1, 1), datetime(2019, 5, 1))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backfill1 = </a:t>
            </a:r>
            <a:r>
              <a:rPr lang="en-US" sz="2600" dirty="0" err="1">
                <a:latin typeface="Consolas" panose="020B0609020204030204" pitchFamily="49" charset="0"/>
              </a:rPr>
              <a:t>monitor.backfill</a:t>
            </a:r>
            <a:r>
              <a:rPr lang="en-US" sz="2600" dirty="0">
                <a:latin typeface="Consolas" panose="020B0609020204030204" pitchFamily="49" charset="0"/>
              </a:rPr>
              <a:t>(datetime(2019, 5, 1), </a:t>
            </a:r>
            <a:r>
              <a:rPr lang="en-US" sz="2600" dirty="0" err="1">
                <a:latin typeface="Consolas" panose="020B0609020204030204" pitchFamily="49" charset="0"/>
              </a:rPr>
              <a:t>datetime.today</a:t>
            </a:r>
            <a:r>
              <a:rPr lang="en-US" sz="26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monitor = </a:t>
            </a:r>
            <a:r>
              <a:rPr lang="en-US" sz="2600" dirty="0" err="1">
                <a:latin typeface="Consolas" panose="020B0609020204030204" pitchFamily="49" charset="0"/>
              </a:rPr>
              <a:t>monitor.disable_schedule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monitor = </a:t>
            </a:r>
            <a:r>
              <a:rPr lang="en-US" sz="2600" dirty="0" err="1">
                <a:latin typeface="Consolas" panose="020B0609020204030204" pitchFamily="49" charset="0"/>
              </a:rPr>
              <a:t>monitor.enable_schedule</a:t>
            </a:r>
            <a:r>
              <a:rPr lang="en-US" sz="2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EB237-1043-49F1-B48E-11146C033A82}"/>
              </a:ext>
            </a:extLst>
          </p:cNvPr>
          <p:cNvSpPr/>
          <p:nvPr/>
        </p:nvSpPr>
        <p:spPr>
          <a:xfrm>
            <a:off x="9026605" y="1660126"/>
            <a:ext cx="2643553" cy="1220834"/>
          </a:xfrm>
          <a:prstGeom prst="wedgeRectCallout">
            <a:avLst>
              <a:gd name="adj1" fmla="val -78775"/>
              <a:gd name="adj2" fmla="val 63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Backfill from January to May, 2019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CAEB10D-AD02-497B-9455-81E6983D5E9A}"/>
              </a:ext>
            </a:extLst>
          </p:cNvPr>
          <p:cNvSpPr/>
          <p:nvPr/>
        </p:nvSpPr>
        <p:spPr>
          <a:xfrm>
            <a:off x="8548056" y="4261185"/>
            <a:ext cx="3397114" cy="1220834"/>
          </a:xfrm>
          <a:prstGeom prst="wedgeRectCallout">
            <a:avLst>
              <a:gd name="adj1" fmla="val -79520"/>
              <a:gd name="adj2" fmla="val -51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Backfill from May, 2019 to now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E443AD-0E6B-40FA-9866-4B5204EE59DB}"/>
              </a:ext>
            </a:extLst>
          </p:cNvPr>
          <p:cNvSpPr/>
          <p:nvPr/>
        </p:nvSpPr>
        <p:spPr>
          <a:xfrm>
            <a:off x="6743124" y="5492667"/>
            <a:ext cx="2662726" cy="1154127"/>
          </a:xfrm>
          <a:prstGeom prst="wedgeRectCallout">
            <a:avLst>
              <a:gd name="adj1" fmla="val -84017"/>
              <a:gd name="adj2" fmla="val -5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 performing drift detection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7E222B-AF74-4775-8446-AC5A5117289D}"/>
              </a:ext>
            </a:extLst>
          </p:cNvPr>
          <p:cNvSpPr/>
          <p:nvPr/>
        </p:nvSpPr>
        <p:spPr>
          <a:xfrm>
            <a:off x="8114865" y="4896515"/>
            <a:ext cx="2662726" cy="1362389"/>
          </a:xfrm>
          <a:prstGeom prst="wedgeRectCallout">
            <a:avLst>
              <a:gd name="adj1" fmla="val -98960"/>
              <a:gd name="adj2" fmla="val -45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Stop performing drift detection</a:t>
            </a:r>
          </a:p>
        </p:txBody>
      </p:sp>
    </p:spTree>
    <p:extLst>
      <p:ext uri="{BB962C8B-B14F-4D97-AF65-F5344CB8AC3E}">
        <p14:creationId xmlns:p14="http://schemas.microsoft.com/office/powerpoint/2010/main" val="7596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rift overview">
            <a:extLst>
              <a:ext uri="{FF2B5EF4-FFF2-40B4-BE49-F238E27FC236}">
                <a16:creationId xmlns:a16="http://schemas.microsoft.com/office/drawing/2014/main" id="{03575CE6-EB62-4374-8515-69DB329E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1892005"/>
            <a:ext cx="11116056" cy="33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in AML Studio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EB237-1043-49F1-B48E-11146C033A82}"/>
              </a:ext>
            </a:extLst>
          </p:cNvPr>
          <p:cNvSpPr/>
          <p:nvPr/>
        </p:nvSpPr>
        <p:spPr>
          <a:xfrm>
            <a:off x="2276483" y="2040270"/>
            <a:ext cx="2798951" cy="1220834"/>
          </a:xfrm>
          <a:prstGeom prst="wedgeRectCallout">
            <a:avLst>
              <a:gd name="adj1" fmla="val -78775"/>
              <a:gd name="adj2" fmla="val 63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Percent drift between baseline &amp; target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CAEB10D-AD02-497B-9455-81E6983D5E9A}"/>
              </a:ext>
            </a:extLst>
          </p:cNvPr>
          <p:cNvSpPr/>
          <p:nvPr/>
        </p:nvSpPr>
        <p:spPr>
          <a:xfrm>
            <a:off x="4077136" y="4264912"/>
            <a:ext cx="3397114" cy="1220834"/>
          </a:xfrm>
          <a:prstGeom prst="wedgeRectCallout">
            <a:avLst>
              <a:gd name="adj1" fmla="val -79520"/>
              <a:gd name="adj2" fmla="val -51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Features which drifted the most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E443AD-0E6B-40FA-9866-4B5204EE59DB}"/>
              </a:ext>
            </a:extLst>
          </p:cNvPr>
          <p:cNvSpPr/>
          <p:nvPr/>
        </p:nvSpPr>
        <p:spPr>
          <a:xfrm>
            <a:off x="9357765" y="4993743"/>
            <a:ext cx="2662726" cy="1154127"/>
          </a:xfrm>
          <a:prstGeom prst="wedgeRectCallout">
            <a:avLst>
              <a:gd name="adj1" fmla="val -84017"/>
              <a:gd name="adj2" fmla="val -5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Observe drift over time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7E222B-AF74-4775-8446-AC5A5117289D}"/>
              </a:ext>
            </a:extLst>
          </p:cNvPr>
          <p:cNvSpPr/>
          <p:nvPr/>
        </p:nvSpPr>
        <p:spPr>
          <a:xfrm>
            <a:off x="2900876" y="4581350"/>
            <a:ext cx="2662726" cy="1362389"/>
          </a:xfrm>
          <a:prstGeom prst="wedgeRectCallout">
            <a:avLst>
              <a:gd name="adj1" fmla="val -98960"/>
              <a:gd name="adj2" fmla="val -45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Drift beyond this will trigger alerts</a:t>
            </a:r>
          </a:p>
        </p:txBody>
      </p:sp>
    </p:spTree>
    <p:extLst>
      <p:ext uri="{BB962C8B-B14F-4D97-AF65-F5344CB8AC3E}">
        <p14:creationId xmlns:p14="http://schemas.microsoft.com/office/powerpoint/2010/main" val="5375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rift magnitude trend">
            <a:extLst>
              <a:ext uri="{FF2B5EF4-FFF2-40B4-BE49-F238E27FC236}">
                <a16:creationId xmlns:a16="http://schemas.microsoft.com/office/drawing/2014/main" id="{176882F1-BB1D-4170-AAF6-45EA9F8F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5" y="1602769"/>
            <a:ext cx="9218301" cy="49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in AML Studio</a:t>
            </a:r>
          </a:p>
        </p:txBody>
      </p:sp>
    </p:spTree>
    <p:extLst>
      <p:ext uri="{BB962C8B-B14F-4D97-AF65-F5344CB8AC3E}">
        <p14:creationId xmlns:p14="http://schemas.microsoft.com/office/powerpoint/2010/main" val="145271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by feature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965C788-DEAF-48E6-BA21-8961A15F5A3F}"/>
              </a:ext>
            </a:extLst>
          </p:cNvPr>
          <p:cNvGraphicFramePr>
            <a:graphicFrameLocks noGrp="1"/>
          </p:cNvGraphicFramePr>
          <p:nvPr/>
        </p:nvGraphicFramePr>
        <p:xfrm>
          <a:off x="942092" y="1671505"/>
          <a:ext cx="44150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542">
                  <a:extLst>
                    <a:ext uri="{9D8B030D-6E8A-4147-A177-3AD203B41FA5}">
                      <a16:colId xmlns:a16="http://schemas.microsoft.com/office/drawing/2014/main" val="1719333194"/>
                    </a:ext>
                  </a:extLst>
                </a:gridCol>
                <a:gridCol w="2398505">
                  <a:extLst>
                    <a:ext uri="{9D8B030D-6E8A-4147-A177-3AD203B41FA5}">
                      <a16:colId xmlns:a16="http://schemas.microsoft.com/office/drawing/2014/main" val="274499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Numeric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0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Wasserstein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Euclidian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8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Cardinality (unique values)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486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5D6F6F4-6EB0-4B46-9C45-E98F449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3579"/>
            <a:ext cx="5605503" cy="3124223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96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6AA-C335-40C4-A1B0-2DC8B388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BRK12 – Azure Machine Learning integration with Azure Synapse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D838A-4E5B-486E-B90E-41840DFB6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&lt;Presenter name&gt;</a:t>
            </a:r>
          </a:p>
          <a:p>
            <a:r>
              <a:rPr lang="en-US" dirty="0"/>
              <a:t>&lt;Presenter title&gt;</a:t>
            </a:r>
          </a:p>
        </p:txBody>
      </p:sp>
    </p:spTree>
    <p:extLst>
      <p:ext uri="{BB962C8B-B14F-4D97-AF65-F5344CB8AC3E}">
        <p14:creationId xmlns:p14="http://schemas.microsoft.com/office/powerpoint/2010/main" val="326927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6CC0-C154-4156-B767-106765C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EE2-5299-416C-9DC9-6AD37826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50399-9912-4C7D-A85F-9EA3EAF4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Synapse Analytics </a:t>
            </a:r>
          </a:p>
        </p:txBody>
      </p:sp>
      <p:sp>
        <p:nvSpPr>
          <p:cNvPr id="6" name="empowering world's worker">
            <a:extLst>
              <a:ext uri="{FF2B5EF4-FFF2-40B4-BE49-F238E27FC236}">
                <a16:creationId xmlns:a16="http://schemas.microsoft.com/office/drawing/2014/main" id="{78052C4F-87BB-4F1C-BF2F-43938A411C5E}"/>
              </a:ext>
            </a:extLst>
          </p:cNvPr>
          <p:cNvSpPr/>
          <p:nvPr/>
        </p:nvSpPr>
        <p:spPr bwMode="auto">
          <a:xfrm>
            <a:off x="426424" y="908315"/>
            <a:ext cx="775757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defTabSz="797968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  <a:cs typeface="Segoe UI"/>
              </a:rPr>
              <a:t>Limitless analytics service with unmatched time to insight</a:t>
            </a:r>
            <a:endParaRPr kumimoji="0" lang="en-US" sz="1600" b="0" i="0" u="none" strike="noStrike" kern="1200" cap="none" spc="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E8E0B-D05A-43CA-A549-C61E6BBE8883}"/>
              </a:ext>
            </a:extLst>
          </p:cNvPr>
          <p:cNvSpPr/>
          <p:nvPr/>
        </p:nvSpPr>
        <p:spPr bwMode="auto">
          <a:xfrm>
            <a:off x="553885" y="1393053"/>
            <a:ext cx="8040606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softEdge rad="12700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18872" tIns="16459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958CCD-ABAD-48E0-8FE2-C9F98C6511C0}"/>
              </a:ext>
            </a:extLst>
          </p:cNvPr>
          <p:cNvGrpSpPr/>
          <p:nvPr/>
        </p:nvGrpSpPr>
        <p:grpSpPr>
          <a:xfrm>
            <a:off x="775753" y="1813292"/>
            <a:ext cx="7655325" cy="3311529"/>
            <a:chOff x="1115729" y="2187385"/>
            <a:chExt cx="7655325" cy="3311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54600A-9D34-4C7B-A7F9-A362A99C9292}"/>
                </a:ext>
              </a:extLst>
            </p:cNvPr>
            <p:cNvSpPr/>
            <p:nvPr/>
          </p:nvSpPr>
          <p:spPr bwMode="auto">
            <a:xfrm>
              <a:off x="1116434" y="2454682"/>
              <a:ext cx="7654620" cy="3044232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18872" tIns="164592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38BBBA-A5B8-4972-9F5A-E7C201751809}"/>
                </a:ext>
              </a:extLst>
            </p:cNvPr>
            <p:cNvSpPr/>
            <p:nvPr/>
          </p:nvSpPr>
          <p:spPr bwMode="auto">
            <a:xfrm>
              <a:off x="1115729" y="2187385"/>
              <a:ext cx="1820290" cy="27711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8872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Synapse Analytics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0827C0C-A2B0-4D09-B7A8-6458E0B87929}"/>
              </a:ext>
            </a:extLst>
          </p:cNvPr>
          <p:cNvSpPr/>
          <p:nvPr/>
        </p:nvSpPr>
        <p:spPr bwMode="auto">
          <a:xfrm>
            <a:off x="892021" y="2647407"/>
            <a:ext cx="7428235" cy="235079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90500" dist="508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18872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Platform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A3A49-F255-4B80-8747-0FB97BBE2E16}"/>
              </a:ext>
            </a:extLst>
          </p:cNvPr>
          <p:cNvGrpSpPr/>
          <p:nvPr/>
        </p:nvGrpSpPr>
        <p:grpSpPr>
          <a:xfrm>
            <a:off x="772577" y="4998201"/>
            <a:ext cx="7654620" cy="1057692"/>
            <a:chOff x="772577" y="4998201"/>
            <a:chExt cx="7654620" cy="1057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A165CF-1CDC-434B-8ADD-03082CA25B44}"/>
                </a:ext>
              </a:extLst>
            </p:cNvPr>
            <p:cNvSpPr/>
            <p:nvPr/>
          </p:nvSpPr>
          <p:spPr bwMode="auto">
            <a:xfrm>
              <a:off x="772577" y="5337965"/>
              <a:ext cx="7654620" cy="71792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18872" tIns="118872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502040204020203" pitchFamily="34" charset="0"/>
                </a:rPr>
                <a:t>Azure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Segoe UI Semibold" panose="020B0502040204020203" pitchFamily="34" charset="0"/>
                </a:rPr>
                <a:t>Data Lake Storage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F6E47-23C5-4A67-9823-C4714F0669B6}"/>
                </a:ext>
              </a:extLst>
            </p:cNvPr>
            <p:cNvSpPr txBox="1"/>
            <p:nvPr/>
          </p:nvSpPr>
          <p:spPr>
            <a:xfrm>
              <a:off x="6724420" y="5453263"/>
              <a:ext cx="1414300" cy="484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Segoe UI" panose="020B0502040204020203" pitchFamily="34" charset="0"/>
                  <a:cs typeface="Segoe UI" panose="020B0502040204020203" pitchFamily="34" charset="0"/>
                </a:rPr>
                <a:t>Common Data Model</a:t>
              </a:r>
            </a:p>
            <a:p>
              <a:pPr marL="0" marR="0" lvl="0" indent="0" algn="l" defTabSz="914400" rtl="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Segoe UI" panose="020B0502040204020203" pitchFamily="34" charset="0"/>
                  <a:cs typeface="Segoe UI" panose="020B0502040204020203" pitchFamily="34" charset="0"/>
                </a:rPr>
                <a:t>Enterprise Security</a:t>
              </a:r>
            </a:p>
            <a:p>
              <a:pPr marL="0" marR="0" lvl="0" indent="0" algn="l" defTabSz="914400" rtl="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Segoe UI" panose="020B0502040204020203" pitchFamily="34" charset="0"/>
                  <a:cs typeface="Segoe UI" panose="020B0502040204020203" pitchFamily="34" charset="0"/>
                </a:rPr>
                <a:t>Optimized for Analytics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BE2FFE-D754-4C7C-BCCB-2F0D8B396188}"/>
                </a:ext>
              </a:extLst>
            </p:cNvPr>
            <p:cNvGrpSpPr/>
            <p:nvPr/>
          </p:nvGrpSpPr>
          <p:grpSpPr>
            <a:xfrm>
              <a:off x="3931915" y="4998201"/>
              <a:ext cx="2436090" cy="774917"/>
              <a:chOff x="4053274" y="4916113"/>
              <a:chExt cx="2436090" cy="85700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CF1A39-0075-4FA4-ADB3-0D4C88F63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3274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A08610E-A314-4A75-B9B3-2DC75E4737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6264" y="4916113"/>
                <a:ext cx="0" cy="770123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33CACC8-1351-4061-833E-3886F45A3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862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AA4253C-AD68-4811-B626-AEF12EA9C6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7618" y="4916113"/>
                <a:ext cx="0" cy="770123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9E2B07C-5840-4E76-9961-BAED39D3F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557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5D8228-CABD-48BE-B2FD-F8B9CBEC4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5798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D386C60-4191-46F7-802C-2B9D53154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5679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C1B94F7-9F65-4F6D-8F49-E6840E434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3807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CAD5DC-6FBB-461B-8992-5B4D2827C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6798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34BE2AE-161F-4C8F-829C-9531DB245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9788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92C06B9-08B9-4E52-B4D3-3A3B8FA0A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178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B1D975C-3AA3-481A-BEBC-A9D59E761F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5168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9D3AE7-2E91-41D8-AD0B-D1ECA3D8F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8766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3AFC8F-FCEA-4AEB-BC7B-7B16368CD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6522" y="4916113"/>
                <a:ext cx="0" cy="770123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A81E13-EB0B-4A6E-8D23-2EE7113AC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9461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99B171-D7FD-402F-9800-BAF64A1507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4702" y="4916113"/>
                <a:ext cx="0" cy="779428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C4D812-5626-4539-8C73-0DB6B3950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583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9B3711-8A14-48E1-B6A1-C6E95F14FA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2711" y="4916113"/>
                <a:ext cx="0" cy="779428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9959F9-6C20-4AB5-836A-8521B8437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5702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96833F7-1C59-41D2-9D4F-8417F0310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8692" y="4916113"/>
                <a:ext cx="0" cy="770123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4A68315-2FE5-4721-94EB-C5553BA526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438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8795316-3792-40A1-ACBC-37A71B46C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194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5A90FE8-A567-44FD-A403-2133BC513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133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5A4382F-3490-43EB-857A-0C0060195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5374" y="4916113"/>
                <a:ext cx="0" cy="779428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6CFE2EC-E362-4235-AD4B-2896DC1C08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5255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011FEC-1B27-4B3B-9EA6-A3ECA49C7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8974" y="4916113"/>
                <a:ext cx="0" cy="779428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3B14C8C-BBDA-4A8D-A229-0F24D175B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6374" y="4916113"/>
                <a:ext cx="0" cy="857006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C04F8A-5A90-4F6C-85DB-0E9ABEF3F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9364" y="4916113"/>
                <a:ext cx="0" cy="812512"/>
              </a:xfrm>
              <a:prstGeom prst="line">
                <a:avLst/>
              </a:prstGeom>
              <a:ln>
                <a:solidFill>
                  <a:schemeClr val="tx2">
                    <a:lumMod val="20000"/>
                    <a:lumOff val="80000"/>
                  </a:schemeClr>
                </a:solidFill>
                <a:prstDash val="dashDot"/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B36C69-98B0-40A2-AD4A-5674747177A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247767" y="5807479"/>
            <a:ext cx="823208" cy="9247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CD1C0D0-FBFF-4E66-AECF-DE65604BB1C7}"/>
              </a:ext>
            </a:extLst>
          </p:cNvPr>
          <p:cNvSpPr/>
          <p:nvPr/>
        </p:nvSpPr>
        <p:spPr bwMode="auto">
          <a:xfrm>
            <a:off x="9070975" y="5577561"/>
            <a:ext cx="2538413" cy="478329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lake integrated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and Common Data Model aware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E778D1-F36B-4F99-BE6E-061554CFF1DA}"/>
              </a:ext>
            </a:extLst>
          </p:cNvPr>
          <p:cNvSpPr/>
          <p:nvPr/>
        </p:nvSpPr>
        <p:spPr bwMode="auto">
          <a:xfrm>
            <a:off x="2052413" y="4424534"/>
            <a:ext cx="1612367" cy="436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METASTORE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3DD55B-E7DD-4EDA-8046-553354EE11EB}"/>
              </a:ext>
            </a:extLst>
          </p:cNvPr>
          <p:cNvSpPr/>
          <p:nvPr/>
        </p:nvSpPr>
        <p:spPr bwMode="auto">
          <a:xfrm>
            <a:off x="2052413" y="3331416"/>
            <a:ext cx="1612366" cy="430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545D86-76AA-424C-A711-D569E3AF3F45}"/>
              </a:ext>
            </a:extLst>
          </p:cNvPr>
          <p:cNvSpPr/>
          <p:nvPr/>
        </p:nvSpPr>
        <p:spPr bwMode="auto">
          <a:xfrm>
            <a:off x="2052413" y="2781843"/>
            <a:ext cx="1612366" cy="436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MANAGEMENT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464004-5A22-4B58-8133-C5D17DE63CF0}"/>
              </a:ext>
            </a:extLst>
          </p:cNvPr>
          <p:cNvSpPr/>
          <p:nvPr/>
        </p:nvSpPr>
        <p:spPr bwMode="auto">
          <a:xfrm>
            <a:off x="2052413" y="3874962"/>
            <a:ext cx="1612366" cy="436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71B03A-81D6-478F-BD24-4FBE61123CBB}"/>
              </a:ext>
            </a:extLst>
          </p:cNvPr>
          <p:cNvSpPr/>
          <p:nvPr/>
        </p:nvSpPr>
        <p:spPr bwMode="auto">
          <a:xfrm>
            <a:off x="9070975" y="4838611"/>
            <a:ext cx="2538413" cy="647920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Integrated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platform services </a:t>
            </a:r>
            <a:br>
              <a:rPr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for, management, security, monitoring, and </a:t>
            </a: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meta-store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0E0A25-6A3F-4F14-ACA8-E489033D776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189008" y="4861043"/>
            <a:ext cx="881967" cy="301528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AE5EB2-1FDA-46F8-A22D-C8910947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7839" y="2781843"/>
            <a:ext cx="0" cy="207920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rgbClr val="50E6FF"/>
                </a:gs>
              </a:gsLst>
              <a:lin ang="5400000" scaled="1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6DD72-B710-49D1-94A5-A87AE0396FE3}"/>
              </a:ext>
            </a:extLst>
          </p:cNvPr>
          <p:cNvSpPr/>
          <p:nvPr/>
        </p:nvSpPr>
        <p:spPr bwMode="auto">
          <a:xfrm>
            <a:off x="3816117" y="4602301"/>
            <a:ext cx="4213419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 INTEGRATION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7BE648-DAF1-4C51-9831-952F9DF49EDF}"/>
              </a:ext>
            </a:extLst>
          </p:cNvPr>
          <p:cNvGrpSpPr/>
          <p:nvPr/>
        </p:nvGrpSpPr>
        <p:grpSpPr>
          <a:xfrm>
            <a:off x="5952629" y="4060181"/>
            <a:ext cx="2076908" cy="490796"/>
            <a:chOff x="5911431" y="4135704"/>
            <a:chExt cx="2076908" cy="49079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3BB007-AB8E-4A06-9574-2BD3CA50573A}"/>
                </a:ext>
              </a:extLst>
            </p:cNvPr>
            <p:cNvSpPr/>
            <p:nvPr/>
          </p:nvSpPr>
          <p:spPr bwMode="auto">
            <a:xfrm>
              <a:off x="5911431" y="4135704"/>
              <a:ext cx="2076908" cy="490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id="{3E0DBEF9-A1CA-4B28-B499-62249BE72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306" y="4221643"/>
              <a:ext cx="594448" cy="309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22C63DC-3060-4300-8BB4-671C252FE040}"/>
              </a:ext>
            </a:extLst>
          </p:cNvPr>
          <p:cNvSpPr/>
          <p:nvPr/>
        </p:nvSpPr>
        <p:spPr bwMode="auto">
          <a:xfrm>
            <a:off x="3816118" y="4062392"/>
            <a:ext cx="2085040" cy="4907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SQL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5C5000-8792-4BAB-81C4-8262B78BADEE}"/>
              </a:ext>
            </a:extLst>
          </p:cNvPr>
          <p:cNvSpPr txBox="1"/>
          <p:nvPr/>
        </p:nvSpPr>
        <p:spPr>
          <a:xfrm>
            <a:off x="3816117" y="3856987"/>
            <a:ext cx="2399295" cy="154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anose="020B0502040204020203" pitchFamily="34" charset="0"/>
                <a:cs typeface="Segoe UI" panose="020B0502040204020203" pitchFamily="34" charset="0"/>
              </a:rPr>
              <a:t>Analytics Runtimes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223E51-AF5A-4394-9724-724B4EE7B46E}"/>
              </a:ext>
            </a:extLst>
          </p:cNvPr>
          <p:cNvSpPr/>
          <p:nvPr/>
        </p:nvSpPr>
        <p:spPr bwMode="auto">
          <a:xfrm>
            <a:off x="9070975" y="3128453"/>
            <a:ext cx="2538413" cy="1619128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Integrated analytics runtimes available dedicated and serverless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Synapse SQL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offering T-SQL for batch, streaming and interactive processing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Apache Spark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for big data processing with Python, Scala</a:t>
            </a: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and .NET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45CDCF-C358-41C3-A628-9F37A5C5804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8183998" y="3938017"/>
            <a:ext cx="886977" cy="0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9CA8C01-9D65-43CE-9E9D-AC7F86F522A8}"/>
              </a:ext>
            </a:extLst>
          </p:cNvPr>
          <p:cNvSpPr/>
          <p:nvPr/>
        </p:nvSpPr>
        <p:spPr bwMode="auto">
          <a:xfrm>
            <a:off x="3816118" y="3494173"/>
            <a:ext cx="208504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DEDICATED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8A2E19-8A08-4B94-8974-15F1264A3606}"/>
              </a:ext>
            </a:extLst>
          </p:cNvPr>
          <p:cNvSpPr/>
          <p:nvPr/>
        </p:nvSpPr>
        <p:spPr bwMode="auto">
          <a:xfrm>
            <a:off x="5952628" y="3494173"/>
            <a:ext cx="2076908" cy="2587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SERVERLESS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4F9498-F3A5-4BD4-856A-82B4BDE1A214}"/>
              </a:ext>
            </a:extLst>
          </p:cNvPr>
          <p:cNvSpPr txBox="1"/>
          <p:nvPr/>
        </p:nvSpPr>
        <p:spPr>
          <a:xfrm>
            <a:off x="3816117" y="3300623"/>
            <a:ext cx="2399295" cy="154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anose="020B0502040204020203" pitchFamily="34" charset="0"/>
                <a:cs typeface="Segoe UI" panose="020B0502040204020203" pitchFamily="34" charset="0"/>
              </a:rPr>
              <a:t>Form Factors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6A3698-44F0-4A60-AF21-9869FA9D60D6}"/>
              </a:ext>
            </a:extLst>
          </p:cNvPr>
          <p:cNvSpPr/>
          <p:nvPr/>
        </p:nvSpPr>
        <p:spPr bwMode="auto">
          <a:xfrm>
            <a:off x="3816118" y="2959610"/>
            <a:ext cx="82296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SQL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4526D6-FE7E-4F96-A661-C41872D8932E}"/>
              </a:ext>
            </a:extLst>
          </p:cNvPr>
          <p:cNvSpPr txBox="1"/>
          <p:nvPr/>
        </p:nvSpPr>
        <p:spPr>
          <a:xfrm>
            <a:off x="3816117" y="2760004"/>
            <a:ext cx="2399295" cy="154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anose="020B0502040204020203" pitchFamily="34" charset="0"/>
                <a:cs typeface="Segoe UI" panose="020B0502040204020203" pitchFamily="34" charset="0"/>
              </a:rPr>
              <a:t>Languages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B32D62-8B35-4F1E-9613-55EFA5CC52A9}"/>
              </a:ext>
            </a:extLst>
          </p:cNvPr>
          <p:cNvSpPr/>
          <p:nvPr/>
        </p:nvSpPr>
        <p:spPr bwMode="auto">
          <a:xfrm>
            <a:off x="4664010" y="2958902"/>
            <a:ext cx="82296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Python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77EB28-CB90-43A3-B1FE-73402A86728B}"/>
              </a:ext>
            </a:extLst>
          </p:cNvPr>
          <p:cNvSpPr/>
          <p:nvPr/>
        </p:nvSpPr>
        <p:spPr bwMode="auto">
          <a:xfrm>
            <a:off x="5505078" y="2952385"/>
            <a:ext cx="82296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.NET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61F14E-5C68-4FC1-BE09-29CB29AA6C3C}"/>
              </a:ext>
            </a:extLst>
          </p:cNvPr>
          <p:cNvSpPr/>
          <p:nvPr/>
        </p:nvSpPr>
        <p:spPr bwMode="auto">
          <a:xfrm>
            <a:off x="6354861" y="2958902"/>
            <a:ext cx="82296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Java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9BB60F-986C-417F-A157-2347EA8F173E}"/>
              </a:ext>
            </a:extLst>
          </p:cNvPr>
          <p:cNvSpPr/>
          <p:nvPr/>
        </p:nvSpPr>
        <p:spPr bwMode="auto">
          <a:xfrm>
            <a:off x="7204644" y="2958902"/>
            <a:ext cx="822960" cy="2587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Scala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950CC2-CDBF-4D29-B705-517C66A6DEEB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189008" y="2793344"/>
            <a:ext cx="881967" cy="283848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39F9E20-A3E4-44A4-A338-008632A30E22}"/>
              </a:ext>
            </a:extLst>
          </p:cNvPr>
          <p:cNvSpPr/>
          <p:nvPr/>
        </p:nvSpPr>
        <p:spPr bwMode="auto">
          <a:xfrm>
            <a:off x="9070975" y="2554268"/>
            <a:ext cx="2538413" cy="478152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Multiple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languages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suited to different analytics workloads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9EEA15-32AB-4B0F-9706-7911CBF9345C}"/>
              </a:ext>
            </a:extLst>
          </p:cNvPr>
          <p:cNvSpPr/>
          <p:nvPr/>
        </p:nvSpPr>
        <p:spPr bwMode="auto">
          <a:xfrm>
            <a:off x="892021" y="2165340"/>
            <a:ext cx="7428235" cy="38624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90500" dist="508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18872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Experience</a:t>
            </a:r>
          </a:p>
        </p:txBody>
      </p:sp>
      <p:sp>
        <p:nvSpPr>
          <p:cNvPr id="74" name="TextBox 4">
            <a:extLst>
              <a:ext uri="{FF2B5EF4-FFF2-40B4-BE49-F238E27FC236}">
                <a16:creationId xmlns:a16="http://schemas.microsoft.com/office/drawing/2014/main" id="{C42E5283-ADAA-4C97-908E-9F6713B36689}"/>
              </a:ext>
            </a:extLst>
          </p:cNvPr>
          <p:cNvSpPr txBox="1"/>
          <p:nvPr/>
        </p:nvSpPr>
        <p:spPr>
          <a:xfrm>
            <a:off x="3816117" y="2238678"/>
            <a:ext cx="1962874" cy="2178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Synapse Analytics Studio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794DA4-5102-4CD6-96B5-A8D7E9ACD050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189008" y="2227973"/>
            <a:ext cx="881967" cy="150381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CFE44-DCCE-4D93-915F-883EDFFB6216}"/>
              </a:ext>
            </a:extLst>
          </p:cNvPr>
          <p:cNvSpPr/>
          <p:nvPr/>
        </p:nvSpPr>
        <p:spPr bwMode="auto">
          <a:xfrm>
            <a:off x="9070975" y="1988897"/>
            <a:ext cx="2538413" cy="478152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SaaS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developer experiences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for code free and code first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995DF9-D656-4DE0-BDF7-692A2FD26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7839" y="2257467"/>
            <a:ext cx="0" cy="228371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rgbClr val="50E6FF"/>
                </a:gs>
              </a:gsLst>
              <a:lin ang="5400000" scaled="1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4">
            <a:extLst>
              <a:ext uri="{FF2B5EF4-FFF2-40B4-BE49-F238E27FC236}">
                <a16:creationId xmlns:a16="http://schemas.microsoft.com/office/drawing/2014/main" id="{D1DCCB60-6ECC-4659-9D23-B522271D68F8}"/>
              </a:ext>
            </a:extLst>
          </p:cNvPr>
          <p:cNvSpPr txBox="1"/>
          <p:nvPr/>
        </p:nvSpPr>
        <p:spPr>
          <a:xfrm>
            <a:off x="3814170" y="1558439"/>
            <a:ext cx="4090536" cy="38741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Artificial Intelligence / Machine Learning / Internet of Things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Intelligent Apps / Business Intelligence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424E2C-F29B-4D82-83BA-BA7878441F1C}"/>
              </a:ext>
            </a:extLst>
          </p:cNvPr>
          <p:cNvSpPr/>
          <p:nvPr/>
        </p:nvSpPr>
        <p:spPr bwMode="auto">
          <a:xfrm>
            <a:off x="9070975" y="1440811"/>
            <a:ext cx="2538413" cy="455537"/>
          </a:xfrm>
          <a:prstGeom prst="rect">
            <a:avLst/>
          </a:prstGeom>
          <a:ln>
            <a:solidFill>
              <a:srgbClr val="0078D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Designed for analytics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workloads at any scale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00F791C-19BC-4423-B30C-BCF87167F5F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427197" y="1664937"/>
            <a:ext cx="643778" cy="3643"/>
          </a:xfrm>
          <a:prstGeom prst="line">
            <a:avLst/>
          </a:prstGeom>
          <a:ln>
            <a:solidFill>
              <a:srgbClr val="0078D4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677DF5E-6766-4A6A-9F68-B1B9F2645E3E}"/>
              </a:ext>
            </a:extLst>
          </p:cNvPr>
          <p:cNvSpPr/>
          <p:nvPr/>
        </p:nvSpPr>
        <p:spPr bwMode="auto">
          <a:xfrm>
            <a:off x="2088114" y="4424534"/>
            <a:ext cx="1612367" cy="4365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METASTORE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8D7BB1-BDF8-4775-AA26-B0590A51F615}"/>
              </a:ext>
            </a:extLst>
          </p:cNvPr>
          <p:cNvSpPr/>
          <p:nvPr/>
        </p:nvSpPr>
        <p:spPr bwMode="auto">
          <a:xfrm>
            <a:off x="2088114" y="3331416"/>
            <a:ext cx="1612366" cy="43048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6D8A84-F510-4C10-94A5-7D017C5C9E26}"/>
              </a:ext>
            </a:extLst>
          </p:cNvPr>
          <p:cNvSpPr/>
          <p:nvPr/>
        </p:nvSpPr>
        <p:spPr bwMode="auto">
          <a:xfrm>
            <a:off x="2088114" y="2781843"/>
            <a:ext cx="1612366" cy="4365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MANAGEMENT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0020B8-A67A-4478-8823-22B9CB98F106}"/>
              </a:ext>
            </a:extLst>
          </p:cNvPr>
          <p:cNvSpPr/>
          <p:nvPr/>
        </p:nvSpPr>
        <p:spPr bwMode="auto">
          <a:xfrm>
            <a:off x="2088114" y="3874962"/>
            <a:ext cx="1612366" cy="436509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013438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7" grpId="0" animBg="1"/>
      <p:bldP spid="58" grpId="0"/>
      <p:bldP spid="59" grpId="0" animBg="1"/>
      <p:bldP spid="61" grpId="0" animBg="1"/>
      <p:bldP spid="62" grpId="0" animBg="1"/>
      <p:bldP spid="63" grpId="0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6" grpId="0" animBg="1"/>
      <p:bldP spid="78" grpId="0"/>
      <p:bldP spid="79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CF14BDF-B452-4D32-A5A0-A1AD4F6B15FD}"/>
              </a:ext>
            </a:extLst>
          </p:cNvPr>
          <p:cNvSpPr/>
          <p:nvPr/>
        </p:nvSpPr>
        <p:spPr bwMode="auto">
          <a:xfrm>
            <a:off x="1578426" y="5021696"/>
            <a:ext cx="10485728" cy="1706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STORE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CDC214-4E1D-40C7-AE60-10304584D57A}"/>
              </a:ext>
            </a:extLst>
          </p:cNvPr>
          <p:cNvSpPr/>
          <p:nvPr/>
        </p:nvSpPr>
        <p:spPr bwMode="auto">
          <a:xfrm>
            <a:off x="10650944" y="437281"/>
            <a:ext cx="1413210" cy="445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VISUALIZE</a:t>
            </a:r>
            <a:endParaRPr lang="en-US" sz="2400" b="1">
              <a:solidFill>
                <a:schemeClr val="tx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AD66CDD-4D30-458A-B0C3-3DDB42D5EF03}"/>
              </a:ext>
            </a:extLst>
          </p:cNvPr>
          <p:cNvSpPr txBox="1">
            <a:spLocks/>
          </p:cNvSpPr>
          <p:nvPr/>
        </p:nvSpPr>
        <p:spPr>
          <a:xfrm>
            <a:off x="489425" y="-757915"/>
            <a:ext cx="5555178" cy="757914"/>
          </a:xfrm>
          <a:prstGeom prst="rect">
            <a:avLst/>
          </a:prstGeom>
        </p:spPr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00" b="0" kern="1200" cap="none" spc="-147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Modern Data Warehouse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8A9AF-2172-430A-A048-0E42E62E1535}"/>
              </a:ext>
            </a:extLst>
          </p:cNvPr>
          <p:cNvSpPr/>
          <p:nvPr/>
        </p:nvSpPr>
        <p:spPr bwMode="auto">
          <a:xfrm>
            <a:off x="1582950" y="437281"/>
            <a:ext cx="2057109" cy="445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INGEST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FB63E-99E9-43E4-A4D5-CCB5FD9A85F1}"/>
              </a:ext>
            </a:extLst>
          </p:cNvPr>
          <p:cNvSpPr/>
          <p:nvPr/>
        </p:nvSpPr>
        <p:spPr bwMode="auto">
          <a:xfrm>
            <a:off x="3849948" y="437281"/>
            <a:ext cx="2057109" cy="445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PREPARE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387B8-1A81-4F0D-9875-3BB4223648CB}"/>
              </a:ext>
            </a:extLst>
          </p:cNvPr>
          <p:cNvSpPr/>
          <p:nvPr/>
        </p:nvSpPr>
        <p:spPr bwMode="auto">
          <a:xfrm>
            <a:off x="6116947" y="437281"/>
            <a:ext cx="2057109" cy="445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TRANSFORM &amp; ENRICH</a:t>
            </a:r>
            <a:endParaRPr lang="en-US" sz="2400" b="1">
              <a:solidFill>
                <a:schemeClr val="tx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6B68D-EBC5-4D15-868A-0320583AE1E5}"/>
              </a:ext>
            </a:extLst>
          </p:cNvPr>
          <p:cNvSpPr/>
          <p:nvPr/>
        </p:nvSpPr>
        <p:spPr bwMode="auto">
          <a:xfrm>
            <a:off x="8383945" y="437281"/>
            <a:ext cx="2057109" cy="4454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SERVE</a:t>
            </a:r>
            <a:endParaRPr lang="en-US" sz="2400" b="1">
              <a:solidFill>
                <a:schemeClr val="tx2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CE4EC1-6377-4916-8D27-3F2064FED3B1}"/>
              </a:ext>
            </a:extLst>
          </p:cNvPr>
          <p:cNvSpPr/>
          <p:nvPr/>
        </p:nvSpPr>
        <p:spPr bwMode="auto">
          <a:xfrm>
            <a:off x="1642571" y="1122995"/>
            <a:ext cx="10421582" cy="360522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F35014-8B23-4101-9AE6-F2FA710E841D}"/>
              </a:ext>
            </a:extLst>
          </p:cNvPr>
          <p:cNvGrpSpPr/>
          <p:nvPr/>
        </p:nvGrpSpPr>
        <p:grpSpPr>
          <a:xfrm>
            <a:off x="2150973" y="2578970"/>
            <a:ext cx="1017287" cy="1185864"/>
            <a:chOff x="2750837" y="5038424"/>
            <a:chExt cx="1017432" cy="1186032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3A1B42A-E30F-44B1-915B-1061F8D5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6480" y="5038424"/>
              <a:ext cx="468443" cy="4684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0CB214-A98C-4970-8799-FBD3E177BFEE}"/>
                </a:ext>
              </a:extLst>
            </p:cNvPr>
            <p:cNvSpPr txBox="1"/>
            <p:nvPr/>
          </p:nvSpPr>
          <p:spPr>
            <a:xfrm>
              <a:off x="2750837" y="5596540"/>
              <a:ext cx="1017432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Pipelines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86371-1101-42D3-8694-480A4B427C1A}"/>
              </a:ext>
            </a:extLst>
          </p:cNvPr>
          <p:cNvGrpSpPr/>
          <p:nvPr/>
        </p:nvGrpSpPr>
        <p:grpSpPr>
          <a:xfrm>
            <a:off x="2936880" y="5188132"/>
            <a:ext cx="1747118" cy="1519759"/>
            <a:chOff x="2397239" y="5034521"/>
            <a:chExt cx="1747365" cy="151997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C27C63B-4760-4E7F-9590-A9307913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E213C4-75C5-4D90-9720-E3FC51B7B67F}"/>
                </a:ext>
              </a:extLst>
            </p:cNvPr>
            <p:cNvSpPr txBox="1"/>
            <p:nvPr/>
          </p:nvSpPr>
          <p:spPr>
            <a:xfrm>
              <a:off x="2397239" y="5596540"/>
              <a:ext cx="1747365" cy="957955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ADLS Gen 2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Storage Account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 Lake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B75EFE7-9EA2-4AE9-8102-747456F64FD8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3052901" y="4450809"/>
            <a:ext cx="295927" cy="1178718"/>
          </a:xfrm>
          <a:prstGeom prst="bentConnector3">
            <a:avLst>
              <a:gd name="adj1" fmla="val 4356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DF3F3-047F-4326-80F2-25E2F1AC6B02}"/>
              </a:ext>
            </a:extLst>
          </p:cNvPr>
          <p:cNvGrpSpPr/>
          <p:nvPr/>
        </p:nvGrpSpPr>
        <p:grpSpPr>
          <a:xfrm>
            <a:off x="3826091" y="1901404"/>
            <a:ext cx="1274462" cy="1189766"/>
            <a:chOff x="2612382" y="5034521"/>
            <a:chExt cx="1274643" cy="1189935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4161551-D0FC-4BCD-9411-B1F875C5D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E3CC81-352C-4062-94CC-851CBD91D2B6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SQL </a:t>
              </a: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(Serverless)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1D1BA8-5794-4540-8FD9-0BFFF822E388}"/>
              </a:ext>
            </a:extLst>
          </p:cNvPr>
          <p:cNvGrpSpPr/>
          <p:nvPr/>
        </p:nvGrpSpPr>
        <p:grpSpPr>
          <a:xfrm>
            <a:off x="4745429" y="1891507"/>
            <a:ext cx="1274462" cy="1193329"/>
            <a:chOff x="2612382" y="5037574"/>
            <a:chExt cx="1274643" cy="1193499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B334DE59-6BC9-4D05-BA1B-CF5A724C2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5630" y="5037574"/>
              <a:ext cx="470144" cy="47014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9AC76D-2121-48E5-981B-8F70F58E04CA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3453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Pipeline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66A887A-5443-4AA5-B8D1-69110B4B171F}"/>
              </a:ext>
            </a:extLst>
          </p:cNvPr>
          <p:cNvCxnSpPr>
            <a:cxnSpLocks/>
            <a:stCxn id="27" idx="3"/>
            <a:endCxn id="8" idx="2"/>
          </p:cNvCxnSpPr>
          <p:nvPr/>
        </p:nvCxnSpPr>
        <p:spPr>
          <a:xfrm flipV="1">
            <a:off x="4028314" y="4892205"/>
            <a:ext cx="850189" cy="53401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D836E3-D771-49EF-99EE-61903CF97691}"/>
              </a:ext>
            </a:extLst>
          </p:cNvPr>
          <p:cNvGrpSpPr/>
          <p:nvPr/>
        </p:nvGrpSpPr>
        <p:grpSpPr>
          <a:xfrm>
            <a:off x="7125632" y="1641342"/>
            <a:ext cx="1148205" cy="1192480"/>
            <a:chOff x="2660684" y="5038424"/>
            <a:chExt cx="1148368" cy="1192649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0146FD3-1EFD-4864-AFB6-0A3DB128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6480" y="5038424"/>
              <a:ext cx="468443" cy="46844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90E254-3B21-48ED-BFAD-B666615E5EC4}"/>
                </a:ext>
              </a:extLst>
            </p:cNvPr>
            <p:cNvSpPr txBox="1"/>
            <p:nvPr/>
          </p:nvSpPr>
          <p:spPr>
            <a:xfrm>
              <a:off x="2660684" y="5596540"/>
              <a:ext cx="1148368" cy="63453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Pipeline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07F29EA-A1C6-4E2C-B4FC-B8CF3E119EF4}"/>
              </a:ext>
            </a:extLst>
          </p:cNvPr>
          <p:cNvCxnSpPr>
            <a:cxnSpLocks/>
            <a:stCxn id="27" idx="3"/>
            <a:endCxn id="9" idx="2"/>
          </p:cNvCxnSpPr>
          <p:nvPr/>
        </p:nvCxnSpPr>
        <p:spPr>
          <a:xfrm flipV="1">
            <a:off x="4028313" y="4892205"/>
            <a:ext cx="3117188" cy="53401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03BDFD-1E44-444B-A8D3-451A3DE14274}"/>
              </a:ext>
            </a:extLst>
          </p:cNvPr>
          <p:cNvGrpSpPr/>
          <p:nvPr/>
        </p:nvGrpSpPr>
        <p:grpSpPr>
          <a:xfrm>
            <a:off x="8818091" y="1637364"/>
            <a:ext cx="1274462" cy="1189766"/>
            <a:chOff x="2612382" y="5034521"/>
            <a:chExt cx="1274643" cy="1189935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EB6997E-1BF1-4F0B-842A-F4DF330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AB725A-178F-4846-AA74-19A1BEEAF3BF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SQL 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(Dedicated)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CE92B3-8A38-4962-A1DA-EDB8EF6B9B00}"/>
              </a:ext>
            </a:extLst>
          </p:cNvPr>
          <p:cNvGrpSpPr/>
          <p:nvPr/>
        </p:nvGrpSpPr>
        <p:grpSpPr>
          <a:xfrm>
            <a:off x="10689860" y="2219706"/>
            <a:ext cx="1274462" cy="1229356"/>
            <a:chOff x="2612382" y="5071818"/>
            <a:chExt cx="1274643" cy="1229530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7D4EE8C6-559E-482C-B9AA-BD8B44C48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9874" y="5071818"/>
              <a:ext cx="401656" cy="40165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87718B-D561-4EEC-96AD-6263EECA15D3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704808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Power BI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E46F456-DB35-4301-8B3F-202F0BC8CB75}"/>
              </a:ext>
            </a:extLst>
          </p:cNvPr>
          <p:cNvGrpSpPr/>
          <p:nvPr/>
        </p:nvGrpSpPr>
        <p:grpSpPr>
          <a:xfrm>
            <a:off x="8818091" y="2978125"/>
            <a:ext cx="1274462" cy="1189766"/>
            <a:chOff x="2612382" y="5034521"/>
            <a:chExt cx="1274643" cy="1189935"/>
          </a:xfrm>
        </p:grpSpPr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A0C6A189-9E83-440F-88C0-055D1C1A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5591" y="5034521"/>
              <a:ext cx="470221" cy="47625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885AA58-4BA7-4B73-9AB6-062C7339DF85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SQL </a:t>
              </a: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(Serverless)</a:t>
              </a:r>
            </a:p>
          </p:txBody>
        </p:sp>
      </p:grp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947CB6D-34D9-4D7B-AF43-B99D0AD7029D}"/>
              </a:ext>
            </a:extLst>
          </p:cNvPr>
          <p:cNvCxnSpPr>
            <a:cxnSpLocks/>
            <a:stCxn id="27" idx="3"/>
            <a:endCxn id="10" idx="2"/>
          </p:cNvCxnSpPr>
          <p:nvPr/>
        </p:nvCxnSpPr>
        <p:spPr>
          <a:xfrm flipV="1">
            <a:off x="4028313" y="4892205"/>
            <a:ext cx="5384186" cy="53401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166E098-1CA3-4250-9653-2843C982B9D1}"/>
              </a:ext>
            </a:extLst>
          </p:cNvPr>
          <p:cNvSpPr txBox="1"/>
          <p:nvPr/>
        </p:nvSpPr>
        <p:spPr>
          <a:xfrm>
            <a:off x="4584021" y="2910451"/>
            <a:ext cx="595186" cy="461600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A5B0620-C0BB-4103-ACA2-4B9E440C4CA0}"/>
              </a:ext>
            </a:extLst>
          </p:cNvPr>
          <p:cNvGrpSpPr/>
          <p:nvPr/>
        </p:nvGrpSpPr>
        <p:grpSpPr>
          <a:xfrm>
            <a:off x="4248849" y="3311116"/>
            <a:ext cx="1274462" cy="1189763"/>
            <a:chOff x="2612382" y="5034521"/>
            <a:chExt cx="1274643" cy="1189932"/>
          </a:xfrm>
        </p:grpSpPr>
        <p:pic>
          <p:nvPicPr>
            <p:cNvPr id="86" name="Graphic 57">
              <a:extLst>
                <a:ext uri="{FF2B5EF4-FFF2-40B4-BE49-F238E27FC236}">
                  <a16:creationId xmlns:a16="http://schemas.microsoft.com/office/drawing/2014/main" id="{5791F666-1FE4-4725-9B63-6A2B13163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02CFCD-897A-47BC-A124-59E1B593246D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Apache Spark</a:t>
              </a:r>
            </a:p>
          </p:txBody>
        </p: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950BC18E-750C-4B71-B634-C55CB6AC12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818413" y="1247195"/>
            <a:ext cx="476183" cy="47618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45D802-EA6E-4B7C-9EE0-7817965E8594}"/>
              </a:ext>
            </a:extLst>
          </p:cNvPr>
          <p:cNvCxnSpPr>
            <a:cxnSpLocks/>
          </p:cNvCxnSpPr>
          <p:nvPr/>
        </p:nvCxnSpPr>
        <p:spPr>
          <a:xfrm>
            <a:off x="3640059" y="1130254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186E06-BDE4-4163-99CD-CE440F0BA125}"/>
              </a:ext>
            </a:extLst>
          </p:cNvPr>
          <p:cNvCxnSpPr>
            <a:cxnSpLocks/>
          </p:cNvCxnSpPr>
          <p:nvPr/>
        </p:nvCxnSpPr>
        <p:spPr>
          <a:xfrm>
            <a:off x="3831533" y="1130254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11E1227-F937-4C9E-BE48-65C75A1E6F56}"/>
              </a:ext>
            </a:extLst>
          </p:cNvPr>
          <p:cNvCxnSpPr>
            <a:cxnSpLocks/>
          </p:cNvCxnSpPr>
          <p:nvPr/>
        </p:nvCxnSpPr>
        <p:spPr>
          <a:xfrm>
            <a:off x="5903501" y="1111229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FE93577-B564-4770-89A7-0B8B3C85EDA2}"/>
              </a:ext>
            </a:extLst>
          </p:cNvPr>
          <p:cNvCxnSpPr>
            <a:cxnSpLocks/>
          </p:cNvCxnSpPr>
          <p:nvPr/>
        </p:nvCxnSpPr>
        <p:spPr>
          <a:xfrm>
            <a:off x="6123547" y="1111229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149FD07-CFC5-4D57-8866-889AA73061E9}"/>
              </a:ext>
            </a:extLst>
          </p:cNvPr>
          <p:cNvCxnSpPr>
            <a:cxnSpLocks/>
          </p:cNvCxnSpPr>
          <p:nvPr/>
        </p:nvCxnSpPr>
        <p:spPr>
          <a:xfrm>
            <a:off x="8192363" y="1111228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D0BF86-2493-4424-A743-CF7E3C48176B}"/>
              </a:ext>
            </a:extLst>
          </p:cNvPr>
          <p:cNvCxnSpPr>
            <a:cxnSpLocks/>
          </p:cNvCxnSpPr>
          <p:nvPr/>
        </p:nvCxnSpPr>
        <p:spPr>
          <a:xfrm>
            <a:off x="8383837" y="1111228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940DB23-03D2-4087-A4E4-082508B1A27D}"/>
              </a:ext>
            </a:extLst>
          </p:cNvPr>
          <p:cNvCxnSpPr>
            <a:cxnSpLocks/>
          </p:cNvCxnSpPr>
          <p:nvPr/>
        </p:nvCxnSpPr>
        <p:spPr>
          <a:xfrm>
            <a:off x="10449944" y="1120729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A09E77D-9864-490A-82E1-39ED67BB9E9E}"/>
              </a:ext>
            </a:extLst>
          </p:cNvPr>
          <p:cNvCxnSpPr>
            <a:cxnSpLocks/>
          </p:cNvCxnSpPr>
          <p:nvPr/>
        </p:nvCxnSpPr>
        <p:spPr>
          <a:xfrm>
            <a:off x="10641419" y="1120729"/>
            <a:ext cx="0" cy="3605226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145A4B-040C-4CCC-BF27-EE50A211DE5E}"/>
              </a:ext>
            </a:extLst>
          </p:cNvPr>
          <p:cNvSpPr/>
          <p:nvPr/>
        </p:nvSpPr>
        <p:spPr>
          <a:xfrm>
            <a:off x="2306104" y="1317602"/>
            <a:ext cx="3360059" cy="3465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SYNAPSE ANALYTICS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61DC93B-B105-4642-B9E0-F29C47C3E526}"/>
              </a:ext>
            </a:extLst>
          </p:cNvPr>
          <p:cNvSpPr/>
          <p:nvPr/>
        </p:nvSpPr>
        <p:spPr bwMode="auto">
          <a:xfrm>
            <a:off x="3552131" y="2716873"/>
            <a:ext cx="397986" cy="4269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C011AB4-E0DF-4E22-904B-FBEE9119E3FC}"/>
              </a:ext>
            </a:extLst>
          </p:cNvPr>
          <p:cNvSpPr/>
          <p:nvPr/>
        </p:nvSpPr>
        <p:spPr bwMode="auto">
          <a:xfrm>
            <a:off x="5875580" y="2716873"/>
            <a:ext cx="397986" cy="4269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A5AD10B9-C583-4572-94B0-D2255046662D}"/>
              </a:ext>
            </a:extLst>
          </p:cNvPr>
          <p:cNvSpPr/>
          <p:nvPr/>
        </p:nvSpPr>
        <p:spPr bwMode="auto">
          <a:xfrm>
            <a:off x="8085121" y="2716873"/>
            <a:ext cx="397986" cy="4269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8C10096F-B147-452D-8A14-299BF96B6C6D}"/>
              </a:ext>
            </a:extLst>
          </p:cNvPr>
          <p:cNvSpPr/>
          <p:nvPr/>
        </p:nvSpPr>
        <p:spPr bwMode="auto">
          <a:xfrm>
            <a:off x="10385922" y="2716873"/>
            <a:ext cx="397986" cy="4269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E37F92E-E716-405A-B233-04C7090463A5}"/>
              </a:ext>
            </a:extLst>
          </p:cNvPr>
          <p:cNvSpPr/>
          <p:nvPr/>
        </p:nvSpPr>
        <p:spPr bwMode="auto">
          <a:xfrm>
            <a:off x="1253213" y="2705536"/>
            <a:ext cx="397986" cy="4269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973E965-55D7-4B30-9745-B4502393E588}"/>
              </a:ext>
            </a:extLst>
          </p:cNvPr>
          <p:cNvGrpSpPr/>
          <p:nvPr/>
        </p:nvGrpSpPr>
        <p:grpSpPr>
          <a:xfrm>
            <a:off x="7067085" y="3305668"/>
            <a:ext cx="1274462" cy="1189766"/>
            <a:chOff x="2612382" y="5034521"/>
            <a:chExt cx="1274643" cy="1189935"/>
          </a:xfrm>
        </p:grpSpPr>
        <p:pic>
          <p:nvPicPr>
            <p:cNvPr id="125" name="Graphic 149">
              <a:extLst>
                <a:ext uri="{FF2B5EF4-FFF2-40B4-BE49-F238E27FC236}">
                  <a16:creationId xmlns:a16="http://schemas.microsoft.com/office/drawing/2014/main" id="{93CFEF97-B34E-4110-BF0B-413E70A0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5591" y="5034521"/>
              <a:ext cx="470221" cy="47625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DF7044A-8746-43A3-86B9-5C22145D2E33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SQL </a:t>
              </a: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(Serverless)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1288399-D5B4-43C4-8082-C6C5C18E4D08}"/>
              </a:ext>
            </a:extLst>
          </p:cNvPr>
          <p:cNvGrpSpPr/>
          <p:nvPr/>
        </p:nvGrpSpPr>
        <p:grpSpPr>
          <a:xfrm>
            <a:off x="6128563" y="3304551"/>
            <a:ext cx="1274462" cy="1189763"/>
            <a:chOff x="2612382" y="5034521"/>
            <a:chExt cx="1274643" cy="1189932"/>
          </a:xfrm>
        </p:grpSpPr>
        <p:pic>
          <p:nvPicPr>
            <p:cNvPr id="128" name="Graphic 57">
              <a:extLst>
                <a:ext uri="{FF2B5EF4-FFF2-40B4-BE49-F238E27FC236}">
                  <a16:creationId xmlns:a16="http://schemas.microsoft.com/office/drawing/2014/main" id="{FAE1090B-BB4D-43DD-8514-DEC363155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E90D64F-0D60-404D-BA6D-D37E95A0118B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3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Apache Spark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EBF8DC-3E16-4685-8EC2-99128EFB2B55}"/>
              </a:ext>
            </a:extLst>
          </p:cNvPr>
          <p:cNvGrpSpPr/>
          <p:nvPr/>
        </p:nvGrpSpPr>
        <p:grpSpPr>
          <a:xfrm>
            <a:off x="6091105" y="1637439"/>
            <a:ext cx="1274462" cy="1189766"/>
            <a:chOff x="2612382" y="5034521"/>
            <a:chExt cx="1274643" cy="1189935"/>
          </a:xfrm>
        </p:grpSpPr>
        <p:pic>
          <p:nvPicPr>
            <p:cNvPr id="131" name="Graphic 57">
              <a:extLst>
                <a:ext uri="{FF2B5EF4-FFF2-40B4-BE49-F238E27FC236}">
                  <a16:creationId xmlns:a16="http://schemas.microsoft.com/office/drawing/2014/main" id="{9152D512-4EB3-4303-97C0-80CC35078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12577" y="5034521"/>
              <a:ext cx="476250" cy="47625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1F8165F-204A-4964-9FBF-780475E14A6A}"/>
                </a:ext>
              </a:extLst>
            </p:cNvPr>
            <p:cNvSpPr txBox="1"/>
            <p:nvPr/>
          </p:nvSpPr>
          <p:spPr>
            <a:xfrm>
              <a:off x="2612382" y="5596540"/>
              <a:ext cx="1274643" cy="627916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Synapse SQL 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(Dedicated)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CF54385-E716-4CBE-BC11-F0FE0C4EB928}"/>
              </a:ext>
            </a:extLst>
          </p:cNvPr>
          <p:cNvSpPr txBox="1"/>
          <p:nvPr/>
        </p:nvSpPr>
        <p:spPr>
          <a:xfrm>
            <a:off x="6909521" y="2913563"/>
            <a:ext cx="595186" cy="461600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8FEE79-B352-47EB-9B36-172EB8F6A4F0}"/>
              </a:ext>
            </a:extLst>
          </p:cNvPr>
          <p:cNvCxnSpPr/>
          <p:nvPr/>
        </p:nvCxnSpPr>
        <p:spPr>
          <a:xfrm>
            <a:off x="2404547" y="1577288"/>
            <a:ext cx="9547744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06C0F09-8878-4361-B3D0-D2E2DD2967B0}"/>
              </a:ext>
            </a:extLst>
          </p:cNvPr>
          <p:cNvSpPr txBox="1"/>
          <p:nvPr/>
        </p:nvSpPr>
        <p:spPr>
          <a:xfrm>
            <a:off x="-181628" y="2574514"/>
            <a:ext cx="1522474" cy="68314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</a:t>
            </a:r>
            <a:b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Sources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50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8" grpId="0" animBg="1"/>
      <p:bldP spid="9" grpId="0" animBg="1"/>
      <p:bldP spid="10" grpId="0" animBg="1"/>
      <p:bldP spid="24" grpId="0" animBg="1"/>
      <p:bldP spid="84" grpId="0"/>
      <p:bldP spid="4" grpId="0" animBg="1"/>
      <p:bldP spid="55" grpId="0" animBg="1"/>
      <p:bldP spid="116" grpId="0" animBg="1"/>
      <p:bldP spid="117" grpId="0" animBg="1"/>
      <p:bldP spid="118" grpId="0" animBg="1"/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6AA-C335-40C4-A1B0-2DC8B388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BRK11 – Working with data sources and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D838A-4E5B-486E-B90E-41840DFB6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&lt;Presenter name&gt;</a:t>
            </a:r>
          </a:p>
          <a:p>
            <a:r>
              <a:rPr lang="en-US" dirty="0"/>
              <a:t>&lt;Presenter title&gt;</a:t>
            </a:r>
          </a:p>
        </p:txBody>
      </p:sp>
    </p:spTree>
    <p:extLst>
      <p:ext uri="{BB962C8B-B14F-4D97-AF65-F5344CB8AC3E}">
        <p14:creationId xmlns:p14="http://schemas.microsoft.com/office/powerpoint/2010/main" val="332526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C379-2CC7-4F55-8741-8FA7919E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E8C2-6C9E-422B-963C-C3FD4264E3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6C7C7-7311-4165-B283-DDA47E22CCA6}"/>
              </a:ext>
            </a:extLst>
          </p:cNvPr>
          <p:cNvSpPr/>
          <p:nvPr/>
        </p:nvSpPr>
        <p:spPr bwMode="auto">
          <a:xfrm>
            <a:off x="9786332" y="5007618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85E241-3652-4661-B63A-C619FD070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5288" y="3388210"/>
            <a:ext cx="3205210" cy="320521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2F4B9-B2EC-4AA1-88D1-552BD0BA5A02}"/>
              </a:ext>
            </a:extLst>
          </p:cNvPr>
          <p:cNvSpPr txBox="1"/>
          <p:nvPr/>
        </p:nvSpPr>
        <p:spPr>
          <a:xfrm>
            <a:off x="6859710" y="5356912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DB3C40-AE6D-4801-B695-26A7FAFDB771}"/>
              </a:ext>
            </a:extLst>
          </p:cNvPr>
          <p:cNvCxnSpPr>
            <a:cxnSpLocks/>
          </p:cNvCxnSpPr>
          <p:nvPr/>
        </p:nvCxnSpPr>
        <p:spPr>
          <a:xfrm flipH="1">
            <a:off x="9866378" y="5360255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4AE0F-A035-409C-802D-D2BCD2911FF4}"/>
              </a:ext>
            </a:extLst>
          </p:cNvPr>
          <p:cNvCxnSpPr>
            <a:cxnSpLocks/>
          </p:cNvCxnSpPr>
          <p:nvPr/>
        </p:nvCxnSpPr>
        <p:spPr>
          <a:xfrm flipH="1">
            <a:off x="9870065" y="5585607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3612BE-16D7-45B0-9A52-A3CC66279F56}"/>
              </a:ext>
            </a:extLst>
          </p:cNvPr>
          <p:cNvSpPr txBox="1"/>
          <p:nvPr/>
        </p:nvSpPr>
        <p:spPr>
          <a:xfrm>
            <a:off x="10326755" y="5292350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C2C8A-F30B-470D-AD4F-7465030C0FEE}"/>
              </a:ext>
            </a:extLst>
          </p:cNvPr>
          <p:cNvSpPr txBox="1"/>
          <p:nvPr/>
        </p:nvSpPr>
        <p:spPr>
          <a:xfrm>
            <a:off x="9853121" y="5068812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38519-313B-46DF-ADAB-FBB725D137E7}"/>
              </a:ext>
            </a:extLst>
          </p:cNvPr>
          <p:cNvSpPr txBox="1"/>
          <p:nvPr/>
        </p:nvSpPr>
        <p:spPr>
          <a:xfrm>
            <a:off x="10337905" y="5517702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23869-8DD5-4F9D-8A80-B29613BC15BC}"/>
              </a:ext>
            </a:extLst>
          </p:cNvPr>
          <p:cNvGrpSpPr/>
          <p:nvPr/>
        </p:nvGrpSpPr>
        <p:grpSpPr>
          <a:xfrm>
            <a:off x="584982" y="1048715"/>
            <a:ext cx="1505644" cy="1586372"/>
            <a:chOff x="584982" y="1441954"/>
            <a:chExt cx="1505644" cy="1586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A19F43-BE8E-4BAE-ADDA-BB23701E5A76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B9F8-9A3E-417E-B299-2F914B02D8E5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05A2C6-44FF-4FDE-AEF5-6F1C9C022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1FC355-CABA-4335-B8A5-45207F40D38B}"/>
              </a:ext>
            </a:extLst>
          </p:cNvPr>
          <p:cNvGrpSpPr/>
          <p:nvPr/>
        </p:nvGrpSpPr>
        <p:grpSpPr>
          <a:xfrm>
            <a:off x="2308120" y="1048714"/>
            <a:ext cx="5679466" cy="1677749"/>
            <a:chOff x="2308120" y="1441953"/>
            <a:chExt cx="5679466" cy="167774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14C66D-117F-4528-95DB-4BCB744AC7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367B8F-6725-4162-96B2-14678D105EBC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2AC285-AFF8-4D90-903E-3B7DF9926AE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AEFAC8-B133-4EFF-9C8C-863C6C7D9602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4480BF-3622-46E1-ADE8-F706E67579FA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67DF97-47D7-47E3-AE69-C5556DFD3813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408C8C-D924-40B1-904E-F7E5625E837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ECA5CC-19A2-4D9D-BE97-2B87C212303C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9E23F-7FDA-4E68-80D6-9372827309F2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4D376D-F536-4273-BC43-DC2221FAD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481B29-D3AD-4619-BAF7-A2D408D34C58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33D4B5-2673-4C1C-923A-DC37C829735E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3ADC07-A77D-43D7-83CC-F2DEFC1BE963}"/>
              </a:ext>
            </a:extLst>
          </p:cNvPr>
          <p:cNvGrpSpPr/>
          <p:nvPr/>
        </p:nvGrpSpPr>
        <p:grpSpPr>
          <a:xfrm>
            <a:off x="2850671" y="2322321"/>
            <a:ext cx="3819871" cy="3553076"/>
            <a:chOff x="2850671" y="2715560"/>
            <a:chExt cx="3819871" cy="355307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7925EB-9F9F-4D06-B46F-2B6B9CA72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19D24F-B7AE-4433-BFBA-DC5DFF92A822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100C387-B884-4087-BB1A-2E9130C3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E5BBCA-BF82-4838-8626-B2B66C8AEB78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</a:t>
              </a:r>
              <a:r>
                <a:rPr lang="en-US" sz="1000" b="1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prem</a:t>
              </a:r>
              <a:endPara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  <a:p>
              <a:pPr algn="l"/>
              <a:r>
                <a:rPr lang="en-US" sz="1000" b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9F6EE4-3D80-439B-93E7-4624E64E972E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7377D0-6E6D-4E14-A679-A460CB609D5C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1490E5-1FFA-40BB-B248-9997C26282DB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D81A46-279D-4CED-A3D8-1A1095F04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03A32-3A26-4492-A77A-F43E2B5D7C09}"/>
              </a:ext>
            </a:extLst>
          </p:cNvPr>
          <p:cNvGrpSpPr/>
          <p:nvPr/>
        </p:nvGrpSpPr>
        <p:grpSpPr>
          <a:xfrm>
            <a:off x="6365247" y="2228019"/>
            <a:ext cx="1763316" cy="2569813"/>
            <a:chOff x="6365247" y="2621258"/>
            <a:chExt cx="1763316" cy="25698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7A2475-9946-4A54-9943-620A89F0BFB1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F62E1-C743-4E44-8806-3D1DD924D1E8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4688B8-4A87-426E-8227-DF048AA13EE4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7D152E0-F964-4EFE-B937-A09F7F872068}"/>
              </a:ext>
            </a:extLst>
          </p:cNvPr>
          <p:cNvGrpSpPr/>
          <p:nvPr/>
        </p:nvGrpSpPr>
        <p:grpSpPr>
          <a:xfrm>
            <a:off x="584982" y="4790279"/>
            <a:ext cx="7706276" cy="998920"/>
            <a:chOff x="584982" y="5183518"/>
            <a:chExt cx="7706276" cy="9989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978FB3-DA69-4FA0-B12A-65663ED4B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76B98F-B1A8-4630-A811-EF7528AF7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969042-CEF1-47BD-A56C-91EFDA3328D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78158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81F68C-2C79-4081-8F33-5CBE4C611F5D}"/>
              </a:ext>
            </a:extLst>
          </p:cNvPr>
          <p:cNvGrpSpPr/>
          <p:nvPr/>
        </p:nvGrpSpPr>
        <p:grpSpPr>
          <a:xfrm>
            <a:off x="7933453" y="276675"/>
            <a:ext cx="4164812" cy="2455119"/>
            <a:chOff x="7933453" y="669914"/>
            <a:chExt cx="4164812" cy="245511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188612-EDD8-4D1D-9D14-D11081C9B332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365261-3ED9-4253-A5D1-BB1CB74CD893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682923-A690-42E3-A0B9-C08DA01F776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B8E843-A1B0-45E7-84A7-B89AF73AE64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201376-02B5-4B5C-819C-DEC02374BCC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D25122-EA62-453B-9222-05DD04223506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05782C9-4499-4B4A-BDB3-D3291A7AF22B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29B1B7E-10FC-4E74-85B7-5F95EA0702A6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DDF9A03-3A15-4FBB-A732-DAB41C95B02F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E00D15F-E050-440C-8F6A-FE2FF334D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9098237-3EBC-4DAD-A507-6D51DF089035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449844B-8CDE-442B-8310-2C4C8391DD9B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C106E691-EDCE-440E-B23D-6B90ECC8E0F8}"/>
                    </a:ext>
                  </a:extLst>
                </p:cNvPr>
                <p:cNvCxnSpPr>
                  <a:cxnSpLocks/>
                  <a:stCxn id="105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E8C8908-3FB3-4708-AA37-673D2B735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BEA1A89-F663-40D9-A486-15A71D31A056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B28E15F-390C-435B-92F0-BA35F28F7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0BECC5-700F-40FF-A143-A6E629FB1F94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EE98623-235D-4870-A664-7C29AFFDE839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3FFEDDC-A8F9-4C30-A9C5-5C6E8CF89965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C9536FA-CE85-4512-9F90-847A9EC97D65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FB8FEA-57D1-474E-86A7-69AC4F426160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0B2D441-BDA4-4A64-A608-E05566F50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D35A2256-A558-41F6-B012-37A48F3AB7CC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EBC3688-9387-4296-820A-CE61CD5E15A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90755792-E8C4-4BA9-91AD-2A6DD2D1691E}"/>
                    </a:ext>
                  </a:extLst>
                </p:cNvPr>
                <p:cNvCxnSpPr>
                  <a:cxnSpLocks/>
                  <a:stCxn id="94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E834C507-6D6C-4161-AD1D-BC184F9AB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A769EBE-C753-404C-878C-A6C5BEF0F386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A4C04B78-1E90-4202-A93F-6C54FBE7F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26160C3-F0FF-4624-8E45-0F6373B5150C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BAC5CB-8A37-4333-B443-B551AF9E27AD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5F8AC8F-7D64-464E-A154-79C5374A201A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ED1ECE3-EF8B-44C6-B04D-9D7AEEEC1DE7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5046D5-7156-407A-9797-D852F6E18F4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F3797D4C-92E0-4BCD-8413-3C5A5528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44DC24E-BB58-4B0A-8D74-6EEACFBAA36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15504AA-3607-415F-803D-7DAF995007BD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079C4BB-24D6-4134-86E0-9F7001C66BEC}"/>
                    </a:ext>
                  </a:extLst>
                </p:cNvPr>
                <p:cNvCxnSpPr>
                  <a:cxnSpLocks/>
                  <a:stCxn id="83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BB21A3BB-7916-4829-8846-89908E30E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B962980-4F92-49F4-9D7D-652BAFF88984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7A374BF-53BD-4B9C-83F0-63CB9D943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5654630-7410-48F7-B918-FD2D0EE92003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F74106-9FAB-4A74-B445-77FE116936E5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4ABFD3D-6057-4C27-89E7-BEE61F2AD9B0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8121B0E-AB96-45B4-A642-EAF2CE95814A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E4A9DA2-3C42-4F44-A144-1BD27A3C753C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F8870E10-C2B6-44CC-A104-5C845C587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964EA3F-E3CE-4AD0-868A-06C227524B56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D10B4BF-7EB7-4BE8-BECC-C8B1C02956C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60D3CD1-0729-4522-96AE-0B89FB419D43}"/>
                    </a:ext>
                  </a:extLst>
                </p:cNvPr>
                <p:cNvCxnSpPr>
                  <a:cxnSpLocks/>
                  <a:stCxn id="7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92CDCEA9-0E1D-45A7-909C-F870CF721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897E3A0-2AA6-42E2-9A9F-E4DE5F0D3D7A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B59D870-F4A9-4189-B9AE-06B5C02E3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8C21EBE-8D38-4A2F-8014-CC67FBC1607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E3C98E4-D055-47D0-9C2B-8ECAD56B78B2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26035AA-83C4-48EB-9C92-B3B41802999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3722B62-7597-4F1C-8799-2EC5B45E88B0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0E91671-F3DF-4381-831D-49C19BD60075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63A1713-3159-4881-BECF-68521392E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6449982-0048-46D3-8A6E-352521C62721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9862B96-FBEB-49EF-8B92-538854A8750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81C149C-7852-41E7-B81B-114A51873D7C}"/>
                    </a:ext>
                  </a:extLst>
                </p:cNvPr>
                <p:cNvCxnSpPr>
                  <a:cxnSpLocks/>
                  <a:stCxn id="6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5970503-4831-4A28-9B6C-C464DCA53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1026ECC-E417-4B30-B7A9-9090D85BF896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3DDEC304-B71A-4475-9B67-94E9206DF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10E0459-7BC1-4053-AAF4-97A9CA4B3669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8F1F503-4DDC-4F14-A52B-213E85B269FA}"/>
              </a:ext>
            </a:extLst>
          </p:cNvPr>
          <p:cNvSpPr txBox="1"/>
          <p:nvPr/>
        </p:nvSpPr>
        <p:spPr>
          <a:xfrm>
            <a:off x="565845" y="5995912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Synapse Pipelines shares codebase with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4902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8A1-DEC6-4009-8792-BA074086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Synapse Pipelines and ML Pipelines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33C9-87B4-4A7B-9D5A-6F6A3D817A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3D8BA2-89AD-4BC3-A466-C7320A115EA0}"/>
              </a:ext>
            </a:extLst>
          </p:cNvPr>
          <p:cNvGraphicFramePr>
            <a:graphicFrameLocks noGrp="1"/>
          </p:cNvGraphicFramePr>
          <p:nvPr/>
        </p:nvGraphicFramePr>
        <p:xfrm>
          <a:off x="1785632" y="2595844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03938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550825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904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Synapse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3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for: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movement and transformation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38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6AA-C335-40C4-A1B0-2DC8B388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BRK13 – Azure Machine Learning integration with Azure 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D838A-4E5B-486E-B90E-41840DFB6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&lt;Presenter name&gt;</a:t>
            </a:r>
          </a:p>
          <a:p>
            <a:r>
              <a:rPr lang="en-US" dirty="0"/>
              <a:t>&lt;Presenter title&gt;</a:t>
            </a:r>
          </a:p>
        </p:txBody>
      </p:sp>
    </p:spTree>
    <p:extLst>
      <p:ext uri="{BB962C8B-B14F-4D97-AF65-F5344CB8AC3E}">
        <p14:creationId xmlns:p14="http://schemas.microsoft.com/office/powerpoint/2010/main" val="366485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6CC0-C154-4156-B767-106765C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EE2-5299-416C-9DC9-6AD37826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Spark</a:t>
            </a:r>
          </a:p>
          <a:p>
            <a:r>
              <a:rPr lang="en-US" dirty="0"/>
              <a:t>Introduce Databricks</a:t>
            </a:r>
          </a:p>
          <a:p>
            <a:r>
              <a:rPr lang="en-US" dirty="0"/>
              <a:t>How AML plays in the ecosystem</a:t>
            </a:r>
          </a:p>
        </p:txBody>
      </p:sp>
    </p:spTree>
    <p:extLst>
      <p:ext uri="{BB962C8B-B14F-4D97-AF65-F5344CB8AC3E}">
        <p14:creationId xmlns:p14="http://schemas.microsoft.com/office/powerpoint/2010/main" val="3848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6CC0-C154-4156-B767-106765C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6EE2-5299-416C-9DC9-6AD37826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rift overview">
            <a:extLst>
              <a:ext uri="{FF2B5EF4-FFF2-40B4-BE49-F238E27FC236}">
                <a16:creationId xmlns:a16="http://schemas.microsoft.com/office/drawing/2014/main" id="{03575CE6-EB62-4374-8515-69DB329EF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1892005"/>
            <a:ext cx="11116056" cy="33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in AML Studio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EB237-1043-49F1-B48E-11146C033A82}"/>
              </a:ext>
            </a:extLst>
          </p:cNvPr>
          <p:cNvSpPr/>
          <p:nvPr/>
        </p:nvSpPr>
        <p:spPr>
          <a:xfrm>
            <a:off x="2276483" y="2040270"/>
            <a:ext cx="2798951" cy="1220834"/>
          </a:xfrm>
          <a:prstGeom prst="wedgeRectCallout">
            <a:avLst>
              <a:gd name="adj1" fmla="val -78775"/>
              <a:gd name="adj2" fmla="val 63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Percent drift between baseline &amp; target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CAEB10D-AD02-497B-9455-81E6983D5E9A}"/>
              </a:ext>
            </a:extLst>
          </p:cNvPr>
          <p:cNvSpPr/>
          <p:nvPr/>
        </p:nvSpPr>
        <p:spPr>
          <a:xfrm>
            <a:off x="4077136" y="4264912"/>
            <a:ext cx="3397114" cy="1220834"/>
          </a:xfrm>
          <a:prstGeom prst="wedgeRectCallout">
            <a:avLst>
              <a:gd name="adj1" fmla="val -79520"/>
              <a:gd name="adj2" fmla="val -51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Features which drifted the most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E443AD-0E6B-40FA-9866-4B5204EE59DB}"/>
              </a:ext>
            </a:extLst>
          </p:cNvPr>
          <p:cNvSpPr/>
          <p:nvPr/>
        </p:nvSpPr>
        <p:spPr>
          <a:xfrm>
            <a:off x="9357765" y="4993743"/>
            <a:ext cx="2662726" cy="1154127"/>
          </a:xfrm>
          <a:prstGeom prst="wedgeRectCallout">
            <a:avLst>
              <a:gd name="adj1" fmla="val -84017"/>
              <a:gd name="adj2" fmla="val -5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Observe drift over time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7E222B-AF74-4775-8446-AC5A5117289D}"/>
              </a:ext>
            </a:extLst>
          </p:cNvPr>
          <p:cNvSpPr/>
          <p:nvPr/>
        </p:nvSpPr>
        <p:spPr>
          <a:xfrm>
            <a:off x="2900876" y="4581350"/>
            <a:ext cx="2662726" cy="1362389"/>
          </a:xfrm>
          <a:prstGeom prst="wedgeRectCallout">
            <a:avLst>
              <a:gd name="adj1" fmla="val -98960"/>
              <a:gd name="adj2" fmla="val -45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Drift beyond this will trigger alerts</a:t>
            </a:r>
          </a:p>
        </p:txBody>
      </p:sp>
    </p:spTree>
    <p:extLst>
      <p:ext uri="{BB962C8B-B14F-4D97-AF65-F5344CB8AC3E}">
        <p14:creationId xmlns:p14="http://schemas.microsoft.com/office/powerpoint/2010/main" val="17286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rift magnitude trend">
            <a:extLst>
              <a:ext uri="{FF2B5EF4-FFF2-40B4-BE49-F238E27FC236}">
                <a16:creationId xmlns:a16="http://schemas.microsoft.com/office/drawing/2014/main" id="{176882F1-BB1D-4170-AAF6-45EA9F8F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5" y="1602769"/>
            <a:ext cx="9218301" cy="493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in AML Studio</a:t>
            </a:r>
          </a:p>
        </p:txBody>
      </p:sp>
    </p:spTree>
    <p:extLst>
      <p:ext uri="{BB962C8B-B14F-4D97-AF65-F5344CB8AC3E}">
        <p14:creationId xmlns:p14="http://schemas.microsoft.com/office/powerpoint/2010/main" val="35807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681"/>
            <a:ext cx="9587598" cy="3744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results by feature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965C788-DEAF-48E6-BA21-8961A15F5A3F}"/>
              </a:ext>
            </a:extLst>
          </p:cNvPr>
          <p:cNvGraphicFramePr>
            <a:graphicFrameLocks noGrp="1"/>
          </p:cNvGraphicFramePr>
          <p:nvPr/>
        </p:nvGraphicFramePr>
        <p:xfrm>
          <a:off x="942092" y="1671505"/>
          <a:ext cx="44150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542">
                  <a:extLst>
                    <a:ext uri="{9D8B030D-6E8A-4147-A177-3AD203B41FA5}">
                      <a16:colId xmlns:a16="http://schemas.microsoft.com/office/drawing/2014/main" val="1719333194"/>
                    </a:ext>
                  </a:extLst>
                </a:gridCol>
                <a:gridCol w="2398505">
                  <a:extLst>
                    <a:ext uri="{9D8B030D-6E8A-4147-A177-3AD203B41FA5}">
                      <a16:colId xmlns:a16="http://schemas.microsoft.com/office/drawing/2014/main" val="274499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Numeric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0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Wasserstein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Euclidian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8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Cardinality (unique values)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Max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486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5D6F6F4-6EB0-4B46-9C45-E98F449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3579"/>
            <a:ext cx="5605503" cy="3124223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 Drift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drift happens over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drift affects models—they become less accurate as underlying circumstances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solution:  constant retraining.  Downside:  we’re constantly retraining!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solution:  detect drift and retrain when needed.</a:t>
            </a:r>
          </a:p>
        </p:txBody>
      </p:sp>
    </p:spTree>
    <p:extLst>
      <p:ext uri="{BB962C8B-B14F-4D97-AF65-F5344CB8AC3E}">
        <p14:creationId xmlns:p14="http://schemas.microsoft.com/office/powerpoint/2010/main" val="364308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Causes of Data Drift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Upstream process changes (e.g., placing sensors in new locations)</a:t>
            </a:r>
          </a:p>
          <a:p>
            <a:r>
              <a:rPr lang="en-US" dirty="0"/>
              <a:t>Data quality issues (e.g., broken sensor)</a:t>
            </a:r>
          </a:p>
          <a:p>
            <a:r>
              <a:rPr lang="en-US" dirty="0"/>
              <a:t>Natural drift in data (e.g., seasonality, change in tastes)</a:t>
            </a:r>
          </a:p>
          <a:p>
            <a:r>
              <a:rPr lang="en-US" dirty="0"/>
              <a:t>Change in relationship between features (i.e., covariate shift)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03896-FD0B-4335-AAC6-F197A25E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Data Drift with AML dataset monitors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9EC1-CB20-4677-ABCC-B78F3EB4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Machine Learning dataset monitors help track drift.</a:t>
            </a:r>
          </a:p>
          <a:p>
            <a:r>
              <a:rPr lang="en-US" dirty="0"/>
              <a:t>Create using AML Studio or the AML SDK</a:t>
            </a:r>
          </a:p>
          <a:p>
            <a:r>
              <a:rPr lang="en-US" dirty="0"/>
              <a:t>Supports both SQL and flat file data stores </a:t>
            </a:r>
          </a:p>
          <a:p>
            <a:r>
              <a:rPr lang="en-US" dirty="0"/>
              <a:t>Defines a baseline dataset that represents the original training data</a:t>
            </a:r>
          </a:p>
          <a:p>
            <a:r>
              <a:rPr lang="en-US" dirty="0"/>
              <a:t>Defines a target dataset that represents the scoring data</a:t>
            </a:r>
          </a:p>
          <a:p>
            <a:r>
              <a:rPr lang="en-US" dirty="0"/>
              <a:t>Requires timeseries dataset with timestamp column</a:t>
            </a:r>
          </a:p>
        </p:txBody>
      </p:sp>
    </p:spTree>
    <p:extLst>
      <p:ext uri="{BB962C8B-B14F-4D97-AF65-F5344CB8AC3E}">
        <p14:creationId xmlns:p14="http://schemas.microsoft.com/office/powerpoint/2010/main" val="284111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1165</Words>
  <Application>Microsoft Office PowerPoint</Application>
  <PresentationFormat>Widescreen</PresentationFormat>
  <Paragraphs>230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Semibold</vt:lpstr>
      <vt:lpstr>Wingdings</vt:lpstr>
      <vt:lpstr>Office Theme</vt:lpstr>
      <vt:lpstr>Day 3 – Azure Machine Learning Integration</vt:lpstr>
      <vt:lpstr>BRK11 – Working with data sources and datasets</vt:lpstr>
      <vt:lpstr>Agenda</vt:lpstr>
      <vt:lpstr>Detecting Data Drift with AML dataset monitors</vt:lpstr>
      <vt:lpstr>Detecting Data Drift with AML dataset monitors</vt:lpstr>
      <vt:lpstr>Detecting Data Drift with AML dataset monitors</vt:lpstr>
      <vt:lpstr>Understanding Data Drift</vt:lpstr>
      <vt:lpstr>Causes of Data Drift</vt:lpstr>
      <vt:lpstr>Detecting Data Drift with AML dataset monitors</vt:lpstr>
      <vt:lpstr>Detecting Data Drift with AML dataset monitors</vt:lpstr>
      <vt:lpstr>Detecting Data Drift with AML dataset monitors</vt:lpstr>
      <vt:lpstr>Detecting Data Drift with AML dataset monitors</vt:lpstr>
      <vt:lpstr>Detecting Data Drift with AML dataset monitors</vt:lpstr>
      <vt:lpstr>Detecting Data Drift with AML dataset monitors</vt:lpstr>
      <vt:lpstr>Detecting Data Drift with AML dataset monitors</vt:lpstr>
      <vt:lpstr>BRK12 – Azure Machine Learning integration with Azure Synapse Analytics</vt:lpstr>
      <vt:lpstr>Agenda</vt:lpstr>
      <vt:lpstr>Azure Synapse Analytics </vt:lpstr>
      <vt:lpstr>PowerPoint Presentation</vt:lpstr>
      <vt:lpstr>Synapse Pipelines</vt:lpstr>
      <vt:lpstr>Understanding Synapse Pipelines and ML Pipelines</vt:lpstr>
      <vt:lpstr>BRK13 – Azure Machine Learning integration with Azure Databricks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BRK01 – Azure Machine Learning Overview &amp; Architecture</dc:title>
  <dc:creator>Ciprian Jichici</dc:creator>
  <cp:lastModifiedBy>Ciprian Jichici</cp:lastModifiedBy>
  <cp:revision>35</cp:revision>
  <dcterms:created xsi:type="dcterms:W3CDTF">2021-09-14T09:23:33Z</dcterms:created>
  <dcterms:modified xsi:type="dcterms:W3CDTF">2021-09-21T11:09:27Z</dcterms:modified>
</cp:coreProperties>
</file>