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1" r:id="rId2"/>
    <p:sldId id="259" r:id="rId3"/>
    <p:sldId id="282" r:id="rId4"/>
    <p:sldId id="8501" r:id="rId5"/>
    <p:sldId id="8502" r:id="rId6"/>
    <p:sldId id="8503" r:id="rId7"/>
    <p:sldId id="8516" r:id="rId8"/>
    <p:sldId id="8497" r:id="rId9"/>
    <p:sldId id="8517" r:id="rId10"/>
    <p:sldId id="8498" r:id="rId11"/>
    <p:sldId id="8499" r:id="rId12"/>
    <p:sldId id="8500" r:id="rId13"/>
    <p:sldId id="2134804644" r:id="rId14"/>
    <p:sldId id="2134804645" r:id="rId15"/>
    <p:sldId id="2134804646" r:id="rId16"/>
    <p:sldId id="258" r:id="rId17"/>
    <p:sldId id="283" r:id="rId18"/>
    <p:sldId id="2076138285" r:id="rId19"/>
    <p:sldId id="11934" r:id="rId20"/>
    <p:sldId id="2134804637" r:id="rId21"/>
    <p:sldId id="2134804635" r:id="rId22"/>
    <p:sldId id="2076138410" r:id="rId23"/>
    <p:sldId id="2076138361" r:id="rId24"/>
    <p:sldId id="2076138362" r:id="rId25"/>
    <p:sldId id="2076138413" r:id="rId26"/>
    <p:sldId id="2076138414" r:id="rId27"/>
    <p:sldId id="2076138412" r:id="rId28"/>
    <p:sldId id="2076138415" r:id="rId29"/>
    <p:sldId id="2076138365" r:id="rId30"/>
    <p:sldId id="2076138366" r:id="rId31"/>
    <p:sldId id="2076138424" r:id="rId32"/>
    <p:sldId id="257"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4EB405-61DB-4AEA-93E9-B9C4513BE5E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7BC9D5F8-B714-4353-ABE8-EE5E9BC675EF}">
      <dgm:prSet phldrT="[Text]"/>
      <dgm:spPr/>
      <dgm:t>
        <a:bodyPr/>
        <a:lstStyle/>
        <a:p>
          <a:r>
            <a:rPr lang="en-US" dirty="0"/>
            <a:t>Business and data understanding</a:t>
          </a:r>
        </a:p>
      </dgm:t>
    </dgm:pt>
    <dgm:pt modelId="{9D68B1FE-D26A-4411-A3A6-0A3A85D8733B}" type="parTrans" cxnId="{255A6C85-D6E3-4D49-B100-3323BC55B8A0}">
      <dgm:prSet/>
      <dgm:spPr/>
      <dgm:t>
        <a:bodyPr/>
        <a:lstStyle/>
        <a:p>
          <a:endParaRPr lang="en-US"/>
        </a:p>
      </dgm:t>
    </dgm:pt>
    <dgm:pt modelId="{DEFABD79-7E1C-474E-8ED2-71B58D4391EB}" type="sibTrans" cxnId="{255A6C85-D6E3-4D49-B100-3323BC55B8A0}">
      <dgm:prSet/>
      <dgm:spPr/>
      <dgm:t>
        <a:bodyPr/>
        <a:lstStyle/>
        <a:p>
          <a:endParaRPr lang="en-US"/>
        </a:p>
      </dgm:t>
    </dgm:pt>
    <dgm:pt modelId="{E01FDA9D-102C-495D-A5E1-F3958F67C0B0}">
      <dgm:prSet phldrT="[Text]"/>
      <dgm:spPr>
        <a:solidFill>
          <a:schemeClr val="accent4"/>
        </a:solidFill>
      </dgm:spPr>
      <dgm:t>
        <a:bodyPr/>
        <a:lstStyle/>
        <a:p>
          <a:r>
            <a:rPr lang="en-US" dirty="0"/>
            <a:t>Data acquisition</a:t>
          </a:r>
        </a:p>
      </dgm:t>
    </dgm:pt>
    <dgm:pt modelId="{80A1CB2E-C1F9-4D68-A775-263F9CAAB951}" type="parTrans" cxnId="{C3CF98CB-D892-4D00-9256-BC0B7DCBA71A}">
      <dgm:prSet/>
      <dgm:spPr/>
      <dgm:t>
        <a:bodyPr/>
        <a:lstStyle/>
        <a:p>
          <a:endParaRPr lang="en-US"/>
        </a:p>
      </dgm:t>
    </dgm:pt>
    <dgm:pt modelId="{3732DF79-BD59-48D6-A15A-D6370ABC9E31}" type="sibTrans" cxnId="{C3CF98CB-D892-4D00-9256-BC0B7DCBA71A}">
      <dgm:prSet/>
      <dgm:spPr/>
      <dgm:t>
        <a:bodyPr/>
        <a:lstStyle/>
        <a:p>
          <a:endParaRPr lang="en-US"/>
        </a:p>
      </dgm:t>
    </dgm:pt>
    <dgm:pt modelId="{3CB4BB3D-5778-4CA0-9423-056D55D65614}">
      <dgm:prSet phldrT="[Text]"/>
      <dgm:spPr>
        <a:solidFill>
          <a:srgbClr val="00B050"/>
        </a:solidFill>
      </dgm:spPr>
      <dgm:t>
        <a:bodyPr/>
        <a:lstStyle/>
        <a:p>
          <a:r>
            <a:rPr lang="en-US" dirty="0"/>
            <a:t>Data preparation</a:t>
          </a:r>
        </a:p>
      </dgm:t>
    </dgm:pt>
    <dgm:pt modelId="{36E014E0-8440-4C2F-AB26-DA7A85012510}" type="parTrans" cxnId="{2431368B-E162-4792-B696-DC2A504C82AD}">
      <dgm:prSet/>
      <dgm:spPr/>
      <dgm:t>
        <a:bodyPr/>
        <a:lstStyle/>
        <a:p>
          <a:endParaRPr lang="en-US"/>
        </a:p>
      </dgm:t>
    </dgm:pt>
    <dgm:pt modelId="{B1022F8B-1D52-4D70-B91E-FC184876E908}" type="sibTrans" cxnId="{2431368B-E162-4792-B696-DC2A504C82AD}">
      <dgm:prSet/>
      <dgm:spPr/>
      <dgm:t>
        <a:bodyPr/>
        <a:lstStyle/>
        <a:p>
          <a:endParaRPr lang="en-US"/>
        </a:p>
      </dgm:t>
    </dgm:pt>
    <dgm:pt modelId="{A5C10068-5A16-4BC5-B5F7-D37756AC4321}">
      <dgm:prSet phldrT="[Text]"/>
      <dgm:spPr>
        <a:gradFill flip="none" rotWithShape="0">
          <a:gsLst>
            <a:gs pos="0">
              <a:srgbClr val="C00000">
                <a:shade val="30000"/>
                <a:satMod val="115000"/>
              </a:srgbClr>
            </a:gs>
            <a:gs pos="50000">
              <a:srgbClr val="C00000">
                <a:shade val="67500"/>
                <a:satMod val="115000"/>
              </a:srgbClr>
            </a:gs>
            <a:gs pos="100000">
              <a:srgbClr val="C00000">
                <a:shade val="100000"/>
                <a:satMod val="115000"/>
              </a:srgbClr>
            </a:gs>
          </a:gsLst>
          <a:lin ang="13500000" scaled="1"/>
          <a:tileRect/>
        </a:gradFill>
      </dgm:spPr>
      <dgm:t>
        <a:bodyPr/>
        <a:lstStyle/>
        <a:p>
          <a:r>
            <a:rPr lang="en-US" dirty="0"/>
            <a:t>Modeling</a:t>
          </a:r>
        </a:p>
      </dgm:t>
    </dgm:pt>
    <dgm:pt modelId="{D9FB3A41-2E84-4607-9C6E-81DD49DA346C}" type="parTrans" cxnId="{81EE9EB8-968C-4A57-99A7-A1A820825397}">
      <dgm:prSet/>
      <dgm:spPr/>
      <dgm:t>
        <a:bodyPr/>
        <a:lstStyle/>
        <a:p>
          <a:endParaRPr lang="en-US"/>
        </a:p>
      </dgm:t>
    </dgm:pt>
    <dgm:pt modelId="{BFBA3898-5CB1-48E1-9A9E-5818FB85EC4F}" type="sibTrans" cxnId="{81EE9EB8-968C-4A57-99A7-A1A820825397}">
      <dgm:prSet/>
      <dgm:spPr/>
      <dgm:t>
        <a:bodyPr/>
        <a:lstStyle/>
        <a:p>
          <a:endParaRPr lang="en-US"/>
        </a:p>
      </dgm:t>
    </dgm:pt>
    <dgm:pt modelId="{4C7486E2-9F7C-4F26-A10D-5C09BAD7CEE7}">
      <dgm:prSet phldrT="[Text]"/>
      <dgm:spPr>
        <a:solidFill>
          <a:schemeClr val="tx2"/>
        </a:solidFill>
      </dgm:spPr>
      <dgm:t>
        <a:bodyPr/>
        <a:lstStyle/>
        <a:p>
          <a:r>
            <a:rPr lang="en-US" dirty="0"/>
            <a:t>Model deployment and scoring</a:t>
          </a:r>
        </a:p>
      </dgm:t>
    </dgm:pt>
    <dgm:pt modelId="{B23FBDA4-0A73-48B6-9076-F41810C91C1B}" type="parTrans" cxnId="{54D2495F-B8F4-4854-8A94-9C595E4FABD8}">
      <dgm:prSet/>
      <dgm:spPr/>
      <dgm:t>
        <a:bodyPr/>
        <a:lstStyle/>
        <a:p>
          <a:endParaRPr lang="en-US"/>
        </a:p>
      </dgm:t>
    </dgm:pt>
    <dgm:pt modelId="{2244CD01-5AD3-43FA-893C-7EB4EEE2A3A2}" type="sibTrans" cxnId="{54D2495F-B8F4-4854-8A94-9C595E4FABD8}">
      <dgm:prSet/>
      <dgm:spPr/>
      <dgm:t>
        <a:bodyPr/>
        <a:lstStyle/>
        <a:p>
          <a:endParaRPr lang="en-US"/>
        </a:p>
      </dgm:t>
    </dgm:pt>
    <dgm:pt modelId="{F1A7EB68-F289-4017-9FF3-BF09B1EC20BD}" type="pres">
      <dgm:prSet presAssocID="{5F4EB405-61DB-4AEA-93E9-B9C4513BE5EF}" presName="Name0" presStyleCnt="0">
        <dgm:presLayoutVars>
          <dgm:dir/>
          <dgm:resizeHandles val="exact"/>
        </dgm:presLayoutVars>
      </dgm:prSet>
      <dgm:spPr/>
    </dgm:pt>
    <dgm:pt modelId="{A9968664-8016-4D22-AC73-2560AE7A408F}" type="pres">
      <dgm:prSet presAssocID="{5F4EB405-61DB-4AEA-93E9-B9C4513BE5EF}" presName="cycle" presStyleCnt="0"/>
      <dgm:spPr/>
    </dgm:pt>
    <dgm:pt modelId="{1EACAD56-8101-4FC9-B70C-F6D6EF57F2F6}" type="pres">
      <dgm:prSet presAssocID="{7BC9D5F8-B714-4353-ABE8-EE5E9BC675EF}" presName="nodeFirstNode" presStyleLbl="node1" presStyleIdx="0" presStyleCnt="5">
        <dgm:presLayoutVars>
          <dgm:bulletEnabled val="1"/>
        </dgm:presLayoutVars>
      </dgm:prSet>
      <dgm:spPr/>
    </dgm:pt>
    <dgm:pt modelId="{A8C08E39-0B8A-46F6-A172-96CB994A3DB6}" type="pres">
      <dgm:prSet presAssocID="{DEFABD79-7E1C-474E-8ED2-71B58D4391EB}" presName="sibTransFirstNode" presStyleLbl="bgShp" presStyleIdx="0" presStyleCnt="1"/>
      <dgm:spPr/>
    </dgm:pt>
    <dgm:pt modelId="{5A96E864-9A92-41C3-A8BF-B72ECC93335D}" type="pres">
      <dgm:prSet presAssocID="{E01FDA9D-102C-495D-A5E1-F3958F67C0B0}" presName="nodeFollowingNodes" presStyleLbl="node1" presStyleIdx="1" presStyleCnt="5">
        <dgm:presLayoutVars>
          <dgm:bulletEnabled val="1"/>
        </dgm:presLayoutVars>
      </dgm:prSet>
      <dgm:spPr/>
    </dgm:pt>
    <dgm:pt modelId="{3D1823AB-32DC-410E-872D-6DB6F3F53111}" type="pres">
      <dgm:prSet presAssocID="{3CB4BB3D-5778-4CA0-9423-056D55D65614}" presName="nodeFollowingNodes" presStyleLbl="node1" presStyleIdx="2" presStyleCnt="5" custRadScaleRad="101180" custRadScaleInc="-26467">
        <dgm:presLayoutVars>
          <dgm:bulletEnabled val="1"/>
        </dgm:presLayoutVars>
      </dgm:prSet>
      <dgm:spPr/>
    </dgm:pt>
    <dgm:pt modelId="{A89E202F-76FA-4AD2-8E16-DBA1ECFE27D8}" type="pres">
      <dgm:prSet presAssocID="{A5C10068-5A16-4BC5-B5F7-D37756AC4321}" presName="nodeFollowingNodes" presStyleLbl="node1" presStyleIdx="3" presStyleCnt="5" custRadScaleRad="98584" custRadScaleInc="8398">
        <dgm:presLayoutVars>
          <dgm:bulletEnabled val="1"/>
        </dgm:presLayoutVars>
      </dgm:prSet>
      <dgm:spPr/>
    </dgm:pt>
    <dgm:pt modelId="{718D169D-BC40-4329-9154-1BB7D1A9BC04}" type="pres">
      <dgm:prSet presAssocID="{4C7486E2-9F7C-4F26-A10D-5C09BAD7CEE7}" presName="nodeFollowingNodes" presStyleLbl="node1" presStyleIdx="4" presStyleCnt="5">
        <dgm:presLayoutVars>
          <dgm:bulletEnabled val="1"/>
        </dgm:presLayoutVars>
      </dgm:prSet>
      <dgm:spPr/>
    </dgm:pt>
  </dgm:ptLst>
  <dgm:cxnLst>
    <dgm:cxn modelId="{0D1CFB05-619D-464B-969B-180787C1185A}" type="presOf" srcId="{E01FDA9D-102C-495D-A5E1-F3958F67C0B0}" destId="{5A96E864-9A92-41C3-A8BF-B72ECC93335D}" srcOrd="0" destOrd="0" presId="urn:microsoft.com/office/officeart/2005/8/layout/cycle3"/>
    <dgm:cxn modelId="{54D2495F-B8F4-4854-8A94-9C595E4FABD8}" srcId="{5F4EB405-61DB-4AEA-93E9-B9C4513BE5EF}" destId="{4C7486E2-9F7C-4F26-A10D-5C09BAD7CEE7}" srcOrd="4" destOrd="0" parTransId="{B23FBDA4-0A73-48B6-9076-F41810C91C1B}" sibTransId="{2244CD01-5AD3-43FA-893C-7EB4EEE2A3A2}"/>
    <dgm:cxn modelId="{78DFFF41-265D-4E08-A6C8-AD64B4E77BAB}" type="presOf" srcId="{5F4EB405-61DB-4AEA-93E9-B9C4513BE5EF}" destId="{F1A7EB68-F289-4017-9FF3-BF09B1EC20BD}" srcOrd="0" destOrd="0" presId="urn:microsoft.com/office/officeart/2005/8/layout/cycle3"/>
    <dgm:cxn modelId="{255A6C85-D6E3-4D49-B100-3323BC55B8A0}" srcId="{5F4EB405-61DB-4AEA-93E9-B9C4513BE5EF}" destId="{7BC9D5F8-B714-4353-ABE8-EE5E9BC675EF}" srcOrd="0" destOrd="0" parTransId="{9D68B1FE-D26A-4411-A3A6-0A3A85D8733B}" sibTransId="{DEFABD79-7E1C-474E-8ED2-71B58D4391EB}"/>
    <dgm:cxn modelId="{2431368B-E162-4792-B696-DC2A504C82AD}" srcId="{5F4EB405-61DB-4AEA-93E9-B9C4513BE5EF}" destId="{3CB4BB3D-5778-4CA0-9423-056D55D65614}" srcOrd="2" destOrd="0" parTransId="{36E014E0-8440-4C2F-AB26-DA7A85012510}" sibTransId="{B1022F8B-1D52-4D70-B91E-FC184876E908}"/>
    <dgm:cxn modelId="{81EE9EB8-968C-4A57-99A7-A1A820825397}" srcId="{5F4EB405-61DB-4AEA-93E9-B9C4513BE5EF}" destId="{A5C10068-5A16-4BC5-B5F7-D37756AC4321}" srcOrd="3" destOrd="0" parTransId="{D9FB3A41-2E84-4607-9C6E-81DD49DA346C}" sibTransId="{BFBA3898-5CB1-48E1-9A9E-5818FB85EC4F}"/>
    <dgm:cxn modelId="{F8DB95BC-FF78-4157-BD83-E762434A7FBF}" type="presOf" srcId="{A5C10068-5A16-4BC5-B5F7-D37756AC4321}" destId="{A89E202F-76FA-4AD2-8E16-DBA1ECFE27D8}" srcOrd="0" destOrd="0" presId="urn:microsoft.com/office/officeart/2005/8/layout/cycle3"/>
    <dgm:cxn modelId="{350313BD-33F3-4ECA-B856-0A3F53D2C909}" type="presOf" srcId="{4C7486E2-9F7C-4F26-A10D-5C09BAD7CEE7}" destId="{718D169D-BC40-4329-9154-1BB7D1A9BC04}" srcOrd="0" destOrd="0" presId="urn:microsoft.com/office/officeart/2005/8/layout/cycle3"/>
    <dgm:cxn modelId="{3F57F9BD-7708-4B86-A473-C620746AA697}" type="presOf" srcId="{7BC9D5F8-B714-4353-ABE8-EE5E9BC675EF}" destId="{1EACAD56-8101-4FC9-B70C-F6D6EF57F2F6}" srcOrd="0" destOrd="0" presId="urn:microsoft.com/office/officeart/2005/8/layout/cycle3"/>
    <dgm:cxn modelId="{C3CF98CB-D892-4D00-9256-BC0B7DCBA71A}" srcId="{5F4EB405-61DB-4AEA-93E9-B9C4513BE5EF}" destId="{E01FDA9D-102C-495D-A5E1-F3958F67C0B0}" srcOrd="1" destOrd="0" parTransId="{80A1CB2E-C1F9-4D68-A775-263F9CAAB951}" sibTransId="{3732DF79-BD59-48D6-A15A-D6370ABC9E31}"/>
    <dgm:cxn modelId="{8F5531F8-2E96-4C17-A0D5-B644A886F956}" type="presOf" srcId="{3CB4BB3D-5778-4CA0-9423-056D55D65614}" destId="{3D1823AB-32DC-410E-872D-6DB6F3F53111}" srcOrd="0" destOrd="0" presId="urn:microsoft.com/office/officeart/2005/8/layout/cycle3"/>
    <dgm:cxn modelId="{7FA61CFF-6C83-4ECB-97C4-75FE97288BE9}" type="presOf" srcId="{DEFABD79-7E1C-474E-8ED2-71B58D4391EB}" destId="{A8C08E39-0B8A-46F6-A172-96CB994A3DB6}" srcOrd="0" destOrd="0" presId="urn:microsoft.com/office/officeart/2005/8/layout/cycle3"/>
    <dgm:cxn modelId="{C5BEC71B-8A9B-4CB0-827E-A6170F01AEDF}" type="presParOf" srcId="{F1A7EB68-F289-4017-9FF3-BF09B1EC20BD}" destId="{A9968664-8016-4D22-AC73-2560AE7A408F}" srcOrd="0" destOrd="0" presId="urn:microsoft.com/office/officeart/2005/8/layout/cycle3"/>
    <dgm:cxn modelId="{B323560B-C760-4402-B363-EFDD20FCB527}" type="presParOf" srcId="{A9968664-8016-4D22-AC73-2560AE7A408F}" destId="{1EACAD56-8101-4FC9-B70C-F6D6EF57F2F6}" srcOrd="0" destOrd="0" presId="urn:microsoft.com/office/officeart/2005/8/layout/cycle3"/>
    <dgm:cxn modelId="{5CE2B5D4-DA2D-41C6-BF71-4F5C75BC2E4E}" type="presParOf" srcId="{A9968664-8016-4D22-AC73-2560AE7A408F}" destId="{A8C08E39-0B8A-46F6-A172-96CB994A3DB6}" srcOrd="1" destOrd="0" presId="urn:microsoft.com/office/officeart/2005/8/layout/cycle3"/>
    <dgm:cxn modelId="{A7B22AB1-1A3C-43AE-8AD4-69F3291E1400}" type="presParOf" srcId="{A9968664-8016-4D22-AC73-2560AE7A408F}" destId="{5A96E864-9A92-41C3-A8BF-B72ECC93335D}" srcOrd="2" destOrd="0" presId="urn:microsoft.com/office/officeart/2005/8/layout/cycle3"/>
    <dgm:cxn modelId="{5C4F43AB-B6A9-4AC0-869F-86B3D30557F7}" type="presParOf" srcId="{A9968664-8016-4D22-AC73-2560AE7A408F}" destId="{3D1823AB-32DC-410E-872D-6DB6F3F53111}" srcOrd="3" destOrd="0" presId="urn:microsoft.com/office/officeart/2005/8/layout/cycle3"/>
    <dgm:cxn modelId="{8B3EAB24-DF8A-44C4-932A-D5223590804E}" type="presParOf" srcId="{A9968664-8016-4D22-AC73-2560AE7A408F}" destId="{A89E202F-76FA-4AD2-8E16-DBA1ECFE27D8}" srcOrd="4" destOrd="0" presId="urn:microsoft.com/office/officeart/2005/8/layout/cycle3"/>
    <dgm:cxn modelId="{D745D6B1-4B37-44BA-96AE-42EC0B1CFD82}" type="presParOf" srcId="{A9968664-8016-4D22-AC73-2560AE7A408F}" destId="{718D169D-BC40-4329-9154-1BB7D1A9BC04}"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08E39-0B8A-46F6-A172-96CB994A3DB6}">
      <dsp:nvSpPr>
        <dsp:cNvPr id="0" name=""/>
        <dsp:cNvSpPr/>
      </dsp:nvSpPr>
      <dsp:spPr>
        <a:xfrm>
          <a:off x="1374164" y="-32039"/>
          <a:ext cx="5379671" cy="5379671"/>
        </a:xfrm>
        <a:prstGeom prst="circularArrow">
          <a:avLst>
            <a:gd name="adj1" fmla="val 5544"/>
            <a:gd name="adj2" fmla="val 330680"/>
            <a:gd name="adj3" fmla="val 13767645"/>
            <a:gd name="adj4" fmla="val 1739100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CAD56-8101-4FC9-B70C-F6D6EF57F2F6}">
      <dsp:nvSpPr>
        <dsp:cNvPr id="0" name=""/>
        <dsp:cNvSpPr/>
      </dsp:nvSpPr>
      <dsp:spPr>
        <a:xfrm>
          <a:off x="2799953" y="2274"/>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Business and data understanding</a:t>
          </a:r>
        </a:p>
      </dsp:txBody>
      <dsp:txXfrm>
        <a:off x="2861659" y="63980"/>
        <a:ext cx="2404681" cy="1140634"/>
      </dsp:txXfrm>
    </dsp:sp>
    <dsp:sp modelId="{5A96E864-9A92-41C3-A8BF-B72ECC93335D}">
      <dsp:nvSpPr>
        <dsp:cNvPr id="0" name=""/>
        <dsp:cNvSpPr/>
      </dsp:nvSpPr>
      <dsp:spPr>
        <a:xfrm>
          <a:off x="4981774" y="1587460"/>
          <a:ext cx="2528093" cy="1264046"/>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 acquisition</a:t>
          </a:r>
        </a:p>
      </dsp:txBody>
      <dsp:txXfrm>
        <a:off x="5043480" y="1649166"/>
        <a:ext cx="2404681" cy="1140634"/>
      </dsp:txXfrm>
    </dsp:sp>
    <dsp:sp modelId="{3D1823AB-32DC-410E-872D-6DB6F3F53111}">
      <dsp:nvSpPr>
        <dsp:cNvPr id="0" name=""/>
        <dsp:cNvSpPr/>
      </dsp:nvSpPr>
      <dsp:spPr>
        <a:xfrm>
          <a:off x="4626070" y="3729255"/>
          <a:ext cx="2528093" cy="1264046"/>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 preparation</a:t>
          </a:r>
        </a:p>
      </dsp:txBody>
      <dsp:txXfrm>
        <a:off x="4687776" y="3790961"/>
        <a:ext cx="2404681" cy="1140634"/>
      </dsp:txXfrm>
    </dsp:sp>
    <dsp:sp modelId="{A89E202F-76FA-4AD2-8E16-DBA1ECFE27D8}">
      <dsp:nvSpPr>
        <dsp:cNvPr id="0" name=""/>
        <dsp:cNvSpPr/>
      </dsp:nvSpPr>
      <dsp:spPr>
        <a:xfrm>
          <a:off x="1315042" y="4002237"/>
          <a:ext cx="2528093" cy="1264046"/>
        </a:xfrm>
        <a:prstGeom prst="roundRect">
          <a:avLst/>
        </a:prstGeom>
        <a:gradFill flip="none" rotWithShape="0">
          <a:gsLst>
            <a:gs pos="0">
              <a:srgbClr val="C00000">
                <a:shade val="30000"/>
                <a:satMod val="115000"/>
              </a:srgbClr>
            </a:gs>
            <a:gs pos="50000">
              <a:srgbClr val="C00000">
                <a:shade val="67500"/>
                <a:satMod val="115000"/>
              </a:srgbClr>
            </a:gs>
            <a:gs pos="100000">
              <a:srgbClr val="C00000">
                <a:shade val="100000"/>
                <a:satMod val="115000"/>
              </a:srgb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Modeling</a:t>
          </a:r>
        </a:p>
      </dsp:txBody>
      <dsp:txXfrm>
        <a:off x="1376748" y="4063943"/>
        <a:ext cx="2404681" cy="1140634"/>
      </dsp:txXfrm>
    </dsp:sp>
    <dsp:sp modelId="{718D169D-BC40-4329-9154-1BB7D1A9BC04}">
      <dsp:nvSpPr>
        <dsp:cNvPr id="0" name=""/>
        <dsp:cNvSpPr/>
      </dsp:nvSpPr>
      <dsp:spPr>
        <a:xfrm>
          <a:off x="618131" y="1587460"/>
          <a:ext cx="2528093" cy="1264046"/>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Model deployment and scoring</a:t>
          </a:r>
        </a:p>
      </dsp:txBody>
      <dsp:txXfrm>
        <a:off x="679837" y="1649166"/>
        <a:ext cx="2404681" cy="114063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4382E-D6CB-4C38-841B-11C21C268CEE}"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4BE64-D4F4-4B67-AAED-C76981FF877C}" type="slidenum">
              <a:rPr lang="en-US" smtClean="0"/>
              <a:t>‹#›</a:t>
            </a:fld>
            <a:endParaRPr lang="en-US"/>
          </a:p>
        </p:txBody>
      </p:sp>
    </p:spTree>
    <p:extLst>
      <p:ext uri="{BB962C8B-B14F-4D97-AF65-F5344CB8AC3E}">
        <p14:creationId xmlns:p14="http://schemas.microsoft.com/office/powerpoint/2010/main" val="247099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nnx.ai/"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docs.microsoft.com/windows/ai/" TargetMode="External"/><Relationship Id="rId5" Type="http://schemas.openxmlformats.org/officeDocument/2006/relationships/hyperlink" Target="https://docs.microsoft.com/azure/machine-learning/service/how-to-build-deploy-onnx#deploy" TargetMode="External"/><Relationship Id="rId4" Type="http://schemas.openxmlformats.org/officeDocument/2006/relationships/hyperlink" Target="https://onnx.ai/supported-tool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apache/spark" TargetMode="External"/><Relationship Id="rId7" Type="http://schemas.openxmlformats.org/officeDocument/2006/relationships/hyperlink" Target="https://azure.microsoft.com/en-us/services/cognitive-services/"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www.opencv.org/" TargetMode="External"/><Relationship Id="rId5" Type="http://schemas.openxmlformats.org/officeDocument/2006/relationships/hyperlink" Target="https://github.com/Microsoft/LightGBM" TargetMode="External"/><Relationship Id="rId4" Type="http://schemas.openxmlformats.org/officeDocument/2006/relationships/hyperlink" Target="https://github.com/Microsoft/CNTK"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 it over to Lino</a:t>
            </a:r>
          </a:p>
        </p:txBody>
      </p:sp>
      <p:sp>
        <p:nvSpPr>
          <p:cNvPr id="4" name="Slide Number Placeholder 3"/>
          <p:cNvSpPr>
            <a:spLocks noGrp="1"/>
          </p:cNvSpPr>
          <p:nvPr>
            <p:ph type="sldNum" sz="quarter" idx="5"/>
          </p:nvPr>
        </p:nvSpPr>
        <p:spPr/>
        <p:txBody>
          <a:bodyPr/>
          <a:lstStyle/>
          <a:p>
            <a:fld id="{09259B3D-005A-450F-B89F-6A3DD53EE3BF}" type="slidenum">
              <a:rPr lang="en-US" smtClean="0"/>
              <a:t>18</a:t>
            </a:fld>
            <a:endParaRPr lang="en-US"/>
          </a:p>
        </p:txBody>
      </p:sp>
    </p:spTree>
    <p:extLst>
      <p:ext uri="{BB962C8B-B14F-4D97-AF65-F5344CB8AC3E}">
        <p14:creationId xmlns:p14="http://schemas.microsoft.com/office/powerpoint/2010/main" val="2466677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E65352-95B5-4433-84FB-24BF035F4B44}" type="slidenum">
              <a:rPr lang="en-US" smtClean="0"/>
              <a:t>29</a:t>
            </a:fld>
            <a:endParaRPr lang="en-US" dirty="0"/>
          </a:p>
        </p:txBody>
      </p:sp>
    </p:spTree>
    <p:extLst>
      <p:ext uri="{BB962C8B-B14F-4D97-AF65-F5344CB8AC3E}">
        <p14:creationId xmlns:p14="http://schemas.microsoft.com/office/powerpoint/2010/main" val="203066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The challenges of optimizing the performance of machine learning models in production is extremely hard considering the range of hardware capabilities on different platforms such as cloud vs edge, CPU vs GPU etc. and couple that with the variety of frameworks that available for building and training the machine learning models. </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To support the idea of providing users the flexibility to train their machine learning models on framework of their choice, and run that model anywhere with optimal performance, is at the core of </a:t>
            </a:r>
            <a:r>
              <a:rPr lang="en-US" sz="900" b="0" i="0" u="none" strike="noStrike" kern="1200">
                <a:solidFill>
                  <a:schemeClr val="tx1"/>
                </a:solidFill>
                <a:effectLst/>
                <a:latin typeface="Segoe UI Light" pitchFamily="34" charset="0"/>
                <a:ea typeface="+mn-ea"/>
                <a:cs typeface="+mn-cs"/>
                <a:hlinkClick r:id="rId3"/>
              </a:rPr>
              <a:t>Open Neural Network Exchange</a:t>
            </a:r>
            <a:r>
              <a:rPr lang="en-US" sz="900" b="0" i="0" kern="1200">
                <a:solidFill>
                  <a:schemeClr val="tx1"/>
                </a:solidFill>
                <a:effectLst/>
                <a:latin typeface="Segoe UI Light" pitchFamily="34" charset="0"/>
                <a:ea typeface="+mn-ea"/>
                <a:cs typeface="+mn-cs"/>
              </a:rPr>
              <a:t> (ONNX) format for representing machine learning models. ONNX is an open format, that is supported by a </a:t>
            </a:r>
            <a:r>
              <a:rPr lang="en-US" sz="900" b="0" i="0" u="none" strike="noStrike" kern="1200">
                <a:solidFill>
                  <a:schemeClr val="tx1"/>
                </a:solidFill>
                <a:effectLst/>
                <a:latin typeface="Segoe UI Light" pitchFamily="34" charset="0"/>
                <a:ea typeface="+mn-ea"/>
                <a:cs typeface="+mn-cs"/>
                <a:hlinkClick r:id="rId4"/>
              </a:rPr>
              <a:t>community of partners</a:t>
            </a:r>
            <a:r>
              <a:rPr lang="en-US" sz="900" b="0" i="0" kern="1200">
                <a:solidFill>
                  <a:schemeClr val="tx1"/>
                </a:solidFill>
                <a:effectLst/>
                <a:latin typeface="Segoe UI Light" pitchFamily="34" charset="0"/>
                <a:ea typeface="+mn-ea"/>
                <a:cs typeface="+mn-cs"/>
              </a:rPr>
              <a:t>, including Microsoft, who create compatible frameworks and tools.</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You can create ONNX models from many frameworks, including </a:t>
            </a:r>
            <a:r>
              <a:rPr lang="en-US" sz="900" b="0" i="0" kern="1200" err="1">
                <a:solidFill>
                  <a:schemeClr val="tx1"/>
                </a:solidFill>
                <a:effectLst/>
                <a:latin typeface="Segoe UI Light" pitchFamily="34" charset="0"/>
                <a:ea typeface="+mn-ea"/>
                <a:cs typeface="+mn-cs"/>
              </a:rPr>
              <a:t>PyTorch</a:t>
            </a:r>
            <a:r>
              <a:rPr lang="en-US" sz="900" b="0" i="0" kern="1200">
                <a:solidFill>
                  <a:schemeClr val="tx1"/>
                </a:solidFill>
                <a:effectLst/>
                <a:latin typeface="Segoe UI Light" pitchFamily="34" charset="0"/>
                <a:ea typeface="+mn-ea"/>
                <a:cs typeface="+mn-cs"/>
              </a:rPr>
              <a:t>, </a:t>
            </a:r>
            <a:r>
              <a:rPr lang="en-US" sz="900" b="0" i="0" kern="1200" err="1">
                <a:solidFill>
                  <a:schemeClr val="tx1"/>
                </a:solidFill>
                <a:effectLst/>
                <a:latin typeface="Segoe UI Light" pitchFamily="34" charset="0"/>
                <a:ea typeface="+mn-ea"/>
                <a:cs typeface="+mn-cs"/>
              </a:rPr>
              <a:t>Chainer</a:t>
            </a:r>
            <a:r>
              <a:rPr lang="en-US" sz="900" b="0" i="0" kern="1200">
                <a:solidFill>
                  <a:schemeClr val="tx1"/>
                </a:solidFill>
                <a:effectLst/>
                <a:latin typeface="Segoe UI Light" pitchFamily="34" charset="0"/>
                <a:ea typeface="+mn-ea"/>
                <a:cs typeface="+mn-cs"/>
              </a:rPr>
              <a:t>, Microsoft Cognitive Toolkit (CNTK), </a:t>
            </a:r>
            <a:r>
              <a:rPr lang="en-US" sz="900" b="0" i="0" kern="1200" err="1">
                <a:solidFill>
                  <a:schemeClr val="tx1"/>
                </a:solidFill>
                <a:effectLst/>
                <a:latin typeface="Segoe UI Light" pitchFamily="34" charset="0"/>
                <a:ea typeface="+mn-ea"/>
                <a:cs typeface="+mn-cs"/>
              </a:rPr>
              <a:t>MXNet</a:t>
            </a:r>
            <a:r>
              <a:rPr lang="en-US" sz="900" b="0" i="0" kern="1200">
                <a:solidFill>
                  <a:schemeClr val="tx1"/>
                </a:solidFill>
                <a:effectLst/>
                <a:latin typeface="Segoe UI Light" pitchFamily="34" charset="0"/>
                <a:ea typeface="+mn-ea"/>
                <a:cs typeface="+mn-cs"/>
              </a:rPr>
              <a:t>, </a:t>
            </a:r>
            <a:r>
              <a:rPr lang="en-US" sz="900" b="0" i="0" kern="1200" err="1">
                <a:solidFill>
                  <a:schemeClr val="tx1"/>
                </a:solidFill>
                <a:effectLst/>
                <a:latin typeface="Segoe UI Light" pitchFamily="34" charset="0"/>
                <a:ea typeface="+mn-ea"/>
                <a:cs typeface="+mn-cs"/>
              </a:rPr>
              <a:t>ML.Net</a:t>
            </a:r>
            <a:r>
              <a:rPr lang="en-US" sz="900" b="0" i="0" kern="1200">
                <a:solidFill>
                  <a:schemeClr val="tx1"/>
                </a:solidFill>
                <a:effectLst/>
                <a:latin typeface="Segoe UI Light" pitchFamily="34" charset="0"/>
                <a:ea typeface="+mn-ea"/>
                <a:cs typeface="+mn-cs"/>
              </a:rPr>
              <a:t>, TensorFlow, </a:t>
            </a:r>
            <a:r>
              <a:rPr lang="en-US" sz="900" b="0" i="0" kern="1200" err="1">
                <a:solidFill>
                  <a:schemeClr val="tx1"/>
                </a:solidFill>
                <a:effectLst/>
                <a:latin typeface="Segoe UI Light" pitchFamily="34" charset="0"/>
                <a:ea typeface="+mn-ea"/>
                <a:cs typeface="+mn-cs"/>
              </a:rPr>
              <a:t>Keras</a:t>
            </a:r>
            <a:r>
              <a:rPr lang="en-US" sz="900" b="0" i="0" kern="1200">
                <a:solidFill>
                  <a:schemeClr val="tx1"/>
                </a:solidFill>
                <a:effectLst/>
                <a:latin typeface="Segoe UI Light" pitchFamily="34" charset="0"/>
                <a:ea typeface="+mn-ea"/>
                <a:cs typeface="+mn-cs"/>
              </a:rPr>
              <a:t>, </a:t>
            </a:r>
            <a:r>
              <a:rPr lang="en-US" sz="900" b="0" i="0" kern="1200" err="1">
                <a:solidFill>
                  <a:schemeClr val="tx1"/>
                </a:solidFill>
                <a:effectLst/>
                <a:latin typeface="Segoe UI Light" pitchFamily="34" charset="0"/>
                <a:ea typeface="+mn-ea"/>
                <a:cs typeface="+mn-cs"/>
              </a:rPr>
              <a:t>SciKit</a:t>
            </a:r>
            <a:r>
              <a:rPr lang="en-US" sz="900" b="0" i="0" kern="1200">
                <a:solidFill>
                  <a:schemeClr val="tx1"/>
                </a:solidFill>
                <a:effectLst/>
                <a:latin typeface="Segoe UI Light" pitchFamily="34" charset="0"/>
                <a:ea typeface="+mn-ea"/>
                <a:cs typeface="+mn-cs"/>
              </a:rPr>
              <a:t>-Learn, and more. ONNX Runtime is optimized for both cloud and edge and works on Linux, Windows, and Mac, and it also integrates with accelerators on different hardware such as </a:t>
            </a:r>
            <a:r>
              <a:rPr lang="en-US" sz="900" b="0" i="0" kern="1200" err="1">
                <a:solidFill>
                  <a:schemeClr val="tx1"/>
                </a:solidFill>
                <a:effectLst/>
                <a:latin typeface="Segoe UI Light" pitchFamily="34" charset="0"/>
                <a:ea typeface="+mn-ea"/>
                <a:cs typeface="+mn-cs"/>
              </a:rPr>
              <a:t>TensorRT</a:t>
            </a:r>
            <a:r>
              <a:rPr lang="en-US" sz="900" b="0" i="0" kern="1200">
                <a:solidFill>
                  <a:schemeClr val="tx1"/>
                </a:solidFill>
                <a:effectLst/>
                <a:latin typeface="Segoe UI Light" pitchFamily="34" charset="0"/>
                <a:ea typeface="+mn-ea"/>
                <a:cs typeface="+mn-cs"/>
              </a:rPr>
              <a:t> on NVidia GPUs. </a:t>
            </a:r>
            <a:r>
              <a:rPr lang="en-US" sz="900" b="0" i="0" u="none" strike="noStrike" kern="1200">
                <a:solidFill>
                  <a:schemeClr val="tx1"/>
                </a:solidFill>
                <a:effectLst/>
                <a:latin typeface="Segoe UI Light" pitchFamily="34" charset="0"/>
                <a:ea typeface="+mn-ea"/>
                <a:cs typeface="+mn-cs"/>
                <a:hlinkClick r:id="rId5"/>
              </a:rPr>
              <a:t>ONNX models can be deployed</a:t>
            </a:r>
            <a:r>
              <a:rPr lang="en-US" sz="900" b="0" i="0" kern="1200">
                <a:solidFill>
                  <a:schemeClr val="tx1"/>
                </a:solidFill>
                <a:effectLst/>
                <a:latin typeface="Segoe UI Light" pitchFamily="34" charset="0"/>
                <a:ea typeface="+mn-ea"/>
                <a:cs typeface="+mn-cs"/>
              </a:rPr>
              <a:t> to the cloud using Azure Machine Learning and ONNX Runtime. They can also be deployed to Windows 10 devices using </a:t>
            </a:r>
            <a:r>
              <a:rPr lang="en-US" sz="900" b="0" i="0" u="none" strike="noStrike" kern="1200">
                <a:solidFill>
                  <a:schemeClr val="tx1"/>
                </a:solidFill>
                <a:effectLst/>
                <a:latin typeface="Segoe UI Light" pitchFamily="34" charset="0"/>
                <a:ea typeface="+mn-ea"/>
                <a:cs typeface="+mn-cs"/>
                <a:hlinkClick r:id="rId6"/>
              </a:rPr>
              <a:t>Windows ML</a:t>
            </a:r>
            <a:r>
              <a:rPr lang="en-US" sz="900" b="0" i="0" kern="1200">
                <a:solidFill>
                  <a:schemeClr val="tx1"/>
                </a:solidFill>
                <a:effectLst/>
                <a:latin typeface="Segoe UI Light" pitchFamily="34" charset="0"/>
                <a:ea typeface="+mn-ea"/>
                <a:cs typeface="+mn-cs"/>
              </a:rPr>
              <a:t>. They can even be deployed to other platforms using converters that are available from the ONNX community.</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The interoperability you get with ONNX makes it possible to get great ideas into production faster. With ONNX, data scientists can choose their preferred framework for the job. Similarly, developers can spend less time getting models ready for production, and deploy across the cloud and edge.</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Data scientists: use the framework of their choice to create and train models</a:t>
            </a:r>
          </a:p>
          <a:p>
            <a:r>
              <a:rPr lang="en-US" sz="900" b="0" i="0" kern="1200">
                <a:solidFill>
                  <a:schemeClr val="tx1"/>
                </a:solidFill>
                <a:effectLst/>
                <a:latin typeface="Segoe UI Light" pitchFamily="34" charset="0"/>
                <a:ea typeface="+mn-ea"/>
                <a:cs typeface="+mn-cs"/>
              </a:rPr>
              <a:t>Developers: deploy models cross-platform with minimal integration work</a:t>
            </a:r>
          </a:p>
          <a:p>
            <a:endParaRPr lang="en-US" sz="900" b="0" i="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9/21/2021 5:16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99907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Enrich with existing model allows you to select the type of Cognitive Services you wish to consume.</a:t>
            </a:r>
          </a:p>
          <a:p>
            <a:pPr marL="171450" indent="-171450">
              <a:buFontTx/>
              <a:buChar char="-"/>
            </a:pPr>
            <a:r>
              <a:rPr lang="en-US" dirty="0"/>
              <a:t>You will be given the choice of Cognitive Services accounts that are available in your subscription</a:t>
            </a:r>
          </a:p>
          <a:p>
            <a:pPr marL="171450" indent="-171450">
              <a:buFontTx/>
              <a:buChar char="-"/>
            </a:pPr>
            <a:r>
              <a:rPr lang="en-US" dirty="0"/>
              <a:t>The Cognitive Services Key must be stored in an Azure Key Vault secret</a:t>
            </a:r>
          </a:p>
          <a:p>
            <a:pPr marL="171450" indent="-171450">
              <a:buFontTx/>
              <a:buChar char="-"/>
            </a:pPr>
            <a:r>
              <a:rPr lang="en-US" dirty="0"/>
              <a:t>The wizard will output a Spark Notebook that executes the chosen Cognitive Service against the columnar data chosen from the Spark table.</a:t>
            </a:r>
          </a:p>
        </p:txBody>
      </p:sp>
      <p:sp>
        <p:nvSpPr>
          <p:cNvPr id="4" name="Slide Number Placeholder 3"/>
          <p:cNvSpPr>
            <a:spLocks noGrp="1"/>
          </p:cNvSpPr>
          <p:nvPr>
            <p:ph type="sldNum" sz="quarter" idx="5"/>
          </p:nvPr>
        </p:nvSpPr>
        <p:spPr/>
        <p:txBody>
          <a:bodyPr/>
          <a:lstStyle/>
          <a:p>
            <a:fld id="{09259B3D-005A-450F-B89F-6A3DD53EE3BF}" type="slidenum">
              <a:rPr lang="en-US" smtClean="0"/>
              <a:t>31</a:t>
            </a:fld>
            <a:endParaRPr lang="en-US"/>
          </a:p>
        </p:txBody>
      </p:sp>
    </p:spTree>
    <p:extLst>
      <p:ext uri="{BB962C8B-B14F-4D97-AF65-F5344CB8AC3E}">
        <p14:creationId xmlns:p14="http://schemas.microsoft.com/office/powerpoint/2010/main" val="3083365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34BE64-D4F4-4B67-AAED-C76981FF877C}" type="slidenum">
              <a:rPr lang="en-US" smtClean="0"/>
              <a:t>33</a:t>
            </a:fld>
            <a:endParaRPr lang="en-US"/>
          </a:p>
        </p:txBody>
      </p:sp>
    </p:spTree>
    <p:extLst>
      <p:ext uri="{BB962C8B-B14F-4D97-AF65-F5344CB8AC3E}">
        <p14:creationId xmlns:p14="http://schemas.microsoft.com/office/powerpoint/2010/main" val="208304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59B3D-005A-450F-B89F-6A3DD53EE3BF}" type="slidenum">
              <a:rPr lang="en-US" smtClean="0"/>
              <a:t>19</a:t>
            </a:fld>
            <a:endParaRPr lang="en-US"/>
          </a:p>
        </p:txBody>
      </p:sp>
    </p:spTree>
    <p:extLst>
      <p:ext uri="{BB962C8B-B14F-4D97-AF65-F5344CB8AC3E}">
        <p14:creationId xmlns:p14="http://schemas.microsoft.com/office/powerpoint/2010/main" val="234139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data science project has a certain number of repeatable processes.</a:t>
            </a:r>
          </a:p>
          <a:p>
            <a:endParaRPr lang="en-US" dirty="0"/>
          </a:p>
          <a:p>
            <a:r>
              <a:rPr lang="en-US" dirty="0"/>
              <a:t>It begins with business and data understanding. What problems are we looking to solve, and what types of data can help us solve that problem.</a:t>
            </a:r>
          </a:p>
          <a:p>
            <a:endParaRPr lang="en-US" dirty="0"/>
          </a:p>
          <a:p>
            <a:r>
              <a:rPr lang="en-US" dirty="0"/>
              <a:t>Data acquisition gathers the required data. Azure Synapse Analytics has powerful tools for data ingestion in the form of Synapse Pipelines. </a:t>
            </a:r>
          </a:p>
          <a:p>
            <a:endParaRPr lang="en-US" dirty="0"/>
          </a:p>
          <a:p>
            <a:r>
              <a:rPr lang="en-US" dirty="0"/>
              <a:t>When it comes to data preparation, leverage Synapse pipelines with features such as Data flows and notebooks. Data exploration and preparation in Synapse Analytics is quick with the use of tools like Apache Spark and serverless SQL pools; they can query data over raw files stored in the data lake. Further enhance data exploration with visualizations using several libraries available in Apache Spark and in the SQL query window by toggling to a fully customizable Chart view of the results.</a:t>
            </a:r>
          </a:p>
          <a:p>
            <a:endParaRPr lang="en-US" dirty="0"/>
          </a:p>
          <a:p>
            <a:r>
              <a:rPr lang="en-US" dirty="0"/>
              <a:t>Let’s take a moment now and dive deeper into the modeling and model deployment and scoring steps.</a:t>
            </a:r>
          </a:p>
          <a:p>
            <a:endParaRPr lang="en-US" dirty="0"/>
          </a:p>
          <a:p>
            <a:endParaRPr lang="en-US"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09259B3D-005A-450F-B89F-6A3DD53EE3BF}" type="slidenum">
              <a:rPr lang="en-US" smtClean="0"/>
              <a:t>22</a:t>
            </a:fld>
            <a:endParaRPr lang="en-US"/>
          </a:p>
        </p:txBody>
      </p:sp>
    </p:spTree>
    <p:extLst>
      <p:ext uri="{BB962C8B-B14F-4D97-AF65-F5344CB8AC3E}">
        <p14:creationId xmlns:p14="http://schemas.microsoft.com/office/powerpoint/2010/main" val="315649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Modeling, you have choices, you can begin with modeling directly in Apache Spark using tools like </a:t>
            </a:r>
            <a:r>
              <a:rPr lang="en-US" dirty="0" err="1"/>
              <a:t>SparkMLlib</a:t>
            </a:r>
            <a:r>
              <a:rPr lang="en-US" dirty="0"/>
              <a:t> or other popular libraries such as </a:t>
            </a:r>
            <a:r>
              <a:rPr lang="en-US" dirty="0" err="1"/>
              <a:t>SciKit</a:t>
            </a:r>
            <a:r>
              <a:rPr lang="en-US" dirty="0"/>
              <a:t> Learn. (</a:t>
            </a:r>
            <a:r>
              <a:rPr lang="en-US" dirty="0" err="1"/>
              <a:t>SparkMLlib</a:t>
            </a:r>
            <a:r>
              <a:rPr lang="en-US" dirty="0"/>
              <a:t> tutorial https://docs.microsoft.com/en-us/azure/synapse-analytics/spark/apache-spark-machine-learning-mllib-notebook).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6D26A2B-14C3-447B-81F9-4D226D8B491B}"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9/21/2021 5:16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6276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24292E"/>
                </a:solidFill>
                <a:effectLst/>
                <a:latin typeface="-apple-system"/>
              </a:rPr>
              <a:t>MMLSpark</a:t>
            </a:r>
            <a:r>
              <a:rPr lang="en-US" b="0" i="0" dirty="0">
                <a:solidFill>
                  <a:srgbClr val="24292E"/>
                </a:solidFill>
                <a:effectLst/>
                <a:latin typeface="-apple-system"/>
              </a:rPr>
              <a:t> is an ecosystem of tools aimed towards expanding the distributed computing framework </a:t>
            </a:r>
            <a:r>
              <a:rPr lang="en-US" b="0" i="0" u="none" strike="noStrike" dirty="0">
                <a:solidFill>
                  <a:srgbClr val="24292E"/>
                </a:solidFill>
                <a:effectLst/>
                <a:latin typeface="-apple-system"/>
                <a:hlinkClick r:id="rId3"/>
              </a:rPr>
              <a:t>Apache Spark</a:t>
            </a:r>
            <a:r>
              <a:rPr lang="en-US" b="0" i="0" dirty="0">
                <a:solidFill>
                  <a:srgbClr val="24292E"/>
                </a:solidFill>
                <a:effectLst/>
                <a:latin typeface="-apple-system"/>
              </a:rPr>
              <a:t> in several new directions. </a:t>
            </a:r>
            <a:r>
              <a:rPr lang="en-US" b="0" i="0" dirty="0" err="1">
                <a:solidFill>
                  <a:srgbClr val="24292E"/>
                </a:solidFill>
                <a:effectLst/>
                <a:latin typeface="-apple-system"/>
              </a:rPr>
              <a:t>MMLSpark</a:t>
            </a:r>
            <a:r>
              <a:rPr lang="en-US" b="0" i="0" dirty="0">
                <a:solidFill>
                  <a:srgbClr val="24292E"/>
                </a:solidFill>
                <a:effectLst/>
                <a:latin typeface="-apple-system"/>
              </a:rPr>
              <a:t> adds many deep learning and data science tools to the Spark ecosystem, including seamless integration of Spark Machine Learning pipelines with </a:t>
            </a:r>
            <a:r>
              <a:rPr lang="en-US" b="0" i="0" u="none" strike="noStrike" dirty="0">
                <a:solidFill>
                  <a:srgbClr val="24292E"/>
                </a:solidFill>
                <a:effectLst/>
                <a:latin typeface="-apple-system"/>
                <a:hlinkClick r:id="rId4"/>
              </a:rPr>
              <a:t>Microsoft Cognitive Toolkit (CNTK)</a:t>
            </a:r>
            <a:r>
              <a:rPr lang="en-US" b="0" i="0" dirty="0">
                <a:solidFill>
                  <a:srgbClr val="24292E"/>
                </a:solidFill>
                <a:effectLst/>
                <a:latin typeface="-apple-system"/>
              </a:rPr>
              <a:t>, </a:t>
            </a:r>
            <a:r>
              <a:rPr lang="en-US" b="0" i="0" u="none" strike="noStrike" dirty="0" err="1">
                <a:solidFill>
                  <a:srgbClr val="24292E"/>
                </a:solidFill>
                <a:effectLst/>
                <a:latin typeface="-apple-system"/>
                <a:hlinkClick r:id="rId5"/>
              </a:rPr>
              <a:t>LightGBM</a:t>
            </a:r>
            <a:r>
              <a:rPr lang="en-US" b="0" i="0" dirty="0">
                <a:solidFill>
                  <a:srgbClr val="24292E"/>
                </a:solidFill>
                <a:effectLst/>
                <a:latin typeface="-apple-system"/>
              </a:rPr>
              <a:t> and </a:t>
            </a:r>
            <a:r>
              <a:rPr lang="en-US" b="0" i="0" u="none" strike="noStrike" dirty="0">
                <a:solidFill>
                  <a:srgbClr val="24292E"/>
                </a:solidFill>
                <a:effectLst/>
                <a:latin typeface="-apple-system"/>
                <a:hlinkClick r:id="rId6"/>
              </a:rPr>
              <a:t>OpenCV</a:t>
            </a:r>
            <a:r>
              <a:rPr lang="en-US" b="0" i="0" dirty="0">
                <a:solidFill>
                  <a:srgbClr val="24292E"/>
                </a:solidFill>
                <a:effectLst/>
                <a:latin typeface="-apple-system"/>
              </a:rPr>
              <a:t>. These tools enable powerful and highly-scalable predictive and analytical models for a variety of </a:t>
            </a:r>
            <a:r>
              <a:rPr lang="en-US" b="0" i="0" dirty="0" err="1">
                <a:solidFill>
                  <a:srgbClr val="24292E"/>
                </a:solidFill>
                <a:effectLst/>
                <a:latin typeface="-apple-system"/>
              </a:rPr>
              <a:t>datasources</a:t>
            </a:r>
            <a:r>
              <a:rPr lang="en-US" b="0" i="0" dirty="0">
                <a:solidFill>
                  <a:srgbClr val="24292E"/>
                </a:solidFill>
                <a:effectLst/>
                <a:latin typeface="-apple-system"/>
              </a:rPr>
              <a:t>.</a:t>
            </a:r>
          </a:p>
          <a:p>
            <a:pPr algn="l"/>
            <a:endParaRPr lang="en-US" b="0" i="0" dirty="0">
              <a:solidFill>
                <a:srgbClr val="24292E"/>
              </a:solidFill>
              <a:effectLst/>
              <a:latin typeface="-apple-system"/>
            </a:endParaRPr>
          </a:p>
          <a:p>
            <a:pPr algn="l"/>
            <a:r>
              <a:rPr lang="en-US" b="0" i="0" dirty="0" err="1">
                <a:solidFill>
                  <a:srgbClr val="24292E"/>
                </a:solidFill>
                <a:effectLst/>
                <a:latin typeface="-apple-system"/>
              </a:rPr>
              <a:t>MMLSpark</a:t>
            </a:r>
            <a:r>
              <a:rPr lang="en-US" b="0" i="0" dirty="0">
                <a:solidFill>
                  <a:srgbClr val="24292E"/>
                </a:solidFill>
                <a:effectLst/>
                <a:latin typeface="-apple-system"/>
              </a:rPr>
              <a:t> also brings new networking capabilities to the Spark Ecosystem. With the HTTP on Spark project, users can embed </a:t>
            </a:r>
            <a:r>
              <a:rPr lang="en-US" b="1" i="0" dirty="0">
                <a:solidFill>
                  <a:srgbClr val="24292E"/>
                </a:solidFill>
                <a:effectLst/>
                <a:latin typeface="-apple-system"/>
              </a:rPr>
              <a:t>any</a:t>
            </a:r>
            <a:r>
              <a:rPr lang="en-US" b="0" i="0" dirty="0">
                <a:solidFill>
                  <a:srgbClr val="24292E"/>
                </a:solidFill>
                <a:effectLst/>
                <a:latin typeface="-apple-system"/>
              </a:rPr>
              <a:t> web service into their </a:t>
            </a:r>
            <a:r>
              <a:rPr lang="en-US" b="0" i="0" dirty="0" err="1">
                <a:solidFill>
                  <a:srgbClr val="24292E"/>
                </a:solidFill>
                <a:effectLst/>
                <a:latin typeface="-apple-system"/>
              </a:rPr>
              <a:t>SparkML</a:t>
            </a:r>
            <a:r>
              <a:rPr lang="en-US" b="0" i="0" dirty="0">
                <a:solidFill>
                  <a:srgbClr val="24292E"/>
                </a:solidFill>
                <a:effectLst/>
                <a:latin typeface="-apple-system"/>
              </a:rPr>
              <a:t> models. In this vein, </a:t>
            </a:r>
            <a:r>
              <a:rPr lang="en-US" b="0" i="0" dirty="0" err="1">
                <a:solidFill>
                  <a:srgbClr val="24292E"/>
                </a:solidFill>
                <a:effectLst/>
                <a:latin typeface="-apple-system"/>
              </a:rPr>
              <a:t>MMLSpark</a:t>
            </a:r>
            <a:r>
              <a:rPr lang="en-US" b="0" i="0" dirty="0">
                <a:solidFill>
                  <a:srgbClr val="24292E"/>
                </a:solidFill>
                <a:effectLst/>
                <a:latin typeface="-apple-system"/>
              </a:rPr>
              <a:t> provides easy to use </a:t>
            </a:r>
            <a:r>
              <a:rPr lang="en-US" b="0" i="0" dirty="0" err="1">
                <a:solidFill>
                  <a:srgbClr val="24292E"/>
                </a:solidFill>
                <a:effectLst/>
                <a:latin typeface="-apple-system"/>
              </a:rPr>
              <a:t>SparkML</a:t>
            </a:r>
            <a:r>
              <a:rPr lang="en-US" b="0" i="0" dirty="0">
                <a:solidFill>
                  <a:srgbClr val="24292E"/>
                </a:solidFill>
                <a:effectLst/>
                <a:latin typeface="-apple-system"/>
              </a:rPr>
              <a:t> transformers for a wide variety of </a:t>
            </a:r>
            <a:r>
              <a:rPr lang="en-US" b="0" i="0" u="none" strike="noStrike" dirty="0">
                <a:solidFill>
                  <a:srgbClr val="24292E"/>
                </a:solidFill>
                <a:effectLst/>
                <a:latin typeface="-apple-system"/>
                <a:hlinkClick r:id="rId7"/>
              </a:rPr>
              <a:t>Microsoft Cognitive Services</a:t>
            </a:r>
            <a:r>
              <a:rPr lang="en-US" b="0" i="0" dirty="0">
                <a:solidFill>
                  <a:srgbClr val="24292E"/>
                </a:solidFill>
                <a:effectLst/>
                <a:latin typeface="-apple-system"/>
              </a:rPr>
              <a:t>. For production grade deployment, the Spark Serving project enables high throughput, sub-millisecond latency web services, backed by your Spark cluster.</a:t>
            </a:r>
          </a:p>
          <a:p>
            <a:endParaRPr lang="en-US" dirty="0"/>
          </a:p>
        </p:txBody>
      </p:sp>
      <p:sp>
        <p:nvSpPr>
          <p:cNvPr id="4" name="Slide Number Placeholder 3"/>
          <p:cNvSpPr>
            <a:spLocks noGrp="1"/>
          </p:cNvSpPr>
          <p:nvPr>
            <p:ph type="sldNum" sz="quarter" idx="5"/>
          </p:nvPr>
        </p:nvSpPr>
        <p:spPr/>
        <p:txBody>
          <a:bodyPr/>
          <a:lstStyle/>
          <a:p>
            <a:fld id="{09259B3D-005A-450F-B89F-6A3DD53EE3BF}" type="slidenum">
              <a:rPr lang="en-US" smtClean="0"/>
              <a:t>24</a:t>
            </a:fld>
            <a:endParaRPr lang="en-US"/>
          </a:p>
        </p:txBody>
      </p:sp>
    </p:spTree>
    <p:extLst>
      <p:ext uri="{BB962C8B-B14F-4D97-AF65-F5344CB8AC3E}">
        <p14:creationId xmlns:p14="http://schemas.microsoft.com/office/powerpoint/2010/main" val="178084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way to train machine learning models, that does not require much prior familiarity with machine learning, is to use automated ML.</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rPr>
              <a:t>Automated ML </a:t>
            </a:r>
            <a:r>
              <a:rPr lang="en-US" b="0" i="0" dirty="0">
                <a:solidFill>
                  <a:srgbClr val="171717"/>
                </a:solidFill>
                <a:effectLst/>
                <a:latin typeface="Segoe UI" panose="020B0502040204020203" pitchFamily="34" charset="0"/>
              </a:rPr>
              <a:t>is a feature that automatically trains a set of machine learning models and allows the user to select the best model based on specific metrics.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Thanks to a seamless integration with Azure Machine Learning from Azure Synapse Notebooks, users can easily leverage automated ML in Synapse with passthrough Azure Active Directory authentication. This means that you only need to point to your Azure Machine Learning workspace and do not need to enter any credentials.  (automated ML tutorial https://docs.microsoft.com/en-us/azure/synapse-analytics/spark/apache-spark-azure-machine-learning-tutorial)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Right-click on a Spark Table, select Enrich with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After providing the settings and configuration of the experiment, you can select “Create run” in the UI to submit the experiment directly in Azure Machine Learning. If you would rather have it generate </a:t>
            </a:r>
            <a:r>
              <a:rPr lang="en-US" b="0" i="0" dirty="0" err="1">
                <a:solidFill>
                  <a:srgbClr val="171717"/>
                </a:solidFill>
                <a:effectLst/>
                <a:latin typeface="Segoe UI" panose="020B0502040204020203" pitchFamily="34" charset="0"/>
              </a:rPr>
              <a:t>PySpark</a:t>
            </a:r>
            <a:r>
              <a:rPr lang="en-US" b="0" i="0" dirty="0">
                <a:solidFill>
                  <a:srgbClr val="171717"/>
                </a:solidFill>
                <a:effectLst/>
                <a:latin typeface="Segoe UI" panose="020B0502040204020203" pitchFamily="34" charset="0"/>
              </a:rPr>
              <a:t> code instead, for a more code-centric approach, select the “Open in notebook” option.</a:t>
            </a:r>
          </a:p>
          <a:p>
            <a:endParaRPr lang="en-US" dirty="0"/>
          </a:p>
        </p:txBody>
      </p:sp>
      <p:sp>
        <p:nvSpPr>
          <p:cNvPr id="4" name="Slide Number Placeholder 3"/>
          <p:cNvSpPr>
            <a:spLocks noGrp="1"/>
          </p:cNvSpPr>
          <p:nvPr>
            <p:ph type="sldNum" sz="quarter" idx="5"/>
          </p:nvPr>
        </p:nvSpPr>
        <p:spPr/>
        <p:txBody>
          <a:bodyPr/>
          <a:lstStyle/>
          <a:p>
            <a:fld id="{09259B3D-005A-450F-B89F-6A3DD53EE3BF}" type="slidenum">
              <a:rPr lang="en-US" smtClean="0"/>
              <a:t>25</a:t>
            </a:fld>
            <a:endParaRPr lang="en-US"/>
          </a:p>
        </p:txBody>
      </p:sp>
    </p:spTree>
    <p:extLst>
      <p:ext uri="{BB962C8B-B14F-4D97-AF65-F5344CB8AC3E}">
        <p14:creationId xmlns:p14="http://schemas.microsoft.com/office/powerpoint/2010/main" val="1410477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were to select “Open in notebook”, </a:t>
            </a:r>
            <a:r>
              <a:rPr lang="en-US" dirty="0" err="1"/>
              <a:t>PySpark</a:t>
            </a:r>
            <a:r>
              <a:rPr lang="en-US" dirty="0"/>
              <a:t> code is generated to create, configure, and submit the experiment to Azure Machine Learning.</a:t>
            </a:r>
          </a:p>
          <a:p>
            <a:endParaRPr lang="en-US" dirty="0"/>
          </a:p>
          <a:p>
            <a:r>
              <a:rPr lang="en-US" dirty="0"/>
              <a:t>Within the generated code, you also have the option of registering the trained model with </a:t>
            </a:r>
            <a:r>
              <a:rPr lang="en-US" dirty="0" err="1"/>
              <a:t>MLFlow</a:t>
            </a:r>
            <a:r>
              <a:rPr lang="en-US" dirty="0"/>
              <a:t> within the Azure Machine Learning workspace.</a:t>
            </a:r>
          </a:p>
        </p:txBody>
      </p:sp>
      <p:sp>
        <p:nvSpPr>
          <p:cNvPr id="4" name="Slide Number Placeholder 3"/>
          <p:cNvSpPr>
            <a:spLocks noGrp="1"/>
          </p:cNvSpPr>
          <p:nvPr>
            <p:ph type="sldNum" sz="quarter" idx="5"/>
          </p:nvPr>
        </p:nvSpPr>
        <p:spPr/>
        <p:txBody>
          <a:bodyPr/>
          <a:lstStyle/>
          <a:p>
            <a:fld id="{09259B3D-005A-450F-B89F-6A3DD53EE3BF}" type="slidenum">
              <a:rPr lang="en-US" smtClean="0"/>
              <a:t>26</a:t>
            </a:fld>
            <a:endParaRPr lang="en-US"/>
          </a:p>
        </p:txBody>
      </p:sp>
    </p:spTree>
    <p:extLst>
      <p:ext uri="{BB962C8B-B14F-4D97-AF65-F5344CB8AC3E}">
        <p14:creationId xmlns:p14="http://schemas.microsoft.com/office/powerpoint/2010/main" val="3906698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Models can be deployed several ways. One way is to create a service by deploying to ACI or Kubernetes. This can be automated through a Spark Notebook or by leveraging the deployment features of the Azure Machine Learning resource user interface. Within Synapse, you could train an ONNX model and store it directly in the SQL pool for use with the TSQL Predict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1) A SQL scoring wizard is available in Synapse Studio by right clicking a table, and selecting “Enrich with Existing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2) This action will let you select models registered in a linked azure machine learning workspace.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3) Based on the columns of the data table, you are able to map the input columns to the input of the model. </a:t>
            </a:r>
            <a:endParaRPr lang="en-US" dirty="0"/>
          </a:p>
        </p:txBody>
      </p:sp>
      <p:sp>
        <p:nvSpPr>
          <p:cNvPr id="4" name="Slide Number Placeholder 3"/>
          <p:cNvSpPr>
            <a:spLocks noGrp="1"/>
          </p:cNvSpPr>
          <p:nvPr>
            <p:ph type="sldNum" sz="quarter" idx="5"/>
          </p:nvPr>
        </p:nvSpPr>
        <p:spPr/>
        <p:txBody>
          <a:bodyPr/>
          <a:lstStyle/>
          <a:p>
            <a:fld id="{09259B3D-005A-450F-B89F-6A3DD53EE3BF}" type="slidenum">
              <a:rPr lang="en-US" smtClean="0"/>
              <a:t>27</a:t>
            </a:fld>
            <a:endParaRPr lang="en-US"/>
          </a:p>
        </p:txBody>
      </p:sp>
    </p:spTree>
    <p:extLst>
      <p:ext uri="{BB962C8B-B14F-4D97-AF65-F5344CB8AC3E}">
        <p14:creationId xmlns:p14="http://schemas.microsoft.com/office/powerpoint/2010/main" val="232237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4) The scoring wizard generates a stored procedure to exercise the model, and will also store the model physically in the database in the table of your choice, whether it be an existing table or a completely new 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5) The stored procedure script is then displayed and you could run the model based on the dataset specified in the previous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Another option, of course, is to leverage the code experience in Apache Spark Pools for Azure Synapse for your batch scoring and use SDKs to deploy to ACI, Kubernetes, or the destination of your choice.</a:t>
            </a:r>
            <a:endParaRPr lang="en-US" dirty="0"/>
          </a:p>
          <a:p>
            <a:endParaRPr lang="en-US" dirty="0"/>
          </a:p>
        </p:txBody>
      </p:sp>
      <p:sp>
        <p:nvSpPr>
          <p:cNvPr id="4" name="Slide Number Placeholder 3"/>
          <p:cNvSpPr>
            <a:spLocks noGrp="1"/>
          </p:cNvSpPr>
          <p:nvPr>
            <p:ph type="sldNum" sz="quarter" idx="5"/>
          </p:nvPr>
        </p:nvSpPr>
        <p:spPr/>
        <p:txBody>
          <a:bodyPr/>
          <a:lstStyle/>
          <a:p>
            <a:fld id="{09259B3D-005A-450F-B89F-6A3DD53EE3BF}" type="slidenum">
              <a:rPr lang="en-US" smtClean="0"/>
              <a:t>28</a:t>
            </a:fld>
            <a:endParaRPr lang="en-US"/>
          </a:p>
        </p:txBody>
      </p:sp>
    </p:spTree>
    <p:extLst>
      <p:ext uri="{BB962C8B-B14F-4D97-AF65-F5344CB8AC3E}">
        <p14:creationId xmlns:p14="http://schemas.microsoft.com/office/powerpoint/2010/main" val="356616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E2C7-FD21-4B0A-9A42-56CC1C02D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808AE3-4D58-4158-AB14-5AAF06B7C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AD1E6D-9A75-4465-8B62-D8E487A11B5C}"/>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F7CB53DF-25D2-47EE-8168-71135247E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251A9-727B-497F-825C-AB8E50B564E4}"/>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6439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823A-8400-40DA-BA88-0B9419AD95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04BDFC-9BBE-43D8-A463-C10D91FDD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021AD-8D9E-49F7-9C7E-C38EA23394D6}"/>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1A4261FF-1345-465B-BBD0-925FC2851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51C2A-FD46-425B-8C29-107DB0DB8268}"/>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80710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38FB1-BDA2-4663-9DDE-F20E22A9C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8C3D9-FF19-457E-A70E-91C963B0AD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16BAB-0EDA-46FA-890B-5759FE32E2F4}"/>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A6E04E72-2840-49E6-B6CE-B621201D9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73C9F-56C6-44D3-9AA4-42A556460C54}"/>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21773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1">
            <a:extLst>
              <a:ext uri="{FF2B5EF4-FFF2-40B4-BE49-F238E27FC236}">
                <a16:creationId xmlns:a16="http://schemas.microsoft.com/office/drawing/2014/main" id="{61ACCA14-F9CB-469B-8B2A-B3C05FC7198C}"/>
              </a:ext>
            </a:extLst>
          </p:cNvPr>
          <p:cNvSpPr>
            <a:spLocks noGrp="1"/>
          </p:cNvSpPr>
          <p:nvPr>
            <p:ph type="title" hasCustomPrompt="1"/>
          </p:nvPr>
        </p:nvSpPr>
        <p:spPr>
          <a:xfrm>
            <a:off x="652463" y="346076"/>
            <a:ext cx="10891837" cy="568324"/>
          </a:xfrm>
        </p:spPr>
        <p:txBody>
          <a:bodyPr/>
          <a:lstStyle>
            <a:lvl1pPr>
              <a:defRPr/>
            </a:lvl1pPr>
          </a:lstStyle>
          <a:p>
            <a:r>
              <a:rPr lang="en-US" dirty="0"/>
              <a:t>Your Slide’s Title Goes Here</a:t>
            </a:r>
          </a:p>
        </p:txBody>
      </p:sp>
      <p:sp>
        <p:nvSpPr>
          <p:cNvPr id="8" name="Text Placeholder 4">
            <a:extLst>
              <a:ext uri="{FF2B5EF4-FFF2-40B4-BE49-F238E27FC236}">
                <a16:creationId xmlns:a16="http://schemas.microsoft.com/office/drawing/2014/main" id="{00DDF5B1-C2FF-4E7E-93AB-78F3AE0728C5}"/>
              </a:ext>
            </a:extLst>
          </p:cNvPr>
          <p:cNvSpPr>
            <a:spLocks noGrp="1"/>
          </p:cNvSpPr>
          <p:nvPr>
            <p:ph type="body" sz="quarter" idx="22" hasCustomPrompt="1"/>
          </p:nvPr>
        </p:nvSpPr>
        <p:spPr>
          <a:xfrm>
            <a:off x="652463" y="914400"/>
            <a:ext cx="108918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39837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77382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2"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7"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5"/>
            <a:ext cx="5555965" cy="2573509"/>
          </a:xfrm>
        </p:spPr>
        <p:txBody>
          <a:bodyPr wrap="square" lIns="0" tIns="0" rIns="0" bIns="0">
            <a:noAutofit/>
          </a:bodyPr>
          <a:lstStyle>
            <a:lvl1pPr marL="0" marR="0" indent="0" algn="l" defTabSz="914016"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11" marR="0" indent="0" algn="l" defTabSz="914016"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021" indent="0">
              <a:buNone/>
              <a:defRPr/>
            </a:lvl3pPr>
            <a:lvl4pPr marL="672032" indent="0">
              <a:buNone/>
              <a:defRPr/>
            </a:lvl4pPr>
            <a:lvl5pPr marL="896042"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263523066"/>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4"/>
            <a:ext cx="11339774" cy="947824"/>
          </a:xfrm>
        </p:spPr>
        <p:txBody>
          <a:bodyPr wrap="square" lIns="0" tIns="0" rIns="0" bIns="0">
            <a:spAutoFit/>
          </a:bodyPr>
          <a:lstStyle>
            <a:lvl1pPr marL="0" marR="0" indent="0" algn="l" defTabSz="914016"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indent="0">
              <a:lnSpc>
                <a:spcPct val="110000"/>
              </a:lnSpc>
              <a:spcBef>
                <a:spcPts val="0"/>
              </a:spcBef>
              <a:spcAft>
                <a:spcPts val="600"/>
              </a:spcAft>
              <a:buNone/>
              <a:defRPr sz="1600">
                <a:solidFill>
                  <a:srgbClr val="000000"/>
                </a:solidFill>
              </a:defRPr>
            </a:lvl2pPr>
            <a:lvl3pPr marL="0" indent="0">
              <a:lnSpc>
                <a:spcPct val="110000"/>
              </a:lnSpc>
              <a:spcBef>
                <a:spcPts val="0"/>
              </a:spcBef>
              <a:spcAft>
                <a:spcPts val="600"/>
              </a:spcAft>
              <a:buNone/>
              <a:defRPr sz="1400">
                <a:solidFill>
                  <a:srgbClr val="000000"/>
                </a:solidFill>
                <a:latin typeface="+mn-lt"/>
              </a:defRPr>
            </a:lvl3pPr>
            <a:lvl4pPr marL="672032" indent="0">
              <a:spcBef>
                <a:spcPts val="0"/>
              </a:spcBef>
              <a:spcAft>
                <a:spcPts val="1272"/>
              </a:spcAft>
              <a:buNone/>
              <a:defRPr sz="1961"/>
            </a:lvl4pPr>
            <a:lvl5pPr marL="896042" indent="0">
              <a:buNone/>
              <a:defRPr/>
            </a:lvl5pPr>
          </a:lstStyle>
          <a:p>
            <a:pPr lvl="0"/>
            <a:r>
              <a:rPr lang="en-US"/>
              <a:t>First level Segoe UI </a:t>
            </a:r>
            <a:r>
              <a:rPr lang="en-US" err="1"/>
              <a:t>Semibold</a:t>
            </a:r>
            <a:r>
              <a:rPr lang="en-US"/>
              <a:t> 18pt</a:t>
            </a:r>
          </a:p>
          <a:p>
            <a:pPr lvl="1"/>
            <a:r>
              <a:rPr lang="en-US"/>
              <a:t>Second level Segoe UI 16pt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34pt</a:t>
            </a:r>
          </a:p>
        </p:txBody>
      </p:sp>
    </p:spTree>
    <p:extLst>
      <p:ext uri="{BB962C8B-B14F-4D97-AF65-F5344CB8AC3E}">
        <p14:creationId xmlns:p14="http://schemas.microsoft.com/office/powerpoint/2010/main" val="36242906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eft sideba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24160"/>
            <a:ext cx="5826760" cy="726353"/>
          </a:xfrm>
        </p:spPr>
        <p:txBody>
          <a:bodyPr wrap="square">
            <a:spAutoFit/>
          </a:bodyPr>
          <a:lstStyle>
            <a:lvl1pPr marL="0" indent="0">
              <a:lnSpc>
                <a:spcPct val="100000"/>
              </a:lnSpc>
              <a:spcBef>
                <a:spcPts val="1800"/>
              </a:spcBef>
              <a:buNone/>
              <a:defRPr sz="1600" cap="all" baseline="0">
                <a:latin typeface="Segoe UI Semibold" panose="020B0702040204020203" pitchFamily="34" charset="0"/>
                <a:cs typeface="Segoe UI Semibold" panose="020B0702040204020203" pitchFamily="34" charset="0"/>
              </a:defRPr>
            </a:lvl1pPr>
            <a:lvl2pPr marL="0" indent="0">
              <a:lnSpc>
                <a:spcPct val="100000"/>
              </a:lnSpc>
              <a:buNone/>
              <a:defRPr sz="1600"/>
            </a:lvl2pPr>
            <a:lvl3pPr>
              <a:defRPr sz="1400"/>
            </a:lvl3pPr>
            <a:lvl4pPr>
              <a:defRPr sz="1200"/>
            </a:lvl4pPr>
            <a:lvl5pPr>
              <a:defRPr sz="1200"/>
            </a:lvl5pPr>
          </a:lstStyle>
          <a:p>
            <a:pPr lvl="0"/>
            <a:r>
              <a:rPr lang="en-US"/>
              <a:t>Edit Master text styles</a:t>
            </a:r>
          </a:p>
          <a:p>
            <a:pPr lvl="1"/>
            <a:r>
              <a:rPr lang="en-US"/>
              <a:t>Second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38897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8D96-C3F1-49A1-A2F4-B21A3EC4D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BC5A4-78A5-40DD-AFE0-D4FF8911D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471FA-4C38-46BD-9A4C-2BAF9D0A4153}"/>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873D5774-C5E7-4B3F-B910-59396AF8D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AD3F3-566A-40A4-987C-9DF10B16F9E0}"/>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176265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B02B-A8D0-44C2-A5A9-1E6A0A67F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82C27-BAE2-4B04-8D7A-508F260DA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5803A-FFEC-43F9-B0CE-24A595CD32B7}"/>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3A858AE9-42D4-4D25-8480-00AAB2475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D30D9-26C0-41EA-97D7-B5E2A64D2BAB}"/>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27906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1616-F08D-4628-AC68-62BFB9CC3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26039-DF56-4612-9702-2AC332994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FCCA5-BE35-49F6-A40A-30F69324F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42D96A-D4AB-4D1E-B15C-D53FA157BD31}"/>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6" name="Footer Placeholder 5">
            <a:extLst>
              <a:ext uri="{FF2B5EF4-FFF2-40B4-BE49-F238E27FC236}">
                <a16:creationId xmlns:a16="http://schemas.microsoft.com/office/drawing/2014/main" id="{1751EAB3-AEBA-4507-9536-121D27E23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2217A-18CD-4B98-86BA-A59371E2D560}"/>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120911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C2F6-9241-4079-A7D7-3CE440C519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C78A75-0A4D-453E-9F16-DE8D01F15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7F2E8-5477-4578-827D-B9C8F0A84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D35BE-9221-48D0-9506-5C54522CB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697E9-B8CA-4140-B225-D8C7A64A0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D743B-427E-4FB7-BE64-03EDD245C70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8" name="Footer Placeholder 7">
            <a:extLst>
              <a:ext uri="{FF2B5EF4-FFF2-40B4-BE49-F238E27FC236}">
                <a16:creationId xmlns:a16="http://schemas.microsoft.com/office/drawing/2014/main" id="{CB6F2B24-E523-49F8-B781-132E1E43D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17181-B839-4CFB-B444-4E88685F312B}"/>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248917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6DA5-94C4-4CB3-8C32-318DD02A1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2497A6-1653-43B1-823A-85C79A2F499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4" name="Footer Placeholder 3">
            <a:extLst>
              <a:ext uri="{FF2B5EF4-FFF2-40B4-BE49-F238E27FC236}">
                <a16:creationId xmlns:a16="http://schemas.microsoft.com/office/drawing/2014/main" id="{78B2692C-401F-4E3C-8772-BF253720C9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28573-56E7-4BDA-B416-E977010A886A}"/>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46287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D64F3-D358-4B70-938F-D7CE7FAA39D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3" name="Footer Placeholder 2">
            <a:extLst>
              <a:ext uri="{FF2B5EF4-FFF2-40B4-BE49-F238E27FC236}">
                <a16:creationId xmlns:a16="http://schemas.microsoft.com/office/drawing/2014/main" id="{2DE77E94-CDC6-4CF6-A75E-433C6CD0B7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D0DC1D-991D-401D-96DA-DB1B49DFE8CA}"/>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265893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FB46-6330-49C0-831B-FEF137C1E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EB8E3C-FED3-435B-AFA4-60E2A493D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BA1B3-4FF8-448B-97E7-9FA13B1E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3C6A4-423B-47A7-83D2-2B0B968E93CE}"/>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6" name="Footer Placeholder 5">
            <a:extLst>
              <a:ext uri="{FF2B5EF4-FFF2-40B4-BE49-F238E27FC236}">
                <a16:creationId xmlns:a16="http://schemas.microsoft.com/office/drawing/2014/main" id="{176FA4D1-4794-46B3-AA3C-01F6BCE06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3C830-5DD5-4EC7-8D3F-FAF07F0140A6}"/>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1893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64F5-9B9B-465E-BE38-187ED0BF0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96D759-3D7F-48E0-A0AB-F7D72A9BA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E78AA-962D-4DDE-8D1C-CF8B4BE62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3643-8547-4AA1-9560-337B5F7239D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6" name="Footer Placeholder 5">
            <a:extLst>
              <a:ext uri="{FF2B5EF4-FFF2-40B4-BE49-F238E27FC236}">
                <a16:creationId xmlns:a16="http://schemas.microsoft.com/office/drawing/2014/main" id="{E33F5C19-20CF-4C34-BD94-B2D2FC499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EE840-CE1A-40BD-A489-4C72B25C9CBE}"/>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3508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717A8-620B-4446-84A4-6BA9FA417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3D17D-ED2F-45F3-9E3A-5906C78E6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A6527-3782-4B63-AA17-7F45E7AEB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7C430698-3581-4345-8F57-7B0F1BFC2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1FE1AD-D0C9-440C-BD18-1F5E5F366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C97BF-6EF0-4B0F-AFF4-F9FC446E3240}" type="slidenum">
              <a:rPr lang="en-US" smtClean="0"/>
              <a:t>‹#›</a:t>
            </a:fld>
            <a:endParaRPr lang="en-US"/>
          </a:p>
        </p:txBody>
      </p:sp>
    </p:spTree>
    <p:extLst>
      <p:ext uri="{BB962C8B-B14F-4D97-AF65-F5344CB8AC3E}">
        <p14:creationId xmlns:p14="http://schemas.microsoft.com/office/powerpoint/2010/main" val="2035519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22.sv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sv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8.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40.png"/><Relationship Id="rId10" Type="http://schemas.openxmlformats.org/officeDocument/2006/relationships/image" Target="../media/image31.png"/><Relationship Id="rId4" Type="http://schemas.openxmlformats.org/officeDocument/2006/relationships/image" Target="../media/image39.png"/><Relationship Id="rId9" Type="http://schemas.openxmlformats.org/officeDocument/2006/relationships/image" Target="../media/image30.svg"/></Relationships>
</file>

<file path=ppt/slides/_rels/slide2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DAD2-0D81-42A3-9293-667610100EFB}"/>
              </a:ext>
            </a:extLst>
          </p:cNvPr>
          <p:cNvSpPr>
            <a:spLocks noGrp="1"/>
          </p:cNvSpPr>
          <p:nvPr>
            <p:ph type="title"/>
          </p:nvPr>
        </p:nvSpPr>
        <p:spPr/>
        <p:txBody>
          <a:bodyPr/>
          <a:lstStyle/>
          <a:p>
            <a:r>
              <a:rPr lang="en-US" dirty="0"/>
              <a:t>Day 3 – Azure Machine Learning Integration</a:t>
            </a:r>
          </a:p>
        </p:txBody>
      </p:sp>
      <p:sp>
        <p:nvSpPr>
          <p:cNvPr id="3" name="Content Placeholder 2">
            <a:extLst>
              <a:ext uri="{FF2B5EF4-FFF2-40B4-BE49-F238E27FC236}">
                <a16:creationId xmlns:a16="http://schemas.microsoft.com/office/drawing/2014/main" id="{122552BF-DFD5-46FD-9FA6-29B33464D1F6}"/>
              </a:ext>
            </a:extLst>
          </p:cNvPr>
          <p:cNvSpPr>
            <a:spLocks noGrp="1"/>
          </p:cNvSpPr>
          <p:nvPr>
            <p:ph idx="1"/>
          </p:nvPr>
        </p:nvSpPr>
        <p:spPr/>
        <p:txBody>
          <a:bodyPr>
            <a:normAutofit/>
          </a:bodyPr>
          <a:lstStyle/>
          <a:p>
            <a:pPr marL="0" indent="0">
              <a:buNone/>
            </a:pPr>
            <a:r>
              <a:rPr lang="en-US" sz="2400" dirty="0"/>
              <a:t>BRK11 – Working with data sources and datasets (25 min)</a:t>
            </a:r>
          </a:p>
          <a:p>
            <a:pPr marL="0" indent="0">
              <a:buNone/>
            </a:pPr>
            <a:r>
              <a:rPr lang="en-US" sz="2400" dirty="0"/>
              <a:t>ACT04 – MENTI: Best practices for securing data and protecting privacy</a:t>
            </a:r>
          </a:p>
          <a:p>
            <a:pPr marL="0" indent="0">
              <a:buNone/>
            </a:pPr>
            <a:r>
              <a:rPr lang="en-US" sz="2400" dirty="0"/>
              <a:t>BRK12 – Azure Machine Learning integration with Azure Synapse Analytics (30 min)</a:t>
            </a:r>
          </a:p>
          <a:p>
            <a:pPr marL="0" indent="0">
              <a:buNone/>
            </a:pPr>
            <a:r>
              <a:rPr lang="en-US" sz="2400" dirty="0"/>
              <a:t>LAB05 – Using Azure Machine Learning from Azure Synapse Analytics Studio</a:t>
            </a:r>
          </a:p>
          <a:p>
            <a:pPr marL="0" indent="0">
              <a:buNone/>
            </a:pPr>
            <a:r>
              <a:rPr lang="en-US" sz="2400" dirty="0"/>
              <a:t>BRK13 – Azure Machine Learning integration with Azure Databricks (30 min)</a:t>
            </a:r>
          </a:p>
          <a:p>
            <a:pPr marL="0" indent="0">
              <a:buNone/>
            </a:pPr>
            <a:r>
              <a:rPr lang="en-US" sz="2400" dirty="0"/>
              <a:t>ACT05 – DISCUSS: MLOps best practices</a:t>
            </a:r>
          </a:p>
          <a:p>
            <a:pPr marL="0" indent="0">
              <a:buNone/>
            </a:pPr>
            <a:r>
              <a:rPr lang="en-US" sz="2400" dirty="0"/>
              <a:t>LAB06 – MLOps with Azure Machine Learning, Azure Pipelines, and GitHub</a:t>
            </a:r>
          </a:p>
          <a:p>
            <a:pPr marL="0" indent="0">
              <a:buNone/>
            </a:pPr>
            <a:r>
              <a:rPr lang="en-US" sz="2400" dirty="0"/>
              <a:t>ACT06 – NENTI: Addressing the challenges of modern data science projects with Azure</a:t>
            </a:r>
          </a:p>
        </p:txBody>
      </p:sp>
    </p:spTree>
    <p:extLst>
      <p:ext uri="{BB962C8B-B14F-4D97-AF65-F5344CB8AC3E}">
        <p14:creationId xmlns:p14="http://schemas.microsoft.com/office/powerpoint/2010/main" val="372137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p:txBody>
          <a:bodyPr>
            <a:normAutofit fontScale="85000" lnSpcReduction="10000"/>
          </a:bodyPr>
          <a:lstStyle/>
          <a:p>
            <a:pPr marL="0" indent="0">
              <a:buNone/>
            </a:pPr>
            <a:r>
              <a:rPr lang="en-US" dirty="0"/>
              <a:t>Step 1:   Create a target dataset.  </a:t>
            </a:r>
            <a:r>
              <a:rPr lang="en-US" b="1" dirty="0"/>
              <a:t>Must</a:t>
            </a:r>
            <a:r>
              <a:rPr lang="en-US" dirty="0"/>
              <a:t> have the timeseries trait:</a:t>
            </a:r>
          </a:p>
          <a:p>
            <a:r>
              <a:rPr lang="en-US" dirty="0"/>
              <a:t>Timestamp column in the data</a:t>
            </a:r>
          </a:p>
          <a:p>
            <a:r>
              <a:rPr lang="en-US" dirty="0"/>
              <a:t>Virtual column derived from the path pattern of files</a:t>
            </a:r>
          </a:p>
          <a:p>
            <a:pPr marL="0" indent="0">
              <a:buNone/>
            </a:pPr>
            <a:endParaRPr lang="en-US" dirty="0"/>
          </a:p>
          <a:p>
            <a:pPr marL="0" indent="0">
              <a:buNone/>
            </a:pPr>
            <a:r>
              <a:rPr lang="en-US" sz="2600" dirty="0" err="1">
                <a:latin typeface="Consolas" panose="020B0609020204030204" pitchFamily="49" charset="0"/>
              </a:rPr>
              <a:t>dstore</a:t>
            </a:r>
            <a:r>
              <a:rPr lang="en-US" sz="2600" dirty="0">
                <a:latin typeface="Consolas" panose="020B0609020204030204" pitchFamily="49" charset="0"/>
              </a:rPr>
              <a:t> = </a:t>
            </a:r>
            <a:r>
              <a:rPr lang="en-US" sz="2600" dirty="0" err="1">
                <a:latin typeface="Consolas" panose="020B0609020204030204" pitchFamily="49" charset="0"/>
              </a:rPr>
              <a:t>Datastore.get</a:t>
            </a:r>
            <a:r>
              <a:rPr lang="en-US" sz="2600" dirty="0">
                <a:latin typeface="Consolas" panose="020B0609020204030204" pitchFamily="49" charset="0"/>
              </a:rPr>
              <a:t>(</a:t>
            </a:r>
            <a:r>
              <a:rPr lang="en-US" sz="2600" dirty="0" err="1">
                <a:latin typeface="Consolas" panose="020B0609020204030204" pitchFamily="49" charset="0"/>
              </a:rPr>
              <a:t>ws</a:t>
            </a:r>
            <a:r>
              <a:rPr lang="en-US" sz="2600" dirty="0">
                <a:latin typeface="Consolas" panose="020B0609020204030204" pitchFamily="49" charset="0"/>
              </a:rPr>
              <a:t>, 'your datastore name')</a:t>
            </a:r>
          </a:p>
          <a:p>
            <a:pPr marL="0" indent="0">
              <a:buNone/>
            </a:pPr>
            <a:r>
              <a:rPr lang="en-US" sz="2600" dirty="0" err="1">
                <a:latin typeface="Consolas" panose="020B0609020204030204" pitchFamily="49" charset="0"/>
              </a:rPr>
              <a:t>dstore_paths</a:t>
            </a:r>
            <a:r>
              <a:rPr lang="en-US" sz="2600" dirty="0">
                <a:latin typeface="Consolas" panose="020B0609020204030204" pitchFamily="49" charset="0"/>
              </a:rPr>
              <a:t> = [(</a:t>
            </a:r>
            <a:r>
              <a:rPr lang="en-US" sz="2600" dirty="0" err="1">
                <a:latin typeface="Consolas" panose="020B0609020204030204" pitchFamily="49" charset="0"/>
              </a:rPr>
              <a:t>dstore</a:t>
            </a:r>
            <a:r>
              <a:rPr lang="en-US" sz="2600" dirty="0">
                <a:latin typeface="Consolas" panose="020B0609020204030204" pitchFamily="49" charset="0"/>
              </a:rPr>
              <a:t>, 'weather/*/*/*/*/</a:t>
            </a:r>
            <a:r>
              <a:rPr lang="en-US" sz="2600" dirty="0" err="1">
                <a:latin typeface="Consolas" panose="020B0609020204030204" pitchFamily="49" charset="0"/>
              </a:rPr>
              <a:t>data.parquet</a:t>
            </a:r>
            <a:r>
              <a:rPr lang="en-US" sz="2600" dirty="0">
                <a:latin typeface="Consolas" panose="020B0609020204030204" pitchFamily="49" charset="0"/>
              </a:rPr>
              <a:t>')]</a:t>
            </a:r>
          </a:p>
          <a:p>
            <a:pPr marL="0" indent="0">
              <a:buNone/>
            </a:pPr>
            <a:r>
              <a:rPr lang="en-US" sz="2600" dirty="0" err="1">
                <a:latin typeface="Consolas" panose="020B0609020204030204" pitchFamily="49" charset="0"/>
              </a:rPr>
              <a:t>partition_format</a:t>
            </a:r>
            <a:r>
              <a:rPr lang="en-US" sz="2600" dirty="0">
                <a:latin typeface="Consolas" panose="020B0609020204030204" pitchFamily="49" charset="0"/>
              </a:rPr>
              <a:t> = 'weather/{state}/{</a:t>
            </a:r>
            <a:r>
              <a:rPr lang="en-US" sz="2600" dirty="0" err="1">
                <a:latin typeface="Consolas" panose="020B0609020204030204" pitchFamily="49" charset="0"/>
              </a:rPr>
              <a:t>date:yyyy</a:t>
            </a:r>
            <a:r>
              <a:rPr lang="en-US" sz="2600" dirty="0">
                <a:latin typeface="Consolas" panose="020B0609020204030204" pitchFamily="49" charset="0"/>
              </a:rPr>
              <a:t>/MM/dd}/</a:t>
            </a:r>
            <a:r>
              <a:rPr lang="en-US" sz="2600" dirty="0" err="1">
                <a:latin typeface="Consolas" panose="020B0609020204030204" pitchFamily="49" charset="0"/>
              </a:rPr>
              <a:t>data.parquet</a:t>
            </a:r>
            <a:r>
              <a:rPr lang="en-US" sz="2600" dirty="0">
                <a:latin typeface="Consolas" panose="020B0609020204030204" pitchFamily="49" charset="0"/>
              </a:rPr>
              <a:t>'</a:t>
            </a:r>
          </a:p>
          <a:p>
            <a:pPr marL="0" indent="0">
              <a:buNone/>
            </a:pPr>
            <a:r>
              <a:rPr lang="en-US" sz="2600" dirty="0" err="1">
                <a:latin typeface="Consolas" panose="020B0609020204030204" pitchFamily="49" charset="0"/>
              </a:rPr>
              <a:t>dset</a:t>
            </a:r>
            <a:r>
              <a:rPr lang="en-US" sz="2600" dirty="0">
                <a:latin typeface="Consolas" panose="020B0609020204030204" pitchFamily="49" charset="0"/>
              </a:rPr>
              <a:t> = </a:t>
            </a:r>
            <a:r>
              <a:rPr lang="en-US" sz="2600" dirty="0" err="1">
                <a:latin typeface="Consolas" panose="020B0609020204030204" pitchFamily="49" charset="0"/>
              </a:rPr>
              <a:t>Dataset.Tabular.from_parquet_files</a:t>
            </a:r>
            <a:r>
              <a:rPr lang="en-US" sz="2600" dirty="0">
                <a:latin typeface="Consolas" panose="020B0609020204030204" pitchFamily="49" charset="0"/>
              </a:rPr>
              <a:t>(path=</a:t>
            </a:r>
            <a:r>
              <a:rPr lang="en-US" sz="2600" dirty="0" err="1">
                <a:latin typeface="Consolas" panose="020B0609020204030204" pitchFamily="49" charset="0"/>
              </a:rPr>
              <a:t>dstore_paths</a:t>
            </a:r>
            <a:r>
              <a:rPr lang="en-US" sz="2600" dirty="0">
                <a:latin typeface="Consolas" panose="020B0609020204030204" pitchFamily="49" charset="0"/>
              </a:rPr>
              <a:t>, </a:t>
            </a:r>
            <a:r>
              <a:rPr lang="en-US" sz="2600" dirty="0" err="1">
                <a:latin typeface="Consolas" panose="020B0609020204030204" pitchFamily="49" charset="0"/>
              </a:rPr>
              <a:t>partition_format</a:t>
            </a:r>
            <a:r>
              <a:rPr lang="en-US" sz="2600" dirty="0">
                <a:latin typeface="Consolas" panose="020B0609020204030204" pitchFamily="49" charset="0"/>
              </a:rPr>
              <a:t>=</a:t>
            </a:r>
            <a:r>
              <a:rPr lang="en-US" sz="2600" dirty="0" err="1">
                <a:latin typeface="Consolas" panose="020B0609020204030204" pitchFamily="49" charset="0"/>
              </a:rPr>
              <a:t>partition_format</a:t>
            </a:r>
            <a:r>
              <a:rPr lang="en-US" sz="2600" dirty="0">
                <a:latin typeface="Consolas" panose="020B0609020204030204" pitchFamily="49" charset="0"/>
              </a:rPr>
              <a:t>)</a:t>
            </a:r>
          </a:p>
          <a:p>
            <a:pPr marL="0" indent="0">
              <a:buNone/>
            </a:pPr>
            <a:r>
              <a:rPr lang="en-US" sz="2600" dirty="0" err="1">
                <a:latin typeface="Consolas" panose="020B0609020204030204" pitchFamily="49" charset="0"/>
              </a:rPr>
              <a:t>dset</a:t>
            </a:r>
            <a:r>
              <a:rPr lang="en-US" sz="2600" dirty="0">
                <a:latin typeface="Consolas" panose="020B0609020204030204" pitchFamily="49" charset="0"/>
              </a:rPr>
              <a:t> = </a:t>
            </a:r>
            <a:r>
              <a:rPr lang="en-US" sz="2600" dirty="0" err="1">
                <a:latin typeface="Consolas" panose="020B0609020204030204" pitchFamily="49" charset="0"/>
              </a:rPr>
              <a:t>dset.with_timestamp_columns</a:t>
            </a:r>
            <a:r>
              <a:rPr lang="en-US" sz="2600" dirty="0">
                <a:latin typeface="Consolas" panose="020B0609020204030204" pitchFamily="49" charset="0"/>
              </a:rPr>
              <a:t>('date')</a:t>
            </a:r>
          </a:p>
          <a:p>
            <a:pPr marL="0" indent="0">
              <a:buNone/>
            </a:pPr>
            <a:r>
              <a:rPr lang="en-US" sz="2600" dirty="0" err="1">
                <a:latin typeface="Consolas" panose="020B0609020204030204" pitchFamily="49" charset="0"/>
              </a:rPr>
              <a:t>dset</a:t>
            </a:r>
            <a:r>
              <a:rPr lang="en-US" sz="2600" dirty="0">
                <a:latin typeface="Consolas" panose="020B0609020204030204" pitchFamily="49" charset="0"/>
              </a:rPr>
              <a:t> = </a:t>
            </a:r>
            <a:r>
              <a:rPr lang="en-US" sz="2600" dirty="0" err="1">
                <a:latin typeface="Consolas" panose="020B0609020204030204" pitchFamily="49" charset="0"/>
              </a:rPr>
              <a:t>dset.register</a:t>
            </a:r>
            <a:r>
              <a:rPr lang="en-US" sz="2600" dirty="0">
                <a:latin typeface="Consolas" panose="020B0609020204030204" pitchFamily="49" charset="0"/>
              </a:rPr>
              <a:t>(</a:t>
            </a:r>
            <a:r>
              <a:rPr lang="en-US" sz="2600" dirty="0" err="1">
                <a:latin typeface="Consolas" panose="020B0609020204030204" pitchFamily="49" charset="0"/>
              </a:rPr>
              <a:t>ws</a:t>
            </a:r>
            <a:r>
              <a:rPr lang="en-US" sz="2600" dirty="0">
                <a:latin typeface="Consolas" panose="020B0609020204030204" pitchFamily="49" charset="0"/>
              </a:rPr>
              <a:t>, 'target')</a:t>
            </a:r>
          </a:p>
        </p:txBody>
      </p:sp>
      <p:sp>
        <p:nvSpPr>
          <p:cNvPr id="5" name="Speech Bubble: Rectangle 4">
            <a:extLst>
              <a:ext uri="{FF2B5EF4-FFF2-40B4-BE49-F238E27FC236}">
                <a16:creationId xmlns:a16="http://schemas.microsoft.com/office/drawing/2014/main" id="{C7B86A42-8AE6-4772-93B9-C705489E0FD3}"/>
              </a:ext>
            </a:extLst>
          </p:cNvPr>
          <p:cNvSpPr/>
          <p:nvPr/>
        </p:nvSpPr>
        <p:spPr>
          <a:xfrm>
            <a:off x="8472503" y="1600757"/>
            <a:ext cx="2643553" cy="1220834"/>
          </a:xfrm>
          <a:prstGeom prst="wedgeRectCallout">
            <a:avLst>
              <a:gd name="adj1" fmla="val -131631"/>
              <a:gd name="adj2" fmla="val 110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Define a variable named “state”</a:t>
            </a:r>
          </a:p>
        </p:txBody>
      </p:sp>
      <p:sp>
        <p:nvSpPr>
          <p:cNvPr id="6" name="Speech Bubble: Rectangle 5">
            <a:extLst>
              <a:ext uri="{FF2B5EF4-FFF2-40B4-BE49-F238E27FC236}">
                <a16:creationId xmlns:a16="http://schemas.microsoft.com/office/drawing/2014/main" id="{51ABEAB4-3EAA-45E9-979B-EE1B49223D63}"/>
              </a:ext>
            </a:extLst>
          </p:cNvPr>
          <p:cNvSpPr/>
          <p:nvPr/>
        </p:nvSpPr>
        <p:spPr>
          <a:xfrm>
            <a:off x="8794886" y="2208166"/>
            <a:ext cx="3397114" cy="1220834"/>
          </a:xfrm>
          <a:prstGeom prst="wedgeRectCallout">
            <a:avLst>
              <a:gd name="adj1" fmla="val -83149"/>
              <a:gd name="adj2" fmla="val 65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Define a variable named “date” based on folder names</a:t>
            </a:r>
          </a:p>
        </p:txBody>
      </p:sp>
      <p:sp>
        <p:nvSpPr>
          <p:cNvPr id="7" name="Speech Bubble: Rectangle 6">
            <a:extLst>
              <a:ext uri="{FF2B5EF4-FFF2-40B4-BE49-F238E27FC236}">
                <a16:creationId xmlns:a16="http://schemas.microsoft.com/office/drawing/2014/main" id="{24A2FBB1-B89C-4D55-B03D-58134069F6CF}"/>
              </a:ext>
            </a:extLst>
          </p:cNvPr>
          <p:cNvSpPr/>
          <p:nvPr/>
        </p:nvSpPr>
        <p:spPr>
          <a:xfrm>
            <a:off x="6773946" y="5150255"/>
            <a:ext cx="3397114" cy="1154127"/>
          </a:xfrm>
          <a:prstGeom prst="wedgeRectCallout">
            <a:avLst>
              <a:gd name="adj1" fmla="val -68593"/>
              <a:gd name="adj2" fmla="val -61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that “date” is a timestamp column</a:t>
            </a:r>
          </a:p>
        </p:txBody>
      </p:sp>
      <p:sp>
        <p:nvSpPr>
          <p:cNvPr id="8" name="Speech Bubble: Rectangle 7">
            <a:extLst>
              <a:ext uri="{FF2B5EF4-FFF2-40B4-BE49-F238E27FC236}">
                <a16:creationId xmlns:a16="http://schemas.microsoft.com/office/drawing/2014/main" id="{B7BD62AB-1A4F-4061-BAF2-5E7B7EF40E48}"/>
              </a:ext>
            </a:extLst>
          </p:cNvPr>
          <p:cNvSpPr/>
          <p:nvPr/>
        </p:nvSpPr>
        <p:spPr>
          <a:xfrm>
            <a:off x="8095722" y="4364930"/>
            <a:ext cx="3397114"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Load data using the defined partition format</a:t>
            </a:r>
          </a:p>
        </p:txBody>
      </p:sp>
    </p:spTree>
    <p:extLst>
      <p:ext uri="{BB962C8B-B14F-4D97-AF65-F5344CB8AC3E}">
        <p14:creationId xmlns:p14="http://schemas.microsoft.com/office/powerpoint/2010/main" val="219676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a:xfrm>
            <a:off x="838200" y="1130681"/>
            <a:ext cx="10515600" cy="4787234"/>
          </a:xfrm>
        </p:spPr>
        <p:txBody>
          <a:bodyPr>
            <a:normAutofit fontScale="77500" lnSpcReduction="20000"/>
          </a:bodyPr>
          <a:lstStyle/>
          <a:p>
            <a:pPr marL="0" indent="0">
              <a:buNone/>
            </a:pPr>
            <a:r>
              <a:rPr lang="en-US" sz="3600" dirty="0"/>
              <a:t>Step</a:t>
            </a:r>
            <a:r>
              <a:rPr lang="en-US" sz="3300" dirty="0"/>
              <a:t> 2:   Create a dataset monitor</a:t>
            </a:r>
          </a:p>
          <a:p>
            <a:pPr marL="0" indent="0">
              <a:buNone/>
            </a:pPr>
            <a:endParaRPr lang="en-US" sz="2600" dirty="0">
              <a:latin typeface="Consolas" panose="020B0609020204030204" pitchFamily="49" charset="0"/>
            </a:endParaRPr>
          </a:p>
          <a:p>
            <a:pPr marL="0" indent="0">
              <a:buNone/>
            </a:pPr>
            <a:r>
              <a:rPr lang="en-US" sz="3100" dirty="0" err="1">
                <a:latin typeface="Consolas" panose="020B0609020204030204" pitchFamily="49" charset="0"/>
              </a:rPr>
              <a:t>dset</a:t>
            </a:r>
            <a:r>
              <a:rPr lang="en-US" sz="3100" dirty="0">
                <a:latin typeface="Consolas" panose="020B0609020204030204" pitchFamily="49" charset="0"/>
              </a:rPr>
              <a:t> = </a:t>
            </a:r>
            <a:r>
              <a:rPr lang="en-US" sz="3100" dirty="0" err="1">
                <a:latin typeface="Consolas" panose="020B0609020204030204" pitchFamily="49" charset="0"/>
              </a:rPr>
              <a:t>Dataset.get_by_name</a:t>
            </a:r>
            <a:r>
              <a:rPr lang="en-US" sz="3100" dirty="0">
                <a:latin typeface="Consolas" panose="020B0609020204030204" pitchFamily="49" charset="0"/>
              </a:rPr>
              <a:t>(</a:t>
            </a:r>
            <a:r>
              <a:rPr lang="en-US" sz="3100" dirty="0" err="1">
                <a:latin typeface="Consolas" panose="020B0609020204030204" pitchFamily="49" charset="0"/>
              </a:rPr>
              <a:t>ws</a:t>
            </a:r>
            <a:r>
              <a:rPr lang="en-US" sz="3100" dirty="0">
                <a:latin typeface="Consolas" panose="020B0609020204030204" pitchFamily="49" charset="0"/>
              </a:rPr>
              <a:t>, 'target')</a:t>
            </a:r>
          </a:p>
          <a:p>
            <a:pPr marL="0" indent="0">
              <a:buNone/>
            </a:pPr>
            <a:r>
              <a:rPr lang="en-US" sz="3100" dirty="0">
                <a:latin typeface="Consolas" panose="020B0609020204030204" pitchFamily="49" charset="0"/>
              </a:rPr>
              <a:t>baseline = </a:t>
            </a:r>
            <a:r>
              <a:rPr lang="en-US" sz="3100" dirty="0" err="1">
                <a:latin typeface="Consolas" panose="020B0609020204030204" pitchFamily="49" charset="0"/>
              </a:rPr>
              <a:t>target.time_before</a:t>
            </a:r>
            <a:r>
              <a:rPr lang="en-US" sz="3100" dirty="0">
                <a:latin typeface="Consolas" panose="020B0609020204030204" pitchFamily="49" charset="0"/>
              </a:rPr>
              <a:t>(datetime(2019, 2, 1))</a:t>
            </a:r>
          </a:p>
          <a:p>
            <a:pPr marL="0" indent="0">
              <a:buNone/>
            </a:pPr>
            <a:r>
              <a:rPr lang="en-US" sz="3100" dirty="0">
                <a:latin typeface="Consolas" panose="020B0609020204030204" pitchFamily="49" charset="0"/>
              </a:rPr>
              <a:t>features = ['latitude', 'longitude’, ... ]</a:t>
            </a:r>
          </a:p>
          <a:p>
            <a:pPr marL="0" indent="0">
              <a:buNone/>
            </a:pPr>
            <a:r>
              <a:rPr lang="en-US" sz="3100" dirty="0">
                <a:latin typeface="Consolas" panose="020B0609020204030204" pitchFamily="49" charset="0"/>
              </a:rPr>
              <a:t>monitor = </a:t>
            </a:r>
            <a:r>
              <a:rPr lang="en-US" sz="3100" dirty="0" err="1">
                <a:latin typeface="Consolas" panose="020B0609020204030204" pitchFamily="49" charset="0"/>
              </a:rPr>
              <a:t>DataDriftDetector.create_from_datasets</a:t>
            </a:r>
            <a:r>
              <a:rPr lang="en-US" sz="3100" dirty="0">
                <a:latin typeface="Consolas" panose="020B0609020204030204" pitchFamily="49" charset="0"/>
              </a:rPr>
              <a:t>(</a:t>
            </a:r>
            <a:r>
              <a:rPr lang="en-US" sz="3100" dirty="0" err="1">
                <a:latin typeface="Consolas" panose="020B0609020204030204" pitchFamily="49" charset="0"/>
              </a:rPr>
              <a:t>ws</a:t>
            </a:r>
            <a:r>
              <a:rPr lang="en-US" sz="3100" dirty="0">
                <a:latin typeface="Consolas" panose="020B0609020204030204" pitchFamily="49" charset="0"/>
              </a:rPr>
              <a:t>,</a:t>
            </a:r>
          </a:p>
          <a:p>
            <a:pPr marL="0" indent="0">
              <a:buNone/>
            </a:pPr>
            <a:r>
              <a:rPr lang="en-US" sz="3100" dirty="0">
                <a:latin typeface="Consolas" panose="020B0609020204030204" pitchFamily="49" charset="0"/>
              </a:rPr>
              <a:t>	'drift-monitor’, baseline, target,</a:t>
            </a:r>
          </a:p>
          <a:p>
            <a:pPr marL="0" indent="0">
              <a:buNone/>
            </a:pPr>
            <a:r>
              <a:rPr lang="en-US" sz="3100" dirty="0">
                <a:latin typeface="Consolas" panose="020B0609020204030204" pitchFamily="49" charset="0"/>
              </a:rPr>
              <a:t>	</a:t>
            </a:r>
            <a:r>
              <a:rPr lang="en-US" sz="3100" dirty="0" err="1">
                <a:latin typeface="Consolas" panose="020B0609020204030204" pitchFamily="49" charset="0"/>
              </a:rPr>
              <a:t>compute_target</a:t>
            </a:r>
            <a:r>
              <a:rPr lang="en-US" sz="3100" dirty="0">
                <a:latin typeface="Consolas" panose="020B0609020204030204" pitchFamily="49" charset="0"/>
              </a:rPr>
              <a:t>='</a:t>
            </a:r>
            <a:r>
              <a:rPr lang="en-US" sz="3100" dirty="0" err="1">
                <a:latin typeface="Consolas" panose="020B0609020204030204" pitchFamily="49" charset="0"/>
              </a:rPr>
              <a:t>cpu</a:t>
            </a:r>
            <a:r>
              <a:rPr lang="en-US" sz="3100" dirty="0">
                <a:latin typeface="Consolas" panose="020B0609020204030204" pitchFamily="49" charset="0"/>
              </a:rPr>
              <a:t>-cluster’,</a:t>
            </a:r>
          </a:p>
          <a:p>
            <a:pPr marL="0" indent="0">
              <a:buNone/>
            </a:pPr>
            <a:r>
              <a:rPr lang="en-US" sz="3100" dirty="0">
                <a:latin typeface="Consolas" panose="020B0609020204030204" pitchFamily="49" charset="0"/>
              </a:rPr>
              <a:t>	frequency='Week’,</a:t>
            </a:r>
          </a:p>
          <a:p>
            <a:pPr marL="0" indent="0">
              <a:buNone/>
            </a:pPr>
            <a:r>
              <a:rPr lang="en-US" sz="3100" dirty="0">
                <a:latin typeface="Consolas" panose="020B0609020204030204" pitchFamily="49" charset="0"/>
              </a:rPr>
              <a:t>	</a:t>
            </a:r>
            <a:r>
              <a:rPr lang="en-US" sz="3100" dirty="0" err="1">
                <a:latin typeface="Consolas" panose="020B0609020204030204" pitchFamily="49" charset="0"/>
              </a:rPr>
              <a:t>feature_list</a:t>
            </a:r>
            <a:r>
              <a:rPr lang="en-US" sz="3100" dirty="0">
                <a:latin typeface="Consolas" panose="020B0609020204030204" pitchFamily="49" charset="0"/>
              </a:rPr>
              <a:t>=None,</a:t>
            </a:r>
          </a:p>
          <a:p>
            <a:pPr marL="0" indent="0">
              <a:buNone/>
            </a:pPr>
            <a:r>
              <a:rPr lang="en-US" sz="3100" dirty="0">
                <a:latin typeface="Consolas" panose="020B0609020204030204" pitchFamily="49" charset="0"/>
              </a:rPr>
              <a:t>	</a:t>
            </a:r>
            <a:r>
              <a:rPr lang="en-US" sz="3100" dirty="0" err="1">
                <a:latin typeface="Consolas" panose="020B0609020204030204" pitchFamily="49" charset="0"/>
              </a:rPr>
              <a:t>drift_threshold</a:t>
            </a:r>
            <a:r>
              <a:rPr lang="en-US" sz="3100" dirty="0">
                <a:latin typeface="Consolas" panose="020B0609020204030204" pitchFamily="49" charset="0"/>
              </a:rPr>
              <a:t>=.6,</a:t>
            </a:r>
          </a:p>
          <a:p>
            <a:pPr marL="0" indent="0">
              <a:buNone/>
            </a:pPr>
            <a:r>
              <a:rPr lang="en-US" sz="3100" dirty="0">
                <a:latin typeface="Consolas" panose="020B0609020204030204" pitchFamily="49" charset="0"/>
              </a:rPr>
              <a:t>	latency=24)</a:t>
            </a:r>
          </a:p>
        </p:txBody>
      </p:sp>
      <p:sp>
        <p:nvSpPr>
          <p:cNvPr id="9" name="Speech Bubble: Rectangle 8">
            <a:extLst>
              <a:ext uri="{FF2B5EF4-FFF2-40B4-BE49-F238E27FC236}">
                <a16:creationId xmlns:a16="http://schemas.microsoft.com/office/drawing/2014/main" id="{4FE76B04-B199-4C35-A5D7-9FEF64645F5A}"/>
              </a:ext>
            </a:extLst>
          </p:cNvPr>
          <p:cNvSpPr/>
          <p:nvPr/>
        </p:nvSpPr>
        <p:spPr>
          <a:xfrm>
            <a:off x="8472503" y="833789"/>
            <a:ext cx="2643553" cy="1220834"/>
          </a:xfrm>
          <a:prstGeom prst="wedgeRectCallout">
            <a:avLst>
              <a:gd name="adj1" fmla="val -78775"/>
              <a:gd name="adj2" fmla="val 63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Set a baseline of expected activity</a:t>
            </a:r>
          </a:p>
        </p:txBody>
      </p:sp>
      <p:sp>
        <p:nvSpPr>
          <p:cNvPr id="10" name="Speech Bubble: Rectangle 9">
            <a:extLst>
              <a:ext uri="{FF2B5EF4-FFF2-40B4-BE49-F238E27FC236}">
                <a16:creationId xmlns:a16="http://schemas.microsoft.com/office/drawing/2014/main" id="{AD9B6546-1071-4888-9C9D-A12CCD3B85D6}"/>
              </a:ext>
            </a:extLst>
          </p:cNvPr>
          <p:cNvSpPr/>
          <p:nvPr/>
        </p:nvSpPr>
        <p:spPr>
          <a:xfrm>
            <a:off x="8589403" y="3429000"/>
            <a:ext cx="3397114" cy="1220834"/>
          </a:xfrm>
          <a:prstGeom prst="wedgeRectCallout">
            <a:avLst>
              <a:gd name="adj1" fmla="val -79520"/>
              <a:gd name="adj2" fmla="val -51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a data drift detector object</a:t>
            </a:r>
          </a:p>
        </p:txBody>
      </p:sp>
      <p:sp>
        <p:nvSpPr>
          <p:cNvPr id="11" name="Speech Bubble: Rectangle 10">
            <a:extLst>
              <a:ext uri="{FF2B5EF4-FFF2-40B4-BE49-F238E27FC236}">
                <a16:creationId xmlns:a16="http://schemas.microsoft.com/office/drawing/2014/main" id="{AA9B7731-711E-4D18-9E91-02BEA087FA44}"/>
              </a:ext>
            </a:extLst>
          </p:cNvPr>
          <p:cNvSpPr/>
          <p:nvPr/>
        </p:nvSpPr>
        <p:spPr>
          <a:xfrm>
            <a:off x="6773946" y="5150255"/>
            <a:ext cx="3397114" cy="1154127"/>
          </a:xfrm>
          <a:prstGeom prst="wedgeRectCallout">
            <a:avLst>
              <a:gd name="adj1" fmla="val -98232"/>
              <a:gd name="adj2" fmla="val -36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much drift is acceptable</a:t>
            </a:r>
          </a:p>
        </p:txBody>
      </p:sp>
      <p:sp>
        <p:nvSpPr>
          <p:cNvPr id="12" name="Speech Bubble: Rectangle 11">
            <a:extLst>
              <a:ext uri="{FF2B5EF4-FFF2-40B4-BE49-F238E27FC236}">
                <a16:creationId xmlns:a16="http://schemas.microsoft.com/office/drawing/2014/main" id="{A28D1252-96A8-4310-9F93-F60200794655}"/>
              </a:ext>
            </a:extLst>
          </p:cNvPr>
          <p:cNvSpPr/>
          <p:nvPr/>
        </p:nvSpPr>
        <p:spPr>
          <a:xfrm>
            <a:off x="6397165" y="4265531"/>
            <a:ext cx="3397114"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Define frequency of scheduled tasks</a:t>
            </a:r>
          </a:p>
        </p:txBody>
      </p:sp>
    </p:spTree>
    <p:extLst>
      <p:ext uri="{BB962C8B-B14F-4D97-AF65-F5344CB8AC3E}">
        <p14:creationId xmlns:p14="http://schemas.microsoft.com/office/powerpoint/2010/main" val="71494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p:txBody>
          <a:bodyPr>
            <a:normAutofit fontScale="92500"/>
          </a:bodyPr>
          <a:lstStyle/>
          <a:p>
            <a:pPr marL="0" indent="0">
              <a:buNone/>
            </a:pPr>
            <a:r>
              <a:rPr lang="en-US" dirty="0"/>
              <a:t>Step 3:   Run a backfill</a:t>
            </a:r>
          </a:p>
          <a:p>
            <a:pPr marL="0" indent="0">
              <a:buNone/>
            </a:pPr>
            <a:endParaRPr lang="en-US" sz="2600" dirty="0">
              <a:latin typeface="Consolas" panose="020B0609020204030204" pitchFamily="49" charset="0"/>
            </a:endParaRPr>
          </a:p>
          <a:p>
            <a:pPr marL="0" indent="0">
              <a:buNone/>
            </a:pPr>
            <a:r>
              <a:rPr lang="en-US" sz="2600" dirty="0">
                <a:latin typeface="Consolas" panose="020B0609020204030204" pitchFamily="49" charset="0"/>
              </a:rPr>
              <a:t>monitor = </a:t>
            </a:r>
            <a:r>
              <a:rPr lang="en-US" sz="2600" dirty="0" err="1">
                <a:latin typeface="Consolas" panose="020B0609020204030204" pitchFamily="49" charset="0"/>
              </a:rPr>
              <a:t>DataDriftDetector.get_by_name</a:t>
            </a:r>
            <a:r>
              <a:rPr lang="en-US" sz="2600" dirty="0">
                <a:latin typeface="Consolas" panose="020B0609020204030204" pitchFamily="49" charset="0"/>
              </a:rPr>
              <a:t>(</a:t>
            </a:r>
            <a:r>
              <a:rPr lang="en-US" sz="2600" dirty="0" err="1">
                <a:latin typeface="Consolas" panose="020B0609020204030204" pitchFamily="49" charset="0"/>
              </a:rPr>
              <a:t>ws</a:t>
            </a:r>
            <a:r>
              <a:rPr lang="en-US" sz="2600" dirty="0">
                <a:latin typeface="Consolas" panose="020B0609020204030204" pitchFamily="49" charset="0"/>
              </a:rPr>
              <a:t>, 'drift-monitor')</a:t>
            </a:r>
          </a:p>
          <a:p>
            <a:pPr marL="0" indent="0">
              <a:buNone/>
            </a:pPr>
            <a:r>
              <a:rPr lang="en-US" sz="2600" dirty="0">
                <a:latin typeface="Consolas" panose="020B0609020204030204" pitchFamily="49" charset="0"/>
              </a:rPr>
              <a:t>monitor = </a:t>
            </a:r>
            <a:r>
              <a:rPr lang="en-US" sz="2600" dirty="0" err="1">
                <a:latin typeface="Consolas" panose="020B0609020204030204" pitchFamily="49" charset="0"/>
              </a:rPr>
              <a:t>monitor.update</a:t>
            </a:r>
            <a:r>
              <a:rPr lang="en-US" sz="2600" dirty="0">
                <a:latin typeface="Consolas" panose="020B0609020204030204" pitchFamily="49" charset="0"/>
              </a:rPr>
              <a:t>(</a:t>
            </a:r>
            <a:r>
              <a:rPr lang="en-US" sz="2600" dirty="0" err="1">
                <a:latin typeface="Consolas" panose="020B0609020204030204" pitchFamily="49" charset="0"/>
              </a:rPr>
              <a:t>feature_list</a:t>
            </a:r>
            <a:r>
              <a:rPr lang="en-US" sz="2600" dirty="0">
                <a:latin typeface="Consolas" panose="020B0609020204030204" pitchFamily="49" charset="0"/>
              </a:rPr>
              <a:t>=features)</a:t>
            </a:r>
          </a:p>
          <a:p>
            <a:pPr marL="0" indent="0">
              <a:buNone/>
            </a:pPr>
            <a:r>
              <a:rPr lang="en-US" sz="2600" dirty="0">
                <a:latin typeface="Consolas" panose="020B0609020204030204" pitchFamily="49" charset="0"/>
              </a:rPr>
              <a:t>backfill1 = </a:t>
            </a:r>
            <a:r>
              <a:rPr lang="en-US" sz="2600" dirty="0" err="1">
                <a:latin typeface="Consolas" panose="020B0609020204030204" pitchFamily="49" charset="0"/>
              </a:rPr>
              <a:t>monitor.backfill</a:t>
            </a:r>
            <a:r>
              <a:rPr lang="en-US" sz="2600" dirty="0">
                <a:latin typeface="Consolas" panose="020B0609020204030204" pitchFamily="49" charset="0"/>
              </a:rPr>
              <a:t>(datetime(2019, 1, 1), datetime(2019, 5, 1))</a:t>
            </a:r>
          </a:p>
          <a:p>
            <a:pPr marL="0" indent="0">
              <a:buNone/>
            </a:pPr>
            <a:r>
              <a:rPr lang="en-US" sz="2600" dirty="0">
                <a:latin typeface="Consolas" panose="020B0609020204030204" pitchFamily="49" charset="0"/>
              </a:rPr>
              <a:t>backfill1 = </a:t>
            </a:r>
            <a:r>
              <a:rPr lang="en-US" sz="2600" dirty="0" err="1">
                <a:latin typeface="Consolas" panose="020B0609020204030204" pitchFamily="49" charset="0"/>
              </a:rPr>
              <a:t>monitor.backfill</a:t>
            </a:r>
            <a:r>
              <a:rPr lang="en-US" sz="2600" dirty="0">
                <a:latin typeface="Consolas" panose="020B0609020204030204" pitchFamily="49" charset="0"/>
              </a:rPr>
              <a:t>(datetime(2019, 5, 1), </a:t>
            </a:r>
            <a:r>
              <a:rPr lang="en-US" sz="2600" dirty="0" err="1">
                <a:latin typeface="Consolas" panose="020B0609020204030204" pitchFamily="49" charset="0"/>
              </a:rPr>
              <a:t>datetime.today</a:t>
            </a:r>
            <a:r>
              <a:rPr lang="en-US" sz="2600" dirty="0">
                <a:latin typeface="Consolas" panose="020B0609020204030204" pitchFamily="49" charset="0"/>
              </a:rPr>
              <a:t>())</a:t>
            </a:r>
          </a:p>
          <a:p>
            <a:pPr marL="0" indent="0">
              <a:buNone/>
            </a:pPr>
            <a:r>
              <a:rPr lang="en-US" sz="2600" dirty="0">
                <a:latin typeface="Consolas" panose="020B0609020204030204" pitchFamily="49" charset="0"/>
              </a:rPr>
              <a:t>monitor = </a:t>
            </a:r>
            <a:r>
              <a:rPr lang="en-US" sz="2600" dirty="0" err="1">
                <a:latin typeface="Consolas" panose="020B0609020204030204" pitchFamily="49" charset="0"/>
              </a:rPr>
              <a:t>monitor.disable_schedule</a:t>
            </a:r>
            <a:r>
              <a:rPr lang="en-US" sz="2600" dirty="0">
                <a:latin typeface="Consolas" panose="020B0609020204030204" pitchFamily="49" charset="0"/>
              </a:rPr>
              <a:t>()</a:t>
            </a:r>
          </a:p>
          <a:p>
            <a:pPr marL="0" indent="0">
              <a:buNone/>
            </a:pPr>
            <a:r>
              <a:rPr lang="en-US" sz="2600" dirty="0">
                <a:latin typeface="Consolas" panose="020B0609020204030204" pitchFamily="49" charset="0"/>
              </a:rPr>
              <a:t>monitor = </a:t>
            </a:r>
            <a:r>
              <a:rPr lang="en-US" sz="2600" dirty="0" err="1">
                <a:latin typeface="Consolas" panose="020B0609020204030204" pitchFamily="49" charset="0"/>
              </a:rPr>
              <a:t>monitor.enable_schedule</a:t>
            </a:r>
            <a:r>
              <a:rPr lang="en-US" sz="26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683EB237-1043-49F1-B48E-11146C033A82}"/>
              </a:ext>
            </a:extLst>
          </p:cNvPr>
          <p:cNvSpPr/>
          <p:nvPr/>
        </p:nvSpPr>
        <p:spPr>
          <a:xfrm>
            <a:off x="9026605" y="1660126"/>
            <a:ext cx="2643553" cy="1220834"/>
          </a:xfrm>
          <a:prstGeom prst="wedgeRectCallout">
            <a:avLst>
              <a:gd name="adj1" fmla="val -78775"/>
              <a:gd name="adj2" fmla="val 63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Backfill from January to May, 2019</a:t>
            </a:r>
          </a:p>
        </p:txBody>
      </p:sp>
      <p:sp>
        <p:nvSpPr>
          <p:cNvPr id="6" name="Speech Bubble: Rectangle 5">
            <a:extLst>
              <a:ext uri="{FF2B5EF4-FFF2-40B4-BE49-F238E27FC236}">
                <a16:creationId xmlns:a16="http://schemas.microsoft.com/office/drawing/2014/main" id="{3CAEB10D-AD02-497B-9455-81E6983D5E9A}"/>
              </a:ext>
            </a:extLst>
          </p:cNvPr>
          <p:cNvSpPr/>
          <p:nvPr/>
        </p:nvSpPr>
        <p:spPr>
          <a:xfrm>
            <a:off x="8548056" y="4261185"/>
            <a:ext cx="3397114" cy="1220834"/>
          </a:xfrm>
          <a:prstGeom prst="wedgeRectCallout">
            <a:avLst>
              <a:gd name="adj1" fmla="val -79520"/>
              <a:gd name="adj2" fmla="val -51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Backfill from May, 2019 to now</a:t>
            </a:r>
          </a:p>
        </p:txBody>
      </p:sp>
      <p:sp>
        <p:nvSpPr>
          <p:cNvPr id="7" name="Speech Bubble: Rectangle 6">
            <a:extLst>
              <a:ext uri="{FF2B5EF4-FFF2-40B4-BE49-F238E27FC236}">
                <a16:creationId xmlns:a16="http://schemas.microsoft.com/office/drawing/2014/main" id="{9BE443AD-0E6B-40FA-9866-4B5204EE59DB}"/>
              </a:ext>
            </a:extLst>
          </p:cNvPr>
          <p:cNvSpPr/>
          <p:nvPr/>
        </p:nvSpPr>
        <p:spPr>
          <a:xfrm>
            <a:off x="6743124" y="5492667"/>
            <a:ext cx="2662726" cy="1154127"/>
          </a:xfrm>
          <a:prstGeom prst="wedgeRectCallout">
            <a:avLst>
              <a:gd name="adj1" fmla="val -84017"/>
              <a:gd name="adj2" fmla="val -52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Start performing drift detection</a:t>
            </a:r>
          </a:p>
        </p:txBody>
      </p:sp>
      <p:sp>
        <p:nvSpPr>
          <p:cNvPr id="8" name="Speech Bubble: Rectangle 7">
            <a:extLst>
              <a:ext uri="{FF2B5EF4-FFF2-40B4-BE49-F238E27FC236}">
                <a16:creationId xmlns:a16="http://schemas.microsoft.com/office/drawing/2014/main" id="{EB7E222B-AF74-4775-8446-AC5A5117289D}"/>
              </a:ext>
            </a:extLst>
          </p:cNvPr>
          <p:cNvSpPr/>
          <p:nvPr/>
        </p:nvSpPr>
        <p:spPr>
          <a:xfrm>
            <a:off x="8114865" y="4896515"/>
            <a:ext cx="2662726"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Stop performing drift detection</a:t>
            </a:r>
          </a:p>
        </p:txBody>
      </p:sp>
    </p:spTree>
    <p:extLst>
      <p:ext uri="{BB962C8B-B14F-4D97-AF65-F5344CB8AC3E}">
        <p14:creationId xmlns:p14="http://schemas.microsoft.com/office/powerpoint/2010/main" val="75963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rift overview">
            <a:extLst>
              <a:ext uri="{FF2B5EF4-FFF2-40B4-BE49-F238E27FC236}">
                <a16:creationId xmlns:a16="http://schemas.microsoft.com/office/drawing/2014/main" id="{03575CE6-EB62-4374-8515-69DB329EF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65" y="1892005"/>
            <a:ext cx="11116056" cy="330586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a:xfrm>
            <a:off x="838200" y="1130681"/>
            <a:ext cx="9587598" cy="3744648"/>
          </a:xfrm>
        </p:spPr>
        <p:txBody>
          <a:bodyPr>
            <a:normAutofit/>
          </a:bodyPr>
          <a:lstStyle/>
          <a:p>
            <a:pPr marL="0" indent="0">
              <a:buNone/>
            </a:pPr>
            <a:r>
              <a:rPr lang="en-US" dirty="0"/>
              <a:t>Review results in AML Studio</a:t>
            </a:r>
          </a:p>
        </p:txBody>
      </p:sp>
      <p:sp>
        <p:nvSpPr>
          <p:cNvPr id="5" name="Speech Bubble: Rectangle 4">
            <a:extLst>
              <a:ext uri="{FF2B5EF4-FFF2-40B4-BE49-F238E27FC236}">
                <a16:creationId xmlns:a16="http://schemas.microsoft.com/office/drawing/2014/main" id="{683EB237-1043-49F1-B48E-11146C033A82}"/>
              </a:ext>
            </a:extLst>
          </p:cNvPr>
          <p:cNvSpPr/>
          <p:nvPr/>
        </p:nvSpPr>
        <p:spPr>
          <a:xfrm>
            <a:off x="2276483" y="2040270"/>
            <a:ext cx="2798951" cy="1220834"/>
          </a:xfrm>
          <a:prstGeom prst="wedgeRectCallout">
            <a:avLst>
              <a:gd name="adj1" fmla="val -78775"/>
              <a:gd name="adj2" fmla="val 63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Percent drift between baseline &amp; target</a:t>
            </a:r>
          </a:p>
        </p:txBody>
      </p:sp>
      <p:sp>
        <p:nvSpPr>
          <p:cNvPr id="6" name="Speech Bubble: Rectangle 5">
            <a:extLst>
              <a:ext uri="{FF2B5EF4-FFF2-40B4-BE49-F238E27FC236}">
                <a16:creationId xmlns:a16="http://schemas.microsoft.com/office/drawing/2014/main" id="{3CAEB10D-AD02-497B-9455-81E6983D5E9A}"/>
              </a:ext>
            </a:extLst>
          </p:cNvPr>
          <p:cNvSpPr/>
          <p:nvPr/>
        </p:nvSpPr>
        <p:spPr>
          <a:xfrm>
            <a:off x="4077136" y="4264912"/>
            <a:ext cx="3397114" cy="1220834"/>
          </a:xfrm>
          <a:prstGeom prst="wedgeRectCallout">
            <a:avLst>
              <a:gd name="adj1" fmla="val -79520"/>
              <a:gd name="adj2" fmla="val -51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Features which drifted the most</a:t>
            </a:r>
          </a:p>
        </p:txBody>
      </p:sp>
      <p:sp>
        <p:nvSpPr>
          <p:cNvPr id="7" name="Speech Bubble: Rectangle 6">
            <a:extLst>
              <a:ext uri="{FF2B5EF4-FFF2-40B4-BE49-F238E27FC236}">
                <a16:creationId xmlns:a16="http://schemas.microsoft.com/office/drawing/2014/main" id="{9BE443AD-0E6B-40FA-9866-4B5204EE59DB}"/>
              </a:ext>
            </a:extLst>
          </p:cNvPr>
          <p:cNvSpPr/>
          <p:nvPr/>
        </p:nvSpPr>
        <p:spPr>
          <a:xfrm>
            <a:off x="9357765" y="4993743"/>
            <a:ext cx="2662726" cy="1154127"/>
          </a:xfrm>
          <a:prstGeom prst="wedgeRectCallout">
            <a:avLst>
              <a:gd name="adj1" fmla="val -84017"/>
              <a:gd name="adj2" fmla="val -52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Observe drift over time</a:t>
            </a:r>
          </a:p>
        </p:txBody>
      </p:sp>
      <p:sp>
        <p:nvSpPr>
          <p:cNvPr id="8" name="Speech Bubble: Rectangle 7">
            <a:extLst>
              <a:ext uri="{FF2B5EF4-FFF2-40B4-BE49-F238E27FC236}">
                <a16:creationId xmlns:a16="http://schemas.microsoft.com/office/drawing/2014/main" id="{EB7E222B-AF74-4775-8446-AC5A5117289D}"/>
              </a:ext>
            </a:extLst>
          </p:cNvPr>
          <p:cNvSpPr/>
          <p:nvPr/>
        </p:nvSpPr>
        <p:spPr>
          <a:xfrm>
            <a:off x="2900876" y="4581350"/>
            <a:ext cx="2662726"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Drift beyond this will trigger alerts</a:t>
            </a:r>
          </a:p>
        </p:txBody>
      </p:sp>
    </p:spTree>
    <p:extLst>
      <p:ext uri="{BB962C8B-B14F-4D97-AF65-F5344CB8AC3E}">
        <p14:creationId xmlns:p14="http://schemas.microsoft.com/office/powerpoint/2010/main" val="5375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rift magnitude trend">
            <a:extLst>
              <a:ext uri="{FF2B5EF4-FFF2-40B4-BE49-F238E27FC236}">
                <a16:creationId xmlns:a16="http://schemas.microsoft.com/office/drawing/2014/main" id="{176882F1-BB1D-4170-AAF6-45EA9F8F0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105" y="1602769"/>
            <a:ext cx="9218301" cy="49344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a:xfrm>
            <a:off x="838200" y="1130681"/>
            <a:ext cx="9587598" cy="3744648"/>
          </a:xfrm>
        </p:spPr>
        <p:txBody>
          <a:bodyPr>
            <a:normAutofit/>
          </a:bodyPr>
          <a:lstStyle/>
          <a:p>
            <a:pPr marL="0" indent="0">
              <a:buNone/>
            </a:pPr>
            <a:r>
              <a:rPr lang="en-US" dirty="0"/>
              <a:t>Review results in AML Studio</a:t>
            </a:r>
          </a:p>
        </p:txBody>
      </p:sp>
    </p:spTree>
    <p:extLst>
      <p:ext uri="{BB962C8B-B14F-4D97-AF65-F5344CB8AC3E}">
        <p14:creationId xmlns:p14="http://schemas.microsoft.com/office/powerpoint/2010/main" val="145271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a:xfrm>
            <a:off x="838200" y="1130681"/>
            <a:ext cx="9587598" cy="3744648"/>
          </a:xfrm>
        </p:spPr>
        <p:txBody>
          <a:bodyPr>
            <a:normAutofit/>
          </a:bodyPr>
          <a:lstStyle/>
          <a:p>
            <a:pPr marL="0" indent="0">
              <a:buNone/>
            </a:pPr>
            <a:r>
              <a:rPr lang="en-US" dirty="0"/>
              <a:t>Review results by feature</a:t>
            </a:r>
          </a:p>
        </p:txBody>
      </p:sp>
      <p:graphicFrame>
        <p:nvGraphicFramePr>
          <p:cNvPr id="2" name="Table 4">
            <a:extLst>
              <a:ext uri="{FF2B5EF4-FFF2-40B4-BE49-F238E27FC236}">
                <a16:creationId xmlns:a16="http://schemas.microsoft.com/office/drawing/2014/main" id="{E965C788-DEAF-48E6-BA21-8961A15F5A3F}"/>
              </a:ext>
            </a:extLst>
          </p:cNvPr>
          <p:cNvGraphicFramePr>
            <a:graphicFrameLocks noGrp="1"/>
          </p:cNvGraphicFramePr>
          <p:nvPr/>
        </p:nvGraphicFramePr>
        <p:xfrm>
          <a:off x="942092" y="1671505"/>
          <a:ext cx="4415047" cy="1854200"/>
        </p:xfrm>
        <a:graphic>
          <a:graphicData uri="http://schemas.openxmlformats.org/drawingml/2006/table">
            <a:tbl>
              <a:tblPr firstRow="1" bandRow="1">
                <a:tableStyleId>{5C22544A-7EE6-4342-B048-85BDC9FD1C3A}</a:tableStyleId>
              </a:tblPr>
              <a:tblGrid>
                <a:gridCol w="2016542">
                  <a:extLst>
                    <a:ext uri="{9D8B030D-6E8A-4147-A177-3AD203B41FA5}">
                      <a16:colId xmlns:a16="http://schemas.microsoft.com/office/drawing/2014/main" val="1719333194"/>
                    </a:ext>
                  </a:extLst>
                </a:gridCol>
                <a:gridCol w="2398505">
                  <a:extLst>
                    <a:ext uri="{9D8B030D-6E8A-4147-A177-3AD203B41FA5}">
                      <a16:colId xmlns:a16="http://schemas.microsoft.com/office/drawing/2014/main" val="2744999681"/>
                    </a:ext>
                  </a:extLst>
                </a:gridCol>
              </a:tblGrid>
              <a:tr h="370840">
                <a:tc>
                  <a:txBody>
                    <a:bodyPr/>
                    <a:lstStyle/>
                    <a:p>
                      <a:r>
                        <a:rPr lang="en-US" sz="1600" dirty="0"/>
                        <a:t>Numeric features</a:t>
                      </a:r>
                    </a:p>
                  </a:txBody>
                  <a:tcPr/>
                </a:tc>
                <a:tc>
                  <a:txBody>
                    <a:bodyPr/>
                    <a:lstStyle/>
                    <a:p>
                      <a:r>
                        <a:rPr lang="en-US" sz="1600" dirty="0"/>
                        <a:t>Categorical features</a:t>
                      </a:r>
                    </a:p>
                  </a:txBody>
                  <a:tcPr/>
                </a:tc>
                <a:extLst>
                  <a:ext uri="{0D108BD9-81ED-4DB2-BD59-A6C34878D82A}">
                    <a16:rowId xmlns:a16="http://schemas.microsoft.com/office/drawing/2014/main" val="1153006474"/>
                  </a:ext>
                </a:extLst>
              </a:tr>
              <a:tr h="370840">
                <a:tc>
                  <a:txBody>
                    <a:bodyPr/>
                    <a:lstStyle/>
                    <a:p>
                      <a:r>
                        <a:rPr lang="en-US" sz="1600" dirty="0"/>
                        <a:t>Wasserstein distance</a:t>
                      </a:r>
                    </a:p>
                  </a:txBody>
                  <a:tcPr/>
                </a:tc>
                <a:tc>
                  <a:txBody>
                    <a:bodyPr/>
                    <a:lstStyle/>
                    <a:p>
                      <a:r>
                        <a:rPr lang="en-US" sz="1600" dirty="0"/>
                        <a:t>Euclidian distance</a:t>
                      </a:r>
                    </a:p>
                  </a:txBody>
                  <a:tcPr/>
                </a:tc>
                <a:extLst>
                  <a:ext uri="{0D108BD9-81ED-4DB2-BD59-A6C34878D82A}">
                    <a16:rowId xmlns:a16="http://schemas.microsoft.com/office/drawing/2014/main" val="1128883000"/>
                  </a:ext>
                </a:extLst>
              </a:tr>
              <a:tr h="370840">
                <a:tc>
                  <a:txBody>
                    <a:bodyPr/>
                    <a:lstStyle/>
                    <a:p>
                      <a:r>
                        <a:rPr lang="en-US" sz="1600" dirty="0"/>
                        <a:t>Mean value</a:t>
                      </a:r>
                    </a:p>
                  </a:txBody>
                  <a:tcPr/>
                </a:tc>
                <a:tc>
                  <a:txBody>
                    <a:bodyPr/>
                    <a:lstStyle/>
                    <a:p>
                      <a:r>
                        <a:rPr lang="en-US" sz="1600" dirty="0"/>
                        <a:t>Cardinality (unique values)</a:t>
                      </a:r>
                    </a:p>
                  </a:txBody>
                  <a:tcPr/>
                </a:tc>
                <a:extLst>
                  <a:ext uri="{0D108BD9-81ED-4DB2-BD59-A6C34878D82A}">
                    <a16:rowId xmlns:a16="http://schemas.microsoft.com/office/drawing/2014/main" val="647167091"/>
                  </a:ext>
                </a:extLst>
              </a:tr>
              <a:tr h="370840">
                <a:tc>
                  <a:txBody>
                    <a:bodyPr/>
                    <a:lstStyle/>
                    <a:p>
                      <a:r>
                        <a:rPr lang="en-US" sz="1600" dirty="0"/>
                        <a:t>Min value</a:t>
                      </a:r>
                    </a:p>
                  </a:txBody>
                  <a:tcPr/>
                </a:tc>
                <a:tc>
                  <a:txBody>
                    <a:bodyPr/>
                    <a:lstStyle/>
                    <a:p>
                      <a:endParaRPr lang="en-US" sz="1600" dirty="0"/>
                    </a:p>
                  </a:txBody>
                  <a:tcPr/>
                </a:tc>
                <a:extLst>
                  <a:ext uri="{0D108BD9-81ED-4DB2-BD59-A6C34878D82A}">
                    <a16:rowId xmlns:a16="http://schemas.microsoft.com/office/drawing/2014/main" val="4075765003"/>
                  </a:ext>
                </a:extLst>
              </a:tr>
              <a:tr h="370840">
                <a:tc>
                  <a:txBody>
                    <a:bodyPr/>
                    <a:lstStyle/>
                    <a:p>
                      <a:r>
                        <a:rPr lang="en-US" sz="1600" dirty="0"/>
                        <a:t>Max value</a:t>
                      </a:r>
                    </a:p>
                  </a:txBody>
                  <a:tcPr/>
                </a:tc>
                <a:tc>
                  <a:txBody>
                    <a:bodyPr/>
                    <a:lstStyle/>
                    <a:p>
                      <a:endParaRPr lang="en-US" sz="1600" dirty="0"/>
                    </a:p>
                  </a:txBody>
                  <a:tcPr/>
                </a:tc>
                <a:extLst>
                  <a:ext uri="{0D108BD9-81ED-4DB2-BD59-A6C34878D82A}">
                    <a16:rowId xmlns:a16="http://schemas.microsoft.com/office/drawing/2014/main" val="1916248699"/>
                  </a:ext>
                </a:extLst>
              </a:tr>
            </a:tbl>
          </a:graphicData>
        </a:graphic>
      </p:graphicFrame>
      <p:pic>
        <p:nvPicPr>
          <p:cNvPr id="6" name="Picture 5">
            <a:extLst>
              <a:ext uri="{FF2B5EF4-FFF2-40B4-BE49-F238E27FC236}">
                <a16:creationId xmlns:a16="http://schemas.microsoft.com/office/drawing/2014/main" id="{25D6F6F4-6EB0-4B46-9C45-E98F449A8672}"/>
              </a:ext>
            </a:extLst>
          </p:cNvPr>
          <p:cNvPicPr>
            <a:picLocks noChangeAspect="1"/>
          </p:cNvPicPr>
          <p:nvPr/>
        </p:nvPicPr>
        <p:blipFill>
          <a:blip r:embed="rId2"/>
          <a:stretch>
            <a:fillRect/>
          </a:stretch>
        </p:blipFill>
        <p:spPr>
          <a:xfrm>
            <a:off x="6096000" y="1603579"/>
            <a:ext cx="5605503" cy="3124223"/>
          </a:xfrm>
          <a:prstGeom prst="rect">
            <a:avLst/>
          </a:prstGeom>
          <a:ln>
            <a:solidFill>
              <a:schemeClr val="tx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096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fontScale="90000"/>
          </a:bodyPr>
          <a:lstStyle/>
          <a:p>
            <a:r>
              <a:rPr lang="en-US" dirty="0"/>
              <a:t>BRK12 – Azure Machine Learning integration with Azure Synapse Analytics</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326927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156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50399-9912-4C7D-A85F-9EA3EAF4F694}"/>
              </a:ext>
            </a:extLst>
          </p:cNvPr>
          <p:cNvSpPr>
            <a:spLocks noGrp="1"/>
          </p:cNvSpPr>
          <p:nvPr>
            <p:ph type="title"/>
          </p:nvPr>
        </p:nvSpPr>
        <p:spPr/>
        <p:txBody>
          <a:bodyPr/>
          <a:lstStyle/>
          <a:p>
            <a:r>
              <a:rPr lang="en-US" dirty="0"/>
              <a:t>Azure Synapse Analytics </a:t>
            </a:r>
          </a:p>
        </p:txBody>
      </p:sp>
      <p:sp>
        <p:nvSpPr>
          <p:cNvPr id="6" name="empowering world's worker">
            <a:extLst>
              <a:ext uri="{FF2B5EF4-FFF2-40B4-BE49-F238E27FC236}">
                <a16:creationId xmlns:a16="http://schemas.microsoft.com/office/drawing/2014/main" id="{78052C4F-87BB-4F1C-BF2F-43938A411C5E}"/>
              </a:ext>
            </a:extLst>
          </p:cNvPr>
          <p:cNvSpPr/>
          <p:nvPr/>
        </p:nvSpPr>
        <p:spPr bwMode="auto">
          <a:xfrm>
            <a:off x="426424" y="908315"/>
            <a:ext cx="7757574" cy="221599"/>
          </a:xfrm>
          <a:prstGeom prst="rect">
            <a:avLst/>
          </a:prstGeom>
        </p:spPr>
        <p:txBody>
          <a:bodyPr vert="horz" wrap="square" lIns="0" tIns="0" rIns="0" bIns="0" rtlCol="0" anchor="t">
            <a:spAutoFit/>
          </a:bodyPr>
          <a:lstStyle/>
          <a:p>
            <a:pPr defTabSz="797968">
              <a:lnSpc>
                <a:spcPct val="90000"/>
              </a:lnSpc>
              <a:spcBef>
                <a:spcPct val="0"/>
              </a:spcBef>
              <a:spcAft>
                <a:spcPts val="800"/>
              </a:spcAft>
              <a:defRPr/>
            </a:pPr>
            <a:r>
              <a:rPr lang="en-US" sz="1600" dirty="0">
                <a:solidFill>
                  <a:srgbClr val="000000"/>
                </a:solidFill>
                <a:latin typeface="Segoe UI"/>
                <a:cs typeface="Segoe UI"/>
              </a:rPr>
              <a:t>Limitless analytics service with unmatched time to insight</a:t>
            </a:r>
            <a:endParaRPr kumimoji="0" lang="en-US" sz="1600" b="0" i="0" u="none" strike="noStrike" kern="1200" cap="none" spc="0" normalizeH="0" baseline="0" noProof="0" dirty="0">
              <a:ln w="3175">
                <a:noFill/>
              </a:ln>
              <a:solidFill>
                <a:srgbClr val="000000"/>
              </a:solidFill>
              <a:effectLst/>
              <a:uLnTx/>
              <a:uFillTx/>
              <a:latin typeface="Segoe UI"/>
              <a:ea typeface="+mn-ea"/>
              <a:cs typeface="Segoe UI Semibold"/>
            </a:endParaRPr>
          </a:p>
        </p:txBody>
      </p:sp>
      <p:sp>
        <p:nvSpPr>
          <p:cNvPr id="7" name="Rectangle 6">
            <a:extLst>
              <a:ext uri="{FF2B5EF4-FFF2-40B4-BE49-F238E27FC236}">
                <a16:creationId xmlns:a16="http://schemas.microsoft.com/office/drawing/2014/main" id="{63AE8E0B-D05A-43CA-A549-C61E6BBE8883}"/>
              </a:ext>
            </a:extLst>
          </p:cNvPr>
          <p:cNvSpPr/>
          <p:nvPr/>
        </p:nvSpPr>
        <p:spPr bwMode="auto">
          <a:xfrm>
            <a:off x="553885" y="1393053"/>
            <a:ext cx="8040606" cy="4832350"/>
          </a:xfrm>
          <a:prstGeom prst="rect">
            <a:avLst/>
          </a:prstGeom>
          <a:solidFill>
            <a:schemeClr val="bg1">
              <a:lumMod val="95000"/>
            </a:schemeClr>
          </a:solidFill>
          <a:ln>
            <a:noFill/>
            <a:headEnd type="none" w="med" len="med"/>
            <a:tailEnd type="none" w="med" len="med"/>
          </a:ln>
          <a:effectLst>
            <a:softEdge rad="1270000"/>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0C3"/>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1A958CCD-ABAD-48E0-8FE2-C9F98C6511C0}"/>
              </a:ext>
            </a:extLst>
          </p:cNvPr>
          <p:cNvGrpSpPr/>
          <p:nvPr/>
        </p:nvGrpSpPr>
        <p:grpSpPr>
          <a:xfrm>
            <a:off x="775753" y="1813292"/>
            <a:ext cx="7655325" cy="3311529"/>
            <a:chOff x="1115729" y="2187385"/>
            <a:chExt cx="7655325" cy="3311529"/>
          </a:xfrm>
        </p:grpSpPr>
        <p:sp>
          <p:nvSpPr>
            <p:cNvPr id="9" name="Rectangle 8">
              <a:extLst>
                <a:ext uri="{FF2B5EF4-FFF2-40B4-BE49-F238E27FC236}">
                  <a16:creationId xmlns:a16="http://schemas.microsoft.com/office/drawing/2014/main" id="{6254600A-9D34-4C7B-A7F9-A362A99C9292}"/>
                </a:ext>
              </a:extLst>
            </p:cNvPr>
            <p:cNvSpPr/>
            <p:nvPr/>
          </p:nvSpPr>
          <p:spPr bwMode="auto">
            <a:xfrm>
              <a:off x="1116434" y="2454682"/>
              <a:ext cx="7654620" cy="304423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AC38BBBA-A5B8-4972-9F5A-E7C201751809}"/>
                </a:ext>
              </a:extLst>
            </p:cNvPr>
            <p:cNvSpPr/>
            <p:nvPr/>
          </p:nvSpPr>
          <p:spPr bwMode="auto">
            <a:xfrm>
              <a:off x="1115729" y="2187385"/>
              <a:ext cx="1820290" cy="2771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Synapse Analytics</a:t>
              </a:r>
            </a:p>
          </p:txBody>
        </p:sp>
      </p:grpSp>
      <p:sp>
        <p:nvSpPr>
          <p:cNvPr id="11" name="Rectangle 10">
            <a:extLst>
              <a:ext uri="{FF2B5EF4-FFF2-40B4-BE49-F238E27FC236}">
                <a16:creationId xmlns:a16="http://schemas.microsoft.com/office/drawing/2014/main" id="{80827C0C-A2B0-4D09-B7A8-6458E0B87929}"/>
              </a:ext>
            </a:extLst>
          </p:cNvPr>
          <p:cNvSpPr/>
          <p:nvPr/>
        </p:nvSpPr>
        <p:spPr bwMode="auto">
          <a:xfrm>
            <a:off x="892021" y="2647407"/>
            <a:ext cx="7428235" cy="2350795"/>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Platform</a:t>
            </a:r>
          </a:p>
        </p:txBody>
      </p:sp>
      <p:grpSp>
        <p:nvGrpSpPr>
          <p:cNvPr id="12" name="Group 11">
            <a:extLst>
              <a:ext uri="{FF2B5EF4-FFF2-40B4-BE49-F238E27FC236}">
                <a16:creationId xmlns:a16="http://schemas.microsoft.com/office/drawing/2014/main" id="{09EA3A49-F255-4B80-8747-0FB97BBE2E16}"/>
              </a:ext>
            </a:extLst>
          </p:cNvPr>
          <p:cNvGrpSpPr/>
          <p:nvPr/>
        </p:nvGrpSpPr>
        <p:grpSpPr>
          <a:xfrm>
            <a:off x="772577" y="4998201"/>
            <a:ext cx="7654620" cy="1057692"/>
            <a:chOff x="772577" y="4998201"/>
            <a:chExt cx="7654620" cy="1057692"/>
          </a:xfrm>
        </p:grpSpPr>
        <p:sp>
          <p:nvSpPr>
            <p:cNvPr id="13" name="Rectangle 12">
              <a:extLst>
                <a:ext uri="{FF2B5EF4-FFF2-40B4-BE49-F238E27FC236}">
                  <a16:creationId xmlns:a16="http://schemas.microsoft.com/office/drawing/2014/main" id="{54A165CF-1CDC-434B-8ADD-03082CA25B44}"/>
                </a:ext>
              </a:extLst>
            </p:cNvPr>
            <p:cNvSpPr/>
            <p:nvPr/>
          </p:nvSpPr>
          <p:spPr bwMode="auto">
            <a:xfrm>
              <a:off x="772577" y="5337965"/>
              <a:ext cx="7654620" cy="717928"/>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1887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srgbClr val="0078D4"/>
                  </a:solidFill>
                  <a:effectLst/>
                  <a:uLnTx/>
                  <a:uFillTx/>
                  <a:latin typeface="Segoe UI Semibold"/>
                  <a:ea typeface="Segoe UI" pitchFamily="34" charset="0"/>
                  <a:cs typeface="Segoe UI Semibold" panose="020B0502040204020203" pitchFamily="34" charset="0"/>
                </a:rPr>
                <a:t>Azure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502040204020203" pitchFamily="34" charset="0"/>
                </a:rPr>
                <a:t>Data Lake Storage</a:t>
              </a:r>
            </a:p>
          </p:txBody>
        </p:sp>
        <p:sp>
          <p:nvSpPr>
            <p:cNvPr id="14" name="TextBox 13">
              <a:extLst>
                <a:ext uri="{FF2B5EF4-FFF2-40B4-BE49-F238E27FC236}">
                  <a16:creationId xmlns:a16="http://schemas.microsoft.com/office/drawing/2014/main" id="{FBFF6E47-23C5-4A67-9823-C4714F0669B6}"/>
                </a:ext>
              </a:extLst>
            </p:cNvPr>
            <p:cNvSpPr txBox="1"/>
            <p:nvPr/>
          </p:nvSpPr>
          <p:spPr>
            <a:xfrm>
              <a:off x="6724420" y="5453263"/>
              <a:ext cx="1414300" cy="484556"/>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4"/>
                  </a:solidFill>
                  <a:effectLst/>
                  <a:uLnTx/>
                  <a:uFillTx/>
                  <a:latin typeface="Segoe UI Semibold"/>
                  <a:ea typeface="Segoe UI" panose="020B0502040204020203" pitchFamily="34" charset="0"/>
                  <a:cs typeface="Segoe UI" panose="020B0502040204020203" pitchFamily="34" charset="0"/>
                </a:rPr>
                <a:t>Common Data Model</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4"/>
                  </a:solidFill>
                  <a:effectLst/>
                  <a:uLnTx/>
                  <a:uFillTx/>
                  <a:latin typeface="Segoe UI Semibold"/>
                  <a:ea typeface="Segoe UI" panose="020B0502040204020203" pitchFamily="34" charset="0"/>
                  <a:cs typeface="Segoe UI" panose="020B0502040204020203" pitchFamily="34" charset="0"/>
                </a:rPr>
                <a:t>Enterprise Security</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4"/>
                  </a:solidFill>
                  <a:effectLst/>
                  <a:uLnTx/>
                  <a:uFillTx/>
                  <a:latin typeface="Segoe UI Semibold"/>
                  <a:ea typeface="Segoe UI" panose="020B0502040204020203" pitchFamily="34" charset="0"/>
                  <a:cs typeface="Segoe UI" panose="020B0502040204020203" pitchFamily="34" charset="0"/>
                </a:rPr>
                <a:t>Optimized for Analytics</a:t>
              </a:r>
            </a:p>
          </p:txBody>
        </p:sp>
        <p:grpSp>
          <p:nvGrpSpPr>
            <p:cNvPr id="15" name="Group 14">
              <a:extLst>
                <a:ext uri="{FF2B5EF4-FFF2-40B4-BE49-F238E27FC236}">
                  <a16:creationId xmlns:a16="http://schemas.microsoft.com/office/drawing/2014/main" id="{33BE2FFE-D754-4C7C-BCCB-2F0D8B396188}"/>
                </a:ext>
              </a:extLst>
            </p:cNvPr>
            <p:cNvGrpSpPr/>
            <p:nvPr/>
          </p:nvGrpSpPr>
          <p:grpSpPr>
            <a:xfrm>
              <a:off x="3931915" y="4998201"/>
              <a:ext cx="2436090" cy="774917"/>
              <a:chOff x="4053274" y="4916113"/>
              <a:chExt cx="2436090" cy="857006"/>
            </a:xfrm>
          </p:grpSpPr>
          <p:cxnSp>
            <p:nvCxnSpPr>
              <p:cNvPr id="16" name="Straight Connector 15">
                <a:extLst>
                  <a:ext uri="{FF2B5EF4-FFF2-40B4-BE49-F238E27FC236}">
                    <a16:creationId xmlns:a16="http://schemas.microsoft.com/office/drawing/2014/main" id="{27CF1A39-0075-4FA4-ADB3-0D4C88F63A6D}"/>
                  </a:ext>
                </a:extLst>
              </p:cNvPr>
              <p:cNvCxnSpPr>
                <a:cxnSpLocks/>
              </p:cNvCxnSpPr>
              <p:nvPr/>
            </p:nvCxnSpPr>
            <p:spPr>
              <a:xfrm flipV="1">
                <a:off x="40532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08610E-A314-4A75-B9B3-2DC75E473717}"/>
                  </a:ext>
                </a:extLst>
              </p:cNvPr>
              <p:cNvCxnSpPr>
                <a:cxnSpLocks/>
              </p:cNvCxnSpPr>
              <p:nvPr/>
            </p:nvCxnSpPr>
            <p:spPr>
              <a:xfrm flipV="1">
                <a:off x="4146264"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3CACC8-1351-4061-833E-3886F45A3703}"/>
                  </a:ext>
                </a:extLst>
              </p:cNvPr>
              <p:cNvCxnSpPr>
                <a:cxnSpLocks/>
              </p:cNvCxnSpPr>
              <p:nvPr/>
            </p:nvCxnSpPr>
            <p:spPr>
              <a:xfrm flipV="1">
                <a:off x="423986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4253C-AD68-4811-B626-AEF12EA9C69B}"/>
                  </a:ext>
                </a:extLst>
              </p:cNvPr>
              <p:cNvCxnSpPr>
                <a:cxnSpLocks/>
              </p:cNvCxnSpPr>
              <p:nvPr/>
            </p:nvCxnSpPr>
            <p:spPr>
              <a:xfrm flipV="1">
                <a:off x="4327618"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E2B07C-5840-4E76-9961-BAED39D3F721}"/>
                  </a:ext>
                </a:extLst>
              </p:cNvPr>
              <p:cNvCxnSpPr>
                <a:cxnSpLocks/>
              </p:cNvCxnSpPr>
              <p:nvPr/>
            </p:nvCxnSpPr>
            <p:spPr>
              <a:xfrm flipV="1">
                <a:off x="4420557"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5D8228-CABD-48BE-B2FD-F8B9CBEC4FB1}"/>
                  </a:ext>
                </a:extLst>
              </p:cNvPr>
              <p:cNvCxnSpPr>
                <a:cxnSpLocks/>
              </p:cNvCxnSpPr>
              <p:nvPr/>
            </p:nvCxnSpPr>
            <p:spPr>
              <a:xfrm flipV="1">
                <a:off x="450579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386C60-4191-46F7-802C-2B9D531544B7}"/>
                  </a:ext>
                </a:extLst>
              </p:cNvPr>
              <p:cNvCxnSpPr>
                <a:cxnSpLocks/>
              </p:cNvCxnSpPr>
              <p:nvPr/>
            </p:nvCxnSpPr>
            <p:spPr>
              <a:xfrm flipV="1">
                <a:off x="4595679"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1B94F7-9F65-4F6D-8F49-E6840E434E87}"/>
                  </a:ext>
                </a:extLst>
              </p:cNvPr>
              <p:cNvCxnSpPr>
                <a:cxnSpLocks/>
              </p:cNvCxnSpPr>
              <p:nvPr/>
            </p:nvCxnSpPr>
            <p:spPr>
              <a:xfrm flipV="1">
                <a:off x="4683807"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CAD5DC-6FBB-461B-8992-5B4D2827C4FE}"/>
                  </a:ext>
                </a:extLst>
              </p:cNvPr>
              <p:cNvCxnSpPr>
                <a:cxnSpLocks/>
              </p:cNvCxnSpPr>
              <p:nvPr/>
            </p:nvCxnSpPr>
            <p:spPr>
              <a:xfrm flipV="1">
                <a:off x="477679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4BE2AE-161F-4C8F-829C-9531DB245921}"/>
                  </a:ext>
                </a:extLst>
              </p:cNvPr>
              <p:cNvCxnSpPr>
                <a:cxnSpLocks/>
              </p:cNvCxnSpPr>
              <p:nvPr/>
            </p:nvCxnSpPr>
            <p:spPr>
              <a:xfrm flipV="1">
                <a:off x="486978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2C06B9-08B9-4E52-B4D3-3A3B8FA0AEA9}"/>
                  </a:ext>
                </a:extLst>
              </p:cNvPr>
              <p:cNvCxnSpPr>
                <a:cxnSpLocks/>
              </p:cNvCxnSpPr>
              <p:nvPr/>
            </p:nvCxnSpPr>
            <p:spPr>
              <a:xfrm flipV="1">
                <a:off x="495217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1D975C-3AA3-481A-BEBC-A9D59E761F26}"/>
                  </a:ext>
                </a:extLst>
              </p:cNvPr>
              <p:cNvCxnSpPr>
                <a:cxnSpLocks/>
              </p:cNvCxnSpPr>
              <p:nvPr/>
            </p:nvCxnSpPr>
            <p:spPr>
              <a:xfrm flipV="1">
                <a:off x="504516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9D3AE7-2E91-41D8-AD0B-D1ECA3D8FB55}"/>
                  </a:ext>
                </a:extLst>
              </p:cNvPr>
              <p:cNvCxnSpPr>
                <a:cxnSpLocks/>
              </p:cNvCxnSpPr>
              <p:nvPr/>
            </p:nvCxnSpPr>
            <p:spPr>
              <a:xfrm flipV="1">
                <a:off x="5138766"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3AFC8F-FCEA-4AEB-BC7B-7B16368CD215}"/>
                  </a:ext>
                </a:extLst>
              </p:cNvPr>
              <p:cNvCxnSpPr>
                <a:cxnSpLocks/>
              </p:cNvCxnSpPr>
              <p:nvPr/>
            </p:nvCxnSpPr>
            <p:spPr>
              <a:xfrm flipV="1">
                <a:off x="522652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A81E13-EB0B-4A6E-8D23-2EE7113ACF84}"/>
                  </a:ext>
                </a:extLst>
              </p:cNvPr>
              <p:cNvCxnSpPr>
                <a:cxnSpLocks/>
              </p:cNvCxnSpPr>
              <p:nvPr/>
            </p:nvCxnSpPr>
            <p:spPr>
              <a:xfrm flipV="1">
                <a:off x="5319461"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99B171-D7FD-402F-9800-BAF64A150744}"/>
                  </a:ext>
                </a:extLst>
              </p:cNvPr>
              <p:cNvCxnSpPr>
                <a:cxnSpLocks/>
              </p:cNvCxnSpPr>
              <p:nvPr/>
            </p:nvCxnSpPr>
            <p:spPr>
              <a:xfrm flipV="1">
                <a:off x="5404702"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C4D812-5626-4539-8C73-0DB6B39507BF}"/>
                  </a:ext>
                </a:extLst>
              </p:cNvPr>
              <p:cNvCxnSpPr>
                <a:cxnSpLocks/>
              </p:cNvCxnSpPr>
              <p:nvPr/>
            </p:nvCxnSpPr>
            <p:spPr>
              <a:xfrm flipV="1">
                <a:off x="549458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9B3711-8A14-48E1-B6A1-C6E95F14FAB6}"/>
                  </a:ext>
                </a:extLst>
              </p:cNvPr>
              <p:cNvCxnSpPr>
                <a:cxnSpLocks/>
              </p:cNvCxnSpPr>
              <p:nvPr/>
            </p:nvCxnSpPr>
            <p:spPr>
              <a:xfrm flipV="1">
                <a:off x="5582711"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9959F9-6C20-4AB5-836A-8521B8437F44}"/>
                  </a:ext>
                </a:extLst>
              </p:cNvPr>
              <p:cNvCxnSpPr>
                <a:cxnSpLocks/>
              </p:cNvCxnSpPr>
              <p:nvPr/>
            </p:nvCxnSpPr>
            <p:spPr>
              <a:xfrm flipV="1">
                <a:off x="567570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6833F7-1C59-41D2-9D4F-8417F031019C}"/>
                  </a:ext>
                </a:extLst>
              </p:cNvPr>
              <p:cNvCxnSpPr>
                <a:cxnSpLocks/>
              </p:cNvCxnSpPr>
              <p:nvPr/>
            </p:nvCxnSpPr>
            <p:spPr>
              <a:xfrm flipV="1">
                <a:off x="576869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A68315-2FE5-4721-94EB-C5553BA52636}"/>
                  </a:ext>
                </a:extLst>
              </p:cNvPr>
              <p:cNvCxnSpPr>
                <a:cxnSpLocks/>
              </p:cNvCxnSpPr>
              <p:nvPr/>
            </p:nvCxnSpPr>
            <p:spPr>
              <a:xfrm flipV="1">
                <a:off x="585943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795316-3792-40A1-ACBC-37A71B46CAA9}"/>
                  </a:ext>
                </a:extLst>
              </p:cNvPr>
              <p:cNvCxnSpPr>
                <a:cxnSpLocks/>
              </p:cNvCxnSpPr>
              <p:nvPr/>
            </p:nvCxnSpPr>
            <p:spPr>
              <a:xfrm flipV="1">
                <a:off x="594719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5A90FE8-A567-44FD-A403-2133BC513904}"/>
                  </a:ext>
                </a:extLst>
              </p:cNvPr>
              <p:cNvCxnSpPr>
                <a:cxnSpLocks/>
              </p:cNvCxnSpPr>
              <p:nvPr/>
            </p:nvCxnSpPr>
            <p:spPr>
              <a:xfrm flipV="1">
                <a:off x="604013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A4382F-3490-43EB-857A-0C0060195611}"/>
                  </a:ext>
                </a:extLst>
              </p:cNvPr>
              <p:cNvCxnSpPr>
                <a:cxnSpLocks/>
              </p:cNvCxnSpPr>
              <p:nvPr/>
            </p:nvCxnSpPr>
            <p:spPr>
              <a:xfrm flipV="1">
                <a:off x="61253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6CFE2EC-E362-4235-AD4B-2896DC1C08C4}"/>
                  </a:ext>
                </a:extLst>
              </p:cNvPr>
              <p:cNvCxnSpPr>
                <a:cxnSpLocks/>
              </p:cNvCxnSpPr>
              <p:nvPr/>
            </p:nvCxnSpPr>
            <p:spPr>
              <a:xfrm flipV="1">
                <a:off x="6215255"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011FEC-1B27-4B3B-9EA6-A3ECA49C7A9D}"/>
                  </a:ext>
                </a:extLst>
              </p:cNvPr>
              <p:cNvCxnSpPr>
                <a:cxnSpLocks/>
              </p:cNvCxnSpPr>
              <p:nvPr/>
            </p:nvCxnSpPr>
            <p:spPr>
              <a:xfrm flipV="1">
                <a:off x="63189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3B14C8C-BBDA-4A8D-A229-0F24D175B704}"/>
                  </a:ext>
                </a:extLst>
              </p:cNvPr>
              <p:cNvCxnSpPr>
                <a:cxnSpLocks/>
              </p:cNvCxnSpPr>
              <p:nvPr/>
            </p:nvCxnSpPr>
            <p:spPr>
              <a:xfrm flipV="1">
                <a:off x="63963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C04F8A-5A90-4F6C-85DB-0E9ABEF3F5BB}"/>
                  </a:ext>
                </a:extLst>
              </p:cNvPr>
              <p:cNvCxnSpPr>
                <a:cxnSpLocks/>
              </p:cNvCxnSpPr>
              <p:nvPr/>
            </p:nvCxnSpPr>
            <p:spPr>
              <a:xfrm flipV="1">
                <a:off x="648936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44" name="Straight Connector 43">
            <a:extLst>
              <a:ext uri="{FF2B5EF4-FFF2-40B4-BE49-F238E27FC236}">
                <a16:creationId xmlns:a16="http://schemas.microsoft.com/office/drawing/2014/main" id="{9DB36C69-98B0-40A2-AD4A-5674747177AC}"/>
              </a:ext>
            </a:extLst>
          </p:cNvPr>
          <p:cNvCxnSpPr>
            <a:cxnSpLocks/>
            <a:endCxn id="45" idx="1"/>
          </p:cNvCxnSpPr>
          <p:nvPr/>
        </p:nvCxnSpPr>
        <p:spPr>
          <a:xfrm>
            <a:off x="8247767" y="5807479"/>
            <a:ext cx="823208" cy="9247"/>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CD1C0D0-FBFF-4E66-AECF-DE65604BB1C7}"/>
              </a:ext>
            </a:extLst>
          </p:cNvPr>
          <p:cNvSpPr/>
          <p:nvPr/>
        </p:nvSpPr>
        <p:spPr bwMode="auto">
          <a:xfrm>
            <a:off x="9070975" y="5577561"/>
            <a:ext cx="2538413" cy="47832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Data </a:t>
            </a: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lake integrated </a:t>
            </a: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and Common Data Model aware</a:t>
            </a:r>
            <a:endPar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sp>
        <p:nvSpPr>
          <p:cNvPr id="46" name="Rectangle 45">
            <a:extLst>
              <a:ext uri="{FF2B5EF4-FFF2-40B4-BE49-F238E27FC236}">
                <a16:creationId xmlns:a16="http://schemas.microsoft.com/office/drawing/2014/main" id="{36E778D1-F36B-4F99-BE6E-061554CFF1DA}"/>
              </a:ext>
            </a:extLst>
          </p:cNvPr>
          <p:cNvSpPr/>
          <p:nvPr/>
        </p:nvSpPr>
        <p:spPr bwMode="auto">
          <a:xfrm>
            <a:off x="2052413" y="4424534"/>
            <a:ext cx="1612367"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METASTORE</a:t>
            </a:r>
          </a:p>
        </p:txBody>
      </p:sp>
      <p:sp>
        <p:nvSpPr>
          <p:cNvPr id="47" name="Rectangle 46">
            <a:extLst>
              <a:ext uri="{FF2B5EF4-FFF2-40B4-BE49-F238E27FC236}">
                <a16:creationId xmlns:a16="http://schemas.microsoft.com/office/drawing/2014/main" id="{253DD55B-E7DD-4EDA-8046-553354EE11EB}"/>
              </a:ext>
            </a:extLst>
          </p:cNvPr>
          <p:cNvSpPr/>
          <p:nvPr/>
        </p:nvSpPr>
        <p:spPr bwMode="auto">
          <a:xfrm>
            <a:off x="2052413" y="3331416"/>
            <a:ext cx="1612366" cy="430482"/>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SECURITY</a:t>
            </a:r>
          </a:p>
        </p:txBody>
      </p:sp>
      <p:sp>
        <p:nvSpPr>
          <p:cNvPr id="48" name="Rectangle 47">
            <a:extLst>
              <a:ext uri="{FF2B5EF4-FFF2-40B4-BE49-F238E27FC236}">
                <a16:creationId xmlns:a16="http://schemas.microsoft.com/office/drawing/2014/main" id="{C0545D86-76AA-424C-A711-D569E3AF3F45}"/>
              </a:ext>
            </a:extLst>
          </p:cNvPr>
          <p:cNvSpPr/>
          <p:nvPr/>
        </p:nvSpPr>
        <p:spPr bwMode="auto">
          <a:xfrm>
            <a:off x="2052413" y="2781843"/>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MANAGEMENT</a:t>
            </a:r>
          </a:p>
        </p:txBody>
      </p:sp>
      <p:sp>
        <p:nvSpPr>
          <p:cNvPr id="49" name="Rectangle 48">
            <a:extLst>
              <a:ext uri="{FF2B5EF4-FFF2-40B4-BE49-F238E27FC236}">
                <a16:creationId xmlns:a16="http://schemas.microsoft.com/office/drawing/2014/main" id="{94464004-5A22-4B58-8133-C5D17DE63CF0}"/>
              </a:ext>
            </a:extLst>
          </p:cNvPr>
          <p:cNvSpPr/>
          <p:nvPr/>
        </p:nvSpPr>
        <p:spPr bwMode="auto">
          <a:xfrm>
            <a:off x="2052413" y="3874962"/>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MONITORING</a:t>
            </a:r>
          </a:p>
        </p:txBody>
      </p:sp>
      <p:sp>
        <p:nvSpPr>
          <p:cNvPr id="50" name="Rectangle 49">
            <a:extLst>
              <a:ext uri="{FF2B5EF4-FFF2-40B4-BE49-F238E27FC236}">
                <a16:creationId xmlns:a16="http://schemas.microsoft.com/office/drawing/2014/main" id="{2671B03A-81D6-478F-BD24-4FBE61123CBB}"/>
              </a:ext>
            </a:extLst>
          </p:cNvPr>
          <p:cNvSpPr/>
          <p:nvPr/>
        </p:nvSpPr>
        <p:spPr bwMode="auto">
          <a:xfrm>
            <a:off x="9070975" y="4838611"/>
            <a:ext cx="2538413" cy="647920"/>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Integrated </a:t>
            </a: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platform services </a:t>
            </a:r>
            <a:br>
              <a:rPr lang="en-US" sz="1200" b="1" i="0" u="none" strike="noStrike" kern="1200" cap="none" spc="0" normalizeH="0" baseline="0" noProof="0" dirty="0">
                <a:ln>
                  <a:noFill/>
                </a:ln>
                <a:effectLst/>
                <a:uLnTx/>
                <a:uFillTx/>
                <a:latin typeface="Segoe UI"/>
              </a:rPr>
            </a:b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for, management, security, monitoring, and </a:t>
            </a:r>
            <a:r>
              <a:rPr lang="en-US" sz="1200" dirty="0">
                <a:gradFill>
                  <a:gsLst>
                    <a:gs pos="2917">
                      <a:prstClr val="black"/>
                    </a:gs>
                    <a:gs pos="30000">
                      <a:prstClr val="black"/>
                    </a:gs>
                  </a:gsLst>
                  <a:lin ang="5400000" scaled="0"/>
                </a:gradFill>
                <a:latin typeface="Segoe UI"/>
              </a:rPr>
              <a:t>meta-store</a:t>
            </a:r>
            <a:endPar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CF0E0A25-6A3F-4F14-ACA8-E489033D7762}"/>
              </a:ext>
            </a:extLst>
          </p:cNvPr>
          <p:cNvCxnSpPr>
            <a:cxnSpLocks/>
            <a:endCxn id="50" idx="1"/>
          </p:cNvCxnSpPr>
          <p:nvPr/>
        </p:nvCxnSpPr>
        <p:spPr>
          <a:xfrm>
            <a:off x="8189008" y="4861043"/>
            <a:ext cx="881967" cy="301528"/>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AE5EB2-1FDA-46F8-A22D-C8910947F966}"/>
              </a:ext>
              <a:ext uri="{C183D7F6-B498-43B3-948B-1728B52AA6E4}">
                <adec:decorative xmlns:adec="http://schemas.microsoft.com/office/drawing/2017/decorative" val="1"/>
              </a:ext>
            </a:extLst>
          </p:cNvPr>
          <p:cNvCxnSpPr>
            <a:cxnSpLocks/>
          </p:cNvCxnSpPr>
          <p:nvPr/>
        </p:nvCxnSpPr>
        <p:spPr>
          <a:xfrm>
            <a:off x="1877839" y="2781843"/>
            <a:ext cx="0" cy="2079200"/>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CF6DD72-B710-49D1-94A5-A87AE0396FE3}"/>
              </a:ext>
            </a:extLst>
          </p:cNvPr>
          <p:cNvSpPr/>
          <p:nvPr/>
        </p:nvSpPr>
        <p:spPr bwMode="auto">
          <a:xfrm>
            <a:off x="3816117" y="4602301"/>
            <a:ext cx="4213419"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DATA INTEGRATION</a:t>
            </a:r>
          </a:p>
        </p:txBody>
      </p:sp>
      <p:grpSp>
        <p:nvGrpSpPr>
          <p:cNvPr id="54" name="Group 53">
            <a:extLst>
              <a:ext uri="{FF2B5EF4-FFF2-40B4-BE49-F238E27FC236}">
                <a16:creationId xmlns:a16="http://schemas.microsoft.com/office/drawing/2014/main" id="{427BE648-DAF1-4C51-9831-952F9DF49EDF}"/>
              </a:ext>
            </a:extLst>
          </p:cNvPr>
          <p:cNvGrpSpPr/>
          <p:nvPr/>
        </p:nvGrpSpPr>
        <p:grpSpPr>
          <a:xfrm>
            <a:off x="5952629" y="4060181"/>
            <a:ext cx="2076908" cy="490796"/>
            <a:chOff x="5911431" y="4135704"/>
            <a:chExt cx="2076908" cy="490796"/>
          </a:xfrm>
        </p:grpSpPr>
        <p:sp>
          <p:nvSpPr>
            <p:cNvPr id="55" name="Rectangle 54">
              <a:extLst>
                <a:ext uri="{FF2B5EF4-FFF2-40B4-BE49-F238E27FC236}">
                  <a16:creationId xmlns:a16="http://schemas.microsoft.com/office/drawing/2014/main" id="{AC3BB007-AB8E-4A06-9574-2BD3CA50573A}"/>
                </a:ext>
              </a:extLst>
            </p:cNvPr>
            <p:cNvSpPr/>
            <p:nvPr/>
          </p:nvSpPr>
          <p:spPr bwMode="auto">
            <a:xfrm>
              <a:off x="5911431" y="4135704"/>
              <a:ext cx="2076908" cy="49079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6" name="Picture 4">
              <a:extLst>
                <a:ext uri="{FF2B5EF4-FFF2-40B4-BE49-F238E27FC236}">
                  <a16:creationId xmlns:a16="http://schemas.microsoft.com/office/drawing/2014/main" id="{3E0DBEF9-A1CA-4B28-B499-62249BE72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306" y="4221643"/>
              <a:ext cx="594448" cy="309482"/>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a:extLst>
              <a:ext uri="{FF2B5EF4-FFF2-40B4-BE49-F238E27FC236}">
                <a16:creationId xmlns:a16="http://schemas.microsoft.com/office/drawing/2014/main" id="{922C63DC-3060-4300-8BB4-671C252FE040}"/>
              </a:ext>
            </a:extLst>
          </p:cNvPr>
          <p:cNvSpPr/>
          <p:nvPr/>
        </p:nvSpPr>
        <p:spPr bwMode="auto">
          <a:xfrm>
            <a:off x="3816118" y="4062392"/>
            <a:ext cx="2085040" cy="49079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SQL</a:t>
            </a:r>
          </a:p>
        </p:txBody>
      </p:sp>
      <p:sp>
        <p:nvSpPr>
          <p:cNvPr id="58" name="TextBox 57">
            <a:extLst>
              <a:ext uri="{FF2B5EF4-FFF2-40B4-BE49-F238E27FC236}">
                <a16:creationId xmlns:a16="http://schemas.microsoft.com/office/drawing/2014/main" id="{295C5000-8792-4BAB-81C4-8262B78BADEE}"/>
              </a:ext>
            </a:extLst>
          </p:cNvPr>
          <p:cNvSpPr txBox="1"/>
          <p:nvPr/>
        </p:nvSpPr>
        <p:spPr>
          <a:xfrm>
            <a:off x="3816117" y="3856987"/>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Semibold"/>
                <a:ea typeface="Segoe UI" panose="020B0502040204020203" pitchFamily="34" charset="0"/>
                <a:cs typeface="Segoe UI" panose="020B0502040204020203" pitchFamily="34" charset="0"/>
              </a:rPr>
              <a:t>Analytics Runtimes</a:t>
            </a:r>
          </a:p>
        </p:txBody>
      </p:sp>
      <p:sp>
        <p:nvSpPr>
          <p:cNvPr id="59" name="Rectangle 58">
            <a:extLst>
              <a:ext uri="{FF2B5EF4-FFF2-40B4-BE49-F238E27FC236}">
                <a16:creationId xmlns:a16="http://schemas.microsoft.com/office/drawing/2014/main" id="{49223E51-AF5A-4394-9724-724B4EE7B46E}"/>
              </a:ext>
            </a:extLst>
          </p:cNvPr>
          <p:cNvSpPr/>
          <p:nvPr/>
        </p:nvSpPr>
        <p:spPr bwMode="auto">
          <a:xfrm>
            <a:off x="9070975" y="3128453"/>
            <a:ext cx="2538413" cy="1619128"/>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Integrated analytics runtimes available dedicated and serverless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Synapse SQL </a:t>
            </a: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offering T-SQL for batch, streaming and interactive processing</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Apache Spark</a:t>
            </a: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 for big data processing with Python, Scala</a:t>
            </a:r>
            <a:r>
              <a:rPr lang="en-US" sz="1200" dirty="0">
                <a:gradFill>
                  <a:gsLst>
                    <a:gs pos="2917">
                      <a:prstClr val="black"/>
                    </a:gs>
                    <a:gs pos="30000">
                      <a:prstClr val="black"/>
                    </a:gs>
                  </a:gsLst>
                  <a:lin ang="5400000" scaled="0"/>
                </a:gradFill>
                <a:latin typeface="Segoe UI"/>
              </a:rPr>
              <a:t> </a:t>
            </a: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and .NET</a:t>
            </a:r>
          </a:p>
        </p:txBody>
      </p:sp>
      <p:cxnSp>
        <p:nvCxnSpPr>
          <p:cNvPr id="60" name="Straight Connector 59">
            <a:extLst>
              <a:ext uri="{FF2B5EF4-FFF2-40B4-BE49-F238E27FC236}">
                <a16:creationId xmlns:a16="http://schemas.microsoft.com/office/drawing/2014/main" id="{A045CDCF-C358-41C3-A628-9F37A5C58049}"/>
              </a:ext>
            </a:extLst>
          </p:cNvPr>
          <p:cNvCxnSpPr>
            <a:cxnSpLocks/>
            <a:endCxn id="59" idx="1"/>
          </p:cNvCxnSpPr>
          <p:nvPr/>
        </p:nvCxnSpPr>
        <p:spPr>
          <a:xfrm>
            <a:off x="8183998" y="3938017"/>
            <a:ext cx="886977" cy="0"/>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9CA8C01-9D65-43CE-9E9D-AC7F86F522A8}"/>
              </a:ext>
            </a:extLst>
          </p:cNvPr>
          <p:cNvSpPr/>
          <p:nvPr/>
        </p:nvSpPr>
        <p:spPr bwMode="auto">
          <a:xfrm>
            <a:off x="3816118" y="3494173"/>
            <a:ext cx="208504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DEDICATED</a:t>
            </a:r>
          </a:p>
        </p:txBody>
      </p:sp>
      <p:sp>
        <p:nvSpPr>
          <p:cNvPr id="62" name="Rectangle 61">
            <a:extLst>
              <a:ext uri="{FF2B5EF4-FFF2-40B4-BE49-F238E27FC236}">
                <a16:creationId xmlns:a16="http://schemas.microsoft.com/office/drawing/2014/main" id="{098A2E19-8A08-4B94-8974-15F1264A3606}"/>
              </a:ext>
            </a:extLst>
          </p:cNvPr>
          <p:cNvSpPr/>
          <p:nvPr/>
        </p:nvSpPr>
        <p:spPr bwMode="auto">
          <a:xfrm>
            <a:off x="5952628" y="3494173"/>
            <a:ext cx="2076908" cy="25874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SERVERLESS</a:t>
            </a:r>
          </a:p>
        </p:txBody>
      </p:sp>
      <p:sp>
        <p:nvSpPr>
          <p:cNvPr id="63" name="TextBox 62">
            <a:extLst>
              <a:ext uri="{FF2B5EF4-FFF2-40B4-BE49-F238E27FC236}">
                <a16:creationId xmlns:a16="http://schemas.microsoft.com/office/drawing/2014/main" id="{B64F9498-F3A5-4BD4-856A-82B4BDE1A214}"/>
              </a:ext>
            </a:extLst>
          </p:cNvPr>
          <p:cNvSpPr txBox="1"/>
          <p:nvPr/>
        </p:nvSpPr>
        <p:spPr>
          <a:xfrm>
            <a:off x="3816117" y="3300623"/>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Semibold"/>
                <a:ea typeface="Segoe UI" panose="020B0502040204020203" pitchFamily="34" charset="0"/>
                <a:cs typeface="Segoe UI" panose="020B0502040204020203" pitchFamily="34" charset="0"/>
              </a:rPr>
              <a:t>Form Factors</a:t>
            </a:r>
          </a:p>
        </p:txBody>
      </p:sp>
      <p:sp>
        <p:nvSpPr>
          <p:cNvPr id="64" name="Rectangle 63">
            <a:extLst>
              <a:ext uri="{FF2B5EF4-FFF2-40B4-BE49-F238E27FC236}">
                <a16:creationId xmlns:a16="http://schemas.microsoft.com/office/drawing/2014/main" id="{9C6A3698-44F0-4A60-AF21-9869FA9D60D6}"/>
              </a:ext>
            </a:extLst>
          </p:cNvPr>
          <p:cNvSpPr/>
          <p:nvPr/>
        </p:nvSpPr>
        <p:spPr bwMode="auto">
          <a:xfrm>
            <a:off x="3816118" y="2959610"/>
            <a:ext cx="82296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SQL</a:t>
            </a:r>
          </a:p>
        </p:txBody>
      </p:sp>
      <p:sp>
        <p:nvSpPr>
          <p:cNvPr id="65" name="TextBox 64">
            <a:extLst>
              <a:ext uri="{FF2B5EF4-FFF2-40B4-BE49-F238E27FC236}">
                <a16:creationId xmlns:a16="http://schemas.microsoft.com/office/drawing/2014/main" id="{734526D6-FE7E-4F96-A661-C41872D8932E}"/>
              </a:ext>
            </a:extLst>
          </p:cNvPr>
          <p:cNvSpPr txBox="1"/>
          <p:nvPr/>
        </p:nvSpPr>
        <p:spPr>
          <a:xfrm>
            <a:off x="3816117" y="2760004"/>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Semibold"/>
                <a:ea typeface="Segoe UI" panose="020B0502040204020203" pitchFamily="34" charset="0"/>
                <a:cs typeface="Segoe UI" panose="020B0502040204020203" pitchFamily="34" charset="0"/>
              </a:rPr>
              <a:t>Languages</a:t>
            </a:r>
          </a:p>
        </p:txBody>
      </p:sp>
      <p:sp>
        <p:nvSpPr>
          <p:cNvPr id="66" name="Rectangle 65">
            <a:extLst>
              <a:ext uri="{FF2B5EF4-FFF2-40B4-BE49-F238E27FC236}">
                <a16:creationId xmlns:a16="http://schemas.microsoft.com/office/drawing/2014/main" id="{9EB32D62-8B35-4F1E-9613-55EFA5CC52A9}"/>
              </a:ext>
            </a:extLst>
          </p:cNvPr>
          <p:cNvSpPr/>
          <p:nvPr/>
        </p:nvSpPr>
        <p:spPr bwMode="auto">
          <a:xfrm>
            <a:off x="4664010" y="2958902"/>
            <a:ext cx="82296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Python</a:t>
            </a:r>
          </a:p>
        </p:txBody>
      </p:sp>
      <p:sp>
        <p:nvSpPr>
          <p:cNvPr id="67" name="Rectangle 66">
            <a:extLst>
              <a:ext uri="{FF2B5EF4-FFF2-40B4-BE49-F238E27FC236}">
                <a16:creationId xmlns:a16="http://schemas.microsoft.com/office/drawing/2014/main" id="{C977EB28-CB90-43A3-B1FE-73402A86728B}"/>
              </a:ext>
            </a:extLst>
          </p:cNvPr>
          <p:cNvSpPr/>
          <p:nvPr/>
        </p:nvSpPr>
        <p:spPr bwMode="auto">
          <a:xfrm>
            <a:off x="5505078" y="2952385"/>
            <a:ext cx="82296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.NET </a:t>
            </a:r>
          </a:p>
        </p:txBody>
      </p:sp>
      <p:sp>
        <p:nvSpPr>
          <p:cNvPr id="68" name="Rectangle 67">
            <a:extLst>
              <a:ext uri="{FF2B5EF4-FFF2-40B4-BE49-F238E27FC236}">
                <a16:creationId xmlns:a16="http://schemas.microsoft.com/office/drawing/2014/main" id="{8661F14E-5C68-4FC1-BE09-29CB29AA6C3C}"/>
              </a:ext>
            </a:extLst>
          </p:cNvPr>
          <p:cNvSpPr/>
          <p:nvPr/>
        </p:nvSpPr>
        <p:spPr bwMode="auto">
          <a:xfrm>
            <a:off x="6354861" y="2958902"/>
            <a:ext cx="82296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Java</a:t>
            </a:r>
          </a:p>
        </p:txBody>
      </p:sp>
      <p:sp>
        <p:nvSpPr>
          <p:cNvPr id="69" name="Rectangle 68">
            <a:extLst>
              <a:ext uri="{FF2B5EF4-FFF2-40B4-BE49-F238E27FC236}">
                <a16:creationId xmlns:a16="http://schemas.microsoft.com/office/drawing/2014/main" id="{B19BB60F-986C-417F-A157-2347EA8F173E}"/>
              </a:ext>
            </a:extLst>
          </p:cNvPr>
          <p:cNvSpPr/>
          <p:nvPr/>
        </p:nvSpPr>
        <p:spPr bwMode="auto">
          <a:xfrm>
            <a:off x="7204644" y="2958902"/>
            <a:ext cx="82296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Scala</a:t>
            </a:r>
          </a:p>
        </p:txBody>
      </p:sp>
      <p:cxnSp>
        <p:nvCxnSpPr>
          <p:cNvPr id="71" name="Straight Connector 70">
            <a:extLst>
              <a:ext uri="{FF2B5EF4-FFF2-40B4-BE49-F238E27FC236}">
                <a16:creationId xmlns:a16="http://schemas.microsoft.com/office/drawing/2014/main" id="{78950CC2-CDBF-4D29-B705-517C66A6DEEB}"/>
              </a:ext>
            </a:extLst>
          </p:cNvPr>
          <p:cNvCxnSpPr>
            <a:cxnSpLocks/>
            <a:endCxn id="72" idx="1"/>
          </p:cNvCxnSpPr>
          <p:nvPr/>
        </p:nvCxnSpPr>
        <p:spPr>
          <a:xfrm flipV="1">
            <a:off x="8189008" y="2793344"/>
            <a:ext cx="881967" cy="283848"/>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339F9E20-A3E4-44A4-A338-008632A30E22}"/>
              </a:ext>
            </a:extLst>
          </p:cNvPr>
          <p:cNvSpPr/>
          <p:nvPr/>
        </p:nvSpPr>
        <p:spPr bwMode="auto">
          <a:xfrm>
            <a:off x="9070975" y="2554268"/>
            <a:ext cx="2538413" cy="478152"/>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Multiple </a:t>
            </a: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languages </a:t>
            </a: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suited to different analytics workloads</a:t>
            </a:r>
            <a:endPar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sp>
        <p:nvSpPr>
          <p:cNvPr id="73" name="Rectangle 72">
            <a:extLst>
              <a:ext uri="{FF2B5EF4-FFF2-40B4-BE49-F238E27FC236}">
                <a16:creationId xmlns:a16="http://schemas.microsoft.com/office/drawing/2014/main" id="{F49EEA15-32AB-4B0F-9706-7911CBF9345C}"/>
              </a:ext>
            </a:extLst>
          </p:cNvPr>
          <p:cNvSpPr/>
          <p:nvPr/>
        </p:nvSpPr>
        <p:spPr bwMode="auto">
          <a:xfrm>
            <a:off x="892021" y="2165340"/>
            <a:ext cx="7428235" cy="386241"/>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Experience</a:t>
            </a:r>
          </a:p>
        </p:txBody>
      </p:sp>
      <p:sp>
        <p:nvSpPr>
          <p:cNvPr id="74" name="TextBox 4">
            <a:extLst>
              <a:ext uri="{FF2B5EF4-FFF2-40B4-BE49-F238E27FC236}">
                <a16:creationId xmlns:a16="http://schemas.microsoft.com/office/drawing/2014/main" id="{C42E5283-ADAA-4C97-908E-9F6713B36689}"/>
              </a:ext>
            </a:extLst>
          </p:cNvPr>
          <p:cNvSpPr txBox="1"/>
          <p:nvPr/>
        </p:nvSpPr>
        <p:spPr>
          <a:xfrm>
            <a:off x="3816117" y="2238678"/>
            <a:ext cx="1962874" cy="21781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Synapse Analytics Studio</a:t>
            </a:r>
          </a:p>
        </p:txBody>
      </p:sp>
      <p:cxnSp>
        <p:nvCxnSpPr>
          <p:cNvPr id="75" name="Straight Connector 74">
            <a:extLst>
              <a:ext uri="{FF2B5EF4-FFF2-40B4-BE49-F238E27FC236}">
                <a16:creationId xmlns:a16="http://schemas.microsoft.com/office/drawing/2014/main" id="{43794DA4-5102-4CD6-96B5-A8D7E9ACD050}"/>
              </a:ext>
            </a:extLst>
          </p:cNvPr>
          <p:cNvCxnSpPr>
            <a:cxnSpLocks/>
            <a:endCxn id="76" idx="1"/>
          </p:cNvCxnSpPr>
          <p:nvPr/>
        </p:nvCxnSpPr>
        <p:spPr>
          <a:xfrm flipV="1">
            <a:off x="8189008" y="2227973"/>
            <a:ext cx="881967" cy="150381"/>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78CFE44-DCCE-4D93-915F-883EDFFB6216}"/>
              </a:ext>
            </a:extLst>
          </p:cNvPr>
          <p:cNvSpPr/>
          <p:nvPr/>
        </p:nvSpPr>
        <p:spPr bwMode="auto">
          <a:xfrm>
            <a:off x="9070975" y="1988897"/>
            <a:ext cx="2538413" cy="478152"/>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SaaS </a:t>
            </a: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developer experiences </a:t>
            </a: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for code free and code first</a:t>
            </a:r>
            <a:endParaRPr kumimoji="0" lang="en-US" sz="24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77" name="Straight Connector 76">
            <a:extLst>
              <a:ext uri="{FF2B5EF4-FFF2-40B4-BE49-F238E27FC236}">
                <a16:creationId xmlns:a16="http://schemas.microsoft.com/office/drawing/2014/main" id="{56995DF9-D656-4DE0-BDF7-692A2FD26A0B}"/>
              </a:ext>
              <a:ext uri="{C183D7F6-B498-43B3-948B-1728B52AA6E4}">
                <adec:decorative xmlns:adec="http://schemas.microsoft.com/office/drawing/2017/decorative" val="1"/>
              </a:ext>
            </a:extLst>
          </p:cNvPr>
          <p:cNvCxnSpPr>
            <a:cxnSpLocks/>
          </p:cNvCxnSpPr>
          <p:nvPr/>
        </p:nvCxnSpPr>
        <p:spPr>
          <a:xfrm>
            <a:off x="1877839" y="2257467"/>
            <a:ext cx="0" cy="228371"/>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8" name="TextBox 4">
            <a:extLst>
              <a:ext uri="{FF2B5EF4-FFF2-40B4-BE49-F238E27FC236}">
                <a16:creationId xmlns:a16="http://schemas.microsoft.com/office/drawing/2014/main" id="{D1DCCB60-6ECC-4659-9D23-B522271D68F8}"/>
              </a:ext>
            </a:extLst>
          </p:cNvPr>
          <p:cNvSpPr txBox="1"/>
          <p:nvPr/>
        </p:nvSpPr>
        <p:spPr>
          <a:xfrm>
            <a:off x="3814170" y="1558439"/>
            <a:ext cx="4090536" cy="38741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3"/>
                </a:solidFill>
                <a:effectLst/>
                <a:uLnTx/>
                <a:uFillTx/>
                <a:latin typeface="Segoe UI Semibold"/>
                <a:ea typeface="+mn-ea"/>
                <a:cs typeface="+mn-cs"/>
              </a:rPr>
              <a:t>Artificial Intelligence / Machine Learning / Internet of Things</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3"/>
                </a:solidFill>
                <a:effectLst/>
                <a:uLnTx/>
                <a:uFillTx/>
                <a:latin typeface="Segoe UI Semibold"/>
                <a:ea typeface="+mn-ea"/>
                <a:cs typeface="+mn-cs"/>
              </a:rPr>
              <a:t>Intelligent Apps / Business Intelligence</a:t>
            </a:r>
          </a:p>
        </p:txBody>
      </p:sp>
      <p:sp>
        <p:nvSpPr>
          <p:cNvPr id="79" name="Rectangle 78">
            <a:extLst>
              <a:ext uri="{FF2B5EF4-FFF2-40B4-BE49-F238E27FC236}">
                <a16:creationId xmlns:a16="http://schemas.microsoft.com/office/drawing/2014/main" id="{CB424E2C-F29B-4D82-83BA-BA7878441F1C}"/>
              </a:ext>
            </a:extLst>
          </p:cNvPr>
          <p:cNvSpPr/>
          <p:nvPr/>
        </p:nvSpPr>
        <p:spPr bwMode="auto">
          <a:xfrm>
            <a:off x="9070975" y="1440811"/>
            <a:ext cx="2538413" cy="455537"/>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Designed for analytics </a:t>
            </a: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workloads at any scale</a:t>
            </a:r>
            <a:endParaRPr kumimoji="0" lang="en-US" sz="24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80" name="Straight Connector 79">
            <a:extLst>
              <a:ext uri="{FF2B5EF4-FFF2-40B4-BE49-F238E27FC236}">
                <a16:creationId xmlns:a16="http://schemas.microsoft.com/office/drawing/2014/main" id="{300F791C-19BC-4423-B30C-BCF87167F5F8}"/>
              </a:ext>
            </a:extLst>
          </p:cNvPr>
          <p:cNvCxnSpPr>
            <a:cxnSpLocks/>
            <a:endCxn id="79" idx="1"/>
          </p:cNvCxnSpPr>
          <p:nvPr/>
        </p:nvCxnSpPr>
        <p:spPr>
          <a:xfrm>
            <a:off x="8427197" y="1664937"/>
            <a:ext cx="643778" cy="3643"/>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677DF5E-6766-4A6A-9F68-B1B9F2645E3E}"/>
              </a:ext>
            </a:extLst>
          </p:cNvPr>
          <p:cNvSpPr/>
          <p:nvPr/>
        </p:nvSpPr>
        <p:spPr bwMode="auto">
          <a:xfrm>
            <a:off x="2088114" y="4424534"/>
            <a:ext cx="1612367"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METASTORE</a:t>
            </a:r>
          </a:p>
        </p:txBody>
      </p:sp>
      <p:sp>
        <p:nvSpPr>
          <p:cNvPr id="82" name="Rectangle 81">
            <a:extLst>
              <a:ext uri="{FF2B5EF4-FFF2-40B4-BE49-F238E27FC236}">
                <a16:creationId xmlns:a16="http://schemas.microsoft.com/office/drawing/2014/main" id="{D88D7BB1-BDF8-4775-AA26-B0590A51F615}"/>
              </a:ext>
            </a:extLst>
          </p:cNvPr>
          <p:cNvSpPr/>
          <p:nvPr/>
        </p:nvSpPr>
        <p:spPr bwMode="auto">
          <a:xfrm>
            <a:off x="2088114" y="3331416"/>
            <a:ext cx="1612366" cy="4304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SECURITY</a:t>
            </a:r>
          </a:p>
        </p:txBody>
      </p:sp>
      <p:sp>
        <p:nvSpPr>
          <p:cNvPr id="83" name="Rectangle 82">
            <a:extLst>
              <a:ext uri="{FF2B5EF4-FFF2-40B4-BE49-F238E27FC236}">
                <a16:creationId xmlns:a16="http://schemas.microsoft.com/office/drawing/2014/main" id="{136D8A84-F510-4C10-94A5-7D017C5C9E26}"/>
              </a:ext>
            </a:extLst>
          </p:cNvPr>
          <p:cNvSpPr/>
          <p:nvPr/>
        </p:nvSpPr>
        <p:spPr bwMode="auto">
          <a:xfrm>
            <a:off x="2088114" y="2781843"/>
            <a:ext cx="1612366"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MANAGEMENT</a:t>
            </a:r>
          </a:p>
        </p:txBody>
      </p:sp>
      <p:sp>
        <p:nvSpPr>
          <p:cNvPr id="84" name="Rectangle 83">
            <a:extLst>
              <a:ext uri="{FF2B5EF4-FFF2-40B4-BE49-F238E27FC236}">
                <a16:creationId xmlns:a16="http://schemas.microsoft.com/office/drawing/2014/main" id="{0C0020B8-A67A-4478-8823-22B9CB98F106}"/>
              </a:ext>
            </a:extLst>
          </p:cNvPr>
          <p:cNvSpPr/>
          <p:nvPr/>
        </p:nvSpPr>
        <p:spPr bwMode="auto">
          <a:xfrm>
            <a:off x="2088114" y="3874962"/>
            <a:ext cx="1612366"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MONITORING</a:t>
            </a:r>
          </a:p>
        </p:txBody>
      </p:sp>
    </p:spTree>
    <p:extLst>
      <p:ext uri="{BB962C8B-B14F-4D97-AF65-F5344CB8AC3E}">
        <p14:creationId xmlns:p14="http://schemas.microsoft.com/office/powerpoint/2010/main" val="2013438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200"/>
                                        <p:tgtEl>
                                          <p:spTgt spid="48"/>
                                        </p:tgtEl>
                                      </p:cBhvr>
                                    </p:animEffect>
                                  </p:childTnLst>
                                </p:cTn>
                              </p:par>
                            </p:childTnLst>
                          </p:cTn>
                        </p:par>
                        <p:par>
                          <p:cTn id="32" fill="hold">
                            <p:stCondLst>
                              <p:cond delay="200"/>
                            </p:stCondLst>
                            <p:childTnLst>
                              <p:par>
                                <p:cTn id="33" presetID="10" presetClass="entr" presetSubtype="0" fill="hold" grpId="0" nodeType="afterEffect">
                                  <p:stCondLst>
                                    <p:cond delay="20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200"/>
                                        <p:tgtEl>
                                          <p:spTgt spid="47"/>
                                        </p:tgtEl>
                                      </p:cBhvr>
                                    </p:animEffect>
                                  </p:childTnLst>
                                </p:cTn>
                              </p:par>
                            </p:childTnLst>
                          </p:cTn>
                        </p:par>
                        <p:par>
                          <p:cTn id="36" fill="hold">
                            <p:stCondLst>
                              <p:cond delay="600"/>
                            </p:stCondLst>
                            <p:childTnLst>
                              <p:par>
                                <p:cTn id="37" presetID="10" presetClass="entr" presetSubtype="0" fill="hold" grpId="0" nodeType="afterEffect">
                                  <p:stCondLst>
                                    <p:cond delay="20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200"/>
                                        <p:tgtEl>
                                          <p:spTgt spid="49"/>
                                        </p:tgtEl>
                                      </p:cBhvr>
                                    </p:animEffect>
                                  </p:childTnLst>
                                </p:cTn>
                              </p:par>
                            </p:childTnLst>
                          </p:cTn>
                        </p:par>
                        <p:par>
                          <p:cTn id="40" fill="hold">
                            <p:stCondLst>
                              <p:cond delay="1000"/>
                            </p:stCondLst>
                            <p:childTnLst>
                              <p:par>
                                <p:cTn id="41" presetID="10" presetClass="entr" presetSubtype="0" fill="hold" grpId="0" nodeType="afterEffect">
                                  <p:stCondLst>
                                    <p:cond delay="20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200"/>
                                        <p:tgtEl>
                                          <p:spTgt spid="46"/>
                                        </p:tgtEl>
                                      </p:cBhvr>
                                    </p:animEffect>
                                  </p:childTnLst>
                                </p:cTn>
                              </p:par>
                              <p:par>
                                <p:cTn id="44" presetID="16" presetClass="entr" presetSubtype="42"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arn(outHorizontal)">
                                      <p:cBhvr>
                                        <p:cTn id="46" dur="500"/>
                                        <p:tgtEl>
                                          <p:spTgt spid="52"/>
                                        </p:tgtEl>
                                      </p:cBhvr>
                                    </p:animEffect>
                                  </p:childTnLst>
                                </p:cTn>
                              </p:par>
                            </p:childTnLst>
                          </p:cTn>
                        </p:par>
                        <p:par>
                          <p:cTn id="47" fill="hold">
                            <p:stCondLst>
                              <p:cond delay="1500"/>
                            </p:stCondLst>
                            <p:childTnLst>
                              <p:par>
                                <p:cTn id="48" presetID="10" presetClass="entr" presetSubtype="0" fill="hold" grpId="0" nodeType="afterEffect">
                                  <p:stCondLst>
                                    <p:cond delay="70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nodeType="withEffect">
                                  <p:stCondLst>
                                    <p:cond delay="7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400"/>
                                        <p:tgtEl>
                                          <p:spTgt spid="57"/>
                                        </p:tgtEl>
                                      </p:cBhvr>
                                    </p:animEffect>
                                  </p:childTnLst>
                                </p:cTn>
                              </p:par>
                            </p:childTnLst>
                          </p:cTn>
                        </p:par>
                        <p:par>
                          <p:cTn id="68" fill="hold">
                            <p:stCondLst>
                              <p:cond delay="900"/>
                            </p:stCondLst>
                            <p:childTnLst>
                              <p:par>
                                <p:cTn id="69" presetID="10" presetClass="entr" presetSubtype="0" fill="hold" nodeType="afterEffect">
                                  <p:stCondLst>
                                    <p:cond delay="20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400"/>
                                        <p:tgtEl>
                                          <p:spTgt spid="54"/>
                                        </p:tgtEl>
                                      </p:cBhvr>
                                    </p:animEffect>
                                  </p:childTnLst>
                                </p:cTn>
                              </p:par>
                            </p:childTnLst>
                          </p:cTn>
                        </p:par>
                        <p:par>
                          <p:cTn id="72" fill="hold">
                            <p:stCondLst>
                              <p:cond delay="1500"/>
                            </p:stCondLst>
                            <p:childTnLst>
                              <p:par>
                                <p:cTn id="73" presetID="10" presetClass="entr" presetSubtype="0" fill="hold" grpId="0" nodeType="afterEffect">
                                  <p:stCondLst>
                                    <p:cond delay="30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200"/>
                                        <p:tgtEl>
                                          <p:spTgt spid="59"/>
                                        </p:tgtEl>
                                      </p:cBhvr>
                                    </p:animEffect>
                                  </p:childTnLst>
                                </p:cTn>
                              </p:par>
                              <p:par>
                                <p:cTn id="76" presetID="10" presetClass="entr" presetSubtype="0" fill="hold" nodeType="withEffect">
                                  <p:stCondLst>
                                    <p:cond delay="30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200"/>
                                        <p:tgtEl>
                                          <p:spTgt spid="6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400"/>
                                        <p:tgtEl>
                                          <p:spTgt spid="61"/>
                                        </p:tgtEl>
                                      </p:cBhvr>
                                    </p:animEffect>
                                  </p:childTnLst>
                                </p:cTn>
                              </p:par>
                            </p:childTnLst>
                          </p:cTn>
                        </p:par>
                        <p:par>
                          <p:cTn id="88" fill="hold">
                            <p:stCondLst>
                              <p:cond delay="900"/>
                            </p:stCondLst>
                            <p:childTnLst>
                              <p:par>
                                <p:cTn id="89" presetID="10" presetClass="entr" presetSubtype="0" fill="hold" grpId="0" nodeType="afterEffect">
                                  <p:stCondLst>
                                    <p:cond delay="20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40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fade">
                                      <p:cBhvr>
                                        <p:cTn id="96" dur="500"/>
                                        <p:tgtEl>
                                          <p:spTgt spid="65"/>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400"/>
                                        <p:tgtEl>
                                          <p:spTgt spid="64"/>
                                        </p:tgtEl>
                                      </p:cBhvr>
                                    </p:animEffect>
                                  </p:childTnLst>
                                </p:cTn>
                              </p:par>
                            </p:childTnLst>
                          </p:cTn>
                        </p:par>
                        <p:par>
                          <p:cTn id="101" fill="hold">
                            <p:stCondLst>
                              <p:cond delay="900"/>
                            </p:stCondLst>
                            <p:childTnLst>
                              <p:par>
                                <p:cTn id="102" presetID="10" presetClass="entr" presetSubtype="0" fill="hold" grpId="0" nodeType="after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fade">
                                      <p:cBhvr>
                                        <p:cTn id="104" dur="400"/>
                                        <p:tgtEl>
                                          <p:spTgt spid="66"/>
                                        </p:tgtEl>
                                      </p:cBhvr>
                                    </p:animEffect>
                                  </p:childTnLst>
                                </p:cTn>
                              </p:par>
                            </p:childTnLst>
                          </p:cTn>
                        </p:par>
                        <p:par>
                          <p:cTn id="105" fill="hold">
                            <p:stCondLst>
                              <p:cond delay="1300"/>
                            </p:stCondLst>
                            <p:childTnLst>
                              <p:par>
                                <p:cTn id="106" presetID="10" presetClass="entr" presetSubtype="0"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400"/>
                                        <p:tgtEl>
                                          <p:spTgt spid="67"/>
                                        </p:tgtEl>
                                      </p:cBhvr>
                                    </p:animEffect>
                                  </p:childTnLst>
                                </p:cTn>
                              </p:par>
                            </p:childTnLst>
                          </p:cTn>
                        </p:par>
                        <p:par>
                          <p:cTn id="109" fill="hold">
                            <p:stCondLst>
                              <p:cond delay="1700"/>
                            </p:stCondLst>
                            <p:childTnLst>
                              <p:par>
                                <p:cTn id="110" presetID="10" presetClass="entr" presetSubtype="0" fill="hold" grpId="0"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400"/>
                                        <p:tgtEl>
                                          <p:spTgt spid="68"/>
                                        </p:tgtEl>
                                      </p:cBhvr>
                                    </p:animEffect>
                                  </p:childTnLst>
                                </p:cTn>
                              </p:par>
                            </p:childTnLst>
                          </p:cTn>
                        </p:par>
                        <p:par>
                          <p:cTn id="113" fill="hold">
                            <p:stCondLst>
                              <p:cond delay="2100"/>
                            </p:stCondLst>
                            <p:childTnLst>
                              <p:par>
                                <p:cTn id="114" presetID="10" presetClass="entr" presetSubtype="0" fill="hold" grpId="0" nodeType="after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fade">
                                      <p:cBhvr>
                                        <p:cTn id="116" dur="400"/>
                                        <p:tgtEl>
                                          <p:spTgt spid="69"/>
                                        </p:tgtEl>
                                      </p:cBhvr>
                                    </p:animEffect>
                                  </p:childTnLst>
                                </p:cTn>
                              </p:par>
                            </p:childTnLst>
                          </p:cTn>
                        </p:par>
                        <p:par>
                          <p:cTn id="117" fill="hold">
                            <p:stCondLst>
                              <p:cond delay="2500"/>
                            </p:stCondLst>
                            <p:childTnLst>
                              <p:par>
                                <p:cTn id="118" presetID="10" presetClass="entr" presetSubtype="0" fill="hold" grpId="0" nodeType="afterEffect">
                                  <p:stCondLst>
                                    <p:cond delay="20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200"/>
                                        <p:tgtEl>
                                          <p:spTgt spid="72"/>
                                        </p:tgtEl>
                                      </p:cBhvr>
                                    </p:animEffect>
                                  </p:childTnLst>
                                </p:cTn>
                              </p:par>
                              <p:par>
                                <p:cTn id="121" presetID="10" presetClass="entr" presetSubtype="0" fill="hold"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200"/>
                                        <p:tgtEl>
                                          <p:spTgt spid="7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fade">
                                      <p:cBhvr>
                                        <p:cTn id="128" dur="500"/>
                                        <p:tgtEl>
                                          <p:spTgt spid="73"/>
                                        </p:tgtEl>
                                      </p:cBhvr>
                                    </p:animEffect>
                                  </p:childTnLst>
                                </p:cTn>
                              </p:par>
                              <p:par>
                                <p:cTn id="129" presetID="16" presetClass="entr" presetSubtype="42" fill="hold" nodeType="with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barn(outHorizontal)">
                                      <p:cBhvr>
                                        <p:cTn id="131" dur="500"/>
                                        <p:tgtEl>
                                          <p:spTgt spid="77"/>
                                        </p:tgtEl>
                                      </p:cBhvr>
                                    </p:animEffect>
                                  </p:childTnLst>
                                </p:cTn>
                              </p:par>
                            </p:childTnLst>
                          </p:cTn>
                        </p:par>
                        <p:par>
                          <p:cTn id="132" fill="hold">
                            <p:stCondLst>
                              <p:cond delay="500"/>
                            </p:stCondLst>
                            <p:childTnLst>
                              <p:par>
                                <p:cTn id="133" presetID="10" presetClass="entr" presetSubtype="0" fill="hold" grpId="0" nodeType="after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childTnLst>
                          </p:cTn>
                        </p:par>
                        <p:par>
                          <p:cTn id="136" fill="hold">
                            <p:stCondLst>
                              <p:cond delay="1000"/>
                            </p:stCondLst>
                            <p:childTnLst>
                              <p:par>
                                <p:cTn id="137" presetID="10" presetClass="entr" presetSubtype="0" fill="hold" grpId="0" nodeType="afterEffect">
                                  <p:stCondLst>
                                    <p:cond delay="200"/>
                                  </p:stCondLst>
                                  <p:childTnLst>
                                    <p:set>
                                      <p:cBhvr>
                                        <p:cTn id="138" dur="1" fill="hold">
                                          <p:stCondLst>
                                            <p:cond delay="0"/>
                                          </p:stCondLst>
                                        </p:cTn>
                                        <p:tgtEl>
                                          <p:spTgt spid="76"/>
                                        </p:tgtEl>
                                        <p:attrNameLst>
                                          <p:attrName>style.visibility</p:attrName>
                                        </p:attrNameLst>
                                      </p:cBhvr>
                                      <p:to>
                                        <p:strVal val="visible"/>
                                      </p:to>
                                    </p:set>
                                    <p:animEffect transition="in" filter="fade">
                                      <p:cBhvr>
                                        <p:cTn id="139" dur="200"/>
                                        <p:tgtEl>
                                          <p:spTgt spid="76"/>
                                        </p:tgtEl>
                                      </p:cBhvr>
                                    </p:animEffect>
                                  </p:childTnLst>
                                </p:cTn>
                              </p:par>
                              <p:par>
                                <p:cTn id="140" presetID="10"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200"/>
                                        <p:tgtEl>
                                          <p:spTgt spid="75"/>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fade">
                                      <p:cBhvr>
                                        <p:cTn id="147" dur="500"/>
                                        <p:tgtEl>
                                          <p:spTgt spid="78"/>
                                        </p:tgtEl>
                                      </p:cBhvr>
                                    </p:animEffect>
                                  </p:childTnLst>
                                </p:cTn>
                              </p:par>
                            </p:childTnLst>
                          </p:cTn>
                        </p:par>
                        <p:par>
                          <p:cTn id="148" fill="hold">
                            <p:stCondLst>
                              <p:cond delay="500"/>
                            </p:stCondLst>
                            <p:childTnLst>
                              <p:par>
                                <p:cTn id="149" presetID="10" presetClass="entr" presetSubtype="0" fill="hold" grpId="0" nodeType="afterEffect">
                                  <p:stCondLst>
                                    <p:cond delay="50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200"/>
                                        <p:tgtEl>
                                          <p:spTgt spid="79"/>
                                        </p:tgtEl>
                                      </p:cBhvr>
                                    </p:animEffect>
                                  </p:childTnLst>
                                </p:cTn>
                              </p:par>
                              <p:par>
                                <p:cTn id="152" presetID="10" presetClass="entr" presetSubtype="0" fill="hold" nodeType="withEffect">
                                  <p:stCondLst>
                                    <p:cond delay="50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200"/>
                                        <p:tgtEl>
                                          <p:spTgt spid="80"/>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83"/>
                                        </p:tgtEl>
                                        <p:attrNameLst>
                                          <p:attrName>style.visibility</p:attrName>
                                        </p:attrNameLst>
                                      </p:cBhvr>
                                      <p:to>
                                        <p:strVal val="visible"/>
                                      </p:to>
                                    </p:set>
                                    <p:animEffect transition="in" filter="fade">
                                      <p:cBhvr>
                                        <p:cTn id="159" dur="200"/>
                                        <p:tgtEl>
                                          <p:spTgt spid="83"/>
                                        </p:tgtEl>
                                      </p:cBhvr>
                                    </p:animEffect>
                                  </p:childTnLst>
                                </p:cTn>
                              </p:par>
                            </p:childTnLst>
                          </p:cTn>
                        </p:par>
                        <p:par>
                          <p:cTn id="160" fill="hold">
                            <p:stCondLst>
                              <p:cond delay="200"/>
                            </p:stCondLst>
                            <p:childTnLst>
                              <p:par>
                                <p:cTn id="161" presetID="10" presetClass="entr" presetSubtype="0" fill="hold" grpId="0" nodeType="afterEffect">
                                  <p:stCondLst>
                                    <p:cond delay="200"/>
                                  </p:stCondLst>
                                  <p:childTnLst>
                                    <p:set>
                                      <p:cBhvr>
                                        <p:cTn id="162" dur="1" fill="hold">
                                          <p:stCondLst>
                                            <p:cond delay="0"/>
                                          </p:stCondLst>
                                        </p:cTn>
                                        <p:tgtEl>
                                          <p:spTgt spid="82"/>
                                        </p:tgtEl>
                                        <p:attrNameLst>
                                          <p:attrName>style.visibility</p:attrName>
                                        </p:attrNameLst>
                                      </p:cBhvr>
                                      <p:to>
                                        <p:strVal val="visible"/>
                                      </p:to>
                                    </p:set>
                                    <p:animEffect transition="in" filter="fade">
                                      <p:cBhvr>
                                        <p:cTn id="163" dur="200"/>
                                        <p:tgtEl>
                                          <p:spTgt spid="82"/>
                                        </p:tgtEl>
                                      </p:cBhvr>
                                    </p:animEffect>
                                  </p:childTnLst>
                                </p:cTn>
                              </p:par>
                            </p:childTnLst>
                          </p:cTn>
                        </p:par>
                        <p:par>
                          <p:cTn id="164" fill="hold">
                            <p:stCondLst>
                              <p:cond delay="600"/>
                            </p:stCondLst>
                            <p:childTnLst>
                              <p:par>
                                <p:cTn id="165" presetID="10" presetClass="entr" presetSubtype="0" fill="hold" grpId="0" nodeType="afterEffect">
                                  <p:stCondLst>
                                    <p:cond delay="200"/>
                                  </p:stCondLst>
                                  <p:childTnLst>
                                    <p:set>
                                      <p:cBhvr>
                                        <p:cTn id="166" dur="1" fill="hold">
                                          <p:stCondLst>
                                            <p:cond delay="0"/>
                                          </p:stCondLst>
                                        </p:cTn>
                                        <p:tgtEl>
                                          <p:spTgt spid="84"/>
                                        </p:tgtEl>
                                        <p:attrNameLst>
                                          <p:attrName>style.visibility</p:attrName>
                                        </p:attrNameLst>
                                      </p:cBhvr>
                                      <p:to>
                                        <p:strVal val="visible"/>
                                      </p:to>
                                    </p:set>
                                    <p:animEffect transition="in" filter="fade">
                                      <p:cBhvr>
                                        <p:cTn id="167" dur="200"/>
                                        <p:tgtEl>
                                          <p:spTgt spid="84"/>
                                        </p:tgtEl>
                                      </p:cBhvr>
                                    </p:animEffect>
                                  </p:childTnLst>
                                </p:cTn>
                              </p:par>
                            </p:childTnLst>
                          </p:cTn>
                        </p:par>
                        <p:par>
                          <p:cTn id="168" fill="hold">
                            <p:stCondLst>
                              <p:cond delay="1000"/>
                            </p:stCondLst>
                            <p:childTnLst>
                              <p:par>
                                <p:cTn id="169" presetID="10" presetClass="entr" presetSubtype="0" fill="hold" grpId="0" nodeType="afterEffect">
                                  <p:stCondLst>
                                    <p:cond delay="200"/>
                                  </p:stCondLst>
                                  <p:childTnLst>
                                    <p:set>
                                      <p:cBhvr>
                                        <p:cTn id="170" dur="1" fill="hold">
                                          <p:stCondLst>
                                            <p:cond delay="0"/>
                                          </p:stCondLst>
                                        </p:cTn>
                                        <p:tgtEl>
                                          <p:spTgt spid="81"/>
                                        </p:tgtEl>
                                        <p:attrNameLst>
                                          <p:attrName>style.visibility</p:attrName>
                                        </p:attrNameLst>
                                      </p:cBhvr>
                                      <p:to>
                                        <p:strVal val="visible"/>
                                      </p:to>
                                    </p:set>
                                    <p:animEffect transition="in" filter="fade">
                                      <p:cBhvr>
                                        <p:cTn id="171" dur="2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45" grpId="0" animBg="1"/>
      <p:bldP spid="46" grpId="0" animBg="1"/>
      <p:bldP spid="47" grpId="0" animBg="1"/>
      <p:bldP spid="48" grpId="0" animBg="1"/>
      <p:bldP spid="49" grpId="0" animBg="1"/>
      <p:bldP spid="50" grpId="0" animBg="1"/>
      <p:bldP spid="53" grpId="0" animBg="1"/>
      <p:bldP spid="57" grpId="0" animBg="1"/>
      <p:bldP spid="58" grpId="0"/>
      <p:bldP spid="59" grpId="0" animBg="1"/>
      <p:bldP spid="61" grpId="0" animBg="1"/>
      <p:bldP spid="62" grpId="0" animBg="1"/>
      <p:bldP spid="63" grpId="0"/>
      <p:bldP spid="64" grpId="0" animBg="1"/>
      <p:bldP spid="65" grpId="0"/>
      <p:bldP spid="66" grpId="0" animBg="1"/>
      <p:bldP spid="67" grpId="0" animBg="1"/>
      <p:bldP spid="68" grpId="0" animBg="1"/>
      <p:bldP spid="69" grpId="0" animBg="1"/>
      <p:bldP spid="72" grpId="0" animBg="1"/>
      <p:bldP spid="73" grpId="0" animBg="1"/>
      <p:bldP spid="74" grpId="0"/>
      <p:bldP spid="76" grpId="0" animBg="1"/>
      <p:bldP spid="78" grpId="0"/>
      <p:bldP spid="79" grpId="0" animBg="1"/>
      <p:bldP spid="81" grpId="0" animBg="1"/>
      <p:bldP spid="82" grpId="0" animBg="1"/>
      <p:bldP spid="83" grpId="0" animBg="1"/>
      <p:bldP spid="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FCF14BDF-B452-4D32-A5A0-A1AD4F6B15FD}"/>
              </a:ext>
            </a:extLst>
          </p:cNvPr>
          <p:cNvSpPr/>
          <p:nvPr/>
        </p:nvSpPr>
        <p:spPr bwMode="auto">
          <a:xfrm>
            <a:off x="1578426" y="5021696"/>
            <a:ext cx="10485728" cy="1706097"/>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1600" b="1">
                <a:solidFill>
                  <a:schemeClr val="tx1">
                    <a:lumMod val="50000"/>
                    <a:lumOff val="50000"/>
                  </a:schemeClr>
                </a:solidFill>
                <a:ea typeface="Segoe UI" pitchFamily="34" charset="0"/>
                <a:cs typeface="Segoe UI" pitchFamily="34" charset="0"/>
              </a:rPr>
              <a:t>STORE</a:t>
            </a:r>
            <a:endParaRPr lang="en-US" sz="2400" b="1">
              <a:solidFill>
                <a:schemeClr val="tx1">
                  <a:lumMod val="50000"/>
                  <a:lumOff val="50000"/>
                </a:schemeClr>
              </a:solidFill>
              <a:ea typeface="Segoe UI" pitchFamily="34" charset="0"/>
              <a:cs typeface="Segoe UI" pitchFamily="34" charset="0"/>
            </a:endParaRPr>
          </a:p>
        </p:txBody>
      </p:sp>
      <p:sp>
        <p:nvSpPr>
          <p:cNvPr id="91" name="Rectangle 90">
            <a:extLst>
              <a:ext uri="{FF2B5EF4-FFF2-40B4-BE49-F238E27FC236}">
                <a16:creationId xmlns:a16="http://schemas.microsoft.com/office/drawing/2014/main" id="{D1CDC214-4E1D-40C7-AE60-10304584D57A}"/>
              </a:ext>
            </a:extLst>
          </p:cNvPr>
          <p:cNvSpPr/>
          <p:nvPr/>
        </p:nvSpPr>
        <p:spPr bwMode="auto">
          <a:xfrm>
            <a:off x="10650944" y="437281"/>
            <a:ext cx="1413210" cy="4454924"/>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1600" b="1">
                <a:solidFill>
                  <a:schemeClr val="tx2">
                    <a:lumMod val="75000"/>
                  </a:schemeClr>
                </a:solidFill>
                <a:ea typeface="Segoe UI" pitchFamily="34" charset="0"/>
                <a:cs typeface="Segoe UI" pitchFamily="34" charset="0"/>
              </a:rPr>
              <a:t>VISUALIZE</a:t>
            </a:r>
            <a:endParaRPr lang="en-US" sz="2400" b="1">
              <a:solidFill>
                <a:schemeClr val="tx2">
                  <a:lumMod val="75000"/>
                </a:schemeClr>
              </a:solidFill>
              <a:ea typeface="Segoe UI" pitchFamily="34" charset="0"/>
              <a:cs typeface="Segoe UI" pitchFamily="34" charset="0"/>
            </a:endParaRPr>
          </a:p>
        </p:txBody>
      </p:sp>
      <p:sp>
        <p:nvSpPr>
          <p:cNvPr id="5" name="Title 2">
            <a:extLst>
              <a:ext uri="{FF2B5EF4-FFF2-40B4-BE49-F238E27FC236}">
                <a16:creationId xmlns:a16="http://schemas.microsoft.com/office/drawing/2014/main" id="{8AD66CDD-4D30-458A-B0C3-3DDB42D5EF03}"/>
              </a:ext>
            </a:extLst>
          </p:cNvPr>
          <p:cNvSpPr txBox="1">
            <a:spLocks/>
          </p:cNvSpPr>
          <p:nvPr/>
        </p:nvSpPr>
        <p:spPr>
          <a:xfrm>
            <a:off x="489425" y="-757915"/>
            <a:ext cx="5555178" cy="757914"/>
          </a:xfrm>
          <a:prstGeom prst="rect">
            <a:avLst/>
          </a:prstGeom>
        </p:spPr>
        <p:txBody>
          <a:bodyPr/>
          <a:lstStyle>
            <a:lvl1pPr algn="l" defTabSz="914192" rtl="0" eaLnBrk="1" latinLnBrk="0" hangingPunct="1">
              <a:lnSpc>
                <a:spcPct val="90000"/>
              </a:lnSpc>
              <a:spcBef>
                <a:spcPct val="0"/>
              </a:spcBef>
              <a:buNone/>
              <a:defRPr lang="en-US" sz="3400" b="0" kern="1200" cap="none" spc="-147" baseline="0" dirty="0" smtClean="0">
                <a:ln w="3175">
                  <a:noFill/>
                </a:ln>
                <a:solidFill>
                  <a:schemeClr val="tx2"/>
                </a:solidFill>
                <a:effectLst/>
                <a:latin typeface="+mj-lt"/>
                <a:ea typeface="+mn-ea"/>
                <a:cs typeface="Segoe UI" pitchFamily="34" charset="0"/>
              </a:defRPr>
            </a:lvl1pPr>
          </a:lstStyle>
          <a:p>
            <a:r>
              <a:rPr lang="en-US"/>
              <a:t>Modern Data Warehouse</a:t>
            </a:r>
          </a:p>
        </p:txBody>
      </p:sp>
      <p:sp>
        <p:nvSpPr>
          <p:cNvPr id="6" name="Rectangle 5">
            <a:extLst>
              <a:ext uri="{FF2B5EF4-FFF2-40B4-BE49-F238E27FC236}">
                <a16:creationId xmlns:a16="http://schemas.microsoft.com/office/drawing/2014/main" id="{F608A9AF-2172-430A-A048-0E42E62E1535}"/>
              </a:ext>
            </a:extLst>
          </p:cNvPr>
          <p:cNvSpPr/>
          <p:nvPr/>
        </p:nvSpPr>
        <p:spPr bwMode="auto">
          <a:xfrm>
            <a:off x="1582950" y="437281"/>
            <a:ext cx="2057109" cy="4454924"/>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1600" b="1" dirty="0">
                <a:solidFill>
                  <a:schemeClr val="tx2">
                    <a:lumMod val="75000"/>
                  </a:schemeClr>
                </a:solidFill>
                <a:ea typeface="Segoe UI" pitchFamily="34" charset="0"/>
                <a:cs typeface="Segoe UI" pitchFamily="34" charset="0"/>
              </a:rPr>
              <a:t>INGEST</a:t>
            </a:r>
            <a:endParaRPr lang="en-US" sz="2400" b="1" dirty="0">
              <a:solidFill>
                <a:schemeClr val="tx2">
                  <a:lumMod val="75000"/>
                </a:schemeClr>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170FB63E-99E9-43E4-A4D5-CCB5FD9A85F1}"/>
              </a:ext>
            </a:extLst>
          </p:cNvPr>
          <p:cNvSpPr/>
          <p:nvPr/>
        </p:nvSpPr>
        <p:spPr bwMode="auto">
          <a:xfrm>
            <a:off x="3849948" y="437281"/>
            <a:ext cx="2057109" cy="4454924"/>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1600" b="1" dirty="0">
                <a:solidFill>
                  <a:schemeClr val="tx2">
                    <a:lumMod val="75000"/>
                  </a:schemeClr>
                </a:solidFill>
                <a:ea typeface="Segoe UI" pitchFamily="34" charset="0"/>
                <a:cs typeface="Segoe UI" pitchFamily="34" charset="0"/>
              </a:rPr>
              <a:t>PREPARE</a:t>
            </a:r>
            <a:endParaRPr lang="en-US" sz="2400" b="1" dirty="0">
              <a:solidFill>
                <a:schemeClr val="tx2">
                  <a:lumMod val="75000"/>
                </a:schemeClr>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07F387B8-1A81-4F0D-9875-3BB4223648CB}"/>
              </a:ext>
            </a:extLst>
          </p:cNvPr>
          <p:cNvSpPr/>
          <p:nvPr/>
        </p:nvSpPr>
        <p:spPr bwMode="auto">
          <a:xfrm>
            <a:off x="6116947" y="437281"/>
            <a:ext cx="2057109" cy="4454924"/>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1600" b="1">
                <a:solidFill>
                  <a:schemeClr val="tx2">
                    <a:lumMod val="75000"/>
                  </a:schemeClr>
                </a:solidFill>
                <a:ea typeface="Segoe UI" pitchFamily="34" charset="0"/>
                <a:cs typeface="Segoe UI" pitchFamily="34" charset="0"/>
              </a:rPr>
              <a:t>TRANSFORM &amp; ENRICH</a:t>
            </a:r>
            <a:endParaRPr lang="en-US" sz="2400" b="1">
              <a:solidFill>
                <a:schemeClr val="tx2">
                  <a:lumMod val="75000"/>
                </a:schemeClr>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2C66B68D-EBC5-4D15-868A-0320583AE1E5}"/>
              </a:ext>
            </a:extLst>
          </p:cNvPr>
          <p:cNvSpPr/>
          <p:nvPr/>
        </p:nvSpPr>
        <p:spPr bwMode="auto">
          <a:xfrm>
            <a:off x="8383945" y="437281"/>
            <a:ext cx="2057109" cy="4454924"/>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1600" b="1">
                <a:solidFill>
                  <a:schemeClr val="tx2">
                    <a:lumMod val="75000"/>
                  </a:schemeClr>
                </a:solidFill>
                <a:ea typeface="Segoe UI" pitchFamily="34" charset="0"/>
                <a:cs typeface="Segoe UI" pitchFamily="34" charset="0"/>
              </a:rPr>
              <a:t>SERVE</a:t>
            </a:r>
            <a:endParaRPr lang="en-US" sz="2400" b="1">
              <a:solidFill>
                <a:schemeClr val="tx2">
                  <a:lumMod val="75000"/>
                </a:schemeClr>
              </a:soli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AFCE4EC1-6377-4916-8D27-3F2064FED3B1}"/>
              </a:ext>
            </a:extLst>
          </p:cNvPr>
          <p:cNvSpPr/>
          <p:nvPr/>
        </p:nvSpPr>
        <p:spPr bwMode="auto">
          <a:xfrm>
            <a:off x="1642571" y="1122995"/>
            <a:ext cx="10421582" cy="3605226"/>
          </a:xfrm>
          <a:prstGeom prst="rect">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b="1">
              <a:solidFill>
                <a:schemeClr val="tx2"/>
              </a:soli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97F35014-8B23-4101-9AE6-F2FA710E841D}"/>
              </a:ext>
            </a:extLst>
          </p:cNvPr>
          <p:cNvGrpSpPr/>
          <p:nvPr/>
        </p:nvGrpSpPr>
        <p:grpSpPr>
          <a:xfrm>
            <a:off x="2150973" y="2578970"/>
            <a:ext cx="1017287" cy="1185864"/>
            <a:chOff x="2750837" y="5038424"/>
            <a:chExt cx="1017432" cy="1186032"/>
          </a:xfrm>
        </p:grpSpPr>
        <p:pic>
          <p:nvPicPr>
            <p:cNvPr id="22" name="Graphic 21">
              <a:extLst>
                <a:ext uri="{FF2B5EF4-FFF2-40B4-BE49-F238E27FC236}">
                  <a16:creationId xmlns:a16="http://schemas.microsoft.com/office/drawing/2014/main" id="{03A1B42A-E30F-44B1-915B-1061F8D53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16480" y="5038424"/>
              <a:ext cx="468443" cy="468443"/>
            </a:xfrm>
            <a:prstGeom prst="rect">
              <a:avLst/>
            </a:prstGeom>
          </p:spPr>
        </p:pic>
        <p:sp>
          <p:nvSpPr>
            <p:cNvPr id="23" name="TextBox 22">
              <a:extLst>
                <a:ext uri="{FF2B5EF4-FFF2-40B4-BE49-F238E27FC236}">
                  <a16:creationId xmlns:a16="http://schemas.microsoft.com/office/drawing/2014/main" id="{500CB214-A98C-4970-8799-FBD3E177BFEE}"/>
                </a:ext>
              </a:extLst>
            </p:cNvPr>
            <p:cNvSpPr txBox="1"/>
            <p:nvPr/>
          </p:nvSpPr>
          <p:spPr>
            <a:xfrm>
              <a:off x="2750837" y="5596540"/>
              <a:ext cx="1017432" cy="627916"/>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Synapse Pipelines</a:t>
              </a:r>
            </a:p>
          </p:txBody>
        </p:sp>
      </p:grpSp>
      <p:grpSp>
        <p:nvGrpSpPr>
          <p:cNvPr id="26" name="Group 25">
            <a:extLst>
              <a:ext uri="{FF2B5EF4-FFF2-40B4-BE49-F238E27FC236}">
                <a16:creationId xmlns:a16="http://schemas.microsoft.com/office/drawing/2014/main" id="{0B486371-1101-42D3-8694-480A4B427C1A}"/>
              </a:ext>
            </a:extLst>
          </p:cNvPr>
          <p:cNvGrpSpPr/>
          <p:nvPr/>
        </p:nvGrpSpPr>
        <p:grpSpPr>
          <a:xfrm>
            <a:off x="2936880" y="5188132"/>
            <a:ext cx="1747118" cy="1519759"/>
            <a:chOff x="2397239" y="5034521"/>
            <a:chExt cx="1747365" cy="1519974"/>
          </a:xfrm>
        </p:grpSpPr>
        <p:pic>
          <p:nvPicPr>
            <p:cNvPr id="27" name="Graphic 26">
              <a:extLst>
                <a:ext uri="{FF2B5EF4-FFF2-40B4-BE49-F238E27FC236}">
                  <a16:creationId xmlns:a16="http://schemas.microsoft.com/office/drawing/2014/main" id="{BC27C63B-4760-4E7F-9590-A930791387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012577" y="5034521"/>
              <a:ext cx="476250" cy="476250"/>
            </a:xfrm>
            <a:prstGeom prst="rect">
              <a:avLst/>
            </a:prstGeom>
          </p:spPr>
        </p:pic>
        <p:sp>
          <p:nvSpPr>
            <p:cNvPr id="28" name="TextBox 27">
              <a:extLst>
                <a:ext uri="{FF2B5EF4-FFF2-40B4-BE49-F238E27FC236}">
                  <a16:creationId xmlns:a16="http://schemas.microsoft.com/office/drawing/2014/main" id="{C2E213C4-75C5-4D90-9720-E3FC51B7B67F}"/>
                </a:ext>
              </a:extLst>
            </p:cNvPr>
            <p:cNvSpPr txBox="1"/>
            <p:nvPr/>
          </p:nvSpPr>
          <p:spPr>
            <a:xfrm>
              <a:off x="2397239" y="5596540"/>
              <a:ext cx="1747365" cy="957955"/>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ADLS Gen 2</a:t>
              </a:r>
            </a:p>
            <a:p>
              <a:pPr algn="ctr">
                <a:lnSpc>
                  <a:spcPct val="90000"/>
                </a:lnSpc>
                <a:spcAft>
                  <a:spcPts val="600"/>
                </a:spcAft>
              </a:pPr>
              <a:r>
                <a:rPr lang="en-US" sz="1200">
                  <a:gradFill>
                    <a:gsLst>
                      <a:gs pos="2917">
                        <a:schemeClr val="tx1"/>
                      </a:gs>
                      <a:gs pos="30000">
                        <a:schemeClr val="tx1"/>
                      </a:gs>
                    </a:gsLst>
                    <a:lin ang="5400000" scaled="0"/>
                  </a:gradFill>
                </a:rPr>
                <a:t>Storage Account</a:t>
              </a:r>
            </a:p>
            <a:p>
              <a:pPr algn="ctr">
                <a:lnSpc>
                  <a:spcPct val="90000"/>
                </a:lnSpc>
                <a:spcAft>
                  <a:spcPts val="600"/>
                </a:spcAft>
              </a:pPr>
              <a:r>
                <a:rPr lang="en-US" sz="1200">
                  <a:gradFill>
                    <a:gsLst>
                      <a:gs pos="2917">
                        <a:schemeClr val="tx1"/>
                      </a:gs>
                      <a:gs pos="30000">
                        <a:schemeClr val="tx1"/>
                      </a:gs>
                    </a:gsLst>
                    <a:lin ang="5400000" scaled="0"/>
                  </a:gradFill>
                </a:rPr>
                <a:t>Data Lake</a:t>
              </a:r>
            </a:p>
          </p:txBody>
        </p:sp>
      </p:grpSp>
      <p:cxnSp>
        <p:nvCxnSpPr>
          <p:cNvPr id="30" name="Connector: Elbow 29">
            <a:extLst>
              <a:ext uri="{FF2B5EF4-FFF2-40B4-BE49-F238E27FC236}">
                <a16:creationId xmlns:a16="http://schemas.microsoft.com/office/drawing/2014/main" id="{AB75EFE7-9EA2-4AE9-8102-747456F64FD8}"/>
              </a:ext>
            </a:extLst>
          </p:cNvPr>
          <p:cNvCxnSpPr>
            <a:cxnSpLocks/>
            <a:stCxn id="6" idx="2"/>
            <a:endCxn id="27" idx="0"/>
          </p:cNvCxnSpPr>
          <p:nvPr/>
        </p:nvCxnSpPr>
        <p:spPr>
          <a:xfrm rot="16200000" flipH="1">
            <a:off x="3052901" y="4450809"/>
            <a:ext cx="295927" cy="1178718"/>
          </a:xfrm>
          <a:prstGeom prst="bentConnector3">
            <a:avLst>
              <a:gd name="adj1" fmla="val 43564"/>
            </a:avLst>
          </a:prstGeom>
          <a:ln>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E37DF3F3-047F-4326-80F2-25E2F1AC6B02}"/>
              </a:ext>
            </a:extLst>
          </p:cNvPr>
          <p:cNvGrpSpPr/>
          <p:nvPr/>
        </p:nvGrpSpPr>
        <p:grpSpPr>
          <a:xfrm>
            <a:off x="3826091" y="1901404"/>
            <a:ext cx="1274462" cy="1189766"/>
            <a:chOff x="2612382" y="5034521"/>
            <a:chExt cx="1274643" cy="1189935"/>
          </a:xfrm>
        </p:grpSpPr>
        <p:pic>
          <p:nvPicPr>
            <p:cNvPr id="58" name="Graphic 57">
              <a:extLst>
                <a:ext uri="{FF2B5EF4-FFF2-40B4-BE49-F238E27FC236}">
                  <a16:creationId xmlns:a16="http://schemas.microsoft.com/office/drawing/2014/main" id="{A4161551-D0FC-4BCD-9411-B1F875C5DFA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012577" y="5034521"/>
              <a:ext cx="476250" cy="476250"/>
            </a:xfrm>
            <a:prstGeom prst="rect">
              <a:avLst/>
            </a:prstGeom>
          </p:spPr>
        </p:pic>
        <p:sp>
          <p:nvSpPr>
            <p:cNvPr id="59" name="TextBox 58">
              <a:extLst>
                <a:ext uri="{FF2B5EF4-FFF2-40B4-BE49-F238E27FC236}">
                  <a16:creationId xmlns:a16="http://schemas.microsoft.com/office/drawing/2014/main" id="{7BE3CC81-352C-4062-94CC-851CBD91D2B6}"/>
                </a:ext>
              </a:extLst>
            </p:cNvPr>
            <p:cNvSpPr txBox="1"/>
            <p:nvPr/>
          </p:nvSpPr>
          <p:spPr>
            <a:xfrm>
              <a:off x="2612382" y="5596540"/>
              <a:ext cx="1274643" cy="627916"/>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Synapse SQL </a:t>
              </a:r>
              <a:r>
                <a:rPr lang="en-US" sz="1200">
                  <a:gradFill>
                    <a:gsLst>
                      <a:gs pos="2917">
                        <a:schemeClr val="tx1"/>
                      </a:gs>
                      <a:gs pos="30000">
                        <a:schemeClr val="tx1"/>
                      </a:gs>
                    </a:gsLst>
                    <a:lin ang="5400000" scaled="0"/>
                  </a:gradFill>
                </a:rPr>
                <a:t>(Serverless)</a:t>
              </a:r>
            </a:p>
          </p:txBody>
        </p:sp>
      </p:grpSp>
      <p:grpSp>
        <p:nvGrpSpPr>
          <p:cNvPr id="60" name="Group 59">
            <a:extLst>
              <a:ext uri="{FF2B5EF4-FFF2-40B4-BE49-F238E27FC236}">
                <a16:creationId xmlns:a16="http://schemas.microsoft.com/office/drawing/2014/main" id="{E81D1BA8-5794-4540-8FD9-0BFFF822E388}"/>
              </a:ext>
            </a:extLst>
          </p:cNvPr>
          <p:cNvGrpSpPr/>
          <p:nvPr/>
        </p:nvGrpSpPr>
        <p:grpSpPr>
          <a:xfrm>
            <a:off x="4745429" y="1891507"/>
            <a:ext cx="1274462" cy="1193329"/>
            <a:chOff x="2612382" y="5037574"/>
            <a:chExt cx="1274643" cy="1193499"/>
          </a:xfrm>
        </p:grpSpPr>
        <p:pic>
          <p:nvPicPr>
            <p:cNvPr id="61" name="Graphic 60">
              <a:extLst>
                <a:ext uri="{FF2B5EF4-FFF2-40B4-BE49-F238E27FC236}">
                  <a16:creationId xmlns:a16="http://schemas.microsoft.com/office/drawing/2014/main" id="{B334DE59-6BC9-4D05-BA1B-CF5A724C28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015630" y="5037574"/>
              <a:ext cx="470144" cy="470144"/>
            </a:xfrm>
            <a:prstGeom prst="rect">
              <a:avLst/>
            </a:prstGeom>
          </p:spPr>
        </p:pic>
        <p:sp>
          <p:nvSpPr>
            <p:cNvPr id="62" name="TextBox 61">
              <a:extLst>
                <a:ext uri="{FF2B5EF4-FFF2-40B4-BE49-F238E27FC236}">
                  <a16:creationId xmlns:a16="http://schemas.microsoft.com/office/drawing/2014/main" id="{589AC76D-2121-48E5-981B-8F70F58E04CA}"/>
                </a:ext>
              </a:extLst>
            </p:cNvPr>
            <p:cNvSpPr txBox="1"/>
            <p:nvPr/>
          </p:nvSpPr>
          <p:spPr>
            <a:xfrm>
              <a:off x="2612382" y="5596540"/>
              <a:ext cx="1274643" cy="634533"/>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Synapse Pipeline</a:t>
              </a:r>
            </a:p>
          </p:txBody>
        </p:sp>
      </p:grpSp>
      <p:cxnSp>
        <p:nvCxnSpPr>
          <p:cNvPr id="63" name="Connector: Elbow 62">
            <a:extLst>
              <a:ext uri="{FF2B5EF4-FFF2-40B4-BE49-F238E27FC236}">
                <a16:creationId xmlns:a16="http://schemas.microsoft.com/office/drawing/2014/main" id="{266A887A-5443-4AA5-B8D1-69110B4B171F}"/>
              </a:ext>
            </a:extLst>
          </p:cNvPr>
          <p:cNvCxnSpPr>
            <a:cxnSpLocks/>
            <a:stCxn id="27" idx="3"/>
            <a:endCxn id="8" idx="2"/>
          </p:cNvCxnSpPr>
          <p:nvPr/>
        </p:nvCxnSpPr>
        <p:spPr>
          <a:xfrm flipV="1">
            <a:off x="4028314" y="4892205"/>
            <a:ext cx="850189" cy="534018"/>
          </a:xfrm>
          <a:prstGeom prst="bentConnector2">
            <a:avLst/>
          </a:prstGeom>
          <a:ln>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9D836E3-D771-49EF-99EE-61903CF97691}"/>
              </a:ext>
            </a:extLst>
          </p:cNvPr>
          <p:cNvGrpSpPr/>
          <p:nvPr/>
        </p:nvGrpSpPr>
        <p:grpSpPr>
          <a:xfrm>
            <a:off x="7125632" y="1641342"/>
            <a:ext cx="1148205" cy="1192480"/>
            <a:chOff x="2660684" y="5038424"/>
            <a:chExt cx="1148368" cy="1192649"/>
          </a:xfrm>
        </p:grpSpPr>
        <p:pic>
          <p:nvPicPr>
            <p:cNvPr id="68" name="Graphic 67">
              <a:extLst>
                <a:ext uri="{FF2B5EF4-FFF2-40B4-BE49-F238E27FC236}">
                  <a16:creationId xmlns:a16="http://schemas.microsoft.com/office/drawing/2014/main" id="{B0146FD3-1EFD-4864-AFB6-0A3DB12836C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016480" y="5038424"/>
              <a:ext cx="468443" cy="468443"/>
            </a:xfrm>
            <a:prstGeom prst="rect">
              <a:avLst/>
            </a:prstGeom>
          </p:spPr>
        </p:pic>
        <p:sp>
          <p:nvSpPr>
            <p:cNvPr id="69" name="TextBox 68">
              <a:extLst>
                <a:ext uri="{FF2B5EF4-FFF2-40B4-BE49-F238E27FC236}">
                  <a16:creationId xmlns:a16="http://schemas.microsoft.com/office/drawing/2014/main" id="{E490E254-3B21-48ED-BFAD-B666615E5EC4}"/>
                </a:ext>
              </a:extLst>
            </p:cNvPr>
            <p:cNvSpPr txBox="1"/>
            <p:nvPr/>
          </p:nvSpPr>
          <p:spPr>
            <a:xfrm>
              <a:off x="2660684" y="5596540"/>
              <a:ext cx="1148368" cy="634533"/>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Synapse Pipeline</a:t>
              </a:r>
            </a:p>
          </p:txBody>
        </p:sp>
      </p:grpSp>
      <p:cxnSp>
        <p:nvCxnSpPr>
          <p:cNvPr id="73" name="Connector: Elbow 72">
            <a:extLst>
              <a:ext uri="{FF2B5EF4-FFF2-40B4-BE49-F238E27FC236}">
                <a16:creationId xmlns:a16="http://schemas.microsoft.com/office/drawing/2014/main" id="{607F29EA-A1C6-4E2C-B4FC-B8CF3E119EF4}"/>
              </a:ext>
            </a:extLst>
          </p:cNvPr>
          <p:cNvCxnSpPr>
            <a:cxnSpLocks/>
            <a:stCxn id="27" idx="3"/>
            <a:endCxn id="9" idx="2"/>
          </p:cNvCxnSpPr>
          <p:nvPr/>
        </p:nvCxnSpPr>
        <p:spPr>
          <a:xfrm flipV="1">
            <a:off x="4028313" y="4892205"/>
            <a:ext cx="3117188" cy="534018"/>
          </a:xfrm>
          <a:prstGeom prst="bentConnector2">
            <a:avLst/>
          </a:prstGeom>
          <a:ln>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ED03BDFD-1E44-444B-A8D3-451A3DE14274}"/>
              </a:ext>
            </a:extLst>
          </p:cNvPr>
          <p:cNvGrpSpPr/>
          <p:nvPr/>
        </p:nvGrpSpPr>
        <p:grpSpPr>
          <a:xfrm>
            <a:off x="8818091" y="1637364"/>
            <a:ext cx="1274462" cy="1189766"/>
            <a:chOff x="2612382" y="5034521"/>
            <a:chExt cx="1274643" cy="1189935"/>
          </a:xfrm>
        </p:grpSpPr>
        <p:pic>
          <p:nvPicPr>
            <p:cNvPr id="81" name="Graphic 80">
              <a:extLst>
                <a:ext uri="{FF2B5EF4-FFF2-40B4-BE49-F238E27FC236}">
                  <a16:creationId xmlns:a16="http://schemas.microsoft.com/office/drawing/2014/main" id="{2EB6997E-1BF1-4F0B-842A-F4DF3302458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012577" y="5034521"/>
              <a:ext cx="476250" cy="476250"/>
            </a:xfrm>
            <a:prstGeom prst="rect">
              <a:avLst/>
            </a:prstGeom>
          </p:spPr>
        </p:pic>
        <p:sp>
          <p:nvSpPr>
            <p:cNvPr id="82" name="TextBox 81">
              <a:extLst>
                <a:ext uri="{FF2B5EF4-FFF2-40B4-BE49-F238E27FC236}">
                  <a16:creationId xmlns:a16="http://schemas.microsoft.com/office/drawing/2014/main" id="{9CAB725A-178F-4846-AA74-19A1BEEAF3BF}"/>
                </a:ext>
              </a:extLst>
            </p:cNvPr>
            <p:cNvSpPr txBox="1"/>
            <p:nvPr/>
          </p:nvSpPr>
          <p:spPr>
            <a:xfrm>
              <a:off x="2612382" y="5596540"/>
              <a:ext cx="1274643" cy="627916"/>
            </a:xfrm>
            <a:prstGeom prst="rect">
              <a:avLst/>
            </a:prstGeom>
            <a:noFill/>
          </p:spPr>
          <p:txBody>
            <a:bodyPr wrap="square" lIns="182854" tIns="146284" rIns="182854" bIns="14628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Synapse SQL </a:t>
              </a:r>
              <a:r>
                <a:rPr lang="en-US" sz="1200" dirty="0">
                  <a:gradFill>
                    <a:gsLst>
                      <a:gs pos="2917">
                        <a:schemeClr val="tx1"/>
                      </a:gs>
                      <a:gs pos="30000">
                        <a:schemeClr val="tx1"/>
                      </a:gs>
                    </a:gsLst>
                    <a:lin ang="5400000" scaled="0"/>
                  </a:gradFill>
                </a:rPr>
                <a:t>(Dedicated)</a:t>
              </a:r>
            </a:p>
          </p:txBody>
        </p:sp>
      </p:grpSp>
      <p:grpSp>
        <p:nvGrpSpPr>
          <p:cNvPr id="88" name="Group 87">
            <a:extLst>
              <a:ext uri="{FF2B5EF4-FFF2-40B4-BE49-F238E27FC236}">
                <a16:creationId xmlns:a16="http://schemas.microsoft.com/office/drawing/2014/main" id="{C8CE92B3-8A38-4962-A1DA-EDB8EF6B9B00}"/>
              </a:ext>
            </a:extLst>
          </p:cNvPr>
          <p:cNvGrpSpPr/>
          <p:nvPr/>
        </p:nvGrpSpPr>
        <p:grpSpPr>
          <a:xfrm>
            <a:off x="10689860" y="2219706"/>
            <a:ext cx="1274462" cy="1229356"/>
            <a:chOff x="2612382" y="5071818"/>
            <a:chExt cx="1274643" cy="1229530"/>
          </a:xfrm>
        </p:grpSpPr>
        <p:pic>
          <p:nvPicPr>
            <p:cNvPr id="89" name="Graphic 88">
              <a:extLst>
                <a:ext uri="{FF2B5EF4-FFF2-40B4-BE49-F238E27FC236}">
                  <a16:creationId xmlns:a16="http://schemas.microsoft.com/office/drawing/2014/main" id="{7D4EE8C6-559E-482C-B9AA-BD8B44C485E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049874" y="5071818"/>
              <a:ext cx="401656" cy="401656"/>
            </a:xfrm>
            <a:prstGeom prst="rect">
              <a:avLst/>
            </a:prstGeom>
          </p:spPr>
        </p:pic>
        <p:sp>
          <p:nvSpPr>
            <p:cNvPr id="90" name="TextBox 89">
              <a:extLst>
                <a:ext uri="{FF2B5EF4-FFF2-40B4-BE49-F238E27FC236}">
                  <a16:creationId xmlns:a16="http://schemas.microsoft.com/office/drawing/2014/main" id="{2687718B-D561-4EEC-96AD-6263EECA15D3}"/>
                </a:ext>
              </a:extLst>
            </p:cNvPr>
            <p:cNvSpPr txBox="1"/>
            <p:nvPr/>
          </p:nvSpPr>
          <p:spPr>
            <a:xfrm>
              <a:off x="2612382" y="5596540"/>
              <a:ext cx="1274643" cy="704808"/>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Power BI</a:t>
              </a:r>
            </a:p>
            <a:p>
              <a:pPr algn="ctr">
                <a:lnSpc>
                  <a:spcPct val="90000"/>
                </a:lnSpc>
                <a:spcAft>
                  <a:spcPts val="600"/>
                </a:spcAft>
              </a:pPr>
              <a:endParaRPr lang="en-US" sz="1200">
                <a:gradFill>
                  <a:gsLst>
                    <a:gs pos="2917">
                      <a:schemeClr val="tx1"/>
                    </a:gs>
                    <a:gs pos="30000">
                      <a:schemeClr val="tx1"/>
                    </a:gs>
                  </a:gsLst>
                  <a:lin ang="5400000" scaled="0"/>
                </a:gradFill>
              </a:endParaRPr>
            </a:p>
          </p:txBody>
        </p:sp>
      </p:grpSp>
      <p:grpSp>
        <p:nvGrpSpPr>
          <p:cNvPr id="149" name="Group 148">
            <a:extLst>
              <a:ext uri="{FF2B5EF4-FFF2-40B4-BE49-F238E27FC236}">
                <a16:creationId xmlns:a16="http://schemas.microsoft.com/office/drawing/2014/main" id="{BE46F456-DB35-4301-8B3F-202F0BC8CB75}"/>
              </a:ext>
            </a:extLst>
          </p:cNvPr>
          <p:cNvGrpSpPr/>
          <p:nvPr/>
        </p:nvGrpSpPr>
        <p:grpSpPr>
          <a:xfrm>
            <a:off x="8818091" y="2978125"/>
            <a:ext cx="1274462" cy="1189766"/>
            <a:chOff x="2612382" y="5034521"/>
            <a:chExt cx="1274643" cy="1189935"/>
          </a:xfrm>
        </p:grpSpPr>
        <p:pic>
          <p:nvPicPr>
            <p:cNvPr id="150" name="Graphic 149">
              <a:extLst>
                <a:ext uri="{FF2B5EF4-FFF2-40B4-BE49-F238E27FC236}">
                  <a16:creationId xmlns:a16="http://schemas.microsoft.com/office/drawing/2014/main" id="{A0C6A189-9E83-440F-88C0-055D1C1A57D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3015591" y="5034521"/>
              <a:ext cx="470221" cy="476250"/>
            </a:xfrm>
            <a:prstGeom prst="rect">
              <a:avLst/>
            </a:prstGeom>
          </p:spPr>
        </p:pic>
        <p:sp>
          <p:nvSpPr>
            <p:cNvPr id="151" name="TextBox 150">
              <a:extLst>
                <a:ext uri="{FF2B5EF4-FFF2-40B4-BE49-F238E27FC236}">
                  <a16:creationId xmlns:a16="http://schemas.microsoft.com/office/drawing/2014/main" id="{F885AA58-4BA7-4B73-9AB6-062C7339DF85}"/>
                </a:ext>
              </a:extLst>
            </p:cNvPr>
            <p:cNvSpPr txBox="1"/>
            <p:nvPr/>
          </p:nvSpPr>
          <p:spPr>
            <a:xfrm>
              <a:off x="2612382" y="5596540"/>
              <a:ext cx="1274643" cy="627916"/>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Synapse SQL </a:t>
              </a:r>
              <a:r>
                <a:rPr lang="en-US" sz="1200">
                  <a:gradFill>
                    <a:gsLst>
                      <a:gs pos="2917">
                        <a:schemeClr val="tx1"/>
                      </a:gs>
                      <a:gs pos="30000">
                        <a:schemeClr val="tx1"/>
                      </a:gs>
                    </a:gsLst>
                    <a:lin ang="5400000" scaled="0"/>
                  </a:gradFill>
                </a:rPr>
                <a:t>(Serverless)</a:t>
              </a:r>
            </a:p>
          </p:txBody>
        </p:sp>
      </p:grpSp>
      <p:cxnSp>
        <p:nvCxnSpPr>
          <p:cNvPr id="155" name="Connector: Elbow 154">
            <a:extLst>
              <a:ext uri="{FF2B5EF4-FFF2-40B4-BE49-F238E27FC236}">
                <a16:creationId xmlns:a16="http://schemas.microsoft.com/office/drawing/2014/main" id="{3947CB6D-34D9-4D7B-AF43-B99D0AD7029D}"/>
              </a:ext>
            </a:extLst>
          </p:cNvPr>
          <p:cNvCxnSpPr>
            <a:cxnSpLocks/>
            <a:stCxn id="27" idx="3"/>
            <a:endCxn id="10" idx="2"/>
          </p:cNvCxnSpPr>
          <p:nvPr/>
        </p:nvCxnSpPr>
        <p:spPr>
          <a:xfrm flipV="1">
            <a:off x="4028313" y="4892205"/>
            <a:ext cx="5384186" cy="534018"/>
          </a:xfrm>
          <a:prstGeom prst="bentConnector2">
            <a:avLst/>
          </a:prstGeom>
          <a:ln>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166E098-1CA3-4250-9653-2843C982B9D1}"/>
              </a:ext>
            </a:extLst>
          </p:cNvPr>
          <p:cNvSpPr txBox="1"/>
          <p:nvPr/>
        </p:nvSpPr>
        <p:spPr>
          <a:xfrm>
            <a:off x="4584021" y="2910451"/>
            <a:ext cx="595186" cy="461600"/>
          </a:xfrm>
          <a:prstGeom prst="rect">
            <a:avLst/>
          </a:prstGeom>
          <a:noFill/>
        </p:spPr>
        <p:txBody>
          <a:bodyPr wrap="square" lIns="182854" tIns="146284" rIns="182854" bIns="14628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a:t>
            </a:r>
          </a:p>
        </p:txBody>
      </p:sp>
      <p:grpSp>
        <p:nvGrpSpPr>
          <p:cNvPr id="85" name="Group 84">
            <a:extLst>
              <a:ext uri="{FF2B5EF4-FFF2-40B4-BE49-F238E27FC236}">
                <a16:creationId xmlns:a16="http://schemas.microsoft.com/office/drawing/2014/main" id="{5A5B0620-C0BB-4103-ACA2-4B9E440C4CA0}"/>
              </a:ext>
            </a:extLst>
          </p:cNvPr>
          <p:cNvGrpSpPr/>
          <p:nvPr/>
        </p:nvGrpSpPr>
        <p:grpSpPr>
          <a:xfrm>
            <a:off x="4248849" y="3311116"/>
            <a:ext cx="1274462" cy="1189763"/>
            <a:chOff x="2612382" y="5034521"/>
            <a:chExt cx="1274643" cy="1189932"/>
          </a:xfrm>
        </p:grpSpPr>
        <p:pic>
          <p:nvPicPr>
            <p:cNvPr id="86" name="Graphic 57">
              <a:extLst>
                <a:ext uri="{FF2B5EF4-FFF2-40B4-BE49-F238E27FC236}">
                  <a16:creationId xmlns:a16="http://schemas.microsoft.com/office/drawing/2014/main" id="{5791F666-1FE4-4725-9B63-6A2B13163684}"/>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3012577" y="5034521"/>
              <a:ext cx="476250" cy="476250"/>
            </a:xfrm>
            <a:prstGeom prst="rect">
              <a:avLst/>
            </a:prstGeom>
          </p:spPr>
        </p:pic>
        <p:sp>
          <p:nvSpPr>
            <p:cNvPr id="87" name="TextBox 86">
              <a:extLst>
                <a:ext uri="{FF2B5EF4-FFF2-40B4-BE49-F238E27FC236}">
                  <a16:creationId xmlns:a16="http://schemas.microsoft.com/office/drawing/2014/main" id="{8A02CFCD-897A-47BC-A124-59E1B593246D}"/>
                </a:ext>
              </a:extLst>
            </p:cNvPr>
            <p:cNvSpPr txBox="1"/>
            <p:nvPr/>
          </p:nvSpPr>
          <p:spPr>
            <a:xfrm>
              <a:off x="2612382" y="5596540"/>
              <a:ext cx="1274643" cy="627913"/>
            </a:xfrm>
            <a:prstGeom prst="rect">
              <a:avLst/>
            </a:prstGeom>
            <a:noFill/>
          </p:spPr>
          <p:txBody>
            <a:bodyPr wrap="square" lIns="182854" tIns="146284" rIns="182854" bIns="14628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Apache Spark</a:t>
              </a:r>
            </a:p>
          </p:txBody>
        </p:sp>
      </p:grpSp>
      <p:pic>
        <p:nvPicPr>
          <p:cNvPr id="93" name="Graphic 92">
            <a:extLst>
              <a:ext uri="{FF2B5EF4-FFF2-40B4-BE49-F238E27FC236}">
                <a16:creationId xmlns:a16="http://schemas.microsoft.com/office/drawing/2014/main" id="{950BC18E-750C-4B71-B634-C55CB6AC12D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818413" y="1247195"/>
            <a:ext cx="476183" cy="476183"/>
          </a:xfrm>
          <a:prstGeom prst="rect">
            <a:avLst/>
          </a:prstGeom>
        </p:spPr>
      </p:pic>
      <p:cxnSp>
        <p:nvCxnSpPr>
          <p:cNvPr id="42" name="Straight Connector 41">
            <a:extLst>
              <a:ext uri="{FF2B5EF4-FFF2-40B4-BE49-F238E27FC236}">
                <a16:creationId xmlns:a16="http://schemas.microsoft.com/office/drawing/2014/main" id="{5245D802-EA6E-4B7C-9EE0-7817965E8594}"/>
              </a:ext>
            </a:extLst>
          </p:cNvPr>
          <p:cNvCxnSpPr>
            <a:cxnSpLocks/>
          </p:cNvCxnSpPr>
          <p:nvPr/>
        </p:nvCxnSpPr>
        <p:spPr>
          <a:xfrm>
            <a:off x="3640059" y="1130254"/>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6186E06-BDE4-4163-99CD-CE440F0BA125}"/>
              </a:ext>
            </a:extLst>
          </p:cNvPr>
          <p:cNvCxnSpPr>
            <a:cxnSpLocks/>
          </p:cNvCxnSpPr>
          <p:nvPr/>
        </p:nvCxnSpPr>
        <p:spPr>
          <a:xfrm>
            <a:off x="3831533" y="1130254"/>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11E1227-F937-4C9E-BE48-65C75A1E6F56}"/>
              </a:ext>
            </a:extLst>
          </p:cNvPr>
          <p:cNvCxnSpPr>
            <a:cxnSpLocks/>
          </p:cNvCxnSpPr>
          <p:nvPr/>
        </p:nvCxnSpPr>
        <p:spPr>
          <a:xfrm>
            <a:off x="5903501" y="1111229"/>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FE93577-B564-4770-89A7-0B8B3C85EDA2}"/>
              </a:ext>
            </a:extLst>
          </p:cNvPr>
          <p:cNvCxnSpPr>
            <a:cxnSpLocks/>
          </p:cNvCxnSpPr>
          <p:nvPr/>
        </p:nvCxnSpPr>
        <p:spPr>
          <a:xfrm>
            <a:off x="6123547" y="1111229"/>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149FD07-CFC5-4D57-8866-889AA73061E9}"/>
              </a:ext>
            </a:extLst>
          </p:cNvPr>
          <p:cNvCxnSpPr>
            <a:cxnSpLocks/>
          </p:cNvCxnSpPr>
          <p:nvPr/>
        </p:nvCxnSpPr>
        <p:spPr>
          <a:xfrm>
            <a:off x="8192363" y="1111228"/>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6D0BF86-2493-4424-A743-CF7E3C48176B}"/>
              </a:ext>
            </a:extLst>
          </p:cNvPr>
          <p:cNvCxnSpPr>
            <a:cxnSpLocks/>
          </p:cNvCxnSpPr>
          <p:nvPr/>
        </p:nvCxnSpPr>
        <p:spPr>
          <a:xfrm>
            <a:off x="8383837" y="1111228"/>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940DB23-03D2-4087-A4E4-082508B1A27D}"/>
              </a:ext>
            </a:extLst>
          </p:cNvPr>
          <p:cNvCxnSpPr>
            <a:cxnSpLocks/>
          </p:cNvCxnSpPr>
          <p:nvPr/>
        </p:nvCxnSpPr>
        <p:spPr>
          <a:xfrm>
            <a:off x="10449944" y="1120729"/>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A09E77D-9864-490A-82E1-39ED67BB9E9E}"/>
              </a:ext>
            </a:extLst>
          </p:cNvPr>
          <p:cNvCxnSpPr>
            <a:cxnSpLocks/>
          </p:cNvCxnSpPr>
          <p:nvPr/>
        </p:nvCxnSpPr>
        <p:spPr>
          <a:xfrm>
            <a:off x="10641419" y="1120729"/>
            <a:ext cx="0" cy="3605226"/>
          </a:xfrm>
          <a:prstGeom prst="line">
            <a:avLst/>
          </a:prstGeom>
          <a:ln>
            <a:solidFill>
              <a:schemeClr val="bg2">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0145A4B-040C-4CCC-BF27-EE50A211DE5E}"/>
              </a:ext>
            </a:extLst>
          </p:cNvPr>
          <p:cNvSpPr/>
          <p:nvPr/>
        </p:nvSpPr>
        <p:spPr>
          <a:xfrm>
            <a:off x="2306104" y="1317602"/>
            <a:ext cx="3360059" cy="346521"/>
          </a:xfrm>
          <a:prstGeom prst="rect">
            <a:avLst/>
          </a:prstGeom>
          <a:solidFill>
            <a:schemeClr val="bg1"/>
          </a:solidFill>
        </p:spPr>
        <p:txBody>
          <a:bodyPr wrap="none">
            <a:spAutoFit/>
          </a:bodyPr>
          <a:lstStyle/>
          <a:p>
            <a:pPr defTabSz="932293" fontAlgn="base">
              <a:lnSpc>
                <a:spcPct val="90000"/>
              </a:lnSpc>
              <a:spcBef>
                <a:spcPct val="0"/>
              </a:spcBef>
              <a:spcAft>
                <a:spcPct val="0"/>
              </a:spcAft>
            </a:pPr>
            <a:r>
              <a:rPr lang="en-US" b="1">
                <a:solidFill>
                  <a:schemeClr val="tx2"/>
                </a:solidFill>
                <a:ea typeface="Segoe UI" pitchFamily="34" charset="0"/>
                <a:cs typeface="Segoe UI" pitchFamily="34" charset="0"/>
              </a:rPr>
              <a:t>AZURE SYNAPSE ANALYTICS</a:t>
            </a:r>
          </a:p>
        </p:txBody>
      </p:sp>
      <p:sp>
        <p:nvSpPr>
          <p:cNvPr id="55" name="Arrow: Right 54">
            <a:extLst>
              <a:ext uri="{FF2B5EF4-FFF2-40B4-BE49-F238E27FC236}">
                <a16:creationId xmlns:a16="http://schemas.microsoft.com/office/drawing/2014/main" id="{761DC93B-B105-4642-B9E0-F29C47C3E526}"/>
              </a:ext>
            </a:extLst>
          </p:cNvPr>
          <p:cNvSpPr/>
          <p:nvPr/>
        </p:nvSpPr>
        <p:spPr bwMode="auto">
          <a:xfrm>
            <a:off x="3552131" y="2716873"/>
            <a:ext cx="397986" cy="426994"/>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6" name="Arrow: Right 115">
            <a:extLst>
              <a:ext uri="{FF2B5EF4-FFF2-40B4-BE49-F238E27FC236}">
                <a16:creationId xmlns:a16="http://schemas.microsoft.com/office/drawing/2014/main" id="{8C011AB4-E0DF-4E22-904B-FBEE9119E3FC}"/>
              </a:ext>
            </a:extLst>
          </p:cNvPr>
          <p:cNvSpPr/>
          <p:nvPr/>
        </p:nvSpPr>
        <p:spPr bwMode="auto">
          <a:xfrm>
            <a:off x="5875580" y="2716873"/>
            <a:ext cx="397986" cy="426994"/>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7" name="Arrow: Right 116">
            <a:extLst>
              <a:ext uri="{FF2B5EF4-FFF2-40B4-BE49-F238E27FC236}">
                <a16:creationId xmlns:a16="http://schemas.microsoft.com/office/drawing/2014/main" id="{A5AD10B9-C583-4572-94B0-D2255046662D}"/>
              </a:ext>
            </a:extLst>
          </p:cNvPr>
          <p:cNvSpPr/>
          <p:nvPr/>
        </p:nvSpPr>
        <p:spPr bwMode="auto">
          <a:xfrm>
            <a:off x="8085121" y="2716873"/>
            <a:ext cx="397986" cy="426994"/>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8" name="Arrow: Right 117">
            <a:extLst>
              <a:ext uri="{FF2B5EF4-FFF2-40B4-BE49-F238E27FC236}">
                <a16:creationId xmlns:a16="http://schemas.microsoft.com/office/drawing/2014/main" id="{8C10096F-B147-452D-8A14-299BF96B6C6D}"/>
              </a:ext>
            </a:extLst>
          </p:cNvPr>
          <p:cNvSpPr/>
          <p:nvPr/>
        </p:nvSpPr>
        <p:spPr bwMode="auto">
          <a:xfrm>
            <a:off x="10385922" y="2716873"/>
            <a:ext cx="397986" cy="426994"/>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0" name="Arrow: Right 119">
            <a:extLst>
              <a:ext uri="{FF2B5EF4-FFF2-40B4-BE49-F238E27FC236}">
                <a16:creationId xmlns:a16="http://schemas.microsoft.com/office/drawing/2014/main" id="{CE37F92E-E716-405A-B233-04C7090463A5}"/>
              </a:ext>
            </a:extLst>
          </p:cNvPr>
          <p:cNvSpPr/>
          <p:nvPr/>
        </p:nvSpPr>
        <p:spPr bwMode="auto">
          <a:xfrm>
            <a:off x="1253213" y="2705536"/>
            <a:ext cx="397986" cy="426994"/>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24" name="Group 123">
            <a:extLst>
              <a:ext uri="{FF2B5EF4-FFF2-40B4-BE49-F238E27FC236}">
                <a16:creationId xmlns:a16="http://schemas.microsoft.com/office/drawing/2014/main" id="{7973E965-55D7-4B30-9745-B4502393E588}"/>
              </a:ext>
            </a:extLst>
          </p:cNvPr>
          <p:cNvGrpSpPr/>
          <p:nvPr/>
        </p:nvGrpSpPr>
        <p:grpSpPr>
          <a:xfrm>
            <a:off x="7067085" y="3305668"/>
            <a:ext cx="1274462" cy="1189766"/>
            <a:chOff x="2612382" y="5034521"/>
            <a:chExt cx="1274643" cy="1189935"/>
          </a:xfrm>
        </p:grpSpPr>
        <p:pic>
          <p:nvPicPr>
            <p:cNvPr id="125" name="Graphic 149">
              <a:extLst>
                <a:ext uri="{FF2B5EF4-FFF2-40B4-BE49-F238E27FC236}">
                  <a16:creationId xmlns:a16="http://schemas.microsoft.com/office/drawing/2014/main" id="{93CFEF97-B34E-4110-BF0B-413E70A052C2}"/>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3015591" y="5034521"/>
              <a:ext cx="470221" cy="476250"/>
            </a:xfrm>
            <a:prstGeom prst="rect">
              <a:avLst/>
            </a:prstGeom>
          </p:spPr>
        </p:pic>
        <p:sp>
          <p:nvSpPr>
            <p:cNvPr id="126" name="TextBox 125">
              <a:extLst>
                <a:ext uri="{FF2B5EF4-FFF2-40B4-BE49-F238E27FC236}">
                  <a16:creationId xmlns:a16="http://schemas.microsoft.com/office/drawing/2014/main" id="{8DF7044A-8746-43A3-86B9-5C22145D2E33}"/>
                </a:ext>
              </a:extLst>
            </p:cNvPr>
            <p:cNvSpPr txBox="1"/>
            <p:nvPr/>
          </p:nvSpPr>
          <p:spPr>
            <a:xfrm>
              <a:off x="2612382" y="5596540"/>
              <a:ext cx="1274643" cy="627916"/>
            </a:xfrm>
            <a:prstGeom prst="rect">
              <a:avLst/>
            </a:prstGeom>
            <a:noFill/>
          </p:spPr>
          <p:txBody>
            <a:bodyPr wrap="square" lIns="182854" tIns="146284" rIns="182854" bIns="146284" rtlCol="0">
              <a:spAutoFit/>
            </a:bodyPr>
            <a:lstStyle/>
            <a:p>
              <a:pPr algn="ctr">
                <a:lnSpc>
                  <a:spcPct val="90000"/>
                </a:lnSpc>
                <a:spcAft>
                  <a:spcPts val="600"/>
                </a:spcAft>
              </a:pPr>
              <a:r>
                <a:rPr lang="en-US" sz="1200" b="1">
                  <a:gradFill>
                    <a:gsLst>
                      <a:gs pos="2917">
                        <a:schemeClr val="tx1"/>
                      </a:gs>
                      <a:gs pos="30000">
                        <a:schemeClr val="tx1"/>
                      </a:gs>
                    </a:gsLst>
                    <a:lin ang="5400000" scaled="0"/>
                  </a:gradFill>
                </a:rPr>
                <a:t>Synapse SQL </a:t>
              </a:r>
              <a:r>
                <a:rPr lang="en-US" sz="1200">
                  <a:gradFill>
                    <a:gsLst>
                      <a:gs pos="2917">
                        <a:schemeClr val="tx1"/>
                      </a:gs>
                      <a:gs pos="30000">
                        <a:schemeClr val="tx1"/>
                      </a:gs>
                    </a:gsLst>
                    <a:lin ang="5400000" scaled="0"/>
                  </a:gradFill>
                </a:rPr>
                <a:t>(Serverless)</a:t>
              </a:r>
            </a:p>
          </p:txBody>
        </p:sp>
      </p:grpSp>
      <p:grpSp>
        <p:nvGrpSpPr>
          <p:cNvPr id="127" name="Group 126">
            <a:extLst>
              <a:ext uri="{FF2B5EF4-FFF2-40B4-BE49-F238E27FC236}">
                <a16:creationId xmlns:a16="http://schemas.microsoft.com/office/drawing/2014/main" id="{A1288399-D5B4-43C4-8082-C6C5C18E4D08}"/>
              </a:ext>
            </a:extLst>
          </p:cNvPr>
          <p:cNvGrpSpPr/>
          <p:nvPr/>
        </p:nvGrpSpPr>
        <p:grpSpPr>
          <a:xfrm>
            <a:off x="6128563" y="3304551"/>
            <a:ext cx="1274462" cy="1189763"/>
            <a:chOff x="2612382" y="5034521"/>
            <a:chExt cx="1274643" cy="1189932"/>
          </a:xfrm>
        </p:grpSpPr>
        <p:pic>
          <p:nvPicPr>
            <p:cNvPr id="128" name="Graphic 57">
              <a:extLst>
                <a:ext uri="{FF2B5EF4-FFF2-40B4-BE49-F238E27FC236}">
                  <a16:creationId xmlns:a16="http://schemas.microsoft.com/office/drawing/2014/main" id="{FAE1090B-BB4D-43DD-8514-DEC363155D8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3012577" y="5034521"/>
              <a:ext cx="476250" cy="476250"/>
            </a:xfrm>
            <a:prstGeom prst="rect">
              <a:avLst/>
            </a:prstGeom>
          </p:spPr>
        </p:pic>
        <p:sp>
          <p:nvSpPr>
            <p:cNvPr id="129" name="TextBox 128">
              <a:extLst>
                <a:ext uri="{FF2B5EF4-FFF2-40B4-BE49-F238E27FC236}">
                  <a16:creationId xmlns:a16="http://schemas.microsoft.com/office/drawing/2014/main" id="{8E90D64F-0D60-404D-BA6D-D37E95A0118B}"/>
                </a:ext>
              </a:extLst>
            </p:cNvPr>
            <p:cNvSpPr txBox="1"/>
            <p:nvPr/>
          </p:nvSpPr>
          <p:spPr>
            <a:xfrm>
              <a:off x="2612382" y="5596540"/>
              <a:ext cx="1274643" cy="627913"/>
            </a:xfrm>
            <a:prstGeom prst="rect">
              <a:avLst/>
            </a:prstGeom>
            <a:noFill/>
          </p:spPr>
          <p:txBody>
            <a:bodyPr wrap="square" lIns="182854" tIns="146284" rIns="182854" bIns="14628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Apache Spark</a:t>
              </a:r>
            </a:p>
          </p:txBody>
        </p:sp>
      </p:grpSp>
      <p:grpSp>
        <p:nvGrpSpPr>
          <p:cNvPr id="130" name="Group 129">
            <a:extLst>
              <a:ext uri="{FF2B5EF4-FFF2-40B4-BE49-F238E27FC236}">
                <a16:creationId xmlns:a16="http://schemas.microsoft.com/office/drawing/2014/main" id="{FAEBF8DC-3E16-4685-8EC2-99128EFB2B55}"/>
              </a:ext>
            </a:extLst>
          </p:cNvPr>
          <p:cNvGrpSpPr/>
          <p:nvPr/>
        </p:nvGrpSpPr>
        <p:grpSpPr>
          <a:xfrm>
            <a:off x="6091105" y="1637439"/>
            <a:ext cx="1274462" cy="1189766"/>
            <a:chOff x="2612382" y="5034521"/>
            <a:chExt cx="1274643" cy="1189935"/>
          </a:xfrm>
        </p:grpSpPr>
        <p:pic>
          <p:nvPicPr>
            <p:cNvPr id="131" name="Graphic 57">
              <a:extLst>
                <a:ext uri="{FF2B5EF4-FFF2-40B4-BE49-F238E27FC236}">
                  <a16:creationId xmlns:a16="http://schemas.microsoft.com/office/drawing/2014/main" id="{9152D512-4EB3-4303-97C0-80CC350783E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012577" y="5034521"/>
              <a:ext cx="476250" cy="476250"/>
            </a:xfrm>
            <a:prstGeom prst="rect">
              <a:avLst/>
            </a:prstGeom>
          </p:spPr>
        </p:pic>
        <p:sp>
          <p:nvSpPr>
            <p:cNvPr id="132" name="TextBox 131">
              <a:extLst>
                <a:ext uri="{FF2B5EF4-FFF2-40B4-BE49-F238E27FC236}">
                  <a16:creationId xmlns:a16="http://schemas.microsoft.com/office/drawing/2014/main" id="{91F8165F-204A-4964-9FBF-780475E14A6A}"/>
                </a:ext>
              </a:extLst>
            </p:cNvPr>
            <p:cNvSpPr txBox="1"/>
            <p:nvPr/>
          </p:nvSpPr>
          <p:spPr>
            <a:xfrm>
              <a:off x="2612382" y="5596540"/>
              <a:ext cx="1274643" cy="627916"/>
            </a:xfrm>
            <a:prstGeom prst="rect">
              <a:avLst/>
            </a:prstGeom>
            <a:noFill/>
          </p:spPr>
          <p:txBody>
            <a:bodyPr wrap="square" lIns="182854" tIns="146284" rIns="182854" bIns="14628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Synapse SQL </a:t>
              </a:r>
              <a:r>
                <a:rPr lang="en-US" sz="1200" dirty="0">
                  <a:gradFill>
                    <a:gsLst>
                      <a:gs pos="2917">
                        <a:schemeClr val="tx1"/>
                      </a:gs>
                      <a:gs pos="30000">
                        <a:schemeClr val="tx1"/>
                      </a:gs>
                    </a:gsLst>
                    <a:lin ang="5400000" scaled="0"/>
                  </a:gradFill>
                </a:rPr>
                <a:t>(Dedicated)</a:t>
              </a:r>
            </a:p>
          </p:txBody>
        </p:sp>
      </p:grpSp>
      <p:sp>
        <p:nvSpPr>
          <p:cNvPr id="133" name="TextBox 132">
            <a:extLst>
              <a:ext uri="{FF2B5EF4-FFF2-40B4-BE49-F238E27FC236}">
                <a16:creationId xmlns:a16="http://schemas.microsoft.com/office/drawing/2014/main" id="{1CF54385-E716-4CBE-BC11-F0FE0C4EB928}"/>
              </a:ext>
            </a:extLst>
          </p:cNvPr>
          <p:cNvSpPr txBox="1"/>
          <p:nvPr/>
        </p:nvSpPr>
        <p:spPr>
          <a:xfrm>
            <a:off x="6909521" y="2913563"/>
            <a:ext cx="595186" cy="461600"/>
          </a:xfrm>
          <a:prstGeom prst="rect">
            <a:avLst/>
          </a:prstGeom>
          <a:noFill/>
        </p:spPr>
        <p:txBody>
          <a:bodyPr wrap="square" lIns="182854" tIns="146284" rIns="182854" bIns="146284" rtlCol="0">
            <a:spAutoFit/>
          </a:bodyPr>
          <a:lstStyle/>
          <a:p>
            <a:pPr>
              <a:lnSpc>
                <a:spcPct val="90000"/>
              </a:lnSpc>
              <a:spcAft>
                <a:spcPts val="600"/>
              </a:spcAft>
            </a:pPr>
            <a:r>
              <a:rPr lang="en-US" sz="1200">
                <a:gradFill>
                  <a:gsLst>
                    <a:gs pos="2917">
                      <a:schemeClr val="tx1"/>
                    </a:gs>
                    <a:gs pos="30000">
                      <a:schemeClr val="tx1"/>
                    </a:gs>
                  </a:gsLst>
                  <a:lin ang="5400000" scaled="0"/>
                </a:gradFill>
              </a:rPr>
              <a:t>OR</a:t>
            </a:r>
          </a:p>
        </p:txBody>
      </p:sp>
      <p:cxnSp>
        <p:nvCxnSpPr>
          <p:cNvPr id="3" name="Straight Connector 2">
            <a:extLst>
              <a:ext uri="{FF2B5EF4-FFF2-40B4-BE49-F238E27FC236}">
                <a16:creationId xmlns:a16="http://schemas.microsoft.com/office/drawing/2014/main" id="{238FEE79-B352-47EB-9B36-172EB8F6A4F0}"/>
              </a:ext>
            </a:extLst>
          </p:cNvPr>
          <p:cNvCxnSpPr/>
          <p:nvPr/>
        </p:nvCxnSpPr>
        <p:spPr>
          <a:xfrm>
            <a:off x="2404547" y="1577288"/>
            <a:ext cx="9547744"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06C0F09-8878-4361-B3D0-D2E2DD2967B0}"/>
              </a:ext>
            </a:extLst>
          </p:cNvPr>
          <p:cNvSpPr txBox="1"/>
          <p:nvPr/>
        </p:nvSpPr>
        <p:spPr>
          <a:xfrm>
            <a:off x="-181628" y="2574514"/>
            <a:ext cx="1522474" cy="683143"/>
          </a:xfrm>
          <a:prstGeom prst="rect">
            <a:avLst/>
          </a:prstGeom>
          <a:noFill/>
        </p:spPr>
        <p:txBody>
          <a:bodyPr wrap="square" lIns="182854" tIns="146284" rIns="182854" bIns="14628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Data </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Sources</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5500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additive="base">
                                        <p:cTn id="11" dur="500" fill="hold"/>
                                        <p:tgtEl>
                                          <p:spTgt spid="93"/>
                                        </p:tgtEl>
                                        <p:attrNameLst>
                                          <p:attrName>ppt_x</p:attrName>
                                        </p:attrNameLst>
                                      </p:cBhvr>
                                      <p:tavLst>
                                        <p:tav tm="0">
                                          <p:val>
                                            <p:strVal val="#ppt_x"/>
                                          </p:val>
                                        </p:tav>
                                        <p:tav tm="100000">
                                          <p:val>
                                            <p:strVal val="#ppt_x"/>
                                          </p:val>
                                        </p:tav>
                                      </p:tavLst>
                                    </p:anim>
                                    <p:anim calcmode="lin" valueType="num">
                                      <p:cBhvr additive="base">
                                        <p:cTn id="12" dur="500" fill="hold"/>
                                        <p:tgtEl>
                                          <p:spTgt spid="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anim calcmode="lin" valueType="num">
                                      <p:cBhvr additive="base">
                                        <p:cTn id="51" dur="500" fill="hold"/>
                                        <p:tgtEl>
                                          <p:spTgt spid="84"/>
                                        </p:tgtEl>
                                        <p:attrNameLst>
                                          <p:attrName>ppt_x</p:attrName>
                                        </p:attrNameLst>
                                      </p:cBhvr>
                                      <p:tavLst>
                                        <p:tav tm="0">
                                          <p:val>
                                            <p:strVal val="#ppt_x"/>
                                          </p:val>
                                        </p:tav>
                                        <p:tav tm="100000">
                                          <p:val>
                                            <p:strVal val="#ppt_x"/>
                                          </p:val>
                                        </p:tav>
                                      </p:tavLst>
                                    </p:anim>
                                    <p:anim calcmode="lin" valueType="num">
                                      <p:cBhvr additive="base">
                                        <p:cTn id="52" dur="500" fill="hold"/>
                                        <p:tgtEl>
                                          <p:spTgt spid="8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 calcmode="lin" valueType="num">
                                      <p:cBhvr additive="base">
                                        <p:cTn id="59" dur="500" fill="hold"/>
                                        <p:tgtEl>
                                          <p:spTgt spid="104"/>
                                        </p:tgtEl>
                                        <p:attrNameLst>
                                          <p:attrName>ppt_x</p:attrName>
                                        </p:attrNameLst>
                                      </p:cBhvr>
                                      <p:tavLst>
                                        <p:tav tm="0">
                                          <p:val>
                                            <p:strVal val="#ppt_x"/>
                                          </p:val>
                                        </p:tav>
                                        <p:tav tm="100000">
                                          <p:val>
                                            <p:strVal val="#ppt_x"/>
                                          </p:val>
                                        </p:tav>
                                      </p:tavLst>
                                    </p:anim>
                                    <p:anim calcmode="lin" valueType="num">
                                      <p:cBhvr additive="base">
                                        <p:cTn id="60" dur="500" fill="hold"/>
                                        <p:tgtEl>
                                          <p:spTgt spid="10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05"/>
                                        </p:tgtEl>
                                        <p:attrNameLst>
                                          <p:attrName>style.visibility</p:attrName>
                                        </p:attrNameLst>
                                      </p:cBhvr>
                                      <p:to>
                                        <p:strVal val="visible"/>
                                      </p:to>
                                    </p:set>
                                    <p:anim calcmode="lin" valueType="num">
                                      <p:cBhvr additive="base">
                                        <p:cTn id="63" dur="500" fill="hold"/>
                                        <p:tgtEl>
                                          <p:spTgt spid="105"/>
                                        </p:tgtEl>
                                        <p:attrNameLst>
                                          <p:attrName>ppt_x</p:attrName>
                                        </p:attrNameLst>
                                      </p:cBhvr>
                                      <p:tavLst>
                                        <p:tav tm="0">
                                          <p:val>
                                            <p:strVal val="#ppt_x"/>
                                          </p:val>
                                        </p:tav>
                                        <p:tav tm="100000">
                                          <p:val>
                                            <p:strVal val="#ppt_x"/>
                                          </p:val>
                                        </p:tav>
                                      </p:tavLst>
                                    </p:anim>
                                    <p:anim calcmode="lin" valueType="num">
                                      <p:cBhvr additive="base">
                                        <p:cTn id="64" dur="500" fill="hold"/>
                                        <p:tgtEl>
                                          <p:spTgt spid="10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ppt_x"/>
                                          </p:val>
                                        </p:tav>
                                        <p:tav tm="100000">
                                          <p:val>
                                            <p:strVal val="#ppt_x"/>
                                          </p:val>
                                        </p:tav>
                                      </p:tavLst>
                                    </p:anim>
                                    <p:anim calcmode="lin" valueType="num">
                                      <p:cBhvr additive="base">
                                        <p:cTn id="6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6"/>
                                        </p:tgtEl>
                                        <p:attrNameLst>
                                          <p:attrName>style.visibility</p:attrName>
                                        </p:attrNameLst>
                                      </p:cBhvr>
                                      <p:to>
                                        <p:strVal val="visible"/>
                                      </p:to>
                                    </p:set>
                                    <p:anim calcmode="lin" valueType="num">
                                      <p:cBhvr additive="base">
                                        <p:cTn id="77" dur="500" fill="hold"/>
                                        <p:tgtEl>
                                          <p:spTgt spid="116"/>
                                        </p:tgtEl>
                                        <p:attrNameLst>
                                          <p:attrName>ppt_x</p:attrName>
                                        </p:attrNameLst>
                                      </p:cBhvr>
                                      <p:tavLst>
                                        <p:tav tm="0">
                                          <p:val>
                                            <p:strVal val="#ppt_x"/>
                                          </p:val>
                                        </p:tav>
                                        <p:tav tm="100000">
                                          <p:val>
                                            <p:strVal val="#ppt_x"/>
                                          </p:val>
                                        </p:tav>
                                      </p:tavLst>
                                    </p:anim>
                                    <p:anim calcmode="lin" valueType="num">
                                      <p:cBhvr additive="base">
                                        <p:cTn id="78" dur="500" fill="hold"/>
                                        <p:tgtEl>
                                          <p:spTgt spid="1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500" fill="hold"/>
                                        <p:tgtEl>
                                          <p:spTgt spid="9"/>
                                        </p:tgtEl>
                                        <p:attrNameLst>
                                          <p:attrName>ppt_x</p:attrName>
                                        </p:attrNameLst>
                                      </p:cBhvr>
                                      <p:tavLst>
                                        <p:tav tm="0">
                                          <p:val>
                                            <p:strVal val="#ppt_x"/>
                                          </p:val>
                                        </p:tav>
                                        <p:tav tm="100000">
                                          <p:val>
                                            <p:strVal val="#ppt_x"/>
                                          </p:val>
                                        </p:tav>
                                      </p:tavLst>
                                    </p:anim>
                                    <p:anim calcmode="lin" valueType="num">
                                      <p:cBhvr additive="base">
                                        <p:cTn id="82" dur="500" fill="hold"/>
                                        <p:tgtEl>
                                          <p:spTgt spid="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500" fill="hold"/>
                                        <p:tgtEl>
                                          <p:spTgt spid="67"/>
                                        </p:tgtEl>
                                        <p:attrNameLst>
                                          <p:attrName>ppt_x</p:attrName>
                                        </p:attrNameLst>
                                      </p:cBhvr>
                                      <p:tavLst>
                                        <p:tav tm="0">
                                          <p:val>
                                            <p:strVal val="#ppt_x"/>
                                          </p:val>
                                        </p:tav>
                                        <p:tav tm="100000">
                                          <p:val>
                                            <p:strVal val="#ppt_x"/>
                                          </p:val>
                                        </p:tav>
                                      </p:tavLst>
                                    </p:anim>
                                    <p:anim calcmode="lin" valueType="num">
                                      <p:cBhvr additive="base">
                                        <p:cTn id="86" dur="500" fill="hold"/>
                                        <p:tgtEl>
                                          <p:spTgt spid="67"/>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11"/>
                                        </p:tgtEl>
                                        <p:attrNameLst>
                                          <p:attrName>style.visibility</p:attrName>
                                        </p:attrNameLst>
                                      </p:cBhvr>
                                      <p:to>
                                        <p:strVal val="visible"/>
                                      </p:to>
                                    </p:set>
                                    <p:anim calcmode="lin" valueType="num">
                                      <p:cBhvr additive="base">
                                        <p:cTn id="89" dur="500" fill="hold"/>
                                        <p:tgtEl>
                                          <p:spTgt spid="111"/>
                                        </p:tgtEl>
                                        <p:attrNameLst>
                                          <p:attrName>ppt_x</p:attrName>
                                        </p:attrNameLst>
                                      </p:cBhvr>
                                      <p:tavLst>
                                        <p:tav tm="0">
                                          <p:val>
                                            <p:strVal val="#ppt_x"/>
                                          </p:val>
                                        </p:tav>
                                        <p:tav tm="100000">
                                          <p:val>
                                            <p:strVal val="#ppt_x"/>
                                          </p:val>
                                        </p:tav>
                                      </p:tavLst>
                                    </p:anim>
                                    <p:anim calcmode="lin" valueType="num">
                                      <p:cBhvr additive="base">
                                        <p:cTn id="90" dur="500" fill="hold"/>
                                        <p:tgtEl>
                                          <p:spTgt spid="111"/>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anim calcmode="lin" valueType="num">
                                      <p:cBhvr additive="base">
                                        <p:cTn id="93" dur="500" fill="hold"/>
                                        <p:tgtEl>
                                          <p:spTgt spid="127"/>
                                        </p:tgtEl>
                                        <p:attrNameLst>
                                          <p:attrName>ppt_x</p:attrName>
                                        </p:attrNameLst>
                                      </p:cBhvr>
                                      <p:tavLst>
                                        <p:tav tm="0">
                                          <p:val>
                                            <p:strVal val="#ppt_x"/>
                                          </p:val>
                                        </p:tav>
                                        <p:tav tm="100000">
                                          <p:val>
                                            <p:strVal val="#ppt_x"/>
                                          </p:val>
                                        </p:tav>
                                      </p:tavLst>
                                    </p:anim>
                                    <p:anim calcmode="lin" valueType="num">
                                      <p:cBhvr additive="base">
                                        <p:cTn id="94" dur="500" fill="hold"/>
                                        <p:tgtEl>
                                          <p:spTgt spid="127"/>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30"/>
                                        </p:tgtEl>
                                        <p:attrNameLst>
                                          <p:attrName>style.visibility</p:attrName>
                                        </p:attrNameLst>
                                      </p:cBhvr>
                                      <p:to>
                                        <p:strVal val="visible"/>
                                      </p:to>
                                    </p:set>
                                    <p:anim calcmode="lin" valueType="num">
                                      <p:cBhvr additive="base">
                                        <p:cTn id="97" dur="500" fill="hold"/>
                                        <p:tgtEl>
                                          <p:spTgt spid="130"/>
                                        </p:tgtEl>
                                        <p:attrNameLst>
                                          <p:attrName>ppt_x</p:attrName>
                                        </p:attrNameLst>
                                      </p:cBhvr>
                                      <p:tavLst>
                                        <p:tav tm="0">
                                          <p:val>
                                            <p:strVal val="#ppt_x"/>
                                          </p:val>
                                        </p:tav>
                                        <p:tav tm="100000">
                                          <p:val>
                                            <p:strVal val="#ppt_x"/>
                                          </p:val>
                                        </p:tav>
                                      </p:tavLst>
                                    </p:anim>
                                    <p:anim calcmode="lin" valueType="num">
                                      <p:cBhvr additive="base">
                                        <p:cTn id="98" dur="500" fill="hold"/>
                                        <p:tgtEl>
                                          <p:spTgt spid="13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33"/>
                                        </p:tgtEl>
                                        <p:attrNameLst>
                                          <p:attrName>style.visibility</p:attrName>
                                        </p:attrNameLst>
                                      </p:cBhvr>
                                      <p:to>
                                        <p:strVal val="visible"/>
                                      </p:to>
                                    </p:set>
                                    <p:anim calcmode="lin" valueType="num">
                                      <p:cBhvr additive="base">
                                        <p:cTn id="101" dur="500" fill="hold"/>
                                        <p:tgtEl>
                                          <p:spTgt spid="133"/>
                                        </p:tgtEl>
                                        <p:attrNameLst>
                                          <p:attrName>ppt_x</p:attrName>
                                        </p:attrNameLst>
                                      </p:cBhvr>
                                      <p:tavLst>
                                        <p:tav tm="0">
                                          <p:val>
                                            <p:strVal val="#ppt_x"/>
                                          </p:val>
                                        </p:tav>
                                        <p:tav tm="100000">
                                          <p:val>
                                            <p:strVal val="#ppt_x"/>
                                          </p:val>
                                        </p:tav>
                                      </p:tavLst>
                                    </p:anim>
                                    <p:anim calcmode="lin" valueType="num">
                                      <p:cBhvr additive="base">
                                        <p:cTn id="102" dur="500" fill="hold"/>
                                        <p:tgtEl>
                                          <p:spTgt spid="13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24"/>
                                        </p:tgtEl>
                                        <p:attrNameLst>
                                          <p:attrName>style.visibility</p:attrName>
                                        </p:attrNameLst>
                                      </p:cBhvr>
                                      <p:to>
                                        <p:strVal val="visible"/>
                                      </p:to>
                                    </p:set>
                                    <p:anim calcmode="lin" valueType="num">
                                      <p:cBhvr additive="base">
                                        <p:cTn id="105" dur="500" fill="hold"/>
                                        <p:tgtEl>
                                          <p:spTgt spid="124"/>
                                        </p:tgtEl>
                                        <p:attrNameLst>
                                          <p:attrName>ppt_x</p:attrName>
                                        </p:attrNameLst>
                                      </p:cBhvr>
                                      <p:tavLst>
                                        <p:tav tm="0">
                                          <p:val>
                                            <p:strVal val="#ppt_x"/>
                                          </p:val>
                                        </p:tav>
                                        <p:tav tm="100000">
                                          <p:val>
                                            <p:strVal val="#ppt_x"/>
                                          </p:val>
                                        </p:tav>
                                      </p:tavLst>
                                    </p:anim>
                                    <p:anim calcmode="lin" valueType="num">
                                      <p:cBhvr additive="base">
                                        <p:cTn id="106"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 calcmode="lin" valueType="num">
                                      <p:cBhvr additive="base">
                                        <p:cTn id="111" dur="500" fill="hold"/>
                                        <p:tgtEl>
                                          <p:spTgt spid="10"/>
                                        </p:tgtEl>
                                        <p:attrNameLst>
                                          <p:attrName>ppt_x</p:attrName>
                                        </p:attrNameLst>
                                      </p:cBhvr>
                                      <p:tavLst>
                                        <p:tav tm="0">
                                          <p:val>
                                            <p:strVal val="#ppt_x"/>
                                          </p:val>
                                        </p:tav>
                                        <p:tav tm="100000">
                                          <p:val>
                                            <p:strVal val="#ppt_x"/>
                                          </p:val>
                                        </p:tav>
                                      </p:tavLst>
                                    </p:anim>
                                    <p:anim calcmode="lin" valueType="num">
                                      <p:cBhvr additive="base">
                                        <p:cTn id="112" dur="500" fill="hold"/>
                                        <p:tgtEl>
                                          <p:spTgt spid="10"/>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80"/>
                                        </p:tgtEl>
                                        <p:attrNameLst>
                                          <p:attrName>style.visibility</p:attrName>
                                        </p:attrNameLst>
                                      </p:cBhvr>
                                      <p:to>
                                        <p:strVal val="visible"/>
                                      </p:to>
                                    </p:set>
                                    <p:anim calcmode="lin" valueType="num">
                                      <p:cBhvr additive="base">
                                        <p:cTn id="115" dur="500" fill="hold"/>
                                        <p:tgtEl>
                                          <p:spTgt spid="80"/>
                                        </p:tgtEl>
                                        <p:attrNameLst>
                                          <p:attrName>ppt_x</p:attrName>
                                        </p:attrNameLst>
                                      </p:cBhvr>
                                      <p:tavLst>
                                        <p:tav tm="0">
                                          <p:val>
                                            <p:strVal val="#ppt_x"/>
                                          </p:val>
                                        </p:tav>
                                        <p:tav tm="100000">
                                          <p:val>
                                            <p:strVal val="#ppt_x"/>
                                          </p:val>
                                        </p:tav>
                                      </p:tavLst>
                                    </p:anim>
                                    <p:anim calcmode="lin" valueType="num">
                                      <p:cBhvr additive="base">
                                        <p:cTn id="116" dur="500" fill="hold"/>
                                        <p:tgtEl>
                                          <p:spTgt spid="80"/>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149"/>
                                        </p:tgtEl>
                                        <p:attrNameLst>
                                          <p:attrName>style.visibility</p:attrName>
                                        </p:attrNameLst>
                                      </p:cBhvr>
                                      <p:to>
                                        <p:strVal val="visible"/>
                                      </p:to>
                                    </p:set>
                                    <p:anim calcmode="lin" valueType="num">
                                      <p:cBhvr additive="base">
                                        <p:cTn id="119" dur="500" fill="hold"/>
                                        <p:tgtEl>
                                          <p:spTgt spid="149"/>
                                        </p:tgtEl>
                                        <p:attrNameLst>
                                          <p:attrName>ppt_x</p:attrName>
                                        </p:attrNameLst>
                                      </p:cBhvr>
                                      <p:tavLst>
                                        <p:tav tm="0">
                                          <p:val>
                                            <p:strVal val="#ppt_x"/>
                                          </p:val>
                                        </p:tav>
                                        <p:tav tm="100000">
                                          <p:val>
                                            <p:strVal val="#ppt_x"/>
                                          </p:val>
                                        </p:tav>
                                      </p:tavLst>
                                    </p:anim>
                                    <p:anim calcmode="lin" valueType="num">
                                      <p:cBhvr additive="base">
                                        <p:cTn id="120" dur="500" fill="hold"/>
                                        <p:tgtEl>
                                          <p:spTgt spid="149"/>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112"/>
                                        </p:tgtEl>
                                        <p:attrNameLst>
                                          <p:attrName>style.visibility</p:attrName>
                                        </p:attrNameLst>
                                      </p:cBhvr>
                                      <p:to>
                                        <p:strVal val="visible"/>
                                      </p:to>
                                    </p:set>
                                    <p:anim calcmode="lin" valueType="num">
                                      <p:cBhvr additive="base">
                                        <p:cTn id="123" dur="500" fill="hold"/>
                                        <p:tgtEl>
                                          <p:spTgt spid="112"/>
                                        </p:tgtEl>
                                        <p:attrNameLst>
                                          <p:attrName>ppt_x</p:attrName>
                                        </p:attrNameLst>
                                      </p:cBhvr>
                                      <p:tavLst>
                                        <p:tav tm="0">
                                          <p:val>
                                            <p:strVal val="#ppt_x"/>
                                          </p:val>
                                        </p:tav>
                                        <p:tav tm="100000">
                                          <p:val>
                                            <p:strVal val="#ppt_x"/>
                                          </p:val>
                                        </p:tav>
                                      </p:tavLst>
                                    </p:anim>
                                    <p:anim calcmode="lin" valueType="num">
                                      <p:cBhvr additive="base">
                                        <p:cTn id="124" dur="500" fill="hold"/>
                                        <p:tgtEl>
                                          <p:spTgt spid="112"/>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13"/>
                                        </p:tgtEl>
                                        <p:attrNameLst>
                                          <p:attrName>style.visibility</p:attrName>
                                        </p:attrNameLst>
                                      </p:cBhvr>
                                      <p:to>
                                        <p:strVal val="visible"/>
                                      </p:to>
                                    </p:set>
                                    <p:anim calcmode="lin" valueType="num">
                                      <p:cBhvr additive="base">
                                        <p:cTn id="127" dur="500" fill="hold"/>
                                        <p:tgtEl>
                                          <p:spTgt spid="113"/>
                                        </p:tgtEl>
                                        <p:attrNameLst>
                                          <p:attrName>ppt_x</p:attrName>
                                        </p:attrNameLst>
                                      </p:cBhvr>
                                      <p:tavLst>
                                        <p:tav tm="0">
                                          <p:val>
                                            <p:strVal val="#ppt_x"/>
                                          </p:val>
                                        </p:tav>
                                        <p:tav tm="100000">
                                          <p:val>
                                            <p:strVal val="#ppt_x"/>
                                          </p:val>
                                        </p:tav>
                                      </p:tavLst>
                                    </p:anim>
                                    <p:anim calcmode="lin" valueType="num">
                                      <p:cBhvr additive="base">
                                        <p:cTn id="128" dur="500" fill="hold"/>
                                        <p:tgtEl>
                                          <p:spTgt spid="11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7"/>
                                        </p:tgtEl>
                                        <p:attrNameLst>
                                          <p:attrName>style.visibility</p:attrName>
                                        </p:attrNameLst>
                                      </p:cBhvr>
                                      <p:to>
                                        <p:strVal val="visible"/>
                                      </p:to>
                                    </p:set>
                                    <p:anim calcmode="lin" valueType="num">
                                      <p:cBhvr additive="base">
                                        <p:cTn id="131" dur="500" fill="hold"/>
                                        <p:tgtEl>
                                          <p:spTgt spid="117"/>
                                        </p:tgtEl>
                                        <p:attrNameLst>
                                          <p:attrName>ppt_x</p:attrName>
                                        </p:attrNameLst>
                                      </p:cBhvr>
                                      <p:tavLst>
                                        <p:tav tm="0">
                                          <p:val>
                                            <p:strVal val="#ppt_x"/>
                                          </p:val>
                                        </p:tav>
                                        <p:tav tm="100000">
                                          <p:val>
                                            <p:strVal val="#ppt_x"/>
                                          </p:val>
                                        </p:tav>
                                      </p:tavLst>
                                    </p:anim>
                                    <p:anim calcmode="lin" valueType="num">
                                      <p:cBhvr additive="base">
                                        <p:cTn id="1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91"/>
                                        </p:tgtEl>
                                        <p:attrNameLst>
                                          <p:attrName>style.visibility</p:attrName>
                                        </p:attrNameLst>
                                      </p:cBhvr>
                                      <p:to>
                                        <p:strVal val="visible"/>
                                      </p:to>
                                    </p:set>
                                    <p:anim calcmode="lin" valueType="num">
                                      <p:cBhvr additive="base">
                                        <p:cTn id="137" dur="500" fill="hold"/>
                                        <p:tgtEl>
                                          <p:spTgt spid="91"/>
                                        </p:tgtEl>
                                        <p:attrNameLst>
                                          <p:attrName>ppt_x</p:attrName>
                                        </p:attrNameLst>
                                      </p:cBhvr>
                                      <p:tavLst>
                                        <p:tav tm="0">
                                          <p:val>
                                            <p:strVal val="#ppt_x"/>
                                          </p:val>
                                        </p:tav>
                                        <p:tav tm="100000">
                                          <p:val>
                                            <p:strVal val="#ppt_x"/>
                                          </p:val>
                                        </p:tav>
                                      </p:tavLst>
                                    </p:anim>
                                    <p:anim calcmode="lin" valueType="num">
                                      <p:cBhvr additive="base">
                                        <p:cTn id="138" dur="500" fill="hold"/>
                                        <p:tgtEl>
                                          <p:spTgt spid="91"/>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88"/>
                                        </p:tgtEl>
                                        <p:attrNameLst>
                                          <p:attrName>style.visibility</p:attrName>
                                        </p:attrNameLst>
                                      </p:cBhvr>
                                      <p:to>
                                        <p:strVal val="visible"/>
                                      </p:to>
                                    </p:set>
                                    <p:anim calcmode="lin" valueType="num">
                                      <p:cBhvr additive="base">
                                        <p:cTn id="141" dur="500" fill="hold"/>
                                        <p:tgtEl>
                                          <p:spTgt spid="88"/>
                                        </p:tgtEl>
                                        <p:attrNameLst>
                                          <p:attrName>ppt_x</p:attrName>
                                        </p:attrNameLst>
                                      </p:cBhvr>
                                      <p:tavLst>
                                        <p:tav tm="0">
                                          <p:val>
                                            <p:strVal val="#ppt_x"/>
                                          </p:val>
                                        </p:tav>
                                        <p:tav tm="100000">
                                          <p:val>
                                            <p:strVal val="#ppt_x"/>
                                          </p:val>
                                        </p:tav>
                                      </p:tavLst>
                                    </p:anim>
                                    <p:anim calcmode="lin" valueType="num">
                                      <p:cBhvr additive="base">
                                        <p:cTn id="142" dur="500" fill="hold"/>
                                        <p:tgtEl>
                                          <p:spTgt spid="88"/>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15"/>
                                        </p:tgtEl>
                                        <p:attrNameLst>
                                          <p:attrName>style.visibility</p:attrName>
                                        </p:attrNameLst>
                                      </p:cBhvr>
                                      <p:to>
                                        <p:strVal val="visible"/>
                                      </p:to>
                                    </p:set>
                                    <p:anim calcmode="lin" valueType="num">
                                      <p:cBhvr additive="base">
                                        <p:cTn id="145" dur="500" fill="hold"/>
                                        <p:tgtEl>
                                          <p:spTgt spid="115"/>
                                        </p:tgtEl>
                                        <p:attrNameLst>
                                          <p:attrName>ppt_x</p:attrName>
                                        </p:attrNameLst>
                                      </p:cBhvr>
                                      <p:tavLst>
                                        <p:tav tm="0">
                                          <p:val>
                                            <p:strVal val="#ppt_x"/>
                                          </p:val>
                                        </p:tav>
                                        <p:tav tm="100000">
                                          <p:val>
                                            <p:strVal val="#ppt_x"/>
                                          </p:val>
                                        </p:tav>
                                      </p:tavLst>
                                    </p:anim>
                                    <p:anim calcmode="lin" valueType="num">
                                      <p:cBhvr additive="base">
                                        <p:cTn id="146" dur="500" fill="hold"/>
                                        <p:tgtEl>
                                          <p:spTgt spid="115"/>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18"/>
                                        </p:tgtEl>
                                        <p:attrNameLst>
                                          <p:attrName>style.visibility</p:attrName>
                                        </p:attrNameLst>
                                      </p:cBhvr>
                                      <p:to>
                                        <p:strVal val="visible"/>
                                      </p:to>
                                    </p:set>
                                    <p:anim calcmode="lin" valueType="num">
                                      <p:cBhvr additive="base">
                                        <p:cTn id="149" dur="500" fill="hold"/>
                                        <p:tgtEl>
                                          <p:spTgt spid="118"/>
                                        </p:tgtEl>
                                        <p:attrNameLst>
                                          <p:attrName>ppt_x</p:attrName>
                                        </p:attrNameLst>
                                      </p:cBhvr>
                                      <p:tavLst>
                                        <p:tav tm="0">
                                          <p:val>
                                            <p:strVal val="#ppt_x"/>
                                          </p:val>
                                        </p:tav>
                                        <p:tav tm="100000">
                                          <p:val>
                                            <p:strVal val="#ppt_x"/>
                                          </p:val>
                                        </p:tav>
                                      </p:tavLst>
                                    </p:anim>
                                    <p:anim calcmode="lin" valueType="num">
                                      <p:cBhvr additive="base">
                                        <p:cTn id="15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6" grpId="0" animBg="1"/>
      <p:bldP spid="8" grpId="0" animBg="1"/>
      <p:bldP spid="9" grpId="0" animBg="1"/>
      <p:bldP spid="10" grpId="0" animBg="1"/>
      <p:bldP spid="24" grpId="0" animBg="1"/>
      <p:bldP spid="84" grpId="0"/>
      <p:bldP spid="4" grpId="0" animBg="1"/>
      <p:bldP spid="55" grpId="0" animBg="1"/>
      <p:bldP spid="116" grpId="0" animBg="1"/>
      <p:bldP spid="117" grpId="0" animBg="1"/>
      <p:bldP spid="118" grpId="0" animBg="1"/>
      <p:bldP spid="1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a:bodyPr>
          <a:lstStyle/>
          <a:p>
            <a:r>
              <a:rPr lang="en-US" dirty="0"/>
              <a:t>BRK11 – Working with data sources and datasets</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332526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C379-2CC7-4F55-8741-8FA7919EC45D}"/>
              </a:ext>
            </a:extLst>
          </p:cNvPr>
          <p:cNvSpPr>
            <a:spLocks noGrp="1"/>
          </p:cNvSpPr>
          <p:nvPr>
            <p:ph type="title"/>
          </p:nvPr>
        </p:nvSpPr>
        <p:spPr/>
        <p:txBody>
          <a:bodyPr>
            <a:normAutofit fontScale="90000"/>
          </a:bodyPr>
          <a:lstStyle/>
          <a:p>
            <a:r>
              <a:rPr lang="en-US" dirty="0"/>
              <a:t>Synapse Pipelines</a:t>
            </a:r>
          </a:p>
        </p:txBody>
      </p:sp>
      <p:sp>
        <p:nvSpPr>
          <p:cNvPr id="3" name="Text Placeholder 2">
            <a:extLst>
              <a:ext uri="{FF2B5EF4-FFF2-40B4-BE49-F238E27FC236}">
                <a16:creationId xmlns:a16="http://schemas.microsoft.com/office/drawing/2014/main" id="{43CAE8C2-6C9E-422B-963C-C3FD4264E3A3}"/>
              </a:ext>
            </a:extLst>
          </p:cNvPr>
          <p:cNvSpPr>
            <a:spLocks noGrp="1"/>
          </p:cNvSpPr>
          <p:nvPr>
            <p:ph type="body" sz="quarter" idx="22"/>
          </p:nvPr>
        </p:nvSpPr>
        <p:spPr/>
        <p:txBody>
          <a:bodyPr/>
          <a:lstStyle/>
          <a:p>
            <a:endParaRPr lang="en-US" dirty="0"/>
          </a:p>
        </p:txBody>
      </p:sp>
      <p:sp>
        <p:nvSpPr>
          <p:cNvPr id="4" name="Rectangle 3">
            <a:extLst>
              <a:ext uri="{FF2B5EF4-FFF2-40B4-BE49-F238E27FC236}">
                <a16:creationId xmlns:a16="http://schemas.microsoft.com/office/drawing/2014/main" id="{5896C7C7-7311-4165-B283-DDA47E22CCA6}"/>
              </a:ext>
            </a:extLst>
          </p:cNvPr>
          <p:cNvSpPr/>
          <p:nvPr/>
        </p:nvSpPr>
        <p:spPr bwMode="auto">
          <a:xfrm>
            <a:off x="9786332" y="5007618"/>
            <a:ext cx="1833589" cy="7815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0585E241-3652-4661-B63A-C619FD0702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65288" y="3388210"/>
            <a:ext cx="3205210" cy="3205210"/>
          </a:xfrm>
          <a:prstGeom prst="rect">
            <a:avLst/>
          </a:prstGeom>
          <a:effectLst/>
        </p:spPr>
      </p:pic>
      <p:sp>
        <p:nvSpPr>
          <p:cNvPr id="6" name="TextBox 5">
            <a:extLst>
              <a:ext uri="{FF2B5EF4-FFF2-40B4-BE49-F238E27FC236}">
                <a16:creationId xmlns:a16="http://schemas.microsoft.com/office/drawing/2014/main" id="{8F12F4B9-B2EC-4AA1-88D1-552BD0BA5A02}"/>
              </a:ext>
            </a:extLst>
          </p:cNvPr>
          <p:cNvSpPr txBox="1"/>
          <p:nvPr/>
        </p:nvSpPr>
        <p:spPr>
          <a:xfrm>
            <a:off x="6859710" y="5356912"/>
            <a:ext cx="1031532" cy="153888"/>
          </a:xfrm>
          <a:prstGeom prst="rect">
            <a:avLst/>
          </a:prstGeom>
          <a:noFill/>
        </p:spPr>
        <p:txBody>
          <a:bodyPr wrap="square" lIns="0" tIns="0" rIns="0" bIns="0" rtlCol="0">
            <a:spAutoFit/>
          </a:bodyPr>
          <a:lstStyle/>
          <a:p>
            <a:pPr algn="l"/>
            <a:r>
              <a:rPr lang="en-US" sz="10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Azure Services</a:t>
            </a:r>
          </a:p>
        </p:txBody>
      </p:sp>
      <p:cxnSp>
        <p:nvCxnSpPr>
          <p:cNvPr id="7" name="Straight Connector 6">
            <a:extLst>
              <a:ext uri="{FF2B5EF4-FFF2-40B4-BE49-F238E27FC236}">
                <a16:creationId xmlns:a16="http://schemas.microsoft.com/office/drawing/2014/main" id="{A4DB3C40-AE6D-4801-B695-26A7FAFDB771}"/>
              </a:ext>
            </a:extLst>
          </p:cNvPr>
          <p:cNvCxnSpPr>
            <a:cxnSpLocks/>
          </p:cNvCxnSpPr>
          <p:nvPr/>
        </p:nvCxnSpPr>
        <p:spPr>
          <a:xfrm flipH="1">
            <a:off x="9866378" y="5360255"/>
            <a:ext cx="356330" cy="0"/>
          </a:xfrm>
          <a:prstGeom prst="line">
            <a:avLst/>
          </a:prstGeom>
          <a:ln w="12700">
            <a:solidFill>
              <a:schemeClr val="bg1">
                <a:lumMod val="50000"/>
              </a:schemeClr>
            </a:solidFill>
            <a:prstDash val="dash"/>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04AE0F-A035-409C-802D-D2BCD2911FF4}"/>
              </a:ext>
            </a:extLst>
          </p:cNvPr>
          <p:cNvCxnSpPr>
            <a:cxnSpLocks/>
          </p:cNvCxnSpPr>
          <p:nvPr/>
        </p:nvCxnSpPr>
        <p:spPr>
          <a:xfrm flipH="1">
            <a:off x="9870065" y="5585607"/>
            <a:ext cx="359464" cy="0"/>
          </a:xfrm>
          <a:prstGeom prst="line">
            <a:avLst/>
          </a:prstGeom>
          <a:ln w="12700">
            <a:solidFill>
              <a:schemeClr val="bg1">
                <a:lumMod val="50000"/>
              </a:schemeClr>
            </a:solidFill>
            <a:prstDash val="solid"/>
            <a:headEnd type="triangle" w="lg" len="sm"/>
            <a:tailEnd type="triangle" w="lg" len="sm"/>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3612BE-16D7-45B0-9A52-A3CC66279F56}"/>
              </a:ext>
            </a:extLst>
          </p:cNvPr>
          <p:cNvSpPr txBox="1"/>
          <p:nvPr/>
        </p:nvSpPr>
        <p:spPr>
          <a:xfrm>
            <a:off x="10326755" y="5292350"/>
            <a:ext cx="1138024" cy="123111"/>
          </a:xfrm>
          <a:prstGeom prst="rect">
            <a:avLst/>
          </a:prstGeom>
          <a:noFill/>
        </p:spPr>
        <p:txBody>
          <a:bodyPr wrap="square" lIns="0" tIns="0" rIns="0" bIns="0" rtlCol="0">
            <a:spAutoFit/>
          </a:bodyPr>
          <a:lstStyle/>
          <a:p>
            <a:r>
              <a:rPr lang="en-US" sz="800" b="1">
                <a:solidFill>
                  <a:schemeClr val="bg1">
                    <a:lumMod val="50000"/>
                  </a:schemeClr>
                </a:solidFill>
                <a:latin typeface="Segoe UI Semibold" panose="020B0502040204020203" pitchFamily="34" charset="0"/>
                <a:cs typeface="Segoe UI Semibold" panose="020B0502040204020203" pitchFamily="34" charset="0"/>
              </a:rPr>
              <a:t>Command and Control</a:t>
            </a:r>
          </a:p>
        </p:txBody>
      </p:sp>
      <p:sp>
        <p:nvSpPr>
          <p:cNvPr id="10" name="TextBox 9">
            <a:extLst>
              <a:ext uri="{FF2B5EF4-FFF2-40B4-BE49-F238E27FC236}">
                <a16:creationId xmlns:a16="http://schemas.microsoft.com/office/drawing/2014/main" id="{61FC2C8A-F30B-470D-AD4F-7465030C0FEE}"/>
              </a:ext>
            </a:extLst>
          </p:cNvPr>
          <p:cNvSpPr txBox="1"/>
          <p:nvPr/>
        </p:nvSpPr>
        <p:spPr>
          <a:xfrm>
            <a:off x="9853121" y="5068812"/>
            <a:ext cx="686228" cy="123111"/>
          </a:xfrm>
          <a:prstGeom prst="rect">
            <a:avLst/>
          </a:prstGeom>
          <a:noFill/>
        </p:spPr>
        <p:txBody>
          <a:bodyPr wrap="square" lIns="0" tIns="0" rIns="0" bIns="0" rtlCol="0">
            <a:spAutoFit/>
          </a:bodyPr>
          <a:lstStyle/>
          <a:p>
            <a:r>
              <a:rPr lang="en-US" sz="800" b="1" spc="150">
                <a:solidFill>
                  <a:schemeClr val="bg1">
                    <a:lumMod val="50000"/>
                  </a:schemeClr>
                </a:solidFill>
                <a:latin typeface="Segoe UI Semibold" panose="020B0502040204020203" pitchFamily="34" charset="0"/>
                <a:cs typeface="Segoe UI Semibold" panose="020B0502040204020203" pitchFamily="34" charset="0"/>
              </a:rPr>
              <a:t>LEGEND</a:t>
            </a:r>
          </a:p>
        </p:txBody>
      </p:sp>
      <p:sp>
        <p:nvSpPr>
          <p:cNvPr id="11" name="TextBox 10">
            <a:extLst>
              <a:ext uri="{FF2B5EF4-FFF2-40B4-BE49-F238E27FC236}">
                <a16:creationId xmlns:a16="http://schemas.microsoft.com/office/drawing/2014/main" id="{1F238519-313B-46DF-ADAB-FBB725D137E7}"/>
              </a:ext>
            </a:extLst>
          </p:cNvPr>
          <p:cNvSpPr txBox="1"/>
          <p:nvPr/>
        </p:nvSpPr>
        <p:spPr>
          <a:xfrm>
            <a:off x="10337905" y="5517702"/>
            <a:ext cx="399683" cy="123111"/>
          </a:xfrm>
          <a:prstGeom prst="rect">
            <a:avLst/>
          </a:prstGeom>
          <a:noFill/>
        </p:spPr>
        <p:txBody>
          <a:bodyPr wrap="square" lIns="0" tIns="0" rIns="0" bIns="0" rtlCol="0">
            <a:spAutoFit/>
          </a:bodyPr>
          <a:lstStyle/>
          <a:p>
            <a:r>
              <a:rPr lang="en-US" sz="800" b="1">
                <a:solidFill>
                  <a:schemeClr val="bg1">
                    <a:lumMod val="50000"/>
                  </a:schemeClr>
                </a:solidFill>
                <a:latin typeface="Segoe UI Semibold" panose="020B0502040204020203" pitchFamily="34" charset="0"/>
                <a:cs typeface="Segoe UI Semibold" panose="020B0502040204020203" pitchFamily="34" charset="0"/>
              </a:rPr>
              <a:t>Data</a:t>
            </a:r>
          </a:p>
        </p:txBody>
      </p:sp>
      <p:grpSp>
        <p:nvGrpSpPr>
          <p:cNvPr id="12" name="Group 11">
            <a:extLst>
              <a:ext uri="{FF2B5EF4-FFF2-40B4-BE49-F238E27FC236}">
                <a16:creationId xmlns:a16="http://schemas.microsoft.com/office/drawing/2014/main" id="{17123869-8DD5-4F9D-8A80-B29613BC15BC}"/>
              </a:ext>
            </a:extLst>
          </p:cNvPr>
          <p:cNvGrpSpPr/>
          <p:nvPr/>
        </p:nvGrpSpPr>
        <p:grpSpPr>
          <a:xfrm>
            <a:off x="584982" y="1048715"/>
            <a:ext cx="1505644" cy="1586372"/>
            <a:chOff x="584982" y="1441954"/>
            <a:chExt cx="1505644" cy="1586372"/>
          </a:xfrm>
        </p:grpSpPr>
        <p:sp>
          <p:nvSpPr>
            <p:cNvPr id="13" name="Rectangle 12">
              <a:extLst>
                <a:ext uri="{FF2B5EF4-FFF2-40B4-BE49-F238E27FC236}">
                  <a16:creationId xmlns:a16="http://schemas.microsoft.com/office/drawing/2014/main" id="{61A19F43-BE8E-4BAE-ADDA-BB23701E5A76}"/>
                </a:ext>
              </a:extLst>
            </p:cNvPr>
            <p:cNvSpPr/>
            <p:nvPr/>
          </p:nvSpPr>
          <p:spPr bwMode="auto">
            <a:xfrm>
              <a:off x="584982" y="1441954"/>
              <a:ext cx="1237292" cy="1586372"/>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18855" rIns="0" bIns="0" numCol="1" spcCol="0" rtlCol="0" fromWordArt="0" anchor="t" anchorCtr="0" forceAA="0" compatLnSpc="1">
              <a:prstTxWarp prst="textNoShape">
                <a:avLst/>
              </a:prstTxWarp>
              <a:noAutofit/>
            </a:bodyPr>
            <a:lstStyle/>
            <a:p>
              <a:pPr defTabSz="932293" fontAlgn="base">
                <a:spcBef>
                  <a:spcPct val="0"/>
                </a:spcBef>
                <a:spcAft>
                  <a:spcPct val="0"/>
                </a:spcAft>
              </a:pPr>
              <a:r>
                <a:rPr lang="en-US" sz="1600" b="1">
                  <a:solidFill>
                    <a:schemeClr val="tx2"/>
                  </a:solidFill>
                  <a:latin typeface="Segoe UI" panose="020B0502040204020203" pitchFamily="34" charset="0"/>
                  <a:ea typeface="Segoe UI" panose="020B0502040204020203" pitchFamily="34" charset="0"/>
                  <a:cs typeface="Segoe UI" panose="020B0502040204020203" pitchFamily="34" charset="0"/>
                </a:rPr>
                <a:t>Trigger</a:t>
              </a:r>
            </a:p>
          </p:txBody>
        </p:sp>
        <p:sp>
          <p:nvSpPr>
            <p:cNvPr id="14" name="TextBox 13">
              <a:extLst>
                <a:ext uri="{FF2B5EF4-FFF2-40B4-BE49-F238E27FC236}">
                  <a16:creationId xmlns:a16="http://schemas.microsoft.com/office/drawing/2014/main" id="{2EC8B9F8-9A3E-417E-B299-2F914B02D8E5}"/>
                </a:ext>
              </a:extLst>
            </p:cNvPr>
            <p:cNvSpPr txBox="1"/>
            <p:nvPr/>
          </p:nvSpPr>
          <p:spPr>
            <a:xfrm>
              <a:off x="711722" y="1965577"/>
              <a:ext cx="1187128" cy="923330"/>
            </a:xfrm>
            <a:prstGeom prst="rect">
              <a:avLst/>
            </a:prstGeom>
            <a:noFill/>
          </p:spPr>
          <p:txBody>
            <a:bodyPr wrap="square" lIns="0" tIns="0" rIns="0" bIns="0" rtlCol="0">
              <a:spAutoFit/>
            </a:bodyPr>
            <a:lstStyle/>
            <a:p>
              <a:pPr algn="l"/>
              <a:r>
                <a:rPr lang="en-US" sz="12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On demand</a:t>
              </a:r>
            </a:p>
            <a:p>
              <a:pPr algn="l"/>
              <a:r>
                <a:rPr lang="en-US" sz="12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Schedule</a:t>
              </a:r>
            </a:p>
            <a:p>
              <a:pPr algn="l"/>
              <a:r>
                <a:rPr lang="en-US" sz="12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Data Window</a:t>
              </a:r>
            </a:p>
            <a:p>
              <a:pPr algn="l"/>
              <a:r>
                <a:rPr lang="en-US" sz="12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Event</a:t>
              </a:r>
            </a:p>
            <a:p>
              <a:pPr algn="l"/>
              <a:endParaRPr lang="en-US" sz="12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endParaRPr>
            </a:p>
          </p:txBody>
        </p:sp>
        <p:cxnSp>
          <p:nvCxnSpPr>
            <p:cNvPr id="15" name="Straight Connector 14">
              <a:extLst>
                <a:ext uri="{FF2B5EF4-FFF2-40B4-BE49-F238E27FC236}">
                  <a16:creationId xmlns:a16="http://schemas.microsoft.com/office/drawing/2014/main" id="{0D05A2C6-44FF-4FDE-AEF5-6F1C9C022795}"/>
                </a:ext>
              </a:extLst>
            </p:cNvPr>
            <p:cNvCxnSpPr>
              <a:cxnSpLocks/>
            </p:cNvCxnSpPr>
            <p:nvPr/>
          </p:nvCxnSpPr>
          <p:spPr>
            <a:xfrm flipV="1">
              <a:off x="1792356" y="2425088"/>
              <a:ext cx="298270" cy="7493"/>
            </a:xfrm>
            <a:prstGeom prst="line">
              <a:avLst/>
            </a:prstGeom>
            <a:ln w="12700">
              <a:solidFill>
                <a:schemeClr val="tx1"/>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941FC355-CABA-4335-B8A5-45207F40D38B}"/>
              </a:ext>
            </a:extLst>
          </p:cNvPr>
          <p:cNvGrpSpPr/>
          <p:nvPr/>
        </p:nvGrpSpPr>
        <p:grpSpPr>
          <a:xfrm>
            <a:off x="2308120" y="1048714"/>
            <a:ext cx="5679466" cy="1677749"/>
            <a:chOff x="2308120" y="1441953"/>
            <a:chExt cx="5679466" cy="1677749"/>
          </a:xfrm>
        </p:grpSpPr>
        <p:cxnSp>
          <p:nvCxnSpPr>
            <p:cNvPr id="17" name="Straight Connector 16">
              <a:extLst>
                <a:ext uri="{FF2B5EF4-FFF2-40B4-BE49-F238E27FC236}">
                  <a16:creationId xmlns:a16="http://schemas.microsoft.com/office/drawing/2014/main" id="{5414C66D-117F-4528-95DB-4BCB744AC744}"/>
                </a:ext>
              </a:extLst>
            </p:cNvPr>
            <p:cNvCxnSpPr>
              <a:cxnSpLocks/>
            </p:cNvCxnSpPr>
            <p:nvPr/>
          </p:nvCxnSpPr>
          <p:spPr>
            <a:xfrm rot="5400000" flipV="1">
              <a:off x="2533569" y="2207132"/>
              <a:ext cx="0" cy="450898"/>
            </a:xfrm>
            <a:prstGeom prst="line">
              <a:avLst/>
            </a:prstGeom>
            <a:ln w="12700">
              <a:solidFill>
                <a:schemeClr val="tx1"/>
              </a:solidFill>
              <a:prstDash val="solid"/>
              <a:headEnd type="oval" w="lg" len="lg"/>
              <a:tailEnd type="non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4367B8F-6725-4162-96B2-14678D105EBC}"/>
                </a:ext>
              </a:extLst>
            </p:cNvPr>
            <p:cNvSpPr/>
            <p:nvPr/>
          </p:nvSpPr>
          <p:spPr bwMode="auto">
            <a:xfrm>
              <a:off x="2546996" y="1441953"/>
              <a:ext cx="5440590" cy="1677749"/>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18855" rIns="0" bIns="0" numCol="1" spcCol="0" rtlCol="0" fromWordArt="0" anchor="t" anchorCtr="0" forceAA="0" compatLnSpc="1">
              <a:prstTxWarp prst="textNoShape">
                <a:avLst/>
              </a:prstTxWarp>
              <a:noAutofit/>
            </a:bodyPr>
            <a:lstStyle/>
            <a:p>
              <a:pPr defTabSz="932293" fontAlgn="base">
                <a:spcBef>
                  <a:spcPct val="0"/>
                </a:spcBef>
                <a:spcAft>
                  <a:spcPct val="0"/>
                </a:spcAft>
              </a:pPr>
              <a:r>
                <a:rPr lang="en-US" sz="1600" b="1" dirty="0">
                  <a:solidFill>
                    <a:schemeClr val="tx2"/>
                  </a:solidFill>
                  <a:latin typeface="Segoe UI" panose="020B0502040204020203" pitchFamily="34" charset="0"/>
                  <a:ea typeface="Segoe UI" panose="020B0502040204020203" pitchFamily="34" charset="0"/>
                  <a:cs typeface="Segoe UI" panose="020B0502040204020203" pitchFamily="34" charset="0"/>
                </a:rPr>
                <a:t>Pipeline</a:t>
              </a:r>
            </a:p>
          </p:txBody>
        </p:sp>
        <p:cxnSp>
          <p:nvCxnSpPr>
            <p:cNvPr id="19" name="Straight Connector 18">
              <a:extLst>
                <a:ext uri="{FF2B5EF4-FFF2-40B4-BE49-F238E27FC236}">
                  <a16:creationId xmlns:a16="http://schemas.microsoft.com/office/drawing/2014/main" id="{2A2AC285-AFF8-4D90-903E-3B7DF9926AEE}"/>
                </a:ext>
              </a:extLst>
            </p:cNvPr>
            <p:cNvCxnSpPr>
              <a:cxnSpLocks/>
            </p:cNvCxnSpPr>
            <p:nvPr/>
          </p:nvCxnSpPr>
          <p:spPr>
            <a:xfrm rot="5400000" flipV="1">
              <a:off x="3560251" y="2207132"/>
              <a:ext cx="0" cy="450898"/>
            </a:xfrm>
            <a:prstGeom prst="line">
              <a:avLst/>
            </a:prstGeom>
            <a:ln w="12700">
              <a:solidFill>
                <a:srgbClr val="00B05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AEFAC8-B133-4EFF-9C8C-863C6C7D9602}"/>
                </a:ext>
              </a:extLst>
            </p:cNvPr>
            <p:cNvSpPr/>
            <p:nvPr/>
          </p:nvSpPr>
          <p:spPr bwMode="auto">
            <a:xfrm>
              <a:off x="2689329" y="2255174"/>
              <a:ext cx="882269" cy="35481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0" rIns="0" bIns="0" numCol="1" spcCol="0" rtlCol="0" fromWordArt="0" anchor="ctr" anchorCtr="0" forceAA="0" compatLnSpc="1">
              <a:prstTxWarp prst="textNoShape">
                <a:avLst/>
              </a:prstTxWarp>
              <a:noAutofit/>
            </a:bodyPr>
            <a:lstStyle/>
            <a:p>
              <a:pPr defTabSz="932293" fontAlgn="base">
                <a:spcBef>
                  <a:spcPct val="0"/>
                </a:spcBef>
                <a:spcAft>
                  <a:spcPct val="0"/>
                </a:spcAft>
              </a:pPr>
              <a:r>
                <a:rPr lang="en-US" sz="1000" b="1">
                  <a:solidFill>
                    <a:schemeClr val="bg1"/>
                  </a:solidFill>
                  <a:latin typeface="Segoe UI" panose="020B0502040204020203" pitchFamily="34" charset="0"/>
                  <a:ea typeface="Segoe UI" panose="020B0502040204020203" pitchFamily="34" charset="0"/>
                  <a:cs typeface="Segoe UI" panose="020B0502040204020203" pitchFamily="34" charset="0"/>
                </a:rPr>
                <a:t>Activity</a:t>
              </a:r>
              <a:endParaRPr lang="en-US" sz="1000">
                <a:solidFill>
                  <a:schemeClr val="bg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544480BF-3622-46E1-ADE8-F706E67579FA}"/>
                </a:ext>
              </a:extLst>
            </p:cNvPr>
            <p:cNvSpPr/>
            <p:nvPr/>
          </p:nvSpPr>
          <p:spPr bwMode="auto">
            <a:xfrm>
              <a:off x="5432678" y="1616103"/>
              <a:ext cx="2371663" cy="848670"/>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r>
                <a:rPr lang="en-US" sz="10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foreach (…)</a:t>
              </a:r>
              <a:endParaRPr lang="en-US" sz="1000" b="1">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DC67DF97-47D7-47E3-AE69-C5556DFD3813}"/>
                </a:ext>
              </a:extLst>
            </p:cNvPr>
            <p:cNvSpPr/>
            <p:nvPr/>
          </p:nvSpPr>
          <p:spPr bwMode="auto">
            <a:xfrm>
              <a:off x="3890568" y="2255174"/>
              <a:ext cx="882269" cy="35481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0" rIns="0" bIns="0" numCol="1" spcCol="0" rtlCol="0" fromWordArt="0" anchor="ctr" anchorCtr="0" forceAA="0" compatLnSpc="1">
              <a:prstTxWarp prst="textNoShape">
                <a:avLst/>
              </a:prstTxWarp>
              <a:noAutofit/>
            </a:bodyPr>
            <a:lstStyle/>
            <a:p>
              <a:pPr defTabSz="932293" fontAlgn="base">
                <a:spcBef>
                  <a:spcPct val="0"/>
                </a:spcBef>
                <a:spcAft>
                  <a:spcPct val="0"/>
                </a:spcAft>
              </a:pPr>
              <a:r>
                <a:rPr lang="en-US" sz="1000" b="1">
                  <a:solidFill>
                    <a:schemeClr val="bg1"/>
                  </a:solidFill>
                  <a:latin typeface="Segoe UI" panose="020B0502040204020203" pitchFamily="34" charset="0"/>
                  <a:ea typeface="Segoe UI" panose="020B0502040204020203" pitchFamily="34" charset="0"/>
                  <a:cs typeface="Segoe UI" panose="020B0502040204020203" pitchFamily="34" charset="0"/>
                </a:rPr>
                <a:t>Activity</a:t>
              </a:r>
              <a:endParaRPr lang="en-US" sz="1000">
                <a:solidFill>
                  <a:schemeClr val="bg1"/>
                </a:solidFill>
                <a:latin typeface="Segoe UI" panose="020B0502040204020203" pitchFamily="34" charset="0"/>
                <a:cs typeface="Segoe UI" panose="020B0502040204020203" pitchFamily="34" charset="0"/>
              </a:endParaRPr>
            </a:p>
          </p:txBody>
        </p:sp>
        <p:cxnSp>
          <p:nvCxnSpPr>
            <p:cNvPr id="23" name="Straight Connector 22">
              <a:extLst>
                <a:ext uri="{FF2B5EF4-FFF2-40B4-BE49-F238E27FC236}">
                  <a16:creationId xmlns:a16="http://schemas.microsoft.com/office/drawing/2014/main" id="{64408C8C-D924-40B1-904E-F7E5625E8373}"/>
                </a:ext>
              </a:extLst>
            </p:cNvPr>
            <p:cNvCxnSpPr>
              <a:cxnSpLocks/>
            </p:cNvCxnSpPr>
            <p:nvPr/>
          </p:nvCxnSpPr>
          <p:spPr>
            <a:xfrm rot="5400000" flipV="1">
              <a:off x="6445933" y="1906566"/>
              <a:ext cx="0" cy="450898"/>
            </a:xfrm>
            <a:prstGeom prst="line">
              <a:avLst/>
            </a:prstGeom>
            <a:ln w="12700">
              <a:solidFill>
                <a:srgbClr val="00B05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3ECA5CC-19A2-4D9D-BE97-2B87C212303C}"/>
                </a:ext>
              </a:extLst>
            </p:cNvPr>
            <p:cNvSpPr/>
            <p:nvPr/>
          </p:nvSpPr>
          <p:spPr bwMode="auto">
            <a:xfrm>
              <a:off x="5575012" y="1954608"/>
              <a:ext cx="882269" cy="35481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0" rIns="0" bIns="0" numCol="1" spcCol="0" rtlCol="0" fromWordArt="0" anchor="ctr" anchorCtr="0" forceAA="0" compatLnSpc="1">
              <a:prstTxWarp prst="textNoShape">
                <a:avLst/>
              </a:prstTxWarp>
              <a:noAutofit/>
            </a:bodyPr>
            <a:lstStyle/>
            <a:p>
              <a:pPr defTabSz="932293" fontAlgn="base">
                <a:spcBef>
                  <a:spcPct val="0"/>
                </a:spcBef>
                <a:spcAft>
                  <a:spcPct val="0"/>
                </a:spcAft>
              </a:pPr>
              <a:r>
                <a:rPr lang="en-US" sz="1000" b="1">
                  <a:solidFill>
                    <a:schemeClr val="bg1"/>
                  </a:solidFill>
                  <a:latin typeface="Segoe UI" panose="020B0502040204020203" pitchFamily="34" charset="0"/>
                  <a:ea typeface="Segoe UI" panose="020B0502040204020203" pitchFamily="34" charset="0"/>
                  <a:cs typeface="Segoe UI" panose="020B0502040204020203" pitchFamily="34" charset="0"/>
                </a:rPr>
                <a:t>Activity</a:t>
              </a:r>
              <a:endParaRPr lang="en-US" sz="1000">
                <a:solidFill>
                  <a:schemeClr val="bg1"/>
                </a:solidFill>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D4F9E23F-7FDA-4E68-80D6-9372827309F2}"/>
                </a:ext>
              </a:extLst>
            </p:cNvPr>
            <p:cNvSpPr/>
            <p:nvPr/>
          </p:nvSpPr>
          <p:spPr bwMode="auto">
            <a:xfrm>
              <a:off x="6776251" y="1954608"/>
              <a:ext cx="882269" cy="35481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0" rIns="0" bIns="0" numCol="1" spcCol="0" rtlCol="0" fromWordArt="0" anchor="ctr" anchorCtr="0" forceAA="0" compatLnSpc="1">
              <a:prstTxWarp prst="textNoShape">
                <a:avLst/>
              </a:prstTxWarp>
              <a:noAutofit/>
            </a:bodyPr>
            <a:lstStyle/>
            <a:p>
              <a:pPr defTabSz="932293" fontAlgn="base">
                <a:spcBef>
                  <a:spcPct val="0"/>
                </a:spcBef>
                <a:spcAft>
                  <a:spcPct val="0"/>
                </a:spcAft>
              </a:pPr>
              <a:r>
                <a:rPr lang="en-US" sz="1000" b="1">
                  <a:solidFill>
                    <a:schemeClr val="bg1"/>
                  </a:solidFill>
                  <a:latin typeface="Segoe UI" panose="020B0502040204020203" pitchFamily="34" charset="0"/>
                  <a:ea typeface="Segoe UI" panose="020B0502040204020203" pitchFamily="34" charset="0"/>
                  <a:cs typeface="Segoe UI" panose="020B0502040204020203" pitchFamily="34" charset="0"/>
                </a:rPr>
                <a:t>Activity</a:t>
              </a:r>
              <a:endParaRPr lang="en-US" sz="1000">
                <a:solidFill>
                  <a:schemeClr val="bg1"/>
                </a:solidFill>
                <a:latin typeface="Segoe UI" panose="020B0502040204020203" pitchFamily="34" charset="0"/>
                <a:cs typeface="Segoe UI" panose="020B0502040204020203" pitchFamily="34" charset="0"/>
              </a:endParaRPr>
            </a:p>
          </p:txBody>
        </p:sp>
        <p:cxnSp>
          <p:nvCxnSpPr>
            <p:cNvPr id="26" name="Straight Connector 25">
              <a:extLst>
                <a:ext uri="{FF2B5EF4-FFF2-40B4-BE49-F238E27FC236}">
                  <a16:creationId xmlns:a16="http://schemas.microsoft.com/office/drawing/2014/main" id="{114D376D-F536-4273-BC43-DC2221FADCFB}"/>
                </a:ext>
              </a:extLst>
            </p:cNvPr>
            <p:cNvCxnSpPr>
              <a:cxnSpLocks/>
            </p:cNvCxnSpPr>
            <p:nvPr/>
          </p:nvCxnSpPr>
          <p:spPr>
            <a:xfrm flipV="1">
              <a:off x="4772839" y="2188738"/>
              <a:ext cx="544865" cy="236350"/>
            </a:xfrm>
            <a:prstGeom prst="line">
              <a:avLst/>
            </a:prstGeom>
            <a:ln w="12700">
              <a:solidFill>
                <a:srgbClr val="00B05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81B29-D3AD-4619-BAF7-A2D408D34C58}"/>
                </a:ext>
              </a:extLst>
            </p:cNvPr>
            <p:cNvSpPr/>
            <p:nvPr/>
          </p:nvSpPr>
          <p:spPr bwMode="auto">
            <a:xfrm>
              <a:off x="5575012" y="2614081"/>
              <a:ext cx="882269" cy="35481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0" rIns="0" bIns="0" numCol="1" spcCol="0" rtlCol="0" fromWordArt="0" anchor="ctr" anchorCtr="0" forceAA="0" compatLnSpc="1">
              <a:prstTxWarp prst="textNoShape">
                <a:avLst/>
              </a:prstTxWarp>
              <a:noAutofit/>
            </a:bodyPr>
            <a:lstStyle/>
            <a:p>
              <a:pPr defTabSz="932293" fontAlgn="base">
                <a:spcBef>
                  <a:spcPct val="0"/>
                </a:spcBef>
                <a:spcAft>
                  <a:spcPct val="0"/>
                </a:spcAft>
              </a:pPr>
              <a:r>
                <a:rPr lang="en-US" sz="1000" b="1">
                  <a:solidFill>
                    <a:schemeClr val="bg1"/>
                  </a:solidFill>
                  <a:latin typeface="Segoe UI" panose="020B0502040204020203" pitchFamily="34" charset="0"/>
                  <a:ea typeface="Segoe UI" panose="020B0502040204020203" pitchFamily="34" charset="0"/>
                  <a:cs typeface="Segoe UI" panose="020B0502040204020203" pitchFamily="34" charset="0"/>
                </a:rPr>
                <a:t>Activity</a:t>
              </a:r>
              <a:endParaRPr lang="en-US" sz="1000">
                <a:solidFill>
                  <a:schemeClr val="bg1"/>
                </a:solidFill>
                <a:latin typeface="Segoe UI" panose="020B0502040204020203" pitchFamily="34" charset="0"/>
                <a:cs typeface="Segoe UI" panose="020B0502040204020203" pitchFamily="34" charset="0"/>
              </a:endParaRPr>
            </a:p>
          </p:txBody>
        </p:sp>
        <p:cxnSp>
          <p:nvCxnSpPr>
            <p:cNvPr id="28" name="Straight Connector 27">
              <a:extLst>
                <a:ext uri="{FF2B5EF4-FFF2-40B4-BE49-F238E27FC236}">
                  <a16:creationId xmlns:a16="http://schemas.microsoft.com/office/drawing/2014/main" id="{7A33D4B5-2673-4C1C-923A-DC37C829735E}"/>
                </a:ext>
              </a:extLst>
            </p:cNvPr>
            <p:cNvCxnSpPr>
              <a:cxnSpLocks/>
            </p:cNvCxnSpPr>
            <p:nvPr/>
          </p:nvCxnSpPr>
          <p:spPr>
            <a:xfrm>
              <a:off x="4772838" y="2435140"/>
              <a:ext cx="724722" cy="353120"/>
            </a:xfrm>
            <a:prstGeom prst="line">
              <a:avLst/>
            </a:prstGeom>
            <a:ln w="12700">
              <a:solidFill>
                <a:srgbClr val="FF000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13ADC07-A77D-43D7-83CC-F2DEFC1BE963}"/>
              </a:ext>
            </a:extLst>
          </p:cNvPr>
          <p:cNvGrpSpPr/>
          <p:nvPr/>
        </p:nvGrpSpPr>
        <p:grpSpPr>
          <a:xfrm>
            <a:off x="2850671" y="2322321"/>
            <a:ext cx="3819871" cy="3553076"/>
            <a:chOff x="2850671" y="2715560"/>
            <a:chExt cx="3819871" cy="3553076"/>
          </a:xfrm>
        </p:grpSpPr>
        <p:cxnSp>
          <p:nvCxnSpPr>
            <p:cNvPr id="30" name="Straight Connector 29">
              <a:extLst>
                <a:ext uri="{FF2B5EF4-FFF2-40B4-BE49-F238E27FC236}">
                  <a16:creationId xmlns:a16="http://schemas.microsoft.com/office/drawing/2014/main" id="{D97925EB-9F9F-4D06-B46F-2B6B9CA72FF8}"/>
                </a:ext>
              </a:extLst>
            </p:cNvPr>
            <p:cNvCxnSpPr>
              <a:cxnSpLocks/>
            </p:cNvCxnSpPr>
            <p:nvPr/>
          </p:nvCxnSpPr>
          <p:spPr>
            <a:xfrm flipH="1" flipV="1">
              <a:off x="4618807" y="4909072"/>
              <a:ext cx="2051735" cy="841079"/>
            </a:xfrm>
            <a:prstGeom prst="line">
              <a:avLst/>
            </a:prstGeom>
            <a:ln w="12700">
              <a:solidFill>
                <a:schemeClr val="tx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319D24F-B7AE-4433-BFBA-DC5DFF92A822}"/>
                </a:ext>
              </a:extLst>
            </p:cNvPr>
            <p:cNvSpPr/>
            <p:nvPr/>
          </p:nvSpPr>
          <p:spPr bwMode="auto">
            <a:xfrm>
              <a:off x="3003190" y="4645672"/>
              <a:ext cx="1580648" cy="5453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r>
                <a:rPr lang="en-US" sz="1000" b="1" dirty="0">
                  <a:solidFill>
                    <a:schemeClr val="bg1"/>
                  </a:solidFill>
                  <a:latin typeface="Segoe UI" panose="020B0502040204020203" pitchFamily="34" charset="0"/>
                  <a:ea typeface="Segoe UI" panose="020B0502040204020203" pitchFamily="34" charset="0"/>
                  <a:cs typeface="Segoe UI" panose="020B0502040204020203" pitchFamily="34" charset="0"/>
                </a:rPr>
                <a:t>Self-hosted</a:t>
              </a:r>
            </a:p>
            <a:p>
              <a:pPr defTabSz="932293" fontAlgn="base">
                <a:spcBef>
                  <a:spcPct val="0"/>
                </a:spcBef>
                <a:spcAft>
                  <a:spcPct val="0"/>
                </a:spcAft>
              </a:pPr>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Integration Runtime</a:t>
              </a:r>
            </a:p>
          </p:txBody>
        </p:sp>
        <p:pic>
          <p:nvPicPr>
            <p:cNvPr id="32" name="Graphic 31">
              <a:extLst>
                <a:ext uri="{FF2B5EF4-FFF2-40B4-BE49-F238E27FC236}">
                  <a16:creationId xmlns:a16="http://schemas.microsoft.com/office/drawing/2014/main" id="{D100C387-B884-4087-BB1A-2E9130C3CF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3189" y="5576124"/>
              <a:ext cx="457135" cy="457135"/>
            </a:xfrm>
            <a:prstGeom prst="rect">
              <a:avLst/>
            </a:prstGeom>
          </p:spPr>
        </p:pic>
        <p:sp>
          <p:nvSpPr>
            <p:cNvPr id="33" name="TextBox 32">
              <a:extLst>
                <a:ext uri="{FF2B5EF4-FFF2-40B4-BE49-F238E27FC236}">
                  <a16:creationId xmlns:a16="http://schemas.microsoft.com/office/drawing/2014/main" id="{BCE5BBCA-BF82-4838-8626-B2B66C8AEB78}"/>
                </a:ext>
              </a:extLst>
            </p:cNvPr>
            <p:cNvSpPr txBox="1"/>
            <p:nvPr/>
          </p:nvSpPr>
          <p:spPr>
            <a:xfrm>
              <a:off x="3564792" y="5750150"/>
              <a:ext cx="1031532" cy="307777"/>
            </a:xfrm>
            <a:prstGeom prst="rect">
              <a:avLst/>
            </a:prstGeom>
            <a:noFill/>
          </p:spPr>
          <p:txBody>
            <a:bodyPr wrap="square" lIns="0" tIns="0" rIns="0" bIns="0" rtlCol="0">
              <a:spAutoFit/>
            </a:bodyPr>
            <a:lstStyle/>
            <a:p>
              <a:pPr algn="l"/>
              <a:r>
                <a:rPr lang="en-US" sz="10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On-</a:t>
              </a:r>
              <a:r>
                <a:rPr lang="en-US" sz="1000" b="1" err="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prem</a:t>
              </a:r>
              <a:endParaRPr lang="en-US" sz="10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endParaRPr>
            </a:p>
            <a:p>
              <a:pPr algn="l"/>
              <a:r>
                <a:rPr lang="en-US" sz="1000" b="1">
                  <a:gradFill>
                    <a:gsLst>
                      <a:gs pos="2917">
                        <a:schemeClr val="tx1"/>
                      </a:gs>
                      <a:gs pos="30000">
                        <a:schemeClr val="tx1"/>
                      </a:gs>
                    </a:gsLst>
                    <a:lin ang="5400000" scaled="0"/>
                  </a:gradFill>
                  <a:latin typeface="Segoe UI Semibold" panose="020B0502040204020203" pitchFamily="34" charset="0"/>
                  <a:cs typeface="Segoe UI Semibold" panose="020B0502040204020203" pitchFamily="34" charset="0"/>
                </a:rPr>
                <a:t>Apps &amp; Data</a:t>
              </a:r>
            </a:p>
          </p:txBody>
        </p:sp>
        <p:sp>
          <p:nvSpPr>
            <p:cNvPr id="34" name="Rectangle 33">
              <a:extLst>
                <a:ext uri="{FF2B5EF4-FFF2-40B4-BE49-F238E27FC236}">
                  <a16:creationId xmlns:a16="http://schemas.microsoft.com/office/drawing/2014/main" id="{949F6EE4-3D80-439B-93E7-4624E64E972E}"/>
                </a:ext>
              </a:extLst>
            </p:cNvPr>
            <p:cNvSpPr/>
            <p:nvPr/>
          </p:nvSpPr>
          <p:spPr bwMode="auto">
            <a:xfrm>
              <a:off x="2850672" y="4259646"/>
              <a:ext cx="1885682" cy="200899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18855" rIns="0" bIns="0" numCol="1" spcCol="0" rtlCol="0" fromWordArt="0" anchor="t" anchorCtr="0" forceAA="0" compatLnSpc="1">
              <a:prstTxWarp prst="textNoShape">
                <a:avLst/>
              </a:prstTxWarp>
              <a:noAutofit/>
            </a:bodyPr>
            <a:lstStyle/>
            <a:p>
              <a:pPr defTabSz="932293" fontAlgn="base">
                <a:spcBef>
                  <a:spcPct val="0"/>
                </a:spcBef>
                <a:spcAft>
                  <a:spcPct val="0"/>
                </a:spcAft>
              </a:pPr>
              <a:endParaRPr lang="en-US" sz="1000" b="1">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a:extLst>
                <a:ext uri="{FF2B5EF4-FFF2-40B4-BE49-F238E27FC236}">
                  <a16:creationId xmlns:a16="http://schemas.microsoft.com/office/drawing/2014/main" id="{557377D0-6E6D-4E14-A679-A460CB609D5C}"/>
                </a:ext>
              </a:extLst>
            </p:cNvPr>
            <p:cNvSpPr/>
            <p:nvPr/>
          </p:nvSpPr>
          <p:spPr bwMode="auto">
            <a:xfrm>
              <a:off x="2850671" y="4253693"/>
              <a:ext cx="1885682" cy="1516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C11490E5-1FFA-40BB-B248-9997C26282DB}"/>
                </a:ext>
              </a:extLst>
            </p:cNvPr>
            <p:cNvCxnSpPr>
              <a:cxnSpLocks/>
            </p:cNvCxnSpPr>
            <p:nvPr/>
          </p:nvCxnSpPr>
          <p:spPr>
            <a:xfrm>
              <a:off x="3415360" y="2715560"/>
              <a:ext cx="0" cy="1863771"/>
            </a:xfrm>
            <a:prstGeom prst="line">
              <a:avLst/>
            </a:prstGeom>
            <a:ln w="12700">
              <a:solidFill>
                <a:schemeClr val="tx1"/>
              </a:solidFill>
              <a:prstDash val="dash"/>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D81A46-279D-4CED-A3D8-1A1095F04F12}"/>
                </a:ext>
              </a:extLst>
            </p:cNvPr>
            <p:cNvCxnSpPr>
              <a:cxnSpLocks/>
            </p:cNvCxnSpPr>
            <p:nvPr/>
          </p:nvCxnSpPr>
          <p:spPr>
            <a:xfrm flipH="1">
              <a:off x="3638477" y="2715560"/>
              <a:ext cx="873788" cy="1863771"/>
            </a:xfrm>
            <a:prstGeom prst="line">
              <a:avLst/>
            </a:prstGeom>
            <a:ln w="12700">
              <a:solidFill>
                <a:schemeClr val="tx1"/>
              </a:solidFill>
              <a:prstDash val="dash"/>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B603A32-3A26-4492-A77A-F43E2B5D7C09}"/>
              </a:ext>
            </a:extLst>
          </p:cNvPr>
          <p:cNvGrpSpPr/>
          <p:nvPr/>
        </p:nvGrpSpPr>
        <p:grpSpPr>
          <a:xfrm>
            <a:off x="6365247" y="2228019"/>
            <a:ext cx="1763316" cy="2569813"/>
            <a:chOff x="6365247" y="2621258"/>
            <a:chExt cx="1763316" cy="2569813"/>
          </a:xfrm>
        </p:grpSpPr>
        <p:sp>
          <p:nvSpPr>
            <p:cNvPr id="39" name="Rectangle 38">
              <a:extLst>
                <a:ext uri="{FF2B5EF4-FFF2-40B4-BE49-F238E27FC236}">
                  <a16:creationId xmlns:a16="http://schemas.microsoft.com/office/drawing/2014/main" id="{AC7A2475-9946-4A54-9943-620A89F0BFB1}"/>
                </a:ext>
              </a:extLst>
            </p:cNvPr>
            <p:cNvSpPr/>
            <p:nvPr/>
          </p:nvSpPr>
          <p:spPr bwMode="auto">
            <a:xfrm>
              <a:off x="6547915" y="4645672"/>
              <a:ext cx="1580648" cy="5453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r>
                <a:rPr lang="en-US" sz="1000" b="1" dirty="0">
                  <a:solidFill>
                    <a:schemeClr val="bg1"/>
                  </a:solidFill>
                  <a:latin typeface="Segoe UI" panose="020B0502040204020203" pitchFamily="34" charset="0"/>
                  <a:ea typeface="Segoe UI" panose="020B0502040204020203" pitchFamily="34" charset="0"/>
                  <a:cs typeface="Segoe UI" panose="020B0502040204020203" pitchFamily="34" charset="0"/>
                </a:rPr>
                <a:t>Azure</a:t>
              </a:r>
            </a:p>
            <a:p>
              <a:pPr defTabSz="932293" fontAlgn="base">
                <a:spcBef>
                  <a:spcPct val="0"/>
                </a:spcBef>
                <a:spcAft>
                  <a:spcPct val="0"/>
                </a:spcAft>
              </a:pPr>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Integration Runtime</a:t>
              </a:r>
            </a:p>
          </p:txBody>
        </p:sp>
        <p:cxnSp>
          <p:nvCxnSpPr>
            <p:cNvPr id="40" name="Straight Connector 39">
              <a:extLst>
                <a:ext uri="{FF2B5EF4-FFF2-40B4-BE49-F238E27FC236}">
                  <a16:creationId xmlns:a16="http://schemas.microsoft.com/office/drawing/2014/main" id="{ED4F62E1-C743-4E44-8806-3D1DD924D1E8}"/>
                </a:ext>
              </a:extLst>
            </p:cNvPr>
            <p:cNvCxnSpPr>
              <a:cxnSpLocks/>
            </p:cNvCxnSpPr>
            <p:nvPr/>
          </p:nvCxnSpPr>
          <p:spPr>
            <a:xfrm>
              <a:off x="6998188" y="2621258"/>
              <a:ext cx="21787" cy="1958075"/>
            </a:xfrm>
            <a:prstGeom prst="line">
              <a:avLst/>
            </a:prstGeom>
            <a:ln w="12700">
              <a:solidFill>
                <a:schemeClr val="tx1"/>
              </a:solidFill>
              <a:prstDash val="dash"/>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4688B8-4A87-426E-8227-DF048AA13EE4}"/>
                </a:ext>
              </a:extLst>
            </p:cNvPr>
            <p:cNvCxnSpPr>
              <a:cxnSpLocks/>
            </p:cNvCxnSpPr>
            <p:nvPr/>
          </p:nvCxnSpPr>
          <p:spPr>
            <a:xfrm>
              <a:off x="6365247" y="3028326"/>
              <a:ext cx="395710" cy="1551006"/>
            </a:xfrm>
            <a:prstGeom prst="line">
              <a:avLst/>
            </a:prstGeom>
            <a:ln w="12700">
              <a:solidFill>
                <a:schemeClr val="tx1"/>
              </a:solidFill>
              <a:prstDash val="dash"/>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57D152E0-F964-4EFE-B937-A09F7F872068}"/>
              </a:ext>
            </a:extLst>
          </p:cNvPr>
          <p:cNvGrpSpPr/>
          <p:nvPr/>
        </p:nvGrpSpPr>
        <p:grpSpPr>
          <a:xfrm>
            <a:off x="584982" y="4790279"/>
            <a:ext cx="7706276" cy="998920"/>
            <a:chOff x="584982" y="5183518"/>
            <a:chExt cx="7706276" cy="998920"/>
          </a:xfrm>
        </p:grpSpPr>
        <p:cxnSp>
          <p:nvCxnSpPr>
            <p:cNvPr id="43" name="Straight Connector 42">
              <a:extLst>
                <a:ext uri="{FF2B5EF4-FFF2-40B4-BE49-F238E27FC236}">
                  <a16:creationId xmlns:a16="http://schemas.microsoft.com/office/drawing/2014/main" id="{81978FB3-DA69-4FA0-B12A-65663ED4BFDA}"/>
                </a:ext>
              </a:extLst>
            </p:cNvPr>
            <p:cNvCxnSpPr>
              <a:cxnSpLocks/>
            </p:cNvCxnSpPr>
            <p:nvPr/>
          </p:nvCxnSpPr>
          <p:spPr>
            <a:xfrm flipV="1">
              <a:off x="1744272" y="5183518"/>
              <a:ext cx="0" cy="450898"/>
            </a:xfrm>
            <a:prstGeom prst="line">
              <a:avLst/>
            </a:prstGeom>
            <a:ln w="12700">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376B98F-B1A8-4630-A811-EF7528AF7754}"/>
                </a:ext>
              </a:extLst>
            </p:cNvPr>
            <p:cNvCxnSpPr>
              <a:cxnSpLocks/>
            </p:cNvCxnSpPr>
            <p:nvPr/>
          </p:nvCxnSpPr>
          <p:spPr>
            <a:xfrm flipV="1">
              <a:off x="1975809" y="5183518"/>
              <a:ext cx="0" cy="450898"/>
            </a:xfrm>
            <a:prstGeom prst="line">
              <a:avLst/>
            </a:prstGeom>
            <a:ln w="12700">
              <a:solidFill>
                <a:schemeClr val="tx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4969042-CEF1-47BD-A56C-91EFDA3328D2}"/>
                </a:ext>
              </a:extLst>
            </p:cNvPr>
            <p:cNvSpPr/>
            <p:nvPr/>
          </p:nvSpPr>
          <p:spPr bwMode="auto">
            <a:xfrm>
              <a:off x="584982" y="5400857"/>
              <a:ext cx="7706276" cy="781581"/>
            </a:xfrm>
            <a:prstGeom prst="rect">
              <a:avLst/>
            </a:prstGeom>
            <a:noFill/>
            <a:ln>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18855" rIns="0" bIns="0" numCol="1" spcCol="0" rtlCol="0" fromWordArt="0" anchor="t" anchorCtr="0" forceAA="0" compatLnSpc="1">
              <a:prstTxWarp prst="textNoShape">
                <a:avLst/>
              </a:prstTxWarp>
              <a:noAutofit/>
            </a:bodyPr>
            <a:lstStyle/>
            <a:p>
              <a:pPr defTabSz="932293" fontAlgn="base">
                <a:spcBef>
                  <a:spcPct val="0"/>
                </a:spcBef>
                <a:spcAft>
                  <a:spcPct val="0"/>
                </a:spcAft>
              </a:pPr>
              <a:r>
                <a:rPr lang="en-US" sz="1600" b="1" dirty="0">
                  <a:solidFill>
                    <a:schemeClr val="tx2"/>
                  </a:solidFill>
                  <a:latin typeface="Segoe UI" panose="020B0502040204020203" pitchFamily="34" charset="0"/>
                  <a:ea typeface="Segoe UI" panose="020B0502040204020203" pitchFamily="34" charset="0"/>
                  <a:cs typeface="Segoe UI" panose="020B0502040204020203" pitchFamily="34" charset="0"/>
                </a:rPr>
                <a:t>Linked</a:t>
              </a:r>
            </a:p>
            <a:p>
              <a:pPr defTabSz="932293" fontAlgn="base">
                <a:spcBef>
                  <a:spcPct val="0"/>
                </a:spcBef>
                <a:spcAft>
                  <a:spcPct val="0"/>
                </a:spcAft>
              </a:pPr>
              <a:r>
                <a:rPr lang="en-US" sz="1600" b="1" dirty="0">
                  <a:solidFill>
                    <a:schemeClr val="tx2"/>
                  </a:solidFill>
                  <a:latin typeface="Segoe UI" panose="020B0502040204020203" pitchFamily="34" charset="0"/>
                  <a:ea typeface="Segoe UI" panose="020B0502040204020203" pitchFamily="34" charset="0"/>
                  <a:cs typeface="Segoe UI" panose="020B0502040204020203" pitchFamily="34" charset="0"/>
                </a:rPr>
                <a:t>Service</a:t>
              </a:r>
            </a:p>
          </p:txBody>
        </p:sp>
      </p:grpSp>
      <p:grpSp>
        <p:nvGrpSpPr>
          <p:cNvPr id="46" name="Group 45">
            <a:extLst>
              <a:ext uri="{FF2B5EF4-FFF2-40B4-BE49-F238E27FC236}">
                <a16:creationId xmlns:a16="http://schemas.microsoft.com/office/drawing/2014/main" id="{9C81F68C-2C79-4081-8F33-5CBE4C611F5D}"/>
              </a:ext>
            </a:extLst>
          </p:cNvPr>
          <p:cNvGrpSpPr/>
          <p:nvPr/>
        </p:nvGrpSpPr>
        <p:grpSpPr>
          <a:xfrm>
            <a:off x="7933453" y="276675"/>
            <a:ext cx="4164812" cy="2455119"/>
            <a:chOff x="7933453" y="669914"/>
            <a:chExt cx="4164812" cy="2455119"/>
          </a:xfrm>
        </p:grpSpPr>
        <p:cxnSp>
          <p:nvCxnSpPr>
            <p:cNvPr id="47" name="Straight Connector 46">
              <a:extLst>
                <a:ext uri="{FF2B5EF4-FFF2-40B4-BE49-F238E27FC236}">
                  <a16:creationId xmlns:a16="http://schemas.microsoft.com/office/drawing/2014/main" id="{03188612-EDD8-4D1D-9D14-D11081C9B332}"/>
                </a:ext>
              </a:extLst>
            </p:cNvPr>
            <p:cNvCxnSpPr>
              <a:cxnSpLocks/>
              <a:stCxn id="101" idx="3"/>
            </p:cNvCxnSpPr>
            <p:nvPr/>
          </p:nvCxnSpPr>
          <p:spPr>
            <a:xfrm flipV="1">
              <a:off x="10108185" y="893537"/>
              <a:ext cx="572410" cy="803548"/>
            </a:xfrm>
            <a:prstGeom prst="line">
              <a:avLst/>
            </a:prstGeom>
            <a:ln w="12700">
              <a:solidFill>
                <a:srgbClr val="00B05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365261-3ED9-4253-A5D1-BB1CB74CD893}"/>
                </a:ext>
              </a:extLst>
            </p:cNvPr>
            <p:cNvCxnSpPr>
              <a:cxnSpLocks/>
              <a:stCxn id="101" idx="3"/>
            </p:cNvCxnSpPr>
            <p:nvPr/>
          </p:nvCxnSpPr>
          <p:spPr>
            <a:xfrm>
              <a:off x="10108185" y="1697085"/>
              <a:ext cx="579433" cy="598850"/>
            </a:xfrm>
            <a:prstGeom prst="line">
              <a:avLst/>
            </a:prstGeom>
            <a:ln w="12700">
              <a:solidFill>
                <a:srgbClr val="00B05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682923-A690-42E3-A0B9-C08DA01F776E}"/>
                </a:ext>
              </a:extLst>
            </p:cNvPr>
            <p:cNvCxnSpPr>
              <a:cxnSpLocks/>
              <a:stCxn id="101" idx="3"/>
            </p:cNvCxnSpPr>
            <p:nvPr/>
          </p:nvCxnSpPr>
          <p:spPr>
            <a:xfrm flipV="1">
              <a:off x="10108185" y="1619488"/>
              <a:ext cx="572410" cy="77597"/>
            </a:xfrm>
            <a:prstGeom prst="line">
              <a:avLst/>
            </a:prstGeom>
            <a:ln w="12700">
              <a:solidFill>
                <a:srgbClr val="00B05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0B8E843-A1B0-45E7-84A7-B89AF73AE647}"/>
                </a:ext>
              </a:extLst>
            </p:cNvPr>
            <p:cNvCxnSpPr>
              <a:cxnSpLocks/>
              <a:endCxn id="101" idx="1"/>
            </p:cNvCxnSpPr>
            <p:nvPr/>
          </p:nvCxnSpPr>
          <p:spPr>
            <a:xfrm flipV="1">
              <a:off x="7933453" y="1697085"/>
              <a:ext cx="602016" cy="612337"/>
            </a:xfrm>
            <a:prstGeom prst="line">
              <a:avLst/>
            </a:prstGeom>
            <a:ln w="12700">
              <a:solidFill>
                <a:srgbClr val="00B05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E201376-02B5-4B5C-819C-DEC02374BCC2}"/>
                </a:ext>
              </a:extLst>
            </p:cNvPr>
            <p:cNvCxnSpPr>
              <a:cxnSpLocks/>
              <a:endCxn id="90" idx="1"/>
            </p:cNvCxnSpPr>
            <p:nvPr/>
          </p:nvCxnSpPr>
          <p:spPr>
            <a:xfrm>
              <a:off x="7965821" y="2299198"/>
              <a:ext cx="569650" cy="568311"/>
            </a:xfrm>
            <a:prstGeom prst="line">
              <a:avLst/>
            </a:prstGeom>
            <a:ln w="12700">
              <a:solidFill>
                <a:srgbClr val="FF0000"/>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10D25122-EA62-453B-9222-05DD04223506}"/>
                </a:ext>
              </a:extLst>
            </p:cNvPr>
            <p:cNvGrpSpPr/>
            <p:nvPr/>
          </p:nvGrpSpPr>
          <p:grpSpPr>
            <a:xfrm>
              <a:off x="8535470" y="1439563"/>
              <a:ext cx="1572715" cy="515045"/>
              <a:chOff x="8223680" y="4069863"/>
              <a:chExt cx="1752274" cy="515118"/>
            </a:xfrm>
          </p:grpSpPr>
          <p:sp>
            <p:nvSpPr>
              <p:cNvPr id="101" name="Rectangle 100">
                <a:extLst>
                  <a:ext uri="{FF2B5EF4-FFF2-40B4-BE49-F238E27FC236}">
                    <a16:creationId xmlns:a16="http://schemas.microsoft.com/office/drawing/2014/main" id="{F05782C9-4499-4B4A-BDB3-D3291A7AF22B}"/>
                  </a:ext>
                </a:extLst>
              </p:cNvPr>
              <p:cNvSpPr/>
              <p:nvPr/>
            </p:nvSpPr>
            <p:spPr bwMode="auto">
              <a:xfrm>
                <a:off x="8223680" y="4069863"/>
                <a:ext cx="1752274" cy="51511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endParaRPr lang="en-US" sz="1000">
                  <a:solidFill>
                    <a:schemeClr val="bg1"/>
                  </a:solidFill>
                  <a:latin typeface="Segoe UI" panose="020B0502040204020203" pitchFamily="34" charset="0"/>
                  <a:cs typeface="Segoe UI" panose="020B0502040204020203" pitchFamily="34" charset="0"/>
                </a:endParaRPr>
              </a:p>
            </p:txBody>
          </p:sp>
          <p:grpSp>
            <p:nvGrpSpPr>
              <p:cNvPr id="102" name="Group 101">
                <a:extLst>
                  <a:ext uri="{FF2B5EF4-FFF2-40B4-BE49-F238E27FC236}">
                    <a16:creationId xmlns:a16="http://schemas.microsoft.com/office/drawing/2014/main" id="{D29B1B7E-10FC-4E74-85B7-5F95EA0702A6}"/>
                  </a:ext>
                </a:extLst>
              </p:cNvPr>
              <p:cNvGrpSpPr/>
              <p:nvPr/>
            </p:nvGrpSpPr>
            <p:grpSpPr>
              <a:xfrm>
                <a:off x="8395993" y="4176016"/>
                <a:ext cx="1400625" cy="302811"/>
                <a:chOff x="5827333" y="4633691"/>
                <a:chExt cx="6400800" cy="1383834"/>
              </a:xfrm>
            </p:grpSpPr>
            <p:sp>
              <p:nvSpPr>
                <p:cNvPr id="103" name="Rectangle 102">
                  <a:extLst>
                    <a:ext uri="{FF2B5EF4-FFF2-40B4-BE49-F238E27FC236}">
                      <a16:creationId xmlns:a16="http://schemas.microsoft.com/office/drawing/2014/main" id="{ADDF9A03-3A15-4FBB-A732-DAB41C95B02F}"/>
                    </a:ext>
                  </a:extLst>
                </p:cNvPr>
                <p:cNvSpPr/>
                <p:nvPr/>
              </p:nvSpPr>
              <p:spPr bwMode="auto">
                <a:xfrm>
                  <a:off x="58273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04" name="Straight Arrow Connector 103">
                  <a:extLst>
                    <a:ext uri="{FF2B5EF4-FFF2-40B4-BE49-F238E27FC236}">
                      <a16:creationId xmlns:a16="http://schemas.microsoft.com/office/drawing/2014/main" id="{1E00D15F-E050-440C-8F6A-FE2FF334D4AE}"/>
                    </a:ext>
                  </a:extLst>
                </p:cNvPr>
                <p:cNvCxnSpPr>
                  <a:cxnSpLocks/>
                </p:cNvCxnSpPr>
                <p:nvPr/>
              </p:nvCxnSpPr>
              <p:spPr>
                <a:xfrm>
                  <a:off x="6519556" y="53317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B9098237-3EBC-4DAD-A507-6D51DF089035}"/>
                    </a:ext>
                  </a:extLst>
                </p:cNvPr>
                <p:cNvSpPr/>
                <p:nvPr/>
              </p:nvSpPr>
              <p:spPr bwMode="auto">
                <a:xfrm>
                  <a:off x="76561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a:extLst>
                    <a:ext uri="{FF2B5EF4-FFF2-40B4-BE49-F238E27FC236}">
                      <a16:creationId xmlns:a16="http://schemas.microsoft.com/office/drawing/2014/main" id="{A449844B-8CDE-442B-8310-2C4C8391DD9B}"/>
                    </a:ext>
                  </a:extLst>
                </p:cNvPr>
                <p:cNvSpPr/>
                <p:nvPr/>
              </p:nvSpPr>
              <p:spPr bwMode="auto">
                <a:xfrm>
                  <a:off x="9484933" y="4633691"/>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07" name="Straight Arrow Connector 106">
                  <a:extLst>
                    <a:ext uri="{FF2B5EF4-FFF2-40B4-BE49-F238E27FC236}">
                      <a16:creationId xmlns:a16="http://schemas.microsoft.com/office/drawing/2014/main" id="{C106E691-EDCE-440E-B23D-6B90ECC8E0F8}"/>
                    </a:ext>
                  </a:extLst>
                </p:cNvPr>
                <p:cNvCxnSpPr>
                  <a:cxnSpLocks/>
                  <a:stCxn id="105" idx="3"/>
                </p:cNvCxnSpPr>
                <p:nvPr/>
              </p:nvCxnSpPr>
              <p:spPr>
                <a:xfrm flipV="1">
                  <a:off x="8570533" y="4928261"/>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E8C8908-3FB3-4708-AA37-673D2B7357A0}"/>
                    </a:ext>
                  </a:extLst>
                </p:cNvPr>
                <p:cNvCxnSpPr>
                  <a:cxnSpLocks/>
                </p:cNvCxnSpPr>
                <p:nvPr/>
              </p:nvCxnSpPr>
              <p:spPr>
                <a:xfrm>
                  <a:off x="8570533" y="5331725"/>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ABEA1A89-F663-40D9-A486-15A71D31A056}"/>
                    </a:ext>
                  </a:extLst>
                </p:cNvPr>
                <p:cNvSpPr/>
                <p:nvPr/>
              </p:nvSpPr>
              <p:spPr bwMode="auto">
                <a:xfrm>
                  <a:off x="94849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10" name="Straight Arrow Connector 109">
                  <a:extLst>
                    <a:ext uri="{FF2B5EF4-FFF2-40B4-BE49-F238E27FC236}">
                      <a16:creationId xmlns:a16="http://schemas.microsoft.com/office/drawing/2014/main" id="{FB28E15F-390C-435B-92F0-BA35F28F7706}"/>
                    </a:ext>
                  </a:extLst>
                </p:cNvPr>
                <p:cNvCxnSpPr>
                  <a:cxnSpLocks/>
                </p:cNvCxnSpPr>
                <p:nvPr/>
              </p:nvCxnSpPr>
              <p:spPr>
                <a:xfrm>
                  <a:off x="10177156" y="57889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F80BECC5-700F-40FF-A143-A6E629FB1F94}"/>
                    </a:ext>
                  </a:extLst>
                </p:cNvPr>
                <p:cNvSpPr/>
                <p:nvPr/>
              </p:nvSpPr>
              <p:spPr bwMode="auto">
                <a:xfrm>
                  <a:off x="113137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3" name="Group 52">
              <a:extLst>
                <a:ext uri="{FF2B5EF4-FFF2-40B4-BE49-F238E27FC236}">
                  <a16:creationId xmlns:a16="http://schemas.microsoft.com/office/drawing/2014/main" id="{1EE98623-235D-4870-A664-7C29AFFDE839}"/>
                </a:ext>
              </a:extLst>
            </p:cNvPr>
            <p:cNvGrpSpPr/>
            <p:nvPr/>
          </p:nvGrpSpPr>
          <p:grpSpPr>
            <a:xfrm>
              <a:off x="8535470" y="2609988"/>
              <a:ext cx="1572715" cy="515045"/>
              <a:chOff x="8223680" y="4069863"/>
              <a:chExt cx="1752274" cy="515118"/>
            </a:xfrm>
          </p:grpSpPr>
          <p:sp>
            <p:nvSpPr>
              <p:cNvPr id="90" name="Rectangle 89">
                <a:extLst>
                  <a:ext uri="{FF2B5EF4-FFF2-40B4-BE49-F238E27FC236}">
                    <a16:creationId xmlns:a16="http://schemas.microsoft.com/office/drawing/2014/main" id="{B3FFEDDC-A8F9-4C30-A9C5-5C6E8CF89965}"/>
                  </a:ext>
                </a:extLst>
              </p:cNvPr>
              <p:cNvSpPr/>
              <p:nvPr/>
            </p:nvSpPr>
            <p:spPr bwMode="auto">
              <a:xfrm>
                <a:off x="8223680" y="4069863"/>
                <a:ext cx="1752274" cy="51511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endParaRPr lang="en-US" sz="1000">
                  <a:solidFill>
                    <a:schemeClr val="bg1"/>
                  </a:solidFill>
                  <a:latin typeface="Segoe UI" panose="020B0502040204020203" pitchFamily="34" charset="0"/>
                  <a:cs typeface="Segoe UI" panose="020B0502040204020203" pitchFamily="34" charset="0"/>
                </a:endParaRPr>
              </a:p>
            </p:txBody>
          </p:sp>
          <p:grpSp>
            <p:nvGrpSpPr>
              <p:cNvPr id="91" name="Group 90">
                <a:extLst>
                  <a:ext uri="{FF2B5EF4-FFF2-40B4-BE49-F238E27FC236}">
                    <a16:creationId xmlns:a16="http://schemas.microsoft.com/office/drawing/2014/main" id="{DC9536FA-CE85-4512-9F90-847A9EC97D65}"/>
                  </a:ext>
                </a:extLst>
              </p:cNvPr>
              <p:cNvGrpSpPr/>
              <p:nvPr/>
            </p:nvGrpSpPr>
            <p:grpSpPr>
              <a:xfrm>
                <a:off x="8395993" y="4176016"/>
                <a:ext cx="1400625" cy="302811"/>
                <a:chOff x="5827333" y="4633691"/>
                <a:chExt cx="6400800" cy="1383834"/>
              </a:xfrm>
            </p:grpSpPr>
            <p:sp>
              <p:nvSpPr>
                <p:cNvPr id="92" name="Rectangle 91">
                  <a:extLst>
                    <a:ext uri="{FF2B5EF4-FFF2-40B4-BE49-F238E27FC236}">
                      <a16:creationId xmlns:a16="http://schemas.microsoft.com/office/drawing/2014/main" id="{E2FB8FEA-57D1-474E-86A7-69AC4F426160}"/>
                    </a:ext>
                  </a:extLst>
                </p:cNvPr>
                <p:cNvSpPr/>
                <p:nvPr/>
              </p:nvSpPr>
              <p:spPr bwMode="auto">
                <a:xfrm>
                  <a:off x="58273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93" name="Straight Arrow Connector 92">
                  <a:extLst>
                    <a:ext uri="{FF2B5EF4-FFF2-40B4-BE49-F238E27FC236}">
                      <a16:creationId xmlns:a16="http://schemas.microsoft.com/office/drawing/2014/main" id="{E0B2D441-BDA4-4A64-A608-E05566F50594}"/>
                    </a:ext>
                  </a:extLst>
                </p:cNvPr>
                <p:cNvCxnSpPr>
                  <a:cxnSpLocks/>
                </p:cNvCxnSpPr>
                <p:nvPr/>
              </p:nvCxnSpPr>
              <p:spPr>
                <a:xfrm>
                  <a:off x="6519556" y="53317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D35A2256-A558-41F6-B012-37A48F3AB7CC}"/>
                    </a:ext>
                  </a:extLst>
                </p:cNvPr>
                <p:cNvSpPr/>
                <p:nvPr/>
              </p:nvSpPr>
              <p:spPr bwMode="auto">
                <a:xfrm>
                  <a:off x="76561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FEBC3688-9387-4296-820A-CE61CD5E15A3}"/>
                    </a:ext>
                  </a:extLst>
                </p:cNvPr>
                <p:cNvSpPr/>
                <p:nvPr/>
              </p:nvSpPr>
              <p:spPr bwMode="auto">
                <a:xfrm>
                  <a:off x="9484933" y="4633691"/>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96" name="Straight Arrow Connector 95">
                  <a:extLst>
                    <a:ext uri="{FF2B5EF4-FFF2-40B4-BE49-F238E27FC236}">
                      <a16:creationId xmlns:a16="http://schemas.microsoft.com/office/drawing/2014/main" id="{90755792-E8C4-4BA9-91AD-2A6DD2D1691E}"/>
                    </a:ext>
                  </a:extLst>
                </p:cNvPr>
                <p:cNvCxnSpPr>
                  <a:cxnSpLocks/>
                  <a:stCxn id="94" idx="3"/>
                </p:cNvCxnSpPr>
                <p:nvPr/>
              </p:nvCxnSpPr>
              <p:spPr>
                <a:xfrm flipV="1">
                  <a:off x="8570533" y="4928261"/>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834C507-6D6C-4161-AD1D-BC184F9AB5B7}"/>
                    </a:ext>
                  </a:extLst>
                </p:cNvPr>
                <p:cNvCxnSpPr>
                  <a:cxnSpLocks/>
                </p:cNvCxnSpPr>
                <p:nvPr/>
              </p:nvCxnSpPr>
              <p:spPr>
                <a:xfrm>
                  <a:off x="8570533" y="5331725"/>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BA769EBE-C753-404C-878C-A6C5BEF0F386}"/>
                    </a:ext>
                  </a:extLst>
                </p:cNvPr>
                <p:cNvSpPr/>
                <p:nvPr/>
              </p:nvSpPr>
              <p:spPr bwMode="auto">
                <a:xfrm>
                  <a:off x="94849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99" name="Straight Arrow Connector 98">
                  <a:extLst>
                    <a:ext uri="{FF2B5EF4-FFF2-40B4-BE49-F238E27FC236}">
                      <a16:creationId xmlns:a16="http://schemas.microsoft.com/office/drawing/2014/main" id="{A4C04B78-1E90-4202-A93F-6C54FBE7F297}"/>
                    </a:ext>
                  </a:extLst>
                </p:cNvPr>
                <p:cNvCxnSpPr>
                  <a:cxnSpLocks/>
                </p:cNvCxnSpPr>
                <p:nvPr/>
              </p:nvCxnSpPr>
              <p:spPr>
                <a:xfrm>
                  <a:off x="10177156" y="57889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C26160C3-F0FF-4624-8E45-0F6373B5150C}"/>
                    </a:ext>
                  </a:extLst>
                </p:cNvPr>
                <p:cNvSpPr/>
                <p:nvPr/>
              </p:nvSpPr>
              <p:spPr bwMode="auto">
                <a:xfrm>
                  <a:off x="113137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 name="Group 53">
              <a:extLst>
                <a:ext uri="{FF2B5EF4-FFF2-40B4-BE49-F238E27FC236}">
                  <a16:creationId xmlns:a16="http://schemas.microsoft.com/office/drawing/2014/main" id="{67BAC5CB-8A37-4333-B443-B551AF9E27AD}"/>
                </a:ext>
              </a:extLst>
            </p:cNvPr>
            <p:cNvGrpSpPr/>
            <p:nvPr/>
          </p:nvGrpSpPr>
          <p:grpSpPr>
            <a:xfrm>
              <a:off x="10673632" y="1374353"/>
              <a:ext cx="1424633" cy="452642"/>
              <a:chOff x="8223680" y="4069863"/>
              <a:chExt cx="1752274" cy="515118"/>
            </a:xfrm>
          </p:grpSpPr>
          <p:sp>
            <p:nvSpPr>
              <p:cNvPr id="79" name="Rectangle 78">
                <a:extLst>
                  <a:ext uri="{FF2B5EF4-FFF2-40B4-BE49-F238E27FC236}">
                    <a16:creationId xmlns:a16="http://schemas.microsoft.com/office/drawing/2014/main" id="{55F8AC8F-7D64-464E-A154-79C5374A201A}"/>
                  </a:ext>
                </a:extLst>
              </p:cNvPr>
              <p:cNvSpPr/>
              <p:nvPr/>
            </p:nvSpPr>
            <p:spPr bwMode="auto">
              <a:xfrm>
                <a:off x="8223680" y="4069863"/>
                <a:ext cx="1752274" cy="51511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endParaRPr lang="en-US" sz="1000">
                  <a:solidFill>
                    <a:schemeClr val="bg1"/>
                  </a:solidFill>
                  <a:latin typeface="Segoe UI" panose="020B0502040204020203" pitchFamily="34" charset="0"/>
                  <a:cs typeface="Segoe UI" panose="020B0502040204020203" pitchFamily="34" charset="0"/>
                </a:endParaRPr>
              </a:p>
            </p:txBody>
          </p:sp>
          <p:grpSp>
            <p:nvGrpSpPr>
              <p:cNvPr id="80" name="Group 79">
                <a:extLst>
                  <a:ext uri="{FF2B5EF4-FFF2-40B4-BE49-F238E27FC236}">
                    <a16:creationId xmlns:a16="http://schemas.microsoft.com/office/drawing/2014/main" id="{2ED1ECE3-EF8B-44C6-B04D-9D7AEEEC1DE7}"/>
                  </a:ext>
                </a:extLst>
              </p:cNvPr>
              <p:cNvGrpSpPr/>
              <p:nvPr/>
            </p:nvGrpSpPr>
            <p:grpSpPr>
              <a:xfrm>
                <a:off x="8395993" y="4176016"/>
                <a:ext cx="1400625" cy="302811"/>
                <a:chOff x="5827333" y="4633691"/>
                <a:chExt cx="6400800" cy="1383834"/>
              </a:xfrm>
            </p:grpSpPr>
            <p:sp>
              <p:nvSpPr>
                <p:cNvPr id="81" name="Rectangle 80">
                  <a:extLst>
                    <a:ext uri="{FF2B5EF4-FFF2-40B4-BE49-F238E27FC236}">
                      <a16:creationId xmlns:a16="http://schemas.microsoft.com/office/drawing/2014/main" id="{285046D5-7156-407A-9797-D852F6E18F4B}"/>
                    </a:ext>
                  </a:extLst>
                </p:cNvPr>
                <p:cNvSpPr/>
                <p:nvPr/>
              </p:nvSpPr>
              <p:spPr bwMode="auto">
                <a:xfrm>
                  <a:off x="58273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82" name="Straight Arrow Connector 81">
                  <a:extLst>
                    <a:ext uri="{FF2B5EF4-FFF2-40B4-BE49-F238E27FC236}">
                      <a16:creationId xmlns:a16="http://schemas.microsoft.com/office/drawing/2014/main" id="{F3797D4C-92E0-4BCD-8413-3C5A5528BFA5}"/>
                    </a:ext>
                  </a:extLst>
                </p:cNvPr>
                <p:cNvCxnSpPr>
                  <a:cxnSpLocks/>
                </p:cNvCxnSpPr>
                <p:nvPr/>
              </p:nvCxnSpPr>
              <p:spPr>
                <a:xfrm>
                  <a:off x="6519556" y="53317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644DC24E-BB58-4B0A-8D74-6EEACFBAA368}"/>
                    </a:ext>
                  </a:extLst>
                </p:cNvPr>
                <p:cNvSpPr/>
                <p:nvPr/>
              </p:nvSpPr>
              <p:spPr bwMode="auto">
                <a:xfrm>
                  <a:off x="76561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615504AA-3607-415F-803D-7DAF995007BD}"/>
                    </a:ext>
                  </a:extLst>
                </p:cNvPr>
                <p:cNvSpPr/>
                <p:nvPr/>
              </p:nvSpPr>
              <p:spPr bwMode="auto">
                <a:xfrm>
                  <a:off x="9484933" y="4633691"/>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Arrow Connector 84">
                  <a:extLst>
                    <a:ext uri="{FF2B5EF4-FFF2-40B4-BE49-F238E27FC236}">
                      <a16:creationId xmlns:a16="http://schemas.microsoft.com/office/drawing/2014/main" id="{8079C4BB-24D6-4134-86E0-9F7001C66BEC}"/>
                    </a:ext>
                  </a:extLst>
                </p:cNvPr>
                <p:cNvCxnSpPr>
                  <a:cxnSpLocks/>
                  <a:stCxn id="83" idx="3"/>
                </p:cNvCxnSpPr>
                <p:nvPr/>
              </p:nvCxnSpPr>
              <p:spPr>
                <a:xfrm flipV="1">
                  <a:off x="8570533" y="4928261"/>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21A3BB-7916-4829-8846-89908E30E96F}"/>
                    </a:ext>
                  </a:extLst>
                </p:cNvPr>
                <p:cNvCxnSpPr>
                  <a:cxnSpLocks/>
                </p:cNvCxnSpPr>
                <p:nvPr/>
              </p:nvCxnSpPr>
              <p:spPr>
                <a:xfrm>
                  <a:off x="8570533" y="5331725"/>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B962980-4F92-49F4-9D7D-652BAFF88984}"/>
                    </a:ext>
                  </a:extLst>
                </p:cNvPr>
                <p:cNvSpPr/>
                <p:nvPr/>
              </p:nvSpPr>
              <p:spPr bwMode="auto">
                <a:xfrm>
                  <a:off x="94849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88" name="Straight Arrow Connector 87">
                  <a:extLst>
                    <a:ext uri="{FF2B5EF4-FFF2-40B4-BE49-F238E27FC236}">
                      <a16:creationId xmlns:a16="http://schemas.microsoft.com/office/drawing/2014/main" id="{87A374BF-53BD-4B9C-83F0-63CB9D943ACF}"/>
                    </a:ext>
                  </a:extLst>
                </p:cNvPr>
                <p:cNvCxnSpPr>
                  <a:cxnSpLocks/>
                </p:cNvCxnSpPr>
                <p:nvPr/>
              </p:nvCxnSpPr>
              <p:spPr>
                <a:xfrm>
                  <a:off x="10177156" y="57889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C5654630-7410-48F7-B918-FD2D0EE92003}"/>
                    </a:ext>
                  </a:extLst>
                </p:cNvPr>
                <p:cNvSpPr/>
                <p:nvPr/>
              </p:nvSpPr>
              <p:spPr bwMode="auto">
                <a:xfrm>
                  <a:off x="113137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5" name="Group 54">
              <a:extLst>
                <a:ext uri="{FF2B5EF4-FFF2-40B4-BE49-F238E27FC236}">
                  <a16:creationId xmlns:a16="http://schemas.microsoft.com/office/drawing/2014/main" id="{94F74106-9FAB-4A74-B445-77FE116936E5}"/>
                </a:ext>
              </a:extLst>
            </p:cNvPr>
            <p:cNvGrpSpPr/>
            <p:nvPr/>
          </p:nvGrpSpPr>
          <p:grpSpPr>
            <a:xfrm>
              <a:off x="10673632" y="669914"/>
              <a:ext cx="1424633" cy="452642"/>
              <a:chOff x="8223680" y="4069863"/>
              <a:chExt cx="1752274" cy="515118"/>
            </a:xfrm>
          </p:grpSpPr>
          <p:sp>
            <p:nvSpPr>
              <p:cNvPr id="68" name="Rectangle 67">
                <a:extLst>
                  <a:ext uri="{FF2B5EF4-FFF2-40B4-BE49-F238E27FC236}">
                    <a16:creationId xmlns:a16="http://schemas.microsoft.com/office/drawing/2014/main" id="{F4ABFD3D-6057-4C27-89E7-BEE61F2AD9B0}"/>
                  </a:ext>
                </a:extLst>
              </p:cNvPr>
              <p:cNvSpPr/>
              <p:nvPr/>
            </p:nvSpPr>
            <p:spPr bwMode="auto">
              <a:xfrm>
                <a:off x="8223680" y="4069863"/>
                <a:ext cx="1752274" cy="51511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endParaRPr lang="en-US" sz="1000">
                  <a:solidFill>
                    <a:schemeClr val="bg1"/>
                  </a:solidFill>
                  <a:latin typeface="Segoe UI" panose="020B0502040204020203" pitchFamily="34" charset="0"/>
                  <a:cs typeface="Segoe UI" panose="020B0502040204020203" pitchFamily="34" charset="0"/>
                </a:endParaRPr>
              </a:p>
            </p:txBody>
          </p:sp>
          <p:grpSp>
            <p:nvGrpSpPr>
              <p:cNvPr id="69" name="Group 68">
                <a:extLst>
                  <a:ext uri="{FF2B5EF4-FFF2-40B4-BE49-F238E27FC236}">
                    <a16:creationId xmlns:a16="http://schemas.microsoft.com/office/drawing/2014/main" id="{28121B0E-AB96-45B4-A642-EAF2CE95814A}"/>
                  </a:ext>
                </a:extLst>
              </p:cNvPr>
              <p:cNvGrpSpPr/>
              <p:nvPr/>
            </p:nvGrpSpPr>
            <p:grpSpPr>
              <a:xfrm>
                <a:off x="8395993" y="4176016"/>
                <a:ext cx="1400625" cy="302811"/>
                <a:chOff x="5827333" y="4633691"/>
                <a:chExt cx="6400800" cy="1383834"/>
              </a:xfrm>
            </p:grpSpPr>
            <p:sp>
              <p:nvSpPr>
                <p:cNvPr id="70" name="Rectangle 69">
                  <a:extLst>
                    <a:ext uri="{FF2B5EF4-FFF2-40B4-BE49-F238E27FC236}">
                      <a16:creationId xmlns:a16="http://schemas.microsoft.com/office/drawing/2014/main" id="{2E4A9DA2-3C42-4F44-A144-1BD27A3C753C}"/>
                    </a:ext>
                  </a:extLst>
                </p:cNvPr>
                <p:cNvSpPr/>
                <p:nvPr/>
              </p:nvSpPr>
              <p:spPr bwMode="auto">
                <a:xfrm>
                  <a:off x="58273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Arrow Connector 70">
                  <a:extLst>
                    <a:ext uri="{FF2B5EF4-FFF2-40B4-BE49-F238E27FC236}">
                      <a16:creationId xmlns:a16="http://schemas.microsoft.com/office/drawing/2014/main" id="{F8870E10-C2B6-44CC-A104-5C845C58791F}"/>
                    </a:ext>
                  </a:extLst>
                </p:cNvPr>
                <p:cNvCxnSpPr>
                  <a:cxnSpLocks/>
                </p:cNvCxnSpPr>
                <p:nvPr/>
              </p:nvCxnSpPr>
              <p:spPr>
                <a:xfrm>
                  <a:off x="6519556" y="53317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4964EA3F-E3CE-4AD0-868A-06C227524B56}"/>
                    </a:ext>
                  </a:extLst>
                </p:cNvPr>
                <p:cNvSpPr/>
                <p:nvPr/>
              </p:nvSpPr>
              <p:spPr bwMode="auto">
                <a:xfrm>
                  <a:off x="76561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AD10B4BF-7EB7-4BE8-BECC-C8B1C02956C6}"/>
                    </a:ext>
                  </a:extLst>
                </p:cNvPr>
                <p:cNvSpPr/>
                <p:nvPr/>
              </p:nvSpPr>
              <p:spPr bwMode="auto">
                <a:xfrm>
                  <a:off x="9484933" y="4633691"/>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Arrow Connector 73">
                  <a:extLst>
                    <a:ext uri="{FF2B5EF4-FFF2-40B4-BE49-F238E27FC236}">
                      <a16:creationId xmlns:a16="http://schemas.microsoft.com/office/drawing/2014/main" id="{D60D3CD1-0729-4522-96AE-0B89FB419D43}"/>
                    </a:ext>
                  </a:extLst>
                </p:cNvPr>
                <p:cNvCxnSpPr>
                  <a:cxnSpLocks/>
                  <a:stCxn id="72" idx="3"/>
                </p:cNvCxnSpPr>
                <p:nvPr/>
              </p:nvCxnSpPr>
              <p:spPr>
                <a:xfrm flipV="1">
                  <a:off x="8570533" y="4928261"/>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2CDCEA9-0E1D-45A7-909C-F870CF7210EA}"/>
                    </a:ext>
                  </a:extLst>
                </p:cNvPr>
                <p:cNvCxnSpPr>
                  <a:cxnSpLocks/>
                </p:cNvCxnSpPr>
                <p:nvPr/>
              </p:nvCxnSpPr>
              <p:spPr>
                <a:xfrm>
                  <a:off x="8570533" y="5331725"/>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897E3A0-2AA6-42E2-9A9F-E4DE5F0D3D7A}"/>
                    </a:ext>
                  </a:extLst>
                </p:cNvPr>
                <p:cNvSpPr/>
                <p:nvPr/>
              </p:nvSpPr>
              <p:spPr bwMode="auto">
                <a:xfrm>
                  <a:off x="94849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7" name="Straight Arrow Connector 76">
                  <a:extLst>
                    <a:ext uri="{FF2B5EF4-FFF2-40B4-BE49-F238E27FC236}">
                      <a16:creationId xmlns:a16="http://schemas.microsoft.com/office/drawing/2014/main" id="{FB59D870-F4A9-4189-B9AE-06B5C02E3FC8}"/>
                    </a:ext>
                  </a:extLst>
                </p:cNvPr>
                <p:cNvCxnSpPr>
                  <a:cxnSpLocks/>
                </p:cNvCxnSpPr>
                <p:nvPr/>
              </p:nvCxnSpPr>
              <p:spPr>
                <a:xfrm>
                  <a:off x="10177156" y="57889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18C21EBE-8D38-4A2F-8014-CC67FBC16071}"/>
                    </a:ext>
                  </a:extLst>
                </p:cNvPr>
                <p:cNvSpPr/>
                <p:nvPr/>
              </p:nvSpPr>
              <p:spPr bwMode="auto">
                <a:xfrm>
                  <a:off x="113137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6" name="Group 55">
              <a:extLst>
                <a:ext uri="{FF2B5EF4-FFF2-40B4-BE49-F238E27FC236}">
                  <a16:creationId xmlns:a16="http://schemas.microsoft.com/office/drawing/2014/main" id="{CE3C98E4-D055-47D0-9C2B-8ECAD56B78B2}"/>
                </a:ext>
              </a:extLst>
            </p:cNvPr>
            <p:cNvGrpSpPr/>
            <p:nvPr/>
          </p:nvGrpSpPr>
          <p:grpSpPr>
            <a:xfrm>
              <a:off x="10673632" y="2092134"/>
              <a:ext cx="1424633" cy="452642"/>
              <a:chOff x="8223680" y="4069863"/>
              <a:chExt cx="1752274" cy="515118"/>
            </a:xfrm>
          </p:grpSpPr>
          <p:sp>
            <p:nvSpPr>
              <p:cNvPr id="57" name="Rectangle 56">
                <a:extLst>
                  <a:ext uri="{FF2B5EF4-FFF2-40B4-BE49-F238E27FC236}">
                    <a16:creationId xmlns:a16="http://schemas.microsoft.com/office/drawing/2014/main" id="{726035AA-83C4-48EB-9C92-B3B418029992}"/>
                  </a:ext>
                </a:extLst>
              </p:cNvPr>
              <p:cNvSpPr/>
              <p:nvPr/>
            </p:nvSpPr>
            <p:spPr bwMode="auto">
              <a:xfrm>
                <a:off x="8223680" y="4069863"/>
                <a:ext cx="1752274" cy="51511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73141" rIns="0" bIns="0" numCol="1" spcCol="0" rtlCol="0" fromWordArt="0" anchor="t" anchorCtr="0" forceAA="0" compatLnSpc="1">
                <a:prstTxWarp prst="textNoShape">
                  <a:avLst/>
                </a:prstTxWarp>
                <a:noAutofit/>
              </a:bodyPr>
              <a:lstStyle/>
              <a:p>
                <a:pPr defTabSz="932293" fontAlgn="base">
                  <a:spcBef>
                    <a:spcPct val="0"/>
                  </a:spcBef>
                  <a:spcAft>
                    <a:spcPct val="0"/>
                  </a:spcAft>
                </a:pPr>
                <a:endParaRPr lang="en-US" sz="1000">
                  <a:solidFill>
                    <a:schemeClr val="bg1"/>
                  </a:solidFill>
                  <a:latin typeface="Segoe UI" panose="020B0502040204020203" pitchFamily="34" charset="0"/>
                  <a:cs typeface="Segoe UI" panose="020B0502040204020203" pitchFamily="34" charset="0"/>
                </a:endParaRPr>
              </a:p>
            </p:txBody>
          </p:sp>
          <p:grpSp>
            <p:nvGrpSpPr>
              <p:cNvPr id="58" name="Group 57">
                <a:extLst>
                  <a:ext uri="{FF2B5EF4-FFF2-40B4-BE49-F238E27FC236}">
                    <a16:creationId xmlns:a16="http://schemas.microsoft.com/office/drawing/2014/main" id="{53722B62-7597-4F1C-8799-2EC5B45E88B0}"/>
                  </a:ext>
                </a:extLst>
              </p:cNvPr>
              <p:cNvGrpSpPr/>
              <p:nvPr/>
            </p:nvGrpSpPr>
            <p:grpSpPr>
              <a:xfrm>
                <a:off x="8395993" y="4176016"/>
                <a:ext cx="1400625" cy="302811"/>
                <a:chOff x="5827333" y="4633691"/>
                <a:chExt cx="6400800" cy="1383834"/>
              </a:xfrm>
            </p:grpSpPr>
            <p:sp>
              <p:nvSpPr>
                <p:cNvPr id="59" name="Rectangle 58">
                  <a:extLst>
                    <a:ext uri="{FF2B5EF4-FFF2-40B4-BE49-F238E27FC236}">
                      <a16:creationId xmlns:a16="http://schemas.microsoft.com/office/drawing/2014/main" id="{40E91671-F3DF-4381-831D-49C19BD60075}"/>
                    </a:ext>
                  </a:extLst>
                </p:cNvPr>
                <p:cNvSpPr/>
                <p:nvPr/>
              </p:nvSpPr>
              <p:spPr bwMode="auto">
                <a:xfrm>
                  <a:off x="58273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Arrow Connector 59">
                  <a:extLst>
                    <a:ext uri="{FF2B5EF4-FFF2-40B4-BE49-F238E27FC236}">
                      <a16:creationId xmlns:a16="http://schemas.microsoft.com/office/drawing/2014/main" id="{063A1713-3159-4881-BECF-68521392E3CE}"/>
                    </a:ext>
                  </a:extLst>
                </p:cNvPr>
                <p:cNvCxnSpPr>
                  <a:cxnSpLocks/>
                </p:cNvCxnSpPr>
                <p:nvPr/>
              </p:nvCxnSpPr>
              <p:spPr>
                <a:xfrm>
                  <a:off x="6519556" y="53317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6449982-0048-46D3-8A6E-352521C62721}"/>
                    </a:ext>
                  </a:extLst>
                </p:cNvPr>
                <p:cNvSpPr/>
                <p:nvPr/>
              </p:nvSpPr>
              <p:spPr bwMode="auto">
                <a:xfrm>
                  <a:off x="7656133" y="51031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59862B96-FBEB-49EF-8B92-538854A87504}"/>
                    </a:ext>
                  </a:extLst>
                </p:cNvPr>
                <p:cNvSpPr/>
                <p:nvPr/>
              </p:nvSpPr>
              <p:spPr bwMode="auto">
                <a:xfrm>
                  <a:off x="9484933" y="4633691"/>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3" name="Straight Arrow Connector 62">
                  <a:extLst>
                    <a:ext uri="{FF2B5EF4-FFF2-40B4-BE49-F238E27FC236}">
                      <a16:creationId xmlns:a16="http://schemas.microsoft.com/office/drawing/2014/main" id="{081C149C-7852-41E7-B81B-114A51873D7C}"/>
                    </a:ext>
                  </a:extLst>
                </p:cNvPr>
                <p:cNvCxnSpPr>
                  <a:cxnSpLocks/>
                  <a:stCxn id="61" idx="3"/>
                </p:cNvCxnSpPr>
                <p:nvPr/>
              </p:nvCxnSpPr>
              <p:spPr>
                <a:xfrm flipV="1">
                  <a:off x="8570533" y="4928261"/>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5970503-4831-4A28-9B6C-C464DCA5335E}"/>
                    </a:ext>
                  </a:extLst>
                </p:cNvPr>
                <p:cNvCxnSpPr>
                  <a:cxnSpLocks/>
                </p:cNvCxnSpPr>
                <p:nvPr/>
              </p:nvCxnSpPr>
              <p:spPr>
                <a:xfrm>
                  <a:off x="8570533" y="5331725"/>
                  <a:ext cx="745659" cy="403464"/>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21026ECC-E417-4B30-B7A9-9090D85BF896}"/>
                    </a:ext>
                  </a:extLst>
                </p:cNvPr>
                <p:cNvSpPr/>
                <p:nvPr/>
              </p:nvSpPr>
              <p:spPr bwMode="auto">
                <a:xfrm>
                  <a:off x="94849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6" name="Straight Arrow Connector 65">
                  <a:extLst>
                    <a:ext uri="{FF2B5EF4-FFF2-40B4-BE49-F238E27FC236}">
                      <a16:creationId xmlns:a16="http://schemas.microsoft.com/office/drawing/2014/main" id="{3DDEC304-B71A-4475-9B67-94E9206DFCE3}"/>
                    </a:ext>
                  </a:extLst>
                </p:cNvPr>
                <p:cNvCxnSpPr>
                  <a:cxnSpLocks/>
                </p:cNvCxnSpPr>
                <p:nvPr/>
              </p:nvCxnSpPr>
              <p:spPr>
                <a:xfrm>
                  <a:off x="10177156" y="5788925"/>
                  <a:ext cx="961899" cy="0"/>
                </a:xfrm>
                <a:prstGeom prst="straightConnector1">
                  <a:avLst/>
                </a:prstGeom>
                <a:ln w="12700">
                  <a:solidFill>
                    <a:schemeClr val="tx1"/>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E10E0459-7BC1-4053-AAF4-97A9CA4B3669}"/>
                    </a:ext>
                  </a:extLst>
                </p:cNvPr>
                <p:cNvSpPr/>
                <p:nvPr/>
              </p:nvSpPr>
              <p:spPr bwMode="auto">
                <a:xfrm>
                  <a:off x="11313733" y="5560325"/>
                  <a:ext cx="914400" cy="457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12" name="TextBox 111">
            <a:extLst>
              <a:ext uri="{FF2B5EF4-FFF2-40B4-BE49-F238E27FC236}">
                <a16:creationId xmlns:a16="http://schemas.microsoft.com/office/drawing/2014/main" id="{58F1F503-4DDC-4F14-A52B-213E85B269FA}"/>
              </a:ext>
            </a:extLst>
          </p:cNvPr>
          <p:cNvSpPr txBox="1"/>
          <p:nvPr/>
        </p:nvSpPr>
        <p:spPr>
          <a:xfrm>
            <a:off x="565845" y="5995912"/>
            <a:ext cx="7706276"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Synapse Pipelines shares codebase with Azure Data Factory</a:t>
            </a:r>
          </a:p>
        </p:txBody>
      </p:sp>
    </p:spTree>
    <p:extLst>
      <p:ext uri="{BB962C8B-B14F-4D97-AF65-F5344CB8AC3E}">
        <p14:creationId xmlns:p14="http://schemas.microsoft.com/office/powerpoint/2010/main" val="349021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2"/>
                                        </p:tgtEl>
                                        <p:attrNameLst>
                                          <p:attrName>style.visibility</p:attrName>
                                        </p:attrNameLst>
                                      </p:cBhvr>
                                      <p:to>
                                        <p:strVal val="visible"/>
                                      </p:to>
                                    </p:set>
                                    <p:anim calcmode="lin" valueType="num">
                                      <p:cBhvr additive="base">
                                        <p:cTn id="32" dur="500" fill="hold"/>
                                        <p:tgtEl>
                                          <p:spTgt spid="112"/>
                                        </p:tgtEl>
                                        <p:attrNameLst>
                                          <p:attrName>ppt_x</p:attrName>
                                        </p:attrNameLst>
                                      </p:cBhvr>
                                      <p:tavLst>
                                        <p:tav tm="0">
                                          <p:val>
                                            <p:strVal val="#ppt_x"/>
                                          </p:val>
                                        </p:tav>
                                        <p:tav tm="100000">
                                          <p:val>
                                            <p:strVal val="#ppt_x"/>
                                          </p:val>
                                        </p:tav>
                                      </p:tavLst>
                                    </p:anim>
                                    <p:anim calcmode="lin" valueType="num">
                                      <p:cBhvr additive="base">
                                        <p:cTn id="33"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88A1-DEC6-4009-8792-BA0740868A23}"/>
              </a:ext>
            </a:extLst>
          </p:cNvPr>
          <p:cNvSpPr>
            <a:spLocks noGrp="1"/>
          </p:cNvSpPr>
          <p:nvPr>
            <p:ph type="title"/>
          </p:nvPr>
        </p:nvSpPr>
        <p:spPr/>
        <p:txBody>
          <a:bodyPr>
            <a:normAutofit fontScale="90000"/>
          </a:bodyPr>
          <a:lstStyle/>
          <a:p>
            <a:r>
              <a:rPr lang="en-US" dirty="0"/>
              <a:t>Understanding Synapse Pipelines and ML Pipelines</a:t>
            </a:r>
          </a:p>
        </p:txBody>
      </p:sp>
      <p:sp>
        <p:nvSpPr>
          <p:cNvPr id="4" name="Text Placeholder 3">
            <a:extLst>
              <a:ext uri="{FF2B5EF4-FFF2-40B4-BE49-F238E27FC236}">
                <a16:creationId xmlns:a16="http://schemas.microsoft.com/office/drawing/2014/main" id="{111C33C9-87B4-4A7B-9D5A-6F6A3D817A85}"/>
              </a:ext>
            </a:extLst>
          </p:cNvPr>
          <p:cNvSpPr>
            <a:spLocks noGrp="1"/>
          </p:cNvSpPr>
          <p:nvPr>
            <p:ph type="body" sz="quarter" idx="16"/>
          </p:nvPr>
        </p:nvSpPr>
        <p:spPr/>
        <p:txBody>
          <a:bodyPr/>
          <a:lstStyle/>
          <a:p>
            <a:endParaRPr lang="en-US"/>
          </a:p>
        </p:txBody>
      </p:sp>
      <p:graphicFrame>
        <p:nvGraphicFramePr>
          <p:cNvPr id="5" name="Table 5">
            <a:extLst>
              <a:ext uri="{FF2B5EF4-FFF2-40B4-BE49-F238E27FC236}">
                <a16:creationId xmlns:a16="http://schemas.microsoft.com/office/drawing/2014/main" id="{FA3D8BA2-89AD-4BC3-A466-C7320A115EA0}"/>
              </a:ext>
            </a:extLst>
          </p:cNvPr>
          <p:cNvGraphicFramePr>
            <a:graphicFrameLocks noGrp="1"/>
          </p:cNvGraphicFramePr>
          <p:nvPr/>
        </p:nvGraphicFramePr>
        <p:xfrm>
          <a:off x="1785632" y="2595844"/>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03938436"/>
                    </a:ext>
                  </a:extLst>
                </a:gridCol>
                <a:gridCol w="2709333">
                  <a:extLst>
                    <a:ext uri="{9D8B030D-6E8A-4147-A177-3AD203B41FA5}">
                      <a16:colId xmlns:a16="http://schemas.microsoft.com/office/drawing/2014/main" val="2955082536"/>
                    </a:ext>
                  </a:extLst>
                </a:gridCol>
                <a:gridCol w="2709333">
                  <a:extLst>
                    <a:ext uri="{9D8B030D-6E8A-4147-A177-3AD203B41FA5}">
                      <a16:colId xmlns:a16="http://schemas.microsoft.com/office/drawing/2014/main" val="1159044734"/>
                    </a:ext>
                  </a:extLst>
                </a:gridCol>
              </a:tblGrid>
              <a:tr h="370840">
                <a:tc>
                  <a:txBody>
                    <a:bodyPr/>
                    <a:lstStyle/>
                    <a:p>
                      <a:endParaRPr lang="en-US" dirty="0"/>
                    </a:p>
                  </a:txBody>
                  <a:tcPr/>
                </a:tc>
                <a:tc>
                  <a:txBody>
                    <a:bodyPr/>
                    <a:lstStyle/>
                    <a:p>
                      <a:r>
                        <a:rPr lang="en-US" dirty="0"/>
                        <a:t>Synapse Pipeline</a:t>
                      </a:r>
                    </a:p>
                  </a:txBody>
                  <a:tcPr/>
                </a:tc>
                <a:tc>
                  <a:txBody>
                    <a:bodyPr/>
                    <a:lstStyle/>
                    <a:p>
                      <a:r>
                        <a:rPr lang="en-US" dirty="0"/>
                        <a:t>ML Pipeline</a:t>
                      </a:r>
                    </a:p>
                  </a:txBody>
                  <a:tcPr/>
                </a:tc>
                <a:extLst>
                  <a:ext uri="{0D108BD9-81ED-4DB2-BD59-A6C34878D82A}">
                    <a16:rowId xmlns:a16="http://schemas.microsoft.com/office/drawing/2014/main" val="1084431306"/>
                  </a:ext>
                </a:extLst>
              </a:tr>
              <a:tr h="370840">
                <a:tc>
                  <a:txBody>
                    <a:bodyPr/>
                    <a:lstStyle/>
                    <a:p>
                      <a:r>
                        <a:rPr lang="en-US" dirty="0"/>
                        <a:t>Used for:</a:t>
                      </a:r>
                    </a:p>
                  </a:txBody>
                  <a:tcPr/>
                </a:tc>
                <a:tc>
                  <a:txBody>
                    <a:bodyPr/>
                    <a:lstStyle/>
                    <a:p>
                      <a:r>
                        <a:rPr lang="en-US" dirty="0"/>
                        <a:t>Data movement and transformation </a:t>
                      </a:r>
                    </a:p>
                  </a:txBody>
                  <a:tcPr/>
                </a:tc>
                <a:tc>
                  <a:txBody>
                    <a:bodyPr/>
                    <a:lstStyle/>
                    <a:p>
                      <a:r>
                        <a:rPr lang="en-US" dirty="0"/>
                        <a:t>Model training</a:t>
                      </a:r>
                    </a:p>
                  </a:txBody>
                  <a:tcPr/>
                </a:tc>
                <a:extLst>
                  <a:ext uri="{0D108BD9-81ED-4DB2-BD59-A6C34878D82A}">
                    <a16:rowId xmlns:a16="http://schemas.microsoft.com/office/drawing/2014/main" val="1692040119"/>
                  </a:ext>
                </a:extLst>
              </a:tr>
              <a:tr h="370840">
                <a:tc>
                  <a:txBody>
                    <a:bodyPr/>
                    <a:lstStyle/>
                    <a:p>
                      <a:r>
                        <a:rPr lang="en-US" dirty="0"/>
                        <a:t>Used by:</a:t>
                      </a:r>
                    </a:p>
                  </a:txBody>
                  <a:tcPr/>
                </a:tc>
                <a:tc>
                  <a:txBody>
                    <a:bodyPr/>
                    <a:lstStyle/>
                    <a:p>
                      <a:r>
                        <a:rPr lang="en-US" dirty="0"/>
                        <a:t>Data engineers</a:t>
                      </a:r>
                    </a:p>
                  </a:txBody>
                  <a:tcPr/>
                </a:tc>
                <a:tc>
                  <a:txBody>
                    <a:bodyPr/>
                    <a:lstStyle/>
                    <a:p>
                      <a:r>
                        <a:rPr lang="en-US" dirty="0"/>
                        <a:t>Data scientists</a:t>
                      </a:r>
                    </a:p>
                  </a:txBody>
                  <a:tcPr/>
                </a:tc>
                <a:extLst>
                  <a:ext uri="{0D108BD9-81ED-4DB2-BD59-A6C34878D82A}">
                    <a16:rowId xmlns:a16="http://schemas.microsoft.com/office/drawing/2014/main" val="443238500"/>
                  </a:ext>
                </a:extLst>
              </a:tr>
            </a:tbl>
          </a:graphicData>
        </a:graphic>
      </p:graphicFrame>
    </p:spTree>
    <p:extLst>
      <p:ext uri="{BB962C8B-B14F-4D97-AF65-F5344CB8AC3E}">
        <p14:creationId xmlns:p14="http://schemas.microsoft.com/office/powerpoint/2010/main" val="236333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9A28EC-399A-4C2A-AE01-1A5CB08ACE2A}"/>
              </a:ext>
            </a:extLst>
          </p:cNvPr>
          <p:cNvSpPr>
            <a:spLocks noGrp="1"/>
          </p:cNvSpPr>
          <p:nvPr>
            <p:ph type="title"/>
          </p:nvPr>
        </p:nvSpPr>
        <p:spPr/>
        <p:txBody>
          <a:bodyPr/>
          <a:lstStyle/>
          <a:p>
            <a:r>
              <a:rPr lang="en-US" dirty="0"/>
              <a:t>High level machine learning process</a:t>
            </a:r>
          </a:p>
        </p:txBody>
      </p:sp>
      <p:graphicFrame>
        <p:nvGraphicFramePr>
          <p:cNvPr id="15" name="Diagram 14">
            <a:extLst>
              <a:ext uri="{FF2B5EF4-FFF2-40B4-BE49-F238E27FC236}">
                <a16:creationId xmlns:a16="http://schemas.microsoft.com/office/drawing/2014/main" id="{5D20B7E0-B529-40A4-831C-8E01C73D63EA}"/>
              </a:ext>
            </a:extLst>
          </p:cNvPr>
          <p:cNvGraphicFramePr/>
          <p:nvPr/>
        </p:nvGraphicFramePr>
        <p:xfrm>
          <a:off x="2030443" y="96192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9673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F5F9F598-91F9-4898-A072-1CA6C5BA602D}"/>
              </a:ext>
            </a:extLst>
          </p:cNvPr>
          <p:cNvGraphicFramePr>
            <a:graphicFrameLocks noGrp="1"/>
          </p:cNvGraphicFramePr>
          <p:nvPr/>
        </p:nvGraphicFramePr>
        <p:xfrm>
          <a:off x="2946898" y="1444113"/>
          <a:ext cx="8817996" cy="4937759"/>
        </p:xfrm>
        <a:graphic>
          <a:graphicData uri="http://schemas.openxmlformats.org/drawingml/2006/table">
            <a:tbl>
              <a:tblPr firstRow="1" bandRow="1">
                <a:tableStyleId>{BC89EF96-8CEA-46FF-86C4-4CE0E7609802}</a:tableStyleId>
              </a:tblPr>
              <a:tblGrid>
                <a:gridCol w="2634918">
                  <a:extLst>
                    <a:ext uri="{9D8B030D-6E8A-4147-A177-3AD203B41FA5}">
                      <a16:colId xmlns:a16="http://schemas.microsoft.com/office/drawing/2014/main" val="20000"/>
                    </a:ext>
                  </a:extLst>
                </a:gridCol>
                <a:gridCol w="6183078">
                  <a:extLst>
                    <a:ext uri="{9D8B030D-6E8A-4147-A177-3AD203B41FA5}">
                      <a16:colId xmlns:a16="http://schemas.microsoft.com/office/drawing/2014/main" val="20001"/>
                    </a:ext>
                  </a:extLst>
                </a:gridCol>
              </a:tblGrid>
              <a:tr h="1210919">
                <a:tc>
                  <a:txBody>
                    <a:bodyPr/>
                    <a:lstStyle/>
                    <a:p>
                      <a:pPr marL="0" indent="0">
                        <a:buFont typeface="Arial" panose="020B0604020202020204" pitchFamily="34" charset="0"/>
                        <a:buNone/>
                      </a:pPr>
                      <a:r>
                        <a:rPr lang="en-US" sz="1400" b="0" kern="1200">
                          <a:ln>
                            <a:solidFill>
                              <a:srgbClr val="FFFFFF">
                                <a:alpha val="0"/>
                              </a:srgbClr>
                            </a:solidFill>
                          </a:ln>
                          <a:latin typeface="Segoe UI" panose="020B0502040204020203" pitchFamily="34" charset="0"/>
                          <a:cs typeface="Segoe UI" panose="020B0502040204020203" pitchFamily="34" charset="0"/>
                        </a:rPr>
                        <a:t>Classification and Regression</a:t>
                      </a:r>
                      <a:endParaRPr lang="en-US" sz="1400" b="0" kern="1200">
                        <a:ln>
                          <a:solidFill>
                            <a:srgbClr val="FFFFFF">
                              <a:alpha val="0"/>
                            </a:srgbClr>
                          </a:solidFill>
                        </a:ln>
                        <a:gradFill>
                          <a:gsLst>
                            <a:gs pos="85321">
                              <a:srgbClr val="505050"/>
                            </a:gs>
                            <a:gs pos="57000">
                              <a:srgbClr val="505050"/>
                            </a:gs>
                          </a:gsLst>
                        </a:gra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b="0" kern="1200">
                          <a:ln>
                            <a:solidFill>
                              <a:srgbClr val="FFFFFF">
                                <a:alpha val="0"/>
                              </a:srgbClr>
                            </a:solidFill>
                          </a:ln>
                          <a:latin typeface="Segoe UI" panose="020B0502040204020203" pitchFamily="34" charset="0"/>
                          <a:cs typeface="Segoe UI" panose="020B0502040204020203" pitchFamily="34" charset="0"/>
                        </a:rPr>
                        <a:t>Linear Models (SVMs, logistic regression, linear regression)</a:t>
                      </a:r>
                    </a:p>
                    <a:p>
                      <a:pPr marL="285750" indent="-285750">
                        <a:buFont typeface="Arial" panose="020B0604020202020204" pitchFamily="34" charset="0"/>
                        <a:buChar char="•"/>
                      </a:pPr>
                      <a:r>
                        <a:rPr lang="en-US" sz="1400" b="0" kern="1200">
                          <a:ln>
                            <a:solidFill>
                              <a:srgbClr val="FFFFFF">
                                <a:alpha val="0"/>
                              </a:srgbClr>
                            </a:solidFill>
                          </a:ln>
                          <a:latin typeface="Segoe UI" panose="020B0502040204020203" pitchFamily="34" charset="0"/>
                          <a:cs typeface="Segoe UI" panose="020B0502040204020203" pitchFamily="34" charset="0"/>
                        </a:rPr>
                        <a:t>Naïve Bayes</a:t>
                      </a:r>
                    </a:p>
                    <a:p>
                      <a:pPr marL="285750" indent="-285750">
                        <a:buFont typeface="Arial" panose="020B0604020202020204" pitchFamily="34" charset="0"/>
                        <a:buChar char="•"/>
                      </a:pPr>
                      <a:r>
                        <a:rPr lang="en-US" sz="1400" b="0" kern="1200">
                          <a:ln>
                            <a:solidFill>
                              <a:srgbClr val="FFFFFF">
                                <a:alpha val="0"/>
                              </a:srgbClr>
                            </a:solidFill>
                          </a:ln>
                          <a:latin typeface="Segoe UI" panose="020B0502040204020203" pitchFamily="34" charset="0"/>
                          <a:cs typeface="Segoe UI" panose="020B0502040204020203" pitchFamily="34" charset="0"/>
                        </a:rPr>
                        <a:t>Decision Trees</a:t>
                      </a:r>
                    </a:p>
                    <a:p>
                      <a:pPr marL="285750" indent="-285750">
                        <a:buFont typeface="Arial" panose="020B0604020202020204" pitchFamily="34" charset="0"/>
                        <a:buChar char="•"/>
                      </a:pPr>
                      <a:r>
                        <a:rPr lang="en-US" sz="1400" b="0" kern="1200">
                          <a:ln>
                            <a:solidFill>
                              <a:srgbClr val="FFFFFF">
                                <a:alpha val="0"/>
                              </a:srgbClr>
                            </a:solidFill>
                          </a:ln>
                          <a:latin typeface="Segoe UI" panose="020B0502040204020203" pitchFamily="34" charset="0"/>
                          <a:cs typeface="Segoe UI" panose="020B0502040204020203" pitchFamily="34" charset="0"/>
                        </a:rPr>
                        <a:t>Ensembles of trees (Random Forest, Gradient-Boosted Trees)</a:t>
                      </a:r>
                    </a:p>
                    <a:p>
                      <a:pPr marL="285750" indent="-285750">
                        <a:buFont typeface="Arial" panose="020B0604020202020204" pitchFamily="34" charset="0"/>
                        <a:buChar char="•"/>
                      </a:pPr>
                      <a:r>
                        <a:rPr lang="en-US" sz="1400" b="0" kern="1200">
                          <a:ln>
                            <a:solidFill>
                              <a:srgbClr val="FFFFFF">
                                <a:alpha val="0"/>
                              </a:srgbClr>
                            </a:solidFill>
                          </a:ln>
                          <a:latin typeface="Segoe UI" panose="020B0502040204020203" pitchFamily="34" charset="0"/>
                          <a:cs typeface="Segoe UI" panose="020B0502040204020203" pitchFamily="34" charset="0"/>
                        </a:rPr>
                        <a:t>Isotonic regression</a:t>
                      </a:r>
                      <a:endParaRPr lang="en-US" sz="1400" b="0" kern="1200">
                        <a:ln>
                          <a:solidFill>
                            <a:srgbClr val="FFFFFF">
                              <a:alpha val="0"/>
                            </a:srgbClr>
                          </a:solidFill>
                        </a:ln>
                        <a:gradFill>
                          <a:gsLst>
                            <a:gs pos="85321">
                              <a:srgbClr val="505050"/>
                            </a:gs>
                            <a:gs pos="57000">
                              <a:srgbClr val="505050"/>
                            </a:gs>
                          </a:gsLst>
                        </a:gra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1001629">
                <a:tc>
                  <a:txBody>
                    <a:bodyPr/>
                    <a:lstStyle/>
                    <a:p>
                      <a:pPr marL="0" indent="0">
                        <a:buFont typeface="Arial" panose="020B0604020202020204" pitchFamily="34" charset="0"/>
                        <a:buNone/>
                      </a:pPr>
                      <a:r>
                        <a:rPr lang="en-US" sz="1400" kern="1200">
                          <a:ln>
                            <a:solidFill>
                              <a:srgbClr val="FFFFFF">
                                <a:alpha val="0"/>
                              </a:srgbClr>
                            </a:solidFill>
                          </a:ln>
                          <a:latin typeface="Segoe UI" panose="020B0502040204020203" pitchFamily="34" charset="0"/>
                          <a:cs typeface="Segoe UI" panose="020B0502040204020203" pitchFamily="34" charset="0"/>
                        </a:rPr>
                        <a:t>Clustering</a:t>
                      </a:r>
                      <a:endParaRPr lang="en-US" sz="1400" kern="1200">
                        <a:ln>
                          <a:solidFill>
                            <a:srgbClr val="FFFFFF">
                              <a:alpha val="0"/>
                            </a:srgbClr>
                          </a:solidFill>
                        </a:ln>
                        <a:gradFill>
                          <a:gsLst>
                            <a:gs pos="85321">
                              <a:srgbClr val="505050"/>
                            </a:gs>
                            <a:gs pos="57000">
                              <a:srgbClr val="505050"/>
                            </a:gs>
                          </a:gsLst>
                        </a:gra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k-means and streaming k-means</a:t>
                      </a:r>
                    </a:p>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Gaussian mixture</a:t>
                      </a:r>
                    </a:p>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Power iteration clustering (PIC)</a:t>
                      </a:r>
                    </a:p>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Latent Dirichlet allocation (LDA)</a:t>
                      </a:r>
                      <a:endParaRPr lang="en-US" sz="1400" kern="1200">
                        <a:ln>
                          <a:solidFill>
                            <a:srgbClr val="FFFFFF">
                              <a:alpha val="0"/>
                            </a:srgbClr>
                          </a:solidFill>
                        </a:ln>
                        <a:gradFill>
                          <a:gsLst>
                            <a:gs pos="85321">
                              <a:srgbClr val="505050"/>
                            </a:gs>
                            <a:gs pos="57000">
                              <a:srgbClr val="505050"/>
                            </a:gs>
                          </a:gsLst>
                        </a:gra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13261">
                <a:tc>
                  <a:txBody>
                    <a:bodyPr/>
                    <a:lstStyle/>
                    <a:p>
                      <a:pPr marL="0" indent="0">
                        <a:buFont typeface="Arial" panose="020B0604020202020204" pitchFamily="34" charset="0"/>
                        <a:buNone/>
                      </a:pPr>
                      <a:r>
                        <a:rPr lang="en-US" sz="1400" kern="1200">
                          <a:ln>
                            <a:solidFill>
                              <a:srgbClr val="FFFFFF">
                                <a:alpha val="0"/>
                              </a:srgbClr>
                            </a:solidFill>
                          </a:ln>
                          <a:latin typeface="Segoe UI" panose="020B0502040204020203" pitchFamily="34" charset="0"/>
                          <a:cs typeface="Segoe UI" panose="020B0502040204020203" pitchFamily="34" charset="0"/>
                        </a:rPr>
                        <a:t>Collaborative Filtering</a:t>
                      </a:r>
                      <a:endParaRPr lang="en-US" sz="1400" kern="1200">
                        <a:ln>
                          <a:solidFill>
                            <a:srgbClr val="FFFFFF">
                              <a:alpha val="0"/>
                            </a:srgbClr>
                          </a:solidFill>
                        </a:ln>
                        <a:gradFill>
                          <a:gsLst>
                            <a:gs pos="85321">
                              <a:srgbClr val="505050"/>
                            </a:gs>
                            <a:gs pos="57000">
                              <a:srgbClr val="505050"/>
                            </a:gs>
                          </a:gsLst>
                        </a:gra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Alternating least squares (ALS)</a:t>
                      </a:r>
                      <a:endParaRPr lang="en-US" sz="1400" kern="1200">
                        <a:ln>
                          <a:solidFill>
                            <a:srgbClr val="FFFFFF">
                              <a:alpha val="0"/>
                            </a:srgbClr>
                          </a:solidFill>
                        </a:ln>
                        <a:gradFill>
                          <a:gsLst>
                            <a:gs pos="85321">
                              <a:srgbClr val="505050"/>
                            </a:gs>
                            <a:gs pos="57000">
                              <a:srgbClr val="505050"/>
                            </a:gs>
                          </a:gsLst>
                        </a:gra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21736">
                <a:tc>
                  <a:txBody>
                    <a:bodyPr/>
                    <a:lstStyle/>
                    <a:p>
                      <a:pPr marL="0" indent="0">
                        <a:buFont typeface="Arial" panose="020B0604020202020204" pitchFamily="34" charset="0"/>
                        <a:buNone/>
                      </a:pPr>
                      <a:r>
                        <a:rPr lang="en-US" sz="1400" kern="1200">
                          <a:ln>
                            <a:solidFill>
                              <a:srgbClr val="FFFFFF">
                                <a:alpha val="0"/>
                              </a:srgbClr>
                            </a:solidFill>
                          </a:ln>
                          <a:latin typeface="Segoe UI" panose="020B0502040204020203" pitchFamily="34" charset="0"/>
                          <a:cs typeface="Segoe UI" panose="020B0502040204020203" pitchFamily="34" charset="0"/>
                        </a:rPr>
                        <a:t>Dimensionality Reduction</a:t>
                      </a:r>
                      <a:endParaRPr lang="en-US" sz="1400" kern="1200">
                        <a:ln>
                          <a:solidFill>
                            <a:srgbClr val="FFFFFF">
                              <a:alpha val="0"/>
                            </a:srgbClr>
                          </a:solidFill>
                        </a:ln>
                        <a:solidFill>
                          <a:schemeClr val="bg1"/>
                        </a:soli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SVD</a:t>
                      </a:r>
                    </a:p>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PCA</a:t>
                      </a:r>
                      <a:endParaRPr lang="en-US" sz="1400" kern="1200">
                        <a:ln>
                          <a:solidFill>
                            <a:srgbClr val="FFFFFF">
                              <a:alpha val="0"/>
                            </a:srgbClr>
                          </a:solidFill>
                        </a:ln>
                        <a:solidFill>
                          <a:schemeClr val="bg1"/>
                        </a:soli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34267278"/>
                  </a:ext>
                </a:extLst>
              </a:tr>
              <a:tr h="521736">
                <a:tc>
                  <a:txBody>
                    <a:bodyPr/>
                    <a:lstStyle/>
                    <a:p>
                      <a:pPr marL="0" indent="0">
                        <a:buFont typeface="Arial" panose="020B0604020202020204" pitchFamily="34" charset="0"/>
                        <a:buNone/>
                      </a:pPr>
                      <a:r>
                        <a:rPr lang="en-US" sz="1400" kern="1200">
                          <a:ln>
                            <a:solidFill>
                              <a:srgbClr val="FFFFFF">
                                <a:alpha val="0"/>
                              </a:srgbClr>
                            </a:solidFill>
                          </a:ln>
                          <a:latin typeface="Segoe UI" panose="020B0502040204020203" pitchFamily="34" charset="0"/>
                          <a:cs typeface="Segoe UI" panose="020B0502040204020203" pitchFamily="34" charset="0"/>
                        </a:rPr>
                        <a:t>Frequent Pattern Mining</a:t>
                      </a:r>
                      <a:endParaRPr lang="en-US" sz="1400" kern="1200">
                        <a:ln>
                          <a:solidFill>
                            <a:srgbClr val="FFFFFF">
                              <a:alpha val="0"/>
                            </a:srgbClr>
                          </a:solidFill>
                        </a:ln>
                        <a:solidFill>
                          <a:schemeClr val="bg1"/>
                        </a:soli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FP-growth</a:t>
                      </a:r>
                    </a:p>
                    <a:p>
                      <a:pPr marL="285750" indent="-285750">
                        <a:buFont typeface="Arial" panose="020B0604020202020204" pitchFamily="34" charset="0"/>
                        <a:buChar char="•"/>
                      </a:pPr>
                      <a:r>
                        <a:rPr lang="en-US" sz="1400" kern="1200">
                          <a:ln>
                            <a:solidFill>
                              <a:srgbClr val="FFFFFF">
                                <a:alpha val="0"/>
                              </a:srgbClr>
                            </a:solidFill>
                          </a:ln>
                          <a:latin typeface="Segoe UI" panose="020B0502040204020203" pitchFamily="34" charset="0"/>
                          <a:cs typeface="Segoe UI" panose="020B0502040204020203" pitchFamily="34" charset="0"/>
                        </a:rPr>
                        <a:t>Association rules</a:t>
                      </a:r>
                      <a:endParaRPr lang="en-US" sz="1400" kern="1200">
                        <a:ln>
                          <a:solidFill>
                            <a:srgbClr val="FFFFFF">
                              <a:alpha val="0"/>
                            </a:srgbClr>
                          </a:solidFill>
                        </a:ln>
                        <a:solidFill>
                          <a:schemeClr val="bg1"/>
                        </a:solidFill>
                        <a:latin typeface="Segoe UI" panose="020B0502040204020203" pitchFamily="34" charset="0"/>
                        <a:ea typeface="Segoe UI" pitchFamily="34" charset="0"/>
                        <a:cs typeface="Segoe UI" panose="020B0502040204020203" pitchFamily="34" charset="0"/>
                      </a:endParaRP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48167556"/>
                  </a:ext>
                </a:extLst>
              </a:tr>
              <a:tr h="1168478">
                <a:tc>
                  <a:txBody>
                    <a:bodyPr/>
                    <a:lstStyle/>
                    <a:p>
                      <a:pPr marL="0" indent="0" algn="l" defTabSz="914192" rtl="0" eaLnBrk="1" latinLnBrk="0" hangingPunct="1">
                        <a:buFont typeface="Arial" panose="020B0604020202020204" pitchFamily="34" charset="0"/>
                        <a:buNone/>
                      </a:pPr>
                      <a:r>
                        <a:rPr lang="en-US" sz="1400" kern="1200" dirty="0">
                          <a:ln>
                            <a:solidFill>
                              <a:srgbClr val="FFFFFF">
                                <a:alpha val="0"/>
                              </a:srgbClr>
                            </a:solidFill>
                          </a:ln>
                          <a:solidFill>
                            <a:schemeClr val="tx1"/>
                          </a:solidFill>
                          <a:latin typeface="Segoe UI" panose="020B0502040204020203" pitchFamily="34" charset="0"/>
                          <a:ea typeface="+mn-ea"/>
                          <a:cs typeface="Segoe UI" panose="020B0502040204020203" pitchFamily="34" charset="0"/>
                        </a:rPr>
                        <a:t>Basic Statistics</a:t>
                      </a: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285750" indent="-285750" algn="l" defTabSz="914192" rtl="0" eaLnBrk="1" latinLnBrk="0" hangingPunct="1">
                        <a:buFont typeface="Arial" panose="020B0604020202020204" pitchFamily="34" charset="0"/>
                        <a:buChar char="•"/>
                      </a:pPr>
                      <a:r>
                        <a:rPr lang="en-US" sz="1400" kern="1200" dirty="0">
                          <a:ln>
                            <a:solidFill>
                              <a:srgbClr val="FFFFFF">
                                <a:alpha val="0"/>
                              </a:srgbClr>
                            </a:solidFill>
                          </a:ln>
                          <a:solidFill>
                            <a:schemeClr val="tx1"/>
                          </a:solidFill>
                          <a:latin typeface="Segoe UI" panose="020B0502040204020203" pitchFamily="34" charset="0"/>
                          <a:ea typeface="+mn-ea"/>
                          <a:cs typeface="Segoe UI" panose="020B0502040204020203" pitchFamily="34" charset="0"/>
                        </a:rPr>
                        <a:t>Summary statistics</a:t>
                      </a:r>
                    </a:p>
                    <a:p>
                      <a:pPr marL="285750" indent="-285750" algn="l" defTabSz="914192" rtl="0" eaLnBrk="1" latinLnBrk="0" hangingPunct="1">
                        <a:buFont typeface="Arial" panose="020B0604020202020204" pitchFamily="34" charset="0"/>
                        <a:buChar char="•"/>
                      </a:pPr>
                      <a:r>
                        <a:rPr lang="en-US" sz="1400" kern="1200" dirty="0">
                          <a:ln>
                            <a:solidFill>
                              <a:srgbClr val="FFFFFF">
                                <a:alpha val="0"/>
                              </a:srgbClr>
                            </a:solidFill>
                          </a:ln>
                          <a:solidFill>
                            <a:schemeClr val="tx1"/>
                          </a:solidFill>
                          <a:latin typeface="Segoe UI" panose="020B0502040204020203" pitchFamily="34" charset="0"/>
                          <a:ea typeface="+mn-ea"/>
                          <a:cs typeface="Segoe UI" panose="020B0502040204020203" pitchFamily="34" charset="0"/>
                        </a:rPr>
                        <a:t>Correlations</a:t>
                      </a:r>
                    </a:p>
                    <a:p>
                      <a:pPr marL="285750" indent="-285750" algn="l" defTabSz="914192" rtl="0" eaLnBrk="1" latinLnBrk="0" hangingPunct="1">
                        <a:buFont typeface="Arial" panose="020B0604020202020204" pitchFamily="34" charset="0"/>
                        <a:buChar char="•"/>
                      </a:pPr>
                      <a:r>
                        <a:rPr lang="en-US" sz="1400" kern="1200" dirty="0">
                          <a:ln>
                            <a:solidFill>
                              <a:srgbClr val="FFFFFF">
                                <a:alpha val="0"/>
                              </a:srgbClr>
                            </a:solidFill>
                          </a:ln>
                          <a:solidFill>
                            <a:schemeClr val="tx1"/>
                          </a:solidFill>
                          <a:latin typeface="Segoe UI" panose="020B0502040204020203" pitchFamily="34" charset="0"/>
                          <a:ea typeface="+mn-ea"/>
                          <a:cs typeface="Segoe UI" panose="020B0502040204020203" pitchFamily="34" charset="0"/>
                        </a:rPr>
                        <a:t>Stratified sampling</a:t>
                      </a:r>
                    </a:p>
                    <a:p>
                      <a:pPr marL="285750" indent="-285750" algn="l" defTabSz="914192" rtl="0" eaLnBrk="1" latinLnBrk="0" hangingPunct="1">
                        <a:buFont typeface="Arial" panose="020B0604020202020204" pitchFamily="34" charset="0"/>
                        <a:buChar char="•"/>
                      </a:pPr>
                      <a:r>
                        <a:rPr lang="en-US" sz="1400" kern="1200" dirty="0">
                          <a:ln>
                            <a:solidFill>
                              <a:srgbClr val="FFFFFF">
                                <a:alpha val="0"/>
                              </a:srgbClr>
                            </a:solidFill>
                          </a:ln>
                          <a:solidFill>
                            <a:schemeClr val="tx1"/>
                          </a:solidFill>
                          <a:latin typeface="Segoe UI" panose="020B0502040204020203" pitchFamily="34" charset="0"/>
                          <a:ea typeface="+mn-ea"/>
                          <a:cs typeface="Segoe UI" panose="020B0502040204020203" pitchFamily="34" charset="0"/>
                        </a:rPr>
                        <a:t>Hypothesis testing</a:t>
                      </a:r>
                    </a:p>
                    <a:p>
                      <a:pPr marL="285750" indent="-285750" algn="l" defTabSz="914192" rtl="0" eaLnBrk="1" latinLnBrk="0" hangingPunct="1">
                        <a:buFont typeface="Arial" panose="020B0604020202020204" pitchFamily="34" charset="0"/>
                        <a:buChar char="•"/>
                      </a:pPr>
                      <a:r>
                        <a:rPr lang="en-US" sz="1400" kern="1200" dirty="0">
                          <a:ln>
                            <a:solidFill>
                              <a:srgbClr val="FFFFFF">
                                <a:alpha val="0"/>
                              </a:srgbClr>
                            </a:solidFill>
                          </a:ln>
                          <a:solidFill>
                            <a:schemeClr val="tx1"/>
                          </a:solidFill>
                          <a:latin typeface="Segoe UI" panose="020B0502040204020203" pitchFamily="34" charset="0"/>
                          <a:ea typeface="+mn-ea"/>
                          <a:cs typeface="Segoe UI" panose="020B0502040204020203" pitchFamily="34" charset="0"/>
                        </a:rPr>
                        <a:t>Random data generation</a:t>
                      </a:r>
                    </a:p>
                  </a:txBody>
                  <a:tcPr marL="89642" marR="89642" marT="44821" marB="44821"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12180060"/>
                  </a:ext>
                </a:extLst>
              </a:tr>
            </a:tbl>
          </a:graphicData>
        </a:graphic>
      </p:graphicFrame>
      <p:grpSp>
        <p:nvGrpSpPr>
          <p:cNvPr id="5" name="Group 4">
            <a:extLst>
              <a:ext uri="{FF2B5EF4-FFF2-40B4-BE49-F238E27FC236}">
                <a16:creationId xmlns:a16="http://schemas.microsoft.com/office/drawing/2014/main" id="{AEF0F718-0B98-4E86-B7CE-0302E821A951}"/>
              </a:ext>
            </a:extLst>
          </p:cNvPr>
          <p:cNvGrpSpPr/>
          <p:nvPr/>
        </p:nvGrpSpPr>
        <p:grpSpPr>
          <a:xfrm>
            <a:off x="214685" y="1439183"/>
            <a:ext cx="2733730" cy="4936314"/>
            <a:chOff x="214685" y="1439183"/>
            <a:chExt cx="2733730" cy="4936314"/>
          </a:xfrm>
        </p:grpSpPr>
        <p:sp>
          <p:nvSpPr>
            <p:cNvPr id="2" name="Rectangle 1">
              <a:extLst>
                <a:ext uri="{FF2B5EF4-FFF2-40B4-BE49-F238E27FC236}">
                  <a16:creationId xmlns:a16="http://schemas.microsoft.com/office/drawing/2014/main" id="{48E162F9-01B8-4B1B-8366-04C877ABE673}"/>
                </a:ext>
              </a:extLst>
            </p:cNvPr>
            <p:cNvSpPr/>
            <p:nvPr/>
          </p:nvSpPr>
          <p:spPr bwMode="auto">
            <a:xfrm>
              <a:off x="214685" y="3184794"/>
              <a:ext cx="2732213" cy="11767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Right Triangle 2">
              <a:extLst>
                <a:ext uri="{FF2B5EF4-FFF2-40B4-BE49-F238E27FC236}">
                  <a16:creationId xmlns:a16="http://schemas.microsoft.com/office/drawing/2014/main" id="{7B6FC0E9-1591-4838-9C28-DD38CC622C4F}"/>
                </a:ext>
              </a:extLst>
            </p:cNvPr>
            <p:cNvSpPr/>
            <p:nvPr/>
          </p:nvSpPr>
          <p:spPr bwMode="auto">
            <a:xfrm flipH="1">
              <a:off x="1595176" y="1439183"/>
              <a:ext cx="1351722" cy="1773142"/>
            </a:xfrm>
            <a:prstGeom prst="r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Right Triangle 8">
              <a:extLst>
                <a:ext uri="{FF2B5EF4-FFF2-40B4-BE49-F238E27FC236}">
                  <a16:creationId xmlns:a16="http://schemas.microsoft.com/office/drawing/2014/main" id="{A5050AB8-8991-45D1-904D-D5128C68CC53}"/>
                </a:ext>
              </a:extLst>
            </p:cNvPr>
            <p:cNvSpPr/>
            <p:nvPr/>
          </p:nvSpPr>
          <p:spPr bwMode="auto">
            <a:xfrm flipH="1" flipV="1">
              <a:off x="1596693" y="4354095"/>
              <a:ext cx="1351722" cy="2021402"/>
            </a:xfrm>
            <a:prstGeom prst="r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
        <p:nvSpPr>
          <p:cNvPr id="4" name="TextBox 3">
            <a:extLst>
              <a:ext uri="{FF2B5EF4-FFF2-40B4-BE49-F238E27FC236}">
                <a16:creationId xmlns:a16="http://schemas.microsoft.com/office/drawing/2014/main" id="{78086B26-FA93-4B03-8851-01C77C0B6D0D}"/>
              </a:ext>
            </a:extLst>
          </p:cNvPr>
          <p:cNvSpPr txBox="1"/>
          <p:nvPr/>
        </p:nvSpPr>
        <p:spPr>
          <a:xfrm>
            <a:off x="214685" y="3320993"/>
            <a:ext cx="1616379" cy="849463"/>
          </a:xfrm>
          <a:prstGeom prst="rect">
            <a:avLst/>
          </a:prstGeom>
          <a:noFill/>
        </p:spPr>
        <p:txBody>
          <a:bodyPr wrap="square" lIns="182880" tIns="146304" rIns="182880" bIns="146304" rtlCol="0">
            <a:spAutoFit/>
          </a:bodyPr>
          <a:lstStyle/>
          <a:p>
            <a:pPr>
              <a:lnSpc>
                <a:spcPct val="90000"/>
              </a:lnSpc>
              <a:spcAft>
                <a:spcPts val="600"/>
              </a:spcAft>
            </a:pPr>
            <a:r>
              <a:rPr lang="en-US" sz="2000">
                <a:solidFill>
                  <a:schemeClr val="bg1"/>
                </a:solidFill>
              </a:rPr>
              <a:t>Spark ML Algorithms</a:t>
            </a:r>
          </a:p>
        </p:txBody>
      </p:sp>
      <p:sp>
        <p:nvSpPr>
          <p:cNvPr id="7" name="Title 6">
            <a:extLst>
              <a:ext uri="{FF2B5EF4-FFF2-40B4-BE49-F238E27FC236}">
                <a16:creationId xmlns:a16="http://schemas.microsoft.com/office/drawing/2014/main" id="{3E91394B-6A7E-4417-A72D-84962CE6CD12}"/>
              </a:ext>
            </a:extLst>
          </p:cNvPr>
          <p:cNvSpPr>
            <a:spLocks noGrp="1"/>
          </p:cNvSpPr>
          <p:nvPr>
            <p:ph type="title"/>
          </p:nvPr>
        </p:nvSpPr>
        <p:spPr>
          <a:xfrm>
            <a:off x="588263" y="457200"/>
            <a:ext cx="11018520" cy="523220"/>
          </a:xfrm>
        </p:spPr>
        <p:txBody>
          <a:bodyPr>
            <a:normAutofit fontScale="90000"/>
          </a:bodyPr>
          <a:lstStyle/>
          <a:p>
            <a:r>
              <a:rPr lang="en-US" sz="3400" cap="none" spc="-147" dirty="0">
                <a:solidFill>
                  <a:schemeClr val="tx2"/>
                </a:solidFill>
                <a:latin typeface="+mj-lt"/>
                <a:ea typeface="+mn-ea"/>
                <a:cs typeface="Segoe UI" pitchFamily="34" charset="0"/>
              </a:rPr>
              <a:t>Modeling with Spark ML Algorithms</a:t>
            </a:r>
          </a:p>
        </p:txBody>
      </p:sp>
    </p:spTree>
    <p:extLst>
      <p:ext uri="{BB962C8B-B14F-4D97-AF65-F5344CB8AC3E}">
        <p14:creationId xmlns:p14="http://schemas.microsoft.com/office/powerpoint/2010/main" val="238610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B78CA8-1237-46DD-B1B8-744AB40C611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C03BB0F4-B8FC-464A-A9C7-9F0C54A0A85F}"/>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07A31EAD-6726-472E-8768-628A26466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93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3B86-B3C5-4D87-AE5B-33045B95E404}"/>
              </a:ext>
            </a:extLst>
          </p:cNvPr>
          <p:cNvSpPr>
            <a:spLocks noGrp="1"/>
          </p:cNvSpPr>
          <p:nvPr>
            <p:ph type="title"/>
          </p:nvPr>
        </p:nvSpPr>
        <p:spPr>
          <a:xfrm>
            <a:off x="369899" y="275180"/>
            <a:ext cx="11018520" cy="553998"/>
          </a:xfrm>
        </p:spPr>
        <p:txBody>
          <a:bodyPr>
            <a:normAutofit fontScale="90000"/>
          </a:bodyPr>
          <a:lstStyle/>
          <a:p>
            <a:r>
              <a:rPr lang="en-US" dirty="0"/>
              <a:t>Modeling with Azure Machine Learning – Code Free</a:t>
            </a:r>
          </a:p>
        </p:txBody>
      </p:sp>
      <p:pic>
        <p:nvPicPr>
          <p:cNvPr id="1026" name="Picture 2" descr="Screenshot of the Spark table, with Machine Learning and Enrich with new model highlighted.">
            <a:extLst>
              <a:ext uri="{FF2B5EF4-FFF2-40B4-BE49-F238E27FC236}">
                <a16:creationId xmlns:a16="http://schemas.microsoft.com/office/drawing/2014/main" id="{0DEAD5E4-46B1-4256-8BD6-5E6F48B87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31" y="1139857"/>
            <a:ext cx="5425981" cy="18026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reenshot of configuration specifications for training a machine learning model.">
            <a:extLst>
              <a:ext uri="{FF2B5EF4-FFF2-40B4-BE49-F238E27FC236}">
                <a16:creationId xmlns:a16="http://schemas.microsoft.com/office/drawing/2014/main" id="{A27DD568-C779-47CD-BE8F-66061858C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31" y="3059164"/>
            <a:ext cx="4138810" cy="5022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reenshot of Enrich with new model, with Regression highlighted.">
            <a:extLst>
              <a:ext uri="{FF2B5EF4-FFF2-40B4-BE49-F238E27FC236}">
                <a16:creationId xmlns:a16="http://schemas.microsoft.com/office/drawing/2014/main" id="{5A643477-5884-409A-9BE4-D9DBFED2D0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7959" y="3071198"/>
            <a:ext cx="3855290" cy="4604604"/>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Badge 1 outline">
            <a:extLst>
              <a:ext uri="{FF2B5EF4-FFF2-40B4-BE49-F238E27FC236}">
                <a16:creationId xmlns:a16="http://schemas.microsoft.com/office/drawing/2014/main" id="{3E68D09A-51AB-4027-83C3-AAAF0810D7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5712" y="1110596"/>
            <a:ext cx="914400" cy="914400"/>
          </a:xfrm>
          <a:prstGeom prst="rect">
            <a:avLst/>
          </a:prstGeom>
        </p:spPr>
      </p:pic>
      <p:pic>
        <p:nvPicPr>
          <p:cNvPr id="13" name="Graphic 12" descr="Badge outline">
            <a:extLst>
              <a:ext uri="{FF2B5EF4-FFF2-40B4-BE49-F238E27FC236}">
                <a16:creationId xmlns:a16="http://schemas.microsoft.com/office/drawing/2014/main" id="{A52EF808-2A30-42F7-9280-C47AF76D245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28541" y="3003837"/>
            <a:ext cx="914400" cy="914400"/>
          </a:xfrm>
          <a:prstGeom prst="rect">
            <a:avLst/>
          </a:prstGeom>
        </p:spPr>
      </p:pic>
      <p:pic>
        <p:nvPicPr>
          <p:cNvPr id="15" name="Graphic 14" descr="Badge 3 outline">
            <a:extLst>
              <a:ext uri="{FF2B5EF4-FFF2-40B4-BE49-F238E27FC236}">
                <a16:creationId xmlns:a16="http://schemas.microsoft.com/office/drawing/2014/main" id="{AA0C0B6B-A535-4748-AAC5-3CB7401B38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7648" y="3003837"/>
            <a:ext cx="914400" cy="914400"/>
          </a:xfrm>
          <a:prstGeom prst="rect">
            <a:avLst/>
          </a:prstGeom>
        </p:spPr>
      </p:pic>
      <p:pic>
        <p:nvPicPr>
          <p:cNvPr id="16" name="Picture 15">
            <a:extLst>
              <a:ext uri="{FF2B5EF4-FFF2-40B4-BE49-F238E27FC236}">
                <a16:creationId xmlns:a16="http://schemas.microsoft.com/office/drawing/2014/main" id="{CBEC5293-63B4-4E19-952E-9489A93F75C3}"/>
              </a:ext>
            </a:extLst>
          </p:cNvPr>
          <p:cNvPicPr>
            <a:picLocks noChangeAspect="1"/>
          </p:cNvPicPr>
          <p:nvPr/>
        </p:nvPicPr>
        <p:blipFill>
          <a:blip r:embed="rId12"/>
          <a:stretch>
            <a:fillRect/>
          </a:stretch>
        </p:blipFill>
        <p:spPr>
          <a:xfrm>
            <a:off x="8099030" y="1139857"/>
            <a:ext cx="4185790" cy="4960692"/>
          </a:xfrm>
          <a:prstGeom prst="rect">
            <a:avLst/>
          </a:prstGeom>
        </p:spPr>
      </p:pic>
      <p:pic>
        <p:nvPicPr>
          <p:cNvPr id="18" name="Graphic 17" descr="Badge 4 outline">
            <a:extLst>
              <a:ext uri="{FF2B5EF4-FFF2-40B4-BE49-F238E27FC236}">
                <a16:creationId xmlns:a16="http://schemas.microsoft.com/office/drawing/2014/main" id="{34DE7F18-7A40-4480-BF0F-E23EC07A19A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277600" y="1139857"/>
            <a:ext cx="914400" cy="914400"/>
          </a:xfrm>
          <a:prstGeom prst="rect">
            <a:avLst/>
          </a:prstGeom>
        </p:spPr>
      </p:pic>
    </p:spTree>
    <p:extLst>
      <p:ext uri="{BB962C8B-B14F-4D97-AF65-F5344CB8AC3E}">
        <p14:creationId xmlns:p14="http://schemas.microsoft.com/office/powerpoint/2010/main" val="33243045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16F800-D0C6-451F-8E19-8A12CA111F8E}"/>
              </a:ext>
            </a:extLst>
          </p:cNvPr>
          <p:cNvSpPr>
            <a:spLocks noGrp="1"/>
          </p:cNvSpPr>
          <p:nvPr>
            <p:ph type="title"/>
          </p:nvPr>
        </p:nvSpPr>
        <p:spPr/>
        <p:txBody>
          <a:bodyPr/>
          <a:lstStyle/>
          <a:p>
            <a:r>
              <a:rPr lang="en-US" dirty="0"/>
              <a:t>Modeling with Azure Machine Learning – With Code</a:t>
            </a:r>
          </a:p>
        </p:txBody>
      </p:sp>
      <p:pic>
        <p:nvPicPr>
          <p:cNvPr id="4" name="Picture 3">
            <a:extLst>
              <a:ext uri="{FF2B5EF4-FFF2-40B4-BE49-F238E27FC236}">
                <a16:creationId xmlns:a16="http://schemas.microsoft.com/office/drawing/2014/main" id="{A8F79D09-28FC-4110-86E5-5E1A55712CFE}"/>
              </a:ext>
            </a:extLst>
          </p:cNvPr>
          <p:cNvPicPr>
            <a:picLocks noChangeAspect="1"/>
          </p:cNvPicPr>
          <p:nvPr/>
        </p:nvPicPr>
        <p:blipFill rotWithShape="1">
          <a:blip r:embed="rId3"/>
          <a:srcRect r="15181"/>
          <a:stretch/>
        </p:blipFill>
        <p:spPr>
          <a:xfrm>
            <a:off x="295702" y="1011198"/>
            <a:ext cx="5214874" cy="2946653"/>
          </a:xfrm>
          <a:prstGeom prst="rect">
            <a:avLst/>
          </a:prstGeom>
        </p:spPr>
      </p:pic>
      <p:pic>
        <p:nvPicPr>
          <p:cNvPr id="5" name="Picture 4">
            <a:extLst>
              <a:ext uri="{FF2B5EF4-FFF2-40B4-BE49-F238E27FC236}">
                <a16:creationId xmlns:a16="http://schemas.microsoft.com/office/drawing/2014/main" id="{D51E0ED4-70F8-4323-BFE2-78FF7EBD3A77}"/>
              </a:ext>
            </a:extLst>
          </p:cNvPr>
          <p:cNvPicPr>
            <a:picLocks noChangeAspect="1"/>
          </p:cNvPicPr>
          <p:nvPr/>
        </p:nvPicPr>
        <p:blipFill rotWithShape="1">
          <a:blip r:embed="rId4"/>
          <a:srcRect l="18708" r="18301"/>
          <a:stretch/>
        </p:blipFill>
        <p:spPr>
          <a:xfrm>
            <a:off x="5672919" y="1011198"/>
            <a:ext cx="6632813" cy="5300447"/>
          </a:xfrm>
          <a:prstGeom prst="rect">
            <a:avLst/>
          </a:prstGeom>
        </p:spPr>
      </p:pic>
    </p:spTree>
    <p:extLst>
      <p:ext uri="{BB962C8B-B14F-4D97-AF65-F5344CB8AC3E}">
        <p14:creationId xmlns:p14="http://schemas.microsoft.com/office/powerpoint/2010/main" val="12337677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CD4CB-C0EC-4557-BF7A-D8A40CF2425D}"/>
              </a:ext>
            </a:extLst>
          </p:cNvPr>
          <p:cNvSpPr>
            <a:spLocks noGrp="1"/>
          </p:cNvSpPr>
          <p:nvPr>
            <p:ph type="title"/>
          </p:nvPr>
        </p:nvSpPr>
        <p:spPr>
          <a:xfrm>
            <a:off x="427980" y="0"/>
            <a:ext cx="11336039" cy="739343"/>
          </a:xfrm>
        </p:spPr>
        <p:txBody>
          <a:bodyPr/>
          <a:lstStyle/>
          <a:p>
            <a:r>
              <a:rPr lang="en-US" dirty="0"/>
              <a:t>Model deployment and scoring – Code Free</a:t>
            </a:r>
          </a:p>
        </p:txBody>
      </p:sp>
      <p:pic>
        <p:nvPicPr>
          <p:cNvPr id="4" name="Picture 3">
            <a:extLst>
              <a:ext uri="{FF2B5EF4-FFF2-40B4-BE49-F238E27FC236}">
                <a16:creationId xmlns:a16="http://schemas.microsoft.com/office/drawing/2014/main" id="{48348F58-1014-4886-93A9-4F48F3AE8275}"/>
              </a:ext>
            </a:extLst>
          </p:cNvPr>
          <p:cNvPicPr>
            <a:picLocks noChangeAspect="1"/>
          </p:cNvPicPr>
          <p:nvPr/>
        </p:nvPicPr>
        <p:blipFill rotWithShape="1">
          <a:blip r:embed="rId3"/>
          <a:srcRect r="18362"/>
          <a:stretch/>
        </p:blipFill>
        <p:spPr>
          <a:xfrm>
            <a:off x="188687" y="843418"/>
            <a:ext cx="3852480" cy="3487242"/>
          </a:xfrm>
          <a:prstGeom prst="rect">
            <a:avLst/>
          </a:prstGeom>
        </p:spPr>
      </p:pic>
      <p:pic>
        <p:nvPicPr>
          <p:cNvPr id="5" name="Picture 4">
            <a:extLst>
              <a:ext uri="{FF2B5EF4-FFF2-40B4-BE49-F238E27FC236}">
                <a16:creationId xmlns:a16="http://schemas.microsoft.com/office/drawing/2014/main" id="{F4055888-840C-4ABB-AF63-654D43F2F407}"/>
              </a:ext>
            </a:extLst>
          </p:cNvPr>
          <p:cNvPicPr>
            <a:picLocks noChangeAspect="1"/>
          </p:cNvPicPr>
          <p:nvPr/>
        </p:nvPicPr>
        <p:blipFill rotWithShape="1">
          <a:blip r:embed="rId4"/>
          <a:srcRect b="55735"/>
          <a:stretch/>
        </p:blipFill>
        <p:spPr>
          <a:xfrm>
            <a:off x="188687" y="4434735"/>
            <a:ext cx="5065167" cy="2567832"/>
          </a:xfrm>
          <a:prstGeom prst="rect">
            <a:avLst/>
          </a:prstGeom>
        </p:spPr>
      </p:pic>
      <p:pic>
        <p:nvPicPr>
          <p:cNvPr id="6" name="Picture 5">
            <a:extLst>
              <a:ext uri="{FF2B5EF4-FFF2-40B4-BE49-F238E27FC236}">
                <a16:creationId xmlns:a16="http://schemas.microsoft.com/office/drawing/2014/main" id="{7865597D-C059-45FA-B13C-6C1B67E4CC3B}"/>
              </a:ext>
            </a:extLst>
          </p:cNvPr>
          <p:cNvPicPr>
            <a:picLocks noChangeAspect="1"/>
          </p:cNvPicPr>
          <p:nvPr/>
        </p:nvPicPr>
        <p:blipFill>
          <a:blip r:embed="rId5"/>
          <a:stretch>
            <a:fillRect/>
          </a:stretch>
        </p:blipFill>
        <p:spPr>
          <a:xfrm>
            <a:off x="6938147" y="798945"/>
            <a:ext cx="4567248" cy="5925078"/>
          </a:xfrm>
          <a:prstGeom prst="rect">
            <a:avLst/>
          </a:prstGeom>
        </p:spPr>
      </p:pic>
      <p:pic>
        <p:nvPicPr>
          <p:cNvPr id="7" name="Graphic 6" descr="Badge 1 outline">
            <a:extLst>
              <a:ext uri="{FF2B5EF4-FFF2-40B4-BE49-F238E27FC236}">
                <a16:creationId xmlns:a16="http://schemas.microsoft.com/office/drawing/2014/main" id="{AD91035C-D741-4972-8034-B461A16917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767" y="1215439"/>
            <a:ext cx="914400" cy="914400"/>
          </a:xfrm>
          <a:prstGeom prst="rect">
            <a:avLst/>
          </a:prstGeom>
        </p:spPr>
      </p:pic>
      <p:pic>
        <p:nvPicPr>
          <p:cNvPr id="8" name="Graphic 7" descr="Badge outline">
            <a:extLst>
              <a:ext uri="{FF2B5EF4-FFF2-40B4-BE49-F238E27FC236}">
                <a16:creationId xmlns:a16="http://schemas.microsoft.com/office/drawing/2014/main" id="{3A75F6B3-517B-4543-A5EE-080F600F8D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39454" y="4434735"/>
            <a:ext cx="914400" cy="914400"/>
          </a:xfrm>
          <a:prstGeom prst="rect">
            <a:avLst/>
          </a:prstGeom>
        </p:spPr>
      </p:pic>
      <p:pic>
        <p:nvPicPr>
          <p:cNvPr id="9" name="Graphic 8" descr="Badge 3 outline">
            <a:extLst>
              <a:ext uri="{FF2B5EF4-FFF2-40B4-BE49-F238E27FC236}">
                <a16:creationId xmlns:a16="http://schemas.microsoft.com/office/drawing/2014/main" id="{AC5A40EA-CCD0-4568-BAAC-6CFB5CD6E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90995" y="758239"/>
            <a:ext cx="914400" cy="914400"/>
          </a:xfrm>
          <a:prstGeom prst="rect">
            <a:avLst/>
          </a:prstGeom>
        </p:spPr>
      </p:pic>
    </p:spTree>
    <p:extLst>
      <p:ext uri="{BB962C8B-B14F-4D97-AF65-F5344CB8AC3E}">
        <p14:creationId xmlns:p14="http://schemas.microsoft.com/office/powerpoint/2010/main" val="32336035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CD4CB-C0EC-4557-BF7A-D8A40CF2425D}"/>
              </a:ext>
            </a:extLst>
          </p:cNvPr>
          <p:cNvSpPr>
            <a:spLocks noGrp="1"/>
          </p:cNvSpPr>
          <p:nvPr>
            <p:ph type="title"/>
          </p:nvPr>
        </p:nvSpPr>
        <p:spPr>
          <a:xfrm>
            <a:off x="427980" y="0"/>
            <a:ext cx="11336039" cy="739343"/>
          </a:xfrm>
        </p:spPr>
        <p:txBody>
          <a:bodyPr/>
          <a:lstStyle/>
          <a:p>
            <a:r>
              <a:rPr lang="en-US" dirty="0"/>
              <a:t>Model deployment and scoring – Code Free (</a:t>
            </a:r>
            <a:r>
              <a:rPr lang="en-US" dirty="0" err="1"/>
              <a:t>cont</a:t>
            </a:r>
            <a:r>
              <a:rPr lang="en-US" dirty="0"/>
              <a:t>…)</a:t>
            </a:r>
          </a:p>
        </p:txBody>
      </p:sp>
      <p:pic>
        <p:nvPicPr>
          <p:cNvPr id="2050" name="Picture 2" descr="Screenshot that shows selections for creating a stored procedure.">
            <a:extLst>
              <a:ext uri="{FF2B5EF4-FFF2-40B4-BE49-F238E27FC236}">
                <a16:creationId xmlns:a16="http://schemas.microsoft.com/office/drawing/2014/main" id="{21464437-B601-4692-8676-821A3C7C0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95" y="846161"/>
            <a:ext cx="4450307" cy="58685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shot that shows scoring and predictions.">
            <a:extLst>
              <a:ext uri="{FF2B5EF4-FFF2-40B4-BE49-F238E27FC236}">
                <a16:creationId xmlns:a16="http://schemas.microsoft.com/office/drawing/2014/main" id="{D5F0AC3A-5CDF-4052-B69F-7A2C7F0CBC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36"/>
          <a:stretch/>
        </p:blipFill>
        <p:spPr bwMode="auto">
          <a:xfrm>
            <a:off x="5575634" y="815956"/>
            <a:ext cx="5573012" cy="5928945"/>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Badge 4 outline">
            <a:extLst>
              <a:ext uri="{FF2B5EF4-FFF2-40B4-BE49-F238E27FC236}">
                <a16:creationId xmlns:a16="http://schemas.microsoft.com/office/drawing/2014/main" id="{FBE9FB53-99BF-4DFF-9880-FB8832443C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5302" y="1037492"/>
            <a:ext cx="914400" cy="914400"/>
          </a:xfrm>
          <a:prstGeom prst="rect">
            <a:avLst/>
          </a:prstGeom>
        </p:spPr>
      </p:pic>
      <p:pic>
        <p:nvPicPr>
          <p:cNvPr id="12" name="Graphic 11" descr="Badge 5 outline">
            <a:extLst>
              <a:ext uri="{FF2B5EF4-FFF2-40B4-BE49-F238E27FC236}">
                <a16:creationId xmlns:a16="http://schemas.microsoft.com/office/drawing/2014/main" id="{28275EC8-8D5D-43B2-ACC5-D2A5FE3C62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34246" y="1705708"/>
            <a:ext cx="914400" cy="914400"/>
          </a:xfrm>
          <a:prstGeom prst="rect">
            <a:avLst/>
          </a:prstGeom>
        </p:spPr>
      </p:pic>
    </p:spTree>
    <p:extLst>
      <p:ext uri="{BB962C8B-B14F-4D97-AF65-F5344CB8AC3E}">
        <p14:creationId xmlns:p14="http://schemas.microsoft.com/office/powerpoint/2010/main" val="813899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BEBE69-6B01-4698-8DDF-A5D642D4DFF6}"/>
              </a:ext>
            </a:extLst>
          </p:cNvPr>
          <p:cNvSpPr>
            <a:spLocks noGrp="1"/>
          </p:cNvSpPr>
          <p:nvPr>
            <p:ph type="title"/>
          </p:nvPr>
        </p:nvSpPr>
        <p:spPr>
          <a:xfrm>
            <a:off x="426426" y="341123"/>
            <a:ext cx="5378630" cy="788791"/>
          </a:xfrm>
        </p:spPr>
        <p:txBody>
          <a:bodyPr/>
          <a:lstStyle/>
          <a:p>
            <a:r>
              <a:rPr lang="en-US" dirty="0"/>
              <a:t>Predict</a:t>
            </a:r>
          </a:p>
        </p:txBody>
      </p:sp>
      <p:sp>
        <p:nvSpPr>
          <p:cNvPr id="4" name="Text Placeholder 3">
            <a:extLst>
              <a:ext uri="{FF2B5EF4-FFF2-40B4-BE49-F238E27FC236}">
                <a16:creationId xmlns:a16="http://schemas.microsoft.com/office/drawing/2014/main" id="{FBE7CA56-4768-42B8-8F9B-297C5C511367}"/>
              </a:ext>
            </a:extLst>
          </p:cNvPr>
          <p:cNvSpPr>
            <a:spLocks noGrp="1"/>
          </p:cNvSpPr>
          <p:nvPr>
            <p:ph type="body" sz="quarter" idx="11"/>
          </p:nvPr>
        </p:nvSpPr>
        <p:spPr>
          <a:xfrm>
            <a:off x="426424" y="1129914"/>
            <a:ext cx="5129249" cy="5666663"/>
          </a:xfrm>
        </p:spPr>
        <p:txBody>
          <a:bodyPr/>
          <a:lstStyle/>
          <a:p>
            <a:r>
              <a:rPr lang="en-US" sz="1800" dirty="0">
                <a:solidFill>
                  <a:schemeClr val="tx2"/>
                </a:solidFill>
                <a:latin typeface="+mj-lt"/>
              </a:rPr>
              <a:t>Overview</a:t>
            </a:r>
            <a:endParaRPr lang="en-US" dirty="0">
              <a:solidFill>
                <a:schemeClr val="tx2"/>
              </a:solidFill>
              <a:latin typeface="+mj-lt"/>
            </a:endParaRPr>
          </a:p>
          <a:p>
            <a:pPr>
              <a:lnSpc>
                <a:spcPct val="150000"/>
              </a:lnSpc>
            </a:pPr>
            <a:r>
              <a:rPr lang="en-US" sz="1600" dirty="0"/>
              <a:t>It provides ability to import existing machine learning models and score them within provisioned SQL. It takes ONNX (Open Neural Network Exchange) and data as inputs and generates prediction based on model.</a:t>
            </a:r>
          </a:p>
          <a:p>
            <a:r>
              <a:rPr lang="en-US" sz="1800" dirty="0">
                <a:solidFill>
                  <a:schemeClr val="tx2"/>
                </a:solidFill>
                <a:latin typeface="+mj-lt"/>
              </a:rPr>
              <a:t>Benefits</a:t>
            </a:r>
            <a:endParaRPr lang="en-US" sz="1600" dirty="0"/>
          </a:p>
          <a:p>
            <a:pPr marL="457200" indent="-457200">
              <a:buAutoNum type="arabicPeriod"/>
            </a:pPr>
            <a:r>
              <a:rPr lang="en-US" sz="1600" dirty="0"/>
              <a:t>It empowers data engineers to successfully deploy machine learning models with the familiar T-SQL interface </a:t>
            </a:r>
          </a:p>
          <a:p>
            <a:pPr marL="457200" indent="-457200">
              <a:buAutoNum type="arabicPeriod"/>
            </a:pPr>
            <a:r>
              <a:rPr lang="en-US" sz="1600" dirty="0"/>
              <a:t>It offers seamless collaboration with data scientists</a:t>
            </a:r>
          </a:p>
          <a:p>
            <a:pPr marL="457200" indent="-457200">
              <a:buAutoNum type="arabicPeriod"/>
            </a:pPr>
            <a:r>
              <a:rPr lang="en-US" sz="1600" dirty="0"/>
              <a:t>It generates new columns, but the number of columns and their data types depends on the type of model that was used for prediction.</a:t>
            </a:r>
            <a:endParaRPr lang="en-US" dirty="0"/>
          </a:p>
          <a:p>
            <a:endParaRPr lang="en-US" dirty="0"/>
          </a:p>
        </p:txBody>
      </p:sp>
      <p:sp>
        <p:nvSpPr>
          <p:cNvPr id="2" name="Rectangle 1">
            <a:extLst>
              <a:ext uri="{FF2B5EF4-FFF2-40B4-BE49-F238E27FC236}">
                <a16:creationId xmlns:a16="http://schemas.microsoft.com/office/drawing/2014/main" id="{74D3F762-9CCC-4435-BDF6-8809BD4ACE25}"/>
              </a:ext>
            </a:extLst>
          </p:cNvPr>
          <p:cNvSpPr/>
          <p:nvPr/>
        </p:nvSpPr>
        <p:spPr>
          <a:xfrm>
            <a:off x="5749636" y="1697850"/>
            <a:ext cx="6328753"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Syntax</a:t>
            </a: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PREDICT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MODEL = @model | model_literal,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DATA = object AS &lt;table_alias&gt;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WITH ( &lt;result_set_definition&gt;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&lt;result_set_definition&gt;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 column_name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data_type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rPr>
              <a:t>MODEL = @model | model_literal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highlight>
                <a:srgbClr val="FFFFFF"/>
              </a:highligh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effectLst/>
              <a:highlight>
                <a:srgbClr val="FFFFFF"/>
              </a:highlight>
              <a:uLnTx/>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ighlight>
                  <a:srgbClr val="FFFFFF"/>
                </a:highlight>
                <a:latin typeface="Calibri" panose="020F0502020204030204" pitchFamily="34" charset="0"/>
                <a:cs typeface="Calibri" panose="020F0502020204030204" pitchFamily="34" charset="0"/>
              </a:rPr>
              <a:t>Example</a:t>
            </a:r>
            <a:r>
              <a:rPr lang="en-US" sz="1200" dirty="0">
                <a:highlight>
                  <a:srgbClr val="FFFFFF"/>
                </a:highlight>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8000"/>
              </a:solidFill>
              <a:highlight>
                <a:srgbClr val="FFFFFF"/>
              </a:highlight>
              <a:latin typeface="Calibri" panose="020F0502020204030204" pitchFamily="34" charset="0"/>
              <a:cs typeface="Calibri" panose="020F0502020204030204" pitchFamily="34" charset="0"/>
            </a:endParaRPr>
          </a:p>
          <a:p>
            <a:r>
              <a:rPr lang="en-US" sz="1200" b="0" dirty="0">
                <a:solidFill>
                  <a:srgbClr val="0000FF"/>
                </a:solidFill>
                <a:effectLst/>
                <a:latin typeface="Consolas" panose="020B0609020204030204" pitchFamily="49" charset="0"/>
              </a:rPr>
              <a:t>DECLARE</a:t>
            </a:r>
            <a:r>
              <a:rPr lang="en-US" sz="1200" b="0" dirty="0">
                <a:solidFill>
                  <a:srgbClr val="000000"/>
                </a:solidFill>
                <a:effectLst/>
                <a:latin typeface="Consolas" panose="020B0609020204030204" pitchFamily="49" charset="0"/>
              </a:rPr>
              <a:t> @model </a:t>
            </a:r>
            <a:r>
              <a:rPr lang="en-US" sz="1200" b="0" dirty="0">
                <a:solidFill>
                  <a:srgbClr val="0000FF"/>
                </a:solidFill>
                <a:effectLst/>
                <a:latin typeface="Consolas" panose="020B0609020204030204" pitchFamily="49" charset="0"/>
              </a:rPr>
              <a:t>varbinary</a:t>
            </a:r>
            <a:r>
              <a:rPr lang="en-US" sz="1200" b="0" dirty="0">
                <a:solidFill>
                  <a:srgbClr val="000000"/>
                </a:solidFill>
                <a:effectLst/>
                <a:latin typeface="Consolas" panose="020B0609020204030204" pitchFamily="49" charset="0"/>
              </a:rPr>
              <a:t>(max) = (</a:t>
            </a:r>
            <a:r>
              <a:rPr lang="en-US" sz="1200" b="0" dirty="0">
                <a:solidFill>
                  <a:srgbClr val="0000FF"/>
                </a:solidFill>
                <a:effectLst/>
                <a:latin typeface="Consolas" panose="020B0609020204030204" pitchFamily="49" charset="0"/>
              </a:rPr>
              <a:t>SELECT</a:t>
            </a:r>
            <a:r>
              <a:rPr lang="en-US" sz="1200" b="0" dirty="0">
                <a:solidFill>
                  <a:srgbClr val="000000"/>
                </a:solidFill>
                <a:effectLst/>
                <a:latin typeface="Consolas" panose="020B0609020204030204" pitchFamily="49" charset="0"/>
              </a:rPr>
              <a:t> Model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Models </a:t>
            </a:r>
            <a:r>
              <a:rPr lang="en-US" sz="1200" b="0" dirty="0">
                <a:solidFill>
                  <a:srgbClr val="0000FF"/>
                </a:solidFill>
                <a:effectLst/>
                <a:latin typeface="Consolas" panose="020B0609020204030204" pitchFamily="49" charset="0"/>
              </a:rPr>
              <a:t>WHERE</a:t>
            </a:r>
            <a:r>
              <a:rPr lang="en-US" sz="1200" b="0" dirty="0">
                <a:solidFill>
                  <a:srgbClr val="000000"/>
                </a:solidFill>
                <a:effectLst/>
                <a:latin typeface="Consolas" panose="020B0609020204030204" pitchFamily="49" charset="0"/>
              </a:rPr>
              <a:t> Id = &lt;&gt;);</a:t>
            </a:r>
          </a:p>
          <a:p>
            <a:r>
              <a:rPr lang="en-US" sz="1200" b="0" dirty="0">
                <a:solidFill>
                  <a:srgbClr val="0000FF"/>
                </a:solidFill>
                <a:effectLst/>
                <a:latin typeface="Consolas" panose="020B0609020204030204" pitchFamily="49" charset="0"/>
              </a:rPr>
              <a:t>SELECT</a:t>
            </a:r>
            <a:r>
              <a:rPr lang="en-US" sz="1200" b="0" dirty="0">
                <a:solidFill>
                  <a:srgbClr val="000000"/>
                </a:solidFill>
                <a:effectLst/>
                <a:latin typeface="Consolas" panose="020B0609020204030204" pitchFamily="49" charset="0"/>
              </a:rPr>
              <a:t> d.*, p.Score</a:t>
            </a:r>
          </a:p>
          <a:p>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PREDICT(MODEL = @model,</a:t>
            </a:r>
          </a:p>
          <a:p>
            <a:r>
              <a:rPr lang="en-US" sz="1200" b="0" dirty="0">
                <a:solidFill>
                  <a:srgbClr val="0000FF"/>
                </a:solidFill>
                <a:effectLst/>
                <a:latin typeface="Consolas" panose="020B0609020204030204" pitchFamily="49" charset="0"/>
              </a:rPr>
              <a:t>DATA</a:t>
            </a:r>
            <a:r>
              <a:rPr lang="en-US" sz="1200" b="0" dirty="0">
                <a:solidFill>
                  <a:srgbClr val="000000"/>
                </a:solidFill>
                <a:effectLst/>
                <a:latin typeface="Consolas" panose="020B0609020204030204" pitchFamily="49" charset="0"/>
              </a:rPr>
              <a:t> = dbo.mytable </a:t>
            </a:r>
            <a:r>
              <a:rPr lang="en-US" sz="1200" b="0" dirty="0">
                <a:solidFill>
                  <a:srgbClr val="0000FF"/>
                </a:solidFill>
                <a:effectLst/>
                <a:latin typeface="Consolas" panose="020B0609020204030204" pitchFamily="49" charset="0"/>
              </a:rPr>
              <a:t>AS</a:t>
            </a:r>
            <a:r>
              <a:rPr lang="en-US" sz="1200" b="0" dirty="0">
                <a:solidFill>
                  <a:srgbClr val="000000"/>
                </a:solidFill>
                <a:effectLst/>
                <a:latin typeface="Consolas" panose="020B0609020204030204" pitchFamily="49" charset="0"/>
              </a:rPr>
              <a:t> d) </a:t>
            </a:r>
            <a:r>
              <a:rPr lang="en-US" sz="1200" b="0" dirty="0">
                <a:solidFill>
                  <a:srgbClr val="0000FF"/>
                </a:solidFill>
                <a:effectLst/>
                <a:latin typeface="Consolas" panose="020B0609020204030204" pitchFamily="49" charset="0"/>
              </a:rPr>
              <a:t>WITH</a:t>
            </a:r>
            <a:r>
              <a:rPr lang="en-US" sz="1200" b="0" dirty="0">
                <a:solidFill>
                  <a:srgbClr val="000000"/>
                </a:solidFill>
                <a:effectLst/>
                <a:latin typeface="Consolas" panose="020B0609020204030204" pitchFamily="49" charset="0"/>
              </a:rPr>
              <a:t> (Score </a:t>
            </a:r>
            <a:r>
              <a:rPr lang="en-US" sz="1200" b="0" dirty="0">
                <a:solidFill>
                  <a:srgbClr val="0000FF"/>
                </a:solidFill>
                <a:effectLst/>
                <a:latin typeface="Consolas" panose="020B0609020204030204" pitchFamily="49" charset="0"/>
              </a:rPr>
              <a:t>float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AS</a:t>
            </a:r>
            <a:r>
              <a:rPr lang="en-US" sz="1200" b="0" dirty="0">
                <a:solidFill>
                  <a:srgbClr val="000000"/>
                </a:solidFill>
                <a:effectLst/>
                <a:latin typeface="Consolas" panose="020B0609020204030204" pitchFamily="49" charset="0"/>
              </a:rPr>
              <a:t> 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000"/>
              </a:solidFill>
              <a:effectLst/>
              <a:highlight>
                <a:srgbClr val="FFFFFF"/>
              </a:highligh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89102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5236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259F-F021-4C89-8C4B-35084C3A0711}"/>
              </a:ext>
            </a:extLst>
          </p:cNvPr>
          <p:cNvSpPr>
            <a:spLocks noGrp="1"/>
          </p:cNvSpPr>
          <p:nvPr>
            <p:ph type="title"/>
          </p:nvPr>
        </p:nvSpPr>
        <p:spPr/>
        <p:txBody>
          <a:bodyPr/>
          <a:lstStyle/>
          <a:p>
            <a:r>
              <a:rPr lang="en-US"/>
              <a:t>What is ONNX?</a:t>
            </a:r>
          </a:p>
        </p:txBody>
      </p:sp>
      <p:pic>
        <p:nvPicPr>
          <p:cNvPr id="5" name="Picture 4">
            <a:extLst>
              <a:ext uri="{FF2B5EF4-FFF2-40B4-BE49-F238E27FC236}">
                <a16:creationId xmlns:a16="http://schemas.microsoft.com/office/drawing/2014/main" id="{97E88B5E-2B22-4E2C-825E-DA8165FDAD09}"/>
              </a:ext>
            </a:extLst>
          </p:cNvPr>
          <p:cNvPicPr>
            <a:picLocks noChangeAspect="1"/>
          </p:cNvPicPr>
          <p:nvPr/>
        </p:nvPicPr>
        <p:blipFill>
          <a:blip r:embed="rId3"/>
          <a:stretch>
            <a:fillRect/>
          </a:stretch>
        </p:blipFill>
        <p:spPr>
          <a:xfrm>
            <a:off x="1763281" y="1289442"/>
            <a:ext cx="9084082" cy="4796848"/>
          </a:xfrm>
          <a:prstGeom prst="rect">
            <a:avLst/>
          </a:prstGeom>
        </p:spPr>
      </p:pic>
    </p:spTree>
    <p:extLst>
      <p:ext uri="{BB962C8B-B14F-4D97-AF65-F5344CB8AC3E}">
        <p14:creationId xmlns:p14="http://schemas.microsoft.com/office/powerpoint/2010/main" val="1067631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A4AD-6A51-4124-876C-513592CF577B}"/>
              </a:ext>
            </a:extLst>
          </p:cNvPr>
          <p:cNvSpPr>
            <a:spLocks noGrp="1"/>
          </p:cNvSpPr>
          <p:nvPr>
            <p:ph type="title"/>
          </p:nvPr>
        </p:nvSpPr>
        <p:spPr/>
        <p:txBody>
          <a:bodyPr/>
          <a:lstStyle/>
          <a:p>
            <a:r>
              <a:rPr lang="en-US" dirty="0"/>
              <a:t>Leveraging Cognitive services</a:t>
            </a:r>
          </a:p>
        </p:txBody>
      </p:sp>
      <p:pic>
        <p:nvPicPr>
          <p:cNvPr id="4" name="Picture 3">
            <a:extLst>
              <a:ext uri="{FF2B5EF4-FFF2-40B4-BE49-F238E27FC236}">
                <a16:creationId xmlns:a16="http://schemas.microsoft.com/office/drawing/2014/main" id="{80037998-C701-46FC-A7B8-FF594E90F025}"/>
              </a:ext>
            </a:extLst>
          </p:cNvPr>
          <p:cNvPicPr>
            <a:picLocks noChangeAspect="1"/>
          </p:cNvPicPr>
          <p:nvPr/>
        </p:nvPicPr>
        <p:blipFill>
          <a:blip r:embed="rId3"/>
          <a:stretch>
            <a:fillRect/>
          </a:stretch>
        </p:blipFill>
        <p:spPr>
          <a:xfrm>
            <a:off x="6013391" y="1294687"/>
            <a:ext cx="6047729" cy="2317537"/>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C7402B22-E18A-40FE-9A9E-B468C1238BCD}"/>
              </a:ext>
            </a:extLst>
          </p:cNvPr>
          <p:cNvPicPr>
            <a:picLocks noChangeAspect="1"/>
          </p:cNvPicPr>
          <p:nvPr/>
        </p:nvPicPr>
        <p:blipFill>
          <a:blip r:embed="rId4"/>
          <a:stretch>
            <a:fillRect/>
          </a:stretch>
        </p:blipFill>
        <p:spPr>
          <a:xfrm>
            <a:off x="6013391" y="3895713"/>
            <a:ext cx="4942030" cy="2625799"/>
          </a:xfrm>
          <a:prstGeom prst="rect">
            <a:avLst/>
          </a:prstGeom>
        </p:spPr>
        <p:style>
          <a:lnRef idx="2">
            <a:schemeClr val="dk1"/>
          </a:lnRef>
          <a:fillRef idx="1">
            <a:schemeClr val="lt1"/>
          </a:fillRef>
          <a:effectRef idx="0">
            <a:schemeClr val="dk1"/>
          </a:effectRef>
          <a:fontRef idx="minor">
            <a:schemeClr val="dk1"/>
          </a:fontRef>
        </p:style>
      </p:pic>
      <p:sp>
        <p:nvSpPr>
          <p:cNvPr id="10" name="TextBox 9">
            <a:extLst>
              <a:ext uri="{FF2B5EF4-FFF2-40B4-BE49-F238E27FC236}">
                <a16:creationId xmlns:a16="http://schemas.microsoft.com/office/drawing/2014/main" id="{7AE2CD98-4357-4E20-9869-4CDD6728347E}"/>
              </a:ext>
            </a:extLst>
          </p:cNvPr>
          <p:cNvSpPr txBox="1"/>
          <p:nvPr/>
        </p:nvSpPr>
        <p:spPr>
          <a:xfrm>
            <a:off x="328246" y="1587389"/>
            <a:ext cx="5521569" cy="461664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Enrich with existing model</a:t>
            </a:r>
          </a:p>
          <a:p>
            <a:pPr algn="l"/>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Select from the Cognitive Services available</a:t>
            </a:r>
          </a:p>
          <a:p>
            <a:pPr algn="l"/>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Choose the appropriate Cognitive Service resource</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Cog. Svc. API Key must be stored in a Key Vault</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Set input column</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Generates a </a:t>
            </a:r>
            <a:r>
              <a:rPr lang="en-US" sz="2000" dirty="0" err="1">
                <a:gradFill>
                  <a:gsLst>
                    <a:gs pos="2917">
                      <a:schemeClr val="tx1"/>
                    </a:gs>
                    <a:gs pos="30000">
                      <a:schemeClr val="tx1"/>
                    </a:gs>
                  </a:gsLst>
                  <a:lin ang="5400000" scaled="0"/>
                </a:gradFill>
              </a:rPr>
              <a:t>PySpark</a:t>
            </a:r>
            <a:r>
              <a:rPr lang="en-US" sz="2000" dirty="0">
                <a:gradFill>
                  <a:gsLst>
                    <a:gs pos="2917">
                      <a:schemeClr val="tx1"/>
                    </a:gs>
                    <a:gs pos="30000">
                      <a:schemeClr val="tx1"/>
                    </a:gs>
                  </a:gsLst>
                  <a:lin ang="5400000" scaled="0"/>
                </a:gradFill>
              </a:rPr>
              <a:t> Notebook that applies the cognitive service model to the column chosen</a:t>
            </a:r>
          </a:p>
        </p:txBody>
      </p:sp>
    </p:spTree>
    <p:extLst>
      <p:ext uri="{BB962C8B-B14F-4D97-AF65-F5344CB8AC3E}">
        <p14:creationId xmlns:p14="http://schemas.microsoft.com/office/powerpoint/2010/main" val="418784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fontScale="90000"/>
          </a:bodyPr>
          <a:lstStyle/>
          <a:p>
            <a:r>
              <a:rPr lang="en-US" dirty="0"/>
              <a:t>BRK13 – Azure Machine Learning integration with Azure Databricks</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3664853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r>
              <a:rPr lang="en-US" dirty="0"/>
              <a:t>Introduce Spark</a:t>
            </a:r>
          </a:p>
          <a:p>
            <a:r>
              <a:rPr lang="en-US" dirty="0"/>
              <a:t>Introduce Databricks</a:t>
            </a:r>
          </a:p>
          <a:p>
            <a:r>
              <a:rPr lang="en-US" dirty="0"/>
              <a:t>How AML plays in the ecosystem</a:t>
            </a:r>
          </a:p>
        </p:txBody>
      </p:sp>
    </p:spTree>
    <p:extLst>
      <p:ext uri="{BB962C8B-B14F-4D97-AF65-F5344CB8AC3E}">
        <p14:creationId xmlns:p14="http://schemas.microsoft.com/office/powerpoint/2010/main" val="38482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rift overview">
            <a:extLst>
              <a:ext uri="{FF2B5EF4-FFF2-40B4-BE49-F238E27FC236}">
                <a16:creationId xmlns:a16="http://schemas.microsoft.com/office/drawing/2014/main" id="{03575CE6-EB62-4374-8515-69DB329EF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65" y="1892005"/>
            <a:ext cx="11116056" cy="330586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a:xfrm>
            <a:off x="838200" y="1130681"/>
            <a:ext cx="9587598" cy="3744648"/>
          </a:xfrm>
        </p:spPr>
        <p:txBody>
          <a:bodyPr>
            <a:normAutofit/>
          </a:bodyPr>
          <a:lstStyle/>
          <a:p>
            <a:pPr marL="0" indent="0">
              <a:buNone/>
            </a:pPr>
            <a:r>
              <a:rPr lang="en-US" dirty="0"/>
              <a:t>Review results in AML Studio</a:t>
            </a:r>
          </a:p>
        </p:txBody>
      </p:sp>
      <p:sp>
        <p:nvSpPr>
          <p:cNvPr id="5" name="Speech Bubble: Rectangle 4">
            <a:extLst>
              <a:ext uri="{FF2B5EF4-FFF2-40B4-BE49-F238E27FC236}">
                <a16:creationId xmlns:a16="http://schemas.microsoft.com/office/drawing/2014/main" id="{683EB237-1043-49F1-B48E-11146C033A82}"/>
              </a:ext>
            </a:extLst>
          </p:cNvPr>
          <p:cNvSpPr/>
          <p:nvPr/>
        </p:nvSpPr>
        <p:spPr>
          <a:xfrm>
            <a:off x="2276483" y="2040270"/>
            <a:ext cx="2798951" cy="1220834"/>
          </a:xfrm>
          <a:prstGeom prst="wedgeRectCallout">
            <a:avLst>
              <a:gd name="adj1" fmla="val -78775"/>
              <a:gd name="adj2" fmla="val 63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Percent drift between baseline &amp; target</a:t>
            </a:r>
          </a:p>
        </p:txBody>
      </p:sp>
      <p:sp>
        <p:nvSpPr>
          <p:cNvPr id="6" name="Speech Bubble: Rectangle 5">
            <a:extLst>
              <a:ext uri="{FF2B5EF4-FFF2-40B4-BE49-F238E27FC236}">
                <a16:creationId xmlns:a16="http://schemas.microsoft.com/office/drawing/2014/main" id="{3CAEB10D-AD02-497B-9455-81E6983D5E9A}"/>
              </a:ext>
            </a:extLst>
          </p:cNvPr>
          <p:cNvSpPr/>
          <p:nvPr/>
        </p:nvSpPr>
        <p:spPr>
          <a:xfrm>
            <a:off x="4077136" y="4264912"/>
            <a:ext cx="3397114" cy="1220834"/>
          </a:xfrm>
          <a:prstGeom prst="wedgeRectCallout">
            <a:avLst>
              <a:gd name="adj1" fmla="val -79520"/>
              <a:gd name="adj2" fmla="val -51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Features which drifted the most</a:t>
            </a:r>
          </a:p>
        </p:txBody>
      </p:sp>
      <p:sp>
        <p:nvSpPr>
          <p:cNvPr id="7" name="Speech Bubble: Rectangle 6">
            <a:extLst>
              <a:ext uri="{FF2B5EF4-FFF2-40B4-BE49-F238E27FC236}">
                <a16:creationId xmlns:a16="http://schemas.microsoft.com/office/drawing/2014/main" id="{9BE443AD-0E6B-40FA-9866-4B5204EE59DB}"/>
              </a:ext>
            </a:extLst>
          </p:cNvPr>
          <p:cNvSpPr/>
          <p:nvPr/>
        </p:nvSpPr>
        <p:spPr>
          <a:xfrm>
            <a:off x="9357765" y="4993743"/>
            <a:ext cx="2662726" cy="1154127"/>
          </a:xfrm>
          <a:prstGeom prst="wedgeRectCallout">
            <a:avLst>
              <a:gd name="adj1" fmla="val -84017"/>
              <a:gd name="adj2" fmla="val -52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Observe drift over time</a:t>
            </a:r>
          </a:p>
        </p:txBody>
      </p:sp>
      <p:sp>
        <p:nvSpPr>
          <p:cNvPr id="8" name="Speech Bubble: Rectangle 7">
            <a:extLst>
              <a:ext uri="{FF2B5EF4-FFF2-40B4-BE49-F238E27FC236}">
                <a16:creationId xmlns:a16="http://schemas.microsoft.com/office/drawing/2014/main" id="{EB7E222B-AF74-4775-8446-AC5A5117289D}"/>
              </a:ext>
            </a:extLst>
          </p:cNvPr>
          <p:cNvSpPr/>
          <p:nvPr/>
        </p:nvSpPr>
        <p:spPr>
          <a:xfrm>
            <a:off x="2900876" y="4581350"/>
            <a:ext cx="2662726"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Drift beyond this will trigger alerts</a:t>
            </a:r>
          </a:p>
        </p:txBody>
      </p:sp>
    </p:spTree>
    <p:extLst>
      <p:ext uri="{BB962C8B-B14F-4D97-AF65-F5344CB8AC3E}">
        <p14:creationId xmlns:p14="http://schemas.microsoft.com/office/powerpoint/2010/main" val="172867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rift magnitude trend">
            <a:extLst>
              <a:ext uri="{FF2B5EF4-FFF2-40B4-BE49-F238E27FC236}">
                <a16:creationId xmlns:a16="http://schemas.microsoft.com/office/drawing/2014/main" id="{176882F1-BB1D-4170-AAF6-45EA9F8F0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105" y="1602769"/>
            <a:ext cx="9218301" cy="49344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a:xfrm>
            <a:off x="838200" y="1130681"/>
            <a:ext cx="9587598" cy="3744648"/>
          </a:xfrm>
        </p:spPr>
        <p:txBody>
          <a:bodyPr>
            <a:normAutofit/>
          </a:bodyPr>
          <a:lstStyle/>
          <a:p>
            <a:pPr marL="0" indent="0">
              <a:buNone/>
            </a:pPr>
            <a:r>
              <a:rPr lang="en-US" dirty="0"/>
              <a:t>Review results in AML Studio</a:t>
            </a:r>
          </a:p>
        </p:txBody>
      </p:sp>
    </p:spTree>
    <p:extLst>
      <p:ext uri="{BB962C8B-B14F-4D97-AF65-F5344CB8AC3E}">
        <p14:creationId xmlns:p14="http://schemas.microsoft.com/office/powerpoint/2010/main" val="358078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a:xfrm>
            <a:off x="838200" y="1130681"/>
            <a:ext cx="9587598" cy="3744648"/>
          </a:xfrm>
        </p:spPr>
        <p:txBody>
          <a:bodyPr>
            <a:normAutofit/>
          </a:bodyPr>
          <a:lstStyle/>
          <a:p>
            <a:pPr marL="0" indent="0">
              <a:buNone/>
            </a:pPr>
            <a:r>
              <a:rPr lang="en-US" dirty="0"/>
              <a:t>Review results by feature</a:t>
            </a:r>
          </a:p>
        </p:txBody>
      </p:sp>
      <p:graphicFrame>
        <p:nvGraphicFramePr>
          <p:cNvPr id="2" name="Table 4">
            <a:extLst>
              <a:ext uri="{FF2B5EF4-FFF2-40B4-BE49-F238E27FC236}">
                <a16:creationId xmlns:a16="http://schemas.microsoft.com/office/drawing/2014/main" id="{E965C788-DEAF-48E6-BA21-8961A15F5A3F}"/>
              </a:ext>
            </a:extLst>
          </p:cNvPr>
          <p:cNvGraphicFramePr>
            <a:graphicFrameLocks noGrp="1"/>
          </p:cNvGraphicFramePr>
          <p:nvPr/>
        </p:nvGraphicFramePr>
        <p:xfrm>
          <a:off x="942092" y="1671505"/>
          <a:ext cx="4415047" cy="1854200"/>
        </p:xfrm>
        <a:graphic>
          <a:graphicData uri="http://schemas.openxmlformats.org/drawingml/2006/table">
            <a:tbl>
              <a:tblPr firstRow="1" bandRow="1">
                <a:tableStyleId>{5C22544A-7EE6-4342-B048-85BDC9FD1C3A}</a:tableStyleId>
              </a:tblPr>
              <a:tblGrid>
                <a:gridCol w="2016542">
                  <a:extLst>
                    <a:ext uri="{9D8B030D-6E8A-4147-A177-3AD203B41FA5}">
                      <a16:colId xmlns:a16="http://schemas.microsoft.com/office/drawing/2014/main" val="1719333194"/>
                    </a:ext>
                  </a:extLst>
                </a:gridCol>
                <a:gridCol w="2398505">
                  <a:extLst>
                    <a:ext uri="{9D8B030D-6E8A-4147-A177-3AD203B41FA5}">
                      <a16:colId xmlns:a16="http://schemas.microsoft.com/office/drawing/2014/main" val="2744999681"/>
                    </a:ext>
                  </a:extLst>
                </a:gridCol>
              </a:tblGrid>
              <a:tr h="370840">
                <a:tc>
                  <a:txBody>
                    <a:bodyPr/>
                    <a:lstStyle/>
                    <a:p>
                      <a:r>
                        <a:rPr lang="en-US" sz="1600" dirty="0"/>
                        <a:t>Numeric features</a:t>
                      </a:r>
                    </a:p>
                  </a:txBody>
                  <a:tcPr/>
                </a:tc>
                <a:tc>
                  <a:txBody>
                    <a:bodyPr/>
                    <a:lstStyle/>
                    <a:p>
                      <a:r>
                        <a:rPr lang="en-US" sz="1600" dirty="0"/>
                        <a:t>Categorical features</a:t>
                      </a:r>
                    </a:p>
                  </a:txBody>
                  <a:tcPr/>
                </a:tc>
                <a:extLst>
                  <a:ext uri="{0D108BD9-81ED-4DB2-BD59-A6C34878D82A}">
                    <a16:rowId xmlns:a16="http://schemas.microsoft.com/office/drawing/2014/main" val="1153006474"/>
                  </a:ext>
                </a:extLst>
              </a:tr>
              <a:tr h="370840">
                <a:tc>
                  <a:txBody>
                    <a:bodyPr/>
                    <a:lstStyle/>
                    <a:p>
                      <a:r>
                        <a:rPr lang="en-US" sz="1600" dirty="0"/>
                        <a:t>Wasserstein distance</a:t>
                      </a:r>
                    </a:p>
                  </a:txBody>
                  <a:tcPr/>
                </a:tc>
                <a:tc>
                  <a:txBody>
                    <a:bodyPr/>
                    <a:lstStyle/>
                    <a:p>
                      <a:r>
                        <a:rPr lang="en-US" sz="1600" dirty="0"/>
                        <a:t>Euclidian distance</a:t>
                      </a:r>
                    </a:p>
                  </a:txBody>
                  <a:tcPr/>
                </a:tc>
                <a:extLst>
                  <a:ext uri="{0D108BD9-81ED-4DB2-BD59-A6C34878D82A}">
                    <a16:rowId xmlns:a16="http://schemas.microsoft.com/office/drawing/2014/main" val="1128883000"/>
                  </a:ext>
                </a:extLst>
              </a:tr>
              <a:tr h="370840">
                <a:tc>
                  <a:txBody>
                    <a:bodyPr/>
                    <a:lstStyle/>
                    <a:p>
                      <a:r>
                        <a:rPr lang="en-US" sz="1600" dirty="0"/>
                        <a:t>Mean value</a:t>
                      </a:r>
                    </a:p>
                  </a:txBody>
                  <a:tcPr/>
                </a:tc>
                <a:tc>
                  <a:txBody>
                    <a:bodyPr/>
                    <a:lstStyle/>
                    <a:p>
                      <a:r>
                        <a:rPr lang="en-US" sz="1600" dirty="0"/>
                        <a:t>Cardinality (unique values)</a:t>
                      </a:r>
                    </a:p>
                  </a:txBody>
                  <a:tcPr/>
                </a:tc>
                <a:extLst>
                  <a:ext uri="{0D108BD9-81ED-4DB2-BD59-A6C34878D82A}">
                    <a16:rowId xmlns:a16="http://schemas.microsoft.com/office/drawing/2014/main" val="647167091"/>
                  </a:ext>
                </a:extLst>
              </a:tr>
              <a:tr h="370840">
                <a:tc>
                  <a:txBody>
                    <a:bodyPr/>
                    <a:lstStyle/>
                    <a:p>
                      <a:r>
                        <a:rPr lang="en-US" sz="1600" dirty="0"/>
                        <a:t>Min value</a:t>
                      </a:r>
                    </a:p>
                  </a:txBody>
                  <a:tcPr/>
                </a:tc>
                <a:tc>
                  <a:txBody>
                    <a:bodyPr/>
                    <a:lstStyle/>
                    <a:p>
                      <a:endParaRPr lang="en-US" sz="1600" dirty="0"/>
                    </a:p>
                  </a:txBody>
                  <a:tcPr/>
                </a:tc>
                <a:extLst>
                  <a:ext uri="{0D108BD9-81ED-4DB2-BD59-A6C34878D82A}">
                    <a16:rowId xmlns:a16="http://schemas.microsoft.com/office/drawing/2014/main" val="4075765003"/>
                  </a:ext>
                </a:extLst>
              </a:tr>
              <a:tr h="370840">
                <a:tc>
                  <a:txBody>
                    <a:bodyPr/>
                    <a:lstStyle/>
                    <a:p>
                      <a:r>
                        <a:rPr lang="en-US" sz="1600" dirty="0"/>
                        <a:t>Max value</a:t>
                      </a:r>
                    </a:p>
                  </a:txBody>
                  <a:tcPr/>
                </a:tc>
                <a:tc>
                  <a:txBody>
                    <a:bodyPr/>
                    <a:lstStyle/>
                    <a:p>
                      <a:endParaRPr lang="en-US" sz="1600" dirty="0"/>
                    </a:p>
                  </a:txBody>
                  <a:tcPr/>
                </a:tc>
                <a:extLst>
                  <a:ext uri="{0D108BD9-81ED-4DB2-BD59-A6C34878D82A}">
                    <a16:rowId xmlns:a16="http://schemas.microsoft.com/office/drawing/2014/main" val="1916248699"/>
                  </a:ext>
                </a:extLst>
              </a:tr>
            </a:tbl>
          </a:graphicData>
        </a:graphic>
      </p:graphicFrame>
      <p:pic>
        <p:nvPicPr>
          <p:cNvPr id="6" name="Picture 5">
            <a:extLst>
              <a:ext uri="{FF2B5EF4-FFF2-40B4-BE49-F238E27FC236}">
                <a16:creationId xmlns:a16="http://schemas.microsoft.com/office/drawing/2014/main" id="{25D6F6F4-6EB0-4B46-9C45-E98F449A8672}"/>
              </a:ext>
            </a:extLst>
          </p:cNvPr>
          <p:cNvPicPr>
            <a:picLocks noChangeAspect="1"/>
          </p:cNvPicPr>
          <p:nvPr/>
        </p:nvPicPr>
        <p:blipFill>
          <a:blip r:embed="rId2"/>
          <a:stretch>
            <a:fillRect/>
          </a:stretch>
        </p:blipFill>
        <p:spPr>
          <a:xfrm>
            <a:off x="6096000" y="1603579"/>
            <a:ext cx="5605503" cy="3124223"/>
          </a:xfrm>
          <a:prstGeom prst="rect">
            <a:avLst/>
          </a:prstGeom>
          <a:ln>
            <a:solidFill>
              <a:schemeClr val="tx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976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Understanding Data Drift</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p:txBody>
          <a:bodyPr/>
          <a:lstStyle/>
          <a:p>
            <a:pPr marL="0" indent="0">
              <a:buNone/>
            </a:pPr>
            <a:r>
              <a:rPr lang="en-US" dirty="0"/>
              <a:t>Data drift happens over time.</a:t>
            </a:r>
          </a:p>
          <a:p>
            <a:pPr marL="0" indent="0">
              <a:buNone/>
            </a:pPr>
            <a:endParaRPr lang="en-US" dirty="0"/>
          </a:p>
          <a:p>
            <a:pPr marL="0" indent="0">
              <a:buNone/>
            </a:pPr>
            <a:r>
              <a:rPr lang="en-US" dirty="0"/>
              <a:t>Data drift affects models—they become less accurate as underlying circumstances change.</a:t>
            </a:r>
          </a:p>
          <a:p>
            <a:pPr marL="0" indent="0">
              <a:buNone/>
            </a:pPr>
            <a:endParaRPr lang="en-US" dirty="0"/>
          </a:p>
          <a:p>
            <a:pPr marL="0" indent="0">
              <a:buNone/>
            </a:pPr>
            <a:r>
              <a:rPr lang="en-US" dirty="0"/>
              <a:t>One solution:  constant retraining.  Downside:  we’re constantly retraining!</a:t>
            </a:r>
          </a:p>
          <a:p>
            <a:pPr marL="0" indent="0">
              <a:buNone/>
            </a:pPr>
            <a:endParaRPr lang="en-US" dirty="0"/>
          </a:p>
          <a:p>
            <a:pPr marL="0" indent="0">
              <a:buNone/>
            </a:pPr>
            <a:r>
              <a:rPr lang="en-US" dirty="0"/>
              <a:t>Another solution:  detect drift and retrain when needed.</a:t>
            </a:r>
          </a:p>
        </p:txBody>
      </p:sp>
    </p:spTree>
    <p:extLst>
      <p:ext uri="{BB962C8B-B14F-4D97-AF65-F5344CB8AC3E}">
        <p14:creationId xmlns:p14="http://schemas.microsoft.com/office/powerpoint/2010/main" val="364308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Causes of Data Drift</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p:txBody>
          <a:bodyPr>
            <a:normAutofit/>
          </a:bodyPr>
          <a:lstStyle/>
          <a:p>
            <a:r>
              <a:rPr lang="en-US" dirty="0"/>
              <a:t>Upstream process changes (e.g., placing sensors in new locations)</a:t>
            </a:r>
          </a:p>
          <a:p>
            <a:r>
              <a:rPr lang="en-US" dirty="0"/>
              <a:t>Data quality issues (e.g., broken sensor)</a:t>
            </a:r>
          </a:p>
          <a:p>
            <a:r>
              <a:rPr lang="en-US" dirty="0"/>
              <a:t>Natural drift in data (e.g., seasonality, change in tastes)</a:t>
            </a:r>
          </a:p>
          <a:p>
            <a:r>
              <a:rPr lang="en-US" dirty="0"/>
              <a:t>Change in relationship between features (i.e., covariate shift)</a:t>
            </a:r>
          </a:p>
          <a:p>
            <a:endParaRPr lang="en-US" dirty="0"/>
          </a:p>
          <a:p>
            <a:pPr marL="0" indent="0">
              <a:buNone/>
            </a:pPr>
            <a:endParaRPr lang="en-US" dirty="0"/>
          </a:p>
        </p:txBody>
      </p:sp>
    </p:spTree>
    <p:extLst>
      <p:ext uri="{BB962C8B-B14F-4D97-AF65-F5344CB8AC3E}">
        <p14:creationId xmlns:p14="http://schemas.microsoft.com/office/powerpoint/2010/main" val="211755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03896-FD0B-4335-AAC6-F197A25E7DED}"/>
              </a:ext>
            </a:extLst>
          </p:cNvPr>
          <p:cNvSpPr>
            <a:spLocks noGrp="1"/>
          </p:cNvSpPr>
          <p:nvPr>
            <p:ph type="title"/>
          </p:nvPr>
        </p:nvSpPr>
        <p:spPr/>
        <p:txBody>
          <a:bodyPr>
            <a:normAutofit/>
          </a:bodyPr>
          <a:lstStyle/>
          <a:p>
            <a:r>
              <a:rPr lang="en-US" dirty="0"/>
              <a:t>Detecting Data Drift with AML dataset monitors</a:t>
            </a:r>
          </a:p>
        </p:txBody>
      </p:sp>
      <p:sp>
        <p:nvSpPr>
          <p:cNvPr id="4" name="Content Placeholder 3">
            <a:extLst>
              <a:ext uri="{FF2B5EF4-FFF2-40B4-BE49-F238E27FC236}">
                <a16:creationId xmlns:a16="http://schemas.microsoft.com/office/drawing/2014/main" id="{7DA39EC1-CB20-4677-ABCC-B78F3EB40C94}"/>
              </a:ext>
            </a:extLst>
          </p:cNvPr>
          <p:cNvSpPr>
            <a:spLocks noGrp="1"/>
          </p:cNvSpPr>
          <p:nvPr>
            <p:ph idx="1"/>
          </p:nvPr>
        </p:nvSpPr>
        <p:spPr/>
        <p:txBody>
          <a:bodyPr>
            <a:normAutofit/>
          </a:bodyPr>
          <a:lstStyle/>
          <a:p>
            <a:pPr marL="0" indent="0">
              <a:buNone/>
            </a:pPr>
            <a:r>
              <a:rPr lang="en-US" dirty="0"/>
              <a:t>Azure Machine Learning dataset monitors help track drift.</a:t>
            </a:r>
          </a:p>
          <a:p>
            <a:r>
              <a:rPr lang="en-US" dirty="0"/>
              <a:t>Create using AML Studio or the AML SDK</a:t>
            </a:r>
          </a:p>
          <a:p>
            <a:r>
              <a:rPr lang="en-US" dirty="0"/>
              <a:t>Supports both SQL and flat file data stores </a:t>
            </a:r>
          </a:p>
          <a:p>
            <a:r>
              <a:rPr lang="en-US" dirty="0"/>
              <a:t>Defines a baseline dataset that represents the original training data</a:t>
            </a:r>
          </a:p>
          <a:p>
            <a:r>
              <a:rPr lang="en-US" dirty="0"/>
              <a:t>Defines a target dataset that represents the scoring data</a:t>
            </a:r>
          </a:p>
          <a:p>
            <a:r>
              <a:rPr lang="en-US" dirty="0"/>
              <a:t>Requires timeseries dataset with timestamp column</a:t>
            </a:r>
          </a:p>
        </p:txBody>
      </p:sp>
    </p:spTree>
    <p:extLst>
      <p:ext uri="{BB962C8B-B14F-4D97-AF65-F5344CB8AC3E}">
        <p14:creationId xmlns:p14="http://schemas.microsoft.com/office/powerpoint/2010/main" val="2841117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2846</Words>
  <Application>Microsoft Office PowerPoint</Application>
  <PresentationFormat>Widescreen</PresentationFormat>
  <Paragraphs>374</Paragraphs>
  <Slides>33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Calibri</vt:lpstr>
      <vt:lpstr>Calibri Light</vt:lpstr>
      <vt:lpstr>Consolas</vt:lpstr>
      <vt:lpstr>Segoe UI</vt:lpstr>
      <vt:lpstr>Segoe UI Light</vt:lpstr>
      <vt:lpstr>Segoe UI Semibold</vt:lpstr>
      <vt:lpstr>Wingdings</vt:lpstr>
      <vt:lpstr>Office Theme</vt:lpstr>
      <vt:lpstr>Day 3 – Azure Machine Learning Integration</vt:lpstr>
      <vt:lpstr>BRK11 – Working with data sources and datasets</vt:lpstr>
      <vt:lpstr>Agenda</vt:lpstr>
      <vt:lpstr>Detecting Data Drift with AML dataset monitors</vt:lpstr>
      <vt:lpstr>Detecting Data Drift with AML dataset monitors</vt:lpstr>
      <vt:lpstr>Detecting Data Drift with AML dataset monitors</vt:lpstr>
      <vt:lpstr>Understanding Data Drift</vt:lpstr>
      <vt:lpstr>Causes of Data Drift</vt:lpstr>
      <vt:lpstr>Detecting Data Drift with AML dataset monitors</vt:lpstr>
      <vt:lpstr>Detecting Data Drift with AML dataset monitors</vt:lpstr>
      <vt:lpstr>Detecting Data Drift with AML dataset monitors</vt:lpstr>
      <vt:lpstr>Detecting Data Drift with AML dataset monitors</vt:lpstr>
      <vt:lpstr>Detecting Data Drift with AML dataset monitors</vt:lpstr>
      <vt:lpstr>Detecting Data Drift with AML dataset monitors</vt:lpstr>
      <vt:lpstr>Detecting Data Drift with AML dataset monitors</vt:lpstr>
      <vt:lpstr>BRK12 – Azure Machine Learning integration with Azure Synapse Analytics</vt:lpstr>
      <vt:lpstr>Agenda</vt:lpstr>
      <vt:lpstr>Azure Synapse Analytics </vt:lpstr>
      <vt:lpstr>PowerPoint Presentation</vt:lpstr>
      <vt:lpstr>Synapse Pipelines</vt:lpstr>
      <vt:lpstr>Understanding Synapse Pipelines and ML Pipelines</vt:lpstr>
      <vt:lpstr>High level machine learning process</vt:lpstr>
      <vt:lpstr>Modeling with Spark ML Algorithms</vt:lpstr>
      <vt:lpstr>PowerPoint Presentation</vt:lpstr>
      <vt:lpstr>Modeling with Azure Machine Learning – Code Free</vt:lpstr>
      <vt:lpstr>Modeling with Azure Machine Learning – With Code</vt:lpstr>
      <vt:lpstr>Model deployment and scoring – Code Free</vt:lpstr>
      <vt:lpstr>Model deployment and scoring – Code Free (cont…)</vt:lpstr>
      <vt:lpstr>Predict</vt:lpstr>
      <vt:lpstr>What is ONNX?</vt:lpstr>
      <vt:lpstr>Leveraging Cognitive services</vt:lpstr>
      <vt:lpstr>BRK13 – Azure Machine Learning integration with Azure Databricks</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BRK01 – Azure Machine Learning Overview &amp; Architecture</dc:title>
  <dc:creator>Ciprian Jichici</dc:creator>
  <cp:lastModifiedBy>Carey Payette</cp:lastModifiedBy>
  <cp:revision>36</cp:revision>
  <dcterms:created xsi:type="dcterms:W3CDTF">2021-09-14T09:23:33Z</dcterms:created>
  <dcterms:modified xsi:type="dcterms:W3CDTF">2021-09-21T21:17:09Z</dcterms:modified>
</cp:coreProperties>
</file>