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TC Franklin Gothic LT" charset="1" panose="020B0504030503020204"/>
      <p:regular r:id="rId20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29287" y="1116703"/>
            <a:ext cx="16011176" cy="8024507"/>
          </a:xfrm>
          <a:custGeom>
            <a:avLst/>
            <a:gdLst/>
            <a:ahLst/>
            <a:cxnLst/>
            <a:rect r="r" b="b" t="t" l="l"/>
            <a:pathLst>
              <a:path h="8024507" w="16011176">
                <a:moveTo>
                  <a:pt x="0" y="0"/>
                </a:moveTo>
                <a:lnTo>
                  <a:pt x="16011175" y="0"/>
                </a:lnTo>
                <a:lnTo>
                  <a:pt x="16011175" y="8024507"/>
                </a:lnTo>
                <a:lnTo>
                  <a:pt x="0" y="80245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72692" y="2682681"/>
            <a:ext cx="12541844" cy="3147339"/>
            <a:chOff x="0" y="0"/>
            <a:chExt cx="16722458" cy="41964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22458" cy="4196452"/>
            </a:xfrm>
            <a:custGeom>
              <a:avLst/>
              <a:gdLst/>
              <a:ahLst/>
              <a:cxnLst/>
              <a:rect r="r" b="b" t="t" l="l"/>
              <a:pathLst>
                <a:path h="4196452" w="16722458">
                  <a:moveTo>
                    <a:pt x="0" y="0"/>
                  </a:moveTo>
                  <a:lnTo>
                    <a:pt x="16722458" y="0"/>
                  </a:lnTo>
                  <a:lnTo>
                    <a:pt x="16722458" y="4196452"/>
                  </a:lnTo>
                  <a:lnTo>
                    <a:pt x="0" y="4196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722458" cy="427265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34"/>
                </a:lnSpc>
              </a:pPr>
              <a:r>
                <a:rPr lang="en-US" sz="108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Ciclos de </a:t>
              </a:r>
            </a:p>
            <a:p>
              <a:pPr algn="ctr">
                <a:lnSpc>
                  <a:spcPts val="11534"/>
                </a:lnSpc>
              </a:pPr>
              <a:r>
                <a:rPr lang="en-US" sz="108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vida dos </a:t>
              </a:r>
            </a:p>
            <a:p>
              <a:pPr algn="ctr">
                <a:lnSpc>
                  <a:spcPts val="11534"/>
                </a:lnSpc>
              </a:pPr>
              <a:r>
                <a:rPr lang="en-US" sz="108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projetos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19859" y="5934418"/>
            <a:ext cx="10247510" cy="1629356"/>
            <a:chOff x="0" y="0"/>
            <a:chExt cx="13663346" cy="21724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63346" cy="2172474"/>
            </a:xfrm>
            <a:custGeom>
              <a:avLst/>
              <a:gdLst/>
              <a:ahLst/>
              <a:cxnLst/>
              <a:rect r="r" b="b" t="t" l="l"/>
              <a:pathLst>
                <a:path h="2172474" w="13663346">
                  <a:moveTo>
                    <a:pt x="0" y="0"/>
                  </a:moveTo>
                  <a:lnTo>
                    <a:pt x="13663346" y="0"/>
                  </a:lnTo>
                  <a:lnTo>
                    <a:pt x="13663346" y="2172474"/>
                  </a:lnTo>
                  <a:lnTo>
                    <a:pt x="0" y="21724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3663346" cy="22391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60"/>
                </a:lnSpc>
              </a:pPr>
              <a:r>
                <a:rPr lang="en-US" sz="3191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Grupo: Bruno, Guilherme, Levi, Otavio, Pietro </a:t>
              </a:r>
            </a:p>
            <a:p>
              <a:pPr algn="ctr">
                <a:lnSpc>
                  <a:spcPts val="3860"/>
                </a:lnSpc>
              </a:pPr>
              <a:r>
                <a:rPr lang="en-US" sz="3191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Sala: 1BI</a:t>
              </a:r>
            </a:p>
            <a:p>
              <a:pPr algn="ctr">
                <a:lnSpc>
                  <a:spcPts val="3860"/>
                </a:lnSpc>
              </a:pPr>
              <a:r>
                <a:rPr lang="en-US" sz="3191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Profesores: Adriano, Marco Antonio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202400" cy="300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Onde o modelo espiral foi usado?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57400" y="3428999"/>
            <a:ext cx="6671679" cy="5372102"/>
            <a:chOff x="0" y="0"/>
            <a:chExt cx="8895572" cy="7162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95572" cy="7162802"/>
            </a:xfrm>
            <a:custGeom>
              <a:avLst/>
              <a:gdLst/>
              <a:ahLst/>
              <a:cxnLst/>
              <a:rect r="r" b="b" t="t" l="l"/>
              <a:pathLst>
                <a:path h="7162802" w="8895572">
                  <a:moveTo>
                    <a:pt x="0" y="0"/>
                  </a:moveTo>
                  <a:lnTo>
                    <a:pt x="8895572" y="0"/>
                  </a:lnTo>
                  <a:lnTo>
                    <a:pt x="8895572" y="7162802"/>
                  </a:lnTo>
                  <a:lnTo>
                    <a:pt x="0" y="716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895572" cy="72104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51510" indent="-325755" lvl="1">
                <a:lnSpc>
                  <a:spcPts val="4060"/>
                </a:lnSpc>
                <a:buFont typeface="Arial"/>
                <a:buChar char="•"/>
              </a:pPr>
              <a:r>
                <a:rPr lang="en-US" sz="3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Um exemplo do uso desse modelo é a Microsoft ter usado ele para criar as primeiras versões do Windows (3.1)</a:t>
              </a:r>
            </a:p>
            <a:p>
              <a:pPr algn="l" marL="651510" indent="-325755" lvl="1">
                <a:lnSpc>
                  <a:spcPts val="4060"/>
                </a:lnSpc>
                <a:buFont typeface="Arial"/>
                <a:buChar char="•"/>
              </a:pPr>
              <a:r>
                <a:rPr lang="en-US" sz="3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Outro caso em que le é utilizdo eé pelos desenvolvedores de jogos que o usa para testar os jogos  </a:t>
              </a:r>
            </a:p>
          </p:txBody>
        </p:sp>
      </p:grpSp>
      <p:sp>
        <p:nvSpPr>
          <p:cNvPr name="Freeform 10" id="10" descr="Uma imagem contendo Logotipo  O conteúdo gerado por IA pode estar incorreto."/>
          <p:cNvSpPr/>
          <p:nvPr/>
        </p:nvSpPr>
        <p:spPr>
          <a:xfrm flipH="false" flipV="false" rot="0">
            <a:off x="11770556" y="2600323"/>
            <a:ext cx="4688644" cy="7029452"/>
          </a:xfrm>
          <a:custGeom>
            <a:avLst/>
            <a:gdLst/>
            <a:ahLst/>
            <a:cxnLst/>
            <a:rect r="r" b="b" t="t" l="l"/>
            <a:pathLst>
              <a:path h="7029452" w="4688644">
                <a:moveTo>
                  <a:pt x="0" y="0"/>
                </a:moveTo>
                <a:lnTo>
                  <a:pt x="4688644" y="0"/>
                </a:lnTo>
                <a:lnTo>
                  <a:pt x="4688644" y="7029452"/>
                </a:lnTo>
                <a:lnTo>
                  <a:pt x="0" y="7029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202400" cy="300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Referência Bibliográfica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57400" y="3428999"/>
            <a:ext cx="6671679" cy="5372102"/>
            <a:chOff x="0" y="0"/>
            <a:chExt cx="8895572" cy="7162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95572" cy="7162802"/>
            </a:xfrm>
            <a:custGeom>
              <a:avLst/>
              <a:gdLst/>
              <a:ahLst/>
              <a:cxnLst/>
              <a:rect r="r" b="b" t="t" l="l"/>
              <a:pathLst>
                <a:path h="7162802" w="8895572">
                  <a:moveTo>
                    <a:pt x="0" y="0"/>
                  </a:moveTo>
                  <a:lnTo>
                    <a:pt x="8895572" y="0"/>
                  </a:lnTo>
                  <a:lnTo>
                    <a:pt x="8895572" y="7162802"/>
                  </a:lnTo>
                  <a:lnTo>
                    <a:pt x="0" y="716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8895572" cy="71723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42925" indent="-271462" lvl="1">
                <a:lnSpc>
                  <a:spcPts val="3045"/>
                </a:lnSpc>
                <a:buFont typeface="Arial"/>
                <a:buChar char="•"/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https://www.clouddefense.ai/system-development-life-cycle/https://www.geeksforgeeks.org/system-development-life-cycle/https://www.techtarget.com/searchsoftwarequality/definition/software-requirements-specificationhttps://www.ibm.com/think/topics/data-migrationhttps://www.guru99.com/pt/integration-testing.htmlhttps://www.lambdatest.com/learning-hub/system-test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58921" y="3500436"/>
            <a:ext cx="6671679" cy="5372102"/>
            <a:chOff x="0" y="0"/>
            <a:chExt cx="8895572" cy="71628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95572" cy="7162802"/>
            </a:xfrm>
            <a:custGeom>
              <a:avLst/>
              <a:gdLst/>
              <a:ahLst/>
              <a:cxnLst/>
              <a:rect r="r" b="b" t="t" l="l"/>
              <a:pathLst>
                <a:path h="7162802" w="8895572">
                  <a:moveTo>
                    <a:pt x="0" y="0"/>
                  </a:moveTo>
                  <a:lnTo>
                    <a:pt x="8895572" y="0"/>
                  </a:lnTo>
                  <a:lnTo>
                    <a:pt x="8895572" y="7162802"/>
                  </a:lnTo>
                  <a:lnTo>
                    <a:pt x="0" y="716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8895572" cy="71437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98609" indent="-149304" lvl="1">
                <a:lnSpc>
                  <a:spcPts val="1488"/>
                </a:lnSpc>
                <a:buFont typeface="Arial"/>
                <a:buChar char="•"/>
              </a:pPr>
              <a:r>
                <a:rPr lang="en-US" sz="165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<![CDATA[https://medium.com/contexto-delimitado/o-modelo-incremental-b41fc06cac04https://robsoncamargo.com.br/blog/metodo-cascata#:~:text=O%20método%20cascata%20ou%20Waterfall,ou%20serviço%20que%20já%20existe.https://uds.com.br/blog/ciclo-de-vida-do-software-web/#:~:text=➡%EF%B8%8F%20Modelo%20espiral,aperfeiçoamento%20demanda%20recursos%20e%20tempo.https://www.guru99.com/pt/what-is-spiral-model-when-to-use-advantages-disadvantages.htmlhttps://www.lucidchart.com/blog/pros-and-cons-of-waterfall-methodologyhttps://dev.to/fabianoflorentino/engenharia-de-software-2mbb#:~:text=O%20modelo%20evolutivo%20é%20ideal,e%20melhoria%20contínua%20do%20produto.https://easytechnotes.com/evolutionary-model/https://www.devmedia.com.br/ciclos-de-vida-do-software/21099https://www-geeksforgeeks-org.translate.goog/advantages-and-disadvantages-of-prototype-model/?_x_tr_sl=en&_x_tr_tl=pt&_x_tr_hl=pt&_x_tr_pto=tchttps://www.guru99.com/pt/what-is-rad-rapid-software-development-model-advantages-disadvantages.htmlhttps://tryqa-com.translate.goog/what-is-v-model-advantages-disadvantages-and-when-to-use-it/?_x_tr_sl=en&_x_tr_tl=pt&_x_tr_hl=pt&_x_tr_pto=wahttps://tryqa-com.translate.goog/what-is-agile-model-advantages-disadvantages-and-when-to-use-it/?_x_tr_sl=en&_x_tr_tl=pt&_x_tr_hl=pt&_x_tr_pto=tc]]>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202400" cy="300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 que é um </a:t>
              </a:r>
            </a:p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ciclo de vida de</a:t>
              </a:r>
            </a:p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um software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784286" y="2143125"/>
            <a:ext cx="6671679" cy="5372102"/>
            <a:chOff x="0" y="0"/>
            <a:chExt cx="8895572" cy="7162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95572" cy="7162802"/>
            </a:xfrm>
            <a:custGeom>
              <a:avLst/>
              <a:gdLst/>
              <a:ahLst/>
              <a:cxnLst/>
              <a:rect r="r" b="b" t="t" l="l"/>
              <a:pathLst>
                <a:path h="7162802" w="8895572">
                  <a:moveTo>
                    <a:pt x="0" y="0"/>
                  </a:moveTo>
                  <a:lnTo>
                    <a:pt x="8895572" y="0"/>
                  </a:lnTo>
                  <a:lnTo>
                    <a:pt x="8895572" y="7162802"/>
                  </a:lnTo>
                  <a:lnTo>
                    <a:pt x="0" y="716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895572" cy="71342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737"/>
                </a:lnSpc>
                <a:buFont typeface="Arial"/>
                <a:buChar char="•"/>
              </a:pPr>
              <a:r>
                <a:rPr lang="en-US" sz="4200">
                  <a:solidFill>
                    <a:srgbClr val="3C4858"/>
                  </a:solidFill>
                  <a:latin typeface="Open Sans"/>
                  <a:ea typeface="Open Sans"/>
                  <a:cs typeface="Open Sans"/>
                  <a:sym typeface="Open Sans"/>
                </a:rPr>
                <a:t>É o termo utilizado para se referir ao conjunto de etapas que ocorre na criação de um software ate </a:t>
              </a:r>
            </a:p>
          </p:txBody>
        </p:sp>
      </p:grpSp>
      <p:sp>
        <p:nvSpPr>
          <p:cNvPr name="Freeform 10" id="10" descr="Diagrama  O conteúdo gerado por IA pode estar incorreto."/>
          <p:cNvSpPr/>
          <p:nvPr/>
        </p:nvSpPr>
        <p:spPr>
          <a:xfrm flipH="false" flipV="false" rot="0">
            <a:off x="1603474" y="4728594"/>
            <a:ext cx="8387932" cy="4072506"/>
          </a:xfrm>
          <a:custGeom>
            <a:avLst/>
            <a:gdLst/>
            <a:ahLst/>
            <a:cxnLst/>
            <a:rect r="r" b="b" t="t" l="l"/>
            <a:pathLst>
              <a:path h="4072506" w="8387932">
                <a:moveTo>
                  <a:pt x="0" y="0"/>
                </a:moveTo>
                <a:lnTo>
                  <a:pt x="8387933" y="0"/>
                </a:lnTo>
                <a:lnTo>
                  <a:pt x="8387933" y="4072506"/>
                </a:lnTo>
                <a:lnTo>
                  <a:pt x="0" y="40725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202400" cy="300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Modelo espiral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72777" y="2458013"/>
            <a:ext cx="6671679" cy="5372102"/>
            <a:chOff x="0" y="0"/>
            <a:chExt cx="8895572" cy="7162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95572" cy="7162802"/>
            </a:xfrm>
            <a:custGeom>
              <a:avLst/>
              <a:gdLst/>
              <a:ahLst/>
              <a:cxnLst/>
              <a:rect r="r" b="b" t="t" l="l"/>
              <a:pathLst>
                <a:path h="7162802" w="8895572">
                  <a:moveTo>
                    <a:pt x="0" y="0"/>
                  </a:moveTo>
                  <a:lnTo>
                    <a:pt x="8895572" y="0"/>
                  </a:lnTo>
                  <a:lnTo>
                    <a:pt x="8895572" y="7162802"/>
                  </a:lnTo>
                  <a:lnTo>
                    <a:pt x="0" y="716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895572" cy="7219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737"/>
                </a:lnSpc>
                <a:buFont typeface="Arial"/>
                <a:buChar char="•"/>
              </a:pPr>
              <a:r>
                <a:rPr lang="en-US" sz="42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Combina características do modelo cascata e desenvolvimento iterativo com foco em gestão de riscos </a:t>
              </a:r>
            </a:p>
          </p:txBody>
        </p:sp>
      </p:grpSp>
      <p:sp>
        <p:nvSpPr>
          <p:cNvPr name="Freeform 10" id="10" descr="Diagrama  O conteúdo gerado por IA pode estar incorreto."/>
          <p:cNvSpPr/>
          <p:nvPr/>
        </p:nvSpPr>
        <p:spPr>
          <a:xfrm flipH="false" flipV="false" rot="0">
            <a:off x="9258300" y="2143125"/>
            <a:ext cx="8436423" cy="7273632"/>
          </a:xfrm>
          <a:custGeom>
            <a:avLst/>
            <a:gdLst/>
            <a:ahLst/>
            <a:cxnLst/>
            <a:rect r="r" b="b" t="t" l="l"/>
            <a:pathLst>
              <a:path h="7273632" w="8436423">
                <a:moveTo>
                  <a:pt x="0" y="0"/>
                </a:moveTo>
                <a:lnTo>
                  <a:pt x="8436423" y="0"/>
                </a:lnTo>
                <a:lnTo>
                  <a:pt x="8436423" y="7273632"/>
                </a:lnTo>
                <a:lnTo>
                  <a:pt x="0" y="7273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507685" y="949350"/>
            <a:ext cx="3079631" cy="2228850"/>
            <a:chOff x="0" y="0"/>
            <a:chExt cx="4106174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06174" cy="2971800"/>
            </a:xfrm>
            <a:custGeom>
              <a:avLst/>
              <a:gdLst/>
              <a:ahLst/>
              <a:cxnLst/>
              <a:rect r="r" b="b" t="t" l="l"/>
              <a:pathLst>
                <a:path h="2971800" w="4106174">
                  <a:moveTo>
                    <a:pt x="0" y="0"/>
                  </a:moveTo>
                  <a:lnTo>
                    <a:pt x="4106174" y="0"/>
                  </a:lnTo>
                  <a:lnTo>
                    <a:pt x="4106174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06174" cy="3019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48"/>
                </a:lnSpc>
              </a:pPr>
              <a:r>
                <a:rPr lang="en-US" sz="6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95494" y="3882787"/>
            <a:ext cx="2582962" cy="2582962"/>
            <a:chOff x="0" y="0"/>
            <a:chExt cx="3443950" cy="3443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2837" y="4827787"/>
            <a:ext cx="4228275" cy="1089525"/>
            <a:chOff x="0" y="0"/>
            <a:chExt cx="5637700" cy="1452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37700" cy="1452700"/>
            </a:xfrm>
            <a:custGeom>
              <a:avLst/>
              <a:gdLst/>
              <a:ahLst/>
              <a:cxnLst/>
              <a:rect r="r" b="b" t="t" l="l"/>
              <a:pathLst>
                <a:path h="1452700" w="5637700">
                  <a:moveTo>
                    <a:pt x="0" y="0"/>
                  </a:moveTo>
                  <a:lnTo>
                    <a:pt x="5637700" y="0"/>
                  </a:lnTo>
                  <a:lnTo>
                    <a:pt x="5637700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637700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Vantagens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78271" y="344512"/>
            <a:ext cx="2582962" cy="2708242"/>
            <a:chOff x="0" y="0"/>
            <a:chExt cx="3443950" cy="36109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3431286" cy="3598291"/>
            </a:xfrm>
            <a:custGeom>
              <a:avLst/>
              <a:gdLst/>
              <a:ahLst/>
              <a:cxnLst/>
              <a:rect r="r" b="b" t="t" l="l"/>
              <a:pathLst>
                <a:path h="3598291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578100"/>
                  </a:lnTo>
                  <a:cubicBezTo>
                    <a:pt x="3431286" y="3141472"/>
                    <a:pt x="2974594" y="3598291"/>
                    <a:pt x="2411222" y="3598291"/>
                  </a:cubicBezTo>
                  <a:lnTo>
                    <a:pt x="0" y="3598291"/>
                  </a:lnTo>
                  <a:lnTo>
                    <a:pt x="0" y="1020191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108379" y="3882788"/>
            <a:ext cx="2582963" cy="2582962"/>
            <a:chOff x="0" y="0"/>
            <a:chExt cx="3443950" cy="34439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183035" y="3882787"/>
            <a:ext cx="2582962" cy="2582962"/>
            <a:chOff x="0" y="0"/>
            <a:chExt cx="3443950" cy="34439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195494" y="6737987"/>
            <a:ext cx="3063748" cy="2215992"/>
            <a:chOff x="0" y="0"/>
            <a:chExt cx="4084998" cy="295465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84998" cy="2954656"/>
            </a:xfrm>
            <a:custGeom>
              <a:avLst/>
              <a:gdLst/>
              <a:ahLst/>
              <a:cxnLst/>
              <a:rect r="r" b="b" t="t" l="l"/>
              <a:pathLst>
                <a:path h="2954656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2954656"/>
                  </a:lnTo>
                  <a:lnTo>
                    <a:pt x="0" y="29546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4084998" cy="30118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Facil adição de funcionalidades, estimativa de custos, gestão de riscos e velocidade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991538" y="4826930"/>
            <a:ext cx="2816650" cy="1089525"/>
            <a:chOff x="0" y="0"/>
            <a:chExt cx="3755534" cy="14527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55534" cy="1452700"/>
            </a:xfrm>
            <a:custGeom>
              <a:avLst/>
              <a:gdLst/>
              <a:ahLst/>
              <a:cxnLst/>
              <a:rect r="r" b="b" t="t" l="l"/>
              <a:pathLst>
                <a:path h="1452700" w="3755534">
                  <a:moveTo>
                    <a:pt x="0" y="0"/>
                  </a:moveTo>
                  <a:lnTo>
                    <a:pt x="3755534" y="0"/>
                  </a:lnTo>
                  <a:lnTo>
                    <a:pt x="3755534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3755534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Desvantagens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867989" y="6737987"/>
            <a:ext cx="3063749" cy="1384995"/>
            <a:chOff x="0" y="0"/>
            <a:chExt cx="4084998" cy="1846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84998" cy="1846660"/>
            </a:xfrm>
            <a:custGeom>
              <a:avLst/>
              <a:gdLst/>
              <a:ahLst/>
              <a:cxnLst/>
              <a:rect r="r" b="b" t="t" l="l"/>
              <a:pathLst>
                <a:path h="1846660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1846660"/>
                  </a:lnTo>
                  <a:lnTo>
                    <a:pt x="0" y="1846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4084998" cy="1903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Alto custo mesmo para projetos pequenos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187796" y="949350"/>
            <a:ext cx="2573438" cy="1800494"/>
            <a:chOff x="0" y="0"/>
            <a:chExt cx="3431250" cy="24006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431250" cy="2400658"/>
            </a:xfrm>
            <a:custGeom>
              <a:avLst/>
              <a:gdLst/>
              <a:ahLst/>
              <a:cxnLst/>
              <a:rect r="r" b="b" t="t" l="l"/>
              <a:pathLst>
                <a:path h="2400658" w="3431250">
                  <a:moveTo>
                    <a:pt x="0" y="0"/>
                  </a:moveTo>
                  <a:lnTo>
                    <a:pt x="3431250" y="0"/>
                  </a:lnTo>
                  <a:lnTo>
                    <a:pt x="3431250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3431250" cy="2505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Modelo Espiral 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360378" y="4829673"/>
            <a:ext cx="4228275" cy="1089525"/>
            <a:chOff x="0" y="0"/>
            <a:chExt cx="5637700" cy="14527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637700" cy="1452700"/>
            </a:xfrm>
            <a:custGeom>
              <a:avLst/>
              <a:gdLst/>
              <a:ahLst/>
              <a:cxnLst/>
              <a:rect r="r" b="b" t="t" l="l"/>
              <a:pathLst>
                <a:path h="1452700" w="5637700">
                  <a:moveTo>
                    <a:pt x="0" y="0"/>
                  </a:moveTo>
                  <a:lnTo>
                    <a:pt x="5637700" y="0"/>
                  </a:lnTo>
                  <a:lnTo>
                    <a:pt x="5637700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5637700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Tipo de projeto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031741" y="6945736"/>
            <a:ext cx="3063748" cy="1800493"/>
            <a:chOff x="0" y="0"/>
            <a:chExt cx="4084998" cy="24006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084998" cy="2400658"/>
            </a:xfrm>
            <a:custGeom>
              <a:avLst/>
              <a:gdLst/>
              <a:ahLst/>
              <a:cxnLst/>
              <a:rect r="r" b="b" t="t" l="l"/>
              <a:pathLst>
                <a:path h="2400658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4084998" cy="2457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Modelo flexível, ideal para grandes projetos, mas exige experiencia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202400" cy="3019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48"/>
                </a:lnSpc>
              </a:pPr>
              <a:r>
                <a:rPr lang="en-US" sz="6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Outros modelos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61618" y="2633448"/>
            <a:ext cx="3012564" cy="1912977"/>
            <a:chOff x="0" y="0"/>
            <a:chExt cx="4016752" cy="2550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91585" y="2946678"/>
            <a:ext cx="3022089" cy="1922502"/>
            <a:chOff x="0" y="0"/>
            <a:chExt cx="4029452" cy="25633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47614" y="3002708"/>
            <a:ext cx="2910030" cy="1810443"/>
            <a:chOff x="0" y="0"/>
            <a:chExt cx="3880040" cy="24139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Cascata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061618" y="5422580"/>
            <a:ext cx="3012564" cy="1912977"/>
            <a:chOff x="0" y="0"/>
            <a:chExt cx="4016752" cy="25506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391585" y="5735810"/>
            <a:ext cx="3022089" cy="1922502"/>
            <a:chOff x="0" y="0"/>
            <a:chExt cx="4029452" cy="25633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447614" y="5791839"/>
            <a:ext cx="2910030" cy="1810443"/>
            <a:chOff x="0" y="0"/>
            <a:chExt cx="3880040" cy="24139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Ideal para projetos com requisitos fixos e útil para adaptação de projetos já existentes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743641" y="2633448"/>
            <a:ext cx="3012564" cy="1912977"/>
            <a:chOff x="0" y="0"/>
            <a:chExt cx="4016752" cy="25506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073608" y="2946678"/>
            <a:ext cx="3022089" cy="1922502"/>
            <a:chOff x="0" y="0"/>
            <a:chExt cx="4029452" cy="25633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6129638" y="3002708"/>
            <a:ext cx="2910030" cy="1810443"/>
            <a:chOff x="0" y="0"/>
            <a:chExt cx="3880040" cy="241392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Incremental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43641" y="5422580"/>
            <a:ext cx="3012564" cy="1912977"/>
            <a:chOff x="0" y="0"/>
            <a:chExt cx="4016752" cy="255063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6073608" y="5735810"/>
            <a:ext cx="3022089" cy="1922502"/>
            <a:chOff x="0" y="0"/>
            <a:chExt cx="4029452" cy="25633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6129638" y="5791839"/>
            <a:ext cx="2910030" cy="1810443"/>
            <a:chOff x="0" y="0"/>
            <a:chExt cx="3880040" cy="241392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uma melhoria do cascata, entrega o software em pequenos incrementos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425664" y="2633448"/>
            <a:ext cx="3012564" cy="1912977"/>
            <a:chOff x="0" y="0"/>
            <a:chExt cx="4016752" cy="255063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755631" y="2946678"/>
            <a:ext cx="3022089" cy="1922502"/>
            <a:chOff x="0" y="0"/>
            <a:chExt cx="4029452" cy="256333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9811660" y="3002708"/>
            <a:ext cx="2910030" cy="1810443"/>
            <a:chOff x="0" y="0"/>
            <a:chExt cx="3880040" cy="241392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Evolutivo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425664" y="5422580"/>
            <a:ext cx="3012564" cy="1912977"/>
            <a:chOff x="0" y="0"/>
            <a:chExt cx="4016752" cy="255063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9755631" y="5735810"/>
            <a:ext cx="3022089" cy="1922502"/>
            <a:chOff x="0" y="0"/>
            <a:chExt cx="4029452" cy="256333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9811660" y="5791839"/>
            <a:ext cx="2910030" cy="1810443"/>
            <a:chOff x="0" y="0"/>
            <a:chExt cx="3880040" cy="241392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Ideal para projetos com requisitos em contante mudança, permite feedback de usuários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3107687" y="2633448"/>
            <a:ext cx="3012564" cy="1912977"/>
            <a:chOff x="0" y="0"/>
            <a:chExt cx="4016752" cy="2550636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3437654" y="2946678"/>
            <a:ext cx="3022089" cy="1922502"/>
            <a:chOff x="0" y="0"/>
            <a:chExt cx="4029452" cy="256333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3493684" y="3002708"/>
            <a:ext cx="2910030" cy="1810443"/>
            <a:chOff x="0" y="0"/>
            <a:chExt cx="3880040" cy="241392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Prototipação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3107687" y="5422580"/>
            <a:ext cx="3012564" cy="1912977"/>
            <a:chOff x="0" y="0"/>
            <a:chExt cx="4016752" cy="255063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173" y="0"/>
                    <a:pt x="255016" y="0"/>
                  </a:cubicBezTo>
                  <a:lnTo>
                    <a:pt x="3761740" y="0"/>
                  </a:lnTo>
                  <a:cubicBezTo>
                    <a:pt x="3902583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583" y="2550541"/>
                    <a:pt x="3761740" y="2550541"/>
                  </a:cubicBezTo>
                  <a:lnTo>
                    <a:pt x="255016" y="2550541"/>
                  </a:lnTo>
                  <a:cubicBezTo>
                    <a:pt x="114173" y="2550668"/>
                    <a:pt x="0" y="2436495"/>
                    <a:pt x="0" y="229552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3437654" y="5735810"/>
            <a:ext cx="3022089" cy="1922502"/>
            <a:chOff x="0" y="0"/>
            <a:chExt cx="4029452" cy="256333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6350" y="6350"/>
              <a:ext cx="4016756" cy="2550668"/>
            </a:xfrm>
            <a:custGeom>
              <a:avLst/>
              <a:gdLst/>
              <a:ahLst/>
              <a:cxnLst/>
              <a:rect r="r" b="b" t="t" l="l"/>
              <a:pathLst>
                <a:path h="2550668" w="4016756">
                  <a:moveTo>
                    <a:pt x="0" y="255016"/>
                  </a:moveTo>
                  <a:cubicBezTo>
                    <a:pt x="0" y="114173"/>
                    <a:pt x="114427" y="0"/>
                    <a:pt x="255524" y="0"/>
                  </a:cubicBezTo>
                  <a:lnTo>
                    <a:pt x="3761232" y="0"/>
                  </a:lnTo>
                  <a:cubicBezTo>
                    <a:pt x="3902329" y="0"/>
                    <a:pt x="4016756" y="114173"/>
                    <a:pt x="4016756" y="255016"/>
                  </a:cubicBezTo>
                  <a:lnTo>
                    <a:pt x="4016756" y="2295525"/>
                  </a:lnTo>
                  <a:cubicBezTo>
                    <a:pt x="4016756" y="2436368"/>
                    <a:pt x="3902329" y="2550541"/>
                    <a:pt x="3761232" y="2550541"/>
                  </a:cubicBezTo>
                  <a:lnTo>
                    <a:pt x="255524" y="2550541"/>
                  </a:lnTo>
                  <a:cubicBezTo>
                    <a:pt x="114427" y="2550668"/>
                    <a:pt x="0" y="2436495"/>
                    <a:pt x="0" y="2295525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029456" cy="2563368"/>
            </a:xfrm>
            <a:custGeom>
              <a:avLst/>
              <a:gdLst/>
              <a:ahLst/>
              <a:cxnLst/>
              <a:rect r="r" b="b" t="t" l="l"/>
              <a:pathLst>
                <a:path h="2563368" w="4029456">
                  <a:moveTo>
                    <a:pt x="0" y="261366"/>
                  </a:moveTo>
                  <a:cubicBezTo>
                    <a:pt x="0" y="116967"/>
                    <a:pt x="117221" y="0"/>
                    <a:pt x="261874" y="0"/>
                  </a:cubicBezTo>
                  <a:lnTo>
                    <a:pt x="3767582" y="0"/>
                  </a:lnTo>
                  <a:lnTo>
                    <a:pt x="3767582" y="6350"/>
                  </a:lnTo>
                  <a:lnTo>
                    <a:pt x="3767582" y="0"/>
                  </a:lnTo>
                  <a:cubicBezTo>
                    <a:pt x="3912235" y="0"/>
                    <a:pt x="4029456" y="116967"/>
                    <a:pt x="4029456" y="261366"/>
                  </a:cubicBezTo>
                  <a:lnTo>
                    <a:pt x="4023106" y="261366"/>
                  </a:lnTo>
                  <a:lnTo>
                    <a:pt x="4029456" y="261366"/>
                  </a:lnTo>
                  <a:lnTo>
                    <a:pt x="4029456" y="2301875"/>
                  </a:lnTo>
                  <a:lnTo>
                    <a:pt x="4023106" y="2301875"/>
                  </a:lnTo>
                  <a:lnTo>
                    <a:pt x="4029456" y="2301875"/>
                  </a:lnTo>
                  <a:cubicBezTo>
                    <a:pt x="4029456" y="2446274"/>
                    <a:pt x="3912235" y="2563241"/>
                    <a:pt x="3767582" y="2563241"/>
                  </a:cubicBezTo>
                  <a:lnTo>
                    <a:pt x="3767582" y="2556891"/>
                  </a:lnTo>
                  <a:lnTo>
                    <a:pt x="3767582" y="2563241"/>
                  </a:lnTo>
                  <a:lnTo>
                    <a:pt x="261874" y="2563241"/>
                  </a:lnTo>
                  <a:lnTo>
                    <a:pt x="261874" y="2556891"/>
                  </a:lnTo>
                  <a:lnTo>
                    <a:pt x="261874" y="2563241"/>
                  </a:lnTo>
                  <a:cubicBezTo>
                    <a:pt x="117221" y="2563368"/>
                    <a:pt x="0" y="2446274"/>
                    <a:pt x="0" y="2301875"/>
                  </a:cubicBezTo>
                  <a:lnTo>
                    <a:pt x="0" y="261366"/>
                  </a:lnTo>
                  <a:lnTo>
                    <a:pt x="6350" y="261366"/>
                  </a:lnTo>
                  <a:lnTo>
                    <a:pt x="0" y="261366"/>
                  </a:lnTo>
                  <a:moveTo>
                    <a:pt x="12700" y="261366"/>
                  </a:moveTo>
                  <a:lnTo>
                    <a:pt x="12700" y="2301875"/>
                  </a:lnTo>
                  <a:lnTo>
                    <a:pt x="6350" y="2301875"/>
                  </a:lnTo>
                  <a:lnTo>
                    <a:pt x="12700" y="2301875"/>
                  </a:lnTo>
                  <a:cubicBezTo>
                    <a:pt x="12700" y="2439162"/>
                    <a:pt x="124206" y="2550541"/>
                    <a:pt x="261874" y="2550541"/>
                  </a:cubicBezTo>
                  <a:lnTo>
                    <a:pt x="3767582" y="2550541"/>
                  </a:lnTo>
                  <a:cubicBezTo>
                    <a:pt x="3905250" y="2550541"/>
                    <a:pt x="4016756" y="2439162"/>
                    <a:pt x="4016756" y="2301875"/>
                  </a:cubicBezTo>
                  <a:lnTo>
                    <a:pt x="4016756" y="261366"/>
                  </a:lnTo>
                  <a:cubicBezTo>
                    <a:pt x="4016756" y="124079"/>
                    <a:pt x="3905250" y="12700"/>
                    <a:pt x="3767582" y="12700"/>
                  </a:cubicBezTo>
                  <a:lnTo>
                    <a:pt x="261874" y="12700"/>
                  </a:lnTo>
                  <a:lnTo>
                    <a:pt x="261874" y="6350"/>
                  </a:lnTo>
                  <a:lnTo>
                    <a:pt x="261874" y="12700"/>
                  </a:lnTo>
                  <a:cubicBezTo>
                    <a:pt x="124206" y="12700"/>
                    <a:pt x="12700" y="124079"/>
                    <a:pt x="12700" y="26136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3493684" y="5791839"/>
            <a:ext cx="2910030" cy="1810443"/>
            <a:chOff x="0" y="0"/>
            <a:chExt cx="3880040" cy="2413924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3880040" cy="2413924"/>
            </a:xfrm>
            <a:custGeom>
              <a:avLst/>
              <a:gdLst/>
              <a:ahLst/>
              <a:cxnLst/>
              <a:rect r="r" b="b" t="t" l="l"/>
              <a:pathLst>
                <a:path h="2413924" w="3880040">
                  <a:moveTo>
                    <a:pt x="0" y="0"/>
                  </a:moveTo>
                  <a:lnTo>
                    <a:pt x="3880040" y="0"/>
                  </a:lnTo>
                  <a:lnTo>
                    <a:pt x="3880040" y="2413924"/>
                  </a:lnTo>
                  <a:lnTo>
                    <a:pt x="0" y="2413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19050"/>
              <a:ext cx="3880040" cy="24329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30"/>
                </a:lnSpc>
              </a:pPr>
              <a:r>
                <a:rPr lang="en-US" sz="22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Protótipos são versões inicias de um software e podem ser excluídos ou atualizados para aversão final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202400" cy="3019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48"/>
                </a:lnSpc>
              </a:pPr>
              <a:r>
                <a:rPr lang="en-US" sz="6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Outros modelos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31333" y="2459432"/>
            <a:ext cx="3221418" cy="2045600"/>
            <a:chOff x="0" y="0"/>
            <a:chExt cx="4295224" cy="27274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95267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267">
                  <a:moveTo>
                    <a:pt x="0" y="272796"/>
                  </a:moveTo>
                  <a:cubicBezTo>
                    <a:pt x="0" y="122174"/>
                    <a:pt x="122174" y="0"/>
                    <a:pt x="272796" y="0"/>
                  </a:cubicBezTo>
                  <a:lnTo>
                    <a:pt x="4022471" y="0"/>
                  </a:lnTo>
                  <a:cubicBezTo>
                    <a:pt x="4173093" y="0"/>
                    <a:pt x="4295267" y="122174"/>
                    <a:pt x="4295267" y="272796"/>
                  </a:cubicBezTo>
                  <a:lnTo>
                    <a:pt x="4295267" y="2454656"/>
                  </a:lnTo>
                  <a:cubicBezTo>
                    <a:pt x="4295267" y="2605278"/>
                    <a:pt x="4173093" y="2727452"/>
                    <a:pt x="4022471" y="2727452"/>
                  </a:cubicBezTo>
                  <a:lnTo>
                    <a:pt x="272796" y="2727452"/>
                  </a:lnTo>
                  <a:cubicBezTo>
                    <a:pt x="122174" y="2727452"/>
                    <a:pt x="0" y="2605405"/>
                    <a:pt x="0" y="245465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9" id="9"/>
          <p:cNvGrpSpPr/>
          <p:nvPr/>
        </p:nvGrpSpPr>
        <p:grpSpPr>
          <a:xfrm rot="0">
            <a:off x="3884507" y="2794707"/>
            <a:ext cx="3230943" cy="2055124"/>
            <a:chOff x="0" y="0"/>
            <a:chExt cx="4307924" cy="27401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4295140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140">
                  <a:moveTo>
                    <a:pt x="0" y="272796"/>
                  </a:moveTo>
                  <a:cubicBezTo>
                    <a:pt x="0" y="122174"/>
                    <a:pt x="122301" y="0"/>
                    <a:pt x="273177" y="0"/>
                  </a:cubicBezTo>
                  <a:lnTo>
                    <a:pt x="4021963" y="0"/>
                  </a:lnTo>
                  <a:cubicBezTo>
                    <a:pt x="4172839" y="0"/>
                    <a:pt x="4295140" y="122174"/>
                    <a:pt x="4295140" y="272796"/>
                  </a:cubicBezTo>
                  <a:lnTo>
                    <a:pt x="4295140" y="2454656"/>
                  </a:lnTo>
                  <a:cubicBezTo>
                    <a:pt x="4295140" y="2605278"/>
                    <a:pt x="4172839" y="2727452"/>
                    <a:pt x="4021963" y="2727452"/>
                  </a:cubicBezTo>
                  <a:lnTo>
                    <a:pt x="273177" y="2727452"/>
                  </a:lnTo>
                  <a:cubicBezTo>
                    <a:pt x="122301" y="2727452"/>
                    <a:pt x="0" y="2605405"/>
                    <a:pt x="0" y="2454656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07840" cy="2740152"/>
            </a:xfrm>
            <a:custGeom>
              <a:avLst/>
              <a:gdLst/>
              <a:ahLst/>
              <a:cxnLst/>
              <a:rect r="r" b="b" t="t" l="l"/>
              <a:pathLst>
                <a:path h="2740152" w="4307840">
                  <a:moveTo>
                    <a:pt x="0" y="279146"/>
                  </a:moveTo>
                  <a:cubicBezTo>
                    <a:pt x="0" y="124968"/>
                    <a:pt x="125222" y="0"/>
                    <a:pt x="279527" y="0"/>
                  </a:cubicBezTo>
                  <a:lnTo>
                    <a:pt x="4028313" y="0"/>
                  </a:lnTo>
                  <a:lnTo>
                    <a:pt x="4028313" y="6350"/>
                  </a:lnTo>
                  <a:lnTo>
                    <a:pt x="4028313" y="0"/>
                  </a:lnTo>
                  <a:cubicBezTo>
                    <a:pt x="4182745" y="0"/>
                    <a:pt x="4307840" y="124968"/>
                    <a:pt x="4307840" y="279146"/>
                  </a:cubicBezTo>
                  <a:lnTo>
                    <a:pt x="4301490" y="279146"/>
                  </a:lnTo>
                  <a:lnTo>
                    <a:pt x="4307840" y="279146"/>
                  </a:lnTo>
                  <a:lnTo>
                    <a:pt x="4307840" y="2461006"/>
                  </a:lnTo>
                  <a:lnTo>
                    <a:pt x="4301490" y="2461006"/>
                  </a:lnTo>
                  <a:lnTo>
                    <a:pt x="4307840" y="2461006"/>
                  </a:lnTo>
                  <a:cubicBezTo>
                    <a:pt x="4307840" y="2615184"/>
                    <a:pt x="4182618" y="2740152"/>
                    <a:pt x="4028313" y="2740152"/>
                  </a:cubicBezTo>
                  <a:lnTo>
                    <a:pt x="4028313" y="2733802"/>
                  </a:lnTo>
                  <a:lnTo>
                    <a:pt x="4028313" y="2740152"/>
                  </a:lnTo>
                  <a:lnTo>
                    <a:pt x="279527" y="2740152"/>
                  </a:lnTo>
                  <a:lnTo>
                    <a:pt x="279527" y="2733802"/>
                  </a:lnTo>
                  <a:lnTo>
                    <a:pt x="279527" y="2740152"/>
                  </a:lnTo>
                  <a:cubicBezTo>
                    <a:pt x="125222" y="2740152"/>
                    <a:pt x="0" y="2615184"/>
                    <a:pt x="0" y="2461006"/>
                  </a:cubicBezTo>
                  <a:lnTo>
                    <a:pt x="0" y="279146"/>
                  </a:lnTo>
                  <a:lnTo>
                    <a:pt x="6350" y="279146"/>
                  </a:lnTo>
                  <a:lnTo>
                    <a:pt x="0" y="279146"/>
                  </a:lnTo>
                  <a:moveTo>
                    <a:pt x="12700" y="279146"/>
                  </a:moveTo>
                  <a:lnTo>
                    <a:pt x="12700" y="2461006"/>
                  </a:lnTo>
                  <a:lnTo>
                    <a:pt x="6350" y="2461006"/>
                  </a:lnTo>
                  <a:lnTo>
                    <a:pt x="12700" y="2461006"/>
                  </a:lnTo>
                  <a:cubicBezTo>
                    <a:pt x="12700" y="2608072"/>
                    <a:pt x="132207" y="2727452"/>
                    <a:pt x="279527" y="2727452"/>
                  </a:cubicBezTo>
                  <a:lnTo>
                    <a:pt x="4028313" y="2727452"/>
                  </a:lnTo>
                  <a:cubicBezTo>
                    <a:pt x="4175760" y="2727452"/>
                    <a:pt x="4295140" y="2608199"/>
                    <a:pt x="4295140" y="2461006"/>
                  </a:cubicBezTo>
                  <a:lnTo>
                    <a:pt x="4295140" y="279146"/>
                  </a:lnTo>
                  <a:cubicBezTo>
                    <a:pt x="4295267" y="131953"/>
                    <a:pt x="4175760" y="12700"/>
                    <a:pt x="4028313" y="12700"/>
                  </a:cubicBezTo>
                  <a:lnTo>
                    <a:pt x="279527" y="12700"/>
                  </a:lnTo>
                  <a:lnTo>
                    <a:pt x="279527" y="6350"/>
                  </a:lnTo>
                  <a:lnTo>
                    <a:pt x="279527" y="12700"/>
                  </a:lnTo>
                  <a:cubicBezTo>
                    <a:pt x="132207" y="12700"/>
                    <a:pt x="12700" y="131953"/>
                    <a:pt x="12700" y="27914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944420" y="2854620"/>
            <a:ext cx="3111117" cy="1935299"/>
            <a:chOff x="0" y="0"/>
            <a:chExt cx="4148156" cy="25803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48156" cy="2580398"/>
            </a:xfrm>
            <a:custGeom>
              <a:avLst/>
              <a:gdLst/>
              <a:ahLst/>
              <a:cxnLst/>
              <a:rect r="r" b="b" t="t" l="l"/>
              <a:pathLst>
                <a:path h="2580398" w="4148156">
                  <a:moveTo>
                    <a:pt x="0" y="0"/>
                  </a:moveTo>
                  <a:lnTo>
                    <a:pt x="4148156" y="0"/>
                  </a:lnTo>
                  <a:lnTo>
                    <a:pt x="4148156" y="2580398"/>
                  </a:lnTo>
                  <a:lnTo>
                    <a:pt x="0" y="2580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148156" cy="2599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54"/>
                </a:lnSpc>
              </a:pPr>
              <a:r>
                <a:rPr lang="en-US" sz="25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RAD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531333" y="5441928"/>
            <a:ext cx="3221418" cy="2045600"/>
            <a:chOff x="0" y="0"/>
            <a:chExt cx="4295224" cy="27274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95267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267">
                  <a:moveTo>
                    <a:pt x="0" y="272796"/>
                  </a:moveTo>
                  <a:cubicBezTo>
                    <a:pt x="0" y="122174"/>
                    <a:pt x="122174" y="0"/>
                    <a:pt x="272796" y="0"/>
                  </a:cubicBezTo>
                  <a:lnTo>
                    <a:pt x="4022471" y="0"/>
                  </a:lnTo>
                  <a:cubicBezTo>
                    <a:pt x="4173093" y="0"/>
                    <a:pt x="4295267" y="122174"/>
                    <a:pt x="4295267" y="272796"/>
                  </a:cubicBezTo>
                  <a:lnTo>
                    <a:pt x="4295267" y="2454656"/>
                  </a:lnTo>
                  <a:cubicBezTo>
                    <a:pt x="4295267" y="2605278"/>
                    <a:pt x="4173093" y="2727452"/>
                    <a:pt x="4022471" y="2727452"/>
                  </a:cubicBezTo>
                  <a:lnTo>
                    <a:pt x="272796" y="2727452"/>
                  </a:lnTo>
                  <a:cubicBezTo>
                    <a:pt x="122174" y="2727452"/>
                    <a:pt x="0" y="2605405"/>
                    <a:pt x="0" y="245465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884507" y="5777203"/>
            <a:ext cx="3230943" cy="2055124"/>
            <a:chOff x="0" y="0"/>
            <a:chExt cx="4307924" cy="27401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4295140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140">
                  <a:moveTo>
                    <a:pt x="0" y="272796"/>
                  </a:moveTo>
                  <a:cubicBezTo>
                    <a:pt x="0" y="122174"/>
                    <a:pt x="122301" y="0"/>
                    <a:pt x="273177" y="0"/>
                  </a:cubicBezTo>
                  <a:lnTo>
                    <a:pt x="4021963" y="0"/>
                  </a:lnTo>
                  <a:cubicBezTo>
                    <a:pt x="4172839" y="0"/>
                    <a:pt x="4295140" y="122174"/>
                    <a:pt x="4295140" y="272796"/>
                  </a:cubicBezTo>
                  <a:lnTo>
                    <a:pt x="4295140" y="2454656"/>
                  </a:lnTo>
                  <a:cubicBezTo>
                    <a:pt x="4295140" y="2605278"/>
                    <a:pt x="4172839" y="2727452"/>
                    <a:pt x="4021963" y="2727452"/>
                  </a:cubicBezTo>
                  <a:lnTo>
                    <a:pt x="273177" y="2727452"/>
                  </a:lnTo>
                  <a:cubicBezTo>
                    <a:pt x="122301" y="2727452"/>
                    <a:pt x="0" y="2605405"/>
                    <a:pt x="0" y="2454656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307840" cy="2740152"/>
            </a:xfrm>
            <a:custGeom>
              <a:avLst/>
              <a:gdLst/>
              <a:ahLst/>
              <a:cxnLst/>
              <a:rect r="r" b="b" t="t" l="l"/>
              <a:pathLst>
                <a:path h="2740152" w="4307840">
                  <a:moveTo>
                    <a:pt x="0" y="279146"/>
                  </a:moveTo>
                  <a:cubicBezTo>
                    <a:pt x="0" y="124968"/>
                    <a:pt x="125222" y="0"/>
                    <a:pt x="279527" y="0"/>
                  </a:cubicBezTo>
                  <a:lnTo>
                    <a:pt x="4028313" y="0"/>
                  </a:lnTo>
                  <a:lnTo>
                    <a:pt x="4028313" y="6350"/>
                  </a:lnTo>
                  <a:lnTo>
                    <a:pt x="4028313" y="0"/>
                  </a:lnTo>
                  <a:cubicBezTo>
                    <a:pt x="4182745" y="0"/>
                    <a:pt x="4307840" y="124968"/>
                    <a:pt x="4307840" y="279146"/>
                  </a:cubicBezTo>
                  <a:lnTo>
                    <a:pt x="4301490" y="279146"/>
                  </a:lnTo>
                  <a:lnTo>
                    <a:pt x="4307840" y="279146"/>
                  </a:lnTo>
                  <a:lnTo>
                    <a:pt x="4307840" y="2461006"/>
                  </a:lnTo>
                  <a:lnTo>
                    <a:pt x="4301490" y="2461006"/>
                  </a:lnTo>
                  <a:lnTo>
                    <a:pt x="4307840" y="2461006"/>
                  </a:lnTo>
                  <a:cubicBezTo>
                    <a:pt x="4307840" y="2615184"/>
                    <a:pt x="4182618" y="2740152"/>
                    <a:pt x="4028313" y="2740152"/>
                  </a:cubicBezTo>
                  <a:lnTo>
                    <a:pt x="4028313" y="2733802"/>
                  </a:lnTo>
                  <a:lnTo>
                    <a:pt x="4028313" y="2740152"/>
                  </a:lnTo>
                  <a:lnTo>
                    <a:pt x="279527" y="2740152"/>
                  </a:lnTo>
                  <a:lnTo>
                    <a:pt x="279527" y="2733802"/>
                  </a:lnTo>
                  <a:lnTo>
                    <a:pt x="279527" y="2740152"/>
                  </a:lnTo>
                  <a:cubicBezTo>
                    <a:pt x="125222" y="2740152"/>
                    <a:pt x="0" y="2615184"/>
                    <a:pt x="0" y="2461006"/>
                  </a:cubicBezTo>
                  <a:lnTo>
                    <a:pt x="0" y="279146"/>
                  </a:lnTo>
                  <a:lnTo>
                    <a:pt x="6350" y="279146"/>
                  </a:lnTo>
                  <a:lnTo>
                    <a:pt x="0" y="279146"/>
                  </a:lnTo>
                  <a:moveTo>
                    <a:pt x="12700" y="279146"/>
                  </a:moveTo>
                  <a:lnTo>
                    <a:pt x="12700" y="2461006"/>
                  </a:lnTo>
                  <a:lnTo>
                    <a:pt x="6350" y="2461006"/>
                  </a:lnTo>
                  <a:lnTo>
                    <a:pt x="12700" y="2461006"/>
                  </a:lnTo>
                  <a:cubicBezTo>
                    <a:pt x="12700" y="2608072"/>
                    <a:pt x="132207" y="2727452"/>
                    <a:pt x="279527" y="2727452"/>
                  </a:cubicBezTo>
                  <a:lnTo>
                    <a:pt x="4028313" y="2727452"/>
                  </a:lnTo>
                  <a:cubicBezTo>
                    <a:pt x="4175760" y="2727452"/>
                    <a:pt x="4295140" y="2608199"/>
                    <a:pt x="4295140" y="2461006"/>
                  </a:cubicBezTo>
                  <a:lnTo>
                    <a:pt x="4295140" y="279146"/>
                  </a:lnTo>
                  <a:cubicBezTo>
                    <a:pt x="4295267" y="131953"/>
                    <a:pt x="4175760" y="12700"/>
                    <a:pt x="4028313" y="12700"/>
                  </a:cubicBezTo>
                  <a:lnTo>
                    <a:pt x="279527" y="12700"/>
                  </a:lnTo>
                  <a:lnTo>
                    <a:pt x="279527" y="6350"/>
                  </a:lnTo>
                  <a:lnTo>
                    <a:pt x="279527" y="12700"/>
                  </a:lnTo>
                  <a:cubicBezTo>
                    <a:pt x="132207" y="12700"/>
                    <a:pt x="12700" y="131953"/>
                    <a:pt x="12700" y="27914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944420" y="5837117"/>
            <a:ext cx="3111117" cy="1935299"/>
            <a:chOff x="0" y="0"/>
            <a:chExt cx="4148156" cy="25803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148156" cy="2580398"/>
            </a:xfrm>
            <a:custGeom>
              <a:avLst/>
              <a:gdLst/>
              <a:ahLst/>
              <a:cxnLst/>
              <a:rect r="r" b="b" t="t" l="l"/>
              <a:pathLst>
                <a:path h="2580398" w="4148156">
                  <a:moveTo>
                    <a:pt x="0" y="0"/>
                  </a:moveTo>
                  <a:lnTo>
                    <a:pt x="4148156" y="0"/>
                  </a:lnTo>
                  <a:lnTo>
                    <a:pt x="4148156" y="2580398"/>
                  </a:lnTo>
                  <a:lnTo>
                    <a:pt x="0" y="2580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4148156" cy="2599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54"/>
                </a:lnSpc>
              </a:pPr>
              <a:r>
                <a:rPr lang="en-US" sz="25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Prioriza desenvolvimento rápido de software, com foco na prototipagem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468623" y="2459432"/>
            <a:ext cx="3221418" cy="2045600"/>
            <a:chOff x="0" y="0"/>
            <a:chExt cx="4295224" cy="272746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95267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267">
                  <a:moveTo>
                    <a:pt x="0" y="272796"/>
                  </a:moveTo>
                  <a:cubicBezTo>
                    <a:pt x="0" y="122174"/>
                    <a:pt x="122174" y="0"/>
                    <a:pt x="272796" y="0"/>
                  </a:cubicBezTo>
                  <a:lnTo>
                    <a:pt x="4022471" y="0"/>
                  </a:lnTo>
                  <a:cubicBezTo>
                    <a:pt x="4173093" y="0"/>
                    <a:pt x="4295267" y="122174"/>
                    <a:pt x="4295267" y="272796"/>
                  </a:cubicBezTo>
                  <a:lnTo>
                    <a:pt x="4295267" y="2454656"/>
                  </a:lnTo>
                  <a:cubicBezTo>
                    <a:pt x="4295267" y="2605278"/>
                    <a:pt x="4173093" y="2727452"/>
                    <a:pt x="4022471" y="2727452"/>
                  </a:cubicBezTo>
                  <a:lnTo>
                    <a:pt x="272796" y="2727452"/>
                  </a:lnTo>
                  <a:cubicBezTo>
                    <a:pt x="122174" y="2727452"/>
                    <a:pt x="0" y="2605405"/>
                    <a:pt x="0" y="245465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7821795" y="2794707"/>
            <a:ext cx="3230943" cy="2055124"/>
            <a:chOff x="0" y="0"/>
            <a:chExt cx="4307924" cy="274016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4295140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140">
                  <a:moveTo>
                    <a:pt x="0" y="272796"/>
                  </a:moveTo>
                  <a:cubicBezTo>
                    <a:pt x="0" y="122174"/>
                    <a:pt x="122301" y="0"/>
                    <a:pt x="273177" y="0"/>
                  </a:cubicBezTo>
                  <a:lnTo>
                    <a:pt x="4021963" y="0"/>
                  </a:lnTo>
                  <a:cubicBezTo>
                    <a:pt x="4172839" y="0"/>
                    <a:pt x="4295140" y="122174"/>
                    <a:pt x="4295140" y="272796"/>
                  </a:cubicBezTo>
                  <a:lnTo>
                    <a:pt x="4295140" y="2454656"/>
                  </a:lnTo>
                  <a:cubicBezTo>
                    <a:pt x="4295140" y="2605278"/>
                    <a:pt x="4172839" y="2727452"/>
                    <a:pt x="4021963" y="2727452"/>
                  </a:cubicBezTo>
                  <a:lnTo>
                    <a:pt x="273177" y="2727452"/>
                  </a:lnTo>
                  <a:cubicBezTo>
                    <a:pt x="122301" y="2727452"/>
                    <a:pt x="0" y="2605405"/>
                    <a:pt x="0" y="2454656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07840" cy="2740152"/>
            </a:xfrm>
            <a:custGeom>
              <a:avLst/>
              <a:gdLst/>
              <a:ahLst/>
              <a:cxnLst/>
              <a:rect r="r" b="b" t="t" l="l"/>
              <a:pathLst>
                <a:path h="2740152" w="4307840">
                  <a:moveTo>
                    <a:pt x="0" y="279146"/>
                  </a:moveTo>
                  <a:cubicBezTo>
                    <a:pt x="0" y="124968"/>
                    <a:pt x="125222" y="0"/>
                    <a:pt x="279527" y="0"/>
                  </a:cubicBezTo>
                  <a:lnTo>
                    <a:pt x="4028313" y="0"/>
                  </a:lnTo>
                  <a:lnTo>
                    <a:pt x="4028313" y="6350"/>
                  </a:lnTo>
                  <a:lnTo>
                    <a:pt x="4028313" y="0"/>
                  </a:lnTo>
                  <a:cubicBezTo>
                    <a:pt x="4182745" y="0"/>
                    <a:pt x="4307840" y="124968"/>
                    <a:pt x="4307840" y="279146"/>
                  </a:cubicBezTo>
                  <a:lnTo>
                    <a:pt x="4301490" y="279146"/>
                  </a:lnTo>
                  <a:lnTo>
                    <a:pt x="4307840" y="279146"/>
                  </a:lnTo>
                  <a:lnTo>
                    <a:pt x="4307840" y="2461006"/>
                  </a:lnTo>
                  <a:lnTo>
                    <a:pt x="4301490" y="2461006"/>
                  </a:lnTo>
                  <a:lnTo>
                    <a:pt x="4307840" y="2461006"/>
                  </a:lnTo>
                  <a:cubicBezTo>
                    <a:pt x="4307840" y="2615184"/>
                    <a:pt x="4182618" y="2740152"/>
                    <a:pt x="4028313" y="2740152"/>
                  </a:cubicBezTo>
                  <a:lnTo>
                    <a:pt x="4028313" y="2733802"/>
                  </a:lnTo>
                  <a:lnTo>
                    <a:pt x="4028313" y="2740152"/>
                  </a:lnTo>
                  <a:lnTo>
                    <a:pt x="279527" y="2740152"/>
                  </a:lnTo>
                  <a:lnTo>
                    <a:pt x="279527" y="2733802"/>
                  </a:lnTo>
                  <a:lnTo>
                    <a:pt x="279527" y="2740152"/>
                  </a:lnTo>
                  <a:cubicBezTo>
                    <a:pt x="125222" y="2740152"/>
                    <a:pt x="0" y="2615184"/>
                    <a:pt x="0" y="2461006"/>
                  </a:cubicBezTo>
                  <a:lnTo>
                    <a:pt x="0" y="279146"/>
                  </a:lnTo>
                  <a:lnTo>
                    <a:pt x="6350" y="279146"/>
                  </a:lnTo>
                  <a:lnTo>
                    <a:pt x="0" y="279146"/>
                  </a:lnTo>
                  <a:moveTo>
                    <a:pt x="12700" y="279146"/>
                  </a:moveTo>
                  <a:lnTo>
                    <a:pt x="12700" y="2461006"/>
                  </a:lnTo>
                  <a:lnTo>
                    <a:pt x="6350" y="2461006"/>
                  </a:lnTo>
                  <a:lnTo>
                    <a:pt x="12700" y="2461006"/>
                  </a:lnTo>
                  <a:cubicBezTo>
                    <a:pt x="12700" y="2608072"/>
                    <a:pt x="132207" y="2727452"/>
                    <a:pt x="279527" y="2727452"/>
                  </a:cubicBezTo>
                  <a:lnTo>
                    <a:pt x="4028313" y="2727452"/>
                  </a:lnTo>
                  <a:cubicBezTo>
                    <a:pt x="4175760" y="2727452"/>
                    <a:pt x="4295140" y="2608199"/>
                    <a:pt x="4295140" y="2461006"/>
                  </a:cubicBezTo>
                  <a:lnTo>
                    <a:pt x="4295140" y="279146"/>
                  </a:lnTo>
                  <a:cubicBezTo>
                    <a:pt x="4295267" y="131953"/>
                    <a:pt x="4175760" y="12700"/>
                    <a:pt x="4028313" y="12700"/>
                  </a:cubicBezTo>
                  <a:lnTo>
                    <a:pt x="279527" y="12700"/>
                  </a:lnTo>
                  <a:lnTo>
                    <a:pt x="279527" y="6350"/>
                  </a:lnTo>
                  <a:lnTo>
                    <a:pt x="279527" y="12700"/>
                  </a:lnTo>
                  <a:cubicBezTo>
                    <a:pt x="132207" y="12700"/>
                    <a:pt x="12700" y="131953"/>
                    <a:pt x="12700" y="27914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7881708" y="2854620"/>
            <a:ext cx="3111117" cy="1935299"/>
            <a:chOff x="0" y="0"/>
            <a:chExt cx="4148156" cy="258039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148156" cy="2580398"/>
            </a:xfrm>
            <a:custGeom>
              <a:avLst/>
              <a:gdLst/>
              <a:ahLst/>
              <a:cxnLst/>
              <a:rect r="r" b="b" t="t" l="l"/>
              <a:pathLst>
                <a:path h="2580398" w="4148156">
                  <a:moveTo>
                    <a:pt x="0" y="0"/>
                  </a:moveTo>
                  <a:lnTo>
                    <a:pt x="4148156" y="0"/>
                  </a:lnTo>
                  <a:lnTo>
                    <a:pt x="4148156" y="2580398"/>
                  </a:lnTo>
                  <a:lnTo>
                    <a:pt x="0" y="2580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4148156" cy="2599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54"/>
                </a:lnSpc>
              </a:pPr>
              <a:r>
                <a:rPr lang="en-US" sz="25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Modelo em V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468623" y="5441928"/>
            <a:ext cx="3221418" cy="2045600"/>
            <a:chOff x="0" y="0"/>
            <a:chExt cx="4295224" cy="272746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95267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267">
                  <a:moveTo>
                    <a:pt x="0" y="272796"/>
                  </a:moveTo>
                  <a:cubicBezTo>
                    <a:pt x="0" y="122174"/>
                    <a:pt x="122174" y="0"/>
                    <a:pt x="272796" y="0"/>
                  </a:cubicBezTo>
                  <a:lnTo>
                    <a:pt x="4022471" y="0"/>
                  </a:lnTo>
                  <a:cubicBezTo>
                    <a:pt x="4173093" y="0"/>
                    <a:pt x="4295267" y="122174"/>
                    <a:pt x="4295267" y="272796"/>
                  </a:cubicBezTo>
                  <a:lnTo>
                    <a:pt x="4295267" y="2454656"/>
                  </a:lnTo>
                  <a:cubicBezTo>
                    <a:pt x="4295267" y="2605278"/>
                    <a:pt x="4173093" y="2727452"/>
                    <a:pt x="4022471" y="2727452"/>
                  </a:cubicBezTo>
                  <a:lnTo>
                    <a:pt x="272796" y="2727452"/>
                  </a:lnTo>
                  <a:cubicBezTo>
                    <a:pt x="122174" y="2727452"/>
                    <a:pt x="0" y="2605405"/>
                    <a:pt x="0" y="245465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821795" y="5777203"/>
            <a:ext cx="3230943" cy="2055124"/>
            <a:chOff x="0" y="0"/>
            <a:chExt cx="4307924" cy="274016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6350" y="6350"/>
              <a:ext cx="4295140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140">
                  <a:moveTo>
                    <a:pt x="0" y="272796"/>
                  </a:moveTo>
                  <a:cubicBezTo>
                    <a:pt x="0" y="122174"/>
                    <a:pt x="122301" y="0"/>
                    <a:pt x="273177" y="0"/>
                  </a:cubicBezTo>
                  <a:lnTo>
                    <a:pt x="4021963" y="0"/>
                  </a:lnTo>
                  <a:cubicBezTo>
                    <a:pt x="4172839" y="0"/>
                    <a:pt x="4295140" y="122174"/>
                    <a:pt x="4295140" y="272796"/>
                  </a:cubicBezTo>
                  <a:lnTo>
                    <a:pt x="4295140" y="2454656"/>
                  </a:lnTo>
                  <a:cubicBezTo>
                    <a:pt x="4295140" y="2605278"/>
                    <a:pt x="4172839" y="2727452"/>
                    <a:pt x="4021963" y="2727452"/>
                  </a:cubicBezTo>
                  <a:lnTo>
                    <a:pt x="273177" y="2727452"/>
                  </a:lnTo>
                  <a:cubicBezTo>
                    <a:pt x="122301" y="2727452"/>
                    <a:pt x="0" y="2605405"/>
                    <a:pt x="0" y="2454656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307840" cy="2740152"/>
            </a:xfrm>
            <a:custGeom>
              <a:avLst/>
              <a:gdLst/>
              <a:ahLst/>
              <a:cxnLst/>
              <a:rect r="r" b="b" t="t" l="l"/>
              <a:pathLst>
                <a:path h="2740152" w="4307840">
                  <a:moveTo>
                    <a:pt x="0" y="279146"/>
                  </a:moveTo>
                  <a:cubicBezTo>
                    <a:pt x="0" y="124968"/>
                    <a:pt x="125222" y="0"/>
                    <a:pt x="279527" y="0"/>
                  </a:cubicBezTo>
                  <a:lnTo>
                    <a:pt x="4028313" y="0"/>
                  </a:lnTo>
                  <a:lnTo>
                    <a:pt x="4028313" y="6350"/>
                  </a:lnTo>
                  <a:lnTo>
                    <a:pt x="4028313" y="0"/>
                  </a:lnTo>
                  <a:cubicBezTo>
                    <a:pt x="4182745" y="0"/>
                    <a:pt x="4307840" y="124968"/>
                    <a:pt x="4307840" y="279146"/>
                  </a:cubicBezTo>
                  <a:lnTo>
                    <a:pt x="4301490" y="279146"/>
                  </a:lnTo>
                  <a:lnTo>
                    <a:pt x="4307840" y="279146"/>
                  </a:lnTo>
                  <a:lnTo>
                    <a:pt x="4307840" y="2461006"/>
                  </a:lnTo>
                  <a:lnTo>
                    <a:pt x="4301490" y="2461006"/>
                  </a:lnTo>
                  <a:lnTo>
                    <a:pt x="4307840" y="2461006"/>
                  </a:lnTo>
                  <a:cubicBezTo>
                    <a:pt x="4307840" y="2615184"/>
                    <a:pt x="4182618" y="2740152"/>
                    <a:pt x="4028313" y="2740152"/>
                  </a:cubicBezTo>
                  <a:lnTo>
                    <a:pt x="4028313" y="2733802"/>
                  </a:lnTo>
                  <a:lnTo>
                    <a:pt x="4028313" y="2740152"/>
                  </a:lnTo>
                  <a:lnTo>
                    <a:pt x="279527" y="2740152"/>
                  </a:lnTo>
                  <a:lnTo>
                    <a:pt x="279527" y="2733802"/>
                  </a:lnTo>
                  <a:lnTo>
                    <a:pt x="279527" y="2740152"/>
                  </a:lnTo>
                  <a:cubicBezTo>
                    <a:pt x="125222" y="2740152"/>
                    <a:pt x="0" y="2615184"/>
                    <a:pt x="0" y="2461006"/>
                  </a:cubicBezTo>
                  <a:lnTo>
                    <a:pt x="0" y="279146"/>
                  </a:lnTo>
                  <a:lnTo>
                    <a:pt x="6350" y="279146"/>
                  </a:lnTo>
                  <a:lnTo>
                    <a:pt x="0" y="279146"/>
                  </a:lnTo>
                  <a:moveTo>
                    <a:pt x="12700" y="279146"/>
                  </a:moveTo>
                  <a:lnTo>
                    <a:pt x="12700" y="2461006"/>
                  </a:lnTo>
                  <a:lnTo>
                    <a:pt x="6350" y="2461006"/>
                  </a:lnTo>
                  <a:lnTo>
                    <a:pt x="12700" y="2461006"/>
                  </a:lnTo>
                  <a:cubicBezTo>
                    <a:pt x="12700" y="2608072"/>
                    <a:pt x="132207" y="2727452"/>
                    <a:pt x="279527" y="2727452"/>
                  </a:cubicBezTo>
                  <a:lnTo>
                    <a:pt x="4028313" y="2727452"/>
                  </a:lnTo>
                  <a:cubicBezTo>
                    <a:pt x="4175760" y="2727452"/>
                    <a:pt x="4295140" y="2608199"/>
                    <a:pt x="4295140" y="2461006"/>
                  </a:cubicBezTo>
                  <a:lnTo>
                    <a:pt x="4295140" y="279146"/>
                  </a:lnTo>
                  <a:cubicBezTo>
                    <a:pt x="4295267" y="131953"/>
                    <a:pt x="4175760" y="12700"/>
                    <a:pt x="4028313" y="12700"/>
                  </a:cubicBezTo>
                  <a:lnTo>
                    <a:pt x="279527" y="12700"/>
                  </a:lnTo>
                  <a:lnTo>
                    <a:pt x="279527" y="6350"/>
                  </a:lnTo>
                  <a:lnTo>
                    <a:pt x="279527" y="12700"/>
                  </a:lnTo>
                  <a:cubicBezTo>
                    <a:pt x="132207" y="12700"/>
                    <a:pt x="12700" y="131953"/>
                    <a:pt x="12700" y="27914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7881708" y="5837117"/>
            <a:ext cx="3111117" cy="1935299"/>
            <a:chOff x="0" y="0"/>
            <a:chExt cx="4148156" cy="258039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148156" cy="2580398"/>
            </a:xfrm>
            <a:custGeom>
              <a:avLst/>
              <a:gdLst/>
              <a:ahLst/>
              <a:cxnLst/>
              <a:rect r="r" b="b" t="t" l="l"/>
              <a:pathLst>
                <a:path h="2580398" w="4148156">
                  <a:moveTo>
                    <a:pt x="0" y="0"/>
                  </a:moveTo>
                  <a:lnTo>
                    <a:pt x="4148156" y="0"/>
                  </a:lnTo>
                  <a:lnTo>
                    <a:pt x="4148156" y="2580398"/>
                  </a:lnTo>
                  <a:lnTo>
                    <a:pt x="0" y="2580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4148156" cy="2599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54"/>
                </a:lnSpc>
              </a:pPr>
              <a:r>
                <a:rPr lang="en-US" sz="25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Modelo ideal para projetos pequenos e médios com requisitos fixos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405911" y="2459432"/>
            <a:ext cx="3221418" cy="2045600"/>
            <a:chOff x="0" y="0"/>
            <a:chExt cx="4295224" cy="272746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295267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267">
                  <a:moveTo>
                    <a:pt x="0" y="272796"/>
                  </a:moveTo>
                  <a:cubicBezTo>
                    <a:pt x="0" y="122174"/>
                    <a:pt x="122174" y="0"/>
                    <a:pt x="272796" y="0"/>
                  </a:cubicBezTo>
                  <a:lnTo>
                    <a:pt x="4022471" y="0"/>
                  </a:lnTo>
                  <a:cubicBezTo>
                    <a:pt x="4173093" y="0"/>
                    <a:pt x="4295267" y="122174"/>
                    <a:pt x="4295267" y="272796"/>
                  </a:cubicBezTo>
                  <a:lnTo>
                    <a:pt x="4295267" y="2454656"/>
                  </a:lnTo>
                  <a:cubicBezTo>
                    <a:pt x="4295267" y="2605278"/>
                    <a:pt x="4173093" y="2727452"/>
                    <a:pt x="4022471" y="2727452"/>
                  </a:cubicBezTo>
                  <a:lnTo>
                    <a:pt x="272796" y="2727452"/>
                  </a:lnTo>
                  <a:cubicBezTo>
                    <a:pt x="122174" y="2727452"/>
                    <a:pt x="0" y="2605405"/>
                    <a:pt x="0" y="245465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1759085" y="2794707"/>
            <a:ext cx="3230943" cy="2055124"/>
            <a:chOff x="0" y="0"/>
            <a:chExt cx="4307924" cy="274016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6350" y="6350"/>
              <a:ext cx="4295140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140">
                  <a:moveTo>
                    <a:pt x="0" y="272796"/>
                  </a:moveTo>
                  <a:cubicBezTo>
                    <a:pt x="0" y="122174"/>
                    <a:pt x="122301" y="0"/>
                    <a:pt x="273177" y="0"/>
                  </a:cubicBezTo>
                  <a:lnTo>
                    <a:pt x="4021963" y="0"/>
                  </a:lnTo>
                  <a:cubicBezTo>
                    <a:pt x="4172839" y="0"/>
                    <a:pt x="4295140" y="122174"/>
                    <a:pt x="4295140" y="272796"/>
                  </a:cubicBezTo>
                  <a:lnTo>
                    <a:pt x="4295140" y="2454656"/>
                  </a:lnTo>
                  <a:cubicBezTo>
                    <a:pt x="4295140" y="2605278"/>
                    <a:pt x="4172839" y="2727452"/>
                    <a:pt x="4021963" y="2727452"/>
                  </a:cubicBezTo>
                  <a:lnTo>
                    <a:pt x="273177" y="2727452"/>
                  </a:lnTo>
                  <a:cubicBezTo>
                    <a:pt x="122301" y="2727452"/>
                    <a:pt x="0" y="2605405"/>
                    <a:pt x="0" y="2454656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307840" cy="2740152"/>
            </a:xfrm>
            <a:custGeom>
              <a:avLst/>
              <a:gdLst/>
              <a:ahLst/>
              <a:cxnLst/>
              <a:rect r="r" b="b" t="t" l="l"/>
              <a:pathLst>
                <a:path h="2740152" w="4307840">
                  <a:moveTo>
                    <a:pt x="0" y="279146"/>
                  </a:moveTo>
                  <a:cubicBezTo>
                    <a:pt x="0" y="124968"/>
                    <a:pt x="125222" y="0"/>
                    <a:pt x="279527" y="0"/>
                  </a:cubicBezTo>
                  <a:lnTo>
                    <a:pt x="4028313" y="0"/>
                  </a:lnTo>
                  <a:lnTo>
                    <a:pt x="4028313" y="6350"/>
                  </a:lnTo>
                  <a:lnTo>
                    <a:pt x="4028313" y="0"/>
                  </a:lnTo>
                  <a:cubicBezTo>
                    <a:pt x="4182745" y="0"/>
                    <a:pt x="4307840" y="124968"/>
                    <a:pt x="4307840" y="279146"/>
                  </a:cubicBezTo>
                  <a:lnTo>
                    <a:pt x="4301490" y="279146"/>
                  </a:lnTo>
                  <a:lnTo>
                    <a:pt x="4307840" y="279146"/>
                  </a:lnTo>
                  <a:lnTo>
                    <a:pt x="4307840" y="2461006"/>
                  </a:lnTo>
                  <a:lnTo>
                    <a:pt x="4301490" y="2461006"/>
                  </a:lnTo>
                  <a:lnTo>
                    <a:pt x="4307840" y="2461006"/>
                  </a:lnTo>
                  <a:cubicBezTo>
                    <a:pt x="4307840" y="2615184"/>
                    <a:pt x="4182618" y="2740152"/>
                    <a:pt x="4028313" y="2740152"/>
                  </a:cubicBezTo>
                  <a:lnTo>
                    <a:pt x="4028313" y="2733802"/>
                  </a:lnTo>
                  <a:lnTo>
                    <a:pt x="4028313" y="2740152"/>
                  </a:lnTo>
                  <a:lnTo>
                    <a:pt x="279527" y="2740152"/>
                  </a:lnTo>
                  <a:lnTo>
                    <a:pt x="279527" y="2733802"/>
                  </a:lnTo>
                  <a:lnTo>
                    <a:pt x="279527" y="2740152"/>
                  </a:lnTo>
                  <a:cubicBezTo>
                    <a:pt x="125222" y="2740152"/>
                    <a:pt x="0" y="2615184"/>
                    <a:pt x="0" y="2461006"/>
                  </a:cubicBezTo>
                  <a:lnTo>
                    <a:pt x="0" y="279146"/>
                  </a:lnTo>
                  <a:lnTo>
                    <a:pt x="6350" y="279146"/>
                  </a:lnTo>
                  <a:lnTo>
                    <a:pt x="0" y="279146"/>
                  </a:lnTo>
                  <a:moveTo>
                    <a:pt x="12700" y="279146"/>
                  </a:moveTo>
                  <a:lnTo>
                    <a:pt x="12700" y="2461006"/>
                  </a:lnTo>
                  <a:lnTo>
                    <a:pt x="6350" y="2461006"/>
                  </a:lnTo>
                  <a:lnTo>
                    <a:pt x="12700" y="2461006"/>
                  </a:lnTo>
                  <a:cubicBezTo>
                    <a:pt x="12700" y="2608072"/>
                    <a:pt x="132207" y="2727452"/>
                    <a:pt x="279527" y="2727452"/>
                  </a:cubicBezTo>
                  <a:lnTo>
                    <a:pt x="4028313" y="2727452"/>
                  </a:lnTo>
                  <a:cubicBezTo>
                    <a:pt x="4175760" y="2727452"/>
                    <a:pt x="4295140" y="2608199"/>
                    <a:pt x="4295140" y="2461006"/>
                  </a:cubicBezTo>
                  <a:lnTo>
                    <a:pt x="4295140" y="279146"/>
                  </a:lnTo>
                  <a:cubicBezTo>
                    <a:pt x="4295267" y="131953"/>
                    <a:pt x="4175760" y="12700"/>
                    <a:pt x="4028313" y="12700"/>
                  </a:cubicBezTo>
                  <a:lnTo>
                    <a:pt x="279527" y="12700"/>
                  </a:lnTo>
                  <a:lnTo>
                    <a:pt x="279527" y="6350"/>
                  </a:lnTo>
                  <a:lnTo>
                    <a:pt x="279527" y="12700"/>
                  </a:lnTo>
                  <a:cubicBezTo>
                    <a:pt x="132207" y="12700"/>
                    <a:pt x="12700" y="131953"/>
                    <a:pt x="12700" y="27914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1818998" y="2854620"/>
            <a:ext cx="3111117" cy="1935299"/>
            <a:chOff x="0" y="0"/>
            <a:chExt cx="4148156" cy="25803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148156" cy="2580398"/>
            </a:xfrm>
            <a:custGeom>
              <a:avLst/>
              <a:gdLst/>
              <a:ahLst/>
              <a:cxnLst/>
              <a:rect r="r" b="b" t="t" l="l"/>
              <a:pathLst>
                <a:path h="2580398" w="4148156">
                  <a:moveTo>
                    <a:pt x="0" y="0"/>
                  </a:moveTo>
                  <a:lnTo>
                    <a:pt x="4148156" y="0"/>
                  </a:lnTo>
                  <a:lnTo>
                    <a:pt x="4148156" y="2580398"/>
                  </a:lnTo>
                  <a:lnTo>
                    <a:pt x="0" y="2580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19050"/>
              <a:ext cx="4148156" cy="2599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54"/>
                </a:lnSpc>
              </a:pPr>
              <a:r>
                <a:rPr lang="en-US" sz="25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Ágil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1405911" y="5441928"/>
            <a:ext cx="3221418" cy="2045600"/>
            <a:chOff x="0" y="0"/>
            <a:chExt cx="4295224" cy="272746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295267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267">
                  <a:moveTo>
                    <a:pt x="0" y="272796"/>
                  </a:moveTo>
                  <a:cubicBezTo>
                    <a:pt x="0" y="122174"/>
                    <a:pt x="122174" y="0"/>
                    <a:pt x="272796" y="0"/>
                  </a:cubicBezTo>
                  <a:lnTo>
                    <a:pt x="4022471" y="0"/>
                  </a:lnTo>
                  <a:cubicBezTo>
                    <a:pt x="4173093" y="0"/>
                    <a:pt x="4295267" y="122174"/>
                    <a:pt x="4295267" y="272796"/>
                  </a:cubicBezTo>
                  <a:lnTo>
                    <a:pt x="4295267" y="2454656"/>
                  </a:lnTo>
                  <a:cubicBezTo>
                    <a:pt x="4295267" y="2605278"/>
                    <a:pt x="4173093" y="2727452"/>
                    <a:pt x="4022471" y="2727452"/>
                  </a:cubicBezTo>
                  <a:lnTo>
                    <a:pt x="272796" y="2727452"/>
                  </a:lnTo>
                  <a:cubicBezTo>
                    <a:pt x="122174" y="2727452"/>
                    <a:pt x="0" y="2605405"/>
                    <a:pt x="0" y="245465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9A94">
                    <a:alpha val="100000"/>
                  </a:srgbClr>
                </a:gs>
                <a:gs pos="50000">
                  <a:srgbClr val="8C8D86">
                    <a:alpha val="100000"/>
                  </a:srgbClr>
                </a:gs>
                <a:gs pos="100000">
                  <a:srgbClr val="7C7D7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1759085" y="5777203"/>
            <a:ext cx="3230943" cy="2055124"/>
            <a:chOff x="0" y="0"/>
            <a:chExt cx="4307924" cy="274016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6350" y="6350"/>
              <a:ext cx="4295140" cy="2727452"/>
            </a:xfrm>
            <a:custGeom>
              <a:avLst/>
              <a:gdLst/>
              <a:ahLst/>
              <a:cxnLst/>
              <a:rect r="r" b="b" t="t" l="l"/>
              <a:pathLst>
                <a:path h="2727452" w="4295140">
                  <a:moveTo>
                    <a:pt x="0" y="272796"/>
                  </a:moveTo>
                  <a:cubicBezTo>
                    <a:pt x="0" y="122174"/>
                    <a:pt x="122301" y="0"/>
                    <a:pt x="273177" y="0"/>
                  </a:cubicBezTo>
                  <a:lnTo>
                    <a:pt x="4021963" y="0"/>
                  </a:lnTo>
                  <a:cubicBezTo>
                    <a:pt x="4172839" y="0"/>
                    <a:pt x="4295140" y="122174"/>
                    <a:pt x="4295140" y="272796"/>
                  </a:cubicBezTo>
                  <a:lnTo>
                    <a:pt x="4295140" y="2454656"/>
                  </a:lnTo>
                  <a:cubicBezTo>
                    <a:pt x="4295140" y="2605278"/>
                    <a:pt x="4172839" y="2727452"/>
                    <a:pt x="4021963" y="2727452"/>
                  </a:cubicBezTo>
                  <a:lnTo>
                    <a:pt x="273177" y="2727452"/>
                  </a:lnTo>
                  <a:cubicBezTo>
                    <a:pt x="122301" y="2727452"/>
                    <a:pt x="0" y="2605405"/>
                    <a:pt x="0" y="2454656"/>
                  </a:cubicBezTo>
                  <a:close/>
                </a:path>
              </a:pathLst>
            </a:custGeom>
            <a:solidFill>
              <a:srgbClr val="FFFFFF">
                <a:alpha val="80784"/>
              </a:srgbClr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307840" cy="2740152"/>
            </a:xfrm>
            <a:custGeom>
              <a:avLst/>
              <a:gdLst/>
              <a:ahLst/>
              <a:cxnLst/>
              <a:rect r="r" b="b" t="t" l="l"/>
              <a:pathLst>
                <a:path h="2740152" w="4307840">
                  <a:moveTo>
                    <a:pt x="0" y="279146"/>
                  </a:moveTo>
                  <a:cubicBezTo>
                    <a:pt x="0" y="124968"/>
                    <a:pt x="125222" y="0"/>
                    <a:pt x="279527" y="0"/>
                  </a:cubicBezTo>
                  <a:lnTo>
                    <a:pt x="4028313" y="0"/>
                  </a:lnTo>
                  <a:lnTo>
                    <a:pt x="4028313" y="6350"/>
                  </a:lnTo>
                  <a:lnTo>
                    <a:pt x="4028313" y="0"/>
                  </a:lnTo>
                  <a:cubicBezTo>
                    <a:pt x="4182745" y="0"/>
                    <a:pt x="4307840" y="124968"/>
                    <a:pt x="4307840" y="279146"/>
                  </a:cubicBezTo>
                  <a:lnTo>
                    <a:pt x="4301490" y="279146"/>
                  </a:lnTo>
                  <a:lnTo>
                    <a:pt x="4307840" y="279146"/>
                  </a:lnTo>
                  <a:lnTo>
                    <a:pt x="4307840" y="2461006"/>
                  </a:lnTo>
                  <a:lnTo>
                    <a:pt x="4301490" y="2461006"/>
                  </a:lnTo>
                  <a:lnTo>
                    <a:pt x="4307840" y="2461006"/>
                  </a:lnTo>
                  <a:cubicBezTo>
                    <a:pt x="4307840" y="2615184"/>
                    <a:pt x="4182618" y="2740152"/>
                    <a:pt x="4028313" y="2740152"/>
                  </a:cubicBezTo>
                  <a:lnTo>
                    <a:pt x="4028313" y="2733802"/>
                  </a:lnTo>
                  <a:lnTo>
                    <a:pt x="4028313" y="2740152"/>
                  </a:lnTo>
                  <a:lnTo>
                    <a:pt x="279527" y="2740152"/>
                  </a:lnTo>
                  <a:lnTo>
                    <a:pt x="279527" y="2733802"/>
                  </a:lnTo>
                  <a:lnTo>
                    <a:pt x="279527" y="2740152"/>
                  </a:lnTo>
                  <a:cubicBezTo>
                    <a:pt x="125222" y="2740152"/>
                    <a:pt x="0" y="2615184"/>
                    <a:pt x="0" y="2461006"/>
                  </a:cubicBezTo>
                  <a:lnTo>
                    <a:pt x="0" y="279146"/>
                  </a:lnTo>
                  <a:lnTo>
                    <a:pt x="6350" y="279146"/>
                  </a:lnTo>
                  <a:lnTo>
                    <a:pt x="0" y="279146"/>
                  </a:lnTo>
                  <a:moveTo>
                    <a:pt x="12700" y="279146"/>
                  </a:moveTo>
                  <a:lnTo>
                    <a:pt x="12700" y="2461006"/>
                  </a:lnTo>
                  <a:lnTo>
                    <a:pt x="6350" y="2461006"/>
                  </a:lnTo>
                  <a:lnTo>
                    <a:pt x="12700" y="2461006"/>
                  </a:lnTo>
                  <a:cubicBezTo>
                    <a:pt x="12700" y="2608072"/>
                    <a:pt x="132207" y="2727452"/>
                    <a:pt x="279527" y="2727452"/>
                  </a:cubicBezTo>
                  <a:lnTo>
                    <a:pt x="4028313" y="2727452"/>
                  </a:lnTo>
                  <a:cubicBezTo>
                    <a:pt x="4175760" y="2727452"/>
                    <a:pt x="4295140" y="2608199"/>
                    <a:pt x="4295140" y="2461006"/>
                  </a:cubicBezTo>
                  <a:lnTo>
                    <a:pt x="4295140" y="279146"/>
                  </a:lnTo>
                  <a:cubicBezTo>
                    <a:pt x="4295267" y="131953"/>
                    <a:pt x="4175760" y="12700"/>
                    <a:pt x="4028313" y="12700"/>
                  </a:cubicBezTo>
                  <a:lnTo>
                    <a:pt x="279527" y="12700"/>
                  </a:lnTo>
                  <a:lnTo>
                    <a:pt x="279527" y="6350"/>
                  </a:lnTo>
                  <a:lnTo>
                    <a:pt x="279527" y="12700"/>
                  </a:lnTo>
                  <a:cubicBezTo>
                    <a:pt x="132207" y="12700"/>
                    <a:pt x="12700" y="131953"/>
                    <a:pt x="12700" y="279146"/>
                  </a:cubicBezTo>
                  <a:close/>
                </a:path>
              </a:pathLst>
            </a:custGeom>
            <a:solidFill>
              <a:srgbClr val="8C8D8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1818998" y="5837117"/>
            <a:ext cx="3111117" cy="1935299"/>
            <a:chOff x="0" y="0"/>
            <a:chExt cx="4148156" cy="258039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148156" cy="2580398"/>
            </a:xfrm>
            <a:custGeom>
              <a:avLst/>
              <a:gdLst/>
              <a:ahLst/>
              <a:cxnLst/>
              <a:rect r="r" b="b" t="t" l="l"/>
              <a:pathLst>
                <a:path h="2580398" w="4148156">
                  <a:moveTo>
                    <a:pt x="0" y="0"/>
                  </a:moveTo>
                  <a:lnTo>
                    <a:pt x="4148156" y="0"/>
                  </a:lnTo>
                  <a:lnTo>
                    <a:pt x="4148156" y="2580398"/>
                  </a:lnTo>
                  <a:lnTo>
                    <a:pt x="0" y="2580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19050"/>
              <a:ext cx="4148156" cy="25994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754"/>
                </a:lnSpc>
              </a:pPr>
              <a:r>
                <a:rPr lang="en-US" sz="25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Um modelo incremental, com ciclos rápidos e lançamentos pequenos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057400" y="1028700"/>
            <a:ext cx="14401800" cy="2228850"/>
            <a:chOff x="0" y="0"/>
            <a:chExt cx="19202400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2400" cy="2971800"/>
            </a:xfrm>
            <a:custGeom>
              <a:avLst/>
              <a:gdLst/>
              <a:ahLst/>
              <a:cxnLst/>
              <a:rect r="r" b="b" t="t" l="l"/>
              <a:pathLst>
                <a:path h="2971800" w="19202400">
                  <a:moveTo>
                    <a:pt x="0" y="0"/>
                  </a:moveTo>
                  <a:lnTo>
                    <a:pt x="19202400" y="0"/>
                  </a:lnTo>
                  <a:lnTo>
                    <a:pt x="19202400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202400" cy="300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46"/>
                </a:lnSpc>
              </a:pPr>
              <a:r>
                <a:rPr lang="en-US" sz="51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Fases dos ciclos de vida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57400" y="3428999"/>
            <a:ext cx="6671679" cy="5372102"/>
            <a:chOff x="0" y="0"/>
            <a:chExt cx="8895572" cy="7162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95572" cy="7162802"/>
            </a:xfrm>
            <a:custGeom>
              <a:avLst/>
              <a:gdLst/>
              <a:ahLst/>
              <a:cxnLst/>
              <a:rect r="r" b="b" t="t" l="l"/>
              <a:pathLst>
                <a:path h="7162802" w="8895572">
                  <a:moveTo>
                    <a:pt x="0" y="0"/>
                  </a:moveTo>
                  <a:lnTo>
                    <a:pt x="8895572" y="0"/>
                  </a:lnTo>
                  <a:lnTo>
                    <a:pt x="8895572" y="7162802"/>
                  </a:lnTo>
                  <a:lnTo>
                    <a:pt x="0" y="7162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95572" cy="72009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42925" indent="-271462" lvl="1">
                <a:lnSpc>
                  <a:spcPts val="3383"/>
                </a:lnSpc>
                <a:buFont typeface="Arial"/>
                <a:buChar char="•"/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1. Planejamento</a:t>
              </a:r>
            </a:p>
            <a:p>
              <a:pPr algn="l" marL="542925" indent="-271462" lvl="1">
                <a:lnSpc>
                  <a:spcPts val="3383"/>
                </a:lnSpc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2. Viabilidade ou requisitos de Análise</a:t>
              </a:r>
            </a:p>
            <a:p>
              <a:pPr algn="l" marL="542925" indent="-271462" lvl="1">
                <a:lnSpc>
                  <a:spcPts val="3383"/>
                </a:lnSpc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3. Design e prototipação</a:t>
              </a:r>
            </a:p>
            <a:p>
              <a:pPr algn="l" marL="542925" indent="-271462" lvl="1">
                <a:lnSpc>
                  <a:spcPts val="3383"/>
                </a:lnSpc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4. Desenvolvimento do software</a:t>
              </a:r>
            </a:p>
            <a:p>
              <a:pPr algn="l" marL="542925" indent="-271462" lvl="1">
                <a:lnSpc>
                  <a:spcPts val="3383"/>
                </a:lnSpc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5. Teste do software</a:t>
              </a:r>
            </a:p>
            <a:p>
              <a:pPr algn="l" marL="542925" indent="-271462" lvl="1">
                <a:lnSpc>
                  <a:spcPts val="3383"/>
                </a:lnSpc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6. Implementação e integração</a:t>
              </a:r>
            </a:p>
            <a:p>
              <a:pPr algn="l" marL="542925" indent="-271462" lvl="1">
                <a:lnSpc>
                  <a:spcPts val="3383"/>
                </a:lnSpc>
              </a:pPr>
              <a:r>
                <a:rPr lang="en-US" sz="30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7. Manutenção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535897" y="1579587"/>
            <a:ext cx="3079631" cy="2228850"/>
            <a:chOff x="0" y="0"/>
            <a:chExt cx="4106174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06174" cy="2971800"/>
            </a:xfrm>
            <a:custGeom>
              <a:avLst/>
              <a:gdLst/>
              <a:ahLst/>
              <a:cxnLst/>
              <a:rect r="r" b="b" t="t" l="l"/>
              <a:pathLst>
                <a:path h="2971800" w="4106174">
                  <a:moveTo>
                    <a:pt x="0" y="0"/>
                  </a:moveTo>
                  <a:lnTo>
                    <a:pt x="4106174" y="0"/>
                  </a:lnTo>
                  <a:lnTo>
                    <a:pt x="4106174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06174" cy="3019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48"/>
                </a:lnSpc>
              </a:pPr>
              <a:r>
                <a:rPr lang="en-US" sz="6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009782" y="3882788"/>
            <a:ext cx="2582962" cy="2582962"/>
            <a:chOff x="0" y="0"/>
            <a:chExt cx="3443950" cy="3443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80978" y="4826930"/>
            <a:ext cx="4073689" cy="1089525"/>
            <a:chOff x="0" y="0"/>
            <a:chExt cx="5431586" cy="1452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1586" cy="1452700"/>
            </a:xfrm>
            <a:custGeom>
              <a:avLst/>
              <a:gdLst/>
              <a:ahLst/>
              <a:cxnLst/>
              <a:rect r="r" b="b" t="t" l="l"/>
              <a:pathLst>
                <a:path h="1452700" w="5431586">
                  <a:moveTo>
                    <a:pt x="0" y="0"/>
                  </a:moveTo>
                  <a:lnTo>
                    <a:pt x="5431586" y="0"/>
                  </a:lnTo>
                  <a:lnTo>
                    <a:pt x="5431586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5431586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Planejamento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204240" y="1037583"/>
            <a:ext cx="2582962" cy="2708242"/>
            <a:chOff x="0" y="0"/>
            <a:chExt cx="3443950" cy="36109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3431286" cy="3598291"/>
            </a:xfrm>
            <a:custGeom>
              <a:avLst/>
              <a:gdLst/>
              <a:ahLst/>
              <a:cxnLst/>
              <a:rect r="r" b="b" t="t" l="l"/>
              <a:pathLst>
                <a:path h="3598291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578100"/>
                  </a:lnTo>
                  <a:cubicBezTo>
                    <a:pt x="3431286" y="3141472"/>
                    <a:pt x="2974594" y="3598291"/>
                    <a:pt x="2411222" y="3598291"/>
                  </a:cubicBezTo>
                  <a:lnTo>
                    <a:pt x="0" y="3598291"/>
                  </a:lnTo>
                  <a:lnTo>
                    <a:pt x="0" y="1020191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923846" y="3882788"/>
            <a:ext cx="2582963" cy="2582962"/>
            <a:chOff x="0" y="0"/>
            <a:chExt cx="3443950" cy="34439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178272" y="4273542"/>
            <a:ext cx="2582962" cy="2582962"/>
            <a:chOff x="0" y="0"/>
            <a:chExt cx="3443950" cy="34439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785950" y="6460988"/>
            <a:ext cx="3063748" cy="1800493"/>
            <a:chOff x="0" y="0"/>
            <a:chExt cx="4084998" cy="240065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84998" cy="2400658"/>
            </a:xfrm>
            <a:custGeom>
              <a:avLst/>
              <a:gdLst/>
              <a:ahLst/>
              <a:cxnLst/>
              <a:rect r="r" b="b" t="t" l="l"/>
              <a:pathLst>
                <a:path h="2400658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4084998" cy="2457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Definição de qual o problema que tem que ser resolvido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07004" y="4826930"/>
            <a:ext cx="2816650" cy="1089525"/>
            <a:chOff x="0" y="0"/>
            <a:chExt cx="3755534" cy="14527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55534" cy="1452700"/>
            </a:xfrm>
            <a:custGeom>
              <a:avLst/>
              <a:gdLst/>
              <a:ahLst/>
              <a:cxnLst/>
              <a:rect r="r" b="b" t="t" l="l"/>
              <a:pathLst>
                <a:path h="1452700" w="3755534">
                  <a:moveTo>
                    <a:pt x="0" y="0"/>
                  </a:moveTo>
                  <a:lnTo>
                    <a:pt x="3755534" y="0"/>
                  </a:lnTo>
                  <a:lnTo>
                    <a:pt x="3755534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3755534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Desing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683454" y="6460988"/>
            <a:ext cx="3063749" cy="3462486"/>
            <a:chOff x="0" y="0"/>
            <a:chExt cx="4084998" cy="461664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84998" cy="4616648"/>
            </a:xfrm>
            <a:custGeom>
              <a:avLst/>
              <a:gdLst/>
              <a:ahLst/>
              <a:cxnLst/>
              <a:rect r="r" b="b" t="t" l="l"/>
              <a:pathLst>
                <a:path h="4616648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4616648"/>
                  </a:lnTo>
                  <a:lnTo>
                    <a:pt x="0" y="461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4084998" cy="4673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Tradução dos dado encontrados  em formato SRS(software requerimento especification) para uma estrutura logica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209002" y="1491459"/>
            <a:ext cx="2573438" cy="1800494"/>
            <a:chOff x="0" y="0"/>
            <a:chExt cx="3431250" cy="24006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431250" cy="2400658"/>
            </a:xfrm>
            <a:custGeom>
              <a:avLst/>
              <a:gdLst/>
              <a:ahLst/>
              <a:cxnLst/>
              <a:rect r="r" b="b" t="t" l="l"/>
              <a:pathLst>
                <a:path h="2400658" w="3431250">
                  <a:moveTo>
                    <a:pt x="0" y="0"/>
                  </a:moveTo>
                  <a:lnTo>
                    <a:pt x="3431250" y="0"/>
                  </a:lnTo>
                  <a:lnTo>
                    <a:pt x="3431250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3431250" cy="2505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Fases do ciclo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355614" y="5220428"/>
            <a:ext cx="4228275" cy="1089525"/>
            <a:chOff x="0" y="0"/>
            <a:chExt cx="5637700" cy="14527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637700" cy="1452700"/>
            </a:xfrm>
            <a:custGeom>
              <a:avLst/>
              <a:gdLst/>
              <a:ahLst/>
              <a:cxnLst/>
              <a:rect r="r" b="b" t="t" l="l"/>
              <a:pathLst>
                <a:path h="1452700" w="5637700">
                  <a:moveTo>
                    <a:pt x="0" y="0"/>
                  </a:moveTo>
                  <a:lnTo>
                    <a:pt x="5637700" y="0"/>
                  </a:lnTo>
                  <a:lnTo>
                    <a:pt x="5637700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5637700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analise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970853" y="6899061"/>
            <a:ext cx="3063748" cy="3046987"/>
            <a:chOff x="0" y="0"/>
            <a:chExt cx="4084998" cy="40626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084998" cy="4062650"/>
            </a:xfrm>
            <a:custGeom>
              <a:avLst/>
              <a:gdLst/>
              <a:ahLst/>
              <a:cxnLst/>
              <a:rect r="r" b="b" t="t" l="l"/>
              <a:pathLst>
                <a:path h="4062650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4062650"/>
                  </a:lnTo>
                  <a:lnTo>
                    <a:pt x="0" y="4062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4084998" cy="4119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 foco e entender e documentar os requisitos do sistema, reunindo das que servem de base para o projeto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7142" y="564"/>
            <a:ext cx="342900" cy="10287000"/>
            <a:chOff x="0" y="0"/>
            <a:chExt cx="4572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B0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942502" y="2006522"/>
            <a:ext cx="3079631" cy="2228850"/>
            <a:chOff x="0" y="0"/>
            <a:chExt cx="4106174" cy="2971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06174" cy="2971800"/>
            </a:xfrm>
            <a:custGeom>
              <a:avLst/>
              <a:gdLst/>
              <a:ahLst/>
              <a:cxnLst/>
              <a:rect r="r" b="b" t="t" l="l"/>
              <a:pathLst>
                <a:path h="2971800" w="4106174">
                  <a:moveTo>
                    <a:pt x="0" y="0"/>
                  </a:moveTo>
                  <a:lnTo>
                    <a:pt x="4106174" y="0"/>
                  </a:lnTo>
                  <a:lnTo>
                    <a:pt x="4106174" y="2971800"/>
                  </a:lnTo>
                  <a:lnTo>
                    <a:pt x="0" y="297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06174" cy="3019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48"/>
                </a:lnSpc>
              </a:pPr>
              <a:r>
                <a:rPr lang="en-US" sz="6600">
                  <a:solidFill>
                    <a:srgbClr val="191B0E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292037" y="3689312"/>
            <a:ext cx="2908375" cy="2908375"/>
            <a:chOff x="0" y="0"/>
            <a:chExt cx="3443950" cy="3443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358110" y="4776787"/>
            <a:ext cx="2776229" cy="1227591"/>
            <a:chOff x="0" y="0"/>
            <a:chExt cx="3649446" cy="16137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49446" cy="1613710"/>
            </a:xfrm>
            <a:custGeom>
              <a:avLst/>
              <a:gdLst/>
              <a:ahLst/>
              <a:cxnLst/>
              <a:rect r="r" b="b" t="t" l="l"/>
              <a:pathLst>
                <a:path h="1613710" w="3649446">
                  <a:moveTo>
                    <a:pt x="0" y="0"/>
                  </a:moveTo>
                  <a:lnTo>
                    <a:pt x="3649446" y="0"/>
                  </a:lnTo>
                  <a:lnTo>
                    <a:pt x="3649446" y="1613710"/>
                  </a:lnTo>
                  <a:lnTo>
                    <a:pt x="0" y="16137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3649446" cy="16803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19"/>
                </a:lnSpc>
              </a:pPr>
              <a:r>
                <a:rPr lang="en-US" sz="285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Desenvolvimento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10844" y="1254303"/>
            <a:ext cx="2582962" cy="2708242"/>
            <a:chOff x="0" y="0"/>
            <a:chExt cx="3443950" cy="36109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3431286" cy="3598291"/>
            </a:xfrm>
            <a:custGeom>
              <a:avLst/>
              <a:gdLst/>
              <a:ahLst/>
              <a:cxnLst/>
              <a:rect r="r" b="b" t="t" l="l"/>
              <a:pathLst>
                <a:path h="3598291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578100"/>
                  </a:lnTo>
                  <a:cubicBezTo>
                    <a:pt x="3431286" y="3141472"/>
                    <a:pt x="2974594" y="3598291"/>
                    <a:pt x="2411222" y="3598291"/>
                  </a:cubicBezTo>
                  <a:lnTo>
                    <a:pt x="0" y="3598291"/>
                  </a:lnTo>
                  <a:lnTo>
                    <a:pt x="0" y="1020191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2923846" y="3882788"/>
            <a:ext cx="2582963" cy="2582962"/>
            <a:chOff x="0" y="0"/>
            <a:chExt cx="3443950" cy="34439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3431286" cy="3431286"/>
            </a:xfrm>
            <a:custGeom>
              <a:avLst/>
              <a:gdLst/>
              <a:ahLst/>
              <a:cxnLst/>
              <a:rect r="r" b="b" t="t" l="l"/>
              <a:pathLst>
                <a:path h="3431286" w="3431286">
                  <a:moveTo>
                    <a:pt x="1020064" y="0"/>
                  </a:moveTo>
                  <a:lnTo>
                    <a:pt x="3431286" y="0"/>
                  </a:lnTo>
                  <a:lnTo>
                    <a:pt x="3431286" y="2411222"/>
                  </a:lnTo>
                  <a:cubicBezTo>
                    <a:pt x="3431286" y="2974594"/>
                    <a:pt x="2974594" y="3431286"/>
                    <a:pt x="2411222" y="3431286"/>
                  </a:cubicBezTo>
                  <a:lnTo>
                    <a:pt x="0" y="3431286"/>
                  </a:lnTo>
                  <a:lnTo>
                    <a:pt x="0" y="1020064"/>
                  </a:lnTo>
                  <a:cubicBezTo>
                    <a:pt x="0" y="456692"/>
                    <a:pt x="456692" y="0"/>
                    <a:pt x="1020064" y="0"/>
                  </a:cubicBezTo>
                  <a:close/>
                </a:path>
              </a:pathLst>
            </a:custGeom>
            <a:solidFill>
              <a:srgbClr val="77A2B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3844118" y="6737987"/>
            <a:ext cx="4364884" cy="3046988"/>
            <a:chOff x="0" y="0"/>
            <a:chExt cx="5819845" cy="40626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819845" cy="4062650"/>
            </a:xfrm>
            <a:custGeom>
              <a:avLst/>
              <a:gdLst/>
              <a:ahLst/>
              <a:cxnLst/>
              <a:rect r="r" b="b" t="t" l="l"/>
              <a:pathLst>
                <a:path h="4062650" w="5819845">
                  <a:moveTo>
                    <a:pt x="0" y="0"/>
                  </a:moveTo>
                  <a:lnTo>
                    <a:pt x="5819845" y="0"/>
                  </a:lnTo>
                  <a:lnTo>
                    <a:pt x="5819845" y="4062650"/>
                  </a:lnTo>
                  <a:lnTo>
                    <a:pt x="0" y="4062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5819845" cy="4119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Fase em que os desenvolvedor escrevem os códigos com base nos requisitos e design apresentados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07004" y="4826930"/>
            <a:ext cx="2816650" cy="1089525"/>
            <a:chOff x="0" y="0"/>
            <a:chExt cx="3755534" cy="1452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55534" cy="1452700"/>
            </a:xfrm>
            <a:custGeom>
              <a:avLst/>
              <a:gdLst/>
              <a:ahLst/>
              <a:cxnLst/>
              <a:rect r="r" b="b" t="t" l="l"/>
              <a:pathLst>
                <a:path h="1452700" w="3755534">
                  <a:moveTo>
                    <a:pt x="0" y="0"/>
                  </a:moveTo>
                  <a:lnTo>
                    <a:pt x="3755534" y="0"/>
                  </a:lnTo>
                  <a:lnTo>
                    <a:pt x="3755534" y="1452700"/>
                  </a:lnTo>
                  <a:lnTo>
                    <a:pt x="0" y="145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3755534" cy="151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Fase de 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testes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683456" y="6867592"/>
            <a:ext cx="3063749" cy="1800493"/>
            <a:chOff x="0" y="0"/>
            <a:chExt cx="4084998" cy="24006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084998" cy="2400658"/>
            </a:xfrm>
            <a:custGeom>
              <a:avLst/>
              <a:gdLst/>
              <a:ahLst/>
              <a:cxnLst/>
              <a:rect r="r" b="b" t="t" l="l"/>
              <a:pathLst>
                <a:path h="2400658" w="4084998">
                  <a:moveTo>
                    <a:pt x="0" y="0"/>
                  </a:moveTo>
                  <a:lnTo>
                    <a:pt x="4084998" y="0"/>
                  </a:lnTo>
                  <a:lnTo>
                    <a:pt x="4084998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4084998" cy="2457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Teste do software desenvolvido, feito para garantir que não existam bugs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615607" y="1708176"/>
            <a:ext cx="2573438" cy="1800494"/>
            <a:chOff x="0" y="0"/>
            <a:chExt cx="3431250" cy="240065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431250" cy="2400658"/>
            </a:xfrm>
            <a:custGeom>
              <a:avLst/>
              <a:gdLst/>
              <a:ahLst/>
              <a:cxnLst/>
              <a:rect r="r" b="b" t="t" l="l"/>
              <a:pathLst>
                <a:path h="2400658" w="3431250">
                  <a:moveTo>
                    <a:pt x="0" y="0"/>
                  </a:moveTo>
                  <a:lnTo>
                    <a:pt x="3431250" y="0"/>
                  </a:lnTo>
                  <a:lnTo>
                    <a:pt x="3431250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3431250" cy="25054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Fases do ciclo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DAGgVPZWnaM</dc:identifier>
  <dcterms:modified xsi:type="dcterms:W3CDTF">2011-08-01T06:04:30Z</dcterms:modified>
  <cp:revision>1</cp:revision>
  <dc:title>1CiclosDeVidaDosPorgramas [Salvo automaticamente].pptx</dc:title>
</cp:coreProperties>
</file>