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60" r:id="rId4"/>
    <p:sldId id="264" r:id="rId5"/>
    <p:sldId id="266" r:id="rId6"/>
    <p:sldId id="261" r:id="rId7"/>
    <p:sldId id="267" r:id="rId8"/>
    <p:sldId id="262" r:id="rId9"/>
    <p:sldId id="269" r:id="rId10"/>
    <p:sldId id="268" r:id="rId11"/>
    <p:sldId id="270" r:id="rId12"/>
    <p:sldId id="263" r:id="rId13"/>
    <p:sldId id="27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C24"/>
    <a:srgbClr val="FEFBCE"/>
    <a:srgbClr val="FA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A018D-A472-4AA2-BBBC-9A69FF938E05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B3282-4DF7-4AF9-BFF2-2326C4E542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74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C494F-185D-A85A-B6F4-671F3C87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19B58-2AE1-DBDB-0829-747A3CA3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3EDD61-0A93-FF41-1F37-6265277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E09E5F-9AF9-E3C7-F1CB-A4ACBE01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7D753F-C402-80B5-B5D0-22DE5F60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7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977AD-7F72-1776-9E79-6D8FC40D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E1FBA1-E604-E464-9603-66A0D7127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23A50-8172-DEDD-18E8-D04B4EBE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5CDFEF-7236-DB8F-A392-582BC32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BEDDDC-A2E4-45F9-4355-573D1E11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4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EC45CF-5095-1E38-D8C4-FA2683B8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86F285-BE51-42A5-8F0A-B4941420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8E2AC4-1A46-A730-1A03-FCAAFA27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6A04BA-EF04-723E-773D-3AE96E71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ACF55E-09DC-2BB6-6EC1-9EFA5C48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48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EE28F-628A-A976-793D-C25186B7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FEDDE3-6D64-C33C-F07E-0E7EC578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D3F3A2-CE08-CB73-A2D4-7755FCD2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1DFFF-64E5-C3EA-0B27-C46AB2E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0009E2-C8F8-F69D-3A3A-E8226268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3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C37F5-C675-5019-883C-5EA9C204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331F5D-B151-99A1-CC2F-7370FEE4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88B715-59E6-F424-6E54-8412D57B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A5B2C-A89F-504F-CC18-6254B3E0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1F4F1-E52F-6138-99E4-8749F157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26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6A084C-8475-4273-1088-A829BEF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921F0-CD70-C577-D29B-2E608A3A1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4B2FB8-3F76-9B5E-2873-AB8436AC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5A55F2-BDD4-0BA6-F5C5-165B5C73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3F24F4-67BE-EDF9-3D24-DC45CED7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3CDEE3-B4B0-C616-9DC2-913B8434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A363F-ED82-6E10-60F3-F806E2BD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F1BA2D-3ED0-9738-793B-6DA06E2E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1FBA16-0CAD-1204-CA6C-656FEC17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D24F79-8C15-66FE-3182-8647EAC5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34CEA7-62E7-982E-E498-F87783FC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685864-5B45-110A-1E1E-BE8D2002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BD9DF6-FA53-DE74-E1AC-A3FB3EE9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37AF2C-56D0-D834-1E9B-A29D492E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0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B31BF-01B1-F3C7-41E8-0ECAA7A6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B9A856-AE85-E728-C0D6-CF33A5E5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FE536A-4B9D-FFE0-7C29-47531005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66284C-F1C0-021D-70E5-2E0014FB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2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D6630D-B571-7571-3175-13BB882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2D13D8-F311-F06F-8BCE-C925C0C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689C00-652E-F29F-B6BE-F65711E1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3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8768E-E817-8853-0345-63134DFE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F5D734-8834-9170-D59A-F48EA748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30E807-0C11-C316-25EF-5DD46B8C3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765AD9-844D-A3BE-D322-123FF101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97741F-B4E4-D5BF-60CE-B8EC88D1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802D96-BEE7-90C4-9291-A3600E66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5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6835D-7B95-40F1-9AF7-B8E1FAC8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D57ED2-6ACF-C856-0B5C-32DD4693C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481545-D9B4-DFE5-2B9D-A18036718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2AEE98-FD19-C900-8C81-4B6B7E9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71A730-D361-DBEF-3A82-BBEE33A0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59D9EC-4A9F-4F33-780E-AA22E74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0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A0939-7F89-68E5-F3E6-90B82F14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E40BA0-4B7F-4AEB-A348-E234022E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848B40-DF13-94B7-3DBA-25EE41A2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9596-BCE1-44FA-856A-DF887C0ADE71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38E6A-BA4C-D1B9-EA49-61563D7D4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0196E-8340-6252-B24B-9A74FE086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5CC9-2A52-4E08-B157-513BFA941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45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5.jpg"/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12" Type="http://schemas.openxmlformats.org/officeDocument/2006/relationships/image" Target="../media/image4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0.svg"/><Relationship Id="rId5" Type="http://schemas.openxmlformats.org/officeDocument/2006/relationships/image" Target="../media/image12.svg"/><Relationship Id="rId10" Type="http://schemas.openxmlformats.org/officeDocument/2006/relationships/image" Target="../media/image49.png"/><Relationship Id="rId4" Type="http://schemas.openxmlformats.org/officeDocument/2006/relationships/image" Target="../media/image11.png"/><Relationship Id="rId9" Type="http://schemas.openxmlformats.org/officeDocument/2006/relationships/image" Target="../media/image10.sv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jp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5.jpg"/><Relationship Id="rId7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image" Target="../media/image26.jp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32.svg"/><Relationship Id="rId10" Type="http://schemas.openxmlformats.org/officeDocument/2006/relationships/image" Target="../media/image12.svg"/><Relationship Id="rId4" Type="http://schemas.openxmlformats.org/officeDocument/2006/relationships/image" Target="../media/image10.svg"/><Relationship Id="rId9" Type="http://schemas.openxmlformats.org/officeDocument/2006/relationships/image" Target="../media/image11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39.png"/><Relationship Id="rId7" Type="http://schemas.openxmlformats.org/officeDocument/2006/relationships/image" Target="../media/image20.svg"/><Relationship Id="rId12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2BC6-A484-31A1-8B01-20054977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C70E276-D7DB-20DB-A4AE-DDA81D28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364" y="3157096"/>
            <a:ext cx="958327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Gill Sans MT" panose="020B0502020104020203" pitchFamily="34" charset="0"/>
              </a:rPr>
              <a:t>TECNICHE DI MACHINE LEARNING PER IL DATA DRIVEN MODELLING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D5F9C4C3-A549-98FD-AEF1-EC893E1C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94840" y="5732405"/>
            <a:ext cx="9107055" cy="1097193"/>
          </a:xfrm>
        </p:spPr>
        <p:txBody>
          <a:bodyPr/>
          <a:lstStyle/>
          <a:p>
            <a:r>
              <a:rPr lang="it-IT" dirty="0">
                <a:latin typeface="Gill Sans MT" panose="020B0502020104020203" pitchFamily="34" charset="0"/>
              </a:rPr>
              <a:t>RELATORE: Claudio Carnevale</a:t>
            </a:r>
          </a:p>
        </p:txBody>
      </p:sp>
      <p:pic>
        <p:nvPicPr>
          <p:cNvPr id="9" name="Immagine 8" descr="Immagine che contiene nero, oscurità">
            <a:extLst>
              <a:ext uri="{FF2B5EF4-FFF2-40B4-BE49-F238E27FC236}">
                <a16:creationId xmlns:a16="http://schemas.microsoft.com/office/drawing/2014/main" id="{844F8C56-E93E-CAE2-638C-AF4EEBE4D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322730"/>
            <a:ext cx="6382514" cy="26466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DDA9B24-7EB0-6287-96DF-F02CF95A2763}"/>
              </a:ext>
            </a:extLst>
          </p:cNvPr>
          <p:cNvSpPr txBox="1"/>
          <p:nvPr/>
        </p:nvSpPr>
        <p:spPr>
          <a:xfrm>
            <a:off x="7763324" y="5732405"/>
            <a:ext cx="73752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Gill Sans MT" panose="020B0502020104020203" pitchFamily="34" charset="0"/>
              </a:rPr>
              <a:t>LAUREANDO: Pietro Agnelli</a:t>
            </a:r>
          </a:p>
          <a:p>
            <a:r>
              <a:rPr lang="it-IT" sz="2400" dirty="0">
                <a:latin typeface="Gill Sans MT" panose="020B0502020104020203" pitchFamily="34" charset="0"/>
              </a:rPr>
              <a:t>Matricola: 732047</a:t>
            </a:r>
          </a:p>
        </p:txBody>
      </p:sp>
    </p:spTree>
    <p:extLst>
      <p:ext uri="{BB962C8B-B14F-4D97-AF65-F5344CB8AC3E}">
        <p14:creationId xmlns:p14="http://schemas.microsoft.com/office/powerpoint/2010/main" val="265202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7354-D70C-254A-0068-B4A907D7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E7EEB42-9F0B-6A02-1201-12BD5F958F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4344B51-8FA4-AC40-2656-311B6753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8" y="1862755"/>
            <a:ext cx="1037645" cy="84611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4796232-8E2A-E593-2A00-3BF1431B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21" y="2777604"/>
            <a:ext cx="1037645" cy="84611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FB59A3C-7D10-131E-8754-BB8A85C0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21" y="3659481"/>
            <a:ext cx="1037645" cy="84611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2714179-A90C-9A7E-F114-0A1C3D6C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31" y="2354547"/>
            <a:ext cx="1037646" cy="84611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9D66D3-79B7-4C92-5DE0-2C396DF9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32" y="3284245"/>
            <a:ext cx="1037645" cy="846112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D44117FB-29B7-7069-82B0-A03625D7AA03}"/>
              </a:ext>
            </a:extLst>
          </p:cNvPr>
          <p:cNvSpPr/>
          <p:nvPr/>
        </p:nvSpPr>
        <p:spPr>
          <a:xfrm>
            <a:off x="1892715" y="1483213"/>
            <a:ext cx="3704537" cy="3434894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BF4EB30-9919-BC0F-3477-A17EE5E8DCD3}"/>
                  </a:ext>
                </a:extLst>
              </p:cNvPr>
              <p:cNvSpPr txBox="1"/>
              <p:nvPr/>
            </p:nvSpPr>
            <p:spPr>
              <a:xfrm rot="16200000">
                <a:off x="5914578" y="3169602"/>
                <a:ext cx="5020572" cy="2438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 algn="r"/>
                <a:endParaRPr lang="it-IT" dirty="0"/>
              </a:p>
              <a:p>
                <a:pPr algn="r"/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BF4EB30-9919-BC0F-3477-A17EE5E8D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14578" y="3169602"/>
                <a:ext cx="5020572" cy="243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F1CBDE-2DD6-524F-9CFA-60CA235B7F66}"/>
              </a:ext>
            </a:extLst>
          </p:cNvPr>
          <p:cNvSpPr txBox="1"/>
          <p:nvPr/>
        </p:nvSpPr>
        <p:spPr>
          <a:xfrm>
            <a:off x="7112866" y="4537369"/>
            <a:ext cx="2623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2 HIDDEN LAYER (hl):</a:t>
            </a:r>
          </a:p>
          <a:p>
            <a:r>
              <a:rPr lang="it-IT" dirty="0">
                <a:latin typeface="Gill Sans Nova" panose="020B0602020104020203" pitchFamily="34" charset="0"/>
              </a:rPr>
              <a:t>1° hl = 20 </a:t>
            </a:r>
            <a:r>
              <a:rPr lang="it-IT" dirty="0" err="1">
                <a:latin typeface="Gill Sans Nova" panose="020B0602020104020203" pitchFamily="34" charset="0"/>
              </a:rPr>
              <a:t>perceptron</a:t>
            </a:r>
            <a:endParaRPr lang="it-IT" dirty="0">
              <a:latin typeface="Gill Sans Nova" panose="020B0602020104020203" pitchFamily="34" charset="0"/>
            </a:endParaRPr>
          </a:p>
          <a:p>
            <a:r>
              <a:rPr lang="it-IT" dirty="0">
                <a:latin typeface="Gill Sans Nova" panose="020B0602020104020203" pitchFamily="34" charset="0"/>
              </a:rPr>
              <a:t>2° hl =10 </a:t>
            </a:r>
            <a:r>
              <a:rPr lang="it-IT" dirty="0" err="1">
                <a:latin typeface="Gill Sans Nova" panose="020B0602020104020203" pitchFamily="34" charset="0"/>
              </a:rPr>
              <a:t>perceptron</a:t>
            </a:r>
            <a:endParaRPr lang="it-IT" dirty="0">
              <a:latin typeface="Gill Sans Nova" panose="020B0602020104020203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E4C27C5-EE57-A6A7-D9B5-BE62FF73D6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556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Computer modern"/>
              </a:rPr>
              <a:t>	RETI NEURALI - </a:t>
            </a:r>
            <a:r>
              <a:rPr lang="it-IT" sz="2400" b="1" dirty="0">
                <a:solidFill>
                  <a:schemeClr val="tx1"/>
                </a:solidFill>
                <a:latin typeface="Computer modern"/>
              </a:rPr>
              <a:t> MULTI LAYER PERCEPTRON</a:t>
            </a:r>
            <a:r>
              <a:rPr lang="it-IT" dirty="0">
                <a:latin typeface="Computer modern"/>
              </a:rPr>
              <a:t>	 	</a:t>
            </a:r>
            <a:r>
              <a:rPr lang="it-IT" b="1" dirty="0">
                <a:solidFill>
                  <a:schemeClr val="tx1"/>
                </a:solidFill>
                <a:latin typeface="Computer modern"/>
              </a:rPr>
              <a:t>      				             3/4             </a:t>
            </a:r>
          </a:p>
        </p:txBody>
      </p:sp>
      <p:pic>
        <p:nvPicPr>
          <p:cNvPr id="19" name="Elemento grafico 18" descr="Nervo con riempimento a tinta unita">
            <a:extLst>
              <a:ext uri="{FF2B5EF4-FFF2-40B4-BE49-F238E27FC236}">
                <a16:creationId xmlns:a16="http://schemas.microsoft.com/office/drawing/2014/main" id="{21A4C53B-A363-F32A-4D6E-034F3F4F2F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95" y="36422"/>
            <a:ext cx="495218" cy="49521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F67491-2566-42F9-34E4-DE034FF13F82}"/>
              </a:ext>
            </a:extLst>
          </p:cNvPr>
          <p:cNvSpPr txBox="1"/>
          <p:nvPr/>
        </p:nvSpPr>
        <p:spPr>
          <a:xfrm>
            <a:off x="2326558" y="790597"/>
            <a:ext cx="3704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L’unione di </a:t>
            </a:r>
            <a:r>
              <a:rPr lang="it-IT" dirty="0" err="1">
                <a:latin typeface="Gill Sans Nova" panose="020B0602020104020203" pitchFamily="34" charset="0"/>
              </a:rPr>
              <a:t>Percettroni</a:t>
            </a:r>
            <a:r>
              <a:rPr lang="it-IT" dirty="0">
                <a:latin typeface="Gill Sans Nova" panose="020B0602020104020203" pitchFamily="34" charset="0"/>
              </a:rPr>
              <a:t> da’ vita al </a:t>
            </a:r>
            <a:r>
              <a:rPr lang="it-IT" b="1" dirty="0">
                <a:latin typeface="Gill Sans Nova" panose="020B0602020104020203" pitchFamily="34" charset="0"/>
              </a:rPr>
              <a:t>Multi Layer </a:t>
            </a:r>
            <a:r>
              <a:rPr lang="it-IT" b="1" dirty="0" err="1">
                <a:latin typeface="Gill Sans Nova" panose="020B0602020104020203" pitchFamily="34" charset="0"/>
              </a:rPr>
              <a:t>Perceptron</a:t>
            </a:r>
            <a:endParaRPr lang="it-IT" dirty="0">
              <a:latin typeface="Gill Sans Nova" panose="020B0602020104020203" pitchFamily="34" charset="0"/>
            </a:endParaRPr>
          </a:p>
        </p:txBody>
      </p:sp>
      <p:sp>
        <p:nvSpPr>
          <p:cNvPr id="23" name="Uguale a 22">
            <a:extLst>
              <a:ext uri="{FF2B5EF4-FFF2-40B4-BE49-F238E27FC236}">
                <a16:creationId xmlns:a16="http://schemas.microsoft.com/office/drawing/2014/main" id="{82E8AF2B-1984-3882-D62B-3347C9638712}"/>
              </a:ext>
            </a:extLst>
          </p:cNvPr>
          <p:cNvSpPr/>
          <p:nvPr/>
        </p:nvSpPr>
        <p:spPr>
          <a:xfrm>
            <a:off x="5734035" y="2860283"/>
            <a:ext cx="594120" cy="680754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04104FE-5A6C-9508-90D0-EE0CB1117175}"/>
              </a:ext>
            </a:extLst>
          </p:cNvPr>
          <p:cNvSpPr txBox="1"/>
          <p:nvPr/>
        </p:nvSpPr>
        <p:spPr>
          <a:xfrm>
            <a:off x="2232352" y="4993119"/>
            <a:ext cx="3704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Gill Sans MT" panose="020B0502020104020203" pitchFamily="34" charset="0"/>
              </a:rPr>
              <a:t>Se il MLP ha più </a:t>
            </a:r>
            <a:r>
              <a:rPr lang="it-IT" dirty="0" err="1">
                <a:latin typeface="Gill Sans MT" panose="020B0502020104020203" pitchFamily="34" charset="0"/>
              </a:rPr>
              <a:t>hidden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layer</a:t>
            </a:r>
            <a:r>
              <a:rPr lang="it-IT" dirty="0">
                <a:latin typeface="Gill Sans MT" panose="020B0502020104020203" pitchFamily="34" charset="0"/>
              </a:rPr>
              <a:t> la rete viene chiamata </a:t>
            </a:r>
            <a:r>
              <a:rPr lang="it-IT" b="1" dirty="0">
                <a:latin typeface="Gill Sans MT" panose="020B0502020104020203" pitchFamily="34" charset="0"/>
              </a:rPr>
              <a:t>RETE NEURALE</a:t>
            </a:r>
            <a:endParaRPr lang="it-IT" dirty="0">
              <a:latin typeface="Gill Sans MT" panose="020B05020201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0530E6-C83E-D441-A1BE-54314240F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882" y="1702538"/>
            <a:ext cx="3655199" cy="26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DF0D0-B0FE-4B39-D1A0-3A7E05E1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F2E3E42-6FC6-F49E-6508-BD80A2C7F353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98D8C08-EE24-3EE5-395F-89AD58026D98}"/>
              </a:ext>
            </a:extLst>
          </p:cNvPr>
          <p:cNvSpPr/>
          <p:nvPr/>
        </p:nvSpPr>
        <p:spPr>
          <a:xfrm>
            <a:off x="0" y="-3532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Computer modern"/>
              </a:rPr>
              <a:t>	RETI NEURALI - </a:t>
            </a:r>
            <a:r>
              <a:rPr lang="it-IT" sz="2400" b="1" dirty="0">
                <a:solidFill>
                  <a:schemeClr val="tx1"/>
                </a:solidFill>
                <a:latin typeface="Computer modern"/>
              </a:rPr>
              <a:t> RISULTATI </a:t>
            </a:r>
            <a:r>
              <a:rPr lang="it-IT" sz="2400" dirty="0">
                <a:solidFill>
                  <a:schemeClr val="tx1"/>
                </a:solidFill>
                <a:latin typeface="Computer modern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Computer modern"/>
              </a:rPr>
              <a:t>PRESTAZIONI</a:t>
            </a:r>
            <a:r>
              <a:rPr lang="it-IT" dirty="0">
                <a:latin typeface="Computer modern"/>
              </a:rPr>
              <a:t> 	</a:t>
            </a:r>
            <a:r>
              <a:rPr lang="it-IT" b="1" dirty="0">
                <a:solidFill>
                  <a:schemeClr val="tx1"/>
                </a:solidFill>
                <a:latin typeface="Computer modern"/>
              </a:rPr>
              <a:t>      				                              4/4            </a:t>
            </a:r>
          </a:p>
        </p:txBody>
      </p:sp>
      <p:pic>
        <p:nvPicPr>
          <p:cNvPr id="19" name="Elemento grafico 18" descr="Nervo con riempimento a tinta unita">
            <a:extLst>
              <a:ext uri="{FF2B5EF4-FFF2-40B4-BE49-F238E27FC236}">
                <a16:creationId xmlns:a16="http://schemas.microsoft.com/office/drawing/2014/main" id="{9E82F254-DD23-03CC-1E6F-BF5788444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95" y="36422"/>
            <a:ext cx="495218" cy="495218"/>
          </a:xfrm>
          <a:prstGeom prst="rect">
            <a:avLst/>
          </a:prstGeom>
        </p:spPr>
      </p:pic>
      <p:sp>
        <p:nvSpPr>
          <p:cNvPr id="26" name="Titolo 2">
            <a:extLst>
              <a:ext uri="{FF2B5EF4-FFF2-40B4-BE49-F238E27FC236}">
                <a16:creationId xmlns:a16="http://schemas.microsoft.com/office/drawing/2014/main" id="{32D19E4D-05CB-9A89-FBED-7BBC7B0E3B78}"/>
              </a:ext>
            </a:extLst>
          </p:cNvPr>
          <p:cNvSpPr txBox="1">
            <a:spLocks/>
          </p:cNvSpPr>
          <p:nvPr/>
        </p:nvSpPr>
        <p:spPr>
          <a:xfrm>
            <a:off x="5618201" y="1265800"/>
            <a:ext cx="2660942" cy="1297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latin typeface="Computer modern"/>
              </a:rPr>
              <a:t>PRESTAZIONI</a:t>
            </a:r>
          </a:p>
        </p:txBody>
      </p:sp>
      <p:pic>
        <p:nvPicPr>
          <p:cNvPr id="36" name="Immagine 35" descr="Neaural regression predicted&#10;">
            <a:extLst>
              <a:ext uri="{FF2B5EF4-FFF2-40B4-BE49-F238E27FC236}">
                <a16:creationId xmlns:a16="http://schemas.microsoft.com/office/drawing/2014/main" id="{B5AC1315-65E9-F5FA-9334-CF9B3248F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0" y="1265800"/>
            <a:ext cx="5269562" cy="3952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AAC206E-17A6-95D8-6051-CB4ABDA9CD32}"/>
                  </a:ext>
                </a:extLst>
              </p:cNvPr>
              <p:cNvSpPr txBox="1"/>
              <p:nvPr/>
            </p:nvSpPr>
            <p:spPr>
              <a:xfrm>
                <a:off x="8364205" y="1830306"/>
                <a:ext cx="355747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Gill Sans Nova" panose="020B0602020104020203" pitchFamily="34" charset="0"/>
                  </a:rPr>
                  <a:t>Metriche non assolute (</a:t>
                </a:r>
                <a:r>
                  <a:rPr lang="it-IT" i="1" dirty="0" err="1">
                    <a:latin typeface="Gill Sans Nova" panose="020B0602020104020203" pitchFamily="34" charset="0"/>
                  </a:rPr>
                  <a:t>me,nme</a:t>
                </a:r>
                <a:r>
                  <a:rPr lang="it-IT" dirty="0">
                    <a:latin typeface="Gill Sans Nova" panose="020B0602020104020203" pitchFamily="34" charset="0"/>
                  </a:rPr>
                  <a:t>) negative =&gt; </a:t>
                </a:r>
                <a:r>
                  <a:rPr lang="it-IT" b="1" dirty="0">
                    <a:latin typeface="Gill Sans Nova" panose="020B0602020104020203" pitchFamily="34" charset="0"/>
                  </a:rPr>
                  <a:t>sottostima </a:t>
                </a:r>
                <a:endParaRPr lang="it-IT" dirty="0">
                  <a:latin typeface="Gill Sans Nova" panose="020B06020201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Gill Sans Nova" panose="020B0602020104020203" pitchFamily="34" charset="0"/>
                  </a:rPr>
                  <a:t>Tenendo conto degli </a:t>
                </a:r>
                <a:r>
                  <a:rPr lang="it-IT" dirty="0" err="1">
                    <a:latin typeface="Gill Sans Nova" panose="020B0602020104020203" pitchFamily="34" charset="0"/>
                  </a:rPr>
                  <a:t>outlier</a:t>
                </a:r>
                <a:r>
                  <a:rPr lang="it-IT" dirty="0">
                    <a:latin typeface="Gill Sans Nova" panose="020B0602020104020203" pitchFamily="34" charset="0"/>
                  </a:rPr>
                  <a:t> ottengo valori molto bassi</a:t>
                </a:r>
              </a:p>
              <a:p>
                <a:r>
                  <a:rPr lang="it-IT" dirty="0">
                    <a:latin typeface="Gill Sans Nova" panose="020B0602020104020203" pitchFamily="34" charset="0"/>
                  </a:rPr>
                  <a:t>      (</a:t>
                </a:r>
                <a:r>
                  <a:rPr lang="it-IT" i="1" dirty="0" err="1">
                    <a:latin typeface="Gill Sans Nova" panose="020B0602020104020203" pitchFamily="34" charset="0"/>
                  </a:rPr>
                  <a:t>nmae</a:t>
                </a:r>
                <a:r>
                  <a:rPr lang="it-IT" i="1" dirty="0">
                    <a:latin typeface="Gill Sans Nova" panose="020B0602020104020203" pitchFamily="34" charset="0"/>
                  </a:rPr>
                  <a:t>, </a:t>
                </a:r>
                <a:r>
                  <a:rPr lang="it-IT" i="1" dirty="0" err="1">
                    <a:latin typeface="Gill Sans Nova" panose="020B0602020104020203" pitchFamily="34" charset="0"/>
                  </a:rPr>
                  <a:t>nme</a:t>
                </a:r>
                <a:r>
                  <a:rPr lang="it-IT" i="1" dirty="0">
                    <a:latin typeface="Gill Sans Nova" panose="020B0602020104020203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Gill Sans Nova" panose="020B0602020104020203" pitchFamily="34" charset="0"/>
                  </a:rPr>
                  <a:t>Inseguimento dell’andamento molto buono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Gill Sans Nova" panose="020B0602020104020203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AAC206E-17A6-95D8-6051-CB4ABDA9C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05" y="1830306"/>
                <a:ext cx="3557470" cy="2031325"/>
              </a:xfrm>
              <a:prstGeom prst="rect">
                <a:avLst/>
              </a:prstGeom>
              <a:blipFill>
                <a:blip r:embed="rId5"/>
                <a:stretch>
                  <a:fillRect l="-1027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81875AE0-2603-39C5-4FB4-CCB78A7F92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588"/>
          <a:stretch/>
        </p:blipFill>
        <p:spPr>
          <a:xfrm>
            <a:off x="5618201" y="2358332"/>
            <a:ext cx="2043367" cy="10706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69E49B-47F7-1B58-4F91-D234F60016A4}"/>
              </a:ext>
            </a:extLst>
          </p:cNvPr>
          <p:cNvSpPr txBox="1"/>
          <p:nvPr/>
        </p:nvSpPr>
        <p:spPr>
          <a:xfrm rot="16200000">
            <a:off x="-158646" y="3103385"/>
            <a:ext cx="113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concentrazione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F482E2-CAF5-15B1-414C-D05D89C9CF4A}"/>
              </a:ext>
            </a:extLst>
          </p:cNvPr>
          <p:cNvSpPr txBox="1"/>
          <p:nvPr/>
        </p:nvSpPr>
        <p:spPr>
          <a:xfrm>
            <a:off x="2137094" y="4948328"/>
            <a:ext cx="1789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Days [2019-2021]</a:t>
            </a:r>
          </a:p>
        </p:txBody>
      </p:sp>
    </p:spTree>
    <p:extLst>
      <p:ext uri="{BB962C8B-B14F-4D97-AF65-F5344CB8AC3E}">
        <p14:creationId xmlns:p14="http://schemas.microsoft.com/office/powerpoint/2010/main" val="327739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4208-5FA8-9C82-F5AC-F86126D45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5E51BE0-B142-23AE-58E6-B46D5667A8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552CF73-D8A8-E078-C942-30BEF70BBD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3648" y="1320190"/>
            <a:ext cx="214439" cy="4170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B5926B0-E45A-137F-BAF1-006E23F7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827" y="3051766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AFAF7B7-9DA1-C4BD-878A-6F4E44ECD1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3830" y="3968733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B6D7DB1-E75B-4366-D98C-8B680B9EC3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3215" y="118647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" name="Elemento grafico 19" descr="Idea contorno">
            <a:extLst>
              <a:ext uri="{FF2B5EF4-FFF2-40B4-BE49-F238E27FC236}">
                <a16:creationId xmlns:a16="http://schemas.microsoft.com/office/drawing/2014/main" id="{8469CDDC-635C-D57D-0974-281284CCE8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868" y="1231854"/>
            <a:ext cx="480300" cy="480300"/>
          </a:xfrm>
          <a:prstGeom prst="rect">
            <a:avLst/>
          </a:prstGeom>
        </p:spPr>
      </p:pic>
      <p:sp>
        <p:nvSpPr>
          <p:cNvPr id="21" name="Ovale 20">
            <a:extLst>
              <a:ext uri="{FF2B5EF4-FFF2-40B4-BE49-F238E27FC236}">
                <a16:creationId xmlns:a16="http://schemas.microsoft.com/office/drawing/2014/main" id="{1F546D4B-95FB-4B77-E190-65FA4D68B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4529" y="2099551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Elemento grafico 21" descr="Terminale cmd contorno">
            <a:extLst>
              <a:ext uri="{FF2B5EF4-FFF2-40B4-BE49-F238E27FC236}">
                <a16:creationId xmlns:a16="http://schemas.microsoft.com/office/drawing/2014/main" id="{76C3F5CC-E65B-EA89-4BCD-B5712EBE6E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644" y="2159929"/>
            <a:ext cx="447007" cy="447007"/>
          </a:xfrm>
          <a:prstGeom prst="rect">
            <a:avLst/>
          </a:prstGeom>
        </p:spPr>
      </p:pic>
      <p:pic>
        <p:nvPicPr>
          <p:cNvPr id="25" name="Elemento grafico 24" descr="Diagramma di dispersione contorno">
            <a:extLst>
              <a:ext uri="{FF2B5EF4-FFF2-40B4-BE49-F238E27FC236}">
                <a16:creationId xmlns:a16="http://schemas.microsoft.com/office/drawing/2014/main" id="{1937F47B-24DF-ADB4-81EA-C7624C7500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089" y="3100454"/>
            <a:ext cx="459562" cy="459562"/>
          </a:xfrm>
          <a:prstGeom prst="rect">
            <a:avLst/>
          </a:prstGeom>
        </p:spPr>
      </p:pic>
      <p:pic>
        <p:nvPicPr>
          <p:cNvPr id="27" name="Elemento grafico 26" descr="Nervo contorno">
            <a:extLst>
              <a:ext uri="{FF2B5EF4-FFF2-40B4-BE49-F238E27FC236}">
                <a16:creationId xmlns:a16="http://schemas.microsoft.com/office/drawing/2014/main" id="{BE3396DE-FB89-5B91-E3A5-ED80FFACDC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352" y="4037728"/>
            <a:ext cx="401033" cy="401033"/>
          </a:xfrm>
          <a:prstGeom prst="rect">
            <a:avLst/>
          </a:prstGeom>
        </p:spPr>
      </p:pic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255FE15A-F0D9-A1CC-2CAF-620FD0A567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121174" y="5015184"/>
            <a:ext cx="443696" cy="4595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29F1277-95FE-0423-CEBB-377EEF444D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2803" y="5421094"/>
            <a:ext cx="190891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A4402BC-4C02-9C46-3455-3607613AE3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0695" y="4816800"/>
            <a:ext cx="903118" cy="8547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9" name="Elemento grafico 28" descr="Tiro a segno con riempimento a tinta unita">
            <a:extLst>
              <a:ext uri="{FF2B5EF4-FFF2-40B4-BE49-F238E27FC236}">
                <a16:creationId xmlns:a16="http://schemas.microsoft.com/office/drawing/2014/main" id="{09B87796-D810-8F75-1A21-C6F5281831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781" y="4846733"/>
            <a:ext cx="798945" cy="798945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734BC05-4C28-A18F-AFC0-C0B7F1DB8337}"/>
              </a:ext>
            </a:extLst>
          </p:cNvPr>
          <p:cNvSpPr txBox="1"/>
          <p:nvPr/>
        </p:nvSpPr>
        <p:spPr>
          <a:xfrm>
            <a:off x="1562593" y="4982288"/>
            <a:ext cx="284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omputer modern"/>
              </a:rPr>
              <a:t>CONCLUSIONI</a:t>
            </a:r>
          </a:p>
        </p:txBody>
      </p:sp>
      <p:pic>
        <p:nvPicPr>
          <p:cNvPr id="2" name="Immagine 1" descr="Neaural regression predicted&#10;">
            <a:extLst>
              <a:ext uri="{FF2B5EF4-FFF2-40B4-BE49-F238E27FC236}">
                <a16:creationId xmlns:a16="http://schemas.microsoft.com/office/drawing/2014/main" id="{27E12920-A4FA-AC09-9950-102BB8E7D4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91" y="915255"/>
            <a:ext cx="3712434" cy="2784326"/>
          </a:xfrm>
          <a:prstGeom prst="rect">
            <a:avLst/>
          </a:prstGeom>
        </p:spPr>
      </p:pic>
      <p:pic>
        <p:nvPicPr>
          <p:cNvPr id="4" name="Immagine 3" descr="linear regression">
            <a:extLst>
              <a:ext uri="{FF2B5EF4-FFF2-40B4-BE49-F238E27FC236}">
                <a16:creationId xmlns:a16="http://schemas.microsoft.com/office/drawing/2014/main" id="{04AB5B8D-F9AB-017C-CDEF-AB4F0EC5677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5040" r="6953" b="3192"/>
          <a:stretch/>
        </p:blipFill>
        <p:spPr>
          <a:xfrm>
            <a:off x="1695892" y="1133561"/>
            <a:ext cx="3174057" cy="255265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67BBC5-7AA5-DBF7-B578-43427F1E3351}"/>
              </a:ext>
            </a:extLst>
          </p:cNvPr>
          <p:cNvSpPr txBox="1"/>
          <p:nvPr/>
        </p:nvSpPr>
        <p:spPr>
          <a:xfrm>
            <a:off x="1725257" y="665555"/>
            <a:ext cx="3194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omputer modern"/>
              </a:rPr>
              <a:t>ARX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3F586B-055D-439B-90B2-00173AEC43BC}"/>
              </a:ext>
            </a:extLst>
          </p:cNvPr>
          <p:cNvSpPr txBox="1"/>
          <p:nvPr/>
        </p:nvSpPr>
        <p:spPr>
          <a:xfrm>
            <a:off x="7880279" y="568238"/>
            <a:ext cx="371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omputer modern"/>
              </a:rPr>
              <a:t>RETI NEURALI ARTIFICIALI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5887FB9-D5CD-2252-8CA0-797D40C9B3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36762" y="1640564"/>
            <a:ext cx="3020546" cy="147325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EA3946-2A36-3080-64B1-289512DF27AF}"/>
              </a:ext>
            </a:extLst>
          </p:cNvPr>
          <p:cNvSpPr txBox="1"/>
          <p:nvPr/>
        </p:nvSpPr>
        <p:spPr>
          <a:xfrm>
            <a:off x="1715193" y="3652245"/>
            <a:ext cx="355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dirty="0">
                <a:latin typeface="Gill Sans Nova" panose="020B0602020104020203" pitchFamily="34" charset="0"/>
              </a:rPr>
              <a:t>Prestazioni paragonabili 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dirty="0">
                <a:latin typeface="Gill Sans Nova" panose="020B0602020104020203" pitchFamily="34" charset="0"/>
              </a:rPr>
              <a:t>Ottimo inseguimento dell’andamento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dirty="0">
                <a:latin typeface="Gill Sans Nova" panose="020B0602020104020203" pitchFamily="34" charset="0"/>
              </a:rPr>
              <a:t>Semplicità di realizzazione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D262B9F-77CA-1B6D-89DD-185C25371AC7}"/>
              </a:ext>
            </a:extLst>
          </p:cNvPr>
          <p:cNvSpPr txBox="1"/>
          <p:nvPr/>
        </p:nvSpPr>
        <p:spPr>
          <a:xfrm>
            <a:off x="7909734" y="3580474"/>
            <a:ext cx="3557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dirty="0">
                <a:latin typeface="Gill Sans Nova" panose="020B0602020104020203" pitchFamily="34" charset="0"/>
              </a:rPr>
              <a:t>Prestazioni paragonabili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dirty="0">
                <a:latin typeface="Gill Sans Nova" panose="020B0602020104020203" pitchFamily="34" charset="0"/>
              </a:rPr>
              <a:t>Ottimo inseguimento dell’andamento</a:t>
            </a: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it-IT" dirty="0">
                <a:latin typeface="Gill Sans Nova" panose="020B0602020104020203" pitchFamily="34" charset="0"/>
              </a:rPr>
              <a:t>Sottostima da parte della Rete </a:t>
            </a:r>
          </a:p>
          <a:p>
            <a:pPr>
              <a:buClr>
                <a:srgbClr val="FF0000"/>
              </a:buClr>
            </a:pPr>
            <a:r>
              <a:rPr lang="it-IT" dirty="0">
                <a:latin typeface="Gill Sans Nova" panose="020B0602020104020203" pitchFamily="34" charset="0"/>
              </a:rPr>
              <a:t>     Neurale</a:t>
            </a: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it-IT" dirty="0">
                <a:latin typeface="Gill Sans Nova" panose="020B0602020104020203" pitchFamily="34" charset="0"/>
              </a:rPr>
              <a:t>Architettura complessa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it-IT" dirty="0">
              <a:latin typeface="Gill Sans Nova" panose="020B06020201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3B4135-9F97-264F-12C9-32DB1ED5FC65}"/>
              </a:ext>
            </a:extLst>
          </p:cNvPr>
          <p:cNvSpPr txBox="1"/>
          <p:nvPr/>
        </p:nvSpPr>
        <p:spPr>
          <a:xfrm rot="16200000">
            <a:off x="1047806" y="2254404"/>
            <a:ext cx="113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concentrazione</a:t>
            </a:r>
          </a:p>
        </p:txBody>
      </p:sp>
    </p:spTree>
    <p:extLst>
      <p:ext uri="{BB962C8B-B14F-4D97-AF65-F5344CB8AC3E}">
        <p14:creationId xmlns:p14="http://schemas.microsoft.com/office/powerpoint/2010/main" val="229790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28DB-AB49-A415-D2A2-E29D22D6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A8E3D7D-DDC4-3B92-CDCA-9F76189F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153" y="2903250"/>
            <a:ext cx="9447694" cy="1051498"/>
          </a:xfrm>
        </p:spPr>
        <p:txBody>
          <a:bodyPr>
            <a:normAutofit/>
          </a:bodyPr>
          <a:lstStyle/>
          <a:p>
            <a:r>
              <a:rPr lang="it-IT" dirty="0">
                <a:latin typeface="Computer modern"/>
              </a:rPr>
              <a:t>Grazie per l’attenzione</a:t>
            </a:r>
          </a:p>
        </p:txBody>
      </p:sp>
      <p:pic>
        <p:nvPicPr>
          <p:cNvPr id="9" name="Immagine 8" descr="Immagine che contiene nero, oscurità">
            <a:extLst>
              <a:ext uri="{FF2B5EF4-FFF2-40B4-BE49-F238E27FC236}">
                <a16:creationId xmlns:a16="http://schemas.microsoft.com/office/drawing/2014/main" id="{381D4EFA-4AD0-475E-EC55-8C4EAAE6A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1"/>
          <a:stretch/>
        </p:blipFill>
        <p:spPr>
          <a:xfrm>
            <a:off x="4513187" y="2105671"/>
            <a:ext cx="2817192" cy="26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369FE799-1CCD-81B2-E939-4DD0C791D283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pic>
        <p:nvPicPr>
          <p:cNvPr id="17" name="Immagine 1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A7F3AA17-8519-5560-8433-9E82668D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41" y="1269733"/>
            <a:ext cx="4875678" cy="3656758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79B1754C-FA3D-D1CA-C004-EFF94695DFEC}"/>
              </a:ext>
            </a:extLst>
          </p:cNvPr>
          <p:cNvSpPr/>
          <p:nvPr/>
        </p:nvSpPr>
        <p:spPr>
          <a:xfrm>
            <a:off x="7629413" y="3924604"/>
            <a:ext cx="242048" cy="2151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" name="Elemento grafico 19" descr="Punto interrogativo con riempimento a tinta unita">
            <a:extLst>
              <a:ext uri="{FF2B5EF4-FFF2-40B4-BE49-F238E27FC236}">
                <a16:creationId xmlns:a16="http://schemas.microsoft.com/office/drawing/2014/main" id="{481E0AB9-ADDA-9CB4-6686-C61A18715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237" y="2873095"/>
            <a:ext cx="914400" cy="914400"/>
          </a:xfrm>
          <a:prstGeom prst="rect">
            <a:avLst/>
          </a:prstGeom>
        </p:spPr>
      </p:pic>
      <p:pic>
        <p:nvPicPr>
          <p:cNvPr id="21" name="Elemento grafico 20" descr="Punto interrogativo con riempimento a tinta unita">
            <a:extLst>
              <a:ext uri="{FF2B5EF4-FFF2-40B4-BE49-F238E27FC236}">
                <a16:creationId xmlns:a16="http://schemas.microsoft.com/office/drawing/2014/main" id="{FB869BC9-756B-673E-DBAF-B8824D757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6573" y="5001094"/>
            <a:ext cx="703730" cy="70373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6840DBD-CDEB-DE01-8728-1FEB206CDD8A}"/>
              </a:ext>
            </a:extLst>
          </p:cNvPr>
          <p:cNvSpPr txBox="1"/>
          <p:nvPr/>
        </p:nvSpPr>
        <p:spPr>
          <a:xfrm>
            <a:off x="4517096" y="4937461"/>
            <a:ext cx="3739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Gill Sans MT" panose="020B0502020104020203" pitchFamily="34" charset="0"/>
              </a:rPr>
              <a:t>Stimare la concentrazione di polveri sottili nell’aria</a:t>
            </a:r>
          </a:p>
        </p:txBody>
      </p:sp>
      <p:pic>
        <p:nvPicPr>
          <p:cNvPr id="24" name="Elemento grafico 23" descr="Diagramma di dispersione con riempimento a tinta unita">
            <a:extLst>
              <a:ext uri="{FF2B5EF4-FFF2-40B4-BE49-F238E27FC236}">
                <a16:creationId xmlns:a16="http://schemas.microsoft.com/office/drawing/2014/main" id="{C61DAFA3-83EB-515D-FAFE-ACB8A1559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7793" y="449207"/>
            <a:ext cx="1518285" cy="1518285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6A4839C-D032-0FE1-B021-76FFBEF0CDDC}"/>
              </a:ext>
            </a:extLst>
          </p:cNvPr>
          <p:cNvSpPr txBox="1"/>
          <p:nvPr/>
        </p:nvSpPr>
        <p:spPr>
          <a:xfrm>
            <a:off x="9277793" y="2397802"/>
            <a:ext cx="2870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Gill Sans MT" panose="020B0502020104020203" pitchFamily="34" charset="0"/>
              </a:rPr>
              <a:t>Confronto performance di metodologie differenti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E8A2F5C3-1744-684F-A106-F20654CDE099}"/>
              </a:ext>
            </a:extLst>
          </p:cNvPr>
          <p:cNvCxnSpPr/>
          <p:nvPr/>
        </p:nvCxnSpPr>
        <p:spPr>
          <a:xfrm flipV="1">
            <a:off x="10132792" y="3971364"/>
            <a:ext cx="0" cy="5421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D955F4B-F2E1-A438-05B6-D20C8C17D799}"/>
              </a:ext>
            </a:extLst>
          </p:cNvPr>
          <p:cNvCxnSpPr>
            <a:cxnSpLocks/>
          </p:cNvCxnSpPr>
          <p:nvPr/>
        </p:nvCxnSpPr>
        <p:spPr>
          <a:xfrm>
            <a:off x="10144431" y="1856927"/>
            <a:ext cx="0" cy="576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142DCE4-5221-BA45-614F-CA7243EF7819}"/>
              </a:ext>
            </a:extLst>
          </p:cNvPr>
          <p:cNvSpPr txBox="1"/>
          <p:nvPr/>
        </p:nvSpPr>
        <p:spPr>
          <a:xfrm>
            <a:off x="3771881" y="829908"/>
            <a:ext cx="462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Gill Sans MT" panose="020B0502020104020203" pitchFamily="34" charset="0"/>
              </a:rPr>
              <a:t>Problema attuale: Qualità dell’aria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F70103C-E33F-48B0-4901-9023A79B3423}"/>
              </a:ext>
            </a:extLst>
          </p:cNvPr>
          <p:cNvSpPr/>
          <p:nvPr/>
        </p:nvSpPr>
        <p:spPr>
          <a:xfrm>
            <a:off x="763648" y="1320190"/>
            <a:ext cx="214439" cy="4170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B6623C1-96BB-FE17-CF6F-484A2738F73C}"/>
              </a:ext>
            </a:extLst>
          </p:cNvPr>
          <p:cNvSpPr/>
          <p:nvPr/>
        </p:nvSpPr>
        <p:spPr>
          <a:xfrm>
            <a:off x="410696" y="1002206"/>
            <a:ext cx="903118" cy="8547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4045A448-4B15-F053-D14F-8EAD77D88D8C}"/>
              </a:ext>
            </a:extLst>
          </p:cNvPr>
          <p:cNvSpPr/>
          <p:nvPr/>
        </p:nvSpPr>
        <p:spPr>
          <a:xfrm>
            <a:off x="573117" y="2186602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EF20A1B5-2058-CB97-4303-0575ACC3FBB8}"/>
              </a:ext>
            </a:extLst>
          </p:cNvPr>
          <p:cNvSpPr/>
          <p:nvPr/>
        </p:nvSpPr>
        <p:spPr>
          <a:xfrm>
            <a:off x="591853" y="3117545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793C82E-47D0-78F9-40CF-4BB7D034D31C}"/>
              </a:ext>
            </a:extLst>
          </p:cNvPr>
          <p:cNvSpPr/>
          <p:nvPr/>
        </p:nvSpPr>
        <p:spPr>
          <a:xfrm>
            <a:off x="601753" y="406069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8AEA273-71F6-BA52-222F-BBC0F7F32390}"/>
              </a:ext>
            </a:extLst>
          </p:cNvPr>
          <p:cNvSpPr/>
          <p:nvPr/>
        </p:nvSpPr>
        <p:spPr>
          <a:xfrm>
            <a:off x="573215" y="497649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4676E91-CD56-B7B2-5B9D-3E899009F5DA}"/>
              </a:ext>
            </a:extLst>
          </p:cNvPr>
          <p:cNvSpPr txBox="1"/>
          <p:nvPr/>
        </p:nvSpPr>
        <p:spPr>
          <a:xfrm>
            <a:off x="1683930" y="1135576"/>
            <a:ext cx="150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SCOPO</a:t>
            </a:r>
          </a:p>
        </p:txBody>
      </p:sp>
      <p:pic>
        <p:nvPicPr>
          <p:cNvPr id="49" name="Elemento grafico 48" descr="Nervo con riempimento a tinta unita">
            <a:extLst>
              <a:ext uri="{FF2B5EF4-FFF2-40B4-BE49-F238E27FC236}">
                <a16:creationId xmlns:a16="http://schemas.microsoft.com/office/drawing/2014/main" id="{A3E16B07-A2B2-B467-9809-014E11ED8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1056" y="4530047"/>
            <a:ext cx="1216344" cy="1216344"/>
          </a:xfrm>
          <a:prstGeom prst="rect">
            <a:avLst/>
          </a:prstGeom>
        </p:spPr>
      </p:pic>
      <p:pic>
        <p:nvPicPr>
          <p:cNvPr id="51" name="Elemento grafico 50" descr="Nervo contorno">
            <a:extLst>
              <a:ext uri="{FF2B5EF4-FFF2-40B4-BE49-F238E27FC236}">
                <a16:creationId xmlns:a16="http://schemas.microsoft.com/office/drawing/2014/main" id="{65F645FC-A64B-5AD0-5604-9E18AF1F88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632" y="4130636"/>
            <a:ext cx="401033" cy="401033"/>
          </a:xfrm>
          <a:prstGeom prst="rect">
            <a:avLst/>
          </a:prstGeom>
        </p:spPr>
      </p:pic>
      <p:pic>
        <p:nvPicPr>
          <p:cNvPr id="55" name="Elemento grafico 54" descr="Terminale cmd contorno">
            <a:extLst>
              <a:ext uri="{FF2B5EF4-FFF2-40B4-BE49-F238E27FC236}">
                <a16:creationId xmlns:a16="http://schemas.microsoft.com/office/drawing/2014/main" id="{F629308B-86A6-C29D-F78A-C4FF3F8A6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236" y="2223875"/>
            <a:ext cx="447007" cy="447007"/>
          </a:xfrm>
          <a:prstGeom prst="rect">
            <a:avLst/>
          </a:prstGeom>
        </p:spPr>
      </p:pic>
      <p:pic>
        <p:nvPicPr>
          <p:cNvPr id="57" name="Elemento grafico 56" descr="Tiro a segno contorno">
            <a:extLst>
              <a:ext uri="{FF2B5EF4-FFF2-40B4-BE49-F238E27FC236}">
                <a16:creationId xmlns:a16="http://schemas.microsoft.com/office/drawing/2014/main" id="{1FEE7B31-9D51-210B-B40D-398E40757A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3654" y="5020887"/>
            <a:ext cx="457200" cy="457200"/>
          </a:xfrm>
          <a:prstGeom prst="rect">
            <a:avLst/>
          </a:prstGeom>
        </p:spPr>
      </p:pic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78C0AD18-ED7C-E664-69EE-11C92793D208}"/>
              </a:ext>
            </a:extLst>
          </p:cNvPr>
          <p:cNvSpPr/>
          <p:nvPr/>
        </p:nvSpPr>
        <p:spPr>
          <a:xfrm rot="16200000">
            <a:off x="1053031" y="1220954"/>
            <a:ext cx="443696" cy="4595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BD97853F-0553-A6ED-8861-12C2E60D679D}"/>
              </a:ext>
            </a:extLst>
          </p:cNvPr>
          <p:cNvSpPr/>
          <p:nvPr/>
        </p:nvSpPr>
        <p:spPr>
          <a:xfrm>
            <a:off x="1504247" y="1624864"/>
            <a:ext cx="1697515" cy="47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2" name="Elemento grafico 61" descr="Diagramma di dispersione contorno">
            <a:extLst>
              <a:ext uri="{FF2B5EF4-FFF2-40B4-BE49-F238E27FC236}">
                <a16:creationId xmlns:a16="http://schemas.microsoft.com/office/drawing/2014/main" id="{92A53BDC-E259-AFFA-FC0C-75F76C38EC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086" y="3169511"/>
            <a:ext cx="459562" cy="459562"/>
          </a:xfrm>
          <a:prstGeom prst="rect">
            <a:avLst/>
          </a:prstGeom>
        </p:spPr>
      </p:pic>
      <p:pic>
        <p:nvPicPr>
          <p:cNvPr id="43" name="Elemento grafico 42" descr="Brainstorming con riempimento a tinta unita">
            <a:extLst>
              <a:ext uri="{FF2B5EF4-FFF2-40B4-BE49-F238E27FC236}">
                <a16:creationId xmlns:a16="http://schemas.microsoft.com/office/drawing/2014/main" id="{F60929CE-3005-BC1C-5141-119B57A24F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9609" y="1088005"/>
            <a:ext cx="705290" cy="7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1B65D-3F63-5D61-753A-99B9F01E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DB360813-FA81-0D1D-023D-2E23D462390D}"/>
              </a:ext>
            </a:extLst>
          </p:cNvPr>
          <p:cNvGrpSpPr/>
          <p:nvPr/>
        </p:nvGrpSpPr>
        <p:grpSpPr>
          <a:xfrm>
            <a:off x="5254623" y="821804"/>
            <a:ext cx="3271291" cy="1821303"/>
            <a:chOff x="4916192" y="757086"/>
            <a:chExt cx="3856479" cy="1627977"/>
          </a:xfrm>
          <a:solidFill>
            <a:schemeClr val="bg1"/>
          </a:solidFill>
        </p:grpSpPr>
        <p:sp>
          <p:nvSpPr>
            <p:cNvPr id="12" name="Freccia angolare in su 11">
              <a:extLst>
                <a:ext uri="{FF2B5EF4-FFF2-40B4-BE49-F238E27FC236}">
                  <a16:creationId xmlns:a16="http://schemas.microsoft.com/office/drawing/2014/main" id="{00F23AE3-BB6C-2634-6EE6-73F30C53EB44}"/>
                </a:ext>
              </a:extLst>
            </p:cNvPr>
            <p:cNvSpPr/>
            <p:nvPr/>
          </p:nvSpPr>
          <p:spPr>
            <a:xfrm rot="5400000">
              <a:off x="5251163" y="1156140"/>
              <a:ext cx="961926" cy="1218764"/>
            </a:xfrm>
            <a:prstGeom prst="bentUpArrow">
              <a:avLst>
                <a:gd name="adj1" fmla="val 7937"/>
                <a:gd name="adj2" fmla="val 13837"/>
                <a:gd name="adj3" fmla="val 3578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24D625B0-DC59-216E-363B-12E2C5A485EA}"/>
                </a:ext>
              </a:extLst>
            </p:cNvPr>
            <p:cNvSpPr/>
            <p:nvPr/>
          </p:nvSpPr>
          <p:spPr>
            <a:xfrm>
              <a:off x="4916192" y="757086"/>
              <a:ext cx="2310106" cy="526818"/>
            </a:xfrm>
            <a:custGeom>
              <a:avLst/>
              <a:gdLst>
                <a:gd name="connsiteX0" fmla="*/ 0 w 1802148"/>
                <a:gd name="connsiteY0" fmla="*/ 210283 h 1261445"/>
                <a:gd name="connsiteX1" fmla="*/ 210283 w 1802148"/>
                <a:gd name="connsiteY1" fmla="*/ 0 h 1261445"/>
                <a:gd name="connsiteX2" fmla="*/ 1591865 w 1802148"/>
                <a:gd name="connsiteY2" fmla="*/ 0 h 1261445"/>
                <a:gd name="connsiteX3" fmla="*/ 1802148 w 1802148"/>
                <a:gd name="connsiteY3" fmla="*/ 210283 h 1261445"/>
                <a:gd name="connsiteX4" fmla="*/ 1802148 w 1802148"/>
                <a:gd name="connsiteY4" fmla="*/ 1051162 h 1261445"/>
                <a:gd name="connsiteX5" fmla="*/ 1591865 w 1802148"/>
                <a:gd name="connsiteY5" fmla="*/ 1261445 h 1261445"/>
                <a:gd name="connsiteX6" fmla="*/ 210283 w 1802148"/>
                <a:gd name="connsiteY6" fmla="*/ 1261445 h 1261445"/>
                <a:gd name="connsiteX7" fmla="*/ 0 w 1802148"/>
                <a:gd name="connsiteY7" fmla="*/ 1051162 h 1261445"/>
                <a:gd name="connsiteX8" fmla="*/ 0 w 1802148"/>
                <a:gd name="connsiteY8" fmla="*/ 210283 h 126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148" h="1261445">
                  <a:moveTo>
                    <a:pt x="0" y="210283"/>
                  </a:moveTo>
                  <a:cubicBezTo>
                    <a:pt x="0" y="94147"/>
                    <a:pt x="94147" y="0"/>
                    <a:pt x="210283" y="0"/>
                  </a:cubicBezTo>
                  <a:lnTo>
                    <a:pt x="1591865" y="0"/>
                  </a:lnTo>
                  <a:cubicBezTo>
                    <a:pt x="1708001" y="0"/>
                    <a:pt x="1802148" y="94147"/>
                    <a:pt x="1802148" y="210283"/>
                  </a:cubicBezTo>
                  <a:lnTo>
                    <a:pt x="1802148" y="1051162"/>
                  </a:lnTo>
                  <a:cubicBezTo>
                    <a:pt x="1802148" y="1167298"/>
                    <a:pt x="1708001" y="1261445"/>
                    <a:pt x="1591865" y="1261445"/>
                  </a:cubicBezTo>
                  <a:lnTo>
                    <a:pt x="210283" y="1261445"/>
                  </a:lnTo>
                  <a:cubicBezTo>
                    <a:pt x="94147" y="1261445"/>
                    <a:pt x="0" y="1167298"/>
                    <a:pt x="0" y="1051162"/>
                  </a:cubicBezTo>
                  <a:lnTo>
                    <a:pt x="0" y="210283"/>
                  </a:lnTo>
                  <a:close/>
                </a:path>
              </a:pathLst>
            </a:cu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360" tIns="126360" rIns="126360" bIns="1263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>
                  <a:latin typeface="Abadi" panose="020B0604020104020204" pitchFamily="34" charset="0"/>
                </a:rPr>
                <a:t>ACQUISIZIONE</a:t>
              </a:r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F5C6B2-6820-4077-3065-A462C92F8DC9}"/>
                </a:ext>
              </a:extLst>
            </p:cNvPr>
            <p:cNvSpPr/>
            <p:nvPr/>
          </p:nvSpPr>
          <p:spPr>
            <a:xfrm>
              <a:off x="6355476" y="1905540"/>
              <a:ext cx="2417195" cy="479523"/>
            </a:xfrm>
            <a:custGeom>
              <a:avLst/>
              <a:gdLst>
                <a:gd name="connsiteX0" fmla="*/ 0 w 1802148"/>
                <a:gd name="connsiteY0" fmla="*/ 210283 h 1261445"/>
                <a:gd name="connsiteX1" fmla="*/ 210283 w 1802148"/>
                <a:gd name="connsiteY1" fmla="*/ 0 h 1261445"/>
                <a:gd name="connsiteX2" fmla="*/ 1591865 w 1802148"/>
                <a:gd name="connsiteY2" fmla="*/ 0 h 1261445"/>
                <a:gd name="connsiteX3" fmla="*/ 1802148 w 1802148"/>
                <a:gd name="connsiteY3" fmla="*/ 210283 h 1261445"/>
                <a:gd name="connsiteX4" fmla="*/ 1802148 w 1802148"/>
                <a:gd name="connsiteY4" fmla="*/ 1051162 h 1261445"/>
                <a:gd name="connsiteX5" fmla="*/ 1591865 w 1802148"/>
                <a:gd name="connsiteY5" fmla="*/ 1261445 h 1261445"/>
                <a:gd name="connsiteX6" fmla="*/ 210283 w 1802148"/>
                <a:gd name="connsiteY6" fmla="*/ 1261445 h 1261445"/>
                <a:gd name="connsiteX7" fmla="*/ 0 w 1802148"/>
                <a:gd name="connsiteY7" fmla="*/ 1051162 h 1261445"/>
                <a:gd name="connsiteX8" fmla="*/ 0 w 1802148"/>
                <a:gd name="connsiteY8" fmla="*/ 210283 h 126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148" h="1261445">
                  <a:moveTo>
                    <a:pt x="0" y="210283"/>
                  </a:moveTo>
                  <a:cubicBezTo>
                    <a:pt x="0" y="94147"/>
                    <a:pt x="94147" y="0"/>
                    <a:pt x="210283" y="0"/>
                  </a:cubicBezTo>
                  <a:lnTo>
                    <a:pt x="1591865" y="0"/>
                  </a:lnTo>
                  <a:cubicBezTo>
                    <a:pt x="1708001" y="0"/>
                    <a:pt x="1802148" y="94147"/>
                    <a:pt x="1802148" y="210283"/>
                  </a:cubicBezTo>
                  <a:lnTo>
                    <a:pt x="1802148" y="1051162"/>
                  </a:lnTo>
                  <a:cubicBezTo>
                    <a:pt x="1802148" y="1167298"/>
                    <a:pt x="1708001" y="1261445"/>
                    <a:pt x="1591865" y="1261445"/>
                  </a:cubicBezTo>
                  <a:lnTo>
                    <a:pt x="210283" y="1261445"/>
                  </a:lnTo>
                  <a:cubicBezTo>
                    <a:pt x="94147" y="1261445"/>
                    <a:pt x="0" y="1167298"/>
                    <a:pt x="0" y="1051162"/>
                  </a:cubicBezTo>
                  <a:lnTo>
                    <a:pt x="0" y="210283"/>
                  </a:lnTo>
                  <a:close/>
                </a:path>
              </a:pathLst>
            </a:cu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360" tIns="126360" rIns="126360" bIns="1263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dirty="0">
                  <a:latin typeface="Abadi" panose="020B0604020104020204" pitchFamily="34" charset="0"/>
                </a:rPr>
                <a:t>DATI DISPONIBILI</a:t>
              </a:r>
              <a:endParaRPr lang="it-IT" sz="1700" kern="1200" dirty="0">
                <a:latin typeface="Abadi" panose="020B0604020104020204" pitchFamily="34" charset="0"/>
              </a:endParaRPr>
            </a:p>
          </p:txBody>
        </p:sp>
      </p:grpSp>
      <p:sp>
        <p:nvSpPr>
          <p:cNvPr id="42" name="Rettangolo 41">
            <a:extLst>
              <a:ext uri="{FF2B5EF4-FFF2-40B4-BE49-F238E27FC236}">
                <a16:creationId xmlns:a16="http://schemas.microsoft.com/office/drawing/2014/main" id="{75A06274-8615-C598-B851-5E714040C3BA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400A4C06-940D-6530-78D2-C32142DB3D9D}"/>
              </a:ext>
            </a:extLst>
          </p:cNvPr>
          <p:cNvSpPr/>
          <p:nvPr/>
        </p:nvSpPr>
        <p:spPr>
          <a:xfrm>
            <a:off x="0" y="3556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  	IDENTIFICAZIONE ARX – </a:t>
            </a:r>
            <a:r>
              <a:rPr lang="it-IT" sz="2400" b="1" dirty="0">
                <a:solidFill>
                  <a:schemeClr val="tx1"/>
                </a:solidFill>
              </a:rPr>
              <a:t>ACQUISIZIONE DATI</a:t>
            </a:r>
            <a:r>
              <a:rPr lang="it-IT" dirty="0"/>
              <a:t>					</a:t>
            </a:r>
            <a:r>
              <a:rPr lang="it-IT" b="1" dirty="0">
                <a:solidFill>
                  <a:schemeClr val="tx1"/>
                </a:solidFill>
              </a:rPr>
              <a:t>                              1/3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BD029A6-F2EF-C0EA-EC31-315A6C3D9425}"/>
              </a:ext>
            </a:extLst>
          </p:cNvPr>
          <p:cNvSpPr/>
          <p:nvPr/>
        </p:nvSpPr>
        <p:spPr>
          <a:xfrm>
            <a:off x="763648" y="1320190"/>
            <a:ext cx="214439" cy="4170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4BE8B58-9529-71B2-4348-9943CE449EBF}"/>
              </a:ext>
            </a:extLst>
          </p:cNvPr>
          <p:cNvSpPr/>
          <p:nvPr/>
        </p:nvSpPr>
        <p:spPr>
          <a:xfrm>
            <a:off x="425730" y="1978953"/>
            <a:ext cx="910323" cy="9002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		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F9963BF5-06B6-06CD-3BB0-CA067043134B}"/>
              </a:ext>
            </a:extLst>
          </p:cNvPr>
          <p:cNvSpPr/>
          <p:nvPr/>
        </p:nvSpPr>
        <p:spPr>
          <a:xfrm>
            <a:off x="601753" y="406069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17A9A5D1-072D-9E3F-1DA4-29AFEB1688D9}"/>
              </a:ext>
            </a:extLst>
          </p:cNvPr>
          <p:cNvSpPr/>
          <p:nvPr/>
        </p:nvSpPr>
        <p:spPr>
          <a:xfrm>
            <a:off x="573215" y="497649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9" name="Elemento grafico 58" descr="Nervo contorno">
            <a:extLst>
              <a:ext uri="{FF2B5EF4-FFF2-40B4-BE49-F238E27FC236}">
                <a16:creationId xmlns:a16="http://schemas.microsoft.com/office/drawing/2014/main" id="{1FF5FDE0-ED45-301D-0615-048F5470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632" y="4130636"/>
            <a:ext cx="401033" cy="401033"/>
          </a:xfrm>
          <a:prstGeom prst="rect">
            <a:avLst/>
          </a:prstGeom>
        </p:spPr>
      </p:pic>
      <p:pic>
        <p:nvPicPr>
          <p:cNvPr id="61" name="Elemento grafico 60" descr="Tiro a segno contorno">
            <a:extLst>
              <a:ext uri="{FF2B5EF4-FFF2-40B4-BE49-F238E27FC236}">
                <a16:creationId xmlns:a16="http://schemas.microsoft.com/office/drawing/2014/main" id="{E5583E3F-3CC9-DC4A-896D-8B94B6338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654" y="5020887"/>
            <a:ext cx="457200" cy="457200"/>
          </a:xfrm>
          <a:prstGeom prst="rect">
            <a:avLst/>
          </a:prstGeom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20349287-E2E8-3B86-F726-BB8FE9330AC1}"/>
              </a:ext>
            </a:extLst>
          </p:cNvPr>
          <p:cNvSpPr/>
          <p:nvPr/>
        </p:nvSpPr>
        <p:spPr>
          <a:xfrm>
            <a:off x="573215" y="118647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6" name="Elemento grafico 65" descr="Idea contorno">
            <a:extLst>
              <a:ext uri="{FF2B5EF4-FFF2-40B4-BE49-F238E27FC236}">
                <a16:creationId xmlns:a16="http://schemas.microsoft.com/office/drawing/2014/main" id="{43AF98CE-8C7E-E1B2-4CB3-09CF8D9F6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868" y="1231854"/>
            <a:ext cx="480300" cy="480300"/>
          </a:xfrm>
          <a:prstGeom prst="rect">
            <a:avLst/>
          </a:prstGeom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E8CA7411-CD4B-551F-5BF2-B49E5DA022CF}"/>
              </a:ext>
            </a:extLst>
          </p:cNvPr>
          <p:cNvSpPr txBox="1"/>
          <p:nvPr/>
        </p:nvSpPr>
        <p:spPr>
          <a:xfrm>
            <a:off x="1442743" y="2182888"/>
            <a:ext cx="344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Gill Sans MT" panose="020B0502020104020203" pitchFamily="34" charset="0"/>
              </a:rPr>
              <a:t>IDENTIFICAZIONE ARX</a:t>
            </a:r>
          </a:p>
        </p:txBody>
      </p:sp>
      <p:pic>
        <p:nvPicPr>
          <p:cNvPr id="68" name="Elemento grafico 67" descr="Terminale cmd con riempimento a tinta unita">
            <a:extLst>
              <a:ext uri="{FF2B5EF4-FFF2-40B4-BE49-F238E27FC236}">
                <a16:creationId xmlns:a16="http://schemas.microsoft.com/office/drawing/2014/main" id="{6C6DC155-5F1C-E4EC-1A7A-0F11126D3A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883" y="-86603"/>
            <a:ext cx="766531" cy="716322"/>
          </a:xfrm>
          <a:prstGeom prst="rect">
            <a:avLst/>
          </a:prstGeom>
        </p:spPr>
      </p:pic>
      <p:sp>
        <p:nvSpPr>
          <p:cNvPr id="69" name="Triangolo isoscele 68">
            <a:extLst>
              <a:ext uri="{FF2B5EF4-FFF2-40B4-BE49-F238E27FC236}">
                <a16:creationId xmlns:a16="http://schemas.microsoft.com/office/drawing/2014/main" id="{3230118C-5184-A3F8-846F-7EAB59DE0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068990" y="2203053"/>
            <a:ext cx="443696" cy="4595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78500D0F-6E32-8A14-9155-E6955C1CBA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0619" y="2608963"/>
            <a:ext cx="277691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4" name="Elemento grafico 63" descr="Terminale cmd con riempimento a tinta unita">
            <a:extLst>
              <a:ext uri="{FF2B5EF4-FFF2-40B4-BE49-F238E27FC236}">
                <a16:creationId xmlns:a16="http://schemas.microsoft.com/office/drawing/2014/main" id="{25671137-5C19-31EE-5E1C-F6A74CB8C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214" y="2019159"/>
            <a:ext cx="819867" cy="819867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CC2CCC3E-BA86-E5A6-4F4E-A85040EBA4BD}"/>
              </a:ext>
            </a:extLst>
          </p:cNvPr>
          <p:cNvSpPr/>
          <p:nvPr/>
        </p:nvSpPr>
        <p:spPr>
          <a:xfrm>
            <a:off x="591853" y="3117545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Elemento grafico 3" descr="Diagramma di dispersione contorno">
            <a:extLst>
              <a:ext uri="{FF2B5EF4-FFF2-40B4-BE49-F238E27FC236}">
                <a16:creationId xmlns:a16="http://schemas.microsoft.com/office/drawing/2014/main" id="{EF9B030C-402C-4AFA-BC9E-20A96F0280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086" y="3169511"/>
            <a:ext cx="459562" cy="45956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1F0EED75-EB29-567F-3731-A45BE5C16FAE}"/>
              </a:ext>
            </a:extLst>
          </p:cNvPr>
          <p:cNvSpPr/>
          <p:nvPr/>
        </p:nvSpPr>
        <p:spPr>
          <a:xfrm>
            <a:off x="1669602" y="2914148"/>
            <a:ext cx="3929708" cy="2757680"/>
          </a:xfrm>
          <a:prstGeom prst="rect">
            <a:avLst/>
          </a:prstGeom>
          <a:blipFill>
            <a:blip r:embed="rId12"/>
            <a:srcRect/>
            <a:stretch>
              <a:fillRect l="-3000" r="-3000"/>
            </a:stretch>
          </a:blipFill>
          <a:ln>
            <a:solidFill>
              <a:schemeClr val="tx1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327671D-61FF-3A04-13D4-E62018B9F79B}"/>
              </a:ext>
            </a:extLst>
          </p:cNvPr>
          <p:cNvSpPr/>
          <p:nvPr/>
        </p:nvSpPr>
        <p:spPr>
          <a:xfrm>
            <a:off x="2665193" y="5544389"/>
            <a:ext cx="3240334" cy="38690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it-IT" sz="1050" dirty="0">
                <a:latin typeface="Abadi" panose="020B0604020104020204" pitchFamily="34" charset="0"/>
              </a:rPr>
              <a:t>Concentrazione di particolato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0C35DE6-5603-8ACF-A5C9-F89C2F17A963}"/>
              </a:ext>
            </a:extLst>
          </p:cNvPr>
          <p:cNvSpPr/>
          <p:nvPr/>
        </p:nvSpPr>
        <p:spPr>
          <a:xfrm>
            <a:off x="6211743" y="2932605"/>
            <a:ext cx="4081373" cy="2757680"/>
          </a:xfrm>
          <a:prstGeom prst="rect">
            <a:avLst/>
          </a:prstGeom>
          <a:blipFill>
            <a:blip r:embed="rId13"/>
            <a:srcRect/>
            <a:stretch>
              <a:fillRect t="-1000" b="-1000"/>
            </a:stretch>
          </a:blipFill>
          <a:ln>
            <a:solidFill>
              <a:schemeClr val="tx1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5818A0E-C0DC-EB60-6E05-65666E242AFD}"/>
              </a:ext>
            </a:extLst>
          </p:cNvPr>
          <p:cNvGrpSpPr/>
          <p:nvPr/>
        </p:nvGrpSpPr>
        <p:grpSpPr>
          <a:xfrm>
            <a:off x="8124158" y="5541301"/>
            <a:ext cx="3276351" cy="386905"/>
            <a:chOff x="2331417" y="3513444"/>
            <a:chExt cx="5004182" cy="1202588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6E5E6C4-7EF2-BCD9-51F1-2BB8CF04DFAA}"/>
                </a:ext>
              </a:extLst>
            </p:cNvPr>
            <p:cNvSpPr/>
            <p:nvPr/>
          </p:nvSpPr>
          <p:spPr>
            <a:xfrm>
              <a:off x="2331417" y="3513444"/>
              <a:ext cx="5004182" cy="1202588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2C7FDBE-2B39-66E2-E47D-0EBB96CDE98F}"/>
                </a:ext>
              </a:extLst>
            </p:cNvPr>
            <p:cNvSpPr txBox="1"/>
            <p:nvPr/>
          </p:nvSpPr>
          <p:spPr>
            <a:xfrm>
              <a:off x="2331417" y="3513444"/>
              <a:ext cx="5004182" cy="12025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it-IT" sz="1050" kern="1200" dirty="0">
                  <a:latin typeface="Abadi" panose="020B0604020104020204" pitchFamily="34" charset="0"/>
                </a:rPr>
                <a:t>Emissione PM10, NH3 e NOx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3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4C06-2E28-3D89-B777-A0DF03F0A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631F5A-55AA-C575-549F-1B4BCBDE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3" y="5469405"/>
            <a:ext cx="8163872" cy="432761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768097-0FFF-A204-EDF9-675A404C0B8E}"/>
              </a:ext>
            </a:extLst>
          </p:cNvPr>
          <p:cNvGrpSpPr/>
          <p:nvPr/>
        </p:nvGrpSpPr>
        <p:grpSpPr>
          <a:xfrm>
            <a:off x="597264" y="216904"/>
            <a:ext cx="4664747" cy="4033164"/>
            <a:chOff x="4916192" y="144043"/>
            <a:chExt cx="5499205" cy="3605054"/>
          </a:xfrm>
        </p:grpSpPr>
        <p:sp>
          <p:nvSpPr>
            <p:cNvPr id="12" name="Freccia angolare in su 11">
              <a:extLst>
                <a:ext uri="{FF2B5EF4-FFF2-40B4-BE49-F238E27FC236}">
                  <a16:creationId xmlns:a16="http://schemas.microsoft.com/office/drawing/2014/main" id="{69D13325-956A-E2BF-0C3B-CA966997C04A}"/>
                </a:ext>
              </a:extLst>
            </p:cNvPr>
            <p:cNvSpPr/>
            <p:nvPr/>
          </p:nvSpPr>
          <p:spPr>
            <a:xfrm rot="5400000">
              <a:off x="5251163" y="1156140"/>
              <a:ext cx="961926" cy="1218764"/>
            </a:xfrm>
            <a:prstGeom prst="bentUpArrow">
              <a:avLst>
                <a:gd name="adj1" fmla="val 7937"/>
                <a:gd name="adj2" fmla="val 13837"/>
                <a:gd name="adj3" fmla="val 35780"/>
              </a:avLst>
            </a:pr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49DBC80-EB63-A0F4-EA17-4F96467D0EEA}"/>
                </a:ext>
              </a:extLst>
            </p:cNvPr>
            <p:cNvSpPr/>
            <p:nvPr/>
          </p:nvSpPr>
          <p:spPr>
            <a:xfrm>
              <a:off x="4916192" y="757086"/>
              <a:ext cx="2310106" cy="526818"/>
            </a:xfrm>
            <a:custGeom>
              <a:avLst/>
              <a:gdLst>
                <a:gd name="connsiteX0" fmla="*/ 0 w 1802148"/>
                <a:gd name="connsiteY0" fmla="*/ 210283 h 1261445"/>
                <a:gd name="connsiteX1" fmla="*/ 210283 w 1802148"/>
                <a:gd name="connsiteY1" fmla="*/ 0 h 1261445"/>
                <a:gd name="connsiteX2" fmla="*/ 1591865 w 1802148"/>
                <a:gd name="connsiteY2" fmla="*/ 0 h 1261445"/>
                <a:gd name="connsiteX3" fmla="*/ 1802148 w 1802148"/>
                <a:gd name="connsiteY3" fmla="*/ 210283 h 1261445"/>
                <a:gd name="connsiteX4" fmla="*/ 1802148 w 1802148"/>
                <a:gd name="connsiteY4" fmla="*/ 1051162 h 1261445"/>
                <a:gd name="connsiteX5" fmla="*/ 1591865 w 1802148"/>
                <a:gd name="connsiteY5" fmla="*/ 1261445 h 1261445"/>
                <a:gd name="connsiteX6" fmla="*/ 210283 w 1802148"/>
                <a:gd name="connsiteY6" fmla="*/ 1261445 h 1261445"/>
                <a:gd name="connsiteX7" fmla="*/ 0 w 1802148"/>
                <a:gd name="connsiteY7" fmla="*/ 1051162 h 1261445"/>
                <a:gd name="connsiteX8" fmla="*/ 0 w 1802148"/>
                <a:gd name="connsiteY8" fmla="*/ 210283 h 126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148" h="1261445">
                  <a:moveTo>
                    <a:pt x="0" y="210283"/>
                  </a:moveTo>
                  <a:cubicBezTo>
                    <a:pt x="0" y="94147"/>
                    <a:pt x="94147" y="0"/>
                    <a:pt x="210283" y="0"/>
                  </a:cubicBezTo>
                  <a:lnTo>
                    <a:pt x="1591865" y="0"/>
                  </a:lnTo>
                  <a:cubicBezTo>
                    <a:pt x="1708001" y="0"/>
                    <a:pt x="1802148" y="94147"/>
                    <a:pt x="1802148" y="210283"/>
                  </a:cubicBezTo>
                  <a:lnTo>
                    <a:pt x="1802148" y="1051162"/>
                  </a:lnTo>
                  <a:cubicBezTo>
                    <a:pt x="1802148" y="1167298"/>
                    <a:pt x="1708001" y="1261445"/>
                    <a:pt x="1591865" y="1261445"/>
                  </a:cubicBezTo>
                  <a:lnTo>
                    <a:pt x="210283" y="1261445"/>
                  </a:lnTo>
                  <a:cubicBezTo>
                    <a:pt x="94147" y="1261445"/>
                    <a:pt x="0" y="1167298"/>
                    <a:pt x="0" y="1051162"/>
                  </a:cubicBezTo>
                  <a:lnTo>
                    <a:pt x="0" y="210283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360" tIns="126360" rIns="126360" bIns="1263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>
                  <a:latin typeface="Abadi" panose="020B0604020104020204" pitchFamily="34" charset="0"/>
                </a:rPr>
                <a:t>ACQU</a:t>
              </a:r>
              <a:r>
                <a:rPr lang="it-IT" sz="1700" dirty="0">
                  <a:latin typeface="Abadi" panose="020B0604020104020204" pitchFamily="34" charset="0"/>
                </a:rPr>
                <a:t>I</a:t>
              </a:r>
              <a:r>
                <a:rPr lang="it-IT" sz="1700" kern="1200" dirty="0">
                  <a:latin typeface="Abadi" panose="020B0604020104020204" pitchFamily="34" charset="0"/>
                </a:rPr>
                <a:t>SIZIONE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2EF100DC-3BDD-A4C3-A3DC-4969CB410C2C}"/>
                </a:ext>
              </a:extLst>
            </p:cNvPr>
            <p:cNvSpPr/>
            <p:nvPr/>
          </p:nvSpPr>
          <p:spPr>
            <a:xfrm>
              <a:off x="6715382" y="144043"/>
              <a:ext cx="1310711" cy="1019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B232C858-4A48-EFFD-9A5F-BE0838F5E016}"/>
                </a:ext>
              </a:extLst>
            </p:cNvPr>
            <p:cNvSpPr/>
            <p:nvPr/>
          </p:nvSpPr>
          <p:spPr>
            <a:xfrm>
              <a:off x="6355476" y="1905540"/>
              <a:ext cx="2417195" cy="479523"/>
            </a:xfrm>
            <a:custGeom>
              <a:avLst/>
              <a:gdLst>
                <a:gd name="connsiteX0" fmla="*/ 0 w 1802148"/>
                <a:gd name="connsiteY0" fmla="*/ 210283 h 1261445"/>
                <a:gd name="connsiteX1" fmla="*/ 210283 w 1802148"/>
                <a:gd name="connsiteY1" fmla="*/ 0 h 1261445"/>
                <a:gd name="connsiteX2" fmla="*/ 1591865 w 1802148"/>
                <a:gd name="connsiteY2" fmla="*/ 0 h 1261445"/>
                <a:gd name="connsiteX3" fmla="*/ 1802148 w 1802148"/>
                <a:gd name="connsiteY3" fmla="*/ 210283 h 1261445"/>
                <a:gd name="connsiteX4" fmla="*/ 1802148 w 1802148"/>
                <a:gd name="connsiteY4" fmla="*/ 1051162 h 1261445"/>
                <a:gd name="connsiteX5" fmla="*/ 1591865 w 1802148"/>
                <a:gd name="connsiteY5" fmla="*/ 1261445 h 1261445"/>
                <a:gd name="connsiteX6" fmla="*/ 210283 w 1802148"/>
                <a:gd name="connsiteY6" fmla="*/ 1261445 h 1261445"/>
                <a:gd name="connsiteX7" fmla="*/ 0 w 1802148"/>
                <a:gd name="connsiteY7" fmla="*/ 1051162 h 1261445"/>
                <a:gd name="connsiteX8" fmla="*/ 0 w 1802148"/>
                <a:gd name="connsiteY8" fmla="*/ 210283 h 126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148" h="1261445">
                  <a:moveTo>
                    <a:pt x="0" y="210283"/>
                  </a:moveTo>
                  <a:cubicBezTo>
                    <a:pt x="0" y="94147"/>
                    <a:pt x="94147" y="0"/>
                    <a:pt x="210283" y="0"/>
                  </a:cubicBezTo>
                  <a:lnTo>
                    <a:pt x="1591865" y="0"/>
                  </a:lnTo>
                  <a:cubicBezTo>
                    <a:pt x="1708001" y="0"/>
                    <a:pt x="1802148" y="94147"/>
                    <a:pt x="1802148" y="210283"/>
                  </a:cubicBezTo>
                  <a:lnTo>
                    <a:pt x="1802148" y="1051162"/>
                  </a:lnTo>
                  <a:cubicBezTo>
                    <a:pt x="1802148" y="1167298"/>
                    <a:pt x="1708001" y="1261445"/>
                    <a:pt x="1591865" y="1261445"/>
                  </a:cubicBezTo>
                  <a:lnTo>
                    <a:pt x="210283" y="1261445"/>
                  </a:lnTo>
                  <a:cubicBezTo>
                    <a:pt x="94147" y="1261445"/>
                    <a:pt x="0" y="1167298"/>
                    <a:pt x="0" y="1051162"/>
                  </a:cubicBezTo>
                  <a:lnTo>
                    <a:pt x="0" y="210283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360" tIns="126360" rIns="126360" bIns="1263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>
                  <a:latin typeface="Abadi" panose="020B0604020104020204" pitchFamily="34" charset="0"/>
                </a:rPr>
                <a:t>ELABORAZIONE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7A7E8B89-32A6-DB35-D8C0-79EB65493D6D}"/>
                </a:ext>
              </a:extLst>
            </p:cNvPr>
            <p:cNvSpPr/>
            <p:nvPr/>
          </p:nvSpPr>
          <p:spPr>
            <a:xfrm>
              <a:off x="8209554" y="1561063"/>
              <a:ext cx="1310711" cy="1019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EACDAFD-E32B-4B53-3AC0-C0B00ED05458}"/>
                </a:ext>
              </a:extLst>
            </p:cNvPr>
            <p:cNvSpPr/>
            <p:nvPr/>
          </p:nvSpPr>
          <p:spPr>
            <a:xfrm>
              <a:off x="7761960" y="2729542"/>
              <a:ext cx="2653437" cy="1019555"/>
            </a:xfrm>
            <a:custGeom>
              <a:avLst/>
              <a:gdLst>
                <a:gd name="connsiteX0" fmla="*/ 0 w 1802148"/>
                <a:gd name="connsiteY0" fmla="*/ 210283 h 1261445"/>
                <a:gd name="connsiteX1" fmla="*/ 210283 w 1802148"/>
                <a:gd name="connsiteY1" fmla="*/ 0 h 1261445"/>
                <a:gd name="connsiteX2" fmla="*/ 1591865 w 1802148"/>
                <a:gd name="connsiteY2" fmla="*/ 0 h 1261445"/>
                <a:gd name="connsiteX3" fmla="*/ 1802148 w 1802148"/>
                <a:gd name="connsiteY3" fmla="*/ 210283 h 1261445"/>
                <a:gd name="connsiteX4" fmla="*/ 1802148 w 1802148"/>
                <a:gd name="connsiteY4" fmla="*/ 1051162 h 1261445"/>
                <a:gd name="connsiteX5" fmla="*/ 1591865 w 1802148"/>
                <a:gd name="connsiteY5" fmla="*/ 1261445 h 1261445"/>
                <a:gd name="connsiteX6" fmla="*/ 210283 w 1802148"/>
                <a:gd name="connsiteY6" fmla="*/ 1261445 h 1261445"/>
                <a:gd name="connsiteX7" fmla="*/ 0 w 1802148"/>
                <a:gd name="connsiteY7" fmla="*/ 1051162 h 1261445"/>
                <a:gd name="connsiteX8" fmla="*/ 0 w 1802148"/>
                <a:gd name="connsiteY8" fmla="*/ 210283 h 126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148" h="1261445">
                  <a:moveTo>
                    <a:pt x="0" y="210283"/>
                  </a:moveTo>
                  <a:cubicBezTo>
                    <a:pt x="0" y="94147"/>
                    <a:pt x="94147" y="0"/>
                    <a:pt x="210283" y="0"/>
                  </a:cubicBezTo>
                  <a:lnTo>
                    <a:pt x="1591865" y="0"/>
                  </a:lnTo>
                  <a:cubicBezTo>
                    <a:pt x="1708001" y="0"/>
                    <a:pt x="1802148" y="94147"/>
                    <a:pt x="1802148" y="210283"/>
                  </a:cubicBezTo>
                  <a:lnTo>
                    <a:pt x="1802148" y="1051162"/>
                  </a:lnTo>
                  <a:cubicBezTo>
                    <a:pt x="1802148" y="1167298"/>
                    <a:pt x="1708001" y="1261445"/>
                    <a:pt x="1591865" y="1261445"/>
                  </a:cubicBezTo>
                  <a:lnTo>
                    <a:pt x="210283" y="1261445"/>
                  </a:lnTo>
                  <a:cubicBezTo>
                    <a:pt x="94147" y="1261445"/>
                    <a:pt x="0" y="1167298"/>
                    <a:pt x="0" y="1051162"/>
                  </a:cubicBezTo>
                  <a:lnTo>
                    <a:pt x="0" y="210283"/>
                  </a:lnTo>
                  <a:close/>
                </a:path>
              </a:pathLst>
            </a:custGeom>
            <a:solidFill>
              <a:srgbClr val="FEFBCE"/>
            </a:solidFill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360" tIns="126360" rIns="126360" bIns="1263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IDENTIFICAZIONE MODELLO ARX</a:t>
              </a:r>
            </a:p>
          </p:txBody>
        </p:sp>
      </p:grp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6DF2CA8-6E26-334F-01B8-86F705F86A01}"/>
              </a:ext>
            </a:extLst>
          </p:cNvPr>
          <p:cNvSpPr/>
          <p:nvPr/>
        </p:nvSpPr>
        <p:spPr>
          <a:xfrm>
            <a:off x="3071804" y="3052924"/>
            <a:ext cx="2250800" cy="1140630"/>
          </a:xfrm>
          <a:custGeom>
            <a:avLst/>
            <a:gdLst>
              <a:gd name="connsiteX0" fmla="*/ 0 w 1802148"/>
              <a:gd name="connsiteY0" fmla="*/ 210283 h 1261445"/>
              <a:gd name="connsiteX1" fmla="*/ 210283 w 1802148"/>
              <a:gd name="connsiteY1" fmla="*/ 0 h 1261445"/>
              <a:gd name="connsiteX2" fmla="*/ 1591865 w 1802148"/>
              <a:gd name="connsiteY2" fmla="*/ 0 h 1261445"/>
              <a:gd name="connsiteX3" fmla="*/ 1802148 w 1802148"/>
              <a:gd name="connsiteY3" fmla="*/ 210283 h 1261445"/>
              <a:gd name="connsiteX4" fmla="*/ 1802148 w 1802148"/>
              <a:gd name="connsiteY4" fmla="*/ 1051162 h 1261445"/>
              <a:gd name="connsiteX5" fmla="*/ 1591865 w 1802148"/>
              <a:gd name="connsiteY5" fmla="*/ 1261445 h 1261445"/>
              <a:gd name="connsiteX6" fmla="*/ 210283 w 1802148"/>
              <a:gd name="connsiteY6" fmla="*/ 1261445 h 1261445"/>
              <a:gd name="connsiteX7" fmla="*/ 0 w 1802148"/>
              <a:gd name="connsiteY7" fmla="*/ 1051162 h 1261445"/>
              <a:gd name="connsiteX8" fmla="*/ 0 w 1802148"/>
              <a:gd name="connsiteY8" fmla="*/ 210283 h 126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148" h="1261445">
                <a:moveTo>
                  <a:pt x="0" y="210283"/>
                </a:moveTo>
                <a:cubicBezTo>
                  <a:pt x="0" y="94147"/>
                  <a:pt x="94147" y="0"/>
                  <a:pt x="210283" y="0"/>
                </a:cubicBezTo>
                <a:lnTo>
                  <a:pt x="1591865" y="0"/>
                </a:lnTo>
                <a:cubicBezTo>
                  <a:pt x="1708001" y="0"/>
                  <a:pt x="1802148" y="94147"/>
                  <a:pt x="1802148" y="210283"/>
                </a:cubicBezTo>
                <a:lnTo>
                  <a:pt x="1802148" y="1051162"/>
                </a:lnTo>
                <a:cubicBezTo>
                  <a:pt x="1802148" y="1167298"/>
                  <a:pt x="1708001" y="1261445"/>
                  <a:pt x="1591865" y="1261445"/>
                </a:cubicBezTo>
                <a:lnTo>
                  <a:pt x="210283" y="1261445"/>
                </a:lnTo>
                <a:cubicBezTo>
                  <a:pt x="94147" y="1261445"/>
                  <a:pt x="0" y="1167298"/>
                  <a:pt x="0" y="1051162"/>
                </a:cubicBezTo>
                <a:lnTo>
                  <a:pt x="0" y="210283"/>
                </a:lnTo>
                <a:close/>
              </a:path>
            </a:pathLst>
          </a:custGeom>
          <a:solidFill>
            <a:srgbClr val="FEFBCE"/>
          </a:solidFill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360" tIns="126360" rIns="126360" bIns="1263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/>
              <a:t>IDENTIFICAZIONE MODELLO ARX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8D16AE96-D7F4-DFF2-83A3-A6045D8BA1E1}"/>
              </a:ext>
            </a:extLst>
          </p:cNvPr>
          <p:cNvSpPr/>
          <p:nvPr/>
        </p:nvSpPr>
        <p:spPr>
          <a:xfrm>
            <a:off x="2345079" y="3874340"/>
            <a:ext cx="2250800" cy="1140630"/>
          </a:xfrm>
          <a:custGeom>
            <a:avLst/>
            <a:gdLst>
              <a:gd name="connsiteX0" fmla="*/ 0 w 1802148"/>
              <a:gd name="connsiteY0" fmla="*/ 210283 h 1261445"/>
              <a:gd name="connsiteX1" fmla="*/ 210283 w 1802148"/>
              <a:gd name="connsiteY1" fmla="*/ 0 h 1261445"/>
              <a:gd name="connsiteX2" fmla="*/ 1591865 w 1802148"/>
              <a:gd name="connsiteY2" fmla="*/ 0 h 1261445"/>
              <a:gd name="connsiteX3" fmla="*/ 1802148 w 1802148"/>
              <a:gd name="connsiteY3" fmla="*/ 210283 h 1261445"/>
              <a:gd name="connsiteX4" fmla="*/ 1802148 w 1802148"/>
              <a:gd name="connsiteY4" fmla="*/ 1051162 h 1261445"/>
              <a:gd name="connsiteX5" fmla="*/ 1591865 w 1802148"/>
              <a:gd name="connsiteY5" fmla="*/ 1261445 h 1261445"/>
              <a:gd name="connsiteX6" fmla="*/ 210283 w 1802148"/>
              <a:gd name="connsiteY6" fmla="*/ 1261445 h 1261445"/>
              <a:gd name="connsiteX7" fmla="*/ 0 w 1802148"/>
              <a:gd name="connsiteY7" fmla="*/ 1051162 h 1261445"/>
              <a:gd name="connsiteX8" fmla="*/ 0 w 1802148"/>
              <a:gd name="connsiteY8" fmla="*/ 210283 h 126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148" h="1261445">
                <a:moveTo>
                  <a:pt x="0" y="210283"/>
                </a:moveTo>
                <a:cubicBezTo>
                  <a:pt x="0" y="94147"/>
                  <a:pt x="94147" y="0"/>
                  <a:pt x="210283" y="0"/>
                </a:cubicBezTo>
                <a:lnTo>
                  <a:pt x="1591865" y="0"/>
                </a:lnTo>
                <a:cubicBezTo>
                  <a:pt x="1708001" y="0"/>
                  <a:pt x="1802148" y="94147"/>
                  <a:pt x="1802148" y="210283"/>
                </a:cubicBezTo>
                <a:lnTo>
                  <a:pt x="1802148" y="1051162"/>
                </a:lnTo>
                <a:cubicBezTo>
                  <a:pt x="1802148" y="1167298"/>
                  <a:pt x="1708001" y="1261445"/>
                  <a:pt x="1591865" y="1261445"/>
                </a:cubicBezTo>
                <a:lnTo>
                  <a:pt x="210283" y="1261445"/>
                </a:lnTo>
                <a:cubicBezTo>
                  <a:pt x="94147" y="1261445"/>
                  <a:pt x="0" y="1167298"/>
                  <a:pt x="0" y="1051162"/>
                </a:cubicBezTo>
                <a:lnTo>
                  <a:pt x="0" y="210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360" tIns="126360" rIns="126360" bIns="1263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dirty="0">
                <a:latin typeface="Abadi" panose="020B0604020104020204" pitchFamily="34" charset="0"/>
              </a:rPr>
              <a:t>VARIABILI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dirty="0">
                <a:latin typeface="Abadi" panose="020B0604020104020204" pitchFamily="34" charset="0"/>
              </a:rPr>
              <a:t>AUTOREGRESSIVE</a:t>
            </a:r>
            <a:r>
              <a:rPr lang="it-IT" sz="1700" dirty="0"/>
              <a:t> </a:t>
            </a:r>
            <a:endParaRPr lang="it-IT" sz="1700" kern="1200" dirty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B9714592-1884-C44C-2EEA-64CAAA32BC99}"/>
              </a:ext>
            </a:extLst>
          </p:cNvPr>
          <p:cNvSpPr/>
          <p:nvPr/>
        </p:nvSpPr>
        <p:spPr>
          <a:xfrm>
            <a:off x="4767446" y="3874340"/>
            <a:ext cx="2250800" cy="1140630"/>
          </a:xfrm>
          <a:custGeom>
            <a:avLst/>
            <a:gdLst>
              <a:gd name="connsiteX0" fmla="*/ 0 w 1802148"/>
              <a:gd name="connsiteY0" fmla="*/ 210283 h 1261445"/>
              <a:gd name="connsiteX1" fmla="*/ 210283 w 1802148"/>
              <a:gd name="connsiteY1" fmla="*/ 0 h 1261445"/>
              <a:gd name="connsiteX2" fmla="*/ 1591865 w 1802148"/>
              <a:gd name="connsiteY2" fmla="*/ 0 h 1261445"/>
              <a:gd name="connsiteX3" fmla="*/ 1802148 w 1802148"/>
              <a:gd name="connsiteY3" fmla="*/ 210283 h 1261445"/>
              <a:gd name="connsiteX4" fmla="*/ 1802148 w 1802148"/>
              <a:gd name="connsiteY4" fmla="*/ 1051162 h 1261445"/>
              <a:gd name="connsiteX5" fmla="*/ 1591865 w 1802148"/>
              <a:gd name="connsiteY5" fmla="*/ 1261445 h 1261445"/>
              <a:gd name="connsiteX6" fmla="*/ 210283 w 1802148"/>
              <a:gd name="connsiteY6" fmla="*/ 1261445 h 1261445"/>
              <a:gd name="connsiteX7" fmla="*/ 0 w 1802148"/>
              <a:gd name="connsiteY7" fmla="*/ 1051162 h 1261445"/>
              <a:gd name="connsiteX8" fmla="*/ 0 w 1802148"/>
              <a:gd name="connsiteY8" fmla="*/ 210283 h 126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148" h="1261445">
                <a:moveTo>
                  <a:pt x="0" y="210283"/>
                </a:moveTo>
                <a:cubicBezTo>
                  <a:pt x="0" y="94147"/>
                  <a:pt x="94147" y="0"/>
                  <a:pt x="210283" y="0"/>
                </a:cubicBezTo>
                <a:lnTo>
                  <a:pt x="1591865" y="0"/>
                </a:lnTo>
                <a:cubicBezTo>
                  <a:pt x="1708001" y="0"/>
                  <a:pt x="1802148" y="94147"/>
                  <a:pt x="1802148" y="210283"/>
                </a:cubicBezTo>
                <a:lnTo>
                  <a:pt x="1802148" y="1051162"/>
                </a:lnTo>
                <a:cubicBezTo>
                  <a:pt x="1802148" y="1167298"/>
                  <a:pt x="1708001" y="1261445"/>
                  <a:pt x="1591865" y="1261445"/>
                </a:cubicBezTo>
                <a:lnTo>
                  <a:pt x="210283" y="1261445"/>
                </a:lnTo>
                <a:cubicBezTo>
                  <a:pt x="94147" y="1261445"/>
                  <a:pt x="0" y="1167298"/>
                  <a:pt x="0" y="1051162"/>
                </a:cubicBezTo>
                <a:lnTo>
                  <a:pt x="0" y="210283"/>
                </a:lnTo>
                <a:close/>
              </a:path>
            </a:pathLst>
          </a:custGeom>
          <a:solidFill>
            <a:srgbClr val="FAD2D2"/>
          </a:solidFill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360" tIns="126360" rIns="126360" bIns="1263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dirty="0">
                <a:latin typeface="Abadi" panose="020B0604020104020204" pitchFamily="34" charset="0"/>
              </a:rPr>
              <a:t>VARIABILI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>
                <a:latin typeface="Abadi" panose="020B0604020104020204" pitchFamily="34" charset="0"/>
              </a:rPr>
              <a:t>ESOGENE</a:t>
            </a:r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263DF004-7943-E659-80C9-45C005C01D44}"/>
              </a:ext>
            </a:extLst>
          </p:cNvPr>
          <p:cNvSpPr/>
          <p:nvPr/>
        </p:nvSpPr>
        <p:spPr>
          <a:xfrm>
            <a:off x="3339410" y="2870222"/>
            <a:ext cx="2250800" cy="1140630"/>
          </a:xfrm>
          <a:custGeom>
            <a:avLst/>
            <a:gdLst>
              <a:gd name="connsiteX0" fmla="*/ 0 w 1802148"/>
              <a:gd name="connsiteY0" fmla="*/ 210283 h 1261445"/>
              <a:gd name="connsiteX1" fmla="*/ 210283 w 1802148"/>
              <a:gd name="connsiteY1" fmla="*/ 0 h 1261445"/>
              <a:gd name="connsiteX2" fmla="*/ 1591865 w 1802148"/>
              <a:gd name="connsiteY2" fmla="*/ 0 h 1261445"/>
              <a:gd name="connsiteX3" fmla="*/ 1802148 w 1802148"/>
              <a:gd name="connsiteY3" fmla="*/ 210283 h 1261445"/>
              <a:gd name="connsiteX4" fmla="*/ 1802148 w 1802148"/>
              <a:gd name="connsiteY4" fmla="*/ 1051162 h 1261445"/>
              <a:gd name="connsiteX5" fmla="*/ 1591865 w 1802148"/>
              <a:gd name="connsiteY5" fmla="*/ 1261445 h 1261445"/>
              <a:gd name="connsiteX6" fmla="*/ 210283 w 1802148"/>
              <a:gd name="connsiteY6" fmla="*/ 1261445 h 1261445"/>
              <a:gd name="connsiteX7" fmla="*/ 0 w 1802148"/>
              <a:gd name="connsiteY7" fmla="*/ 1051162 h 1261445"/>
              <a:gd name="connsiteX8" fmla="*/ 0 w 1802148"/>
              <a:gd name="connsiteY8" fmla="*/ 210283 h 126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148" h="1261445">
                <a:moveTo>
                  <a:pt x="0" y="210283"/>
                </a:moveTo>
                <a:cubicBezTo>
                  <a:pt x="0" y="94147"/>
                  <a:pt x="94147" y="0"/>
                  <a:pt x="210283" y="0"/>
                </a:cubicBezTo>
                <a:lnTo>
                  <a:pt x="1591865" y="0"/>
                </a:lnTo>
                <a:cubicBezTo>
                  <a:pt x="1708001" y="0"/>
                  <a:pt x="1802148" y="94147"/>
                  <a:pt x="1802148" y="210283"/>
                </a:cubicBezTo>
                <a:lnTo>
                  <a:pt x="1802148" y="1051162"/>
                </a:lnTo>
                <a:cubicBezTo>
                  <a:pt x="1802148" y="1167298"/>
                  <a:pt x="1708001" y="1261445"/>
                  <a:pt x="1591865" y="1261445"/>
                </a:cubicBezTo>
                <a:lnTo>
                  <a:pt x="210283" y="1261445"/>
                </a:lnTo>
                <a:cubicBezTo>
                  <a:pt x="94147" y="1261445"/>
                  <a:pt x="0" y="1167298"/>
                  <a:pt x="0" y="1051162"/>
                </a:cubicBezTo>
                <a:lnTo>
                  <a:pt x="0" y="210283"/>
                </a:lnTo>
                <a:close/>
              </a:path>
            </a:pathLst>
          </a:custGeom>
          <a:solidFill>
            <a:srgbClr val="FEFBCE"/>
          </a:solidFill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360" tIns="126360" rIns="126360" bIns="1263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/>
              <a:t>IDENTIFICAZIONE MODELLO ARX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601578BE-DFD9-ADC0-A1B5-7A4F156739E7}"/>
              </a:ext>
            </a:extLst>
          </p:cNvPr>
          <p:cNvSpPr/>
          <p:nvPr/>
        </p:nvSpPr>
        <p:spPr>
          <a:xfrm>
            <a:off x="3413512" y="2824898"/>
            <a:ext cx="2250800" cy="1140630"/>
          </a:xfrm>
          <a:custGeom>
            <a:avLst/>
            <a:gdLst>
              <a:gd name="connsiteX0" fmla="*/ 0 w 1802148"/>
              <a:gd name="connsiteY0" fmla="*/ 210283 h 1261445"/>
              <a:gd name="connsiteX1" fmla="*/ 210283 w 1802148"/>
              <a:gd name="connsiteY1" fmla="*/ 0 h 1261445"/>
              <a:gd name="connsiteX2" fmla="*/ 1591865 w 1802148"/>
              <a:gd name="connsiteY2" fmla="*/ 0 h 1261445"/>
              <a:gd name="connsiteX3" fmla="*/ 1802148 w 1802148"/>
              <a:gd name="connsiteY3" fmla="*/ 210283 h 1261445"/>
              <a:gd name="connsiteX4" fmla="*/ 1802148 w 1802148"/>
              <a:gd name="connsiteY4" fmla="*/ 1051162 h 1261445"/>
              <a:gd name="connsiteX5" fmla="*/ 1591865 w 1802148"/>
              <a:gd name="connsiteY5" fmla="*/ 1261445 h 1261445"/>
              <a:gd name="connsiteX6" fmla="*/ 210283 w 1802148"/>
              <a:gd name="connsiteY6" fmla="*/ 1261445 h 1261445"/>
              <a:gd name="connsiteX7" fmla="*/ 0 w 1802148"/>
              <a:gd name="connsiteY7" fmla="*/ 1051162 h 1261445"/>
              <a:gd name="connsiteX8" fmla="*/ 0 w 1802148"/>
              <a:gd name="connsiteY8" fmla="*/ 210283 h 126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148" h="1261445">
                <a:moveTo>
                  <a:pt x="0" y="210283"/>
                </a:moveTo>
                <a:cubicBezTo>
                  <a:pt x="0" y="94147"/>
                  <a:pt x="94147" y="0"/>
                  <a:pt x="210283" y="0"/>
                </a:cubicBezTo>
                <a:lnTo>
                  <a:pt x="1591865" y="0"/>
                </a:lnTo>
                <a:cubicBezTo>
                  <a:pt x="1708001" y="0"/>
                  <a:pt x="1802148" y="94147"/>
                  <a:pt x="1802148" y="210283"/>
                </a:cubicBezTo>
                <a:lnTo>
                  <a:pt x="1802148" y="1051162"/>
                </a:lnTo>
                <a:cubicBezTo>
                  <a:pt x="1802148" y="1167298"/>
                  <a:pt x="1708001" y="1261445"/>
                  <a:pt x="1591865" y="1261445"/>
                </a:cubicBezTo>
                <a:lnTo>
                  <a:pt x="210283" y="1261445"/>
                </a:lnTo>
                <a:cubicBezTo>
                  <a:pt x="94147" y="1261445"/>
                  <a:pt x="0" y="1167298"/>
                  <a:pt x="0" y="1051162"/>
                </a:cubicBezTo>
                <a:lnTo>
                  <a:pt x="0" y="210283"/>
                </a:lnTo>
                <a:close/>
              </a:path>
            </a:pathLst>
          </a:custGeom>
          <a:solidFill>
            <a:srgbClr val="FEFBCE"/>
          </a:solidFill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360" tIns="126360" rIns="126360" bIns="1263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/>
              <a:t>IDENTIFICAZIONE MODELLO ARX</a:t>
            </a:r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C994E350-E03B-29F6-3154-6CBA4149AD82}"/>
              </a:ext>
            </a:extLst>
          </p:cNvPr>
          <p:cNvSpPr/>
          <p:nvPr/>
        </p:nvSpPr>
        <p:spPr>
          <a:xfrm>
            <a:off x="3487614" y="2798528"/>
            <a:ext cx="2250800" cy="1140630"/>
          </a:xfrm>
          <a:custGeom>
            <a:avLst/>
            <a:gdLst>
              <a:gd name="connsiteX0" fmla="*/ 0 w 1802148"/>
              <a:gd name="connsiteY0" fmla="*/ 210283 h 1261445"/>
              <a:gd name="connsiteX1" fmla="*/ 210283 w 1802148"/>
              <a:gd name="connsiteY1" fmla="*/ 0 h 1261445"/>
              <a:gd name="connsiteX2" fmla="*/ 1591865 w 1802148"/>
              <a:gd name="connsiteY2" fmla="*/ 0 h 1261445"/>
              <a:gd name="connsiteX3" fmla="*/ 1802148 w 1802148"/>
              <a:gd name="connsiteY3" fmla="*/ 210283 h 1261445"/>
              <a:gd name="connsiteX4" fmla="*/ 1802148 w 1802148"/>
              <a:gd name="connsiteY4" fmla="*/ 1051162 h 1261445"/>
              <a:gd name="connsiteX5" fmla="*/ 1591865 w 1802148"/>
              <a:gd name="connsiteY5" fmla="*/ 1261445 h 1261445"/>
              <a:gd name="connsiteX6" fmla="*/ 210283 w 1802148"/>
              <a:gd name="connsiteY6" fmla="*/ 1261445 h 1261445"/>
              <a:gd name="connsiteX7" fmla="*/ 0 w 1802148"/>
              <a:gd name="connsiteY7" fmla="*/ 1051162 h 1261445"/>
              <a:gd name="connsiteX8" fmla="*/ 0 w 1802148"/>
              <a:gd name="connsiteY8" fmla="*/ 210283 h 126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148" h="1261445">
                <a:moveTo>
                  <a:pt x="0" y="210283"/>
                </a:moveTo>
                <a:cubicBezTo>
                  <a:pt x="0" y="94147"/>
                  <a:pt x="94147" y="0"/>
                  <a:pt x="210283" y="0"/>
                </a:cubicBezTo>
                <a:lnTo>
                  <a:pt x="1591865" y="0"/>
                </a:lnTo>
                <a:cubicBezTo>
                  <a:pt x="1708001" y="0"/>
                  <a:pt x="1802148" y="94147"/>
                  <a:pt x="1802148" y="210283"/>
                </a:cubicBezTo>
                <a:lnTo>
                  <a:pt x="1802148" y="1051162"/>
                </a:lnTo>
                <a:cubicBezTo>
                  <a:pt x="1802148" y="1167298"/>
                  <a:pt x="1708001" y="1261445"/>
                  <a:pt x="1591865" y="1261445"/>
                </a:cubicBezTo>
                <a:lnTo>
                  <a:pt x="210283" y="1261445"/>
                </a:lnTo>
                <a:cubicBezTo>
                  <a:pt x="94147" y="1261445"/>
                  <a:pt x="0" y="1167298"/>
                  <a:pt x="0" y="1051162"/>
                </a:cubicBezTo>
                <a:lnTo>
                  <a:pt x="0" y="210283"/>
                </a:lnTo>
                <a:close/>
              </a:path>
            </a:pathLst>
          </a:custGeom>
          <a:solidFill>
            <a:srgbClr val="FEFBCE"/>
          </a:solidFill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360" tIns="126360" rIns="126360" bIns="1263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/>
              <a:t>IDENTIFICAZIONE MODELLO ARX</a:t>
            </a: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0EF54EA7-9274-F923-50A0-B669313AFD83}"/>
              </a:ext>
            </a:extLst>
          </p:cNvPr>
          <p:cNvSpPr/>
          <p:nvPr/>
        </p:nvSpPr>
        <p:spPr>
          <a:xfrm>
            <a:off x="3545318" y="2769376"/>
            <a:ext cx="2250800" cy="1140630"/>
          </a:xfrm>
          <a:custGeom>
            <a:avLst/>
            <a:gdLst>
              <a:gd name="connsiteX0" fmla="*/ 0 w 1802148"/>
              <a:gd name="connsiteY0" fmla="*/ 210283 h 1261445"/>
              <a:gd name="connsiteX1" fmla="*/ 210283 w 1802148"/>
              <a:gd name="connsiteY1" fmla="*/ 0 h 1261445"/>
              <a:gd name="connsiteX2" fmla="*/ 1591865 w 1802148"/>
              <a:gd name="connsiteY2" fmla="*/ 0 h 1261445"/>
              <a:gd name="connsiteX3" fmla="*/ 1802148 w 1802148"/>
              <a:gd name="connsiteY3" fmla="*/ 210283 h 1261445"/>
              <a:gd name="connsiteX4" fmla="*/ 1802148 w 1802148"/>
              <a:gd name="connsiteY4" fmla="*/ 1051162 h 1261445"/>
              <a:gd name="connsiteX5" fmla="*/ 1591865 w 1802148"/>
              <a:gd name="connsiteY5" fmla="*/ 1261445 h 1261445"/>
              <a:gd name="connsiteX6" fmla="*/ 210283 w 1802148"/>
              <a:gd name="connsiteY6" fmla="*/ 1261445 h 1261445"/>
              <a:gd name="connsiteX7" fmla="*/ 0 w 1802148"/>
              <a:gd name="connsiteY7" fmla="*/ 1051162 h 1261445"/>
              <a:gd name="connsiteX8" fmla="*/ 0 w 1802148"/>
              <a:gd name="connsiteY8" fmla="*/ 210283 h 126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148" h="1261445">
                <a:moveTo>
                  <a:pt x="0" y="210283"/>
                </a:moveTo>
                <a:cubicBezTo>
                  <a:pt x="0" y="94147"/>
                  <a:pt x="94147" y="0"/>
                  <a:pt x="210283" y="0"/>
                </a:cubicBezTo>
                <a:lnTo>
                  <a:pt x="1591865" y="0"/>
                </a:lnTo>
                <a:cubicBezTo>
                  <a:pt x="1708001" y="0"/>
                  <a:pt x="1802148" y="94147"/>
                  <a:pt x="1802148" y="210283"/>
                </a:cubicBezTo>
                <a:lnTo>
                  <a:pt x="1802148" y="1051162"/>
                </a:lnTo>
                <a:cubicBezTo>
                  <a:pt x="1802148" y="1167298"/>
                  <a:pt x="1708001" y="1261445"/>
                  <a:pt x="1591865" y="1261445"/>
                </a:cubicBezTo>
                <a:lnTo>
                  <a:pt x="210283" y="1261445"/>
                </a:lnTo>
                <a:cubicBezTo>
                  <a:pt x="94147" y="1261445"/>
                  <a:pt x="0" y="1167298"/>
                  <a:pt x="0" y="1051162"/>
                </a:cubicBezTo>
                <a:lnTo>
                  <a:pt x="0" y="210283"/>
                </a:lnTo>
                <a:close/>
              </a:path>
            </a:pathLst>
          </a:custGeom>
          <a:solidFill>
            <a:srgbClr val="FFFF00"/>
          </a:solidFill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360" tIns="126360" rIns="126360" bIns="1263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700" kern="1200" dirty="0">
                <a:latin typeface="Abadi" panose="020B0604020104020204" pitchFamily="34" charset="0"/>
              </a:rPr>
              <a:t>IDENTIFICAZIONE MODELLO ARX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61CCE4F-9F9D-C05E-EC44-47A0E1BBCBAB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5F79ABA-56AB-0BFD-681D-266D61864136}"/>
              </a:ext>
            </a:extLst>
          </p:cNvPr>
          <p:cNvSpPr/>
          <p:nvPr/>
        </p:nvSpPr>
        <p:spPr>
          <a:xfrm>
            <a:off x="1800436" y="5262581"/>
            <a:ext cx="3568115" cy="91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52D6FF6-99BA-EB92-2A8A-9C15923BF8F0}"/>
              </a:ext>
            </a:extLst>
          </p:cNvPr>
          <p:cNvSpPr/>
          <p:nvPr/>
        </p:nvSpPr>
        <p:spPr>
          <a:xfrm>
            <a:off x="1801145" y="5278095"/>
            <a:ext cx="71876" cy="3977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7B67FAC-2627-F6EF-2427-3098B649BD87}"/>
              </a:ext>
            </a:extLst>
          </p:cNvPr>
          <p:cNvSpPr/>
          <p:nvPr/>
        </p:nvSpPr>
        <p:spPr>
          <a:xfrm>
            <a:off x="5368551" y="5262581"/>
            <a:ext cx="71876" cy="3977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18B45E7-848E-786F-245D-5F0D7D4C120B}"/>
              </a:ext>
            </a:extLst>
          </p:cNvPr>
          <p:cNvSpPr/>
          <p:nvPr/>
        </p:nvSpPr>
        <p:spPr>
          <a:xfrm>
            <a:off x="5664312" y="5262581"/>
            <a:ext cx="3287935" cy="91287"/>
          </a:xfrm>
          <a:prstGeom prst="rect">
            <a:avLst/>
          </a:prstGeom>
          <a:solidFill>
            <a:srgbClr val="FAD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561D56A-D64F-ED1B-4093-499EC38363BE}"/>
              </a:ext>
            </a:extLst>
          </p:cNvPr>
          <p:cNvSpPr/>
          <p:nvPr/>
        </p:nvSpPr>
        <p:spPr>
          <a:xfrm>
            <a:off x="5664312" y="5270534"/>
            <a:ext cx="71876" cy="397742"/>
          </a:xfrm>
          <a:prstGeom prst="rect">
            <a:avLst/>
          </a:prstGeom>
          <a:solidFill>
            <a:srgbClr val="FAD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B84AFAB-69D2-8247-6D94-596591D39373}"/>
              </a:ext>
            </a:extLst>
          </p:cNvPr>
          <p:cNvSpPr/>
          <p:nvPr/>
        </p:nvSpPr>
        <p:spPr>
          <a:xfrm>
            <a:off x="8916309" y="5262581"/>
            <a:ext cx="71876" cy="397742"/>
          </a:xfrm>
          <a:prstGeom prst="rect">
            <a:avLst/>
          </a:prstGeom>
          <a:solidFill>
            <a:srgbClr val="FAD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10448D6-05A6-B5A6-894C-9835E7A7E491}"/>
              </a:ext>
            </a:extLst>
          </p:cNvPr>
          <p:cNvSpPr/>
          <p:nvPr/>
        </p:nvSpPr>
        <p:spPr>
          <a:xfrm>
            <a:off x="0" y="3556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  	IDENTIFICAZIONE ARX – </a:t>
            </a:r>
            <a:r>
              <a:rPr lang="it-IT" sz="2400" b="1" dirty="0">
                <a:solidFill>
                  <a:schemeClr val="tx1"/>
                </a:solidFill>
              </a:rPr>
              <a:t>IDENTIFICAZIONE MODELLO                  </a:t>
            </a:r>
            <a:r>
              <a:rPr lang="it-IT" dirty="0"/>
              <a:t>			</a:t>
            </a:r>
            <a:r>
              <a:rPr lang="it-IT" b="1" dirty="0">
                <a:solidFill>
                  <a:schemeClr val="tx1"/>
                </a:solidFill>
              </a:rPr>
              <a:t>                              2/3</a:t>
            </a:r>
          </a:p>
        </p:txBody>
      </p:sp>
      <p:pic>
        <p:nvPicPr>
          <p:cNvPr id="36" name="Elemento grafico 35" descr="Terminale cmd con riempimento a tinta unita">
            <a:extLst>
              <a:ext uri="{FF2B5EF4-FFF2-40B4-BE49-F238E27FC236}">
                <a16:creationId xmlns:a16="http://schemas.microsoft.com/office/drawing/2014/main" id="{A86C2649-A2AD-9D44-BFD8-2D02A18F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1617"/>
            <a:ext cx="766531" cy="716322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F6DAD3D-3E06-4AD9-2980-50B81A74ABBB}"/>
              </a:ext>
            </a:extLst>
          </p:cNvPr>
          <p:cNvSpPr txBox="1"/>
          <p:nvPr/>
        </p:nvSpPr>
        <p:spPr>
          <a:xfrm>
            <a:off x="7376475" y="1327753"/>
            <a:ext cx="4214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VARIABILI ESOGENE:</a:t>
            </a:r>
          </a:p>
          <a:p>
            <a:r>
              <a:rPr lang="it-IT" dirty="0"/>
              <a:t>Variabili che non dipendono dal loro valore</a:t>
            </a:r>
          </a:p>
          <a:p>
            <a:r>
              <a:rPr lang="it-IT" dirty="0"/>
              <a:t>Precedente ( EMISSIONI )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2FE741C-905D-1C59-39BC-64578FD1D294}"/>
              </a:ext>
            </a:extLst>
          </p:cNvPr>
          <p:cNvSpPr txBox="1"/>
          <p:nvPr/>
        </p:nvSpPr>
        <p:spPr>
          <a:xfrm>
            <a:off x="7376474" y="2701311"/>
            <a:ext cx="474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VARIABILI AUTOREGRESSIVE:</a:t>
            </a:r>
          </a:p>
          <a:p>
            <a:r>
              <a:rPr lang="it-IT" dirty="0"/>
              <a:t>Variabili il cui valore dipende dallo stato assunto </a:t>
            </a:r>
          </a:p>
          <a:p>
            <a:r>
              <a:rPr lang="it-IT" dirty="0"/>
              <a:t>nell’istante precedente ( CONCENTRAZIONI )</a:t>
            </a:r>
          </a:p>
        </p:txBody>
      </p:sp>
      <p:sp>
        <p:nvSpPr>
          <p:cNvPr id="8" name="Freccia angolare in su 7">
            <a:extLst>
              <a:ext uri="{FF2B5EF4-FFF2-40B4-BE49-F238E27FC236}">
                <a16:creationId xmlns:a16="http://schemas.microsoft.com/office/drawing/2014/main" id="{42A5513B-B332-D018-7B25-B897BC398434}"/>
              </a:ext>
            </a:extLst>
          </p:cNvPr>
          <p:cNvSpPr/>
          <p:nvPr/>
        </p:nvSpPr>
        <p:spPr>
          <a:xfrm rot="5400000">
            <a:off x="1972334" y="2745217"/>
            <a:ext cx="1076157" cy="1033827"/>
          </a:xfrm>
          <a:prstGeom prst="bentUpArrow">
            <a:avLst>
              <a:gd name="adj1" fmla="val 7937"/>
              <a:gd name="adj2" fmla="val 13837"/>
              <a:gd name="adj3" fmla="val 35780"/>
            </a:avLst>
          </a:pr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30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263B-EDC4-BE8D-6307-615AA4F38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D243A8D-EE1D-BABF-B2BD-FAF335A97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7" y="3162301"/>
            <a:ext cx="4114797" cy="308609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61C0109-3B3F-6439-D85A-1A9AB8866E22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A4F2635-B490-CD45-D014-66065670C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7169" y="188909"/>
            <a:ext cx="6828907" cy="1217771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mputer modern"/>
              </a:rPr>
              <a:t>Divisione del Dataset</a:t>
            </a: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420909B5-22C7-FB5C-DD7D-478CE6FCF0C9}"/>
              </a:ext>
            </a:extLst>
          </p:cNvPr>
          <p:cNvSpPr txBox="1">
            <a:spLocks/>
          </p:cNvSpPr>
          <p:nvPr/>
        </p:nvSpPr>
        <p:spPr>
          <a:xfrm>
            <a:off x="-932415" y="2091574"/>
            <a:ext cx="7028415" cy="1117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Computer modern"/>
              </a:rPr>
              <a:t>Preparazione dei dati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A27A948-4EC9-F1DF-F91F-3E40FF652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2482" y="3092114"/>
            <a:ext cx="4114798" cy="3086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9E84290-2955-68B9-6DDE-D870EEDD7088}"/>
                  </a:ext>
                </a:extLst>
              </p:cNvPr>
              <p:cNvSpPr txBox="1"/>
              <p:nvPr/>
            </p:nvSpPr>
            <p:spPr>
              <a:xfrm rot="10800000">
                <a:off x="1666217" y="2825729"/>
                <a:ext cx="5020572" cy="3250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 algn="r"/>
                <a:endParaRPr lang="it-IT" dirty="0"/>
              </a:p>
              <a:p>
                <a:pPr algn="r"/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9E84290-2955-68B9-6DDE-D870EEDD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666217" y="2825729"/>
                <a:ext cx="5020572" cy="3250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B83B34-645D-F973-145C-DADFA20BAD18}"/>
              </a:ext>
            </a:extLst>
          </p:cNvPr>
          <p:cNvSpPr txBox="1"/>
          <p:nvPr/>
        </p:nvSpPr>
        <p:spPr>
          <a:xfrm>
            <a:off x="9555035" y="3299275"/>
            <a:ext cx="2458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mputer modern"/>
              </a:rPr>
              <a:t>Preparo all’interno di un dataset gli ingressi esogeni e </a:t>
            </a:r>
            <a:r>
              <a:rPr lang="it-IT" dirty="0" err="1">
                <a:latin typeface="Computer modern"/>
              </a:rPr>
              <a:t>autoregressivi</a:t>
            </a:r>
            <a:r>
              <a:rPr lang="it-IT" dirty="0">
                <a:latin typeface="Computer modern"/>
              </a:rPr>
              <a:t> previsti dal modello ARX:</a:t>
            </a:r>
          </a:p>
          <a:p>
            <a:r>
              <a:rPr lang="it-IT" dirty="0">
                <a:latin typeface="Computer modern"/>
              </a:rPr>
              <a:t>-</a:t>
            </a:r>
            <a:r>
              <a:rPr lang="it-IT" b="1" dirty="0">
                <a:latin typeface="Computer modern"/>
              </a:rPr>
              <a:t>concentrazioni</a:t>
            </a:r>
          </a:p>
          <a:p>
            <a:r>
              <a:rPr lang="it-IT" dirty="0">
                <a:latin typeface="Computer modern"/>
              </a:rPr>
              <a:t>-emissioni </a:t>
            </a:r>
            <a:r>
              <a:rPr lang="it-IT" b="1" dirty="0">
                <a:latin typeface="Computer modern"/>
              </a:rPr>
              <a:t>NH3</a:t>
            </a:r>
          </a:p>
          <a:p>
            <a:r>
              <a:rPr lang="it-IT" dirty="0">
                <a:latin typeface="Computer modern"/>
              </a:rPr>
              <a:t>-emissioni </a:t>
            </a:r>
            <a:r>
              <a:rPr lang="it-IT" b="1" dirty="0">
                <a:latin typeface="Computer modern"/>
              </a:rPr>
              <a:t>PM10</a:t>
            </a:r>
          </a:p>
          <a:p>
            <a:r>
              <a:rPr lang="it-IT" dirty="0">
                <a:latin typeface="Computer modern"/>
              </a:rPr>
              <a:t>-emissioni </a:t>
            </a:r>
            <a:r>
              <a:rPr lang="it-IT" b="1" dirty="0">
                <a:latin typeface="Computer modern"/>
              </a:rPr>
              <a:t>NOx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0B7275C-C6EE-CA2B-2CD8-B237C09BA0DF}"/>
                  </a:ext>
                </a:extLst>
              </p:cNvPr>
              <p:cNvSpPr txBox="1"/>
              <p:nvPr/>
            </p:nvSpPr>
            <p:spPr>
              <a:xfrm>
                <a:off x="7143315" y="3267496"/>
                <a:ext cx="5020572" cy="3250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0B7275C-C6EE-CA2B-2CD8-B237C09BA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315" y="3267496"/>
                <a:ext cx="5020572" cy="3250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02DE254-482D-ABB0-B67A-0E2060C2CE37}"/>
                  </a:ext>
                </a:extLst>
              </p:cNvPr>
              <p:cNvSpPr txBox="1"/>
              <p:nvPr/>
            </p:nvSpPr>
            <p:spPr>
              <a:xfrm>
                <a:off x="4382970" y="4087814"/>
                <a:ext cx="1713030" cy="1348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b="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02DE254-482D-ABB0-B67A-0E2060C2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70" y="4087814"/>
                <a:ext cx="1713030" cy="1348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tangolo 19">
            <a:extLst>
              <a:ext uri="{FF2B5EF4-FFF2-40B4-BE49-F238E27FC236}">
                <a16:creationId xmlns:a16="http://schemas.microsoft.com/office/drawing/2014/main" id="{D93EDBBD-351D-B5B6-740C-021DF1836E2B}"/>
              </a:ext>
            </a:extLst>
          </p:cNvPr>
          <p:cNvSpPr/>
          <p:nvPr/>
        </p:nvSpPr>
        <p:spPr>
          <a:xfrm>
            <a:off x="0" y="3556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  	IDENTIFICAZIONE ARX - </a:t>
            </a:r>
            <a:r>
              <a:rPr lang="it-IT" sz="2400" b="1" dirty="0">
                <a:solidFill>
                  <a:schemeClr val="tx1"/>
                </a:solidFill>
              </a:rPr>
              <a:t>PREPROCESSING</a:t>
            </a:r>
            <a:r>
              <a:rPr lang="it-IT" dirty="0"/>
              <a:t>					</a:t>
            </a:r>
            <a:r>
              <a:rPr lang="it-IT" b="1" dirty="0">
                <a:solidFill>
                  <a:schemeClr val="tx1"/>
                </a:solidFill>
              </a:rPr>
              <a:t>                                                3/3</a:t>
            </a:r>
          </a:p>
        </p:txBody>
      </p:sp>
      <p:pic>
        <p:nvPicPr>
          <p:cNvPr id="21" name="Elemento grafico 20" descr="Terminale cmd con riempimento a tinta unita">
            <a:extLst>
              <a:ext uri="{FF2B5EF4-FFF2-40B4-BE49-F238E27FC236}">
                <a16:creationId xmlns:a16="http://schemas.microsoft.com/office/drawing/2014/main" id="{1414C5E5-731B-E9A5-95EE-CC9FCDA41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81617"/>
            <a:ext cx="766531" cy="716322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DD9F455A-4A7C-D241-652E-C0F6AC3046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1453" y="1453985"/>
            <a:ext cx="8957152" cy="335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  <a:latin typeface="Computer modern"/>
            </a:endParaRPr>
          </a:p>
          <a:p>
            <a:pPr algn="ctr"/>
            <a:r>
              <a:rPr lang="it-IT" dirty="0">
                <a:solidFill>
                  <a:schemeClr val="tx1"/>
                </a:solidFill>
                <a:latin typeface="Computer modern"/>
              </a:rPr>
              <a:t>60% </a:t>
            </a:r>
            <a:r>
              <a:rPr lang="it-IT" b="1" dirty="0">
                <a:solidFill>
                  <a:schemeClr val="tx1"/>
                </a:solidFill>
                <a:latin typeface="Computer modern"/>
              </a:rPr>
              <a:t>Train </a:t>
            </a:r>
            <a:r>
              <a:rPr lang="it-IT" dirty="0">
                <a:solidFill>
                  <a:schemeClr val="tx1"/>
                </a:solidFill>
                <a:latin typeface="Computer modern"/>
              </a:rPr>
              <a:t>[dati dal 2013 al 2018]</a:t>
            </a:r>
            <a:r>
              <a:rPr lang="it-IT" dirty="0">
                <a:latin typeface="Computer modern"/>
              </a:rPr>
              <a:t>							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7128351-99FB-2EF4-0095-69AA27B2E9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86789" y="1453985"/>
            <a:ext cx="4021816" cy="335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Computer modern"/>
              </a:rPr>
              <a:t>40% </a:t>
            </a:r>
            <a:r>
              <a:rPr lang="it-IT" b="1" dirty="0">
                <a:solidFill>
                  <a:schemeClr val="tx1"/>
                </a:solidFill>
                <a:latin typeface="Computer modern"/>
              </a:rPr>
              <a:t>test</a:t>
            </a:r>
            <a:r>
              <a:rPr lang="it-IT" dirty="0">
                <a:solidFill>
                  <a:schemeClr val="tx1"/>
                </a:solidFill>
                <a:latin typeface="Computer modern"/>
              </a:rPr>
              <a:t> [dati dal 2019 al 2021]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0B3FB82-ECD4-C0BF-0EA8-6BF6987FF81F}"/>
              </a:ext>
            </a:extLst>
          </p:cNvPr>
          <p:cNvSpPr txBox="1"/>
          <p:nvPr/>
        </p:nvSpPr>
        <p:spPr>
          <a:xfrm>
            <a:off x="2410691" y="1884492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Dati per l’allenamento dei modelli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5637830-22A9-7D59-0A77-2861BBC29B98}"/>
              </a:ext>
            </a:extLst>
          </p:cNvPr>
          <p:cNvSpPr txBox="1"/>
          <p:nvPr/>
        </p:nvSpPr>
        <p:spPr>
          <a:xfrm>
            <a:off x="6990755" y="1853505"/>
            <a:ext cx="371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Dati per il confronto delle prestazioni</a:t>
            </a:r>
          </a:p>
        </p:txBody>
      </p:sp>
    </p:spTree>
    <p:extLst>
      <p:ext uri="{BB962C8B-B14F-4D97-AF65-F5344CB8AC3E}">
        <p14:creationId xmlns:p14="http://schemas.microsoft.com/office/powerpoint/2010/main" val="362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9FC73-A8B2-82E4-5869-3876B6C37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FC09E043-D23D-B7DE-B3EB-83FE054A9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2" t="50021" r="57114" b="6018"/>
          <a:stretch/>
        </p:blipFill>
        <p:spPr>
          <a:xfrm>
            <a:off x="3508462" y="1122480"/>
            <a:ext cx="4788356" cy="360311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FD0F899-16C0-E291-33C3-DA6EB9051523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8E94FB8A-C1FA-9FB1-1B5F-023036F46962}"/>
              </a:ext>
            </a:extLst>
          </p:cNvPr>
          <p:cNvSpPr txBox="1">
            <a:spLocks/>
          </p:cNvSpPr>
          <p:nvPr/>
        </p:nvSpPr>
        <p:spPr>
          <a:xfrm>
            <a:off x="3687813" y="311888"/>
            <a:ext cx="4538888" cy="126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Computer modern"/>
              </a:rPr>
              <a:t>Minimi Quadrati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BF16EE-8A8A-E817-83CF-C49B630127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556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/>
              <a:t>	</a:t>
            </a:r>
            <a:r>
              <a:rPr lang="it-IT" b="1" dirty="0">
                <a:solidFill>
                  <a:schemeClr val="tx1"/>
                </a:solidFill>
              </a:rPr>
              <a:t>REGRESSIONE LINEARE - </a:t>
            </a:r>
            <a:r>
              <a:rPr lang="it-IT" sz="2400" b="1" dirty="0">
                <a:solidFill>
                  <a:schemeClr val="tx1"/>
                </a:solidFill>
              </a:rPr>
              <a:t>METODO DEI MINIMI QUADRATI</a:t>
            </a:r>
            <a:r>
              <a:rPr lang="it-IT" dirty="0"/>
              <a:t>			</a:t>
            </a:r>
            <a:r>
              <a:rPr lang="it-IT" b="1" dirty="0">
                <a:solidFill>
                  <a:schemeClr val="tx1"/>
                </a:solidFill>
              </a:rPr>
              <a:t>                              1/2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749D539-DD89-83B3-DA86-6D39B11E4D72}"/>
              </a:ext>
            </a:extLst>
          </p:cNvPr>
          <p:cNvSpPr txBox="1"/>
          <p:nvPr/>
        </p:nvSpPr>
        <p:spPr>
          <a:xfrm>
            <a:off x="8398416" y="2322782"/>
            <a:ext cx="3496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Gill Sans MT" panose="020B0502020104020203" pitchFamily="34" charset="0"/>
              </a:rPr>
              <a:t>Cerco la retta che minimizzi La somma degli </a:t>
            </a:r>
            <a:r>
              <a:rPr lang="it-IT" sz="2200" b="1" dirty="0">
                <a:latin typeface="Gill Sans MT" panose="020B0502020104020203" pitchFamily="34" charset="0"/>
              </a:rPr>
              <a:t>scarti quadratici D </a:t>
            </a:r>
            <a:endParaRPr lang="it-IT" sz="2200" dirty="0">
              <a:latin typeface="Gill Sans MT" panose="020B0502020104020203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653EC82-1B7F-C680-3686-015303F97E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3648" y="1320190"/>
            <a:ext cx="214439" cy="4170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1002F5DC-D3D0-D9AC-3FDD-5A00A2785F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1753" y="406069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EEC6CF5A-DA6F-B2EF-7BB6-F5D11251AC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3215" y="497649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" name="Elemento grafico 29" descr="Nervo contorno">
            <a:extLst>
              <a:ext uri="{FF2B5EF4-FFF2-40B4-BE49-F238E27FC236}">
                <a16:creationId xmlns:a16="http://schemas.microsoft.com/office/drawing/2014/main" id="{CEFF5F3A-9A8A-4324-9DF3-5CEC59082C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632" y="4130636"/>
            <a:ext cx="401033" cy="401033"/>
          </a:xfrm>
          <a:prstGeom prst="rect">
            <a:avLst/>
          </a:prstGeom>
        </p:spPr>
      </p:pic>
      <p:pic>
        <p:nvPicPr>
          <p:cNvPr id="31" name="Elemento grafico 30" descr="Tiro a segno contorno">
            <a:extLst>
              <a:ext uri="{FF2B5EF4-FFF2-40B4-BE49-F238E27FC236}">
                <a16:creationId xmlns:a16="http://schemas.microsoft.com/office/drawing/2014/main" id="{4ED573E9-E2EA-5657-1499-DF18044B63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654" y="5020887"/>
            <a:ext cx="457200" cy="457200"/>
          </a:xfrm>
          <a:prstGeom prst="rect">
            <a:avLst/>
          </a:prstGeom>
        </p:spPr>
      </p:pic>
      <p:sp>
        <p:nvSpPr>
          <p:cNvPr id="32" name="Ovale 31">
            <a:extLst>
              <a:ext uri="{FF2B5EF4-FFF2-40B4-BE49-F238E27FC236}">
                <a16:creationId xmlns:a16="http://schemas.microsoft.com/office/drawing/2014/main" id="{944E0755-5E62-7424-12F7-51EB0B316E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3215" y="118647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4" name="Elemento grafico 33" descr="Idea contorno">
            <a:extLst>
              <a:ext uri="{FF2B5EF4-FFF2-40B4-BE49-F238E27FC236}">
                <a16:creationId xmlns:a16="http://schemas.microsoft.com/office/drawing/2014/main" id="{3313D5F8-72E1-F4A5-BAAE-7820A6EE33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5868" y="1231854"/>
            <a:ext cx="480300" cy="480300"/>
          </a:xfrm>
          <a:prstGeom prst="rect">
            <a:avLst/>
          </a:pr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817BE683-3929-5888-8600-59D5A6DA3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4529" y="2099551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7" name="Elemento grafico 36" descr="Terminale cmd contorno">
            <a:extLst>
              <a:ext uri="{FF2B5EF4-FFF2-40B4-BE49-F238E27FC236}">
                <a16:creationId xmlns:a16="http://schemas.microsoft.com/office/drawing/2014/main" id="{9EBEBCCE-95C3-FC96-4AD1-23BFEFBBF4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644" y="2159929"/>
            <a:ext cx="447007" cy="447007"/>
          </a:xfrm>
          <a:prstGeom prst="rect">
            <a:avLst/>
          </a:prstGeom>
        </p:spPr>
      </p:pic>
      <p:sp>
        <p:nvSpPr>
          <p:cNvPr id="38" name="Ovale 37">
            <a:extLst>
              <a:ext uri="{FF2B5EF4-FFF2-40B4-BE49-F238E27FC236}">
                <a16:creationId xmlns:a16="http://schemas.microsoft.com/office/drawing/2014/main" id="{3873B17C-BD18-93DB-15E1-645989B76A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9308" y="2924038"/>
            <a:ext cx="903118" cy="8547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0" name="Elemento grafico 39" descr="Diagramma di dispersione con riempimento a tinta unita">
            <a:extLst>
              <a:ext uri="{FF2B5EF4-FFF2-40B4-BE49-F238E27FC236}">
                <a16:creationId xmlns:a16="http://schemas.microsoft.com/office/drawing/2014/main" id="{227A016A-572F-C79F-3DD8-F434E8AFFE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8066" y="2996165"/>
            <a:ext cx="736934" cy="736934"/>
          </a:xfrm>
          <a:prstGeom prst="rect">
            <a:avLst/>
          </a:prstGeom>
        </p:spPr>
      </p:pic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3BEC3F2-9ED8-5FF4-FBB5-319B7ED27754}"/>
              </a:ext>
            </a:extLst>
          </p:cNvPr>
          <p:cNvSpPr/>
          <p:nvPr/>
        </p:nvSpPr>
        <p:spPr>
          <a:xfrm rot="16200000">
            <a:off x="1111155" y="3160058"/>
            <a:ext cx="443696" cy="4595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754CCB4-AAC4-7095-72F3-9B4E1E1BDCCD}"/>
              </a:ext>
            </a:extLst>
          </p:cNvPr>
          <p:cNvSpPr/>
          <p:nvPr/>
        </p:nvSpPr>
        <p:spPr>
          <a:xfrm>
            <a:off x="1562784" y="3565968"/>
            <a:ext cx="190891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4F89D1D-8B31-ED75-2E7C-F6C2C8C83A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5198" y="2834370"/>
            <a:ext cx="2840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Gill Sans MT" panose="020B0502020104020203" pitchFamily="34" charset="0"/>
              </a:rPr>
              <a:t>REGRESSIONE LINEARE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12C810F-8076-099A-A393-1537DEFBE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8417" y="3364632"/>
            <a:ext cx="3496235" cy="929746"/>
          </a:xfrm>
          <a:prstGeom prst="rect">
            <a:avLst/>
          </a:prstGeom>
        </p:spPr>
      </p:pic>
      <p:pic>
        <p:nvPicPr>
          <p:cNvPr id="45" name="Elemento grafico 44" descr="Freccia: curva oraria con riempimento a tinta unita">
            <a:extLst>
              <a:ext uri="{FF2B5EF4-FFF2-40B4-BE49-F238E27FC236}">
                <a16:creationId xmlns:a16="http://schemas.microsoft.com/office/drawing/2014/main" id="{62F83360-6762-FA44-270A-32C12626F1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5082531" y="2760492"/>
            <a:ext cx="914400" cy="9144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82D0052-DF84-DDF7-E36F-A37711ABFDF0}"/>
              </a:ext>
            </a:extLst>
          </p:cNvPr>
          <p:cNvSpPr txBox="1"/>
          <p:nvPr/>
        </p:nvSpPr>
        <p:spPr>
          <a:xfrm>
            <a:off x="5402076" y="3481896"/>
            <a:ext cx="796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D </a:t>
            </a:r>
            <a:endParaRPr lang="it-IT" sz="2800" dirty="0"/>
          </a:p>
        </p:txBody>
      </p:sp>
      <p:pic>
        <p:nvPicPr>
          <p:cNvPr id="49" name="Elemento grafico 48" descr="Diagramma di dispersione con riempimento a tinta unita">
            <a:extLst>
              <a:ext uri="{FF2B5EF4-FFF2-40B4-BE49-F238E27FC236}">
                <a16:creationId xmlns:a16="http://schemas.microsoft.com/office/drawing/2014/main" id="{497891D4-62D1-E318-2A9B-E5C943B1F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06" y="-34558"/>
            <a:ext cx="631238" cy="631238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720345E1-D93F-F046-9917-E1488CE4929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5651" t="72668" r="27053" b="52"/>
          <a:stretch/>
        </p:blipFill>
        <p:spPr>
          <a:xfrm>
            <a:off x="4915367" y="5225651"/>
            <a:ext cx="3311334" cy="504871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D8A05A-8724-FA98-5070-15C89EABD7B5}"/>
              </a:ext>
            </a:extLst>
          </p:cNvPr>
          <p:cNvSpPr txBox="1"/>
          <p:nvPr/>
        </p:nvSpPr>
        <p:spPr>
          <a:xfrm>
            <a:off x="1516902" y="5027346"/>
            <a:ext cx="378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Gill Sans MT" panose="020B0502020104020203" pitchFamily="34" charset="0"/>
              </a:rPr>
              <a:t>I </a:t>
            </a:r>
            <a:r>
              <a:rPr lang="it-IT" sz="2000" b="1" dirty="0">
                <a:latin typeface="Gill Sans MT" panose="020B0502020104020203" pitchFamily="34" charset="0"/>
              </a:rPr>
              <a:t>parametri</a:t>
            </a:r>
            <a:r>
              <a:rPr lang="it-IT" sz="2000" dirty="0">
                <a:latin typeface="Gill Sans MT" panose="020B0502020104020203" pitchFamily="34" charset="0"/>
              </a:rPr>
              <a:t> che </a:t>
            </a:r>
            <a:r>
              <a:rPr lang="it-IT" sz="2000" b="1" dirty="0">
                <a:latin typeface="Gill Sans MT" panose="020B0502020104020203" pitchFamily="34" charset="0"/>
              </a:rPr>
              <a:t>minimizzano</a:t>
            </a:r>
            <a:r>
              <a:rPr lang="it-IT" sz="2000" dirty="0">
                <a:latin typeface="Gill Sans MT" panose="020B0502020104020203" pitchFamily="34" charset="0"/>
              </a:rPr>
              <a:t> l’errore si trovano tramite:</a:t>
            </a:r>
          </a:p>
        </p:txBody>
      </p:sp>
    </p:spTree>
    <p:extLst>
      <p:ext uri="{BB962C8B-B14F-4D97-AF65-F5344CB8AC3E}">
        <p14:creationId xmlns:p14="http://schemas.microsoft.com/office/powerpoint/2010/main" val="264275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95042-0F08-8A8B-8B0C-ACC625573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A3E4695-2AE3-05E4-F6E7-4FF87184CC1B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29F032-B394-36BD-ADFD-AB52DACE7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6350" r="7471" b="5015"/>
          <a:stretch/>
        </p:blipFill>
        <p:spPr>
          <a:xfrm>
            <a:off x="865648" y="651128"/>
            <a:ext cx="4079298" cy="3192957"/>
          </a:xfrm>
          <a:prstGeom prst="rect">
            <a:avLst/>
          </a:prstGeom>
        </p:spPr>
      </p:pic>
      <p:sp>
        <p:nvSpPr>
          <p:cNvPr id="9" name="Titolo 2">
            <a:extLst>
              <a:ext uri="{FF2B5EF4-FFF2-40B4-BE49-F238E27FC236}">
                <a16:creationId xmlns:a16="http://schemas.microsoft.com/office/drawing/2014/main" id="{D453A47D-559E-F873-2CBA-DAD1E1B7DA0E}"/>
              </a:ext>
            </a:extLst>
          </p:cNvPr>
          <p:cNvSpPr txBox="1">
            <a:spLocks/>
          </p:cNvSpPr>
          <p:nvPr/>
        </p:nvSpPr>
        <p:spPr>
          <a:xfrm>
            <a:off x="3009137" y="4062549"/>
            <a:ext cx="2276042" cy="82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Gill Sans MT" panose="020B0502020104020203" pitchFamily="34" charset="0"/>
              </a:rPr>
              <a:t>PRESTAZIONI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8FF48D6-DE85-7DC6-D8C7-D4557C5F1554}"/>
              </a:ext>
            </a:extLst>
          </p:cNvPr>
          <p:cNvSpPr/>
          <p:nvPr/>
        </p:nvSpPr>
        <p:spPr>
          <a:xfrm>
            <a:off x="0" y="3556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/>
              <a:t>	</a:t>
            </a:r>
            <a:r>
              <a:rPr lang="it-IT" b="1" dirty="0">
                <a:solidFill>
                  <a:schemeClr val="tx1"/>
                </a:solidFill>
              </a:rPr>
              <a:t>REGRESSIONE LINEARE – </a:t>
            </a:r>
            <a:r>
              <a:rPr lang="it-IT" sz="2400" b="1" dirty="0">
                <a:solidFill>
                  <a:schemeClr val="tx1"/>
                </a:solidFill>
              </a:rPr>
              <a:t>REGRESSIONE </a:t>
            </a:r>
            <a:r>
              <a:rPr lang="it-IT" sz="2400" dirty="0">
                <a:solidFill>
                  <a:schemeClr val="tx1"/>
                </a:solidFill>
              </a:rPr>
              <a:t>e </a:t>
            </a:r>
            <a:r>
              <a:rPr lang="it-IT" sz="2400" b="1" dirty="0">
                <a:solidFill>
                  <a:schemeClr val="tx1"/>
                </a:solidFill>
              </a:rPr>
              <a:t>RISULTATI</a:t>
            </a:r>
            <a:r>
              <a:rPr lang="it-IT" dirty="0"/>
              <a:t>			</a:t>
            </a:r>
            <a:r>
              <a:rPr lang="it-IT" b="1" dirty="0">
                <a:solidFill>
                  <a:schemeClr val="tx1"/>
                </a:solidFill>
              </a:rPr>
              <a:t>                                               2/2</a:t>
            </a:r>
          </a:p>
        </p:txBody>
      </p:sp>
      <p:pic>
        <p:nvPicPr>
          <p:cNvPr id="16" name="Elemento grafico 15" descr="Diagramma di dispersione con riempimento a tinta unita">
            <a:extLst>
              <a:ext uri="{FF2B5EF4-FFF2-40B4-BE49-F238E27FC236}">
                <a16:creationId xmlns:a16="http://schemas.microsoft.com/office/drawing/2014/main" id="{AAF3DACD-29FF-6AEA-A387-88E9FF057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06" y="-34558"/>
            <a:ext cx="631238" cy="631238"/>
          </a:xfrm>
          <a:prstGeom prst="rect">
            <a:avLst/>
          </a:prstGeom>
        </p:spPr>
      </p:pic>
      <p:pic>
        <p:nvPicPr>
          <p:cNvPr id="34" name="Immagine 33" descr="linear regression">
            <a:extLst>
              <a:ext uri="{FF2B5EF4-FFF2-40B4-BE49-F238E27FC236}">
                <a16:creationId xmlns:a16="http://schemas.microsoft.com/office/drawing/2014/main" id="{3E02FA4F-17C6-A08C-F8FB-EC1724607B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5040" r="6953" b="3192"/>
          <a:stretch/>
        </p:blipFill>
        <p:spPr>
          <a:xfrm>
            <a:off x="5543128" y="587647"/>
            <a:ext cx="4079298" cy="3280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3E349C6-B93A-B317-8B1B-7D2659512D70}"/>
                  </a:ext>
                </a:extLst>
              </p:cNvPr>
              <p:cNvSpPr txBox="1"/>
              <p:nvPr/>
            </p:nvSpPr>
            <p:spPr>
              <a:xfrm>
                <a:off x="5423678" y="4472568"/>
                <a:ext cx="55691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Gill Sans MT" panose="020B0502020104020203" pitchFamily="34" charset="0"/>
                  </a:rPr>
                  <a:t>Tenendo conto degli </a:t>
                </a:r>
                <a:r>
                  <a:rPr lang="it-IT" dirty="0" err="1">
                    <a:latin typeface="Gill Sans MT" panose="020B0502020104020203" pitchFamily="34" charset="0"/>
                  </a:rPr>
                  <a:t>outlier</a:t>
                </a:r>
                <a:r>
                  <a:rPr lang="it-IT" dirty="0">
                    <a:latin typeface="Gill Sans MT" panose="020B0502020104020203" pitchFamily="34" charset="0"/>
                  </a:rPr>
                  <a:t> ottengo valori molto bassi</a:t>
                </a:r>
              </a:p>
              <a:p>
                <a:r>
                  <a:rPr lang="it-IT" dirty="0">
                    <a:latin typeface="Gill Sans MT" panose="020B0502020104020203" pitchFamily="34" charset="0"/>
                  </a:rPr>
                  <a:t>      (</a:t>
                </a:r>
                <a:r>
                  <a:rPr lang="it-IT" i="1" dirty="0" err="1">
                    <a:latin typeface="Gill Sans MT" panose="020B0502020104020203" pitchFamily="34" charset="0"/>
                  </a:rPr>
                  <a:t>nmae</a:t>
                </a:r>
                <a:r>
                  <a:rPr lang="it-IT" i="1" dirty="0">
                    <a:latin typeface="Gill Sans MT" panose="020B0502020104020203" pitchFamily="34" charset="0"/>
                  </a:rPr>
                  <a:t>, </a:t>
                </a:r>
                <a:r>
                  <a:rPr lang="it-IT" i="1" dirty="0" err="1">
                    <a:latin typeface="Gill Sans MT" panose="020B0502020104020203" pitchFamily="34" charset="0"/>
                  </a:rPr>
                  <a:t>nme</a:t>
                </a:r>
                <a:r>
                  <a:rPr lang="it-IT" i="1" dirty="0">
                    <a:latin typeface="Gill Sans MT" panose="020B0502020104020203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Gill Sans MT" panose="020B0502020104020203" pitchFamily="34" charset="0"/>
                  </a:rPr>
                  <a:t>Inseguimento dell’andamento molto buono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Gill Sans MT" panose="020B0502020104020203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3E349C6-B93A-B317-8B1B-7D265951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78" y="4472568"/>
                <a:ext cx="5569153" cy="923330"/>
              </a:xfrm>
              <a:prstGeom prst="rect">
                <a:avLst/>
              </a:prstGeom>
              <a:blipFill>
                <a:blip r:embed="rId6"/>
                <a:stretch>
                  <a:fillRect l="-767" t="-3974" r="-110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07B8FF-4128-E2BC-1131-91FA77A05F88}"/>
              </a:ext>
            </a:extLst>
          </p:cNvPr>
          <p:cNvSpPr txBox="1"/>
          <p:nvPr/>
        </p:nvSpPr>
        <p:spPr>
          <a:xfrm>
            <a:off x="6312628" y="707168"/>
            <a:ext cx="257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Concentrazione prevista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AC04E6-F988-8556-C73C-D1BEAF5275A2}"/>
              </a:ext>
            </a:extLst>
          </p:cNvPr>
          <p:cNvSpPr txBox="1"/>
          <p:nvPr/>
        </p:nvSpPr>
        <p:spPr>
          <a:xfrm>
            <a:off x="2674298" y="645607"/>
            <a:ext cx="2137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Retta di Regressione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1381E0-8859-95E7-552C-CACEBA11DB1C}"/>
              </a:ext>
            </a:extLst>
          </p:cNvPr>
          <p:cNvSpPr txBox="1"/>
          <p:nvPr/>
        </p:nvSpPr>
        <p:spPr>
          <a:xfrm rot="16200000">
            <a:off x="4856208" y="2089482"/>
            <a:ext cx="113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concentrazione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728353-BF2E-7C70-D170-9CE59964ED29}"/>
              </a:ext>
            </a:extLst>
          </p:cNvPr>
          <p:cNvSpPr txBox="1"/>
          <p:nvPr/>
        </p:nvSpPr>
        <p:spPr>
          <a:xfrm>
            <a:off x="6980660" y="3722495"/>
            <a:ext cx="1789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Days [2019-2021]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BD6A3CB-807D-7FB2-9DB4-84765D6E94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021"/>
          <a:stretch/>
        </p:blipFill>
        <p:spPr>
          <a:xfrm>
            <a:off x="3319262" y="4653590"/>
            <a:ext cx="1625684" cy="9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CAA25-9773-C852-7AC6-B998D173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3D6D11A-A205-98E2-31B2-91235A4813A0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37778A8-C5B3-7421-9C72-C4CF8190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590" y="2433876"/>
            <a:ext cx="3462789" cy="2823613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609B4B58-7EC0-A276-FD56-5CC10F4573C4}"/>
              </a:ext>
            </a:extLst>
          </p:cNvPr>
          <p:cNvSpPr/>
          <p:nvPr/>
        </p:nvSpPr>
        <p:spPr>
          <a:xfrm>
            <a:off x="0" y="-3532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Computer modern"/>
              </a:rPr>
              <a:t>	RETI NEURALI - </a:t>
            </a:r>
            <a:r>
              <a:rPr lang="it-IT" sz="2400" b="1" dirty="0">
                <a:solidFill>
                  <a:schemeClr val="tx1"/>
                </a:solidFill>
                <a:latin typeface="Computer modern"/>
              </a:rPr>
              <a:t>IL PERCETTRONE</a:t>
            </a:r>
            <a:r>
              <a:rPr lang="it-IT" dirty="0">
                <a:latin typeface="Computer modern"/>
              </a:rPr>
              <a:t>				</a:t>
            </a:r>
            <a:r>
              <a:rPr lang="it-IT" b="1" dirty="0">
                <a:solidFill>
                  <a:schemeClr val="tx1"/>
                </a:solidFill>
                <a:latin typeface="Computer modern"/>
              </a:rPr>
              <a:t>      				             1/4             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DA846991-98BD-2538-38D0-CBCC1EA8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77" y="2106689"/>
            <a:ext cx="3108091" cy="2518905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29A75857-83F0-D948-0390-9A7645C2E9DA}"/>
              </a:ext>
            </a:extLst>
          </p:cNvPr>
          <p:cNvSpPr/>
          <p:nvPr/>
        </p:nvSpPr>
        <p:spPr>
          <a:xfrm>
            <a:off x="763648" y="1320190"/>
            <a:ext cx="214439" cy="4170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4BB1C99-F8AC-58A4-B64B-0FECBAFFBCAD}"/>
              </a:ext>
            </a:extLst>
          </p:cNvPr>
          <p:cNvSpPr/>
          <p:nvPr/>
        </p:nvSpPr>
        <p:spPr>
          <a:xfrm>
            <a:off x="581827" y="3051766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B1C63A92-5499-AA22-2A5F-210BAA32CF48}"/>
              </a:ext>
            </a:extLst>
          </p:cNvPr>
          <p:cNvSpPr/>
          <p:nvPr/>
        </p:nvSpPr>
        <p:spPr>
          <a:xfrm>
            <a:off x="573215" y="497649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60981F16-D2BF-6638-ACA0-681694332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654" y="5020887"/>
            <a:ext cx="457200" cy="457200"/>
          </a:xfrm>
          <a:prstGeom prst="rect">
            <a:avLst/>
          </a:prstGeom>
        </p:spPr>
      </p:pic>
      <p:sp>
        <p:nvSpPr>
          <p:cNvPr id="48" name="Ovale 47">
            <a:extLst>
              <a:ext uri="{FF2B5EF4-FFF2-40B4-BE49-F238E27FC236}">
                <a16:creationId xmlns:a16="http://schemas.microsoft.com/office/drawing/2014/main" id="{D918FDF6-717C-6A8F-D722-35C3D3599024}"/>
              </a:ext>
            </a:extLst>
          </p:cNvPr>
          <p:cNvSpPr/>
          <p:nvPr/>
        </p:nvSpPr>
        <p:spPr>
          <a:xfrm>
            <a:off x="573215" y="1186479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9" name="Elemento grafico 48" descr="Idea contorno">
            <a:extLst>
              <a:ext uri="{FF2B5EF4-FFF2-40B4-BE49-F238E27FC236}">
                <a16:creationId xmlns:a16="http://schemas.microsoft.com/office/drawing/2014/main" id="{D2F5549D-F9B7-CC4E-1786-8BD094CB8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868" y="1231854"/>
            <a:ext cx="480300" cy="480300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0E82A4C-6713-82BE-3687-72D79E0B4D4C}"/>
              </a:ext>
            </a:extLst>
          </p:cNvPr>
          <p:cNvSpPr/>
          <p:nvPr/>
        </p:nvSpPr>
        <p:spPr>
          <a:xfrm>
            <a:off x="574529" y="2099551"/>
            <a:ext cx="578079" cy="54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1" name="Elemento grafico 50" descr="Terminale cmd contorno">
            <a:extLst>
              <a:ext uri="{FF2B5EF4-FFF2-40B4-BE49-F238E27FC236}">
                <a16:creationId xmlns:a16="http://schemas.microsoft.com/office/drawing/2014/main" id="{16A9FC02-74FB-E8E9-2AFD-5A1FD5B90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644" y="2159929"/>
            <a:ext cx="447007" cy="447007"/>
          </a:xfrm>
          <a:prstGeom prst="rect">
            <a:avLst/>
          </a:prstGeom>
        </p:spPr>
      </p:pic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74E72AB8-2457-10D5-99DE-26F71BC11E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144101" y="4055497"/>
            <a:ext cx="443696" cy="4595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52AB29A8-A51E-4F5A-B409-D3AFDB5C4463}"/>
              </a:ext>
            </a:extLst>
          </p:cNvPr>
          <p:cNvSpPr/>
          <p:nvPr/>
        </p:nvSpPr>
        <p:spPr>
          <a:xfrm>
            <a:off x="437588" y="3857918"/>
            <a:ext cx="903118" cy="8547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5" name="Elemento grafico 54" descr="Nervo con riempimento a tinta unita">
            <a:extLst>
              <a:ext uri="{FF2B5EF4-FFF2-40B4-BE49-F238E27FC236}">
                <a16:creationId xmlns:a16="http://schemas.microsoft.com/office/drawing/2014/main" id="{5A5D9794-BC4B-3F3A-FC1E-C4860B161D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630" y="3964838"/>
            <a:ext cx="600826" cy="600826"/>
          </a:xfrm>
          <a:prstGeom prst="rect">
            <a:avLst/>
          </a:prstGeom>
        </p:spPr>
      </p:pic>
      <p:pic>
        <p:nvPicPr>
          <p:cNvPr id="57" name="Elemento grafico 56" descr="Diagramma di dispersione contorno">
            <a:extLst>
              <a:ext uri="{FF2B5EF4-FFF2-40B4-BE49-F238E27FC236}">
                <a16:creationId xmlns:a16="http://schemas.microsoft.com/office/drawing/2014/main" id="{F814BC87-ECB3-BE06-7E25-776DED41E3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089" y="3100454"/>
            <a:ext cx="459562" cy="459562"/>
          </a:xfrm>
          <a:prstGeom prst="rect">
            <a:avLst/>
          </a:prstGeom>
        </p:spPr>
      </p:pic>
      <p:pic>
        <p:nvPicPr>
          <p:cNvPr id="59" name="Elemento grafico 58" descr="Nervo con riempimento a tinta unita">
            <a:extLst>
              <a:ext uri="{FF2B5EF4-FFF2-40B4-BE49-F238E27FC236}">
                <a16:creationId xmlns:a16="http://schemas.microsoft.com/office/drawing/2014/main" id="{4A51E756-83E8-5287-BD9A-920A86D195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5" y="36422"/>
            <a:ext cx="495218" cy="495218"/>
          </a:xfrm>
          <a:prstGeom prst="rect">
            <a:avLst/>
          </a:prstGeom>
        </p:spPr>
      </p:pic>
      <p:sp>
        <p:nvSpPr>
          <p:cNvPr id="60" name="Rettangolo 59">
            <a:extLst>
              <a:ext uri="{FF2B5EF4-FFF2-40B4-BE49-F238E27FC236}">
                <a16:creationId xmlns:a16="http://schemas.microsoft.com/office/drawing/2014/main" id="{01EC83F5-0082-BC44-0497-3CF33610A2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95730" y="4461407"/>
            <a:ext cx="222101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84780FA-6BCD-5E53-53FE-493C815D3616}"/>
              </a:ext>
            </a:extLst>
          </p:cNvPr>
          <p:cNvSpPr txBox="1"/>
          <p:nvPr/>
        </p:nvSpPr>
        <p:spPr>
          <a:xfrm>
            <a:off x="1724103" y="4034418"/>
            <a:ext cx="284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Gill Sans MT" panose="020B0502020104020203" pitchFamily="34" charset="0"/>
              </a:rPr>
              <a:t>RETI NEURALI 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735EFC1-758D-CCDC-EEED-DE586D567F41}"/>
              </a:ext>
            </a:extLst>
          </p:cNvPr>
          <p:cNvSpPr txBox="1"/>
          <p:nvPr/>
        </p:nvSpPr>
        <p:spPr>
          <a:xfrm>
            <a:off x="2636425" y="762845"/>
            <a:ext cx="806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Gill Sans MT" panose="020B0502020104020203" pitchFamily="34" charset="0"/>
              </a:rPr>
              <a:t>E’ ARCHITETTURA COMPLESSA, necessita la comprensione di ogni suo particolare</a:t>
            </a:r>
          </a:p>
          <a:p>
            <a:r>
              <a:rPr lang="it-IT" dirty="0">
                <a:latin typeface="Gill Sans MT" panose="020B0502020104020203" pitchFamily="34" charset="0"/>
              </a:rPr>
              <a:t>L’unità </a:t>
            </a:r>
            <a:r>
              <a:rPr lang="it-IT" b="1" dirty="0">
                <a:latin typeface="Gill Sans MT" panose="020B0502020104020203" pitchFamily="34" charset="0"/>
              </a:rPr>
              <a:t>base </a:t>
            </a:r>
            <a:r>
              <a:rPr lang="it-IT" dirty="0">
                <a:latin typeface="Gill Sans MT" panose="020B0502020104020203" pitchFamily="34" charset="0"/>
              </a:rPr>
              <a:t>di una rete neurale è il </a:t>
            </a:r>
            <a:r>
              <a:rPr lang="it-IT" b="1" dirty="0">
                <a:latin typeface="Gill Sans MT" panose="020B0502020104020203" pitchFamily="34" charset="0"/>
              </a:rPr>
              <a:t>PERCETTRONE</a:t>
            </a:r>
            <a:endParaRPr lang="it-IT" dirty="0">
              <a:latin typeface="Gill Sans MT" panose="020B0502020104020203" pitchFamily="34" charset="0"/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71EA40A-E0EB-C3A3-DFFC-9D860E78BB4C}"/>
              </a:ext>
            </a:extLst>
          </p:cNvPr>
          <p:cNvSpPr txBox="1"/>
          <p:nvPr/>
        </p:nvSpPr>
        <p:spPr>
          <a:xfrm>
            <a:off x="4234513" y="2056649"/>
            <a:ext cx="99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Computer modern"/>
              </a:rPr>
              <a:t>INPUTS</a:t>
            </a:r>
            <a:endParaRPr lang="it-IT" dirty="0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C03221C0-8F97-2DE0-5D51-B7BE04A6E679}"/>
              </a:ext>
            </a:extLst>
          </p:cNvPr>
          <p:cNvSpPr/>
          <p:nvPr/>
        </p:nvSpPr>
        <p:spPr>
          <a:xfrm>
            <a:off x="4369367" y="2383432"/>
            <a:ext cx="593548" cy="28236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F99C510C-1F70-A390-A26A-64659737050A}"/>
              </a:ext>
            </a:extLst>
          </p:cNvPr>
          <p:cNvSpPr/>
          <p:nvPr/>
        </p:nvSpPr>
        <p:spPr>
          <a:xfrm>
            <a:off x="4982613" y="2376059"/>
            <a:ext cx="543110" cy="282361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1BCD7509-4CA7-0636-63BC-46791E503DCC}"/>
              </a:ext>
            </a:extLst>
          </p:cNvPr>
          <p:cNvSpPr txBox="1"/>
          <p:nvPr/>
        </p:nvSpPr>
        <p:spPr>
          <a:xfrm>
            <a:off x="4962915" y="5177703"/>
            <a:ext cx="99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Computer modern"/>
              </a:rPr>
              <a:t>PESI</a:t>
            </a:r>
            <a:endParaRPr lang="it-IT" dirty="0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510B3392-0ECB-F9B9-31AD-179268FC8D55}"/>
              </a:ext>
            </a:extLst>
          </p:cNvPr>
          <p:cNvSpPr/>
          <p:nvPr/>
        </p:nvSpPr>
        <p:spPr>
          <a:xfrm>
            <a:off x="6862618" y="3429001"/>
            <a:ext cx="727250" cy="74583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1666C573-E384-70D1-26F3-DC9935EC67E0}"/>
              </a:ext>
            </a:extLst>
          </p:cNvPr>
          <p:cNvSpPr txBox="1"/>
          <p:nvPr/>
        </p:nvSpPr>
        <p:spPr>
          <a:xfrm>
            <a:off x="8291623" y="4676776"/>
            <a:ext cx="346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Gill Sans MT" panose="020B0502020104020203" pitchFamily="34" charset="0"/>
              </a:rPr>
              <a:t>La </a:t>
            </a:r>
            <a:r>
              <a:rPr lang="it-IT" b="1" dirty="0">
                <a:latin typeface="Gill Sans MT" panose="020B0502020104020203" pitchFamily="34" charset="0"/>
              </a:rPr>
              <a:t>funzione di attivazione </a:t>
            </a:r>
            <a:r>
              <a:rPr lang="it-IT" dirty="0">
                <a:latin typeface="Gill Sans MT" panose="020B0502020104020203" pitchFamily="34" charset="0"/>
              </a:rPr>
              <a:t>stabilisce se l’uscita si attiva o no</a:t>
            </a:r>
          </a:p>
        </p:txBody>
      </p:sp>
    </p:spTree>
    <p:extLst>
      <p:ext uri="{BB962C8B-B14F-4D97-AF65-F5344CB8AC3E}">
        <p14:creationId xmlns:p14="http://schemas.microsoft.com/office/powerpoint/2010/main" val="190436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11762-2B11-1A6F-699F-D6C363748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800D30B-873D-9C63-D029-34CD394C19C7}"/>
              </a:ext>
            </a:extLst>
          </p:cNvPr>
          <p:cNvSpPr/>
          <p:nvPr/>
        </p:nvSpPr>
        <p:spPr>
          <a:xfrm>
            <a:off x="0" y="6312023"/>
            <a:ext cx="12192000" cy="545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Relatore: Claudio Carnevale	</a:t>
            </a:r>
            <a:r>
              <a:rPr lang="it-IT" dirty="0"/>
              <a:t>							</a:t>
            </a:r>
            <a:r>
              <a:rPr lang="it-IT" b="1" dirty="0">
                <a:solidFill>
                  <a:schemeClr val="tx1"/>
                </a:solidFill>
              </a:rPr>
              <a:t>                Pietro Agnelli 732047</a:t>
            </a:r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46812E1D-C8D8-2361-56AA-E05B90BBEE7C}"/>
              </a:ext>
            </a:extLst>
          </p:cNvPr>
          <p:cNvSpPr txBox="1">
            <a:spLocks/>
          </p:cNvSpPr>
          <p:nvPr/>
        </p:nvSpPr>
        <p:spPr>
          <a:xfrm>
            <a:off x="3334870" y="272988"/>
            <a:ext cx="5522259" cy="1575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Gill Sans MT" panose="020B0502020104020203" pitchFamily="34" charset="0"/>
              </a:rPr>
              <a:t>Gradiente Discendente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6A3677-B7B1-A1CE-AED3-4D4B3C9A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3" y="1755729"/>
            <a:ext cx="5391427" cy="34355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D5F279C-031E-7C66-059E-B62F3B34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56" y="5276793"/>
            <a:ext cx="3272119" cy="47484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1BDEF71-4475-00F2-7069-1827FF06F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092" y="2455198"/>
            <a:ext cx="3897385" cy="108334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66E4D1-72A4-41AB-3005-C69D2049058F}"/>
              </a:ext>
            </a:extLst>
          </p:cNvPr>
          <p:cNvSpPr txBox="1"/>
          <p:nvPr/>
        </p:nvSpPr>
        <p:spPr>
          <a:xfrm>
            <a:off x="6580092" y="2226670"/>
            <a:ext cx="302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Cerco il parametro  incognito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3F3FFF8-F9F0-1F60-22EB-EC1514027FD9}"/>
              </a:ext>
            </a:extLst>
          </p:cNvPr>
          <p:cNvSpPr txBox="1"/>
          <p:nvPr/>
        </p:nvSpPr>
        <p:spPr>
          <a:xfrm>
            <a:off x="6580092" y="3422522"/>
            <a:ext cx="262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Tale che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45CC1BB-DBB2-3C6A-B0E2-C3C31E637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8" y="4066131"/>
            <a:ext cx="2623995" cy="66650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332AE47-4AF7-6654-4FAC-941077240DAE}"/>
              </a:ext>
            </a:extLst>
          </p:cNvPr>
          <p:cNvSpPr txBox="1"/>
          <p:nvPr/>
        </p:nvSpPr>
        <p:spPr>
          <a:xfrm>
            <a:off x="6705598" y="4822248"/>
            <a:ext cx="370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Iterando più volte questo algoritmo </a:t>
            </a:r>
            <a:r>
              <a:rPr lang="it-IT" b="1" dirty="0"/>
              <a:t>minimizzo</a:t>
            </a:r>
            <a:r>
              <a:rPr lang="it-IT" dirty="0"/>
              <a:t> l’</a:t>
            </a:r>
            <a:r>
              <a:rPr lang="it-IT" b="1" dirty="0"/>
              <a:t>errore</a:t>
            </a:r>
            <a:r>
              <a:rPr lang="it-IT" dirty="0"/>
              <a:t> in uscita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A797021-2BD4-C1B5-D0AE-B7AEE05256EA}"/>
              </a:ext>
            </a:extLst>
          </p:cNvPr>
          <p:cNvSpPr/>
          <p:nvPr/>
        </p:nvSpPr>
        <p:spPr>
          <a:xfrm>
            <a:off x="0" y="3556"/>
            <a:ext cx="12192000" cy="545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Computer modern"/>
              </a:rPr>
              <a:t>	RETI NEURALI – </a:t>
            </a:r>
            <a:r>
              <a:rPr lang="it-IT" sz="2400" b="1" dirty="0">
                <a:solidFill>
                  <a:schemeClr val="tx1"/>
                </a:solidFill>
                <a:latin typeface="Computer modern"/>
              </a:rPr>
              <a:t>ALGORITMI DI MINIMIZZAZIONE DELL’ERRORE</a:t>
            </a:r>
            <a:r>
              <a:rPr lang="it-IT" dirty="0">
                <a:latin typeface="Computer modern"/>
              </a:rPr>
              <a:t>	</a:t>
            </a:r>
            <a:r>
              <a:rPr lang="it-IT" b="1" dirty="0">
                <a:solidFill>
                  <a:schemeClr val="tx1"/>
                </a:solidFill>
                <a:latin typeface="Computer modern"/>
              </a:rPr>
              <a:t>		             2/4        </a:t>
            </a:r>
          </a:p>
        </p:txBody>
      </p:sp>
      <p:pic>
        <p:nvPicPr>
          <p:cNvPr id="18" name="Elemento grafico 17" descr="Nervo con riempimento a tinta unita">
            <a:extLst>
              <a:ext uri="{FF2B5EF4-FFF2-40B4-BE49-F238E27FC236}">
                <a16:creationId xmlns:a16="http://schemas.microsoft.com/office/drawing/2014/main" id="{F38CC54B-98BA-65BF-0500-42A92EC2E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95" y="36422"/>
            <a:ext cx="495218" cy="49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0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C7D0E3-1EAC-4467-AD16-7AD83D0883DE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706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Cambria Math</vt:lpstr>
      <vt:lpstr>Computer modern</vt:lpstr>
      <vt:lpstr>Gill Sans MT</vt:lpstr>
      <vt:lpstr>Gill Sans Nova</vt:lpstr>
      <vt:lpstr>Wingdings</vt:lpstr>
      <vt:lpstr>Tema di Office</vt:lpstr>
      <vt:lpstr>TECNICHE DI MACHINE LEARNING PER IL DATA DRIVEN MODELLING</vt:lpstr>
      <vt:lpstr>Presentazione standard di PowerPoint</vt:lpstr>
      <vt:lpstr>Presentazione standard di PowerPoint</vt:lpstr>
      <vt:lpstr>Presentazione standard di PowerPoint</vt:lpstr>
      <vt:lpstr>Divisione del 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Agnelli</dc:creator>
  <cp:lastModifiedBy>Pietro Agnelli</cp:lastModifiedBy>
  <cp:revision>13</cp:revision>
  <dcterms:created xsi:type="dcterms:W3CDTF">2024-02-04T15:03:12Z</dcterms:created>
  <dcterms:modified xsi:type="dcterms:W3CDTF">2024-02-13T06:12:37Z</dcterms:modified>
</cp:coreProperties>
</file>