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D068A-5E18-45FD-B0EB-7953489CB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DBF09B-54DF-48B9-83E9-FF71FCD4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D1AB6-D7C6-4B3A-93F2-3D9880D6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25F4C-2620-4DC8-855F-3C54880C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2D1E6-FE29-4E74-9033-1A817FDB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18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F20D91-5D8E-464A-9990-11619B9E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92DFE2-55FB-4F45-B7A2-66CF5CBB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ACE49B-C8F1-4546-A344-C58043A3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D2D41D-EA8C-4088-B2EC-46F5DC08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323E2-EC99-42B3-BE19-0549A4E6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89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F2F052-CB77-41A5-A349-3A5B3004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22EC78-9EE4-4630-BA15-9EF02D08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D21AC2-EB0F-4771-89A9-1C6E9B60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07806-07B3-46D7-92CD-F9131740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562F4-2ED9-4E0D-A590-570FBEBC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53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4671F-D982-49A5-811A-2AAEDF15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94481-8095-4B35-AFB6-4352530A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A6BAB7-14C5-443E-B782-4963EB4C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897DC8-A2D7-4AC8-948C-C36D375E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C12F-4E72-47EA-939F-487358DE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4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BC787-F0B1-4BEC-979C-D55E97B9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4A558B-51E2-44C2-8CA8-E1C111BA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3E7F5B-54AD-47F0-A0B8-FB3D8EA3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F4B3DC-F8FF-444B-8BB6-D007A6DE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25DDE4-7B8E-4562-ACED-EC989D7A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11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EF969-B1E4-4FC6-80CE-2204574F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77F4B2-1A2B-4CE9-9911-D5445B8CE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9B88FA-87FA-4E2C-A89B-9DADEA59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9AC82F-E6E0-4033-9BF2-E020284F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DB7636-9B09-45B1-A430-7E39390B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A73A0-7BB9-4AFB-B9E7-6E64953F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7BAE2-D1B5-456E-92EF-EAD3287C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823A8A-2CA0-446C-82CF-C5F4D765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CE6D36-D4EF-4BC8-A911-93558A0E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45A344-EB2D-4C14-BC93-FDB3A4CB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6501BE-9271-41CB-AEE1-B1554057B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F70B1D-E8C9-4075-89E7-F9AD5063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DB86BF-0E5A-497F-871B-B261B3AA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763C29-4C9C-4096-B587-FBEBF34A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0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A5F71-6E18-4553-BC7E-EC44ACE9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AFABBC-8D0E-445E-9BB3-F4716D24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17A371-C743-45D4-A39C-16245DD9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EEA7E6-8B44-4DB7-9F5A-B9B9B80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6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D08A25-A492-4569-BB32-58DE6DD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47D81C-DA93-4700-B594-211004D5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8E0BF-B215-4B43-95E7-377CADE8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9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EBA11-BB66-4705-8FE1-22798202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C47D76-AD76-49D8-BB2D-24AF7FB23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76DCD8-5ABF-4C8A-B7D9-96355DB9E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029500-3637-4294-B04C-EA82879D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B6FEDF-B915-4E96-BC52-9354D3B5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4FB6E8-7B4E-41B9-9632-67773D2B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6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24F8D-B8D4-4925-9E13-87B4450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C9A8DF-1C79-4DB8-BF3C-5548FA47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BE77BF-A221-4985-83D4-8151BD9A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48D9D0-432D-442C-B4DA-0465362D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8DB5A-002B-4211-97F5-AA5DDE45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E76ED-7889-4987-8768-50DCBE74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2C60C9-8418-445F-A084-E85B449F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069C1C-BFE2-4C9A-92AF-C6B9B3F5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3B10A-443E-48B4-84FB-C520BD163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11C4-E144-4507-8C43-EE2C345EC555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C48706-B6FB-4062-8449-33819BE5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F5E09-02BE-4310-9D7D-0440C80B6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7E08-E830-4730-BAF1-C71095B7AF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1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1F9AE-74E8-40CE-9799-7AC4DEEED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WFP-ISI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8CBF9F-9F2D-468C-8A08-358E90FE6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Pietro Foini</a:t>
            </a:r>
          </a:p>
          <a:p>
            <a:r>
              <a:rPr lang="it-IT" dirty="0"/>
              <a:t>02-07-2020</a:t>
            </a:r>
          </a:p>
        </p:txBody>
      </p:sp>
    </p:spTree>
    <p:extLst>
      <p:ext uri="{BB962C8B-B14F-4D97-AF65-F5344CB8AC3E}">
        <p14:creationId xmlns:p14="http://schemas.microsoft.com/office/powerpoint/2010/main" val="268024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E01DBE-8BF1-420D-B5A8-EF0E64BF5D35}"/>
              </a:ext>
            </a:extLst>
          </p:cNvPr>
          <p:cNvSpPr txBox="1"/>
          <p:nvPr/>
        </p:nvSpPr>
        <p:spPr>
          <a:xfrm>
            <a:off x="613459" y="370918"/>
            <a:ext cx="791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Returning</a:t>
            </a:r>
            <a:r>
              <a:rPr lang="it-IT" sz="4000" dirty="0"/>
              <a:t> to </a:t>
            </a:r>
            <a:r>
              <a:rPr lang="it-IT" sz="4000" dirty="0" err="1"/>
              <a:t>our</a:t>
            </a:r>
            <a:r>
              <a:rPr lang="it-IT" sz="4000" dirty="0"/>
              <a:t> data…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71F79E-FF74-4D95-B756-7D15CB89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5" y="2418985"/>
            <a:ext cx="9225565" cy="41606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2901B3-7A91-4C0C-BF05-E84D28E80365}"/>
                  </a:ext>
                </a:extLst>
              </p:cNvPr>
              <p:cNvSpPr txBox="1"/>
              <p:nvPr/>
            </p:nvSpPr>
            <p:spPr>
              <a:xfrm>
                <a:off x="613459" y="1192193"/>
                <a:ext cx="96880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apply</a:t>
                </a:r>
                <a:r>
                  <a:rPr lang="it-IT" dirty="0"/>
                  <a:t> the </a:t>
                </a:r>
                <a:r>
                  <a:rPr lang="it-IT" dirty="0" err="1"/>
                  <a:t>described</a:t>
                </a:r>
                <a:r>
                  <a:rPr lang="it-IT" dirty="0"/>
                  <a:t> </a:t>
                </a:r>
                <a:r>
                  <a:rPr lang="it-IT" dirty="0" err="1"/>
                  <a:t>method</a:t>
                </a:r>
                <a:r>
                  <a:rPr lang="it-IT" dirty="0"/>
                  <a:t> to </a:t>
                </a:r>
                <a:r>
                  <a:rPr lang="it-IT" dirty="0" err="1"/>
                  <a:t>our</a:t>
                </a:r>
                <a:r>
                  <a:rPr lang="it-IT" dirty="0"/>
                  <a:t> data, </a:t>
                </a:r>
                <a:r>
                  <a:rPr lang="it-IT" dirty="0" err="1"/>
                  <a:t>specifically</a:t>
                </a:r>
                <a:r>
                  <a:rPr lang="it-IT" dirty="0"/>
                  <a:t> setting the time-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target </a:t>
                </a:r>
                <a:r>
                  <a:rPr lang="it-IT" dirty="0" err="1"/>
                  <a:t>indicator</a:t>
                </a:r>
                <a:r>
                  <a:rPr lang="it-IT" dirty="0"/>
                  <a:t> (FCS) and the time-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predictive</a:t>
                </a:r>
                <a:r>
                  <a:rPr lang="it-IT" dirty="0"/>
                  <a:t> </a:t>
                </a:r>
                <a:r>
                  <a:rPr lang="it-IT" dirty="0" err="1"/>
                  <a:t>indicators</a:t>
                </a:r>
                <a:r>
                  <a:rPr lang="it-IT" dirty="0"/>
                  <a:t>. </a:t>
                </a:r>
                <a:r>
                  <a:rPr lang="it-IT" dirty="0" err="1"/>
                  <a:t>Finally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summarize</a:t>
                </a:r>
                <a:r>
                  <a:rPr lang="it-IT" dirty="0"/>
                  <a:t> the </a:t>
                </a:r>
                <a:r>
                  <a:rPr lang="it-IT" dirty="0" err="1"/>
                  <a:t>results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21 </a:t>
                </a:r>
                <a:r>
                  <a:rPr lang="it-IT" dirty="0" err="1"/>
                  <a:t>provinces</a:t>
                </a:r>
                <a:r>
                  <a:rPr lang="it-IT" dirty="0"/>
                  <a:t> of the Yemen country.   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2901B3-7A91-4C0C-BF05-E84D28E8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9" y="1192193"/>
                <a:ext cx="9688010" cy="923330"/>
              </a:xfrm>
              <a:prstGeom prst="rect">
                <a:avLst/>
              </a:prstGeom>
              <a:blipFill>
                <a:blip r:embed="rId3"/>
                <a:stretch>
                  <a:fillRect l="-566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E2CBBF-EC49-4440-A2EB-1ECD275A638B}"/>
              </a:ext>
            </a:extLst>
          </p:cNvPr>
          <p:cNvSpPr txBox="1"/>
          <p:nvPr/>
        </p:nvSpPr>
        <p:spPr>
          <a:xfrm>
            <a:off x="426720" y="579120"/>
            <a:ext cx="9255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Data Sources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3776059-A3A3-486B-BCE8-FF2462EA55A3}"/>
              </a:ext>
            </a:extLst>
          </p:cNvPr>
          <p:cNvGrpSpPr/>
          <p:nvPr/>
        </p:nvGrpSpPr>
        <p:grpSpPr>
          <a:xfrm>
            <a:off x="6268720" y="662270"/>
            <a:ext cx="5650230" cy="3716684"/>
            <a:chOff x="6350000" y="2135470"/>
            <a:chExt cx="5650230" cy="37166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B31D5DF-A36B-4998-BBD7-AA542EE41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000" y="2760671"/>
              <a:ext cx="5650230" cy="3091483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E36322E-7A50-4A8E-8969-06B5A2DBDBD8}"/>
                </a:ext>
              </a:extLst>
            </p:cNvPr>
            <p:cNvSpPr txBox="1"/>
            <p:nvPr/>
          </p:nvSpPr>
          <p:spPr>
            <a:xfrm>
              <a:off x="6848036" y="2135470"/>
              <a:ext cx="4907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Yemen</a:t>
              </a:r>
              <a:r>
                <a:rPr lang="it-IT" dirty="0"/>
                <a:t>: 21 </a:t>
              </a:r>
              <a:r>
                <a:rPr lang="it-IT" dirty="0" err="1"/>
                <a:t>provinces</a:t>
              </a:r>
              <a:r>
                <a:rPr lang="it-IT" dirty="0"/>
                <a:t> (</a:t>
              </a:r>
              <a:r>
                <a:rPr lang="it-IT" dirty="0" err="1"/>
                <a:t>Socotra</a:t>
              </a:r>
              <a:r>
                <a:rPr lang="it-IT" dirty="0"/>
                <a:t> </a:t>
              </a:r>
              <a:r>
                <a:rPr lang="it-IT" dirty="0" err="1"/>
                <a:t>is</a:t>
              </a:r>
              <a:r>
                <a:rPr lang="it-IT" dirty="0"/>
                <a:t> </a:t>
              </a:r>
              <a:r>
                <a:rPr lang="it-IT" dirty="0" err="1"/>
                <a:t>included</a:t>
              </a:r>
              <a:r>
                <a:rPr lang="it-IT" dirty="0"/>
                <a:t> </a:t>
              </a:r>
              <a:r>
                <a:rPr lang="it-IT" dirty="0" err="1"/>
                <a:t>into</a:t>
              </a:r>
              <a:r>
                <a:rPr lang="it-IT" dirty="0"/>
                <a:t> </a:t>
              </a:r>
              <a:r>
                <a:rPr lang="it-IT" dirty="0" err="1"/>
                <a:t>Hadramaut</a:t>
              </a:r>
              <a:r>
                <a:rPr lang="it-IT" dirty="0"/>
                <a:t> province) 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D71430-B428-4299-8139-A37ADBFDE663}"/>
              </a:ext>
            </a:extLst>
          </p:cNvPr>
          <p:cNvSpPr txBox="1"/>
          <p:nvPr/>
        </p:nvSpPr>
        <p:spPr>
          <a:xfrm>
            <a:off x="426720" y="1318379"/>
            <a:ext cx="595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province,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some </a:t>
            </a:r>
            <a:r>
              <a:rPr lang="it-IT" dirty="0" err="1"/>
              <a:t>explanatory</a:t>
            </a:r>
            <a:r>
              <a:rPr lang="it-IT" dirty="0"/>
              <a:t> time-</a:t>
            </a:r>
            <a:r>
              <a:rPr lang="it-IT" dirty="0" err="1"/>
              <a:t>series</a:t>
            </a:r>
            <a:r>
              <a:rPr lang="it-IT" dirty="0"/>
              <a:t> (features)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help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food security</a:t>
            </a:r>
            <a:r>
              <a:rPr lang="it-IT" dirty="0"/>
              <a:t> trends </a:t>
            </a:r>
            <a:r>
              <a:rPr lang="it-IT" dirty="0" err="1"/>
              <a:t>described</a:t>
            </a:r>
            <a:r>
              <a:rPr lang="it-IT" dirty="0"/>
              <a:t> by some </a:t>
            </a:r>
            <a:r>
              <a:rPr lang="it-IT" dirty="0" err="1"/>
              <a:t>endogenous</a:t>
            </a:r>
            <a:r>
              <a:rPr lang="it-IT" dirty="0"/>
              <a:t> </a:t>
            </a:r>
            <a:r>
              <a:rPr lang="it-IT" dirty="0" err="1"/>
              <a:t>indicators</a:t>
            </a:r>
            <a:r>
              <a:rPr lang="it-IT" dirty="0"/>
              <a:t> </a:t>
            </a:r>
            <a:r>
              <a:rPr lang="it-IT" dirty="0" err="1"/>
              <a:t>released</a:t>
            </a:r>
            <a:r>
              <a:rPr lang="it-IT" dirty="0"/>
              <a:t> by WFP: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FC420A-3780-4B72-910D-40E925FB8898}"/>
              </a:ext>
            </a:extLst>
          </p:cNvPr>
          <p:cNvSpPr txBox="1"/>
          <p:nvPr/>
        </p:nvSpPr>
        <p:spPr>
          <a:xfrm>
            <a:off x="645050" y="2709008"/>
            <a:ext cx="304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Dynamic features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FCS;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FF0000"/>
                </a:solidFill>
              </a:rPr>
              <a:t>rCSI</a:t>
            </a:r>
            <a:r>
              <a:rPr lang="it-IT" b="1" dirty="0">
                <a:solidFill>
                  <a:srgbClr val="FF0000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Rainfall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Rainfall</a:t>
            </a:r>
            <a:r>
              <a:rPr lang="it-IT" dirty="0"/>
              <a:t> </a:t>
            </a:r>
            <a:r>
              <a:rPr lang="it-IT" dirty="0" err="1"/>
              <a:t>anomaly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NDVI;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NDVI </a:t>
            </a:r>
            <a:r>
              <a:rPr lang="it-IT" dirty="0" err="1"/>
              <a:t>anomaly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Fatalities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Price of </a:t>
            </a:r>
            <a:r>
              <a:rPr lang="it-IT" dirty="0" err="1"/>
              <a:t>cereals</a:t>
            </a:r>
            <a:r>
              <a:rPr lang="it-IT" dirty="0"/>
              <a:t> and </a:t>
            </a:r>
            <a:r>
              <a:rPr lang="it-IT" dirty="0" err="1"/>
              <a:t>tubers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Exchange rate;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Ramadan;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23E28D-CCE4-4FDF-8ECA-E2BB733D531C}"/>
              </a:ext>
            </a:extLst>
          </p:cNvPr>
          <p:cNvSpPr txBox="1"/>
          <p:nvPr/>
        </p:nvSpPr>
        <p:spPr>
          <a:xfrm>
            <a:off x="3722278" y="2709008"/>
            <a:ext cx="2428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Static</a:t>
            </a:r>
            <a:r>
              <a:rPr lang="it-IT" sz="2000" b="1" dirty="0"/>
              <a:t> features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Latitude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Longitude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Population</a:t>
            </a:r>
            <a:r>
              <a:rPr lang="it-IT" dirty="0"/>
              <a:t>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5B05688-0759-4AD5-BBBF-34A270CE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80" y="4714104"/>
            <a:ext cx="5110456" cy="18206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A856E2FF-BEDF-4106-8836-87BB33EA9BA7}"/>
              </a:ext>
            </a:extLst>
          </p:cNvPr>
          <p:cNvSpPr/>
          <p:nvPr/>
        </p:nvSpPr>
        <p:spPr>
          <a:xfrm>
            <a:off x="7218681" y="2709008"/>
            <a:ext cx="294640" cy="294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812272B-E034-4922-805D-A3539A12D87C}"/>
              </a:ext>
            </a:extLst>
          </p:cNvPr>
          <p:cNvCxnSpPr>
            <a:cxnSpLocks/>
            <a:stCxn id="14" idx="5"/>
            <a:endCxn id="13" idx="0"/>
          </p:cNvCxnSpPr>
          <p:nvPr/>
        </p:nvCxnSpPr>
        <p:spPr>
          <a:xfrm>
            <a:off x="7470172" y="2960499"/>
            <a:ext cx="1648636" cy="17536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74F351D-DEB3-40CB-8F98-F929501D2EB8}"/>
              </a:ext>
            </a:extLst>
          </p:cNvPr>
          <p:cNvSpPr txBox="1"/>
          <p:nvPr/>
        </p:nvSpPr>
        <p:spPr>
          <a:xfrm>
            <a:off x="6563580" y="4375252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Example</a:t>
            </a:r>
            <a:r>
              <a:rPr lang="it-IT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335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E3E2EB-8892-4E4B-8B50-01EE71AC33C0}"/>
              </a:ext>
            </a:extLst>
          </p:cNvPr>
          <p:cNvSpPr txBox="1"/>
          <p:nvPr/>
        </p:nvSpPr>
        <p:spPr>
          <a:xfrm>
            <a:off x="751840" y="1321346"/>
            <a:ext cx="5984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FOOD SECURITY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372096-C96F-460F-9227-772C5CC779B7}"/>
              </a:ext>
            </a:extLst>
          </p:cNvPr>
          <p:cNvSpPr txBox="1"/>
          <p:nvPr/>
        </p:nvSpPr>
        <p:spPr>
          <a:xfrm>
            <a:off x="5791201" y="1229012"/>
            <a:ext cx="651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Predicting</a:t>
            </a:r>
            <a:endParaRPr lang="it-IT" sz="2800" dirty="0"/>
          </a:p>
          <a:p>
            <a:pPr algn="ctr"/>
            <a:r>
              <a:rPr lang="it-IT" sz="2800" dirty="0"/>
              <a:t>Food </a:t>
            </a:r>
            <a:r>
              <a:rPr lang="it-IT" sz="2800" dirty="0" err="1"/>
              <a:t>Consumption</a:t>
            </a:r>
            <a:r>
              <a:rPr lang="it-IT" sz="2800" dirty="0"/>
              <a:t> Score (FCS)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7B509A-F854-4C62-9E88-8D8A850248FB}"/>
              </a:ext>
            </a:extLst>
          </p:cNvPr>
          <p:cNvSpPr txBox="1"/>
          <p:nvPr/>
        </p:nvSpPr>
        <p:spPr>
          <a:xfrm>
            <a:off x="751840" y="61976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case…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F67473-6FD0-429B-B330-1B4F1257680D}"/>
              </a:ext>
            </a:extLst>
          </p:cNvPr>
          <p:cNvSpPr txBox="1"/>
          <p:nvPr/>
        </p:nvSpPr>
        <p:spPr>
          <a:xfrm>
            <a:off x="751840" y="2499360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…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086051B-C30D-47DD-BACB-F8C7008B6FB4}"/>
              </a:ext>
            </a:extLst>
          </p:cNvPr>
          <p:cNvSpPr/>
          <p:nvPr/>
        </p:nvSpPr>
        <p:spPr>
          <a:xfrm>
            <a:off x="5486401" y="1453151"/>
            <a:ext cx="609600" cy="5058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BB9B9A-BEE9-460E-AA67-A039F7D1DFD3}"/>
              </a:ext>
            </a:extLst>
          </p:cNvPr>
          <p:cNvSpPr txBox="1"/>
          <p:nvPr/>
        </p:nvSpPr>
        <p:spPr>
          <a:xfrm>
            <a:off x="2367280" y="3169543"/>
            <a:ext cx="908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err="1"/>
              <a:t>Understanding</a:t>
            </a:r>
            <a:r>
              <a:rPr lang="it-IT" sz="4400" dirty="0"/>
              <a:t> the </a:t>
            </a:r>
            <a:r>
              <a:rPr lang="it-IT" sz="4400" dirty="0" err="1"/>
              <a:t>phenomenon</a:t>
            </a:r>
            <a:r>
              <a:rPr lang="it-IT" sz="4400" dirty="0"/>
              <a:t>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E82463-0F02-404A-A889-70AF94D86322}"/>
              </a:ext>
            </a:extLst>
          </p:cNvPr>
          <p:cNvSpPr txBox="1"/>
          <p:nvPr/>
        </p:nvSpPr>
        <p:spPr>
          <a:xfrm>
            <a:off x="751840" y="4692471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influences</a:t>
            </a:r>
            <a:r>
              <a:rPr lang="it-IT" dirty="0"/>
              <a:t> the FCS?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dirty="0"/>
              <a:t>To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extent</a:t>
            </a:r>
            <a:r>
              <a:rPr lang="it-IT" dirty="0"/>
              <a:t> the </a:t>
            </a: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lag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indicator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tomorrow’s</a:t>
            </a:r>
            <a:r>
              <a:rPr lang="it-IT" dirty="0"/>
              <a:t> FCS performance?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42E6A648-E370-450C-8896-2381AF26CD46}"/>
              </a:ext>
            </a:extLst>
          </p:cNvPr>
          <p:cNvSpPr/>
          <p:nvPr/>
        </p:nvSpPr>
        <p:spPr>
          <a:xfrm>
            <a:off x="7620000" y="5156190"/>
            <a:ext cx="609600" cy="5058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FF402BB-E8AF-41B0-A36D-8A74A35F93A0}"/>
              </a:ext>
            </a:extLst>
          </p:cNvPr>
          <p:cNvSpPr txBox="1"/>
          <p:nvPr/>
        </p:nvSpPr>
        <p:spPr>
          <a:xfrm>
            <a:off x="8036560" y="5138797"/>
            <a:ext cx="320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err="1"/>
              <a:t>Causality</a:t>
            </a:r>
            <a:endParaRPr lang="it-IT" sz="2800" i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D13D39F-B911-4A7C-B0C4-130C35ACFAA7}"/>
              </a:ext>
            </a:extLst>
          </p:cNvPr>
          <p:cNvSpPr txBox="1"/>
          <p:nvPr/>
        </p:nvSpPr>
        <p:spPr>
          <a:xfrm>
            <a:off x="751840" y="4279077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do so,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the following </a:t>
            </a:r>
            <a:r>
              <a:rPr lang="it-IT" dirty="0" err="1"/>
              <a:t>questions</a:t>
            </a:r>
            <a:r>
              <a:rPr lang="it-IT" dirty="0"/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69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DB5E6D-F16D-489F-A5A4-6C7B2F5FDB17}"/>
              </a:ext>
            </a:extLst>
          </p:cNvPr>
          <p:cNvSpPr txBox="1"/>
          <p:nvPr/>
        </p:nvSpPr>
        <p:spPr>
          <a:xfrm>
            <a:off x="1513840" y="421942"/>
            <a:ext cx="321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/>
              <a:t>Causality</a:t>
            </a:r>
            <a:endParaRPr lang="it-IT" sz="5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Features </a:t>
            </a:r>
            <a:r>
              <a:rPr lang="it-IT" dirty="0" err="1"/>
              <a:t>importance</a:t>
            </a:r>
            <a:r>
              <a:rPr lang="it-I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lags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;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177BDA5-8B7D-4413-8FE0-AA128B11D08A}"/>
              </a:ext>
            </a:extLst>
          </p:cNvPr>
          <p:cNvSpPr/>
          <p:nvPr/>
        </p:nvSpPr>
        <p:spPr>
          <a:xfrm>
            <a:off x="4658361" y="939819"/>
            <a:ext cx="741680" cy="660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52CDA9-3FE3-46A9-A0FB-EC4DC5DF1707}"/>
              </a:ext>
            </a:extLst>
          </p:cNvPr>
          <p:cNvSpPr txBox="1"/>
          <p:nvPr/>
        </p:nvSpPr>
        <p:spPr>
          <a:xfrm>
            <a:off x="5557520" y="830181"/>
            <a:ext cx="565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Transfer </a:t>
            </a:r>
            <a:r>
              <a:rPr lang="it-IT" sz="4800" dirty="0" err="1"/>
              <a:t>Entropy</a:t>
            </a:r>
            <a:r>
              <a:rPr lang="it-IT" sz="4800" dirty="0"/>
              <a:t> (TE)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4525CE-E63E-4C23-AF30-04B36C74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57" y="2262923"/>
            <a:ext cx="1068500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TE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quantifies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the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directional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flow of information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between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two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time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series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X and 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>
                <a:solidFill>
                  <a:srgbClr val="000000"/>
                </a:solidFill>
                <a:latin typeface="+mn-lt"/>
              </a:rPr>
              <a:t>TE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equivalent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to Granger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causality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for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gaussian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processes</a:t>
            </a:r>
            <a:r>
              <a:rPr lang="it-IT" altLang="it-IT" baseline="30000" dirty="0">
                <a:solidFill>
                  <a:srgbClr val="000000"/>
                </a:solidFill>
                <a:latin typeface="+mn-lt"/>
              </a:rPr>
              <a:t>[1]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advantage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to use TE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despite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Granger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causality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to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capture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non-linear </a:t>
            </a:r>
            <a:r>
              <a:rPr lang="it-IT" altLang="it-IT" dirty="0" err="1">
                <a:solidFill>
                  <a:srgbClr val="000000"/>
                </a:solidFill>
                <a:latin typeface="+mn-lt"/>
              </a:rPr>
              <a:t>causalities</a:t>
            </a:r>
            <a:r>
              <a:rPr lang="it-IT" altLang="it-IT" baseline="30000" dirty="0">
                <a:solidFill>
                  <a:srgbClr val="000000"/>
                </a:solidFill>
                <a:latin typeface="+mn-lt"/>
              </a:rPr>
              <a:t>[2]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detects causality without assuming any particular model for the interaction between the two systems of interest</a:t>
            </a:r>
            <a:r>
              <a:rPr lang="en-US" baseline="30000" dirty="0">
                <a:latin typeface="+mn-lt"/>
              </a:rPr>
              <a:t>[3]</a:t>
            </a:r>
            <a:r>
              <a:rPr lang="en-US" dirty="0">
                <a:latin typeface="+mn-lt"/>
              </a:rPr>
              <a:t>.</a:t>
            </a:r>
            <a:r>
              <a:rPr lang="it-IT" altLang="it-IT" dirty="0">
                <a:solidFill>
                  <a:srgbClr val="000000"/>
                </a:solidFill>
                <a:latin typeface="+mn-lt"/>
              </a:rPr>
              <a:t> </a:t>
            </a:r>
            <a:endParaRPr kumimoji="0" lang="it-IT" altLang="it-IT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A2BB29-1E5C-49A5-8E93-278B8C1232DD}"/>
              </a:ext>
            </a:extLst>
          </p:cNvPr>
          <p:cNvSpPr txBox="1"/>
          <p:nvPr/>
        </p:nvSpPr>
        <p:spPr>
          <a:xfrm>
            <a:off x="142239" y="5938501"/>
            <a:ext cx="113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[1]. </a:t>
            </a:r>
            <a:r>
              <a:rPr lang="en-US" sz="1200" dirty="0"/>
              <a:t>"Equivalence of granger causality and transfer entropy: A generalization", K. </a:t>
            </a:r>
            <a:r>
              <a:rPr lang="en-US" sz="1200" dirty="0" err="1"/>
              <a:t>Schindlerova</a:t>
            </a:r>
            <a:r>
              <a:rPr lang="en-US" sz="1200" dirty="0"/>
              <a:t>, 2011.</a:t>
            </a:r>
          </a:p>
          <a:p>
            <a:r>
              <a:rPr lang="en-US" sz="1200" dirty="0"/>
              <a:t>[2]. "Transfer entropy as a variable selection methodology of cryptocurrencies in the framework of a high dimensional predictive model", García-Medina, González </a:t>
            </a:r>
            <a:r>
              <a:rPr lang="en-US" sz="1200" dirty="0" err="1"/>
              <a:t>Farías</a:t>
            </a:r>
            <a:r>
              <a:rPr lang="en-US" sz="1200" dirty="0"/>
              <a:t>, 2020.</a:t>
            </a:r>
          </a:p>
          <a:p>
            <a:pPr fontAlgn="base"/>
            <a:r>
              <a:rPr lang="it-IT" sz="1200" dirty="0"/>
              <a:t>[3]. "</a:t>
            </a:r>
            <a:r>
              <a:rPr lang="en-US" sz="1200" dirty="0"/>
              <a:t>Transfer entropy—a model-free measure of effective connectivity for the neurosciences</a:t>
            </a:r>
            <a:r>
              <a:rPr lang="it-IT" sz="1200" dirty="0"/>
              <a:t>", </a:t>
            </a:r>
            <a:r>
              <a:rPr lang="pt-BR" sz="1200" dirty="0"/>
              <a:t>Vicente R, Wibral M, Lindner M, Pipa G, 2010</a:t>
            </a:r>
            <a:endParaRPr lang="en-US" sz="1200" dirty="0"/>
          </a:p>
          <a:p>
            <a:r>
              <a:rPr lang="en-US" sz="1200" dirty="0"/>
              <a:t>[4]. </a:t>
            </a:r>
            <a:r>
              <a:rPr lang="it-IT" sz="1200" dirty="0"/>
              <a:t>"</a:t>
            </a:r>
            <a:r>
              <a:rPr lang="it-IT" sz="1200" dirty="0" err="1"/>
              <a:t>Symbolic</a:t>
            </a:r>
            <a:r>
              <a:rPr lang="it-IT" sz="1200" dirty="0"/>
              <a:t> transfer </a:t>
            </a:r>
            <a:r>
              <a:rPr lang="it-IT" sz="1200" dirty="0" err="1"/>
              <a:t>entropy</a:t>
            </a:r>
            <a:r>
              <a:rPr lang="it-IT" sz="1200" dirty="0"/>
              <a:t>", M. </a:t>
            </a:r>
            <a:r>
              <a:rPr lang="it-IT" sz="1200" dirty="0" err="1"/>
              <a:t>Staniek</a:t>
            </a:r>
            <a:r>
              <a:rPr lang="it-IT" sz="1200" dirty="0"/>
              <a:t> and K. </a:t>
            </a:r>
            <a:r>
              <a:rPr lang="it-IT" sz="1200" dirty="0" err="1"/>
              <a:t>Lehnertz</a:t>
            </a:r>
            <a:r>
              <a:rPr lang="it-IT" sz="1200" dirty="0"/>
              <a:t>, 2008.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4357602-15BC-4039-A563-9D1826876A03}"/>
              </a:ext>
            </a:extLst>
          </p:cNvPr>
          <p:cNvSpPr/>
          <p:nvPr/>
        </p:nvSpPr>
        <p:spPr>
          <a:xfrm>
            <a:off x="655656" y="3982407"/>
            <a:ext cx="103422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There are several techniques for estimating TE from observed data in order to apply it to real-world data problems. W</a:t>
            </a:r>
            <a:r>
              <a:rPr lang="en-US" dirty="0"/>
              <a:t>e use the robust and computationally fast technique of symbolization to estimate TE, the </a:t>
            </a:r>
            <a:r>
              <a:rPr lang="en-US" b="1" dirty="0"/>
              <a:t>Symbolic Transfer Entropy (STE)</a:t>
            </a:r>
            <a:r>
              <a:rPr lang="it-IT" altLang="it-IT" baseline="30000" dirty="0">
                <a:solidFill>
                  <a:srgbClr val="000000"/>
                </a:solidFill>
              </a:rPr>
              <a:t>[4]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 discounts the relative magnitude of the time series;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 can successfully analyze time-series which may be short and/or non-stationary.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961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74B3C6-A2B6-4941-80ED-75FD89EB32BE}"/>
              </a:ext>
            </a:extLst>
          </p:cNvPr>
          <p:cNvSpPr txBox="1"/>
          <p:nvPr/>
        </p:nvSpPr>
        <p:spPr>
          <a:xfrm>
            <a:off x="3545840" y="178918"/>
            <a:ext cx="759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Symbolic</a:t>
            </a:r>
            <a:r>
              <a:rPr lang="it-IT" sz="3600" b="1" dirty="0"/>
              <a:t> Transfer </a:t>
            </a:r>
            <a:r>
              <a:rPr lang="it-IT" sz="3600" b="1" dirty="0" err="1"/>
              <a:t>Entropy</a:t>
            </a:r>
            <a:endParaRPr lang="it-IT" sz="36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F3E59A-81CA-4113-B084-7E0EDEA8BACA}"/>
              </a:ext>
            </a:extLst>
          </p:cNvPr>
          <p:cNvSpPr txBox="1"/>
          <p:nvPr/>
        </p:nvSpPr>
        <p:spPr>
          <a:xfrm>
            <a:off x="401770" y="3819234"/>
            <a:ext cx="759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2) Transfer </a:t>
            </a:r>
            <a:r>
              <a:rPr lang="it-IT" sz="2400" b="1" dirty="0" err="1"/>
              <a:t>Entropy</a:t>
            </a:r>
            <a:r>
              <a:rPr lang="it-IT" sz="2400" b="1" dirty="0"/>
              <a:t>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0DCB072-900B-4F81-9355-C6C621DFC4E7}"/>
              </a:ext>
            </a:extLst>
          </p:cNvPr>
          <p:cNvGrpSpPr/>
          <p:nvPr/>
        </p:nvGrpSpPr>
        <p:grpSpPr>
          <a:xfrm>
            <a:off x="401770" y="1001521"/>
            <a:ext cx="11226651" cy="2776249"/>
            <a:chOff x="401770" y="1286914"/>
            <a:chExt cx="11226651" cy="277624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0E6FC006-AA09-4EC0-846E-FCA08E5CEE7D}"/>
                </a:ext>
              </a:extLst>
            </p:cNvPr>
            <p:cNvSpPr txBox="1"/>
            <p:nvPr/>
          </p:nvSpPr>
          <p:spPr>
            <a:xfrm>
              <a:off x="426720" y="1286914"/>
              <a:ext cx="759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1) </a:t>
              </a:r>
              <a:r>
                <a:rPr lang="it-IT" sz="2400" b="1" dirty="0" err="1"/>
                <a:t>Symbolic</a:t>
              </a:r>
              <a:r>
                <a:rPr lang="it-IT" sz="2400" b="1" dirty="0"/>
                <a:t>:</a:t>
              </a: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D0289578-3E89-415A-B4FA-6C53C0FCE8C2}"/>
                </a:ext>
              </a:extLst>
            </p:cNvPr>
            <p:cNvGrpSpPr/>
            <p:nvPr/>
          </p:nvGrpSpPr>
          <p:grpSpPr>
            <a:xfrm>
              <a:off x="401770" y="2417578"/>
              <a:ext cx="4090191" cy="754518"/>
              <a:chOff x="485358" y="2276062"/>
              <a:chExt cx="4090191" cy="7545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1260D2B-F701-4433-8CE2-92468496F46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996" y="2753581"/>
                    <a:ext cx="40315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={120, 74, 203, 167, 92, 148, 174, 47}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1260D2B-F701-4433-8CE2-92468496F4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996" y="2753581"/>
                    <a:ext cx="40315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1" t="-2174" r="-908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25E6B96-C37A-4DB8-BFD5-DC38FD162E73}"/>
                  </a:ext>
                </a:extLst>
              </p:cNvPr>
              <p:cNvSpPr/>
              <p:nvPr/>
            </p:nvSpPr>
            <p:spPr>
              <a:xfrm>
                <a:off x="485358" y="2276062"/>
                <a:ext cx="2381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Example of time-series:</a:t>
                </a:r>
                <a:endParaRPr lang="it-IT" dirty="0"/>
              </a:p>
            </p:txBody>
          </p:sp>
        </p:grp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E999012-C147-4193-AC1B-95349171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2593" y="1510488"/>
              <a:ext cx="3857375" cy="2552675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58F06401-68FD-40B5-8268-62865BD934EA}"/>
                </a:ext>
              </a:extLst>
            </p:cNvPr>
            <p:cNvGrpSpPr/>
            <p:nvPr/>
          </p:nvGrpSpPr>
          <p:grpSpPr>
            <a:xfrm>
              <a:off x="9283868" y="2417578"/>
              <a:ext cx="2344553" cy="733276"/>
              <a:chOff x="9283868" y="2306236"/>
              <a:chExt cx="2344553" cy="7332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3C31335F-C97F-498F-8CD3-D6B4428BD60F}"/>
                      </a:ext>
                    </a:extLst>
                  </p:cNvPr>
                  <p:cNvSpPr txBox="1"/>
                  <p:nvPr/>
                </p:nvSpPr>
                <p:spPr>
                  <a:xfrm>
                    <a:off x="9283868" y="2754754"/>
                    <a:ext cx="2344553" cy="2847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…}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3C31335F-C97F-498F-8CD3-D6B4428BD6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3868" y="2754754"/>
                    <a:ext cx="2344553" cy="2847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78" t="-17021" r="-311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801C010C-3FCF-49DD-8DAC-F17D0E0840E7}"/>
                  </a:ext>
                </a:extLst>
              </p:cNvPr>
              <p:cNvSpPr/>
              <p:nvPr/>
            </p:nvSpPr>
            <p:spPr>
              <a:xfrm>
                <a:off x="9996725" y="2306236"/>
                <a:ext cx="918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Output:</a:t>
                </a:r>
                <a:endParaRPr lang="it-IT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C3A5DC2E-8F9B-4D56-8E5F-5E817A039D07}"/>
                  </a:ext>
                </a:extLst>
              </p:cNvPr>
              <p:cNvSpPr/>
              <p:nvPr/>
            </p:nvSpPr>
            <p:spPr>
              <a:xfrm>
                <a:off x="401770" y="4322363"/>
                <a:ext cx="6212390" cy="120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000000"/>
                    </a:solidFill>
                  </a:rPr>
                  <a:t>Given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corresponding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symbolic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representations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, the TE exploits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Kullback-Leibler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entropy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between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to </a:t>
                </a:r>
                <a:r>
                  <a:rPr lang="it-IT" dirty="0" err="1">
                    <a:solidFill>
                      <a:srgbClr val="000000"/>
                    </a:solidFill>
                  </a:rPr>
                  <a:t>quantify</a:t>
                </a:r>
                <a:r>
                  <a:rPr lang="it-IT" dirty="0">
                    <a:solidFill>
                      <a:srgbClr val="000000"/>
                    </a:solidFill>
                  </a:rPr>
                  <a:t>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deviation</a:t>
                </a:r>
                <a:r>
                  <a:rPr lang="it-IT" dirty="0">
                    <a:solidFill>
                      <a:srgbClr val="000000"/>
                    </a:solidFill>
                  </a:rPr>
                  <a:t> from the Markov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property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C3A5DC2E-8F9B-4D56-8E5F-5E817A039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70" y="4322363"/>
                <a:ext cx="6212390" cy="1207767"/>
              </a:xfrm>
              <a:prstGeom prst="rect">
                <a:avLst/>
              </a:prstGeom>
              <a:blipFill>
                <a:blip r:embed="rId5"/>
                <a:stretch>
                  <a:fillRect l="-883" t="-1515" b="-7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383EC24-A8AB-4299-8B1E-5768E98154E3}"/>
                  </a:ext>
                </a:extLst>
              </p:cNvPr>
              <p:cNvSpPr txBox="1"/>
              <p:nvPr/>
            </p:nvSpPr>
            <p:spPr>
              <a:xfrm>
                <a:off x="6771280" y="4565700"/>
                <a:ext cx="4635756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it-IT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383EC24-A8AB-4299-8B1E-5768E981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0" y="4565700"/>
                <a:ext cx="4635756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36BFDE6-FB20-4C7D-8EF3-DC01780F96C8}"/>
                  </a:ext>
                </a:extLst>
              </p:cNvPr>
              <p:cNvSpPr txBox="1"/>
              <p:nvPr/>
            </p:nvSpPr>
            <p:spPr>
              <a:xfrm>
                <a:off x="426720" y="5658921"/>
                <a:ext cx="1115568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TE </a:t>
                </a:r>
                <a:r>
                  <a:rPr lang="it-IT" dirty="0" err="1"/>
                  <a:t>is</a:t>
                </a:r>
                <a:r>
                  <a:rPr lang="it-IT" dirty="0"/>
                  <a:t> non-negative and </a:t>
                </a:r>
                <a:r>
                  <a:rPr lang="it-IT" dirty="0" err="1"/>
                  <a:t>asymmetric</a:t>
                </a:r>
                <a:r>
                  <a:rPr lang="it-IT" dirty="0"/>
                  <a:t>, and </a:t>
                </a:r>
                <a:r>
                  <a:rPr lang="it-IT" dirty="0" err="1"/>
                  <a:t>any</a:t>
                </a:r>
                <a:r>
                  <a:rPr lang="it-IT" dirty="0"/>
                  <a:t> information transfer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it-IT" dirty="0"/>
                  <a:t> . </a:t>
                </a:r>
                <a:r>
                  <a:rPr lang="it-IT" dirty="0" err="1"/>
                  <a:t>If</a:t>
                </a:r>
                <a:r>
                  <a:rPr lang="it-IT" dirty="0"/>
                  <a:t>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no </a:t>
                </a:r>
                <a:r>
                  <a:rPr lang="it-IT" dirty="0" err="1"/>
                  <a:t>influence</a:t>
                </a:r>
                <a:r>
                  <a:rPr lang="it-IT" dirty="0"/>
                  <a:t> on the </a:t>
                </a:r>
                <a:r>
                  <a:rPr lang="it-IT" dirty="0" err="1"/>
                  <a:t>transition</a:t>
                </a:r>
                <a:r>
                  <a:rPr lang="it-IT" dirty="0"/>
                  <a:t> </a:t>
                </a:r>
                <a:r>
                  <a:rPr lang="it-IT" dirty="0" err="1"/>
                  <a:t>probabilities</a:t>
                </a:r>
                <a:r>
                  <a:rPr lang="it-IT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/>
                  <a:t>, or </a:t>
                </a:r>
                <a:r>
                  <a:rPr lang="it-IT" dirty="0" err="1"/>
                  <a:t>if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time-</a:t>
                </a:r>
                <a:r>
                  <a:rPr lang="it-IT" dirty="0" err="1"/>
                  <a:t>series</a:t>
                </a:r>
                <a:r>
                  <a:rPr lang="it-IT" dirty="0"/>
                  <a:t> are </a:t>
                </a:r>
                <a:r>
                  <a:rPr lang="it-IT" dirty="0" err="1"/>
                  <a:t>completely</a:t>
                </a:r>
                <a:r>
                  <a:rPr lang="it-IT" dirty="0"/>
                  <a:t> </a:t>
                </a:r>
                <a:r>
                  <a:rPr lang="it-IT" dirty="0" err="1"/>
                  <a:t>synchronized</a:t>
                </a:r>
                <a:r>
                  <a:rPr lang="it-IT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en-US" dirty="0"/>
                  <a:t>it is non-zero, you can conclude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influences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some way.</a:t>
                </a: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36BFDE6-FB20-4C7D-8EF3-DC01780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658921"/>
                <a:ext cx="11155680" cy="946991"/>
              </a:xfrm>
              <a:prstGeom prst="rect">
                <a:avLst/>
              </a:prstGeom>
              <a:blipFill>
                <a:blip r:embed="rId7"/>
                <a:stretch>
                  <a:fillRect l="-437" t="-3205" b="-6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6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3EAA4973-969C-4532-8091-686FCB03B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" y="2355701"/>
            <a:ext cx="3793319" cy="37933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5E597C-AA7A-4AF2-BE66-7CD37629CC92}"/>
              </a:ext>
            </a:extLst>
          </p:cNvPr>
          <p:cNvSpPr txBox="1"/>
          <p:nvPr/>
        </p:nvSpPr>
        <p:spPr>
          <a:xfrm>
            <a:off x="363080" y="396240"/>
            <a:ext cx="1093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1.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indicator</a:t>
            </a:r>
            <a:r>
              <a:rPr lang="it-IT" sz="2800" dirty="0"/>
              <a:t>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influences</a:t>
            </a:r>
            <a:r>
              <a:rPr lang="it-IT" sz="2800" dirty="0"/>
              <a:t> the FCS?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0330BF-E008-42A0-AF98-7B13D97A27F3}"/>
                  </a:ext>
                </a:extLst>
              </p:cNvPr>
              <p:cNvSpPr txBox="1"/>
              <p:nvPr/>
            </p:nvSpPr>
            <p:spPr>
              <a:xfrm>
                <a:off x="363080" y="1284895"/>
                <a:ext cx="11155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Now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can compute the </a:t>
                </a:r>
                <a:r>
                  <a:rPr lang="it-IT" dirty="0" err="1"/>
                  <a:t>TEs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i="1" dirty="0" err="1"/>
                  <a:t>predictive</a:t>
                </a:r>
                <a:r>
                  <a:rPr lang="it-IT" i="1" dirty="0"/>
                  <a:t> </a:t>
                </a:r>
                <a:r>
                  <a:rPr lang="it-IT" i="1" dirty="0" err="1"/>
                  <a:t>indicators</a:t>
                </a:r>
                <a:r>
                  <a:rPr lang="it-IT" i="1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and the </a:t>
                </a:r>
                <a:r>
                  <a:rPr lang="it-IT" i="1" dirty="0"/>
                  <a:t>target </a:t>
                </a:r>
                <a:r>
                  <a:rPr lang="it-IT" i="1" dirty="0" err="1"/>
                  <a:t>indicator</a:t>
                </a:r>
                <a:r>
                  <a:rPr lang="it-IT" i="1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(FCS  </a:t>
                </a:r>
                <a:r>
                  <a:rPr lang="it-IT" dirty="0" err="1"/>
                  <a:t>indicator</a:t>
                </a:r>
                <a:r>
                  <a:rPr lang="it-IT" dirty="0"/>
                  <a:t>): 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0330BF-E008-42A0-AF98-7B13D97A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0" y="1284895"/>
                <a:ext cx="11155680" cy="369332"/>
              </a:xfrm>
              <a:prstGeom prst="rect">
                <a:avLst/>
              </a:prstGeom>
              <a:blipFill>
                <a:blip r:embed="rId3"/>
                <a:stretch>
                  <a:fillRect l="-492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10B0A20-8C25-40A7-9770-EEA38C6579FC}"/>
              </a:ext>
            </a:extLst>
          </p:cNvPr>
          <p:cNvCxnSpPr/>
          <p:nvPr/>
        </p:nvCxnSpPr>
        <p:spPr>
          <a:xfrm>
            <a:off x="3746739" y="5754585"/>
            <a:ext cx="3657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593DFD6-7510-4F78-A307-888DDCF0F877}"/>
              </a:ext>
            </a:extLst>
          </p:cNvPr>
          <p:cNvCxnSpPr>
            <a:cxnSpLocks/>
          </p:cNvCxnSpPr>
          <p:nvPr/>
        </p:nvCxnSpPr>
        <p:spPr>
          <a:xfrm rot="5400000">
            <a:off x="1084441" y="5700491"/>
            <a:ext cx="3657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2FA136C-EA8C-48B6-A9B1-BA65333AF77A}"/>
              </a:ext>
            </a:extLst>
          </p:cNvPr>
          <p:cNvSpPr txBox="1"/>
          <p:nvPr/>
        </p:nvSpPr>
        <p:spPr>
          <a:xfrm>
            <a:off x="3950656" y="5492975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err="1"/>
              <a:t>Predictive</a:t>
            </a:r>
            <a:r>
              <a:rPr lang="it-IT" sz="1400" i="1" dirty="0"/>
              <a:t> </a:t>
            </a:r>
            <a:r>
              <a:rPr lang="it-IT" sz="1400" i="1" dirty="0" err="1"/>
              <a:t>indicators</a:t>
            </a: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186092-B61D-4439-AF5B-117100BB4A48}"/>
              </a:ext>
            </a:extLst>
          </p:cNvPr>
          <p:cNvSpPr txBox="1"/>
          <p:nvPr/>
        </p:nvSpPr>
        <p:spPr>
          <a:xfrm>
            <a:off x="571361" y="5883371"/>
            <a:ext cx="139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Target </a:t>
            </a:r>
            <a:r>
              <a:rPr lang="it-IT" sz="1400" i="1" dirty="0" err="1"/>
              <a:t>indicator</a:t>
            </a:r>
            <a:endParaRPr lang="it-IT" sz="1400" i="1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EB5B5A6-0753-4F8C-922A-2C4294DFD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33" y="2403004"/>
            <a:ext cx="5923280" cy="37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1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3DD8D9-D865-4FBC-A4DC-724B1575DA58}"/>
              </a:ext>
            </a:extLst>
          </p:cNvPr>
          <p:cNvSpPr txBox="1"/>
          <p:nvPr/>
        </p:nvSpPr>
        <p:spPr>
          <a:xfrm>
            <a:off x="396240" y="284480"/>
            <a:ext cx="11393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2. To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extent</a:t>
            </a:r>
            <a:r>
              <a:rPr lang="it-IT" sz="2800" dirty="0"/>
              <a:t> the </a:t>
            </a:r>
            <a:r>
              <a:rPr lang="it-IT" sz="2800" dirty="0" err="1"/>
              <a:t>temporal</a:t>
            </a:r>
            <a:r>
              <a:rPr lang="it-IT" sz="2800" dirty="0"/>
              <a:t> </a:t>
            </a:r>
            <a:r>
              <a:rPr lang="it-IT" sz="2800" dirty="0" err="1"/>
              <a:t>lag</a:t>
            </a:r>
            <a:r>
              <a:rPr lang="it-IT" sz="2800" dirty="0"/>
              <a:t> of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indicator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useful</a:t>
            </a:r>
            <a:r>
              <a:rPr lang="it-IT" sz="2800" dirty="0"/>
              <a:t> for </a:t>
            </a:r>
            <a:r>
              <a:rPr lang="it-IT" sz="2800" dirty="0" err="1"/>
              <a:t>predicting</a:t>
            </a:r>
            <a:r>
              <a:rPr lang="it-IT" sz="2800" dirty="0"/>
              <a:t> </a:t>
            </a:r>
            <a:r>
              <a:rPr lang="it-IT" sz="2800" dirty="0" err="1"/>
              <a:t>tomorrow’s</a:t>
            </a:r>
            <a:r>
              <a:rPr lang="it-IT" sz="2800" dirty="0"/>
              <a:t> FCS performance?</a:t>
            </a:r>
          </a:p>
          <a:p>
            <a:endParaRPr lang="it-IT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52BC169-F341-467E-8447-92A2FB8767A6}"/>
                  </a:ext>
                </a:extLst>
              </p:cNvPr>
              <p:cNvSpPr/>
              <p:nvPr/>
            </p:nvSpPr>
            <p:spPr>
              <a:xfrm>
                <a:off x="396240" y="1431204"/>
                <a:ext cx="11393990" cy="933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000000"/>
                    </a:solidFill>
                  </a:rPr>
                  <a:t>We can </a:t>
                </a:r>
                <a:r>
                  <a:rPr lang="it-IT" dirty="0" err="1">
                    <a:solidFill>
                      <a:srgbClr val="000000"/>
                    </a:solidFill>
                  </a:rPr>
                  <a:t>also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define</a:t>
                </a:r>
                <a:r>
                  <a:rPr lang="it-IT" dirty="0">
                    <a:solidFill>
                      <a:srgbClr val="000000"/>
                    </a:solidFill>
                  </a:rPr>
                  <a:t> a </a:t>
                </a:r>
                <a:r>
                  <a:rPr lang="it-IT" dirty="0" err="1">
                    <a:solidFill>
                      <a:srgbClr val="000000"/>
                    </a:solidFill>
                  </a:rPr>
                  <a:t>generalized</a:t>
                </a:r>
                <a:r>
                  <a:rPr lang="it-IT" dirty="0">
                    <a:solidFill>
                      <a:srgbClr val="000000"/>
                    </a:solidFill>
                  </a:rPr>
                  <a:t> Markov </a:t>
                </a:r>
                <a:r>
                  <a:rPr lang="it-IT" dirty="0" err="1">
                    <a:solidFill>
                      <a:srgbClr val="000000"/>
                    </a:solidFill>
                  </a:rPr>
                  <a:t>property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it-IT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it-IT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it-IT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relying</a:t>
                </a:r>
                <a:r>
                  <a:rPr lang="it-IT" dirty="0">
                    <a:solidFill>
                      <a:srgbClr val="000000"/>
                    </a:solidFill>
                  </a:rPr>
                  <a:t> on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Kullback-Leibler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distance</a:t>
                </a:r>
                <a:r>
                  <a:rPr lang="it-IT" dirty="0">
                    <a:solidFill>
                      <a:srgbClr val="000000"/>
                    </a:solidFill>
                  </a:rPr>
                  <a:t>, </a:t>
                </a:r>
                <a:r>
                  <a:rPr lang="it-IT" dirty="0" err="1">
                    <a:solidFill>
                      <a:srgbClr val="000000"/>
                    </a:solidFill>
                  </a:rPr>
                  <a:t>where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it-IT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it-IT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it-IT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…,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−(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solidFill>
                      <a:srgbClr val="000000"/>
                    </a:solidFill>
                  </a:rPr>
                  <a:t>is</a:t>
                </a:r>
                <a:r>
                  <a:rPr lang="it-IT" dirty="0">
                    <a:solidFill>
                      <a:srgbClr val="000000"/>
                    </a:solidFill>
                  </a:rPr>
                  <a:t>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temporal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lag</a:t>
                </a:r>
                <a:r>
                  <a:rPr lang="it-IT" dirty="0">
                    <a:solidFill>
                      <a:srgbClr val="000000"/>
                    </a:solidFill>
                  </a:rPr>
                  <a:t> for the time-</a:t>
                </a:r>
                <a:r>
                  <a:rPr lang="it-IT" dirty="0" err="1">
                    <a:solidFill>
                      <a:srgbClr val="000000"/>
                    </a:solidFill>
                  </a:rPr>
                  <a:t>series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52BC169-F341-467E-8447-92A2FB876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431204"/>
                <a:ext cx="11393990" cy="933012"/>
              </a:xfrm>
              <a:prstGeom prst="rect">
                <a:avLst/>
              </a:prstGeom>
              <a:blipFill>
                <a:blip r:embed="rId2"/>
                <a:stretch>
                  <a:fillRect l="-428" b="-45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34FAD7-AB48-4185-9DC3-7C56DEC41E46}"/>
                  </a:ext>
                </a:extLst>
              </p:cNvPr>
              <p:cNvSpPr txBox="1"/>
              <p:nvPr/>
            </p:nvSpPr>
            <p:spPr>
              <a:xfrm>
                <a:off x="2992353" y="2772607"/>
                <a:ext cx="6201763" cy="907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it-IT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it-IT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it-IT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it-IT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it-IT" sz="2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it-IT" sz="2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E34FAD7-AB48-4185-9DC3-7C56DEC4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53" y="2772607"/>
                <a:ext cx="6201763" cy="907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CEC72D5-5A5A-46F9-BDD6-7F0DD6DA81EF}"/>
                  </a:ext>
                </a:extLst>
              </p:cNvPr>
              <p:cNvSpPr/>
              <p:nvPr/>
            </p:nvSpPr>
            <p:spPr>
              <a:xfrm>
                <a:off x="477520" y="4088298"/>
                <a:ext cx="550672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000000"/>
                    </a:solidFill>
                  </a:rPr>
                  <a:t>We can play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/>
                  <a:t>i.e., the window size of the historical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used for the future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 err="1"/>
                  <a:t>prediction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rgbClr val="000000"/>
                    </a:solidFill>
                  </a:rPr>
                  <a:t>in </a:t>
                </a:r>
                <a:r>
                  <a:rPr lang="it-IT" dirty="0" err="1">
                    <a:solidFill>
                      <a:srgbClr val="000000"/>
                    </a:solidFill>
                  </a:rPr>
                  <a:t>order</a:t>
                </a:r>
                <a:r>
                  <a:rPr lang="it-IT" dirty="0">
                    <a:solidFill>
                      <a:srgbClr val="000000"/>
                    </a:solidFill>
                  </a:rPr>
                  <a:t> to </a:t>
                </a:r>
                <a:r>
                  <a:rPr lang="it-IT" dirty="0" err="1">
                    <a:solidFill>
                      <a:srgbClr val="000000"/>
                    </a:solidFill>
                  </a:rPr>
                  <a:t>answer</a:t>
                </a:r>
                <a:r>
                  <a:rPr lang="it-IT" dirty="0">
                    <a:solidFill>
                      <a:srgbClr val="000000"/>
                    </a:solidFill>
                  </a:rPr>
                  <a:t> to </a:t>
                </a:r>
                <a:r>
                  <a:rPr lang="it-IT" dirty="0" err="1">
                    <a:solidFill>
                      <a:srgbClr val="000000"/>
                    </a:solidFill>
                  </a:rPr>
                  <a:t>our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question</a:t>
                </a:r>
                <a:r>
                  <a:rPr lang="it-IT" dirty="0">
                    <a:solidFill>
                      <a:srgbClr val="000000"/>
                    </a:solidFill>
                  </a:rPr>
                  <a:t>. A </a:t>
                </a:r>
                <a:r>
                  <a:rPr lang="it-IT" dirty="0" err="1">
                    <a:solidFill>
                      <a:srgbClr val="000000"/>
                    </a:solidFill>
                  </a:rPr>
                  <a:t>solution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could</a:t>
                </a:r>
                <a:r>
                  <a:rPr lang="it-IT" dirty="0">
                    <a:solidFill>
                      <a:srgbClr val="000000"/>
                    </a:solidFill>
                  </a:rPr>
                  <a:t> be </a:t>
                </a:r>
                <a:r>
                  <a:rPr lang="it-IT" dirty="0"/>
                  <a:t>the </a:t>
                </a:r>
                <a:r>
                  <a:rPr lang="it-IT" dirty="0" err="1"/>
                  <a:t>estimation</a:t>
                </a:r>
                <a:r>
                  <a:rPr lang="it-IT" dirty="0"/>
                  <a:t> of 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en-US" dirty="0"/>
                  <a:t>minimum positive integer above which the change rate of the TE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decreases</a:t>
                </a:r>
                <a:r>
                  <a:rPr lang="en-US" dirty="0"/>
                  <a:t> significantly</a:t>
                </a:r>
                <a:r>
                  <a:rPr lang="en-US" baseline="30000" dirty="0"/>
                  <a:t>[5]</a:t>
                </a:r>
                <a:r>
                  <a:rPr lang="en-US" dirty="0"/>
                  <a:t>.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CEC72D5-5A5A-46F9-BDD6-7F0DD6DA8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088298"/>
                <a:ext cx="5506720" cy="1754326"/>
              </a:xfrm>
              <a:prstGeom prst="rect">
                <a:avLst/>
              </a:prstGeom>
              <a:blipFill>
                <a:blip r:embed="rId4"/>
                <a:stretch>
                  <a:fillRect l="-885" t="-2091" r="-1549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D5EC-F818-4877-84E5-C48AC8140580}"/>
              </a:ext>
            </a:extLst>
          </p:cNvPr>
          <p:cNvSpPr txBox="1"/>
          <p:nvPr/>
        </p:nvSpPr>
        <p:spPr>
          <a:xfrm>
            <a:off x="81279" y="6435020"/>
            <a:ext cx="1136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[5]. </a:t>
            </a:r>
            <a:r>
              <a:rPr lang="en-US" sz="1200" dirty="0"/>
              <a:t>"Direct Causality Detection via the </a:t>
            </a:r>
            <a:r>
              <a:rPr lang="it-IT" sz="1200" dirty="0"/>
              <a:t>Transfer </a:t>
            </a:r>
            <a:r>
              <a:rPr lang="it-IT" sz="1200" dirty="0" err="1"/>
              <a:t>Entropy</a:t>
            </a:r>
            <a:r>
              <a:rPr lang="it-IT" sz="1200" dirty="0"/>
              <a:t> </a:t>
            </a:r>
            <a:r>
              <a:rPr lang="it-IT" sz="1200" dirty="0" err="1"/>
              <a:t>Approach</a:t>
            </a:r>
            <a:r>
              <a:rPr lang="en-US" sz="1200" dirty="0"/>
              <a:t>", </a:t>
            </a:r>
            <a:r>
              <a:rPr lang="it-IT" sz="1200" dirty="0" err="1"/>
              <a:t>Ping</a:t>
            </a:r>
            <a:r>
              <a:rPr lang="it-IT" sz="1200" dirty="0"/>
              <a:t> </a:t>
            </a:r>
            <a:r>
              <a:rPr lang="it-IT" sz="1200" dirty="0" err="1"/>
              <a:t>Duan</a:t>
            </a:r>
            <a:r>
              <a:rPr lang="it-IT" sz="1200" dirty="0"/>
              <a:t>, Fan Yang</a:t>
            </a:r>
            <a:r>
              <a:rPr lang="en-US" sz="1200" dirty="0"/>
              <a:t>, 2013.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DCBC5B8-2B76-4965-A201-30856064D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10" y="4088298"/>
            <a:ext cx="4457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0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1B3F89-932F-4012-B22B-DD577AD5E4F9}"/>
              </a:ext>
            </a:extLst>
          </p:cNvPr>
          <p:cNvSpPr txBox="1"/>
          <p:nvPr/>
        </p:nvSpPr>
        <p:spPr>
          <a:xfrm>
            <a:off x="660400" y="265372"/>
            <a:ext cx="385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Toy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DD9F325-921C-467F-B739-E08C96983918}"/>
                  </a:ext>
                </a:extLst>
              </p:cNvPr>
              <p:cNvSpPr txBox="1"/>
              <p:nvPr/>
            </p:nvSpPr>
            <p:spPr>
              <a:xfrm>
                <a:off x="660400" y="1039689"/>
                <a:ext cx="1073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Let’s</a:t>
                </a:r>
                <a:r>
                  <a:rPr lang="it-IT" dirty="0"/>
                  <a:t> take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simple</a:t>
                </a:r>
                <a:r>
                  <a:rPr lang="it-IT" dirty="0"/>
                  <a:t> time-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know of </a:t>
                </a:r>
                <a:r>
                  <a:rPr lang="it-IT" dirty="0" err="1"/>
                  <a:t>course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influences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for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temporal</a:t>
                </a:r>
                <a:r>
                  <a:rPr lang="it-IT" dirty="0"/>
                  <a:t> </a:t>
                </a:r>
                <a:r>
                  <a:rPr lang="it-IT" dirty="0" err="1"/>
                  <a:t>lag</a:t>
                </a:r>
                <a:r>
                  <a:rPr lang="it-IT" dirty="0"/>
                  <a:t>: 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DD9F325-921C-467F-B739-E08C9698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039689"/>
                <a:ext cx="10739120" cy="369332"/>
              </a:xfrm>
              <a:prstGeom prst="rect">
                <a:avLst/>
              </a:prstGeom>
              <a:blipFill>
                <a:blip r:embed="rId2"/>
                <a:stretch>
                  <a:fillRect l="-45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462D279-A257-43D9-B911-3CE0566A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6" y="1690403"/>
            <a:ext cx="4575815" cy="2257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1FC40B5-7594-4FCC-A6BD-E367556750EA}"/>
                  </a:ext>
                </a:extLst>
              </p:cNvPr>
              <p:cNvSpPr txBox="1"/>
              <p:nvPr/>
            </p:nvSpPr>
            <p:spPr>
              <a:xfrm>
                <a:off x="6096000" y="2406749"/>
                <a:ext cx="4958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, the time-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it-IT" dirty="0"/>
                  <a:t> time-steps delay </a:t>
                </a:r>
                <a:r>
                  <a:rPr lang="it-IT" dirty="0" err="1"/>
                  <a:t>compared</a:t>
                </a:r>
                <a:r>
                  <a:rPr lang="it-IT" dirty="0"/>
                  <a:t> to the time-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1FC40B5-7594-4FCC-A6BD-E36755675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06749"/>
                <a:ext cx="4958080" cy="646331"/>
              </a:xfrm>
              <a:prstGeom prst="rect">
                <a:avLst/>
              </a:prstGeom>
              <a:blipFill>
                <a:blip r:embed="rId4"/>
                <a:stretch>
                  <a:fillRect l="-984" t="-5660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BCFDB-1858-4180-B54A-9B5BCDCFF9C7}"/>
                  </a:ext>
                </a:extLst>
              </p:cNvPr>
              <p:cNvSpPr txBox="1"/>
              <p:nvPr/>
            </p:nvSpPr>
            <p:spPr>
              <a:xfrm>
                <a:off x="2742246" y="5189024"/>
                <a:ext cx="1891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Playing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/>
                  <a:t>: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BCFDB-1858-4180-B54A-9B5BCDCF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46" y="5189024"/>
                <a:ext cx="1891667" cy="369332"/>
              </a:xfrm>
              <a:prstGeom prst="rect">
                <a:avLst/>
              </a:prstGeom>
              <a:blipFill>
                <a:blip r:embed="rId5"/>
                <a:stretch>
                  <a:fillRect l="-290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A2E0606E-287C-458B-9B3A-4FEA9A975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3" y="4229407"/>
            <a:ext cx="4994344" cy="24769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2B63D4E-883F-41AF-8CC6-48693C783863}"/>
              </a:ext>
            </a:extLst>
          </p:cNvPr>
          <p:cNvCxnSpPr/>
          <p:nvPr/>
        </p:nvCxnSpPr>
        <p:spPr>
          <a:xfrm>
            <a:off x="7660640" y="4368800"/>
            <a:ext cx="0" cy="2011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DB429DD2-B36E-40ED-A514-341132E41E45}"/>
              </a:ext>
            </a:extLst>
          </p:cNvPr>
          <p:cNvSpPr/>
          <p:nvPr/>
        </p:nvSpPr>
        <p:spPr>
          <a:xfrm flipH="1" flipV="1">
            <a:off x="7625076" y="6364711"/>
            <a:ext cx="71128" cy="71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1263F27-CE21-4FCD-8B0A-96C163683AAD}"/>
              </a:ext>
            </a:extLst>
          </p:cNvPr>
          <p:cNvSpPr txBox="1"/>
          <p:nvPr/>
        </p:nvSpPr>
        <p:spPr>
          <a:xfrm>
            <a:off x="7660640" y="6039354"/>
            <a:ext cx="56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24</a:t>
            </a:r>
          </a:p>
        </p:txBody>
      </p:sp>
      <p:pic>
        <p:nvPicPr>
          <p:cNvPr id="17" name="Elemento grafico 16" descr="Grande sorriso senza riempimento">
            <a:extLst>
              <a:ext uri="{FF2B5EF4-FFF2-40B4-BE49-F238E27FC236}">
                <a16:creationId xmlns:a16="http://schemas.microsoft.com/office/drawing/2014/main" id="{9306BB61-3B27-4BBA-A5FF-CBBA1E3C4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0639" y="5948540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AB4AB3-7575-46D9-8AF5-52A6D755C1DC}"/>
              </a:ext>
            </a:extLst>
          </p:cNvPr>
          <p:cNvSpPr txBox="1"/>
          <p:nvPr/>
        </p:nvSpPr>
        <p:spPr>
          <a:xfrm>
            <a:off x="528320" y="409769"/>
            <a:ext cx="1073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works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some </a:t>
            </a:r>
            <a:r>
              <a:rPr lang="it-IT" dirty="0" err="1"/>
              <a:t>variations</a:t>
            </a:r>
            <a:r>
              <a:rPr lang="it-IT" dirty="0"/>
              <a:t>…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207563-A39D-4681-B4D0-530FEFB0AFBE}"/>
              </a:ext>
            </a:extLst>
          </p:cNvPr>
          <p:cNvSpPr txBox="1"/>
          <p:nvPr/>
        </p:nvSpPr>
        <p:spPr>
          <a:xfrm>
            <a:off x="670560" y="167315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2B3735-22C1-4779-BB46-A13DF3AF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16" y="1071406"/>
            <a:ext cx="3065364" cy="15611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246157-649F-480D-A926-C34EC14EDABA}"/>
              </a:ext>
            </a:extLst>
          </p:cNvPr>
          <p:cNvSpPr txBox="1"/>
          <p:nvPr/>
        </p:nvSpPr>
        <p:spPr>
          <a:xfrm>
            <a:off x="670560" y="3570740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4E34FA-F8A2-4A39-A865-5F734D4A3136}"/>
              </a:ext>
            </a:extLst>
          </p:cNvPr>
          <p:cNvSpPr txBox="1"/>
          <p:nvPr/>
        </p:nvSpPr>
        <p:spPr>
          <a:xfrm>
            <a:off x="670560" y="5417262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D98475A-5A21-4357-BD3E-A9D298D0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3018201"/>
            <a:ext cx="3183343" cy="15669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F642C9B-3190-40DE-8531-339FFBE9C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37" y="4887823"/>
            <a:ext cx="3183343" cy="1738902"/>
          </a:xfrm>
          <a:prstGeom prst="rect">
            <a:avLst/>
          </a:prstGeom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7C9E0C69-234B-49BE-B13F-5B9BF347D973}"/>
              </a:ext>
            </a:extLst>
          </p:cNvPr>
          <p:cNvGrpSpPr/>
          <p:nvPr/>
        </p:nvGrpSpPr>
        <p:grpSpPr>
          <a:xfrm>
            <a:off x="6490653" y="984539"/>
            <a:ext cx="3657889" cy="5659601"/>
            <a:chOff x="6490653" y="1042414"/>
            <a:chExt cx="3657889" cy="5659601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8CDEC64-9F81-493B-95B0-C63BC1F0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0653" y="1042414"/>
              <a:ext cx="3628072" cy="185492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135971D7-2E38-4BFF-9764-AADCC015E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0653" y="2969447"/>
              <a:ext cx="3628072" cy="1837763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7BBCFEA-4EE4-4E89-8378-1FBE3CAC1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0470" y="4807210"/>
              <a:ext cx="3628072" cy="1894805"/>
            </a:xfrm>
            <a:prstGeom prst="rect">
              <a:avLst/>
            </a:prstGeom>
          </p:spPr>
        </p:pic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B5DDAD79-4105-4B22-94EB-E19568E9048F}"/>
                </a:ext>
              </a:extLst>
            </p:cNvPr>
            <p:cNvCxnSpPr>
              <a:cxnSpLocks/>
            </p:cNvCxnSpPr>
            <p:nvPr/>
          </p:nvCxnSpPr>
          <p:spPr>
            <a:xfrm>
              <a:off x="8688361" y="1168400"/>
              <a:ext cx="0" cy="14641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DCBA64A9-FA71-4EC5-8255-1B0E57701984}"/>
                </a:ext>
              </a:extLst>
            </p:cNvPr>
            <p:cNvCxnSpPr>
              <a:cxnSpLocks/>
            </p:cNvCxnSpPr>
            <p:nvPr/>
          </p:nvCxnSpPr>
          <p:spPr>
            <a:xfrm>
              <a:off x="8688361" y="3069623"/>
              <a:ext cx="0" cy="15155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8617EF9B-0036-433B-8BB2-772BB936C2A3}"/>
                </a:ext>
              </a:extLst>
            </p:cNvPr>
            <p:cNvCxnSpPr>
              <a:cxnSpLocks/>
            </p:cNvCxnSpPr>
            <p:nvPr/>
          </p:nvCxnSpPr>
          <p:spPr>
            <a:xfrm>
              <a:off x="8696272" y="4940300"/>
              <a:ext cx="0" cy="1498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691A9A03-D1E9-4888-95D1-F9B9C6A66C5F}"/>
              </a:ext>
            </a:extLst>
          </p:cNvPr>
          <p:cNvSpPr/>
          <p:nvPr/>
        </p:nvSpPr>
        <p:spPr>
          <a:xfrm>
            <a:off x="5197033" y="1571574"/>
            <a:ext cx="648182" cy="5607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04E20EEF-BB2B-484A-9B7C-42CF5E77E733}"/>
              </a:ext>
            </a:extLst>
          </p:cNvPr>
          <p:cNvSpPr/>
          <p:nvPr/>
        </p:nvSpPr>
        <p:spPr>
          <a:xfrm>
            <a:off x="5191825" y="3449358"/>
            <a:ext cx="648182" cy="5607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77693E93-1610-418B-8F63-E39506AD7260}"/>
              </a:ext>
            </a:extLst>
          </p:cNvPr>
          <p:cNvSpPr/>
          <p:nvPr/>
        </p:nvSpPr>
        <p:spPr>
          <a:xfrm>
            <a:off x="5186854" y="5321895"/>
            <a:ext cx="648182" cy="5607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FF62824-5049-41E0-A1E6-4C96DB5AEBB1}"/>
              </a:ext>
            </a:extLst>
          </p:cNvPr>
          <p:cNvSpPr txBox="1"/>
          <p:nvPr/>
        </p:nvSpPr>
        <p:spPr>
          <a:xfrm>
            <a:off x="8764843" y="2246545"/>
            <a:ext cx="56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EE03B5-10F1-4D7B-91D7-B0086223A931}"/>
              </a:ext>
            </a:extLst>
          </p:cNvPr>
          <p:cNvSpPr txBox="1"/>
          <p:nvPr/>
        </p:nvSpPr>
        <p:spPr>
          <a:xfrm>
            <a:off x="8764843" y="4156420"/>
            <a:ext cx="56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3F6334E-67F9-4375-883B-A11F2E84F8F7}"/>
              </a:ext>
            </a:extLst>
          </p:cNvPr>
          <p:cNvSpPr txBox="1"/>
          <p:nvPr/>
        </p:nvSpPr>
        <p:spPr>
          <a:xfrm>
            <a:off x="8758733" y="6011693"/>
            <a:ext cx="56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F29F67A-9425-4E74-84ED-F160F27ACFA7}"/>
              </a:ext>
            </a:extLst>
          </p:cNvPr>
          <p:cNvSpPr/>
          <p:nvPr/>
        </p:nvSpPr>
        <p:spPr>
          <a:xfrm flipH="1" flipV="1">
            <a:off x="8652797" y="2544749"/>
            <a:ext cx="71128" cy="71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174C11DA-3A17-4F1A-BC38-A11A07FE6C6C}"/>
              </a:ext>
            </a:extLst>
          </p:cNvPr>
          <p:cNvSpPr/>
          <p:nvPr/>
        </p:nvSpPr>
        <p:spPr>
          <a:xfrm flipH="1" flipV="1">
            <a:off x="8652930" y="4467038"/>
            <a:ext cx="71128" cy="71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49767F0B-CB16-4987-81F1-8585BBC11320}"/>
              </a:ext>
            </a:extLst>
          </p:cNvPr>
          <p:cNvSpPr/>
          <p:nvPr/>
        </p:nvSpPr>
        <p:spPr>
          <a:xfrm flipH="1" flipV="1">
            <a:off x="8652797" y="6340365"/>
            <a:ext cx="71128" cy="711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6" name="Elemento grafico 35" descr="Grande sorriso senza riempimento">
            <a:extLst>
              <a:ext uri="{FF2B5EF4-FFF2-40B4-BE49-F238E27FC236}">
                <a16:creationId xmlns:a16="http://schemas.microsoft.com/office/drawing/2014/main" id="{10F3EACF-539C-4896-B718-80441C8113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7769" y="2246545"/>
            <a:ext cx="280162" cy="280162"/>
          </a:xfrm>
          <a:prstGeom prst="rect">
            <a:avLst/>
          </a:prstGeom>
        </p:spPr>
      </p:pic>
      <p:pic>
        <p:nvPicPr>
          <p:cNvPr id="37" name="Elemento grafico 36" descr="Grande sorriso senza riempimento">
            <a:extLst>
              <a:ext uri="{FF2B5EF4-FFF2-40B4-BE49-F238E27FC236}">
                <a16:creationId xmlns:a16="http://schemas.microsoft.com/office/drawing/2014/main" id="{BA87FDFA-1C13-4936-BE92-2DBD836F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94423" y="4143440"/>
            <a:ext cx="280162" cy="280162"/>
          </a:xfrm>
          <a:prstGeom prst="rect">
            <a:avLst/>
          </a:prstGeom>
        </p:spPr>
      </p:pic>
      <p:pic>
        <p:nvPicPr>
          <p:cNvPr id="38" name="Elemento grafico 37" descr="Grande sorriso senza riempimento">
            <a:extLst>
              <a:ext uri="{FF2B5EF4-FFF2-40B4-BE49-F238E27FC236}">
                <a16:creationId xmlns:a16="http://schemas.microsoft.com/office/drawing/2014/main" id="{0C09C0AE-8729-4C56-A1CB-C2A9E5CBA7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9988" y="6023948"/>
            <a:ext cx="280162" cy="2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813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di Office</vt:lpstr>
      <vt:lpstr>WFP-ISI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Foini</dc:creator>
  <cp:lastModifiedBy>Pietro Foini</cp:lastModifiedBy>
  <cp:revision>53</cp:revision>
  <dcterms:created xsi:type="dcterms:W3CDTF">2020-07-01T18:23:36Z</dcterms:created>
  <dcterms:modified xsi:type="dcterms:W3CDTF">2020-07-02T12:27:58Z</dcterms:modified>
</cp:coreProperties>
</file>