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1"/>
    <p:sldMasterId id="2147483665" r:id="rId2"/>
  </p:sldMasterIdLst>
  <p:notesMasterIdLst>
    <p:notesMasterId r:id="rId19"/>
  </p:notesMasterIdLst>
  <p:sldIdLst>
    <p:sldId id="256" r:id="rId3"/>
    <p:sldId id="269" r:id="rId4"/>
    <p:sldId id="272" r:id="rId5"/>
    <p:sldId id="257" r:id="rId6"/>
    <p:sldId id="258" r:id="rId7"/>
    <p:sldId id="262" r:id="rId8"/>
    <p:sldId id="275" r:id="rId9"/>
    <p:sldId id="281" r:id="rId10"/>
    <p:sldId id="273" r:id="rId11"/>
    <p:sldId id="279" r:id="rId12"/>
    <p:sldId id="277" r:id="rId13"/>
    <p:sldId id="280" r:id="rId14"/>
    <p:sldId id="278" r:id="rId15"/>
    <p:sldId id="276" r:id="rId16"/>
    <p:sldId id="270" r:id="rId17"/>
    <p:sldId id="271" r:id="rId18"/>
  </p:sldIdLst>
  <p:sldSz cx="9144000" cy="6858000" type="screen4x3"/>
  <p:notesSz cx="6858000" cy="9144000"/>
  <p:defaultTextStyle>
    <a:defPPr>
      <a:defRPr lang="it-IT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eviani" initials="n" lastIdx="7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3071B"/>
    <a:srgbClr val="CC0066"/>
    <a:srgbClr val="C10202"/>
    <a:srgbClr val="FFFF00"/>
    <a:srgbClr val="0000FF"/>
    <a:srgbClr val="FF5944"/>
    <a:srgbClr val="FFADCA"/>
    <a:srgbClr val="00FFFF"/>
    <a:srgbClr val="8D0101"/>
    <a:srgbClr val="B5B5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ssuno stile, nessuna grigli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Stile chi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09" autoAdjust="0"/>
    <p:restoredTop sz="95704" autoAdjust="0"/>
  </p:normalViewPr>
  <p:slideViewPr>
    <p:cSldViewPr snapToGrid="0">
      <p:cViewPr varScale="1">
        <p:scale>
          <a:sx n="68" d="100"/>
          <a:sy n="68" d="100"/>
        </p:scale>
        <p:origin x="1076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1548" y="237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noProof="0"/>
              <a:t>Fare clic per modificare gli stili del testo dello schema</a:t>
            </a:r>
          </a:p>
          <a:p>
            <a:pPr lvl="1"/>
            <a:r>
              <a:rPr lang="it-IT" noProof="0"/>
              <a:t>Secondo livello</a:t>
            </a:r>
          </a:p>
          <a:p>
            <a:pPr lvl="2"/>
            <a:r>
              <a:rPr lang="it-IT" noProof="0"/>
              <a:t>Terzo livello</a:t>
            </a:r>
          </a:p>
          <a:p>
            <a:pPr lvl="3"/>
            <a:r>
              <a:rPr lang="it-IT" noProof="0"/>
              <a:t>Quarto livello</a:t>
            </a:r>
          </a:p>
          <a:p>
            <a:pPr lvl="4"/>
            <a:r>
              <a:rPr lang="it-IT" noProof="0"/>
              <a:t>Quinto livello</a:t>
            </a:r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52CCBD97-4681-40DC-9DBE-24A1F315CF4D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3226171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112" charset="-128"/>
        <a:cs typeface="ＭＳ Ｐゴシック" pitchFamily="-112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/>
          <p:cNvSpPr/>
          <p:nvPr userDrawn="1"/>
        </p:nvSpPr>
        <p:spPr>
          <a:xfrm>
            <a:off x="-2907" y="1497066"/>
            <a:ext cx="9144000" cy="5383769"/>
          </a:xfrm>
          <a:prstGeom prst="rect">
            <a:avLst/>
          </a:prstGeom>
          <a:solidFill>
            <a:srgbClr val="9B001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0" name="Picture 4" descr="SigilloLogoLAST_WhiteOK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</a:blip>
          <a:srcRect l="-597" t="-9525" r="-1640" b="-6349"/>
          <a:stretch>
            <a:fillRect/>
          </a:stretch>
        </p:blipFill>
        <p:spPr bwMode="auto">
          <a:xfrm>
            <a:off x="6505742" y="9945"/>
            <a:ext cx="2635351" cy="1333970"/>
          </a:xfrm>
          <a:prstGeom prst="rect">
            <a:avLst/>
          </a:prstGeom>
          <a:solidFill>
            <a:srgbClr val="9B0014"/>
          </a:solidFill>
          <a:ln w="9525">
            <a:noFill/>
            <a:miter lim="800000"/>
            <a:headEnd/>
            <a:tailEnd/>
          </a:ln>
        </p:spPr>
      </p:pic>
      <p:sp>
        <p:nvSpPr>
          <p:cNvPr id="8" name="Titolo 1">
            <a:extLst>
              <a:ext uri="{FF2B5EF4-FFF2-40B4-BE49-F238E27FC236}">
                <a16:creationId xmlns:a16="http://schemas.microsoft.com/office/drawing/2014/main" id="{1EB36917-48BD-E042-BE8A-8D7211EA04B3}"/>
              </a:ext>
            </a:extLst>
          </p:cNvPr>
          <p:cNvSpPr txBox="1">
            <a:spLocks/>
          </p:cNvSpPr>
          <p:nvPr userDrawn="1"/>
        </p:nvSpPr>
        <p:spPr>
          <a:xfrm>
            <a:off x="0" y="213145"/>
            <a:ext cx="6543040" cy="10486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baseline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lang="en-US" sz="1800" b="0" i="0" cap="small" baseline="0">
                <a:latin typeface="Times New Roman" panose="02020603050405020304" pitchFamily="18" charset="0"/>
              </a:rPr>
              <a:t>Corso di laurea magistrale in Scienze Statistiche</a:t>
            </a:r>
          </a:p>
          <a:p>
            <a:pPr algn="l" fontAlgn="auto">
              <a:spcAft>
                <a:spcPts val="0"/>
              </a:spcAft>
            </a:pPr>
            <a:r>
              <a:rPr lang="en-US" sz="2400" b="0" i="1" cap="small" baseline="0">
                <a:latin typeface="Times New Roman" panose="02020603050405020304" pitchFamily="18" charset="0"/>
              </a:rPr>
              <a:t>Metodi informatici per statistica e data science</a:t>
            </a:r>
          </a:p>
          <a:p>
            <a:pPr algn="l" fontAlgn="auto">
              <a:spcAft>
                <a:spcPts val="0"/>
              </a:spcAft>
            </a:pPr>
            <a:r>
              <a:rPr lang="en-US" sz="1800" b="0" i="0" cap="small" baseline="0">
                <a:latin typeface="Times New Roman" panose="02020603050405020304" pitchFamily="18" charset="0"/>
              </a:rPr>
              <a:t>2023/2024</a:t>
            </a:r>
            <a:endParaRPr lang="it-IT" sz="1800" b="0" i="0" cap="small" baseline="0">
              <a:latin typeface="Times New Roman" panose="02020603050405020304" pitchFamily="18" charset="0"/>
            </a:endParaRPr>
          </a:p>
        </p:txBody>
      </p:sp>
      <p:sp>
        <p:nvSpPr>
          <p:cNvPr id="11" name="Sottotitolo 2">
            <a:extLst>
              <a:ext uri="{FF2B5EF4-FFF2-40B4-BE49-F238E27FC236}">
                <a16:creationId xmlns:a16="http://schemas.microsoft.com/office/drawing/2014/main" id="{2B308799-B43A-2348-847A-5C82A82E7974}"/>
              </a:ext>
            </a:extLst>
          </p:cNvPr>
          <p:cNvSpPr txBox="1">
            <a:spLocks/>
          </p:cNvSpPr>
          <p:nvPr userDrawn="1"/>
        </p:nvSpPr>
        <p:spPr>
          <a:xfrm>
            <a:off x="1393768" y="5340918"/>
            <a:ext cx="6400800" cy="4248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Clr>
                <a:srgbClr val="9B0014"/>
              </a:buClr>
              <a:buSzPct val="70000"/>
              <a:buFont typeface="Wingdings" charset="2"/>
              <a:buNone/>
              <a:defRPr sz="3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Clr>
                <a:srgbClr val="9B0014"/>
              </a:buClr>
              <a:buSzPct val="100000"/>
              <a:buFont typeface="Courier New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Clr>
                <a:srgbClr val="9B0014"/>
              </a:buClr>
              <a:buSzPct val="100000"/>
              <a:buFont typeface="Wingdings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Clr>
                <a:srgbClr val="9B0014"/>
              </a:buClr>
              <a:buSzPct val="80000"/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Clr>
                <a:srgbClr val="9B0014"/>
              </a:buClr>
              <a:buSzPct val="100000"/>
              <a:buFont typeface="Wingdings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z="1600" baseline="0"/>
              <a:t>2023/2024</a:t>
            </a:r>
          </a:p>
          <a:p>
            <a:pPr fontAlgn="auto">
              <a:spcAft>
                <a:spcPts val="0"/>
              </a:spcAft>
            </a:pPr>
            <a:endParaRPr lang="it-IT" sz="1600" baseline="0"/>
          </a:p>
        </p:txBody>
      </p:sp>
      <p:sp>
        <p:nvSpPr>
          <p:cNvPr id="12" name="Titolo 1">
            <a:extLst>
              <a:ext uri="{FF2B5EF4-FFF2-40B4-BE49-F238E27FC236}">
                <a16:creationId xmlns:a16="http://schemas.microsoft.com/office/drawing/2014/main" id="{8620FF68-EA1A-584F-8299-3B080B382851}"/>
              </a:ext>
            </a:extLst>
          </p:cNvPr>
          <p:cNvSpPr txBox="1">
            <a:spLocks/>
          </p:cNvSpPr>
          <p:nvPr userDrawn="1"/>
        </p:nvSpPr>
        <p:spPr>
          <a:xfrm>
            <a:off x="682893" y="1909273"/>
            <a:ext cx="7772400" cy="5677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baseline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2400" baseline="0"/>
              <a:t>Mini-progetto</a:t>
            </a:r>
            <a:endParaRPr lang="it-IT" sz="2400" baseline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noProof="0" dirty="0"/>
              <a:t>Click to edit Master title style</a:t>
            </a:r>
            <a:endParaRPr lang="it-IT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it-IT" noProof="0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5C021-FA02-7D4A-9AAB-ABFA99521826}" type="datetimeFigureOut">
              <a:rPr lang="it-IT" smtClean="0"/>
              <a:pPr/>
              <a:t>21/02/2024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Laurea SS - MIDST– 2023/2024 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3DAB7-F89A-F94F-8C5F-3F656CDF0A97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 b="0" i="1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noProof="0" dirty="0"/>
              <a:t>Click to edit Master title style</a:t>
            </a:r>
            <a:endParaRPr lang="it-IT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it-IT" noProof="0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5C021-FA02-7D4A-9AAB-ABFA99521826}" type="datetimeFigureOut">
              <a:rPr lang="it-IT" smtClean="0"/>
              <a:pPr/>
              <a:t>21/02/2024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Laurea SS - MIDST– 2023/2024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3DAB7-F89A-F94F-8C5F-3F656CDF0A97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593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/>
          <p:cNvSpPr/>
          <p:nvPr userDrawn="1"/>
        </p:nvSpPr>
        <p:spPr>
          <a:xfrm>
            <a:off x="-2907" y="1497066"/>
            <a:ext cx="9144000" cy="5383769"/>
          </a:xfrm>
          <a:prstGeom prst="rect">
            <a:avLst/>
          </a:prstGeom>
          <a:solidFill>
            <a:srgbClr val="9B001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0" name="Picture 4" descr="SigilloLogoLAST_WhiteOK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</a:blip>
          <a:srcRect l="-597" t="-9525" r="-1640" b="-6349"/>
          <a:stretch>
            <a:fillRect/>
          </a:stretch>
        </p:blipFill>
        <p:spPr bwMode="auto">
          <a:xfrm>
            <a:off x="6505742" y="9945"/>
            <a:ext cx="2635351" cy="1333970"/>
          </a:xfrm>
          <a:prstGeom prst="rect">
            <a:avLst/>
          </a:prstGeom>
          <a:solidFill>
            <a:srgbClr val="9B0014"/>
          </a:solidFill>
          <a:ln w="9525">
            <a:noFill/>
            <a:miter lim="800000"/>
            <a:headEnd/>
            <a:tailEnd/>
          </a:ln>
        </p:spPr>
      </p:pic>
      <p:sp>
        <p:nvSpPr>
          <p:cNvPr id="8" name="Titolo 1">
            <a:extLst>
              <a:ext uri="{FF2B5EF4-FFF2-40B4-BE49-F238E27FC236}">
                <a16:creationId xmlns:a16="http://schemas.microsoft.com/office/drawing/2014/main" id="{1EB36917-48BD-E042-BE8A-8D7211EA04B3}"/>
              </a:ext>
            </a:extLst>
          </p:cNvPr>
          <p:cNvSpPr txBox="1">
            <a:spLocks/>
          </p:cNvSpPr>
          <p:nvPr userDrawn="1"/>
        </p:nvSpPr>
        <p:spPr>
          <a:xfrm>
            <a:off x="0" y="213145"/>
            <a:ext cx="6543040" cy="10486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baseline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lang="en-US" sz="1800" b="0" i="0" cap="small" baseline="0">
                <a:latin typeface="Times New Roman" panose="02020603050405020304" pitchFamily="18" charset="0"/>
              </a:rPr>
              <a:t>Corso di laurea magistrale in Scienze Statistiche</a:t>
            </a:r>
          </a:p>
          <a:p>
            <a:pPr algn="l" fontAlgn="auto">
              <a:spcAft>
                <a:spcPts val="0"/>
              </a:spcAft>
            </a:pPr>
            <a:r>
              <a:rPr lang="en-US" sz="2400" b="0" i="1" cap="small" baseline="0">
                <a:latin typeface="Times New Roman" panose="02020603050405020304" pitchFamily="18" charset="0"/>
              </a:rPr>
              <a:t>Metodi informatici per statistica e data science</a:t>
            </a:r>
          </a:p>
          <a:p>
            <a:pPr algn="l" fontAlgn="auto">
              <a:spcAft>
                <a:spcPts val="0"/>
              </a:spcAft>
            </a:pPr>
            <a:r>
              <a:rPr lang="en-US" sz="1800" b="0" i="0" cap="small" baseline="0">
                <a:latin typeface="Times New Roman" panose="02020603050405020304" pitchFamily="18" charset="0"/>
              </a:rPr>
              <a:t>2023/2024</a:t>
            </a:r>
            <a:endParaRPr lang="it-IT" sz="1800" b="0" i="0" cap="small" baseline="0">
              <a:latin typeface="Times New Roman" panose="02020603050405020304" pitchFamily="18" charset="0"/>
            </a:endParaRPr>
          </a:p>
        </p:txBody>
      </p:sp>
      <p:sp>
        <p:nvSpPr>
          <p:cNvPr id="11" name="Sottotitolo 2">
            <a:extLst>
              <a:ext uri="{FF2B5EF4-FFF2-40B4-BE49-F238E27FC236}">
                <a16:creationId xmlns:a16="http://schemas.microsoft.com/office/drawing/2014/main" id="{2B308799-B43A-2348-847A-5C82A82E7974}"/>
              </a:ext>
            </a:extLst>
          </p:cNvPr>
          <p:cNvSpPr txBox="1">
            <a:spLocks/>
          </p:cNvSpPr>
          <p:nvPr userDrawn="1"/>
        </p:nvSpPr>
        <p:spPr>
          <a:xfrm>
            <a:off x="1393768" y="5340918"/>
            <a:ext cx="6400800" cy="4248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Clr>
                <a:srgbClr val="9B0014"/>
              </a:buClr>
              <a:buSzPct val="70000"/>
              <a:buFont typeface="Wingdings" charset="2"/>
              <a:buNone/>
              <a:defRPr sz="3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Clr>
                <a:srgbClr val="9B0014"/>
              </a:buClr>
              <a:buSzPct val="100000"/>
              <a:buFont typeface="Courier New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Clr>
                <a:srgbClr val="9B0014"/>
              </a:buClr>
              <a:buSzPct val="100000"/>
              <a:buFont typeface="Wingdings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Clr>
                <a:srgbClr val="9B0014"/>
              </a:buClr>
              <a:buSzPct val="80000"/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Clr>
                <a:srgbClr val="9B0014"/>
              </a:buClr>
              <a:buSzPct val="100000"/>
              <a:buFont typeface="Wingdings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z="1600" baseline="0"/>
              <a:t>2023/2024</a:t>
            </a:r>
          </a:p>
          <a:p>
            <a:pPr fontAlgn="auto">
              <a:spcAft>
                <a:spcPts val="0"/>
              </a:spcAft>
            </a:pPr>
            <a:endParaRPr lang="it-IT" sz="1600" baseline="0"/>
          </a:p>
        </p:txBody>
      </p:sp>
      <p:sp>
        <p:nvSpPr>
          <p:cNvPr id="12" name="Titolo 1">
            <a:extLst>
              <a:ext uri="{FF2B5EF4-FFF2-40B4-BE49-F238E27FC236}">
                <a16:creationId xmlns:a16="http://schemas.microsoft.com/office/drawing/2014/main" id="{8620FF68-EA1A-584F-8299-3B080B382851}"/>
              </a:ext>
            </a:extLst>
          </p:cNvPr>
          <p:cNvSpPr txBox="1">
            <a:spLocks/>
          </p:cNvSpPr>
          <p:nvPr userDrawn="1"/>
        </p:nvSpPr>
        <p:spPr>
          <a:xfrm>
            <a:off x="682893" y="1909273"/>
            <a:ext cx="7772400" cy="5677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baseline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2400" baseline="0"/>
              <a:t>Mini-progetto</a:t>
            </a:r>
            <a:endParaRPr lang="it-IT" sz="2400" baseline="0"/>
          </a:p>
        </p:txBody>
      </p:sp>
    </p:spTree>
    <p:extLst>
      <p:ext uri="{BB962C8B-B14F-4D97-AF65-F5344CB8AC3E}">
        <p14:creationId xmlns:p14="http://schemas.microsoft.com/office/powerpoint/2010/main" val="3393372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noProof="0" dirty="0"/>
              <a:t>Click to edit Master title style</a:t>
            </a:r>
            <a:endParaRPr lang="it-IT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it-IT" noProof="0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5C021-FA02-7D4A-9AAB-ABFA99521826}" type="datetimeFigureOut">
              <a:rPr lang="it-IT" smtClean="0"/>
              <a:pPr/>
              <a:t>21/02/2024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Laurea STS - Information Retrieval – 2021/2022 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3DAB7-F89A-F94F-8C5F-3F656CDF0A97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237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 b="0" i="1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noProof="0" dirty="0"/>
              <a:t>Click to edit Master title style</a:t>
            </a:r>
            <a:endParaRPr lang="it-IT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it-IT" noProof="0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5C021-FA02-7D4A-9AAB-ABFA99521826}" type="datetimeFigureOut">
              <a:rPr lang="it-IT" smtClean="0"/>
              <a:pPr/>
              <a:t>21/02/2024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Laurea STS - Information Retrieval – 2021/2022 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3DAB7-F89A-F94F-8C5F-3F656CDF0A97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102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/>
          <p:nvPr/>
        </p:nvSpPr>
        <p:spPr>
          <a:xfrm>
            <a:off x="0" y="0"/>
            <a:ext cx="9144000" cy="1484784"/>
          </a:xfrm>
          <a:prstGeom prst="rect">
            <a:avLst/>
          </a:prstGeom>
          <a:solidFill>
            <a:srgbClr val="9B001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it-IT"/>
          </a:p>
        </p:txBody>
      </p:sp>
      <p:sp>
        <p:nvSpPr>
          <p:cNvPr id="9" name="Rettangolo 8"/>
          <p:cNvSpPr/>
          <p:nvPr/>
        </p:nvSpPr>
        <p:spPr>
          <a:xfrm>
            <a:off x="0" y="0"/>
            <a:ext cx="9144000" cy="1484784"/>
          </a:xfrm>
          <a:prstGeom prst="rect">
            <a:avLst/>
          </a:prstGeom>
          <a:solidFill>
            <a:srgbClr val="9B001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2108986" y="99659"/>
            <a:ext cx="6577814" cy="13179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noProof="0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noProof="0" dirty="0"/>
              <a:t>Fare clic per modificare gli stili del testo dello schema</a:t>
            </a:r>
          </a:p>
          <a:p>
            <a:pPr lvl="1"/>
            <a:r>
              <a:rPr lang="it-IT" noProof="0" dirty="0"/>
              <a:t>Secondo livello</a:t>
            </a:r>
          </a:p>
          <a:p>
            <a:pPr lvl="2"/>
            <a:r>
              <a:rPr lang="it-IT" noProof="0" dirty="0"/>
              <a:t>Terzo livello</a:t>
            </a:r>
          </a:p>
          <a:p>
            <a:pPr lvl="3"/>
            <a:r>
              <a:rPr lang="it-IT" noProof="0" dirty="0"/>
              <a:t>Quarto livello</a:t>
            </a:r>
          </a:p>
          <a:p>
            <a:pPr lvl="4"/>
            <a:r>
              <a:rPr lang="it-IT" noProof="0" dirty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9E1213"/>
                </a:solidFill>
              </a:defRPr>
            </a:lvl1pPr>
          </a:lstStyle>
          <a:p>
            <a:fld id="{46E5C021-FA02-7D4A-9AAB-ABFA99521826}" type="datetimeFigureOut">
              <a:rPr lang="it-IT" smtClean="0"/>
              <a:pPr/>
              <a:t>21/02/2024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2801073" y="6356350"/>
            <a:ext cx="35765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Laurea SS - MIDST– 2023/2024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rgbClr val="9E1213"/>
                </a:solidFill>
              </a:defRPr>
            </a:lvl1pPr>
          </a:lstStyle>
          <a:p>
            <a:fld id="{FF73DAB7-F89A-F94F-8C5F-3F656CDF0A97}" type="slidenum">
              <a:rPr lang="en-US" smtClean="0"/>
              <a:pPr/>
              <a:t>‹N›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hf hdr="0" dt="0"/>
  <p:txStyles>
    <p:titleStyle>
      <a:lvl1pPr algn="r" defTabSz="4572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9B0014"/>
        </a:buClr>
        <a:buSzPct val="70000"/>
        <a:buFont typeface="Wingdings" charset="2"/>
        <a:buChar char="q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14375" indent="-350838" algn="l" defTabSz="457200" rtl="0" eaLnBrk="1" latinLnBrk="0" hangingPunct="1">
        <a:spcBef>
          <a:spcPct val="20000"/>
        </a:spcBef>
        <a:buClr>
          <a:srgbClr val="9B0014"/>
        </a:buClr>
        <a:buSzPct val="100000"/>
        <a:buFont typeface="Courier New"/>
        <a:buChar char="o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077913" indent="-363538" algn="l" defTabSz="457200" rtl="0" eaLnBrk="1" latinLnBrk="0" hangingPunct="1">
        <a:spcBef>
          <a:spcPct val="20000"/>
        </a:spcBef>
        <a:buClr>
          <a:srgbClr val="9B0014"/>
        </a:buClr>
        <a:buSzPct val="100000"/>
        <a:buFont typeface="Wingdings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49375" indent="-273050" algn="l" defTabSz="457200" rtl="0" eaLnBrk="1" latinLnBrk="0" hangingPunct="1">
        <a:spcBef>
          <a:spcPct val="20000"/>
        </a:spcBef>
        <a:buClr>
          <a:srgbClr val="9B0014"/>
        </a:buClr>
        <a:buSzPct val="80000"/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9725" indent="-260350" algn="l" defTabSz="457200" rtl="0" eaLnBrk="1" latinLnBrk="0" hangingPunct="1">
        <a:spcBef>
          <a:spcPct val="20000"/>
        </a:spcBef>
        <a:buClr>
          <a:srgbClr val="9B0014"/>
        </a:buClr>
        <a:buSzPct val="100000"/>
        <a:buFont typeface="Wingdings" charset="2"/>
        <a:buChar char="ü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/>
          <p:nvPr/>
        </p:nvSpPr>
        <p:spPr>
          <a:xfrm>
            <a:off x="0" y="0"/>
            <a:ext cx="9144000" cy="1484784"/>
          </a:xfrm>
          <a:prstGeom prst="rect">
            <a:avLst/>
          </a:prstGeom>
          <a:solidFill>
            <a:srgbClr val="9B001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it-IT"/>
          </a:p>
        </p:txBody>
      </p:sp>
      <p:sp>
        <p:nvSpPr>
          <p:cNvPr id="9" name="Rettangolo 8"/>
          <p:cNvSpPr/>
          <p:nvPr/>
        </p:nvSpPr>
        <p:spPr>
          <a:xfrm>
            <a:off x="0" y="0"/>
            <a:ext cx="9144000" cy="1484784"/>
          </a:xfrm>
          <a:prstGeom prst="rect">
            <a:avLst/>
          </a:prstGeom>
          <a:solidFill>
            <a:srgbClr val="9B001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2108986" y="99659"/>
            <a:ext cx="6577814" cy="13179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noProof="0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noProof="0" dirty="0"/>
              <a:t>Fare clic per modificare gli stili del testo dello schema</a:t>
            </a:r>
          </a:p>
          <a:p>
            <a:pPr lvl="1"/>
            <a:r>
              <a:rPr lang="it-IT" noProof="0" dirty="0"/>
              <a:t>Secondo livello</a:t>
            </a:r>
          </a:p>
          <a:p>
            <a:pPr lvl="2"/>
            <a:r>
              <a:rPr lang="it-IT" noProof="0" dirty="0"/>
              <a:t>Terzo livello</a:t>
            </a:r>
          </a:p>
          <a:p>
            <a:pPr lvl="3"/>
            <a:r>
              <a:rPr lang="it-IT" noProof="0" dirty="0"/>
              <a:t>Quarto livello</a:t>
            </a:r>
          </a:p>
          <a:p>
            <a:pPr lvl="4"/>
            <a:r>
              <a:rPr lang="it-IT" noProof="0" dirty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9E1213"/>
                </a:solidFill>
              </a:defRPr>
            </a:lvl1pPr>
          </a:lstStyle>
          <a:p>
            <a:fld id="{46E5C021-FA02-7D4A-9AAB-ABFA99521826}" type="datetimeFigureOut">
              <a:rPr lang="it-IT" smtClean="0"/>
              <a:pPr/>
              <a:t>21/02/2024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2801073" y="6356350"/>
            <a:ext cx="35765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Laurea STS - Information Retrieval – 2021/2022 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rgbClr val="9E1213"/>
                </a:solidFill>
              </a:defRPr>
            </a:lvl1pPr>
          </a:lstStyle>
          <a:p>
            <a:fld id="{FF73DAB7-F89A-F94F-8C5F-3F656CDF0A97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531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</p:sldLayoutIdLst>
  <p:hf hdr="0" dt="0"/>
  <p:txStyles>
    <p:titleStyle>
      <a:lvl1pPr algn="r" defTabSz="4572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9B0014"/>
        </a:buClr>
        <a:buSzPct val="70000"/>
        <a:buFont typeface="Wingdings" charset="2"/>
        <a:buChar char="q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14375" indent="-350838" algn="l" defTabSz="457200" rtl="0" eaLnBrk="1" latinLnBrk="0" hangingPunct="1">
        <a:spcBef>
          <a:spcPct val="20000"/>
        </a:spcBef>
        <a:buClr>
          <a:srgbClr val="9B0014"/>
        </a:buClr>
        <a:buSzPct val="100000"/>
        <a:buFont typeface="Courier New"/>
        <a:buChar char="o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077913" indent="-363538" algn="l" defTabSz="457200" rtl="0" eaLnBrk="1" latinLnBrk="0" hangingPunct="1">
        <a:spcBef>
          <a:spcPct val="20000"/>
        </a:spcBef>
        <a:buClr>
          <a:srgbClr val="9B0014"/>
        </a:buClr>
        <a:buSzPct val="100000"/>
        <a:buFont typeface="Wingdings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49375" indent="-273050" algn="l" defTabSz="457200" rtl="0" eaLnBrk="1" latinLnBrk="0" hangingPunct="1">
        <a:spcBef>
          <a:spcPct val="20000"/>
        </a:spcBef>
        <a:buClr>
          <a:srgbClr val="9B0014"/>
        </a:buClr>
        <a:buSzPct val="80000"/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9725" indent="-260350" algn="l" defTabSz="457200" rtl="0" eaLnBrk="1" latinLnBrk="0" hangingPunct="1">
        <a:spcBef>
          <a:spcPct val="20000"/>
        </a:spcBef>
        <a:buClr>
          <a:srgbClr val="9B0014"/>
        </a:buClr>
        <a:buSzPct val="100000"/>
        <a:buFont typeface="Wingdings" charset="2"/>
        <a:buChar char="ü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ttotitolo 2">
            <a:extLst>
              <a:ext uri="{FF2B5EF4-FFF2-40B4-BE49-F238E27FC236}">
                <a16:creationId xmlns:a16="http://schemas.microsoft.com/office/drawing/2014/main" id="{982FE48A-3460-7F25-7203-AB417B24A138}"/>
              </a:ext>
            </a:extLst>
          </p:cNvPr>
          <p:cNvSpPr txBox="1">
            <a:spLocks/>
          </p:cNvSpPr>
          <p:nvPr/>
        </p:nvSpPr>
        <p:spPr>
          <a:xfrm>
            <a:off x="1371600" y="3029649"/>
            <a:ext cx="6400800" cy="798701"/>
          </a:xfrm>
          <a:prstGeom prst="rect">
            <a:avLst/>
          </a:prstGeom>
        </p:spPr>
        <p:txBody>
          <a:bodyPr/>
          <a:lstStyle>
            <a:lvl1pPr marL="0" indent="0" algn="ctr" defTabSz="457200" rtl="0" eaLnBrk="1" latinLnBrk="0" hangingPunct="1">
              <a:spcBef>
                <a:spcPct val="20000"/>
              </a:spcBef>
              <a:buClr>
                <a:srgbClr val="9B0014"/>
              </a:buClr>
              <a:buSzPct val="70000"/>
              <a:buFont typeface="Wingdings" charset="2"/>
              <a:buNone/>
              <a:defRPr sz="3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Clr>
                <a:srgbClr val="9B0014"/>
              </a:buClr>
              <a:buSzPct val="100000"/>
              <a:buFont typeface="Courier New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Clr>
                <a:srgbClr val="9B0014"/>
              </a:buClr>
              <a:buSzPct val="100000"/>
              <a:buFont typeface="Wingdings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Clr>
                <a:srgbClr val="9B0014"/>
              </a:buClr>
              <a:buSzPct val="80000"/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Clr>
                <a:srgbClr val="9B0014"/>
              </a:buClr>
              <a:buSzPct val="100000"/>
              <a:buFont typeface="Wingdings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it-IT" dirty="0" err="1"/>
              <a:t>LSH</a:t>
            </a:r>
            <a:r>
              <a:rPr lang="it-IT" dirty="0"/>
              <a:t> </a:t>
            </a:r>
            <a:r>
              <a:rPr lang="it-IT" dirty="0" err="1"/>
              <a:t>near</a:t>
            </a:r>
            <a:r>
              <a:rPr lang="it-IT" dirty="0"/>
              <a:t> duplicate </a:t>
            </a:r>
            <a:r>
              <a:rPr lang="it-IT" dirty="0" err="1"/>
              <a:t>document</a:t>
            </a:r>
            <a:r>
              <a:rPr lang="it-IT" dirty="0"/>
              <a:t> </a:t>
            </a:r>
            <a:r>
              <a:rPr lang="it-IT" dirty="0" err="1"/>
              <a:t>detection</a:t>
            </a:r>
            <a:endParaRPr lang="it-IT" dirty="0"/>
          </a:p>
        </p:txBody>
      </p:sp>
      <p:sp>
        <p:nvSpPr>
          <p:cNvPr id="3" name="Titolo 1">
            <a:extLst>
              <a:ext uri="{FF2B5EF4-FFF2-40B4-BE49-F238E27FC236}">
                <a16:creationId xmlns:a16="http://schemas.microsoft.com/office/drawing/2014/main" id="{B6122BD4-4E68-AEDA-F1E8-B0FD674A7482}"/>
              </a:ext>
            </a:extLst>
          </p:cNvPr>
          <p:cNvSpPr txBox="1">
            <a:spLocks/>
          </p:cNvSpPr>
          <p:nvPr/>
        </p:nvSpPr>
        <p:spPr>
          <a:xfrm>
            <a:off x="800435" y="4236968"/>
            <a:ext cx="7772400" cy="134532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baseline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it-IT" sz="2400" baseline="0" dirty="0"/>
              <a:t>Pietro Stangherlin 2129207</a:t>
            </a:r>
          </a:p>
          <a:p>
            <a:pPr fontAlgn="auto">
              <a:spcAft>
                <a:spcPts val="0"/>
              </a:spcAft>
            </a:pPr>
            <a:r>
              <a:rPr lang="it-IT" sz="2400" dirty="0"/>
              <a:t>Nicola Castelletti 2109302</a:t>
            </a:r>
          </a:p>
        </p:txBody>
      </p:sp>
    </p:spTree>
    <p:extLst>
      <p:ext uri="{BB962C8B-B14F-4D97-AF65-F5344CB8AC3E}">
        <p14:creationId xmlns:p14="http://schemas.microsoft.com/office/powerpoint/2010/main" val="477510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090C56D-29A0-EF43-6316-9E849584A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Shingling</a:t>
            </a:r>
            <a:r>
              <a:rPr lang="it-IT" dirty="0"/>
              <a:t> (2)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2F23097-9057-0F8B-66D9-54B2F9AD4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Laurea SS - MIDST– 2023/2024 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D519249-364B-4034-F964-0FCFD26E2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3DAB7-F89A-F94F-8C5F-3F656CDF0A97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8" name="Segnaposto contenuto 6">
            <a:extLst>
              <a:ext uri="{FF2B5EF4-FFF2-40B4-BE49-F238E27FC236}">
                <a16:creationId xmlns:a16="http://schemas.microsoft.com/office/drawing/2014/main" id="{30AACAF1-0A2F-B1D4-B3C2-CAB5424964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62493"/>
            <a:ext cx="8517118" cy="5158982"/>
          </a:xfrm>
        </p:spPr>
        <p:txBody>
          <a:bodyPr>
            <a:normAutofit/>
          </a:bodyPr>
          <a:lstStyle/>
          <a:p>
            <a:r>
              <a:rPr lang="it-IT" sz="2400" dirty="0"/>
              <a:t>Struttura dati per salvare le </a:t>
            </a:r>
            <a:r>
              <a:rPr lang="it-IT" sz="2400" dirty="0" err="1"/>
              <a:t>shingles</a:t>
            </a:r>
            <a:r>
              <a:rPr lang="it-IT" sz="2400" dirty="0"/>
              <a:t> (i loro hash): l’insieme delle </a:t>
            </a:r>
            <a:r>
              <a:rPr lang="it-IT" sz="2400" dirty="0" err="1"/>
              <a:t>shingles</a:t>
            </a:r>
            <a:r>
              <a:rPr lang="it-IT" sz="2400" dirty="0"/>
              <a:t> è temporaneo, serve solo per calcolare la signature, poi è eliminato</a:t>
            </a:r>
          </a:p>
          <a:p>
            <a:pPr lvl="1"/>
            <a:r>
              <a:rPr lang="it-IT" sz="2000" dirty="0"/>
              <a:t>Lista ordinata:</a:t>
            </a:r>
          </a:p>
          <a:p>
            <a:pPr lvl="2"/>
            <a:r>
              <a:rPr lang="it-IT" sz="1600" dirty="0"/>
              <a:t>Pro: occupa poca memoria O(n)</a:t>
            </a:r>
          </a:p>
          <a:p>
            <a:pPr lvl="2"/>
            <a:r>
              <a:rPr lang="it-IT" sz="1600" dirty="0"/>
              <a:t>Contro: per ordinarla la complessità è O(n * log(n))</a:t>
            </a:r>
          </a:p>
          <a:p>
            <a:pPr lvl="2"/>
            <a:r>
              <a:rPr lang="it-IT" sz="1600" dirty="0"/>
              <a:t>Neutrale: ricerca di un elemento in  O(log(n)) (</a:t>
            </a:r>
            <a:r>
              <a:rPr lang="it-IT" sz="1600" dirty="0" err="1"/>
              <a:t>binary</a:t>
            </a:r>
            <a:r>
              <a:rPr lang="it-IT" sz="1600" dirty="0"/>
              <a:t> </a:t>
            </a:r>
            <a:r>
              <a:rPr lang="it-IT" sz="1600" dirty="0" err="1"/>
              <a:t>search</a:t>
            </a:r>
            <a:r>
              <a:rPr lang="it-IT" sz="1600" dirty="0"/>
              <a:t>)</a:t>
            </a:r>
          </a:p>
          <a:p>
            <a:pPr lvl="1"/>
            <a:r>
              <a:rPr lang="it-IT" sz="2000" dirty="0"/>
              <a:t>Hash list</a:t>
            </a:r>
          </a:p>
          <a:p>
            <a:pPr lvl="2"/>
            <a:r>
              <a:rPr lang="it-IT" sz="1600" dirty="0"/>
              <a:t>Pro: ricerca in O(1)</a:t>
            </a:r>
          </a:p>
          <a:p>
            <a:pPr lvl="2"/>
            <a:r>
              <a:rPr lang="it-IT" sz="1600" dirty="0"/>
              <a:t>Contro: (se in media vogliamo la ricerca in O(1)) deve occupare molta memoria (celle vuote in circa il 70 % delle posizioni)</a:t>
            </a:r>
          </a:p>
        </p:txBody>
      </p:sp>
    </p:spTree>
    <p:extLst>
      <p:ext uri="{BB962C8B-B14F-4D97-AF65-F5344CB8AC3E}">
        <p14:creationId xmlns:p14="http://schemas.microsoft.com/office/powerpoint/2010/main" val="20438506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7A1980-D373-28DE-31D8-FC7216D4EC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53784-8BAC-28C2-9CAA-C99639854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MinHash</a:t>
            </a:r>
            <a:r>
              <a:rPr lang="it-IT" dirty="0"/>
              <a:t> (1)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F11FE3-1D08-0BA9-5DDD-58A873025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Laurea SS - MIDST– 2023/2024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FC3FAC-BB59-5865-A349-D2501A7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3DAB7-F89A-F94F-8C5F-3F656CDF0A97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17A1019C-96CC-D4E4-8BC7-02DC7FB35C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sz="2400" dirty="0"/>
              <a:t>Valutare se le signatures di tutti i documenti possono risiedere in memoria centrale, altrimenti</a:t>
            </a:r>
          </a:p>
          <a:p>
            <a:pPr lvl="1"/>
            <a:r>
              <a:rPr lang="it-IT" sz="2400" dirty="0"/>
              <a:t>Scrittura su disco</a:t>
            </a:r>
          </a:p>
          <a:p>
            <a:pPr lvl="1"/>
            <a:r>
              <a:rPr lang="it-IT" sz="2400" dirty="0"/>
              <a:t>Modificare parametri delle </a:t>
            </a:r>
            <a:r>
              <a:rPr lang="it-IT" sz="2400" dirty="0" err="1"/>
              <a:t>shingles</a:t>
            </a:r>
            <a:r>
              <a:rPr lang="it-IT" sz="2400" dirty="0"/>
              <a:t> e delle permutazioni</a:t>
            </a:r>
          </a:p>
          <a:p>
            <a:r>
              <a:rPr lang="it-IT" sz="2400" dirty="0"/>
              <a:t>Scelta del numero k di permutazioni e relative funzioni hash</a:t>
            </a:r>
          </a:p>
          <a:p>
            <a:r>
              <a:rPr lang="it-IT" sz="2400" dirty="0"/>
              <a:t>Nella costruzione del </a:t>
            </a:r>
            <a:r>
              <a:rPr lang="it-IT" sz="2400" dirty="0" err="1"/>
              <a:t>MinHash</a:t>
            </a:r>
            <a:r>
              <a:rPr lang="it-IT" sz="2400" dirty="0"/>
              <a:t>: valutare se tenere in memoria un dizionario con valori di vettori di </a:t>
            </a:r>
            <a:r>
              <a:rPr lang="it-IT" sz="2400"/>
              <a:t>k vettori (tanti </a:t>
            </a:r>
            <a:r>
              <a:rPr lang="it-IT" sz="2400" dirty="0"/>
              <a:t>quante sono le funzioni hash di permutazione) oppure mantenere in memoria le </a:t>
            </a:r>
            <a:r>
              <a:rPr lang="it-IT" sz="2400" dirty="0" err="1"/>
              <a:t>shingles</a:t>
            </a:r>
            <a:r>
              <a:rPr lang="it-IT" sz="2400" dirty="0"/>
              <a:t> e fare un dizionario alla volta</a:t>
            </a:r>
          </a:p>
        </p:txBody>
      </p:sp>
    </p:spTree>
    <p:extLst>
      <p:ext uri="{BB962C8B-B14F-4D97-AF65-F5344CB8AC3E}">
        <p14:creationId xmlns:p14="http://schemas.microsoft.com/office/powerpoint/2010/main" val="9273084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449F64-D916-4347-4511-494A7A44A7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843FA-53A7-BEDD-93D9-BA12AD945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MinHash</a:t>
            </a:r>
            <a:r>
              <a:rPr lang="it-IT"/>
              <a:t> (2)</a:t>
            </a:r>
            <a:endParaRPr lang="it-IT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88078A-E3FF-40EF-2682-FB1BF928B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Laurea SS - MIDST– 2023/2024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C6309D-D02F-9C71-F305-3F393CC0F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3DAB7-F89A-F94F-8C5F-3F656CDF0A97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326099CF-6C06-A9A9-0262-9FA601913B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400" dirty="0"/>
              <a:t>Scelta della struttura dati per le signatures: ciascun documento deve essere identificabile tramite id (per i confronti tra bande di signatures dopo </a:t>
            </a:r>
            <a:r>
              <a:rPr lang="it-IT" sz="2400" dirty="0" err="1"/>
              <a:t>LSH</a:t>
            </a:r>
            <a:r>
              <a:rPr lang="it-IT" sz="2400" dirty="0"/>
              <a:t>) e le signatures devono essere delle liste ordinate.</a:t>
            </a:r>
          </a:p>
        </p:txBody>
      </p:sp>
    </p:spTree>
    <p:extLst>
      <p:ext uri="{BB962C8B-B14F-4D97-AF65-F5344CB8AC3E}">
        <p14:creationId xmlns:p14="http://schemas.microsoft.com/office/powerpoint/2010/main" val="4240165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3DA18C-F377-E081-FC42-8702194F57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0C02D-92FB-E297-2B0C-39602C994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LSH</a:t>
            </a:r>
            <a:endParaRPr lang="it-IT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D9DE00-A347-0C4C-2164-7D79A207A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Laurea SS - MIDST– 2023/2024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0B8860-B15C-BB9F-3291-D8127DE0B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3DAB7-F89A-F94F-8C5F-3F656CDF0A97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D1911AA6-2695-3382-C57D-D46A794BC8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400" dirty="0"/>
              <a:t>Numero di bande</a:t>
            </a:r>
          </a:p>
          <a:p>
            <a:r>
              <a:rPr lang="it-IT" sz="2400" dirty="0"/>
              <a:t>Funzioni hash per la bande</a:t>
            </a:r>
          </a:p>
          <a:p>
            <a:r>
              <a:rPr lang="it-IT" sz="2400" dirty="0"/>
              <a:t>Struttura dati per i bucket: hash-</a:t>
            </a:r>
            <a:r>
              <a:rPr lang="it-IT" sz="2400" dirty="0" err="1"/>
              <a:t>table</a:t>
            </a:r>
            <a:r>
              <a:rPr lang="it-IT" sz="2400" dirty="0"/>
              <a:t> dove ad ogni chiave è associata una lista con gli id dei documenti</a:t>
            </a:r>
          </a:p>
          <a:p>
            <a:r>
              <a:rPr lang="it-IT" sz="2400" dirty="0"/>
              <a:t>Diverse implementazioni: </a:t>
            </a:r>
          </a:p>
          <a:p>
            <a:pPr lvl="1"/>
            <a:r>
              <a:rPr lang="it-IT" sz="2000" dirty="0"/>
              <a:t>in memoria centrale</a:t>
            </a:r>
          </a:p>
          <a:p>
            <a:pPr lvl="2"/>
            <a:r>
              <a:rPr lang="it-IT" sz="1600" dirty="0"/>
              <a:t>Hash-</a:t>
            </a:r>
            <a:r>
              <a:rPr lang="it-IT" sz="1600" dirty="0" err="1"/>
              <a:t>table</a:t>
            </a:r>
            <a:endParaRPr lang="it-IT" sz="1600" dirty="0"/>
          </a:p>
          <a:p>
            <a:pPr lvl="2"/>
            <a:r>
              <a:rPr lang="it-IT" sz="1600" dirty="0"/>
              <a:t>Hash-</a:t>
            </a:r>
            <a:r>
              <a:rPr lang="it-IT" sz="1600" dirty="0" err="1"/>
              <a:t>tree</a:t>
            </a:r>
            <a:r>
              <a:rPr lang="it-IT" sz="1600" dirty="0"/>
              <a:t> o b-</a:t>
            </a:r>
            <a:r>
              <a:rPr lang="it-IT" sz="1600" dirty="0" err="1"/>
              <a:t>tree</a:t>
            </a:r>
            <a:endParaRPr lang="it-IT" sz="1600" dirty="0"/>
          </a:p>
          <a:p>
            <a:pPr lvl="1"/>
            <a:r>
              <a:rPr lang="it-IT" sz="2000" dirty="0"/>
              <a:t>In memoria di massa</a:t>
            </a:r>
          </a:p>
        </p:txBody>
      </p:sp>
    </p:spTree>
    <p:extLst>
      <p:ext uri="{BB962C8B-B14F-4D97-AF65-F5344CB8AC3E}">
        <p14:creationId xmlns:p14="http://schemas.microsoft.com/office/powerpoint/2010/main" val="12241070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520445-EF8B-7FE5-A591-2E557CA4AD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B1DDE-31D5-889A-91DF-552EBD5E7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Esperimenti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D1E24C-E78A-2AF5-D498-C7C69555E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Laurea SS - MIDST– 2023/2024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5A04C0-DE0A-C8CB-62CB-263D5E0A7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3DAB7-F89A-F94F-8C5F-3F656CDF0A97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9169A47C-A0E9-C052-8624-3AB4675963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400" dirty="0"/>
              <a:t>Prima esecuzione della procedura sul dataset originale (senza semi-duplicati artificiali) per tarare i parametri</a:t>
            </a:r>
          </a:p>
          <a:p>
            <a:r>
              <a:rPr lang="it-IT" sz="2400" dirty="0"/>
              <a:t>Esecuzioni successive con diversi livelli di modifica dei documenti semi-duplicati artificiali</a:t>
            </a:r>
          </a:p>
        </p:txBody>
      </p:sp>
    </p:spTree>
    <p:extLst>
      <p:ext uri="{BB962C8B-B14F-4D97-AF65-F5344CB8AC3E}">
        <p14:creationId xmlns:p14="http://schemas.microsoft.com/office/powerpoint/2010/main" val="23043611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5A80E-581C-1B46-9C70-7C00331B9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Conclusioni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6AA9DE-DDA7-E54C-A21C-54B907760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Laurea SS - MIDST– 2023/2024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BC653A-704D-8348-9299-88A813BA2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3DAB7-F89A-F94F-8C5F-3F656CDF0A97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513B8653-E432-27B5-7A84-AD903EA753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925972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35DA9-1BAF-354B-BD84-CB98CDF8A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Bibliografia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9959F2-AAB1-6C4A-8753-813A01FFC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Laurea SS - MIDST– 2023/2024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743173-C7E4-C344-895C-F990900C7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3DAB7-F89A-F94F-8C5F-3F656CDF0A97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43DEA35A-BF00-9C06-5D05-EDCC23F9B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1800" dirty="0"/>
              <a:t> A.Z. Broder, “On the resemblance and containment of documents,” Proc. Compression and Complexity of Sequences, pp. 21–29, Positano Italy, 1997</a:t>
            </a:r>
          </a:p>
          <a:p>
            <a:pPr marL="457200" indent="-457200">
              <a:buFont typeface="+mj-lt"/>
              <a:buAutoNum type="arabicPeriod"/>
            </a:pPr>
            <a:r>
              <a:rPr lang="it-IT" sz="1800" dirty="0" err="1"/>
              <a:t>A.Z</a:t>
            </a:r>
            <a:r>
              <a:rPr lang="it-IT" sz="1800" dirty="0"/>
              <a:t>. </a:t>
            </a:r>
            <a:r>
              <a:rPr lang="it-IT" sz="1800" dirty="0" err="1"/>
              <a:t>Broder</a:t>
            </a:r>
            <a:r>
              <a:rPr lang="it-IT" sz="1800" dirty="0"/>
              <a:t>, M. </a:t>
            </a:r>
            <a:r>
              <a:rPr lang="it-IT" sz="1800" dirty="0" err="1"/>
              <a:t>Charikar</a:t>
            </a:r>
            <a:r>
              <a:rPr lang="it-IT" sz="1800" dirty="0"/>
              <a:t>, A.M. Frieze, and M. </a:t>
            </a:r>
            <a:r>
              <a:rPr lang="it-IT" sz="1800" dirty="0" err="1"/>
              <a:t>Mitzenmacher</a:t>
            </a:r>
            <a:r>
              <a:rPr lang="it-IT" sz="1800" dirty="0"/>
              <a:t>, “Min-</a:t>
            </a:r>
            <a:r>
              <a:rPr lang="it-IT" sz="1800" dirty="0" err="1"/>
              <a:t>wise</a:t>
            </a:r>
            <a:r>
              <a:rPr lang="it-IT" sz="1800" dirty="0"/>
              <a:t> </a:t>
            </a:r>
            <a:r>
              <a:rPr lang="it-IT" sz="1800" dirty="0" err="1"/>
              <a:t>independent</a:t>
            </a:r>
            <a:r>
              <a:rPr lang="it-IT" sz="1800" dirty="0"/>
              <a:t> </a:t>
            </a:r>
            <a:r>
              <a:rPr lang="it-IT" sz="1800" dirty="0" err="1"/>
              <a:t>permutations</a:t>
            </a:r>
            <a:r>
              <a:rPr lang="it-IT" sz="1800" dirty="0"/>
              <a:t>,” ACM Symposium on Theory of Computing, pp. 327–336, 1998.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/>
              <a:t>P. Indyk and R. Motwani. “Approximate nearest neighbor: towards re moving the curse of dimensionality,” ACM Symposium on Theory of Com </a:t>
            </a:r>
            <a:r>
              <a:rPr lang="en-US" sz="1800" dirty="0" err="1"/>
              <a:t>puting</a:t>
            </a:r>
            <a:r>
              <a:rPr lang="en-US" sz="1800" dirty="0"/>
              <a:t>, pp. 604–613, 1998.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/>
              <a:t>A. </a:t>
            </a:r>
            <a:r>
              <a:rPr lang="en-US" sz="1800" dirty="0" err="1"/>
              <a:t>Gionis</a:t>
            </a:r>
            <a:r>
              <a:rPr lang="en-US" sz="1800" dirty="0"/>
              <a:t>, P. Indyk, and R. Motwani, “Similarity search in high dimensions via hashing,” Proc. Intl. Conf. on Very Large Databases, pp. 518 529, 1999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b="0" i="0" dirty="0">
                <a:solidFill>
                  <a:srgbClr val="333333"/>
                </a:solidFill>
                <a:effectLst/>
                <a:latin typeface="Helvetica Neue"/>
              </a:rPr>
              <a:t>J. </a:t>
            </a:r>
            <a:r>
              <a:rPr lang="en-US" sz="1800" b="0" i="0" dirty="0" err="1">
                <a:solidFill>
                  <a:srgbClr val="333333"/>
                </a:solidFill>
                <a:effectLst/>
                <a:latin typeface="Helvetica Neue"/>
              </a:rPr>
              <a:t>Leskovec</a:t>
            </a:r>
            <a:r>
              <a:rPr lang="en-US" sz="1800" b="0" i="0" dirty="0">
                <a:solidFill>
                  <a:srgbClr val="333333"/>
                </a:solidFill>
                <a:effectLst/>
                <a:latin typeface="Helvetica Neue"/>
              </a:rPr>
              <a:t>, A. Rajaraman, and J. Ullman. “</a:t>
            </a:r>
            <a:r>
              <a:rPr lang="it-IT" sz="1800" b="0" i="0" dirty="0">
                <a:solidFill>
                  <a:srgbClr val="333333"/>
                </a:solidFill>
                <a:effectLst/>
                <a:latin typeface="Helvetica Neue"/>
              </a:rPr>
              <a:t>Mining of Massive Dataset</a:t>
            </a:r>
            <a:r>
              <a:rPr lang="en-US" sz="1800" b="0" i="0" dirty="0">
                <a:solidFill>
                  <a:srgbClr val="333333"/>
                </a:solidFill>
                <a:effectLst/>
                <a:latin typeface="Helvetica Neue"/>
              </a:rPr>
              <a:t>“</a:t>
            </a:r>
            <a:r>
              <a:rPr lang="it-IT" sz="1800" b="0" i="0" dirty="0">
                <a:solidFill>
                  <a:srgbClr val="333333"/>
                </a:solidFill>
                <a:effectLst/>
                <a:latin typeface="Helvetica Neue"/>
              </a:rPr>
              <a:t> </a:t>
            </a:r>
            <a:r>
              <a:rPr lang="en-US" sz="1800" b="0" i="0" dirty="0">
                <a:solidFill>
                  <a:srgbClr val="333333"/>
                </a:solidFill>
                <a:effectLst/>
                <a:latin typeface="Helvetica Neue"/>
              </a:rPr>
              <a:t>Cambridge University Press, Second edition, (2014)</a:t>
            </a:r>
            <a:endParaRPr lang="it-IT" sz="1800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marL="0" indent="0">
              <a:buNone/>
            </a:pPr>
            <a:endParaRPr lang="it-IT" sz="1800" dirty="0"/>
          </a:p>
        </p:txBody>
      </p:sp>
    </p:spTree>
    <p:extLst>
      <p:ext uri="{BB962C8B-B14F-4D97-AF65-F5344CB8AC3E}">
        <p14:creationId xmlns:p14="http://schemas.microsoft.com/office/powerpoint/2010/main" val="128019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06EE8-3A31-C24B-93DB-647E01D32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/>
              <a:t>Indice della presentazione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67AC46-7632-9A48-9389-7DA3B17933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/>
              <a:t>Obiettivi</a:t>
            </a:r>
          </a:p>
          <a:p>
            <a:r>
              <a:rPr lang="it-IT" dirty="0"/>
              <a:t>Metodi utilizzati</a:t>
            </a:r>
          </a:p>
          <a:p>
            <a:r>
              <a:rPr lang="it-IT" dirty="0"/>
              <a:t>Esperimenti</a:t>
            </a:r>
          </a:p>
          <a:p>
            <a:r>
              <a:rPr lang="it-IT" dirty="0"/>
              <a:t>Conclusioni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C2DC19-7474-D342-B01D-D4471BD41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Laurea SS - MIDST– 2023/2024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9AA41A-DBF3-1C4C-9618-7EA03482A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3DAB7-F89A-F94F-8C5F-3F656CDF0A9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295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BD871-8BFF-044F-AC6C-D00DDB9ED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771" y="99659"/>
            <a:ext cx="8686800" cy="1317979"/>
          </a:xfrm>
        </p:spPr>
        <p:txBody>
          <a:bodyPr>
            <a:normAutofit/>
          </a:bodyPr>
          <a:lstStyle/>
          <a:p>
            <a:r>
              <a:rPr lang="it-IT"/>
              <a:t>Background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60B08F-94A3-0946-A3CA-3E357F94E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ＭＳ Ｐゴシック" pitchFamily="1" charset="-128"/>
                <a:cs typeface="+mn-cs"/>
              </a:rPr>
              <a:t>Laurea SS - MIDST– 2023/2024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15AADE-A3B9-FE4F-9F28-8B1D5F7C5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F73DAB7-F89A-F94F-8C5F-3F656CDF0A9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9E1213"/>
                </a:solidFill>
                <a:effectLst/>
                <a:uLnTx/>
                <a:uFillTx/>
                <a:latin typeface="Arial" charset="0"/>
                <a:ea typeface="ＭＳ Ｐゴシック" pitchFamily="1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9E1213"/>
              </a:solidFill>
              <a:effectLst/>
              <a:uLnTx/>
              <a:uFillTx/>
              <a:latin typeface="Arial" charset="0"/>
              <a:ea typeface="ＭＳ Ｐゴシック" pitchFamily="1" charset="-128"/>
              <a:cs typeface="+mn-cs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0B28B853-F745-B23E-D77E-6968575BD65A}"/>
              </a:ext>
            </a:extLst>
          </p:cNvPr>
          <p:cNvSpPr txBox="1"/>
          <p:nvPr/>
        </p:nvSpPr>
        <p:spPr>
          <a:xfrm>
            <a:off x="143838" y="1746607"/>
            <a:ext cx="86868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400" b="0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1" charset="-128"/>
                <a:cs typeface="+mn-cs"/>
              </a:rPr>
              <a:t>Problema: in grandi raccolte di documenti (in particolare testuali) è possibile che vi siano dei documenti duplicati, quasi uguali, oppure che un documento sia già contenuto in un altro; è inoltre possibile che tali documenti abbiano identificativi diversi o comunque non direttamente riconducibili tra loro.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it-IT" sz="24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ＭＳ Ｐゴシック" pitchFamily="1" charset="-128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400" b="0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1" charset="-128"/>
                <a:cs typeface="+mn-cs"/>
              </a:rPr>
              <a:t>Degli esempi possono essere: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400" b="0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1" charset="-128"/>
                <a:cs typeface="+mn-cs"/>
              </a:rPr>
              <a:t>- medesimi documenti scannerizzati più volte da entità diverse.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400" b="0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1" charset="-128"/>
                <a:cs typeface="+mn-cs"/>
              </a:rPr>
              <a:t>- un’organizzazione che mantiene versioni diverse, ovvero con lievi modifiche, di uno stesso documento.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it-IT" sz="24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326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BD871-8BFF-044F-AC6C-D00DDB9ED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Obbiettivi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60B08F-94A3-0946-A3CA-3E357F94E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Laurea SS - MIDST– 2023/2024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15AADE-A3B9-FE4F-9F28-8B1D5F7C5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3DAB7-F89A-F94F-8C5F-3F656CDF0A97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69844594-630B-D33F-AFB0-64D600014668}"/>
              </a:ext>
            </a:extLst>
          </p:cNvPr>
          <p:cNvSpPr txBox="1"/>
          <p:nvPr/>
        </p:nvSpPr>
        <p:spPr>
          <a:xfrm>
            <a:off x="205897" y="1687398"/>
            <a:ext cx="876692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/>
              <a:t>Sviluppare un metodo basato su </a:t>
            </a:r>
            <a:r>
              <a:rPr lang="it-IT" sz="3200" dirty="0" err="1"/>
              <a:t>MinHash</a:t>
            </a:r>
            <a:r>
              <a:rPr lang="it-IT" sz="3200" dirty="0"/>
              <a:t> e </a:t>
            </a:r>
            <a:r>
              <a:rPr lang="it-IT" sz="3200" dirty="0" err="1"/>
              <a:t>LSH</a:t>
            </a:r>
            <a:r>
              <a:rPr lang="it-IT" sz="3200" dirty="0"/>
              <a:t> per identificare i documenti quasi-duplicati.</a:t>
            </a:r>
          </a:p>
          <a:p>
            <a:endParaRPr lang="it-IT" sz="3200" dirty="0"/>
          </a:p>
          <a:p>
            <a:r>
              <a:rPr lang="it-IT" sz="3200" dirty="0"/>
              <a:t>Valutare l’efficacia e analizzare l’efficienza</a:t>
            </a:r>
          </a:p>
          <a:p>
            <a:r>
              <a:rPr lang="it-IT" sz="3200" dirty="0"/>
              <a:t>-&gt; Specifica misure di efficacia</a:t>
            </a:r>
          </a:p>
        </p:txBody>
      </p:sp>
    </p:spTree>
    <p:extLst>
      <p:ext uri="{BB962C8B-B14F-4D97-AF65-F5344CB8AC3E}">
        <p14:creationId xmlns:p14="http://schemas.microsoft.com/office/powerpoint/2010/main" val="1600872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F3411-FDD8-234A-8587-B6334CB90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Metodi utilizzati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C3B744-31CE-C440-8270-4CA0B0854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Laurea SS - MIDST– 2023/2024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8EBF3A-6D8E-B241-BBCB-9B369D672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3DAB7-F89A-F94F-8C5F-3F656CDF0A97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7AFCCE55-9DCB-D22F-908C-A5A5AAB2FC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Creazione della collezione sperimentale</a:t>
            </a:r>
          </a:p>
          <a:p>
            <a:r>
              <a:rPr lang="it-IT" dirty="0" err="1"/>
              <a:t>Shingling</a:t>
            </a:r>
            <a:endParaRPr lang="it-IT" dirty="0"/>
          </a:p>
          <a:p>
            <a:r>
              <a:rPr lang="it-IT" dirty="0" err="1"/>
              <a:t>MinHash</a:t>
            </a:r>
            <a:endParaRPr lang="it-IT" dirty="0"/>
          </a:p>
          <a:p>
            <a:r>
              <a:rPr lang="it-IT" dirty="0" err="1"/>
              <a:t>LSH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34819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C09FB-64AB-E449-AA48-922DBC4F0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Creazione collezione sperimentale (1)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666303-0DE7-5A47-AC7D-A0703D4FF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Laurea SS - MIDST– 2023/2024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B59341-082D-E440-B6A6-F763D7F10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3DAB7-F89A-F94F-8C5F-3F656CDF0A97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59795927-39E9-9008-EB01-A2AB1293B122}"/>
              </a:ext>
            </a:extLst>
          </p:cNvPr>
          <p:cNvSpPr txBox="1"/>
          <p:nvPr/>
        </p:nvSpPr>
        <p:spPr>
          <a:xfrm>
            <a:off x="197963" y="1706252"/>
            <a:ext cx="874807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arenR"/>
            </a:pPr>
            <a:r>
              <a:rPr lang="it-IT" sz="2400" dirty="0"/>
              <a:t>Si assume di avere una collezione iniziale senza duplicati e quasi – duplicati. Ogni documento presenta un codice identificativo (id).</a:t>
            </a:r>
          </a:p>
          <a:p>
            <a:pPr marL="457200" indent="-457200">
              <a:buAutoNum type="arabicParenR"/>
            </a:pPr>
            <a:r>
              <a:rPr lang="it-IT" sz="2400" dirty="0"/>
              <a:t>Si seleziona (ad esempio tramite un generatore di numeri casuali) un sottoinsieme di documenti da cui generare i quasi duplicati.</a:t>
            </a:r>
          </a:p>
          <a:p>
            <a:pPr marL="457200" indent="-457200">
              <a:buAutoNum type="arabicParenR"/>
            </a:pPr>
            <a:r>
              <a:rPr lang="it-IT" sz="2400" dirty="0"/>
              <a:t>Scelta del tipo di modifica dei documenti per la creazione dei semi duplicati: sostituzione di alcuni caratteri con altri (random), per simulare un risultato di un programma di riconoscimento ottico di testo. Parametro relativo alla frequenza di sostituzione (bassa o elevata)</a:t>
            </a:r>
          </a:p>
          <a:p>
            <a:pPr marL="457200" indent="-457200">
              <a:buAutoNum type="arabicParenR"/>
            </a:pP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3555251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8A2E53-4FE3-2FC1-9632-1C8090CD43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9285A-AB2A-F3A8-EA24-82F923752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Creazione collezione sperimentale (2)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F2D2C7-4217-BDB8-9775-F6B8E6561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Laurea SS - MIDST– 2023/2024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5BA0E5-59D5-94A3-92A3-8BF418AAE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3DAB7-F89A-F94F-8C5F-3F656CDF0A97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FFFB7EB-866B-6815-1DD1-79E9E48550CB}"/>
              </a:ext>
            </a:extLst>
          </p:cNvPr>
          <p:cNvSpPr txBox="1"/>
          <p:nvPr/>
        </p:nvSpPr>
        <p:spPr>
          <a:xfrm>
            <a:off x="197963" y="1706252"/>
            <a:ext cx="874807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4) A ogni quasi–duplicato si assegna un id univoco (</a:t>
            </a:r>
            <a:r>
              <a:rPr lang="it-IT" sz="2400" dirty="0" err="1"/>
              <a:t>id1</a:t>
            </a:r>
            <a:r>
              <a:rPr lang="it-IT" sz="2400" dirty="0"/>
              <a:t>) e l’id del documento da cui è stato generato (</a:t>
            </a:r>
            <a:r>
              <a:rPr lang="it-IT" sz="2400" dirty="0" err="1"/>
              <a:t>id2</a:t>
            </a:r>
            <a:r>
              <a:rPr lang="it-IT" sz="2400" dirty="0"/>
              <a:t>). Viene creata una nuova collezione con i quasi-duplicati e i documenti originali (per questi ultimi il campo l’</a:t>
            </a:r>
            <a:r>
              <a:rPr lang="it-IT" sz="2400" dirty="0" err="1"/>
              <a:t>id2</a:t>
            </a:r>
            <a:r>
              <a:rPr lang="it-IT" sz="2400" dirty="0"/>
              <a:t> è posto uguale a None)</a:t>
            </a:r>
          </a:p>
          <a:p>
            <a:endParaRPr lang="it-IT" sz="2400" dirty="0"/>
          </a:p>
        </p:txBody>
      </p:sp>
      <p:graphicFrame>
        <p:nvGraphicFramePr>
          <p:cNvPr id="7" name="Tabella 6">
            <a:extLst>
              <a:ext uri="{FF2B5EF4-FFF2-40B4-BE49-F238E27FC236}">
                <a16:creationId xmlns:a16="http://schemas.microsoft.com/office/drawing/2014/main" id="{BBC0BBBE-71E8-DD41-1F17-7A93165FD6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3871320"/>
              </p:ext>
            </p:extLst>
          </p:nvPr>
        </p:nvGraphicFramePr>
        <p:xfrm>
          <a:off x="197962" y="4079091"/>
          <a:ext cx="2705493" cy="1843412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53837">
                  <a:extLst>
                    <a:ext uri="{9D8B030D-6E8A-4147-A177-3AD203B41FA5}">
                      <a16:colId xmlns:a16="http://schemas.microsoft.com/office/drawing/2014/main" val="3253149260"/>
                    </a:ext>
                  </a:extLst>
                </a:gridCol>
                <a:gridCol w="2251656">
                  <a:extLst>
                    <a:ext uri="{9D8B030D-6E8A-4147-A177-3AD203B41FA5}">
                      <a16:colId xmlns:a16="http://schemas.microsoft.com/office/drawing/2014/main" val="2312684692"/>
                    </a:ext>
                  </a:extLst>
                </a:gridCol>
              </a:tblGrid>
              <a:tr h="460853">
                <a:tc>
                  <a:txBody>
                    <a:bodyPr/>
                    <a:lstStyle/>
                    <a:p>
                      <a:r>
                        <a:rPr lang="it-IT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722655"/>
                  </a:ext>
                </a:extLst>
              </a:tr>
              <a:tr h="460853">
                <a:tc>
                  <a:txBody>
                    <a:bodyPr/>
                    <a:lstStyle/>
                    <a:p>
                      <a:r>
                        <a:rPr lang="it-IT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hello world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8620572"/>
                  </a:ext>
                </a:extLst>
              </a:tr>
              <a:tr h="460853">
                <a:tc>
                  <a:txBody>
                    <a:bodyPr/>
                    <a:lstStyle/>
                    <a:p>
                      <a:r>
                        <a:rPr lang="it-IT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Bob, Alice and </a:t>
                      </a:r>
                      <a:r>
                        <a:rPr lang="it-IT" dirty="0" err="1"/>
                        <a:t>Ulm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1337284"/>
                  </a:ext>
                </a:extLst>
              </a:tr>
              <a:tr h="460853">
                <a:tc>
                  <a:txBody>
                    <a:bodyPr/>
                    <a:lstStyle/>
                    <a:p>
                      <a:r>
                        <a:rPr lang="it-IT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nosce</a:t>
                      </a:r>
                      <a:r>
                        <a:rPr lang="it-IT" dirty="0"/>
                        <a:t> te </a:t>
                      </a:r>
                      <a:r>
                        <a:rPr lang="it-IT" dirty="0" err="1"/>
                        <a:t>ipsum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5784843"/>
                  </a:ext>
                </a:extLst>
              </a:tr>
            </a:tbl>
          </a:graphicData>
        </a:graphic>
      </p:graphicFrame>
      <p:graphicFrame>
        <p:nvGraphicFramePr>
          <p:cNvPr id="9" name="Tabella 8">
            <a:extLst>
              <a:ext uri="{FF2B5EF4-FFF2-40B4-BE49-F238E27FC236}">
                <a16:creationId xmlns:a16="http://schemas.microsoft.com/office/drawing/2014/main" id="{9723E0B6-F29D-5C81-B190-BE65013259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587626"/>
              </p:ext>
            </p:extLst>
          </p:nvPr>
        </p:nvGraphicFramePr>
        <p:xfrm>
          <a:off x="3594754" y="4068303"/>
          <a:ext cx="5549246" cy="18542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794425">
                  <a:extLst>
                    <a:ext uri="{9D8B030D-6E8A-4147-A177-3AD203B41FA5}">
                      <a16:colId xmlns:a16="http://schemas.microsoft.com/office/drawing/2014/main" val="2795794947"/>
                    </a:ext>
                  </a:extLst>
                </a:gridCol>
                <a:gridCol w="692678">
                  <a:extLst>
                    <a:ext uri="{9D8B030D-6E8A-4147-A177-3AD203B41FA5}">
                      <a16:colId xmlns:a16="http://schemas.microsoft.com/office/drawing/2014/main" val="1756735739"/>
                    </a:ext>
                  </a:extLst>
                </a:gridCol>
                <a:gridCol w="4062143">
                  <a:extLst>
                    <a:ext uri="{9D8B030D-6E8A-4147-A177-3AD203B41FA5}">
                      <a16:colId xmlns:a16="http://schemas.microsoft.com/office/drawing/2014/main" val="37813829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 err="1"/>
                        <a:t>id1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id2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6151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hello world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2311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Bob, Alice and </a:t>
                      </a:r>
                      <a:r>
                        <a:rPr lang="it-IT" dirty="0" err="1"/>
                        <a:t>Ulm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3974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 err="1"/>
                        <a:t>nosce</a:t>
                      </a:r>
                      <a:r>
                        <a:rPr lang="it-IT" dirty="0"/>
                        <a:t> te </a:t>
                      </a:r>
                      <a:r>
                        <a:rPr lang="it-IT" dirty="0" err="1"/>
                        <a:t>ipsum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1621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 err="1"/>
                        <a:t>n@sCe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t3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ipsuN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1037017"/>
                  </a:ext>
                </a:extLst>
              </a:tr>
            </a:tbl>
          </a:graphicData>
        </a:graphic>
      </p:graphicFrame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7EAB86D1-DE32-F0EF-C345-F56C6A5C6C87}"/>
              </a:ext>
            </a:extLst>
          </p:cNvPr>
          <p:cNvCxnSpPr>
            <a:cxnSpLocks/>
          </p:cNvCxnSpPr>
          <p:nvPr/>
        </p:nvCxnSpPr>
        <p:spPr>
          <a:xfrm>
            <a:off x="2997724" y="5645852"/>
            <a:ext cx="597030" cy="113925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C9B907B6-C8AA-F0FE-D010-AB1847FE47A8}"/>
              </a:ext>
            </a:extLst>
          </p:cNvPr>
          <p:cNvCxnSpPr>
            <a:cxnSpLocks/>
          </p:cNvCxnSpPr>
          <p:nvPr/>
        </p:nvCxnSpPr>
        <p:spPr>
          <a:xfrm flipV="1">
            <a:off x="2997724" y="5392132"/>
            <a:ext cx="597030" cy="263914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94987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86E0E9-9C68-9D57-A2D4-15264F8907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EFB96-E515-FFFD-F535-F2C17F565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Creazione collezione sperimentale (3)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680EE9-C421-260C-D858-486C36301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Laurea SS - MIDST– 2023/2024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8F0DCF-CD14-4312-A414-963A70E6B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3DAB7-F89A-F94F-8C5F-3F656CDF0A97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86A78BAF-A4B5-1A88-0024-980ADAE83FAE}"/>
              </a:ext>
            </a:extLst>
          </p:cNvPr>
          <p:cNvSpPr txBox="1"/>
          <p:nvPr/>
        </p:nvSpPr>
        <p:spPr>
          <a:xfrm>
            <a:off x="197963" y="1706252"/>
            <a:ext cx="874807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4)Durante la creazione della nuova collezione si crea una struttura dati (ad esempio dizionario) o file in cui per ogni id di un documento originale sono associati gli id dei documenti artificiali (o viceversa), in questo modo la procedura di valutazione è più efficiente.</a:t>
            </a:r>
          </a:p>
          <a:p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4122338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FBF60D-C6F8-941D-5895-BDC8BE7B09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E701B-BED1-F0F9-6CEA-D8154C5E6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Shingling</a:t>
            </a:r>
            <a:r>
              <a:rPr lang="it-IT" dirty="0"/>
              <a:t> (1)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29D049-CD6F-18AC-7C28-B47CCA645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Laurea SS - MIDST– 2023/2024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FBA7EB-A92C-02C9-3ECF-A184941FF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3DAB7-F89A-F94F-8C5F-3F656CDF0A97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BEACAE10-E061-90AF-26D3-2592E32F98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62493"/>
            <a:ext cx="8229600" cy="4525963"/>
          </a:xfrm>
        </p:spPr>
        <p:txBody>
          <a:bodyPr>
            <a:normAutofit/>
          </a:bodyPr>
          <a:lstStyle/>
          <a:p>
            <a:r>
              <a:rPr lang="it-IT" sz="2400" dirty="0"/>
              <a:t>Dimensione delle </a:t>
            </a:r>
            <a:r>
              <a:rPr lang="it-IT" sz="2400" dirty="0" err="1"/>
              <a:t>shingles</a:t>
            </a:r>
            <a:r>
              <a:rPr lang="it-IT" sz="2400" dirty="0"/>
              <a:t>: w = 9  [5]</a:t>
            </a:r>
          </a:p>
          <a:p>
            <a:r>
              <a:rPr lang="it-IT" sz="2400" dirty="0"/>
              <a:t>Trattamento caratteri speciali (spazio, </a:t>
            </a:r>
            <a:r>
              <a:rPr lang="it-IT" sz="2400" dirty="0" err="1"/>
              <a:t>newline</a:t>
            </a:r>
            <a:r>
              <a:rPr lang="it-IT" sz="2400" dirty="0"/>
              <a:t> </a:t>
            </a:r>
            <a:r>
              <a:rPr lang="it-IT" sz="2400" dirty="0" err="1"/>
              <a:t>etc</a:t>
            </a:r>
            <a:r>
              <a:rPr lang="it-IT" sz="2400" dirty="0"/>
              <a:t>)</a:t>
            </a:r>
          </a:p>
          <a:p>
            <a:r>
              <a:rPr lang="it-IT" sz="2400" dirty="0"/>
              <a:t>Salvataggio delle </a:t>
            </a:r>
            <a:r>
              <a:rPr lang="it-IT" sz="2400" dirty="0" err="1"/>
              <a:t>shingles</a:t>
            </a:r>
            <a:r>
              <a:rPr lang="it-IT" sz="2400" dirty="0"/>
              <a:t>, proposte di [1]:</a:t>
            </a:r>
          </a:p>
          <a:p>
            <a:pPr lvl="1"/>
            <a:r>
              <a:rPr lang="it-IT" sz="2000" dirty="0"/>
              <a:t>Salvare anche la frequenza delle </a:t>
            </a:r>
            <a:r>
              <a:rPr lang="it-IT" sz="2000" dirty="0" err="1"/>
              <a:t>shingles</a:t>
            </a:r>
            <a:r>
              <a:rPr lang="it-IT" sz="2000" dirty="0"/>
              <a:t> nel documento (o usare una </a:t>
            </a:r>
            <a:r>
              <a:rPr lang="it-IT" sz="2000" dirty="0" err="1"/>
              <a:t>shingle</a:t>
            </a:r>
            <a:r>
              <a:rPr lang="it-IT" sz="2000" dirty="0"/>
              <a:t> più volte) -&gt; possibilmente confrontare </a:t>
            </a:r>
          </a:p>
          <a:p>
            <a:pPr lvl="1"/>
            <a:r>
              <a:rPr lang="it-IT" sz="2000" dirty="0"/>
              <a:t>Salvare solo le </a:t>
            </a:r>
            <a:r>
              <a:rPr lang="it-IT" sz="2000" dirty="0" err="1"/>
              <a:t>shingles</a:t>
            </a:r>
            <a:r>
              <a:rPr lang="it-IT" sz="2000" dirty="0"/>
              <a:t> uniche (maggiore efficienza) </a:t>
            </a:r>
          </a:p>
          <a:p>
            <a:r>
              <a:rPr lang="it-IT" sz="2400" dirty="0"/>
              <a:t>Hash per le </a:t>
            </a:r>
            <a:r>
              <a:rPr lang="it-IT" sz="2400" dirty="0" err="1"/>
              <a:t>shingles</a:t>
            </a:r>
            <a:r>
              <a:rPr lang="it-IT" sz="2400" dirty="0"/>
              <a:t>: compromesso tra memoria (definizione del numero di bit dell’hash) impiegata e numero di collisioni per </a:t>
            </a:r>
            <a:r>
              <a:rPr lang="it-IT" sz="2400" dirty="0" err="1"/>
              <a:t>shingles</a:t>
            </a:r>
            <a:r>
              <a:rPr lang="it-IT" sz="2400" dirty="0"/>
              <a:t> diverse. [1] consiglia di impiegare la Rabin </a:t>
            </a:r>
            <a:r>
              <a:rPr lang="it-IT" sz="2400" dirty="0" err="1"/>
              <a:t>fingerprint</a:t>
            </a:r>
            <a:r>
              <a:rPr lang="it-IT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96837817"/>
      </p:ext>
    </p:extLst>
  </p:cSld>
  <p:clrMapOvr>
    <a:masterClrMapping/>
  </p:clrMapOvr>
</p:sld>
</file>

<file path=ppt/theme/theme1.xml><?xml version="1.0" encoding="utf-8"?>
<a:theme xmlns:a="http://schemas.openxmlformats.org/drawingml/2006/main" name="DEI_OFFICIAL_TEMPLATE_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32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modello" id="{29922DB3-7021-BE46-BA4D-18CEC6279BF9}" vid="{F70C022E-1180-BD44-87FD-9E0A342DD54E}"/>
    </a:ext>
  </a:extLst>
</a:theme>
</file>

<file path=ppt/theme/theme2.xml><?xml version="1.0" encoding="utf-8"?>
<a:theme xmlns:a="http://schemas.openxmlformats.org/drawingml/2006/main" name="1_DEI_OFFICIAL_TEMPLATE_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32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modello" id="{29922DB3-7021-BE46-BA4D-18CEC6279BF9}" vid="{F70C022E-1180-BD44-87FD-9E0A342DD54E}"/>
    </a:ext>
  </a:extLst>
</a:theme>
</file>

<file path=ppt/theme/theme3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6526</TotalTime>
  <Words>1073</Words>
  <Application>Microsoft Office PowerPoint</Application>
  <PresentationFormat>Presentazione su schermo (4:3)</PresentationFormat>
  <Paragraphs>128</Paragraphs>
  <Slides>16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16</vt:i4>
      </vt:variant>
    </vt:vector>
  </HeadingPairs>
  <TitlesOfParts>
    <vt:vector size="24" baseType="lpstr">
      <vt:lpstr>Arial</vt:lpstr>
      <vt:lpstr>Calibri</vt:lpstr>
      <vt:lpstr>Courier New</vt:lpstr>
      <vt:lpstr>Helvetica Neue</vt:lpstr>
      <vt:lpstr>Times New Roman</vt:lpstr>
      <vt:lpstr>Wingdings</vt:lpstr>
      <vt:lpstr>DEI_OFFICIAL_TEMPLATE_SLIDE</vt:lpstr>
      <vt:lpstr>1_DEI_OFFICIAL_TEMPLATE_SLIDE</vt:lpstr>
      <vt:lpstr>Presentazione standard di PowerPoint</vt:lpstr>
      <vt:lpstr>Indice della presentazione</vt:lpstr>
      <vt:lpstr>Background</vt:lpstr>
      <vt:lpstr>Obbiettivi</vt:lpstr>
      <vt:lpstr>Metodi utilizzati</vt:lpstr>
      <vt:lpstr>Creazione collezione sperimentale (1)</vt:lpstr>
      <vt:lpstr>Creazione collezione sperimentale (2)</vt:lpstr>
      <vt:lpstr>Creazione collezione sperimentale (3)</vt:lpstr>
      <vt:lpstr>Shingling (1)</vt:lpstr>
      <vt:lpstr>Shingling (2)</vt:lpstr>
      <vt:lpstr>MinHash (1)</vt:lpstr>
      <vt:lpstr>MinHash (2)</vt:lpstr>
      <vt:lpstr>LSH</vt:lpstr>
      <vt:lpstr>Esperimenti</vt:lpstr>
      <vt:lpstr>Conclusioni</vt:lpstr>
      <vt:lpstr>Bibliografia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Melucci Massimo</dc:creator>
  <cp:lastModifiedBy>Pietro Stangherlin</cp:lastModifiedBy>
  <cp:revision>104</cp:revision>
  <cp:lastPrinted>2015-06-04T08:50:14Z</cp:lastPrinted>
  <dcterms:created xsi:type="dcterms:W3CDTF">2022-03-06T14:22:34Z</dcterms:created>
  <dcterms:modified xsi:type="dcterms:W3CDTF">2024-02-21T08:13:49Z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