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18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73" r:id="rId10"/>
    <p:sldId id="279" r:id="rId11"/>
    <p:sldId id="277" r:id="rId12"/>
    <p:sldId id="280" r:id="rId13"/>
    <p:sldId id="278" r:id="rId14"/>
    <p:sldId id="276" r:id="rId15"/>
    <p:sldId id="270" r:id="rId16"/>
    <p:sldId id="271" r:id="rId17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10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Valutare se le signatures di tutti i documenti possono risiedere in memoria centrale, altrimenti</a:t>
            </a:r>
          </a:p>
          <a:p>
            <a:pPr lvl="1"/>
            <a:r>
              <a:rPr lang="it-IT" sz="2400" dirty="0"/>
              <a:t>Scrittura su disco</a:t>
            </a:r>
          </a:p>
          <a:p>
            <a:pPr lvl="1"/>
            <a:r>
              <a:rPr lang="it-IT" sz="2400" dirty="0"/>
              <a:t>Modificare parametri delle </a:t>
            </a:r>
            <a:r>
              <a:rPr lang="it-IT" sz="2400" dirty="0" err="1"/>
              <a:t>shingles</a:t>
            </a:r>
            <a:r>
              <a:rPr lang="it-IT" sz="2400" dirty="0"/>
              <a:t> e delle permutazioni</a:t>
            </a:r>
          </a:p>
          <a:p>
            <a:r>
              <a:rPr lang="it-IT" sz="2400" dirty="0"/>
              <a:t>Scelta del numero k di permutazioni e relative funzioni hash</a:t>
            </a:r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49F64-D916-4347-4511-494A7A44A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43FA-53A7-BEDD-93D9-BA12AD945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r>
              <a:rPr lang="it-IT"/>
              <a:t> (2)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88078A-E3FF-40EF-2682-FB1BF928B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6309D-D02F-9C71-F305-3F393CC0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326099CF-6C06-A9A9-0262-9FA601913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Scelta della struttura dati per le signatures: ciascun documento deve essere identificabile tramite id (per i confronti tra bande di signatures dopo </a:t>
            </a:r>
            <a:r>
              <a:rPr lang="it-IT" sz="2400" dirty="0" err="1"/>
              <a:t>LSH</a:t>
            </a:r>
            <a:r>
              <a:rPr lang="it-IT" sz="2400" dirty="0"/>
              <a:t>) e le signatures devono essere delle liste ordinate</a:t>
            </a:r>
          </a:p>
        </p:txBody>
      </p:sp>
    </p:spTree>
    <p:extLst>
      <p:ext uri="{BB962C8B-B14F-4D97-AF65-F5344CB8AC3E}">
        <p14:creationId xmlns:p14="http://schemas.microsoft.com/office/powerpoint/2010/main" val="424016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Numero di bande</a:t>
            </a:r>
          </a:p>
          <a:p>
            <a:r>
              <a:rPr lang="it-IT" sz="2400" dirty="0"/>
              <a:t>Funzioni hash per la bande</a:t>
            </a:r>
          </a:p>
          <a:p>
            <a:r>
              <a:rPr lang="it-IT" sz="2400" dirty="0"/>
              <a:t>Struttura dati per i bucket: hash-</a:t>
            </a:r>
            <a:r>
              <a:rPr lang="it-IT" sz="2400" dirty="0" err="1"/>
              <a:t>table</a:t>
            </a:r>
            <a:r>
              <a:rPr lang="it-IT" sz="2400" dirty="0"/>
              <a:t> dove ad ogni chiave è associata una lista con gli id dei documenti</a:t>
            </a:r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dimensions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229600" cy="4525963"/>
          </a:xfrm>
        </p:spPr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w = 9  [5]</a:t>
            </a:r>
          </a:p>
          <a:p>
            <a:r>
              <a:rPr lang="it-IT" sz="2400" dirty="0"/>
              <a:t>Trattamento caratteri speciali (spazio, </a:t>
            </a:r>
            <a:r>
              <a:rPr lang="it-IT" sz="2400" dirty="0" err="1"/>
              <a:t>newline</a:t>
            </a:r>
            <a:r>
              <a:rPr lang="it-IT" sz="2400" dirty="0"/>
              <a:t> </a:t>
            </a:r>
            <a:r>
              <a:rPr lang="it-IT" sz="2400" dirty="0" err="1"/>
              <a:t>etc</a:t>
            </a:r>
            <a:r>
              <a:rPr lang="it-IT" sz="2400" dirty="0"/>
              <a:t>)</a:t>
            </a:r>
          </a:p>
          <a:p>
            <a:r>
              <a:rPr lang="it-IT" sz="2400" dirty="0"/>
              <a:t>Salvataggio delle </a:t>
            </a:r>
            <a:r>
              <a:rPr lang="it-IT" sz="2400" dirty="0" err="1"/>
              <a:t>shingles</a:t>
            </a:r>
            <a:r>
              <a:rPr lang="it-IT" sz="2400" dirty="0"/>
              <a:t>, proposte di [1]:</a:t>
            </a:r>
          </a:p>
          <a:p>
            <a:pPr lvl="1"/>
            <a:r>
              <a:rPr lang="it-IT" sz="2000" dirty="0"/>
              <a:t>Salvare anche la frequenza delle </a:t>
            </a:r>
            <a:r>
              <a:rPr lang="it-IT" sz="2000" dirty="0" err="1"/>
              <a:t>shingles</a:t>
            </a:r>
            <a:r>
              <a:rPr lang="it-IT" sz="2000" dirty="0"/>
              <a:t> nel documento</a:t>
            </a:r>
          </a:p>
          <a:p>
            <a:pPr lvl="1"/>
            <a:r>
              <a:rPr lang="it-IT" sz="2000" dirty="0"/>
              <a:t>Salvare solo le </a:t>
            </a:r>
            <a:r>
              <a:rPr lang="it-IT" sz="2000" dirty="0" err="1"/>
              <a:t>shingles</a:t>
            </a:r>
            <a:r>
              <a:rPr lang="it-IT" sz="2000" dirty="0"/>
              <a:t> uniche (maggiore efficienza) </a:t>
            </a:r>
          </a:p>
          <a:p>
            <a:r>
              <a:rPr lang="it-IT" sz="2400" dirty="0"/>
              <a:t>Hash per le </a:t>
            </a:r>
            <a:r>
              <a:rPr lang="it-IT" sz="2400" dirty="0" err="1"/>
              <a:t>shingles</a:t>
            </a:r>
            <a:r>
              <a:rPr lang="it-IT" sz="2400" dirty="0"/>
              <a:t>: compromesso tra memoria (definizione del numero di bit dell’hash) impiegata e numero di collisioni per </a:t>
            </a:r>
            <a:r>
              <a:rPr lang="it-IT" sz="2400" dirty="0" err="1"/>
              <a:t>shingles</a:t>
            </a:r>
            <a:r>
              <a:rPr lang="it-IT" sz="2400" dirty="0"/>
              <a:t> diverse. [1] consiglia di impiegare la Rabin </a:t>
            </a:r>
            <a:r>
              <a:rPr lang="it-IT" sz="2400" dirty="0" err="1"/>
              <a:t>fingerprint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90C56D-29A0-EF43-6316-9E849584A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r>
              <a:rPr lang="it-IT" dirty="0"/>
              <a:t> (2)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2F23097-9057-0F8B-66D9-54B2F9AD4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519249-364B-4034-F964-0FCFD26E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Segnaposto contenuto 6">
            <a:extLst>
              <a:ext uri="{FF2B5EF4-FFF2-40B4-BE49-F238E27FC236}">
                <a16:creationId xmlns:a16="http://schemas.microsoft.com/office/drawing/2014/main" id="{30AACAF1-0A2F-B1D4-B3C2-CAB542496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62493"/>
            <a:ext cx="8517118" cy="5158982"/>
          </a:xfrm>
        </p:spPr>
        <p:txBody>
          <a:bodyPr>
            <a:normAutofit lnSpcReduction="10000"/>
          </a:bodyPr>
          <a:lstStyle/>
          <a:p>
            <a:r>
              <a:rPr lang="it-IT" sz="2400" dirty="0"/>
              <a:t>Struttura dati per salvare le </a:t>
            </a:r>
            <a:r>
              <a:rPr lang="it-IT" sz="2400" dirty="0" err="1"/>
              <a:t>shingles</a:t>
            </a:r>
            <a:r>
              <a:rPr lang="it-IT" sz="2400" dirty="0"/>
              <a:t> (i loro hash): l’insieme delle </a:t>
            </a:r>
            <a:r>
              <a:rPr lang="it-IT" sz="2400" dirty="0" err="1"/>
              <a:t>shingles</a:t>
            </a:r>
            <a:r>
              <a:rPr lang="it-IT" sz="2400" dirty="0"/>
              <a:t> è temporaneo, serve solo per calcolare la signature, poi è eliminato</a:t>
            </a:r>
          </a:p>
          <a:p>
            <a:pPr lvl="1"/>
            <a:r>
              <a:rPr lang="it-IT" sz="2000" dirty="0"/>
              <a:t>Lista ordinata:</a:t>
            </a:r>
          </a:p>
          <a:p>
            <a:pPr lvl="2"/>
            <a:r>
              <a:rPr lang="it-IT" sz="1600" dirty="0"/>
              <a:t>Pro: occupa poca memoria O(n)</a:t>
            </a:r>
          </a:p>
          <a:p>
            <a:pPr lvl="2"/>
            <a:r>
              <a:rPr lang="it-IT" sz="1600" dirty="0"/>
              <a:t>Contro: per ordinarla la complessità è O(n * log(n))</a:t>
            </a:r>
          </a:p>
          <a:p>
            <a:pPr lvl="2"/>
            <a:r>
              <a:rPr lang="it-IT" sz="1600" dirty="0"/>
              <a:t>Neutrale: ricerca di un elemento in  O(log(n)) (</a:t>
            </a:r>
            <a:r>
              <a:rPr lang="it-IT" sz="1600" dirty="0" err="1"/>
              <a:t>binary</a:t>
            </a:r>
            <a:r>
              <a:rPr lang="it-IT" sz="1600" dirty="0"/>
              <a:t> </a:t>
            </a:r>
            <a:r>
              <a:rPr lang="it-IT" sz="1600" dirty="0" err="1"/>
              <a:t>search</a:t>
            </a:r>
            <a:r>
              <a:rPr lang="it-IT" sz="1600" dirty="0"/>
              <a:t>)</a:t>
            </a:r>
          </a:p>
          <a:p>
            <a:pPr lvl="1"/>
            <a:r>
              <a:rPr lang="it-IT" sz="2000" dirty="0"/>
              <a:t>Hash list</a:t>
            </a:r>
          </a:p>
          <a:p>
            <a:pPr lvl="2"/>
            <a:r>
              <a:rPr lang="it-IT" sz="1600" dirty="0"/>
              <a:t>Pro: ricerca in O(1)</a:t>
            </a:r>
          </a:p>
          <a:p>
            <a:pPr lvl="2"/>
            <a:r>
              <a:rPr lang="it-IT" sz="1600" dirty="0"/>
              <a:t>Contro: (se in media vogliamo la ricerca in O(1)) deve occupare molta memoria (celle vuote in circa il 70 % delle posizioni)</a:t>
            </a:r>
          </a:p>
          <a:p>
            <a:pPr lvl="1"/>
            <a:r>
              <a:rPr lang="it-IT" sz="2000" dirty="0" err="1"/>
              <a:t>Balanced-tree</a:t>
            </a:r>
            <a:endParaRPr lang="it-IT" sz="2000" dirty="0"/>
          </a:p>
          <a:p>
            <a:pPr lvl="2"/>
            <a:r>
              <a:rPr lang="it-IT" sz="1600" dirty="0"/>
              <a:t>Pro: occupa poco spazio</a:t>
            </a:r>
          </a:p>
          <a:p>
            <a:pPr lvl="2"/>
            <a:r>
              <a:rPr lang="it-IT" sz="1600" dirty="0"/>
              <a:t>Pro: inserimento / ordinamento in in O(log(n))</a:t>
            </a:r>
          </a:p>
          <a:p>
            <a:pPr lvl="2"/>
            <a:r>
              <a:rPr lang="it-IT" sz="1600" dirty="0"/>
              <a:t>Neutrale: ricerca in O(log(n))</a:t>
            </a:r>
          </a:p>
          <a:p>
            <a:pPr lvl="2"/>
            <a:r>
              <a:rPr lang="it-IT" sz="1600" dirty="0"/>
              <a:t>Neutrale: l’operazione di scrittura avviene un’unica volta e gli elementi contenuti non sono moltissimi</a:t>
            </a:r>
          </a:p>
        </p:txBody>
      </p:sp>
    </p:spTree>
    <p:extLst>
      <p:ext uri="{BB962C8B-B14F-4D97-AF65-F5344CB8AC3E}">
        <p14:creationId xmlns:p14="http://schemas.microsoft.com/office/powerpoint/2010/main" val="2043850614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6470</TotalTime>
  <Words>959</Words>
  <Application>Microsoft Office PowerPoint</Application>
  <PresentationFormat>Presentazione su schermo (4:3)</PresentationFormat>
  <Paragraphs>121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Shingling (1)</vt:lpstr>
      <vt:lpstr>Shingling (2)</vt:lpstr>
      <vt:lpstr>MinHash (1)</vt:lpstr>
      <vt:lpstr>MinHash (2)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91</cp:revision>
  <cp:lastPrinted>2015-06-04T08:50:14Z</cp:lastPrinted>
  <dcterms:created xsi:type="dcterms:W3CDTF">2022-03-06T14:22:34Z</dcterms:created>
  <dcterms:modified xsi:type="dcterms:W3CDTF">2024-02-15T16:14:12Z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