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5" r:id="rId2"/>
  </p:sldMasterIdLst>
  <p:notesMasterIdLst>
    <p:notesMasterId r:id="rId20"/>
  </p:notesMasterIdLst>
  <p:sldIdLst>
    <p:sldId id="256" r:id="rId3"/>
    <p:sldId id="269" r:id="rId4"/>
    <p:sldId id="272" r:id="rId5"/>
    <p:sldId id="257" r:id="rId6"/>
    <p:sldId id="258" r:id="rId7"/>
    <p:sldId id="262" r:id="rId8"/>
    <p:sldId id="275" r:id="rId9"/>
    <p:sldId id="281" r:id="rId10"/>
    <p:sldId id="273" r:id="rId11"/>
    <p:sldId id="279" r:id="rId12"/>
    <p:sldId id="277" r:id="rId13"/>
    <p:sldId id="280" r:id="rId14"/>
    <p:sldId id="278" r:id="rId15"/>
    <p:sldId id="282" r:id="rId16"/>
    <p:sldId id="276" r:id="rId17"/>
    <p:sldId id="270" r:id="rId18"/>
    <p:sldId id="271" r:id="rId19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1B"/>
    <a:srgbClr val="CC0066"/>
    <a:srgbClr val="C10202"/>
    <a:srgbClr val="FFFF00"/>
    <a:srgbClr val="0000FF"/>
    <a:srgbClr val="FF5944"/>
    <a:srgbClr val="FFADCA"/>
    <a:srgbClr val="00FFFF"/>
    <a:srgbClr val="8D0101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9" autoAdjust="0"/>
    <p:restoredTop sz="95704" autoAdjust="0"/>
  </p:normalViewPr>
  <p:slideViewPr>
    <p:cSldViewPr snapToGrid="0">
      <p:cViewPr varScale="1">
        <p:scale>
          <a:sx n="68" d="100"/>
          <a:sy n="68" d="100"/>
        </p:scale>
        <p:origin x="9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21/02/2024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21/02/2024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  <p:extLst>
      <p:ext uri="{BB962C8B-B14F-4D97-AF65-F5344CB8AC3E}">
        <p14:creationId xmlns:p14="http://schemas.microsoft.com/office/powerpoint/2010/main" val="3393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21/02/2024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21/02/2024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21/02/2024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21/02/2024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2">
            <a:extLst>
              <a:ext uri="{FF2B5EF4-FFF2-40B4-BE49-F238E27FC236}">
                <a16:creationId xmlns:a16="http://schemas.microsoft.com/office/drawing/2014/main" id="{982FE48A-3460-7F25-7203-AB417B24A138}"/>
              </a:ext>
            </a:extLst>
          </p:cNvPr>
          <p:cNvSpPr txBox="1">
            <a:spLocks/>
          </p:cNvSpPr>
          <p:nvPr/>
        </p:nvSpPr>
        <p:spPr>
          <a:xfrm>
            <a:off x="1371600" y="3029649"/>
            <a:ext cx="6400800" cy="798701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dirty="0" err="1"/>
              <a:t>LSH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duplicate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122BD4-4E68-AEDA-F1E8-B0FD674A7482}"/>
              </a:ext>
            </a:extLst>
          </p:cNvPr>
          <p:cNvSpPr txBox="1">
            <a:spLocks/>
          </p:cNvSpPr>
          <p:nvPr/>
        </p:nvSpPr>
        <p:spPr>
          <a:xfrm>
            <a:off x="800435" y="4236968"/>
            <a:ext cx="7772400" cy="1345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2400" baseline="0" dirty="0"/>
              <a:t>Pietro Stangherlin 2129207</a:t>
            </a:r>
          </a:p>
          <a:p>
            <a:pPr fontAlgn="auto">
              <a:spcAft>
                <a:spcPts val="0"/>
              </a:spcAft>
            </a:pPr>
            <a:r>
              <a:rPr lang="it-IT" sz="2400" dirty="0"/>
              <a:t>Nicola Castelletti 2109302</a:t>
            </a:r>
          </a:p>
        </p:txBody>
      </p:sp>
    </p:spTree>
    <p:extLst>
      <p:ext uri="{BB962C8B-B14F-4D97-AF65-F5344CB8AC3E}">
        <p14:creationId xmlns:p14="http://schemas.microsoft.com/office/powerpoint/2010/main" val="47751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0C56D-29A0-EF43-6316-9E849584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F23097-9057-0F8B-66D9-54B2F9AD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519249-364B-4034-F964-0FCFD26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0AACAF1-0A2F-B1D4-B3C2-CAB54249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517118" cy="5158982"/>
          </a:xfrm>
        </p:spPr>
        <p:txBody>
          <a:bodyPr>
            <a:normAutofit/>
          </a:bodyPr>
          <a:lstStyle/>
          <a:p>
            <a:r>
              <a:rPr lang="it-IT" sz="2400" dirty="0"/>
              <a:t>Struttura dati per salvare le </a:t>
            </a:r>
            <a:r>
              <a:rPr lang="it-IT" sz="2400" dirty="0" err="1"/>
              <a:t>shingles</a:t>
            </a:r>
            <a:r>
              <a:rPr lang="it-IT" sz="2400" dirty="0"/>
              <a:t> (i loro hash): l’insieme delle </a:t>
            </a:r>
            <a:r>
              <a:rPr lang="it-IT" sz="2400" dirty="0" err="1"/>
              <a:t>shingles</a:t>
            </a:r>
            <a:r>
              <a:rPr lang="it-IT" sz="2400" dirty="0"/>
              <a:t> è temporaneo, serve solo per calcolare la signature, poi è eliminato</a:t>
            </a:r>
          </a:p>
          <a:p>
            <a:pPr lvl="1"/>
            <a:r>
              <a:rPr lang="it-IT" sz="2000" dirty="0"/>
              <a:t>Lista ordinata:</a:t>
            </a:r>
          </a:p>
          <a:p>
            <a:pPr lvl="2"/>
            <a:r>
              <a:rPr lang="it-IT" sz="1600" dirty="0"/>
              <a:t>Pro: occupa poca memoria O(n)</a:t>
            </a:r>
          </a:p>
          <a:p>
            <a:pPr lvl="2"/>
            <a:r>
              <a:rPr lang="it-IT" sz="1600" dirty="0"/>
              <a:t>Contro: per ordinarla la complessità è O(n * log(n))</a:t>
            </a:r>
          </a:p>
          <a:p>
            <a:pPr lvl="2"/>
            <a:r>
              <a:rPr lang="it-IT" sz="1600" dirty="0"/>
              <a:t>Neutrale: ricerca di un elemento in  O(log(n)) (</a:t>
            </a:r>
            <a:r>
              <a:rPr lang="it-IT" sz="1600" dirty="0" err="1"/>
              <a:t>binary</a:t>
            </a:r>
            <a:r>
              <a:rPr lang="it-IT" sz="1600" dirty="0"/>
              <a:t> </a:t>
            </a:r>
            <a:r>
              <a:rPr lang="it-IT" sz="1600" dirty="0" err="1"/>
              <a:t>search</a:t>
            </a:r>
            <a:r>
              <a:rPr lang="it-IT" sz="1600" dirty="0"/>
              <a:t>)</a:t>
            </a:r>
          </a:p>
          <a:p>
            <a:pPr lvl="1"/>
            <a:r>
              <a:rPr lang="it-IT" sz="2000" dirty="0"/>
              <a:t>Hash list</a:t>
            </a:r>
          </a:p>
          <a:p>
            <a:pPr lvl="2"/>
            <a:r>
              <a:rPr lang="it-IT" sz="1600" dirty="0"/>
              <a:t>Pro: ricerca in O(1)</a:t>
            </a:r>
          </a:p>
          <a:p>
            <a:pPr lvl="2"/>
            <a:r>
              <a:rPr lang="it-IT" sz="1600" dirty="0"/>
              <a:t>Contro: (se in media vogliamo la ricerca in O(1)) deve occupare molta memoria (celle vuote in circa il 70 % delle posizioni)</a:t>
            </a:r>
          </a:p>
        </p:txBody>
      </p:sp>
    </p:spTree>
    <p:extLst>
      <p:ext uri="{BB962C8B-B14F-4D97-AF65-F5344CB8AC3E}">
        <p14:creationId xmlns:p14="http://schemas.microsoft.com/office/powerpoint/2010/main" val="204385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1980-D373-28DE-31D8-FC7216D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3784-8BAC-28C2-9CAA-C9963985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11FE3-1D08-0BA9-5DDD-58A8730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C3FAC-BB59-5865-A349-D2501A7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7A1019C-96CC-D4E4-8BC7-02DC7F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Valutare se le signatures di tutti i documenti possono risiedere in memoria centrale, altrimenti</a:t>
            </a:r>
          </a:p>
          <a:p>
            <a:pPr lvl="1"/>
            <a:r>
              <a:rPr lang="it-IT" sz="2400" dirty="0"/>
              <a:t>Scrittura su disco</a:t>
            </a:r>
          </a:p>
          <a:p>
            <a:pPr lvl="1"/>
            <a:r>
              <a:rPr lang="it-IT" sz="2400" dirty="0"/>
              <a:t>Modificare parametri delle </a:t>
            </a:r>
            <a:r>
              <a:rPr lang="it-IT" sz="2400" dirty="0" err="1"/>
              <a:t>shingles</a:t>
            </a:r>
            <a:r>
              <a:rPr lang="it-IT" sz="2400" dirty="0"/>
              <a:t> e delle permutazioni</a:t>
            </a:r>
          </a:p>
          <a:p>
            <a:r>
              <a:rPr lang="it-IT" sz="2400" dirty="0"/>
              <a:t>Scelta del numero k di permutazioni e relative funzioni hash</a:t>
            </a:r>
          </a:p>
          <a:p>
            <a:r>
              <a:rPr lang="it-IT" sz="2400" dirty="0"/>
              <a:t>Nella costruzione del </a:t>
            </a:r>
            <a:r>
              <a:rPr lang="it-IT" sz="2400" dirty="0" err="1"/>
              <a:t>MinHash</a:t>
            </a:r>
            <a:r>
              <a:rPr lang="it-IT" sz="2400" dirty="0"/>
              <a:t>: valutare se tenere in memoria un dizionario con valori di vettori di </a:t>
            </a:r>
            <a:r>
              <a:rPr lang="it-IT" sz="2400"/>
              <a:t>k vettori (tanti </a:t>
            </a:r>
            <a:r>
              <a:rPr lang="it-IT" sz="2400" dirty="0"/>
              <a:t>quante sono le funzioni hash di permutazione) oppure mantenere in memoria le </a:t>
            </a:r>
            <a:r>
              <a:rPr lang="it-IT" sz="2400" dirty="0" err="1"/>
              <a:t>shingles</a:t>
            </a:r>
            <a:r>
              <a:rPr lang="it-IT" sz="2400" dirty="0"/>
              <a:t> e fare un dizionario alla volta</a:t>
            </a:r>
          </a:p>
        </p:txBody>
      </p:sp>
    </p:spTree>
    <p:extLst>
      <p:ext uri="{BB962C8B-B14F-4D97-AF65-F5344CB8AC3E}">
        <p14:creationId xmlns:p14="http://schemas.microsoft.com/office/powerpoint/2010/main" val="92730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49F64-D916-4347-4511-494A7A44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43FA-53A7-BEDD-93D9-BA12AD94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/>
              <a:t> (2)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8078A-E3FF-40EF-2682-FB1BF928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6309D-D02F-9C71-F305-3F393CC0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26099CF-6C06-A9A9-0262-9FA60191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Scelta della struttura dati per le signatures: ciascun documento deve essere identificabile tramite id (per i confronti tra bande di signatures dopo </a:t>
            </a:r>
            <a:r>
              <a:rPr lang="it-IT" sz="2400" dirty="0" err="1"/>
              <a:t>LSH</a:t>
            </a:r>
            <a:r>
              <a:rPr lang="it-IT" sz="2400" dirty="0"/>
              <a:t>) e le signatures devono essere delle liste ordinate.</a:t>
            </a:r>
          </a:p>
          <a:p>
            <a:r>
              <a:rPr lang="it-IT" sz="2400" dirty="0"/>
              <a:t>In una possibile implementazione (</a:t>
            </a:r>
            <a:r>
              <a:rPr lang="it-IT" sz="2400" dirty="0" err="1"/>
              <a:t>memory</a:t>
            </a:r>
            <a:r>
              <a:rPr lang="it-IT" sz="2400" dirty="0"/>
              <a:t> </a:t>
            </a:r>
            <a:r>
              <a:rPr lang="it-IT" sz="2400" dirty="0" err="1"/>
              <a:t>wise</a:t>
            </a:r>
            <a:r>
              <a:rPr lang="it-IT" sz="2400" dirty="0"/>
              <a:t>) non vengono mantenute in memoria le signatures: ciascuna signature è impiegata per eseguire </a:t>
            </a:r>
            <a:r>
              <a:rPr lang="it-IT" sz="2400" dirty="0" err="1"/>
              <a:t>LSH</a:t>
            </a:r>
            <a:r>
              <a:rPr lang="it-IT" sz="2400" dirty="0"/>
              <a:t> e poi è rimossa dalla memoria (in questo caso ci si aspetta una riduzione delle precisione poiché l’unico criterio di similarità è basato sui bucket </a:t>
            </a:r>
            <a:r>
              <a:rPr lang="it-IT" sz="2400" dirty="0" err="1"/>
              <a:t>LSH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1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A18C-F377-E081-FC42-8702194F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02D-92FB-E297-2B0C-39602C99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DE00-A347-0C4C-2164-7D79A20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8860-B15C-BB9F-3291-D8127DE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1911AA6-2695-3382-C57D-D46A794B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Numero di bande</a:t>
            </a:r>
          </a:p>
          <a:p>
            <a:r>
              <a:rPr lang="it-IT" sz="2400" dirty="0"/>
              <a:t>Funzioni hash per la bande</a:t>
            </a:r>
          </a:p>
          <a:p>
            <a:r>
              <a:rPr lang="it-IT" sz="2400" dirty="0"/>
              <a:t>Struttura dati per i bucket: hash-</a:t>
            </a:r>
            <a:r>
              <a:rPr lang="it-IT" sz="2400" dirty="0" err="1"/>
              <a:t>table</a:t>
            </a:r>
            <a:r>
              <a:rPr lang="it-IT" sz="2400" dirty="0"/>
              <a:t> dove ad ogni chiave è associata una lista con gli id dei documenti</a:t>
            </a:r>
          </a:p>
          <a:p>
            <a:r>
              <a:rPr lang="it-IT" sz="2400" dirty="0"/>
              <a:t>Diverse implementazioni: </a:t>
            </a:r>
          </a:p>
          <a:p>
            <a:pPr lvl="1"/>
            <a:r>
              <a:rPr lang="it-IT" sz="2000" dirty="0"/>
              <a:t>in memoria centrale</a:t>
            </a:r>
          </a:p>
          <a:p>
            <a:pPr lvl="2"/>
            <a:r>
              <a:rPr lang="it-IT" sz="1600" dirty="0"/>
              <a:t>Hash-</a:t>
            </a:r>
            <a:r>
              <a:rPr lang="it-IT" sz="1600" dirty="0" err="1"/>
              <a:t>table</a:t>
            </a:r>
            <a:endParaRPr lang="it-IT" sz="1600" dirty="0"/>
          </a:p>
          <a:p>
            <a:pPr lvl="2"/>
            <a:r>
              <a:rPr lang="it-IT" sz="1600" dirty="0"/>
              <a:t>Hash-</a:t>
            </a:r>
            <a:r>
              <a:rPr lang="it-IT" sz="1600" dirty="0" err="1"/>
              <a:t>tree</a:t>
            </a:r>
            <a:r>
              <a:rPr lang="it-IT" sz="1600" dirty="0"/>
              <a:t> o b-</a:t>
            </a:r>
            <a:r>
              <a:rPr lang="it-IT" sz="1600" dirty="0" err="1"/>
              <a:t>tree</a:t>
            </a:r>
            <a:endParaRPr lang="it-IT" sz="1600" dirty="0"/>
          </a:p>
          <a:p>
            <a:pPr lvl="1"/>
            <a:r>
              <a:rPr lang="it-IT" sz="2000" dirty="0"/>
              <a:t>In memoria di massa</a:t>
            </a:r>
          </a:p>
          <a:p>
            <a:pPr marL="363537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2410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9A9D3-A8A7-DABE-944C-8B9B49F3A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EE50-A8F1-9C1B-6694-4484E230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3D058-A702-34F6-F647-E12EB05E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336AB-52F8-AE82-8992-99A4A266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EBB85F2-CE39-A19A-A076-24752C110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Elaborando documento per documento di devono mantenere in memoria gli insiemi di bucket per tutte le bande: ciò può essere problematico. L’alternativa è elaborare banda per banda (mantenendo quindi un solo insieme di bucket in memoria alla volta), ma ciò significa mantenere in memoria tutte le signature e dover passare b (numero di bande) volte sugli n documenti, azione che appare eccessivamente dispendiosa.</a:t>
            </a:r>
          </a:p>
        </p:txBody>
      </p:sp>
    </p:spTree>
    <p:extLst>
      <p:ext uri="{BB962C8B-B14F-4D97-AF65-F5344CB8AC3E}">
        <p14:creationId xmlns:p14="http://schemas.microsoft.com/office/powerpoint/2010/main" val="342797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0445-EF8B-7FE5-A591-2E557CA4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1DDE-31D5-889A-91DF-552EBD5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Esperimenti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1E24C-E78A-2AF5-D498-C7C69555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A04C0-DE0A-C8CB-62CB-263D5E0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169A47C-A0E9-C052-8624-3AB46759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Prima esecuzione della procedura sul dataset originale (senza semi-duplicati artificiali) per tarare i parametri</a:t>
            </a:r>
          </a:p>
          <a:p>
            <a:r>
              <a:rPr lang="it-IT" sz="2400" dirty="0"/>
              <a:t>Esecuzioni successive con diversi livelli di modifica dei documenti semi-duplicati artificiali</a:t>
            </a:r>
          </a:p>
        </p:txBody>
      </p:sp>
    </p:spTree>
    <p:extLst>
      <p:ext uri="{BB962C8B-B14F-4D97-AF65-F5344CB8AC3E}">
        <p14:creationId xmlns:p14="http://schemas.microsoft.com/office/powerpoint/2010/main" val="2304361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80E-581C-1B46-9C70-7C00331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A9DE-DDA7-E54C-A21C-54B9077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653A-704D-8348-9299-88A813B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13B8653-E432-27B5-7A84-AD903EA7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59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DA9-1BAF-354B-BD84-CB98CDF8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59F2-AAB1-6C4A-8753-813A01F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3173-C7E4-C344-895C-F990900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3DEA35A-BF00-9C06-5D05-EDCC23F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 A.Z. Broder, “On the resemblance and containment of documents,” Proc. Compression and Complexity of Sequences, pp. 21–29, Positano Italy, 1997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A.Z</a:t>
            </a:r>
            <a:r>
              <a:rPr lang="it-IT" sz="1800" dirty="0"/>
              <a:t>. </a:t>
            </a:r>
            <a:r>
              <a:rPr lang="it-IT" sz="1800" dirty="0" err="1"/>
              <a:t>Broder</a:t>
            </a:r>
            <a:r>
              <a:rPr lang="it-IT" sz="1800" dirty="0"/>
              <a:t>, M. </a:t>
            </a:r>
            <a:r>
              <a:rPr lang="it-IT" sz="1800" dirty="0" err="1"/>
              <a:t>Charikar</a:t>
            </a:r>
            <a:r>
              <a:rPr lang="it-IT" sz="1800" dirty="0"/>
              <a:t>, A.M. Frieze, and M. </a:t>
            </a:r>
            <a:r>
              <a:rPr lang="it-IT" sz="1800" dirty="0" err="1"/>
              <a:t>Mitzenmacher</a:t>
            </a:r>
            <a:r>
              <a:rPr lang="it-IT" sz="1800" dirty="0"/>
              <a:t>, “Min-</a:t>
            </a:r>
            <a:r>
              <a:rPr lang="it-IT" sz="1800" dirty="0" err="1"/>
              <a:t>wise</a:t>
            </a:r>
            <a:r>
              <a:rPr lang="it-IT" sz="1800" dirty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permutations</a:t>
            </a:r>
            <a:r>
              <a:rPr lang="it-IT" sz="1800" dirty="0"/>
              <a:t>,” ACM Symposium on Theory of Computing, pp. 327–336,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P. Indyk and R. Motwani. “Approximate nearest neighbor: towards re moving the curse of dimensionality,” ACM Symposium on Theory of Com </a:t>
            </a:r>
            <a:r>
              <a:rPr lang="en-US" sz="1800" dirty="0" err="1"/>
              <a:t>puting</a:t>
            </a:r>
            <a:r>
              <a:rPr lang="en-US" sz="1800" dirty="0"/>
              <a:t>, pp. 604–613,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Gionis</a:t>
            </a:r>
            <a:r>
              <a:rPr lang="en-US" sz="1800" dirty="0"/>
              <a:t>, P. Indyk, and R. Motwani, “Similarity search in high dimensions via hashing,” Proc. Intl. Conf. on Very Large Databases, pp. 518 529, 1999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J.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Leskovec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A. Rajaraman, and J. Ullman. 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Mining of Massive Dataset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Cambridge University Press, Second edition, (2014)</a:t>
            </a:r>
            <a:endParaRPr lang="it-IT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80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EE8-3A31-C24B-93DB-647E01D3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Indice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C46-7632-9A48-9389-7DA3B179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Obiettivi</a:t>
            </a:r>
          </a:p>
          <a:p>
            <a:r>
              <a:rPr lang="it-IT" dirty="0"/>
              <a:t>Metodi utilizzati</a:t>
            </a:r>
          </a:p>
          <a:p>
            <a:r>
              <a:rPr lang="it-IT" dirty="0"/>
              <a:t>Esperimenti</a:t>
            </a:r>
          </a:p>
          <a:p>
            <a:r>
              <a:rPr lang="it-IT" dirty="0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DC19-7474-D342-B01D-D4471BD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A41A-DBF3-1C4C-9618-7EA0348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99659"/>
            <a:ext cx="8686800" cy="1317979"/>
          </a:xfrm>
        </p:spPr>
        <p:txBody>
          <a:bodyPr>
            <a:normAutofit/>
          </a:bodyPr>
          <a:lstStyle/>
          <a:p>
            <a:r>
              <a:rPr lang="it-IT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3DAB7-F89A-F94F-8C5F-3F656CDF0A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1213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1213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28B853-F745-B23E-D77E-6968575BD65A}"/>
              </a:ext>
            </a:extLst>
          </p:cNvPr>
          <p:cNvSpPr txBox="1"/>
          <p:nvPr/>
        </p:nvSpPr>
        <p:spPr>
          <a:xfrm>
            <a:off x="143838" y="1746607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Problema: in grandi raccolte di documenti (in particolare testuali) è possibile che vi siano dei documenti duplicati, quasi uguali, oppure che un documento sia già contenuto in un altro; è inoltre possibile che tali documenti abbiano identificativi diversi o comunque non direttamente riconducibili tra loro.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Degli esempi possono essere: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medesimi documenti scannerizzati più volte da entità diverse.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un’organizzazione che mantiene versioni diverse, ovvero con lievi modifiche, di uno stesso documento.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Obbiettivi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844594-630B-D33F-AFB0-64D600014668}"/>
              </a:ext>
            </a:extLst>
          </p:cNvPr>
          <p:cNvSpPr txBox="1"/>
          <p:nvPr/>
        </p:nvSpPr>
        <p:spPr>
          <a:xfrm>
            <a:off x="205897" y="1687398"/>
            <a:ext cx="8766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Sviluppare un metodo basato su </a:t>
            </a:r>
            <a:r>
              <a:rPr lang="it-IT" sz="3200" dirty="0" err="1"/>
              <a:t>MinHash</a:t>
            </a:r>
            <a:r>
              <a:rPr lang="it-IT" sz="3200" dirty="0"/>
              <a:t> e </a:t>
            </a:r>
            <a:r>
              <a:rPr lang="it-IT" sz="3200" dirty="0" err="1"/>
              <a:t>LSH</a:t>
            </a:r>
            <a:r>
              <a:rPr lang="it-IT" sz="3200" dirty="0"/>
              <a:t> per identificare i documenti quasi-duplicati.</a:t>
            </a:r>
          </a:p>
          <a:p>
            <a:endParaRPr lang="it-IT" sz="3200" dirty="0"/>
          </a:p>
          <a:p>
            <a:r>
              <a:rPr lang="it-IT" sz="3200" dirty="0"/>
              <a:t>Valutare l’efficacia e analizzare l’efficienza</a:t>
            </a:r>
          </a:p>
          <a:p>
            <a:r>
              <a:rPr lang="it-IT" sz="3200" dirty="0"/>
              <a:t>-&gt; Specifica misure di efficacia</a:t>
            </a:r>
          </a:p>
        </p:txBody>
      </p:sp>
    </p:spTree>
    <p:extLst>
      <p:ext uri="{BB962C8B-B14F-4D97-AF65-F5344CB8AC3E}">
        <p14:creationId xmlns:p14="http://schemas.microsoft.com/office/powerpoint/2010/main" val="16008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3411-FDD8-234A-8587-B6334CB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B744-31CE-C440-8270-4CA0B085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BF3A-6D8E-B241-BBCB-9B369D67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AFCCE55-9DCB-D22F-908C-A5A5AAB2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della collezione sperimentale</a:t>
            </a:r>
          </a:p>
          <a:p>
            <a:r>
              <a:rPr lang="it-IT" dirty="0" err="1"/>
              <a:t>Shingling</a:t>
            </a:r>
            <a:endParaRPr lang="it-IT" dirty="0"/>
          </a:p>
          <a:p>
            <a:r>
              <a:rPr lang="it-IT" dirty="0" err="1"/>
              <a:t>MinHash</a:t>
            </a:r>
            <a:endParaRPr lang="it-IT" dirty="0"/>
          </a:p>
          <a:p>
            <a:r>
              <a:rPr lang="it-IT" dirty="0" err="1"/>
              <a:t>LSH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8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795927-39E9-9008-EB01-A2AB1293B122}"/>
              </a:ext>
            </a:extLst>
          </p:cNvPr>
          <p:cNvSpPr txBox="1"/>
          <p:nvPr/>
        </p:nvSpPr>
        <p:spPr>
          <a:xfrm>
            <a:off x="197963" y="1706252"/>
            <a:ext cx="8748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it-IT" sz="2400" dirty="0"/>
              <a:t>Si assume di avere una collezione iniziale senza duplicati e quasi – duplicati. Ogni documento presenta un codice identificativo (id).</a:t>
            </a:r>
          </a:p>
          <a:p>
            <a:pPr marL="457200" indent="-457200">
              <a:buAutoNum type="arabicParenR"/>
            </a:pPr>
            <a:r>
              <a:rPr lang="it-IT" sz="2400" dirty="0"/>
              <a:t>Si seleziona (ad esempio tramite un generatore di numeri casuali) un sottoinsieme di documenti da cui generare i quasi duplicati.</a:t>
            </a:r>
          </a:p>
          <a:p>
            <a:pPr marL="457200" indent="-457200">
              <a:buAutoNum type="arabicParenR"/>
            </a:pPr>
            <a:r>
              <a:rPr lang="it-IT" sz="2400" dirty="0"/>
              <a:t>Scelta del tipo di modifica dei documenti per la creazione dei semi duplicati: sostituzione di alcuni caratteri con altri (random), per simulare un risultato di un programma di riconoscimento ottico di testo. Parametro relativo alla frequenza di sostituzione (bassa o elevata)</a:t>
            </a:r>
          </a:p>
          <a:p>
            <a:pPr marL="457200" indent="-457200">
              <a:buAutoNum type="arabicParenR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525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A2E53-4FE3-2FC1-9632-1C8090CD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85A-AB2A-F3A8-EA24-82F92375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D2C7-4217-BDB8-9775-F6B8E65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A0E5-59D5-94A3-92A3-8BF418A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FFB7EB-866B-6815-1DD1-79E9E48550CB}"/>
              </a:ext>
            </a:extLst>
          </p:cNvPr>
          <p:cNvSpPr txBox="1"/>
          <p:nvPr/>
        </p:nvSpPr>
        <p:spPr>
          <a:xfrm>
            <a:off x="197963" y="1706252"/>
            <a:ext cx="8748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 A ogni quasi–duplicato si assegna un id univoco (</a:t>
            </a:r>
            <a:r>
              <a:rPr lang="it-IT" sz="2400" dirty="0" err="1"/>
              <a:t>id1</a:t>
            </a:r>
            <a:r>
              <a:rPr lang="it-IT" sz="2400" dirty="0"/>
              <a:t>) e l’id del documento da cui è stato generato (</a:t>
            </a:r>
            <a:r>
              <a:rPr lang="it-IT" sz="2400" dirty="0" err="1"/>
              <a:t>id2</a:t>
            </a:r>
            <a:r>
              <a:rPr lang="it-IT" sz="2400" dirty="0"/>
              <a:t>). Viene creata una nuova collezione con i quasi-duplicati e i documenti originali (per questi ultimi il campo l’</a:t>
            </a:r>
            <a:r>
              <a:rPr lang="it-IT" sz="2400" dirty="0" err="1"/>
              <a:t>id2</a:t>
            </a:r>
            <a:r>
              <a:rPr lang="it-IT" sz="2400" dirty="0"/>
              <a:t> è posto uguale a None)</a:t>
            </a:r>
          </a:p>
          <a:p>
            <a:endParaRPr lang="it-IT" sz="24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BC0BBBE-71E8-DD41-1F17-7A93165F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1320"/>
              </p:ext>
            </p:extLst>
          </p:nvPr>
        </p:nvGraphicFramePr>
        <p:xfrm>
          <a:off x="197962" y="4079091"/>
          <a:ext cx="2705493" cy="18434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3837">
                  <a:extLst>
                    <a:ext uri="{9D8B030D-6E8A-4147-A177-3AD203B41FA5}">
                      <a16:colId xmlns:a16="http://schemas.microsoft.com/office/drawing/2014/main" val="3253149260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2312684692"/>
                    </a:ext>
                  </a:extLst>
                </a:gridCol>
              </a:tblGrid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655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20572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37284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848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723E0B6-F29D-5C81-B190-BE6501325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7626"/>
              </p:ext>
            </p:extLst>
          </p:nvPr>
        </p:nvGraphicFramePr>
        <p:xfrm>
          <a:off x="3594754" y="4068303"/>
          <a:ext cx="5549246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4425">
                  <a:extLst>
                    <a:ext uri="{9D8B030D-6E8A-4147-A177-3AD203B41FA5}">
                      <a16:colId xmlns:a16="http://schemas.microsoft.com/office/drawing/2014/main" val="2795794947"/>
                    </a:ext>
                  </a:extLst>
                </a:gridCol>
                <a:gridCol w="692678">
                  <a:extLst>
                    <a:ext uri="{9D8B030D-6E8A-4147-A177-3AD203B41FA5}">
                      <a16:colId xmlns:a16="http://schemas.microsoft.com/office/drawing/2014/main" val="1756735739"/>
                    </a:ext>
                  </a:extLst>
                </a:gridCol>
                <a:gridCol w="4062143">
                  <a:extLst>
                    <a:ext uri="{9D8B030D-6E8A-4147-A177-3AD203B41FA5}">
                      <a16:colId xmlns:a16="http://schemas.microsoft.com/office/drawing/2014/main" val="3781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n@sCe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t3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ipsuN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017"/>
                  </a:ext>
                </a:extLst>
              </a:tr>
            </a:tbl>
          </a:graphicData>
        </a:graphic>
      </p:graphicFrame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AB86D1-DE32-F0EF-C345-F56C6A5C6C87}"/>
              </a:ext>
            </a:extLst>
          </p:cNvPr>
          <p:cNvCxnSpPr>
            <a:cxnSpLocks/>
          </p:cNvCxnSpPr>
          <p:nvPr/>
        </p:nvCxnSpPr>
        <p:spPr>
          <a:xfrm>
            <a:off x="2997724" y="5645852"/>
            <a:ext cx="597030" cy="1139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9B907B6-C8AA-F0FE-D010-AB1847FE47A8}"/>
              </a:ext>
            </a:extLst>
          </p:cNvPr>
          <p:cNvCxnSpPr>
            <a:cxnSpLocks/>
          </p:cNvCxnSpPr>
          <p:nvPr/>
        </p:nvCxnSpPr>
        <p:spPr>
          <a:xfrm flipV="1">
            <a:off x="2997724" y="5392132"/>
            <a:ext cx="597030" cy="2639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6E0E9-9C68-9D57-A2D4-15264F890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FB96-E515-FFFD-F535-F2C17F56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80EE9-C421-260C-D858-486C3630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F0DCF-CD14-4312-A414-963A70E6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A78BAF-A4B5-1A88-0024-980ADAE83FAE}"/>
              </a:ext>
            </a:extLst>
          </p:cNvPr>
          <p:cNvSpPr txBox="1"/>
          <p:nvPr/>
        </p:nvSpPr>
        <p:spPr>
          <a:xfrm>
            <a:off x="197963" y="1706252"/>
            <a:ext cx="8748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4)Durante la creazione della nuova collezione si crea una struttura dati (ad esempio dizionario) o file in cui per ogni id di un documento originale sono associati gli id dei documenti artificiali (o viceversa), in questo modo la procedura di valutazione è più efficiente.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12233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F60D-C6F8-941D-5895-BDC8BE7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01B-BED1-F0F9-6CEA-D8154C5E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9D049-CD6F-18AC-7C28-B47CCA6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A7EB-A92C-02C9-3ECF-A184941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EACAE10-E061-90AF-26D3-2592E32F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229600" cy="4525963"/>
          </a:xfrm>
        </p:spPr>
        <p:txBody>
          <a:bodyPr>
            <a:normAutofit/>
          </a:bodyPr>
          <a:lstStyle/>
          <a:p>
            <a:r>
              <a:rPr lang="it-IT" sz="2400" dirty="0"/>
              <a:t>Dimensione delle </a:t>
            </a:r>
            <a:r>
              <a:rPr lang="it-IT" sz="2400" dirty="0" err="1"/>
              <a:t>shingles</a:t>
            </a:r>
            <a:r>
              <a:rPr lang="it-IT" sz="2400" dirty="0"/>
              <a:t>: w = 9  [5]</a:t>
            </a:r>
          </a:p>
          <a:p>
            <a:r>
              <a:rPr lang="it-IT" sz="2400" dirty="0"/>
              <a:t>Trattamento caratteri speciali (spazio, </a:t>
            </a:r>
            <a:r>
              <a:rPr lang="it-IT" sz="2400" dirty="0" err="1"/>
              <a:t>newline</a:t>
            </a:r>
            <a:r>
              <a:rPr lang="it-IT" sz="2400" dirty="0"/>
              <a:t> </a:t>
            </a:r>
            <a:r>
              <a:rPr lang="it-IT" sz="2400" dirty="0" err="1"/>
              <a:t>etc</a:t>
            </a:r>
            <a:r>
              <a:rPr lang="it-IT" sz="2400" dirty="0"/>
              <a:t>)</a:t>
            </a:r>
          </a:p>
          <a:p>
            <a:r>
              <a:rPr lang="it-IT" sz="2400" dirty="0"/>
              <a:t>Salvataggio delle </a:t>
            </a:r>
            <a:r>
              <a:rPr lang="it-IT" sz="2400" dirty="0" err="1"/>
              <a:t>shingles</a:t>
            </a:r>
            <a:r>
              <a:rPr lang="it-IT" sz="2400" dirty="0"/>
              <a:t>, proposte di [1]:</a:t>
            </a:r>
          </a:p>
          <a:p>
            <a:pPr lvl="1"/>
            <a:r>
              <a:rPr lang="it-IT" sz="2000" dirty="0"/>
              <a:t>Salvare anche la frequenza delle </a:t>
            </a:r>
            <a:r>
              <a:rPr lang="it-IT" sz="2000" dirty="0" err="1"/>
              <a:t>shingles</a:t>
            </a:r>
            <a:r>
              <a:rPr lang="it-IT" sz="2000" dirty="0"/>
              <a:t> nel documento (o usare una </a:t>
            </a:r>
            <a:r>
              <a:rPr lang="it-IT" sz="2000" dirty="0" err="1"/>
              <a:t>shingle</a:t>
            </a:r>
            <a:r>
              <a:rPr lang="it-IT" sz="2000" dirty="0"/>
              <a:t> più volte) -&gt; possibilmente confrontare </a:t>
            </a:r>
          </a:p>
          <a:p>
            <a:pPr lvl="1"/>
            <a:r>
              <a:rPr lang="it-IT" sz="2000" dirty="0"/>
              <a:t>Salvare solo le </a:t>
            </a:r>
            <a:r>
              <a:rPr lang="it-IT" sz="2000" dirty="0" err="1"/>
              <a:t>shingles</a:t>
            </a:r>
            <a:r>
              <a:rPr lang="it-IT" sz="2000" dirty="0"/>
              <a:t> uniche (maggiore efficienza) </a:t>
            </a:r>
          </a:p>
          <a:p>
            <a:r>
              <a:rPr lang="it-IT" sz="2400" dirty="0"/>
              <a:t>Hash per le </a:t>
            </a:r>
            <a:r>
              <a:rPr lang="it-IT" sz="2400" dirty="0" err="1"/>
              <a:t>shingles</a:t>
            </a:r>
            <a:r>
              <a:rPr lang="it-IT" sz="2400" dirty="0"/>
              <a:t>: compromesso tra memoria (definizione del numero di bit dell’hash) impiegata e numero di collisioni per </a:t>
            </a:r>
            <a:r>
              <a:rPr lang="it-IT" sz="2400" dirty="0" err="1"/>
              <a:t>shingles</a:t>
            </a:r>
            <a:r>
              <a:rPr lang="it-IT" sz="2400" dirty="0"/>
              <a:t> diverse. [1] consiglia di impiegare la Rabin </a:t>
            </a:r>
            <a:r>
              <a:rPr lang="it-IT" sz="2400" dirty="0" err="1"/>
              <a:t>fingerprint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837817"/>
      </p:ext>
    </p:extLst>
  </p:cSld>
  <p:clrMapOvr>
    <a:masterClrMapping/>
  </p:clrMapOvr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2.xml><?xml version="1.0" encoding="utf-8"?>
<a:theme xmlns:a="http://schemas.openxmlformats.org/drawingml/2006/main" name="1_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6533</TotalTime>
  <Words>1203</Words>
  <Application>Microsoft Office PowerPoint</Application>
  <PresentationFormat>Presentazione su schermo (4:3)</PresentationFormat>
  <Paragraphs>133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Helvetica Neue</vt:lpstr>
      <vt:lpstr>Times New Roman</vt:lpstr>
      <vt:lpstr>Wingdings</vt:lpstr>
      <vt:lpstr>DEI_OFFICIAL_TEMPLATE_SLIDE</vt:lpstr>
      <vt:lpstr>1_DEI_OFFICIAL_TEMPLATE_SLIDE</vt:lpstr>
      <vt:lpstr>Presentazione standard di PowerPoint</vt:lpstr>
      <vt:lpstr>Indice della presentazione</vt:lpstr>
      <vt:lpstr>Background</vt:lpstr>
      <vt:lpstr>Obbiettivi</vt:lpstr>
      <vt:lpstr>Metodi utilizzati</vt:lpstr>
      <vt:lpstr>Creazione collezione sperimentale (1)</vt:lpstr>
      <vt:lpstr>Creazione collezione sperimentale (2)</vt:lpstr>
      <vt:lpstr>Creazione collezione sperimentale (3)</vt:lpstr>
      <vt:lpstr>Shingling (1)</vt:lpstr>
      <vt:lpstr>Shingling (2)</vt:lpstr>
      <vt:lpstr>MinHash (1)</vt:lpstr>
      <vt:lpstr>MinHash (2)</vt:lpstr>
      <vt:lpstr>LSH</vt:lpstr>
      <vt:lpstr>LSH</vt:lpstr>
      <vt:lpstr>Esperimenti</vt:lpstr>
      <vt:lpstr>Conclusioni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Melucci Massimo</dc:creator>
  <cp:lastModifiedBy>Pietro Stangherlin</cp:lastModifiedBy>
  <cp:revision>107</cp:revision>
  <cp:lastPrinted>2015-06-04T08:50:14Z</cp:lastPrinted>
  <dcterms:created xsi:type="dcterms:W3CDTF">2022-03-06T14:22:34Z</dcterms:created>
  <dcterms:modified xsi:type="dcterms:W3CDTF">2024-02-21T08:43:35Z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