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22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81" r:id="rId10"/>
    <p:sldId id="273" r:id="rId11"/>
    <p:sldId id="279" r:id="rId12"/>
    <p:sldId id="277" r:id="rId13"/>
    <p:sldId id="280" r:id="rId14"/>
    <p:sldId id="284" r:id="rId15"/>
    <p:sldId id="278" r:id="rId16"/>
    <p:sldId id="282" r:id="rId17"/>
    <p:sldId id="276" r:id="rId18"/>
    <p:sldId id="270" r:id="rId19"/>
    <p:sldId id="271" r:id="rId20"/>
    <p:sldId id="283" r:id="rId2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 autoAdjust="0"/>
    <p:restoredTop sz="95704" autoAdjust="0"/>
  </p:normalViewPr>
  <p:slideViewPr>
    <p:cSldViewPr snapToGrid="0">
      <p:cViewPr varScale="1">
        <p:scale>
          <a:sx n="65" d="100"/>
          <a:sy n="65" d="100"/>
        </p:scale>
        <p:origin x="11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21/02/2025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21/02/2025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Lista: </a:t>
            </a:r>
          </a:p>
          <a:p>
            <a:pPr lvl="2"/>
            <a:r>
              <a:rPr lang="it-IT" sz="1600" dirty="0"/>
              <a:t>Contro: occupa più memoria del necessario per </a:t>
            </a:r>
            <a:r>
              <a:rPr lang="it-IT" sz="1600" dirty="0" err="1"/>
              <a:t>shingle</a:t>
            </a:r>
            <a:r>
              <a:rPr lang="it-IT" sz="1600" dirty="0"/>
              <a:t> ripetute</a:t>
            </a:r>
          </a:p>
          <a:p>
            <a:pPr lvl="2"/>
            <a:r>
              <a:rPr lang="it-IT" sz="1600" dirty="0"/>
              <a:t>Contro: le </a:t>
            </a:r>
            <a:r>
              <a:rPr lang="it-IT" sz="1600" dirty="0" err="1"/>
              <a:t>shingle</a:t>
            </a:r>
            <a:r>
              <a:rPr lang="it-IT" sz="1600" dirty="0"/>
              <a:t> ripetute causano delle inutili operazioni in più nel calcolo delle signatures ()</a:t>
            </a:r>
          </a:p>
          <a:p>
            <a:pPr lvl="1"/>
            <a:r>
              <a:rPr lang="it-IT" sz="2000" dirty="0"/>
              <a:t>Hash set</a:t>
            </a:r>
          </a:p>
          <a:p>
            <a:pPr lvl="2"/>
            <a:r>
              <a:rPr lang="it-IT" sz="1600" dirty="0"/>
              <a:t>Pro: </a:t>
            </a:r>
            <a:r>
              <a:rPr lang="it-IT" sz="1600" dirty="0" err="1"/>
              <a:t>shingle</a:t>
            </a:r>
            <a:r>
              <a:rPr lang="it-IT" sz="1600" dirty="0"/>
              <a:t> ripetute sono considerate una sola volta</a:t>
            </a:r>
          </a:p>
          <a:p>
            <a:pPr lvl="2"/>
            <a:r>
              <a:rPr lang="it-IT" sz="1600" dirty="0"/>
              <a:t>Contro: affinché non vi siano eccessive collisioni tra le chiavi una parte di memoria </a:t>
            </a:r>
            <a:r>
              <a:rPr lang="it-IT" sz="1600" dirty="0" err="1"/>
              <a:t>dell</a:t>
            </a:r>
            <a:r>
              <a:rPr lang="it-IT" sz="1600" dirty="0"/>
              <a:t> hash set deve essere vuota, tuttavia, ad eccezione di testi di dimensioni fuori scala ciò non dovrebbe essere un problema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98264" cy="505512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pPr marL="363537" lvl="1" indent="0">
              <a:buNone/>
            </a:pPr>
            <a:r>
              <a:rPr lang="it-IT" sz="2400" dirty="0"/>
              <a:t>Stima della memoria occupata dalle signatures (</a:t>
            </a:r>
            <a:r>
              <a:rPr lang="it-IT" sz="2400" dirty="0" err="1"/>
              <a:t>ms</a:t>
            </a:r>
            <a:r>
              <a:rPr lang="it-IT" sz="2400" dirty="0"/>
              <a:t>):</a:t>
            </a:r>
          </a:p>
          <a:p>
            <a:pPr marL="363537" lvl="1" indent="0">
              <a:buNone/>
            </a:pPr>
            <a:r>
              <a:rPr lang="it-IT" sz="2400" dirty="0" err="1"/>
              <a:t>ms</a:t>
            </a:r>
            <a:r>
              <a:rPr lang="it-IT" sz="2400" dirty="0"/>
              <a:t> = </a:t>
            </a:r>
            <a:r>
              <a:rPr lang="it-IT" sz="2400" dirty="0" err="1"/>
              <a:t>bit_int</a:t>
            </a:r>
            <a:r>
              <a:rPr lang="it-IT" sz="2400" dirty="0"/>
              <a:t> * </a:t>
            </a:r>
            <a:r>
              <a:rPr lang="it-IT" sz="2400" dirty="0" err="1"/>
              <a:t>num_perm</a:t>
            </a:r>
            <a:r>
              <a:rPr lang="it-IT" sz="2400" dirty="0"/>
              <a:t> * </a:t>
            </a:r>
            <a:r>
              <a:rPr lang="it-IT" sz="2400" dirty="0" err="1"/>
              <a:t>n_doc</a:t>
            </a:r>
            <a:endParaRPr lang="it-IT" sz="2400" dirty="0"/>
          </a:p>
          <a:p>
            <a:pPr marL="363537" lvl="1" indent="0">
              <a:buNone/>
            </a:pPr>
            <a:r>
              <a:rPr lang="it-IT" sz="2400" dirty="0"/>
              <a:t>Con</a:t>
            </a:r>
          </a:p>
          <a:p>
            <a:pPr lvl="1"/>
            <a:r>
              <a:rPr lang="it-IT" sz="2400" dirty="0" err="1"/>
              <a:t>dim_int</a:t>
            </a:r>
            <a:r>
              <a:rPr lang="it-IT" sz="2400" dirty="0"/>
              <a:t> = bit occupati da ciascun elemento della signature</a:t>
            </a:r>
          </a:p>
          <a:p>
            <a:pPr lvl="1"/>
            <a:r>
              <a:rPr lang="it-IT" sz="2400" dirty="0" err="1"/>
              <a:t>num_perm</a:t>
            </a:r>
            <a:r>
              <a:rPr lang="it-IT" sz="2400" dirty="0"/>
              <a:t> = n° di permutazioni</a:t>
            </a:r>
          </a:p>
          <a:p>
            <a:pPr lvl="1"/>
            <a:r>
              <a:rPr lang="it-IT" sz="2400" dirty="0" err="1"/>
              <a:t>n_doc</a:t>
            </a:r>
            <a:r>
              <a:rPr lang="it-IT" sz="2400" dirty="0"/>
              <a:t> = n° di documenti nella collezione</a:t>
            </a:r>
          </a:p>
          <a:p>
            <a:pPr marL="363537" lvl="1" indent="0">
              <a:buNone/>
            </a:pPr>
            <a:r>
              <a:rPr lang="it-IT" sz="2400" dirty="0"/>
              <a:t>Esempio, con 100 permutazioni, interi a 32 bit e 10^6 documenti: </a:t>
            </a:r>
            <a:r>
              <a:rPr lang="it-IT" sz="2400" dirty="0" err="1"/>
              <a:t>ms</a:t>
            </a:r>
            <a:r>
              <a:rPr lang="it-IT" sz="2400" dirty="0"/>
              <a:t> = 380 megabyte</a:t>
            </a:r>
          </a:p>
          <a:p>
            <a:pPr marL="363537" lvl="1" indent="0">
              <a:buNone/>
            </a:pP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).</a:t>
            </a:r>
          </a:p>
          <a:p>
            <a:r>
              <a:rPr lang="it-IT" sz="2400" dirty="0"/>
              <a:t>In una possibile implementazione (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wise</a:t>
            </a:r>
            <a:r>
              <a:rPr lang="it-IT" sz="2400" dirty="0"/>
              <a:t>) non vengono mantenute in memoria le signatures: ciascuna signature è impiegata per eseguire </a:t>
            </a:r>
            <a:r>
              <a:rPr lang="it-IT" sz="2400" dirty="0" err="1"/>
              <a:t>LSH</a:t>
            </a:r>
            <a:r>
              <a:rPr lang="it-IT" sz="2400" dirty="0"/>
              <a:t> e poi è rimossa dalla memoria (in questo caso ci si aspetta una riduzione delle precisione poiché l’unico criterio di similarità è basato sui bucket </a:t>
            </a:r>
            <a:r>
              <a:rPr lang="it-IT" sz="2400" dirty="0" err="1"/>
              <a:t>LSH</a:t>
            </a:r>
            <a:r>
              <a:rPr lang="it-IT" sz="2400" dirty="0"/>
              <a:t>)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gli hash già calcolati di alcune </a:t>
            </a:r>
            <a:r>
              <a:rPr lang="it-IT" sz="2400" dirty="0" err="1"/>
              <a:t>shingles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CD569-991A-09B5-928C-91F12119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1638-3E00-AE61-195F-9C543AF9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7109-FF6A-AE2D-8228-06EC367F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151B-B4D2-F427-7E36-384D61D4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81EB15-ADF0-1873-F25A-9CE1F1EC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20" y="1600200"/>
            <a:ext cx="8338008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Scelta del numero k di permutazioni e relative funzioni hash. </a:t>
            </a:r>
          </a:p>
          <a:p>
            <a:pPr marL="0" indent="0">
              <a:buNone/>
            </a:pPr>
            <a:r>
              <a:rPr lang="it-IT" sz="2400" dirty="0" err="1"/>
              <a:t>Hashing</a:t>
            </a:r>
            <a:r>
              <a:rPr lang="it-IT" sz="2400" dirty="0"/>
              <a:t> universale[6].</a:t>
            </a:r>
          </a:p>
          <a:p>
            <a:pPr marL="0" indent="0">
              <a:buNone/>
            </a:pPr>
            <a:r>
              <a:rPr lang="it-IT" sz="2400" dirty="0"/>
              <a:t>h : U -&gt; [m] (</a:t>
            </a:r>
            <a:r>
              <a:rPr lang="it-IT" sz="2400" dirty="0" err="1"/>
              <a:t>bins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/>
              <a:t>Famiglia H:{h: U -&gt; [m]} è detta k-universale se per ogni x != y in U si ha |{h in H: h(x) = h(y)}| &lt;= |H|/(</a:t>
            </a:r>
            <a:r>
              <a:rPr lang="it-IT" sz="2400" dirty="0" err="1"/>
              <a:t>m^k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/>
              <a:t>Una semplice implementazione da [6] è la famiglia di funzioni: h(x) = [(a*x + b) mod p] mod m</a:t>
            </a:r>
          </a:p>
          <a:p>
            <a:pPr marL="0" indent="0">
              <a:buNone/>
            </a:pPr>
            <a:r>
              <a:rPr lang="it-IT" sz="2400" dirty="0"/>
              <a:t>Con a e b interi estratti casualmente e p numero primo.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778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Diverse implementazioni: </a:t>
            </a:r>
          </a:p>
          <a:p>
            <a:pPr lvl="1"/>
            <a:r>
              <a:rPr lang="it-IT" sz="2000" dirty="0"/>
              <a:t>in memoria centrale</a:t>
            </a:r>
          </a:p>
          <a:p>
            <a:pPr lvl="2"/>
            <a:r>
              <a:rPr lang="it-IT" sz="1600" dirty="0"/>
              <a:t>Liste: ogni banda ha N (= n° documenti)  bucket, ogni bucket è implementato come una lista, se ogni bucket contiene un elemento assumiamo che occupi circa 64 byte; una banda occuperà circa 60 MB, per 30 bande la memoria occupata è di circa 1.8 GB</a:t>
            </a:r>
          </a:p>
          <a:p>
            <a:pPr lvl="1"/>
            <a:r>
              <a:rPr lang="it-IT" sz="2000" dirty="0"/>
              <a:t>In memoria di massa</a:t>
            </a:r>
            <a:endParaRPr lang="it-IT" sz="1600" dirty="0"/>
          </a:p>
          <a:p>
            <a:pPr marL="363537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A9D3-A8A7-DABE-944C-8B9B49F3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EE50-A8F1-9C1B-6694-4484E230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D058-A702-34F6-F647-E12EB05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36AB-52F8-AE82-8992-99A4A26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BB85F2-CE39-A19A-A076-24752C11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555423"/>
            <a:ext cx="9002598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calcolare le similarità tra documenti è necessario conoscere quali documenti sono nel medesimo bucket, se ciò è fatto solo dopo che tutti i documenti sono stati elaborati è necessario visitare ogni bucket, un’alternativa è di individuare i documenti simili ogni volta che un documento è inserito in un bucket.</a:t>
            </a:r>
          </a:p>
          <a:p>
            <a:pPr marL="0" indent="0">
              <a:buNone/>
            </a:pPr>
            <a:r>
              <a:rPr lang="it-IT" sz="2400" dirty="0"/>
              <a:t>Quando un documento è inserito in un bucket si esegue un controllo di similarità con tutti gli altri documenti già presenti nel bucket.</a:t>
            </a:r>
          </a:p>
        </p:txBody>
      </p:sp>
    </p:spTree>
    <p:extLst>
      <p:ext uri="{BB962C8B-B14F-4D97-AF65-F5344CB8AC3E}">
        <p14:creationId xmlns:p14="http://schemas.microsoft.com/office/powerpoint/2010/main" val="342797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Prima esecuzione della procedura </a:t>
            </a:r>
            <a:r>
              <a:rPr lang="it-IT" sz="2400"/>
              <a:t>sulla collezione </a:t>
            </a:r>
            <a:r>
              <a:rPr lang="it-IT" sz="2400" dirty="0"/>
              <a:t>originale (senza semi-duplicati artificiali) per tarare i parametri e valutare il massimo grado di similarità presente tra documenti della </a:t>
            </a:r>
            <a:r>
              <a:rPr lang="it-IT" sz="2400"/>
              <a:t>collezione originale</a:t>
            </a:r>
            <a:endParaRPr lang="it-IT" sz="2400" dirty="0"/>
          </a:p>
          <a:p>
            <a:r>
              <a:rPr lang="it-IT" sz="2400" dirty="0"/>
              <a:t>Esecuzioni successive con diversi livelli di modifica dei documenti semi-duplicati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0C251-DA10-ED1D-F214-CAC64DD1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41C-049C-7C0C-BB94-94674345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39135-4F8A-73DB-DDAC-14D9D53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D1BD-5504-16D8-F9BC-3815324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091DC37-599B-7DEE-D435-78294E5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dirty="0" err="1"/>
              <a:t>J.Lawrence</a:t>
            </a:r>
            <a:r>
              <a:rPr lang="en-US" sz="1800" dirty="0"/>
              <a:t> Carter, Mark N. </a:t>
            </a:r>
            <a:r>
              <a:rPr lang="en-US" sz="1800" dirty="0" err="1"/>
              <a:t>Wegman,Universal</a:t>
            </a:r>
            <a:r>
              <a:rPr lang="en-US" sz="1800" dirty="0"/>
              <a:t> classes of hash functions, Journal of Computer and System Sciences, Volume 18, Issue </a:t>
            </a:r>
            <a:r>
              <a:rPr lang="en-US" sz="1800" dirty="0" err="1"/>
              <a:t>2,1979,Pages</a:t>
            </a:r>
            <a:r>
              <a:rPr lang="en-US" sz="1800" dirty="0"/>
              <a:t> 143-154.</a:t>
            </a:r>
          </a:p>
          <a:p>
            <a:pPr marL="0" indent="0">
              <a:buNone/>
            </a:pPr>
            <a:r>
              <a:rPr lang="en-US" sz="1800" dirty="0"/>
              <a:t>7. Michael O. Rabin (1981). "Fingerprinting by Random Polynomials. Center for Research in Computing Technology, Harvard University.</a:t>
            </a:r>
          </a:p>
          <a:p>
            <a:pPr marL="0" indent="0">
              <a:buNone/>
            </a:pPr>
            <a:r>
              <a:rPr lang="en-US" sz="1800" dirty="0"/>
              <a:t>8. Jonathan D. Cohen. 1997. Recursive hashing functions for n-grams. ACM Trans. Inf. Syst. 15, 3 (July 1997), 291–320.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65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E0E9-9C68-9D57-A2D4-15264F89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B96-E515-FFFD-F535-F2C17F5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0EE9-C421-260C-D858-486C363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0DCF-CD14-4312-A414-963A70E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78BAF-A4B5-1A88-0024-980ADAE83FAE}"/>
              </a:ext>
            </a:extLst>
          </p:cNvPr>
          <p:cNvSpPr txBox="1"/>
          <p:nvPr/>
        </p:nvSpPr>
        <p:spPr>
          <a:xfrm>
            <a:off x="197963" y="1706252"/>
            <a:ext cx="874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4)Durante la creazione della nuova collezione si crea una struttura dati (ad esempio dizionario) o file in cui per ogni id di un documento originale sono associati gli id dei documenti artificiali (o viceversa), in questo modo la procedura di valutazione è più efficiente.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3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 (quasi necessaria per ridurre memoria occupata dalla signature):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 [7]. Considerare anche il Rolling </a:t>
            </a:r>
            <a:r>
              <a:rPr lang="it-IT" sz="2400" dirty="0" err="1"/>
              <a:t>Hashing</a:t>
            </a:r>
            <a:r>
              <a:rPr lang="it-IT" sz="2400" dirty="0"/>
              <a:t> [8] (concetto simile a calcolo di una media mobile)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</TotalTime>
  <Words>1526</Words>
  <Application>Microsoft Office PowerPoint</Application>
  <PresentationFormat>Presentazione su schermo 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Creazione collezione sperimentale (3)</vt:lpstr>
      <vt:lpstr>Shingling (1)</vt:lpstr>
      <vt:lpstr>Shingling (2)</vt:lpstr>
      <vt:lpstr>MinHash (1)</vt:lpstr>
      <vt:lpstr>MinHash (2)</vt:lpstr>
      <vt:lpstr>MinHash (3)</vt:lpstr>
      <vt:lpstr>LSH</vt:lpstr>
      <vt:lpstr>LSH</vt:lpstr>
      <vt:lpstr>Esperimenti</vt:lpstr>
      <vt:lpstr>Conclusioni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136</cp:revision>
  <cp:lastPrinted>2015-06-04T08:50:14Z</cp:lastPrinted>
  <dcterms:created xsi:type="dcterms:W3CDTF">2022-03-06T14:22:34Z</dcterms:created>
  <dcterms:modified xsi:type="dcterms:W3CDTF">2025-02-21T09:00:28Z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