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11/18/2022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11/18/2022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1"/>
            <a:ext cx="5560406" cy="796627"/>
          </a:xfrm>
        </p:spPr>
        <p:txBody>
          <a:bodyPr>
            <a:normAutofit/>
          </a:bodyPr>
          <a:lstStyle/>
          <a:p>
            <a:pPr algn="just"/>
            <a:r>
              <a:rPr lang="it-IT" sz="1200" dirty="0" err="1"/>
              <a:t>Rent</a:t>
            </a:r>
            <a:r>
              <a:rPr lang="it-IT" sz="1200" dirty="0"/>
              <a:t>: </a:t>
            </a:r>
            <a:r>
              <a:rPr lang="it-IT" sz="1200" dirty="0" err="1"/>
              <a:t>it</a:t>
            </a:r>
            <a:r>
              <a:rPr lang="it-IT" sz="1200" dirty="0"/>
              <a:t> </a:t>
            </a:r>
            <a:r>
              <a:rPr lang="it-IT" sz="1200" dirty="0" err="1"/>
              <a:t>contains</a:t>
            </a:r>
            <a:r>
              <a:rPr lang="it-IT" sz="1200" dirty="0"/>
              <a:t> data </a:t>
            </a:r>
            <a:r>
              <a:rPr lang="it-IT" sz="1200" dirty="0" err="1"/>
              <a:t>about</a:t>
            </a:r>
            <a:r>
              <a:rPr lang="it-IT" sz="1200" dirty="0"/>
              <a:t> online </a:t>
            </a:r>
            <a:r>
              <a:rPr lang="it-IT" sz="1200" dirty="0" err="1"/>
              <a:t>rent</a:t>
            </a:r>
            <a:r>
              <a:rPr lang="it-IT" sz="1200" dirty="0"/>
              <a:t> advertisements in SF </a:t>
            </a:r>
            <a:r>
              <a:rPr lang="it-IT" sz="1200" dirty="0" err="1"/>
              <a:t>taken</a:t>
            </a:r>
            <a:r>
              <a:rPr lang="it-IT" sz="1200" dirty="0"/>
              <a:t> from </a:t>
            </a:r>
            <a:r>
              <a:rPr lang="it-IT" sz="1200" dirty="0" err="1"/>
              <a:t>Craiglist</a:t>
            </a:r>
            <a:r>
              <a:rPr lang="it-IT" sz="1200" dirty="0"/>
              <a:t>. </a:t>
            </a:r>
            <a:r>
              <a:rPr lang="it-IT" sz="1200" dirty="0" err="1"/>
              <a:t>It</a:t>
            </a:r>
            <a:r>
              <a:rPr lang="it-IT" sz="1200" dirty="0"/>
              <a:t> </a:t>
            </a:r>
            <a:r>
              <a:rPr lang="it-IT" sz="1200" dirty="0" err="1"/>
              <a:t>contains</a:t>
            </a:r>
            <a:r>
              <a:rPr lang="it-IT" sz="1200" dirty="0"/>
              <a:t> 9779 </a:t>
            </a:r>
            <a:r>
              <a:rPr lang="it-IT" sz="1200" dirty="0" err="1"/>
              <a:t>observations</a:t>
            </a:r>
            <a:r>
              <a:rPr lang="it-IT" sz="1200" dirty="0"/>
              <a:t> from 2011 to 2018                                                                                                         </a:t>
            </a:r>
          </a:p>
          <a:p>
            <a:pPr algn="just"/>
            <a:endParaRPr lang="it-IT" sz="1200" dirty="0"/>
          </a:p>
          <a:p>
            <a:pPr algn="just"/>
            <a:endParaRPr lang="it-IT" sz="1200" dirty="0"/>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830997"/>
          </a:xfrm>
          <a:prstGeom prst="rect">
            <a:avLst/>
          </a:prstGeom>
          <a:noFill/>
        </p:spPr>
        <p:txBody>
          <a:bodyPr wrap="square" rtlCol="0">
            <a:spAutoFit/>
          </a:bodyPr>
          <a:lstStyle/>
          <a:p>
            <a:pPr algn="just"/>
            <a:r>
              <a:rPr lang="it-IT" sz="1200" dirty="0"/>
              <a:t>Construction: </a:t>
            </a:r>
            <a:r>
              <a:rPr lang="it-IT" sz="1200" dirty="0" err="1"/>
              <a:t>it</a:t>
            </a:r>
            <a:r>
              <a:rPr lang="it-IT" sz="1200" dirty="0"/>
              <a:t> </a:t>
            </a:r>
            <a:r>
              <a:rPr lang="it-IT" sz="1200" dirty="0" err="1"/>
              <a:t>contains</a:t>
            </a:r>
            <a:r>
              <a:rPr lang="it-IT" sz="1200" dirty="0"/>
              <a:t> </a:t>
            </a:r>
            <a:r>
              <a:rPr lang="it-IT" sz="1200" dirty="0" err="1"/>
              <a:t>all</a:t>
            </a:r>
            <a:r>
              <a:rPr lang="it-IT" sz="1200" dirty="0"/>
              <a:t> the </a:t>
            </a:r>
            <a:r>
              <a:rPr lang="it-IT" sz="1200" dirty="0" err="1"/>
              <a:t>permits</a:t>
            </a:r>
            <a:r>
              <a:rPr lang="it-IT" sz="1200" dirty="0"/>
              <a:t> of </a:t>
            </a:r>
            <a:r>
              <a:rPr lang="it-IT" sz="1200" dirty="0" err="1"/>
              <a:t>construction</a:t>
            </a:r>
            <a:r>
              <a:rPr lang="it-IT" sz="1200" dirty="0"/>
              <a:t> </a:t>
            </a:r>
            <a:r>
              <a:rPr lang="it-IT" sz="1200" dirty="0" err="1"/>
              <a:t>granted</a:t>
            </a:r>
            <a:r>
              <a:rPr lang="it-IT" sz="1200" dirty="0"/>
              <a:t> by the city of SF. </a:t>
            </a:r>
            <a:r>
              <a:rPr lang="it-IT" sz="1200" dirty="0" err="1"/>
              <a:t>We</a:t>
            </a:r>
            <a:r>
              <a:rPr lang="it-IT" sz="1200" dirty="0"/>
              <a:t> </a:t>
            </a:r>
            <a:r>
              <a:rPr lang="it-IT" sz="1200" dirty="0" err="1"/>
              <a:t>extracted</a:t>
            </a:r>
            <a:r>
              <a:rPr lang="it-IT" sz="1200" dirty="0"/>
              <a:t> the information </a:t>
            </a:r>
            <a:r>
              <a:rPr lang="it-IT" sz="1200" dirty="0" err="1"/>
              <a:t>regarding</a:t>
            </a:r>
            <a:r>
              <a:rPr lang="it-IT" sz="1200" dirty="0"/>
              <a:t> </a:t>
            </a:r>
            <a:r>
              <a:rPr lang="it-IT" sz="1200" dirty="0" err="1"/>
              <a:t>excusively</a:t>
            </a:r>
            <a:r>
              <a:rPr lang="it-IT" sz="1200" dirty="0"/>
              <a:t> housing buildings (with an </a:t>
            </a:r>
            <a:r>
              <a:rPr lang="it-IT" sz="1200" dirty="0" err="1"/>
              <a:t>increase</a:t>
            </a:r>
            <a:r>
              <a:rPr lang="it-IT" sz="1200" dirty="0"/>
              <a:t> of the </a:t>
            </a:r>
            <a:r>
              <a:rPr lang="it-IT" sz="1200" dirty="0" err="1"/>
              <a:t>units</a:t>
            </a:r>
            <a:r>
              <a:rPr lang="it-IT" sz="1200" dirty="0"/>
              <a:t>) in order to have an idea of the locations of the new </a:t>
            </a:r>
            <a:r>
              <a:rPr lang="it-IT" sz="1200" dirty="0" err="1"/>
              <a:t>houses</a:t>
            </a:r>
            <a:r>
              <a:rPr lang="it-IT" sz="1200" dirty="0"/>
              <a:t> </a:t>
            </a:r>
            <a:r>
              <a:rPr lang="it-IT" sz="1200" dirty="0" err="1"/>
              <a:t>built</a:t>
            </a:r>
            <a:r>
              <a:rPr lang="it-IT" sz="1200" dirty="0"/>
              <a:t> in the </a:t>
            </a:r>
            <a:r>
              <a:rPr lang="it-IT" sz="1200" dirty="0" err="1"/>
              <a:t>period</a:t>
            </a:r>
            <a:r>
              <a:rPr lang="it-IT" sz="1200" dirty="0"/>
              <a:t> of the study. </a:t>
            </a:r>
            <a:r>
              <a:rPr lang="it-IT" sz="1200" dirty="0" err="1"/>
              <a:t>It</a:t>
            </a:r>
            <a:r>
              <a:rPr lang="it-IT" sz="1200" dirty="0"/>
              <a:t> </a:t>
            </a:r>
            <a:r>
              <a:rPr lang="it-IT" sz="1200" dirty="0" err="1"/>
              <a:t>contains</a:t>
            </a:r>
            <a:r>
              <a:rPr lang="it-IT" sz="1200" dirty="0"/>
              <a:t> 4226 </a:t>
            </a:r>
            <a:r>
              <a:rPr lang="it-IT" sz="1200" dirty="0" err="1"/>
              <a:t>observations</a:t>
            </a:r>
            <a:endParaRPr lang="it-IT" sz="1200" dirty="0"/>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461665"/>
          </a:xfrm>
          <a:prstGeom prst="rect">
            <a:avLst/>
          </a:prstGeom>
          <a:noFill/>
        </p:spPr>
        <p:txBody>
          <a:bodyPr wrap="square" rtlCol="0">
            <a:spAutoFit/>
          </a:bodyPr>
          <a:lstStyle/>
          <a:p>
            <a:pPr algn="just"/>
            <a:r>
              <a:rPr lang="it-IT" sz="1200" dirty="0" err="1"/>
              <a:t>Parcels</a:t>
            </a:r>
            <a:r>
              <a:rPr lang="it-IT" sz="1200" dirty="0"/>
              <a:t>: </a:t>
            </a:r>
            <a:r>
              <a:rPr lang="it-IT" sz="1200" dirty="0" err="1"/>
              <a:t>it</a:t>
            </a:r>
            <a:r>
              <a:rPr lang="it-IT" sz="1200" dirty="0"/>
              <a:t> </a:t>
            </a:r>
            <a:r>
              <a:rPr lang="it-IT" sz="1200" dirty="0" err="1"/>
              <a:t>contains</a:t>
            </a:r>
            <a:r>
              <a:rPr lang="it-IT" sz="1200" dirty="0"/>
              <a:t> the </a:t>
            </a:r>
            <a:r>
              <a:rPr lang="it-IT" sz="1200" dirty="0" err="1"/>
              <a:t>coordinates</a:t>
            </a:r>
            <a:r>
              <a:rPr lang="it-IT" sz="1200" dirty="0"/>
              <a:t> of the </a:t>
            </a:r>
            <a:r>
              <a:rPr lang="it-IT" sz="1200" dirty="0" err="1"/>
              <a:t>residential</a:t>
            </a:r>
            <a:r>
              <a:rPr lang="it-IT" sz="1200" dirty="0"/>
              <a:t> </a:t>
            </a:r>
            <a:r>
              <a:rPr lang="it-IT" sz="1200" dirty="0" err="1"/>
              <a:t>parcels</a:t>
            </a:r>
            <a:r>
              <a:rPr lang="it-IT" sz="1200" dirty="0"/>
              <a:t> </a:t>
            </a:r>
            <a:r>
              <a:rPr lang="it-IT" sz="1200" dirty="0" err="1"/>
              <a:t>units</a:t>
            </a:r>
            <a:r>
              <a:rPr lang="it-IT" sz="1200" dirty="0"/>
              <a:t> in SF.</a:t>
            </a:r>
          </a:p>
          <a:p>
            <a:pPr algn="just"/>
            <a:r>
              <a:rPr lang="it-IT" sz="1200" dirty="0" err="1"/>
              <a:t>It</a:t>
            </a:r>
            <a:r>
              <a:rPr lang="it-IT" sz="1200" dirty="0"/>
              <a:t> </a:t>
            </a:r>
            <a:r>
              <a:rPr lang="it-IT" sz="1200" dirty="0" err="1"/>
              <a:t>contains</a:t>
            </a:r>
            <a:r>
              <a:rPr lang="it-IT" sz="1200" dirty="0"/>
              <a:t> 114667 </a:t>
            </a:r>
            <a:r>
              <a:rPr lang="it-IT" sz="1200" dirty="0" err="1"/>
              <a:t>observations</a:t>
            </a:r>
            <a:r>
              <a:rPr lang="it-IT" sz="1200" dirty="0"/>
              <a:t> (i.e. </a:t>
            </a:r>
            <a:r>
              <a:rPr lang="it-IT" sz="1200" dirty="0" err="1"/>
              <a:t>there</a:t>
            </a:r>
            <a:r>
              <a:rPr lang="it-IT" sz="1200" dirty="0"/>
              <a:t> are 114667 </a:t>
            </a:r>
            <a:r>
              <a:rPr lang="it-IT" sz="1200" dirty="0" err="1"/>
              <a:t>parcels</a:t>
            </a:r>
            <a:r>
              <a:rPr lang="it-IT" sz="12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830997"/>
          </a:xfrm>
          <a:prstGeom prst="rect">
            <a:avLst/>
          </a:prstGeom>
          <a:noFill/>
        </p:spPr>
        <p:txBody>
          <a:bodyPr wrap="square" rtlCol="0">
            <a:spAutoFit/>
          </a:bodyPr>
          <a:lstStyle/>
          <a:p>
            <a:pPr algn="just"/>
            <a:r>
              <a:rPr lang="it-IT" sz="1200" dirty="0" err="1"/>
              <a:t>Evictions&amp;Buyout</a:t>
            </a:r>
            <a:r>
              <a:rPr lang="it-IT" sz="1200" dirty="0"/>
              <a:t>: </a:t>
            </a:r>
            <a:r>
              <a:rPr lang="it-IT" sz="1200" dirty="0" err="1"/>
              <a:t>it</a:t>
            </a:r>
            <a:r>
              <a:rPr lang="it-IT" sz="1200" dirty="0"/>
              <a:t> </a:t>
            </a:r>
            <a:r>
              <a:rPr lang="it-IT" sz="1200" dirty="0" err="1"/>
              <a:t>contains</a:t>
            </a:r>
            <a:r>
              <a:rPr lang="it-IT" sz="1200" dirty="0"/>
              <a:t> the information of the </a:t>
            </a:r>
            <a:r>
              <a:rPr lang="it-IT" sz="1200" dirty="0" err="1"/>
              <a:t>eviction</a:t>
            </a:r>
            <a:r>
              <a:rPr lang="it-IT" sz="1200" dirty="0"/>
              <a:t> </a:t>
            </a:r>
            <a:r>
              <a:rPr lang="it-IT" sz="1200" dirty="0" err="1"/>
              <a:t>notices</a:t>
            </a:r>
            <a:r>
              <a:rPr lang="it-IT" sz="1200" dirty="0"/>
              <a:t> and buyout agreements </a:t>
            </a:r>
            <a:r>
              <a:rPr lang="it-IT" sz="1200" dirty="0" err="1"/>
              <a:t>emitted</a:t>
            </a:r>
            <a:r>
              <a:rPr lang="it-IT" sz="1200" dirty="0"/>
              <a:t> in SF </a:t>
            </a:r>
            <a:r>
              <a:rPr lang="it-IT" sz="1200" dirty="0" err="1"/>
              <a:t>during</a:t>
            </a:r>
            <a:r>
              <a:rPr lang="it-IT" sz="1200" dirty="0"/>
              <a:t> the </a:t>
            </a:r>
            <a:r>
              <a:rPr lang="it-IT" sz="1200" dirty="0" err="1"/>
              <a:t>period</a:t>
            </a:r>
            <a:r>
              <a:rPr lang="it-IT" sz="1200" dirty="0"/>
              <a:t> of study. </a:t>
            </a:r>
            <a:r>
              <a:rPr lang="it-IT" sz="1200" dirty="0" err="1"/>
              <a:t>It</a:t>
            </a:r>
            <a:r>
              <a:rPr lang="it-IT" sz="1200" dirty="0"/>
              <a:t> </a:t>
            </a:r>
            <a:r>
              <a:rPr lang="it-IT" sz="1200" dirty="0" err="1"/>
              <a:t>contains</a:t>
            </a:r>
            <a:r>
              <a:rPr lang="it-IT" sz="1200" dirty="0"/>
              <a:t> 289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year</a:t>
            </a:r>
            <a:r>
              <a:rPr lang="it-IT" sz="1200" dirty="0"/>
              <a:t>, </a:t>
            </a:r>
            <a:r>
              <a:rPr lang="it-IT" sz="1200"/>
              <a:t>or 2251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month</a:t>
            </a:r>
            <a:r>
              <a:rPr lang="it-IT" sz="1200" dirty="0"/>
              <a:t>, from 2011 to 2018</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Price/mq</a:t>
            </a:r>
          </a:p>
          <a:p>
            <a:pPr marL="285750" indent="-285750">
              <a:buFont typeface="Arial" panose="020B0604020202020204" pitchFamily="34" charset="0"/>
              <a:buChar char="•"/>
            </a:pPr>
            <a:r>
              <a:rPr lang="it-IT" sz="1200" dirty="0"/>
              <a:t>Date of the advertisement</a:t>
            </a:r>
          </a:p>
          <a:p>
            <a:pPr marL="285750" indent="-285750">
              <a:buFont typeface="Arial" panose="020B0604020202020204" pitchFamily="34" charset="0"/>
              <a:buChar char="•"/>
            </a:pPr>
            <a:r>
              <a:rPr lang="it-IT" sz="1200" dirty="0"/>
              <a:t># Beds, </a:t>
            </a:r>
            <a:r>
              <a:rPr lang="it-IT" sz="1200" dirty="0" err="1"/>
              <a:t>baths</a:t>
            </a:r>
            <a:r>
              <a:rPr lang="it-IT" sz="12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015663"/>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endParaRPr lang="it-IT" sz="1200" dirty="0"/>
          </a:p>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Date</a:t>
            </a:r>
          </a:p>
          <a:p>
            <a:pPr marL="285750" indent="-285750">
              <a:buFont typeface="Arial" panose="020B0604020202020204" pitchFamily="34" charset="0"/>
              <a:buChar char="•"/>
            </a:pPr>
            <a:r>
              <a:rPr lang="it-IT" sz="1200" dirty="0" err="1"/>
              <a:t>Motivation</a:t>
            </a:r>
            <a:r>
              <a:rPr lang="it-IT" sz="1200" dirty="0"/>
              <a:t> of the </a:t>
            </a:r>
            <a:r>
              <a:rPr lang="it-IT" sz="1200" dirty="0" err="1"/>
              <a:t>eviction</a:t>
            </a:r>
            <a:endParaRPr lang="it-IT" sz="1200" dirty="0"/>
          </a:p>
          <a:p>
            <a:pPr marL="285750" indent="-285750">
              <a:buFont typeface="Arial" panose="020B0604020202020204" pitchFamily="34" charset="0"/>
              <a:buChar char="•"/>
            </a:pPr>
            <a:r>
              <a:rPr lang="it-IT" sz="1200" dirty="0"/>
              <a:t>Buyout </a:t>
            </a:r>
            <a:r>
              <a:rPr lang="it-IT" sz="1200" dirty="0" err="1"/>
              <a:t>amount</a:t>
            </a:r>
            <a:endParaRPr lang="it-IT" sz="12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r>
              <a:rPr lang="it-IT" sz="1200" dirty="0"/>
              <a:t>   </a:t>
            </a:r>
          </a:p>
          <a:p>
            <a:pPr marL="285750" indent="-285750">
              <a:buFont typeface="Arial" panose="020B0604020202020204" pitchFamily="34" charset="0"/>
              <a:buChar char="•"/>
            </a:pPr>
            <a:r>
              <a:rPr lang="it-IT" sz="1200" dirty="0"/>
              <a:t>Date (of </a:t>
            </a:r>
            <a:r>
              <a:rPr lang="it-IT" sz="1200" dirty="0" err="1"/>
              <a:t>emission</a:t>
            </a:r>
            <a:r>
              <a:rPr lang="it-IT" sz="1200" dirty="0"/>
              <a:t>)</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use</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a:t>
            </a:r>
            <a:r>
              <a:rPr lang="it-IT" sz="1200" dirty="0" err="1"/>
              <a:t>units</a:t>
            </a:r>
            <a:endParaRPr lang="it-IT" sz="12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Latitude</a:t>
            </a:r>
            <a:r>
              <a:rPr lang="it-IT" sz="1200" dirty="0"/>
              <a:t> and </a:t>
            </a:r>
            <a:r>
              <a:rPr lang="it-IT" sz="1200" dirty="0" err="1"/>
              <a:t>longitude</a:t>
            </a:r>
            <a:r>
              <a:rPr lang="it-IT" sz="1200" dirty="0"/>
              <a:t> of the </a:t>
            </a:r>
            <a:r>
              <a:rPr lang="it-IT" sz="1200" dirty="0" err="1"/>
              <a:t>vertices</a:t>
            </a:r>
            <a:r>
              <a:rPr lang="it-IT" sz="1200" dirty="0"/>
              <a:t> of the </a:t>
            </a:r>
            <a:r>
              <a:rPr lang="it-IT" sz="1200" dirty="0" err="1"/>
              <a:t>parcel</a:t>
            </a:r>
            <a:endParaRPr lang="it-IT" sz="1200" dirty="0"/>
          </a:p>
          <a:p>
            <a:pPr marL="285750" indent="-285750">
              <a:buFont typeface="Arial" panose="020B0604020202020204" pitchFamily="34" charset="0"/>
              <a:buChar char="•"/>
            </a:pPr>
            <a:r>
              <a:rPr lang="it-IT" sz="1200" dirty="0"/>
              <a:t># </a:t>
            </a:r>
            <a:r>
              <a:rPr lang="it-IT" sz="1200" dirty="0" err="1"/>
              <a:t>houses</a:t>
            </a:r>
            <a:r>
              <a:rPr lang="it-IT" sz="1200" dirty="0"/>
              <a:t> for </a:t>
            </a:r>
            <a:r>
              <a:rPr lang="it-IT" sz="1200" dirty="0" err="1"/>
              <a:t>each</a:t>
            </a:r>
            <a:r>
              <a:rPr lang="it-IT" sz="1200" dirty="0"/>
              <a:t> </a:t>
            </a:r>
            <a:r>
              <a:rPr lang="it-IT" sz="1200" dirty="0" err="1"/>
              <a:t>parcel</a:t>
            </a:r>
            <a:endParaRPr lang="it-IT" sz="1200" dirty="0"/>
          </a:p>
          <a:p>
            <a:pPr marL="285750" indent="-285750">
              <a:buFont typeface="Arial" panose="020B0604020202020204" pitchFamily="34" charset="0"/>
              <a:buChar char="•"/>
            </a:pPr>
            <a:r>
              <a:rPr lang="it-IT" sz="1200" dirty="0" err="1"/>
              <a:t>Year</a:t>
            </a:r>
            <a:r>
              <a:rPr lang="it-IT" sz="1200" dirty="0"/>
              <a:t> of </a:t>
            </a:r>
            <a:r>
              <a:rPr lang="it-IT" sz="1200" dirty="0" err="1"/>
              <a:t>construction</a:t>
            </a:r>
            <a:endParaRPr lang="it-IT" sz="12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271154"/>
            <a:ext cx="10776046" cy="1754326"/>
          </a:xfrm>
          <a:prstGeom prst="rect">
            <a:avLst/>
          </a:prstGeom>
          <a:noFill/>
        </p:spPr>
        <p:txBody>
          <a:bodyPr wrap="square" rtlCol="0">
            <a:spAutoFit/>
          </a:bodyPr>
          <a:lstStyle/>
          <a:p>
            <a:pPr algn="just"/>
            <a:r>
              <a:rPr lang="it-IT" sz="1200" b="1" dirty="0"/>
              <a:t>For point 2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a:t>
            </a:r>
            <a:r>
              <a:rPr lang="it-IT" sz="1200" dirty="0" err="1"/>
              <a:t>rent</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these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b="1" dirty="0"/>
              <a:t>For point 3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482</TotalTime>
  <Words>800</Words>
  <Application>Microsoft Office PowerPoint</Application>
  <PresentationFormat>Widescreen</PresentationFormat>
  <Paragraphs>51</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26</cp:revision>
  <dcterms:created xsi:type="dcterms:W3CDTF">2022-11-12T17:48:27Z</dcterms:created>
  <dcterms:modified xsi:type="dcterms:W3CDTF">2022-11-18T16:15:54Z</dcterms:modified>
</cp:coreProperties>
</file>