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0" r:id="rId4"/>
    <p:sldId id="257" r:id="rId5"/>
    <p:sldId id="270" r:id="rId6"/>
    <p:sldId id="261" r:id="rId7"/>
    <p:sldId id="268" r:id="rId8"/>
    <p:sldId id="262" r:id="rId9"/>
    <p:sldId id="269" r:id="rId10"/>
    <p:sldId id="263" r:id="rId11"/>
    <p:sldId id="259" r:id="rId12"/>
    <p:sldId id="264" r:id="rId13"/>
    <p:sldId id="265" r:id="rId14"/>
    <p:sldId id="266" r:id="rId15"/>
    <p:sldId id="267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6" y="-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C0264-D46A-4E84-B68F-3C3CD6B6C5BA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A1FC7-208A-4D71-9383-8B21ED4F76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9514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8A1FC7-208A-4D71-9383-8B21ED4F769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713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8A1FC7-208A-4D71-9383-8B21ED4F769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301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336344-FB5C-D35C-8A02-42A4F8134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006E562-B630-694C-5D7B-B63848A42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35BB86-78C1-93AD-47E0-BA55724C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6BD6-57BE-402C-9F90-CFAF333E8EDD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B20023-C51E-B07C-0586-65FA1AA2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906489-2378-681B-1F64-98E7E5D5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8945-3DB8-4534-8BB7-C96F49511D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704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A72A72-009D-9482-0801-E25E68AD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83321CF-65FD-737F-3D08-653948105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3AA460-A426-DBED-6410-3AA4CACC0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6BD6-57BE-402C-9F90-CFAF333E8EDD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CCA041-B1F9-574D-B407-90835EAEA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F307E6-2396-8479-FD8A-506FB365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8945-3DB8-4534-8BB7-C96F49511D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575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5ADD53B-E545-F435-CED5-9BE9A5DDA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660D87-685A-F797-6FBD-7B258BF9D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527F8D-5DD7-5CC8-F385-3E9B6537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6BD6-57BE-402C-9F90-CFAF333E8EDD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A9E82E-9F93-1E01-A449-7E5A95A0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21FD07-2195-542B-8A64-75FAB006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8945-3DB8-4534-8BB7-C96F49511D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151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FD26C9-0953-2F6E-47FC-1C59B955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5A4AE3-7C15-A6E9-0F44-67BA1686F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851F64-17AB-12E2-C6BF-08ED6A26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6BD6-57BE-402C-9F90-CFAF333E8EDD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28DA97-B688-682E-624F-73127AF9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C65799-3DDC-29B7-A61B-1BE170EE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8945-3DB8-4534-8BB7-C96F49511D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663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3C9CC1-356E-6FB8-4C39-89A3122E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9B58E51-CF37-FAEB-6F5B-8FAD8EFD4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594B3C-6319-5A16-6967-A94651A0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6BD6-57BE-402C-9F90-CFAF333E8EDD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50FB26-493A-3EAC-EDA7-313A3C94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85AE52-7118-B5E7-9B08-360EC40A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8945-3DB8-4534-8BB7-C96F49511D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888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F65B73-3809-D010-DAEB-ECC8BDDC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01BF9A-FE31-1BA7-D6E2-C76167C37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C54B5D7-01DB-B8FB-07D9-08BE1D9BC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F486DF1-93F1-52A9-75F2-BBBF5AC4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6BD6-57BE-402C-9F90-CFAF333E8EDD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0440B53-98EF-ECD5-60D3-20E487B3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ED2F18-F6AC-3A36-43BE-B1672C27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8945-3DB8-4534-8BB7-C96F49511D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423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D5B5BC-BD31-E2BA-4ABC-3F116660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DBC8C93-C7D9-E663-C820-E99012383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1C1E8D4-2B3F-E4DB-D22C-C7F27E2A1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E4B2810-195A-7FB0-F422-FA423603A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A384190-D91F-3999-A32D-1701E5B1C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DB92EB5-487F-8E33-3F73-92047B5B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6BD6-57BE-402C-9F90-CFAF333E8EDD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A962AA2-A990-421C-0307-9397884B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BAF9ADA-3D75-8E47-83A6-0B40F9D3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8945-3DB8-4534-8BB7-C96F49511D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360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AD084B-6AA1-8F80-AB10-7748CE2F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F8C3EF9-90A2-ED12-F3B3-CEEB40F9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6BD6-57BE-402C-9F90-CFAF333E8EDD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5A7B1A-5D5D-AF89-D47C-EF5FD446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DCE9BB8-3084-5C9A-C03C-631F11C7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8945-3DB8-4534-8BB7-C96F49511D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60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FAEB431-15F6-CD05-3840-ED4DD69F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6BD6-57BE-402C-9F90-CFAF333E8EDD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F8F8ED4-87CA-F31C-6157-626B58C8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3FCC85-0FA4-AF49-77D7-D8B9F853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8945-3DB8-4534-8BB7-C96F49511D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180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AFF422-6A1F-6031-A326-F3DF08BB8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955078-B483-20F3-E9E4-6970699E9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77EA35-4804-3A80-4C09-8696FD4AD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92211ED-EB49-45B7-0E70-9D69CBA6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6BD6-57BE-402C-9F90-CFAF333E8EDD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915A110-6968-1429-23CF-96CD64AF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C7A619-E697-210A-62E8-B12FBA81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8945-3DB8-4534-8BB7-C96F49511D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266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81EF6C-BCFC-9385-3FAD-77BDD406C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5E8F8B6-D0E3-F20A-8E98-E2877F496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5282CC1-B693-C25E-2233-C144264E3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2E78FF-43B7-53BE-8D5B-C463BA87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6BD6-57BE-402C-9F90-CFAF333E8EDD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28E831D-DD5C-96A2-FFE5-1B063A60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9F51375-4863-18DC-4BFE-86521D9E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8945-3DB8-4534-8BB7-C96F49511D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998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CE451EE-81DC-2401-A9FD-46291757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5DEE8B-9E76-95D4-A905-F0BAC31AF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C1147A-5212-E3DC-D76B-6438D052D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A6BD6-57BE-402C-9F90-CFAF333E8EDD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C7A087-84AE-25E9-F52D-8AA2C4D72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77FCF7-E3B7-B1B1-46BA-2C8A3609C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98945-3DB8-4534-8BB7-C96F49511D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665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F15972-E9E3-A9FE-18D9-9BE59EDC6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it-IT" sz="5000" dirty="0"/>
              <a:t>Analysis of San Francisco Housing Market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34CC747-139E-1AB1-4B0B-62D6890DF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it-IT" sz="2000" dirty="0"/>
              <a:t>Methods and tools to act </a:t>
            </a:r>
            <a:r>
              <a:rPr lang="it-IT" sz="2000"/>
              <a:t>against</a:t>
            </a:r>
            <a:r>
              <a:rPr lang="it-IT" sz="2000" dirty="0"/>
              <a:t> </a:t>
            </a:r>
            <a:r>
              <a:rPr lang="it-IT" sz="2000"/>
              <a:t>displacement</a:t>
            </a:r>
            <a:r>
              <a:rPr lang="it-IT" sz="2000" dirty="0"/>
              <a:t> and gentrification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Houses in a village">
            <a:extLst>
              <a:ext uri="{FF2B5EF4-FFF2-40B4-BE49-F238E27FC236}">
                <a16:creationId xmlns:a16="http://schemas.microsoft.com/office/drawing/2014/main" id="{9496425D-5C97-8D4E-F6CD-DA29D921BE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3" r="18653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64602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C1B8B1-E948-2E39-A339-A97FE721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811" y="2766218"/>
            <a:ext cx="4844377" cy="1325563"/>
          </a:xfrm>
        </p:spPr>
        <p:txBody>
          <a:bodyPr>
            <a:normAutofit/>
          </a:bodyPr>
          <a:lstStyle/>
          <a:p>
            <a:r>
              <a:rPr lang="it-IT" sz="4500" dirty="0" err="1">
                <a:solidFill>
                  <a:schemeClr val="bg1"/>
                </a:solidFill>
              </a:rPr>
              <a:t>Exploratory</a:t>
            </a:r>
            <a:r>
              <a:rPr lang="it-IT" sz="4500" dirty="0">
                <a:solidFill>
                  <a:schemeClr val="bg1"/>
                </a:solidFill>
              </a:rPr>
              <a:t> </a:t>
            </a:r>
            <a:r>
              <a:rPr lang="it-IT" sz="4500" dirty="0" err="1">
                <a:solidFill>
                  <a:schemeClr val="bg1"/>
                </a:solidFill>
              </a:rPr>
              <a:t>analysis</a:t>
            </a:r>
            <a:endParaRPr lang="it-IT" sz="4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598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 WhatsApp 2022-12-11 ore 16.31.51">
            <a:hlinkClick r:id="" action="ppaction://media"/>
            <a:extLst>
              <a:ext uri="{FF2B5EF4-FFF2-40B4-BE49-F238E27FC236}">
                <a16:creationId xmlns:a16="http://schemas.microsoft.com/office/drawing/2014/main" id="{FDAC19A0-68FB-467F-0D06-901E687D7A0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235102" y="1111418"/>
            <a:ext cx="5562600" cy="4635164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8F986518-7F82-F872-B730-BA83600746FC}"/>
              </a:ext>
            </a:extLst>
          </p:cNvPr>
          <p:cNvSpPr/>
          <p:nvPr/>
        </p:nvSpPr>
        <p:spPr>
          <a:xfrm>
            <a:off x="0" y="0"/>
            <a:ext cx="390662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DCFD5CF-D6CF-A694-937A-61895C86F746}"/>
              </a:ext>
            </a:extLst>
          </p:cNvPr>
          <p:cNvSpPr txBox="1"/>
          <p:nvPr/>
        </p:nvSpPr>
        <p:spPr>
          <a:xfrm>
            <a:off x="747082" y="787941"/>
            <a:ext cx="24124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err="1">
                <a:solidFill>
                  <a:schemeClr val="bg1"/>
                </a:solidFill>
              </a:rPr>
              <a:t>Map</a:t>
            </a:r>
            <a:r>
              <a:rPr lang="it-IT" sz="4000" dirty="0">
                <a:solidFill>
                  <a:schemeClr val="bg1"/>
                </a:solidFill>
              </a:rPr>
              <a:t> of</a:t>
            </a:r>
          </a:p>
          <a:p>
            <a:pPr algn="ctr"/>
            <a:r>
              <a:rPr lang="it-IT" sz="4000" dirty="0">
                <a:solidFill>
                  <a:schemeClr val="bg1"/>
                </a:solidFill>
              </a:rPr>
              <a:t>Prices </a:t>
            </a:r>
            <a:r>
              <a:rPr lang="it-IT" sz="4000" dirty="0" err="1">
                <a:solidFill>
                  <a:schemeClr val="bg1"/>
                </a:solidFill>
              </a:rPr>
              <a:t>evolution</a:t>
            </a:r>
            <a:endParaRPr lang="it-IT" sz="4000" dirty="0">
              <a:solidFill>
                <a:schemeClr val="bg1"/>
              </a:solidFill>
            </a:endParaRPr>
          </a:p>
          <a:p>
            <a:pPr algn="ctr"/>
            <a:endParaRPr lang="it-IT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02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32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986518-7F82-F872-B730-BA83600746FC}"/>
              </a:ext>
            </a:extLst>
          </p:cNvPr>
          <p:cNvSpPr/>
          <p:nvPr/>
        </p:nvSpPr>
        <p:spPr>
          <a:xfrm>
            <a:off x="0" y="0"/>
            <a:ext cx="390662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DCFD5CF-D6CF-A694-937A-61895C86F746}"/>
              </a:ext>
            </a:extLst>
          </p:cNvPr>
          <p:cNvSpPr txBox="1"/>
          <p:nvPr/>
        </p:nvSpPr>
        <p:spPr>
          <a:xfrm>
            <a:off x="747082" y="836579"/>
            <a:ext cx="24124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err="1">
                <a:solidFill>
                  <a:schemeClr val="bg1"/>
                </a:solidFill>
              </a:rPr>
              <a:t>Smooth</a:t>
            </a:r>
            <a:r>
              <a:rPr lang="it-IT" sz="4000" dirty="0">
                <a:solidFill>
                  <a:schemeClr val="bg1"/>
                </a:solidFill>
              </a:rPr>
              <a:t> rent </a:t>
            </a:r>
            <a:r>
              <a:rPr lang="it-IT" sz="4000" dirty="0" err="1">
                <a:solidFill>
                  <a:schemeClr val="bg1"/>
                </a:solidFill>
              </a:rPr>
              <a:t>functions</a:t>
            </a:r>
            <a:endParaRPr lang="it-IT" sz="4000" dirty="0">
              <a:solidFill>
                <a:schemeClr val="bg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FDE07E2-878E-541E-24AF-FD55951BA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709" y="193512"/>
            <a:ext cx="3225125" cy="322512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F437895-4F73-F6C1-8156-FB5F2D7A4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49" y="3439364"/>
            <a:ext cx="3225125" cy="322512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8438568-B3DF-23CA-A350-5414F987F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98" y="3439364"/>
            <a:ext cx="3162300" cy="31623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F840BFD-B862-DDAA-5E91-C5E7831E62A1}"/>
              </a:ext>
            </a:extLst>
          </p:cNvPr>
          <p:cNvSpPr txBox="1"/>
          <p:nvPr/>
        </p:nvSpPr>
        <p:spPr>
          <a:xfrm>
            <a:off x="10645140" y="2911054"/>
            <a:ext cx="17678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Io credo sia meglio tagliare </a:t>
            </a:r>
            <a:r>
              <a:rPr lang="it-IT" sz="1100" dirty="0" err="1"/>
              <a:t>sull</a:t>
            </a:r>
            <a:r>
              <a:rPr lang="it-IT" sz="1100" dirty="0"/>
              <a:t> asse y così da vedere bene le derivate vicino 0</a:t>
            </a:r>
          </a:p>
        </p:txBody>
      </p:sp>
    </p:spTree>
    <p:extLst>
      <p:ext uri="{BB962C8B-B14F-4D97-AF65-F5344CB8AC3E}">
        <p14:creationId xmlns:p14="http://schemas.microsoft.com/office/powerpoint/2010/main" val="491680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986518-7F82-F872-B730-BA83600746FC}"/>
              </a:ext>
            </a:extLst>
          </p:cNvPr>
          <p:cNvSpPr/>
          <p:nvPr/>
        </p:nvSpPr>
        <p:spPr>
          <a:xfrm>
            <a:off x="0" y="0"/>
            <a:ext cx="390662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DCFD5CF-D6CF-A694-937A-61895C86F746}"/>
              </a:ext>
            </a:extLst>
          </p:cNvPr>
          <p:cNvSpPr txBox="1"/>
          <p:nvPr/>
        </p:nvSpPr>
        <p:spPr>
          <a:xfrm>
            <a:off x="747082" y="836579"/>
            <a:ext cx="24124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err="1">
                <a:solidFill>
                  <a:schemeClr val="bg1"/>
                </a:solidFill>
              </a:rPr>
              <a:t>Outlier</a:t>
            </a:r>
            <a:r>
              <a:rPr lang="it-IT" sz="4000" dirty="0">
                <a:solidFill>
                  <a:schemeClr val="bg1"/>
                </a:solidFill>
              </a:rPr>
              <a:t> </a:t>
            </a:r>
            <a:r>
              <a:rPr lang="it-IT" sz="4000" dirty="0" err="1">
                <a:solidFill>
                  <a:schemeClr val="bg1"/>
                </a:solidFill>
              </a:rPr>
              <a:t>Detection</a:t>
            </a:r>
            <a:endParaRPr lang="it-IT" sz="4000" dirty="0">
              <a:solidFill>
                <a:schemeClr val="bg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DB41390-5F73-073B-FE9D-65CE5EAC3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736" y="377754"/>
            <a:ext cx="5627276" cy="286126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CFE2176-3FEB-2210-7695-AC5730D55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736" y="3609554"/>
            <a:ext cx="5627276" cy="286126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9CD596F-54AC-CB3C-E7D2-4AFABF6E4B2C}"/>
              </a:ext>
            </a:extLst>
          </p:cNvPr>
          <p:cNvSpPr txBox="1"/>
          <p:nvPr/>
        </p:nvSpPr>
        <p:spPr>
          <a:xfrm>
            <a:off x="10190375" y="1485221"/>
            <a:ext cx="1423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32 : </a:t>
            </a:r>
            <a:r>
              <a:rPr lang="it-IT" sz="1200" dirty="0" err="1"/>
              <a:t>treasure</a:t>
            </a:r>
            <a:r>
              <a:rPr lang="it-IT" sz="1200" dirty="0"/>
              <a:t> </a:t>
            </a:r>
            <a:r>
              <a:rPr lang="it-IT" sz="1200" dirty="0" err="1"/>
              <a:t>island</a:t>
            </a:r>
            <a:endParaRPr lang="it-IT" sz="12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E9D134C-FDA9-5AE0-9CAF-493F66BF5076}"/>
              </a:ext>
            </a:extLst>
          </p:cNvPr>
          <p:cNvSpPr txBox="1"/>
          <p:nvPr/>
        </p:nvSpPr>
        <p:spPr>
          <a:xfrm>
            <a:off x="10058400" y="4506012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34: Western </a:t>
            </a:r>
            <a:r>
              <a:rPr lang="it-IT" dirty="0" err="1"/>
              <a:t>Addition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C61CF71-8AAF-F608-2955-C1F9ACA4A72E}"/>
              </a:ext>
            </a:extLst>
          </p:cNvPr>
          <p:cNvSpPr txBox="1"/>
          <p:nvPr/>
        </p:nvSpPr>
        <p:spPr>
          <a:xfrm>
            <a:off x="9395460" y="3249649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È utile? Cosa diciamo?</a:t>
            </a:r>
          </a:p>
        </p:txBody>
      </p:sp>
    </p:spTree>
    <p:extLst>
      <p:ext uri="{BB962C8B-B14F-4D97-AF65-F5344CB8AC3E}">
        <p14:creationId xmlns:p14="http://schemas.microsoft.com/office/powerpoint/2010/main" val="2677148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986518-7F82-F872-B730-BA83600746FC}"/>
              </a:ext>
            </a:extLst>
          </p:cNvPr>
          <p:cNvSpPr/>
          <p:nvPr/>
        </p:nvSpPr>
        <p:spPr>
          <a:xfrm>
            <a:off x="0" y="0"/>
            <a:ext cx="390662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DCFD5CF-D6CF-A694-937A-61895C86F746}"/>
              </a:ext>
            </a:extLst>
          </p:cNvPr>
          <p:cNvSpPr txBox="1"/>
          <p:nvPr/>
        </p:nvSpPr>
        <p:spPr>
          <a:xfrm>
            <a:off x="601748" y="836579"/>
            <a:ext cx="2703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err="1">
                <a:solidFill>
                  <a:schemeClr val="bg1"/>
                </a:solidFill>
              </a:rPr>
              <a:t>Smooth</a:t>
            </a:r>
            <a:r>
              <a:rPr lang="it-IT" sz="4000" dirty="0">
                <a:solidFill>
                  <a:schemeClr val="bg1"/>
                </a:solidFill>
              </a:rPr>
              <a:t> </a:t>
            </a:r>
            <a:r>
              <a:rPr lang="it-IT" sz="4000" dirty="0" err="1">
                <a:solidFill>
                  <a:schemeClr val="bg1"/>
                </a:solidFill>
              </a:rPr>
              <a:t>evictions</a:t>
            </a:r>
            <a:endParaRPr lang="it-IT" sz="4000" dirty="0">
              <a:solidFill>
                <a:schemeClr val="bg1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74F152A-7E0F-9DE3-57D8-E2DEC9147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333" y="3040540"/>
            <a:ext cx="3430570" cy="343057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D161BD7-ACCF-A7D9-79C0-D2DCFE93B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340" y="3040540"/>
            <a:ext cx="3430570" cy="343057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4EDFD0DA-3BE4-7036-92AC-3C39C0A57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390" y="0"/>
            <a:ext cx="3089039" cy="308903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8A09B02-D7A0-82CB-C01B-C47A712E00B8}"/>
              </a:ext>
            </a:extLst>
          </p:cNvPr>
          <p:cNvSpPr txBox="1"/>
          <p:nvPr/>
        </p:nvSpPr>
        <p:spPr>
          <a:xfrm>
            <a:off x="9463429" y="2446180"/>
            <a:ext cx="232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Idem a </a:t>
            </a:r>
            <a:r>
              <a:rPr lang="it-IT" dirty="0" err="1"/>
              <a:t>rent</a:t>
            </a:r>
            <a:r>
              <a:rPr lang="it-IT" dirty="0"/>
              <a:t> </a:t>
            </a:r>
            <a:r>
              <a:rPr lang="it-IT" dirty="0" err="1"/>
              <a:t>smoothing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7396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986518-7F82-F872-B730-BA83600746FC}"/>
              </a:ext>
            </a:extLst>
          </p:cNvPr>
          <p:cNvSpPr/>
          <p:nvPr/>
        </p:nvSpPr>
        <p:spPr>
          <a:xfrm>
            <a:off x="0" y="0"/>
            <a:ext cx="390662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DCFD5CF-D6CF-A694-937A-61895C86F746}"/>
              </a:ext>
            </a:extLst>
          </p:cNvPr>
          <p:cNvSpPr txBox="1"/>
          <p:nvPr/>
        </p:nvSpPr>
        <p:spPr>
          <a:xfrm>
            <a:off x="601748" y="836579"/>
            <a:ext cx="2703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bg1"/>
                </a:solidFill>
              </a:rPr>
              <a:t>Test on </a:t>
            </a:r>
          </a:p>
          <a:p>
            <a:pPr algn="ctr"/>
            <a:r>
              <a:rPr lang="it-IT" sz="4000" dirty="0">
                <a:solidFill>
                  <a:schemeClr val="bg1"/>
                </a:solidFill>
              </a:rPr>
              <a:t>Rent </a:t>
            </a:r>
            <a:r>
              <a:rPr lang="it-IT" sz="4000" dirty="0" err="1">
                <a:solidFill>
                  <a:schemeClr val="bg1"/>
                </a:solidFill>
              </a:rPr>
              <a:t>functions</a:t>
            </a:r>
            <a:endParaRPr lang="it-IT" sz="4000" dirty="0">
              <a:solidFill>
                <a:schemeClr val="bg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FAED30C-BDA9-1145-5A30-5E70E901D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843" y="371573"/>
            <a:ext cx="3172905" cy="317290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D0C7357-CA98-8787-55A5-5F91DBBA1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710" y="371572"/>
            <a:ext cx="3172905" cy="317290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3494E5A-8AF1-F8F3-089B-A10E75F2A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710" y="3544477"/>
            <a:ext cx="3172905" cy="317290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8FDED814-2EF4-3F18-A170-D41C757F02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842" y="3552098"/>
            <a:ext cx="3172905" cy="317290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07613C2-E593-D61B-3A34-B5DC01C7A032}"/>
              </a:ext>
            </a:extLst>
          </p:cNvPr>
          <p:cNvSpPr txBox="1"/>
          <p:nvPr/>
        </p:nvSpPr>
        <p:spPr>
          <a:xfrm>
            <a:off x="6096000" y="3367431"/>
            <a:ext cx="385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Metterei i plot dove si vedono i p-</a:t>
            </a:r>
            <a:r>
              <a:rPr lang="it-IT" dirty="0" err="1"/>
              <a:t>value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3816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986518-7F82-F872-B730-BA83600746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DCFD5CF-D6CF-A694-937A-61895C86F746}"/>
              </a:ext>
            </a:extLst>
          </p:cNvPr>
          <p:cNvSpPr txBox="1"/>
          <p:nvPr/>
        </p:nvSpPr>
        <p:spPr>
          <a:xfrm>
            <a:off x="2728912" y="2644170"/>
            <a:ext cx="6734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 err="1">
                <a:solidFill>
                  <a:schemeClr val="bg1"/>
                </a:solidFill>
              </a:rPr>
              <a:t>Constructions</a:t>
            </a:r>
            <a:r>
              <a:rPr lang="it-IT" sz="4800" dirty="0">
                <a:solidFill>
                  <a:schemeClr val="bg1"/>
                </a:solidFill>
              </a:rPr>
              <a:t> </a:t>
            </a:r>
            <a:r>
              <a:rPr lang="it-IT" sz="4800" dirty="0" err="1">
                <a:solidFill>
                  <a:schemeClr val="bg1"/>
                </a:solidFill>
              </a:rPr>
              <a:t>effect</a:t>
            </a:r>
            <a:r>
              <a:rPr lang="it-IT" sz="4800" dirty="0">
                <a:solidFill>
                  <a:schemeClr val="bg1"/>
                </a:solidFill>
              </a:rPr>
              <a:t> on rent</a:t>
            </a:r>
          </a:p>
        </p:txBody>
      </p:sp>
    </p:spTree>
    <p:extLst>
      <p:ext uri="{BB962C8B-B14F-4D97-AF65-F5344CB8AC3E}">
        <p14:creationId xmlns:p14="http://schemas.microsoft.com/office/powerpoint/2010/main" val="1331693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986518-7F82-F872-B730-BA83600746FC}"/>
              </a:ext>
            </a:extLst>
          </p:cNvPr>
          <p:cNvSpPr/>
          <p:nvPr/>
        </p:nvSpPr>
        <p:spPr>
          <a:xfrm>
            <a:off x="0" y="0"/>
            <a:ext cx="390662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DCFD5CF-D6CF-A694-937A-61895C86F746}"/>
              </a:ext>
            </a:extLst>
          </p:cNvPr>
          <p:cNvSpPr txBox="1"/>
          <p:nvPr/>
        </p:nvSpPr>
        <p:spPr>
          <a:xfrm>
            <a:off x="601748" y="1141379"/>
            <a:ext cx="2703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bg1"/>
                </a:solidFill>
              </a:rPr>
              <a:t>GAM model</a:t>
            </a:r>
          </a:p>
        </p:txBody>
      </p:sp>
    </p:spTree>
    <p:extLst>
      <p:ext uri="{BB962C8B-B14F-4D97-AF65-F5344CB8AC3E}">
        <p14:creationId xmlns:p14="http://schemas.microsoft.com/office/powerpoint/2010/main" val="2206776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986518-7F82-F872-B730-BA83600746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DCFD5CF-D6CF-A694-937A-61895C86F746}"/>
              </a:ext>
            </a:extLst>
          </p:cNvPr>
          <p:cNvSpPr txBox="1"/>
          <p:nvPr/>
        </p:nvSpPr>
        <p:spPr>
          <a:xfrm>
            <a:off x="4744436" y="2767280"/>
            <a:ext cx="2703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bg1"/>
                </a:solidFill>
              </a:rPr>
              <a:t>Future </a:t>
            </a:r>
            <a:r>
              <a:rPr lang="it-IT" sz="4000" dirty="0" err="1">
                <a:solidFill>
                  <a:schemeClr val="bg1"/>
                </a:solidFill>
              </a:rPr>
              <a:t>analysis</a:t>
            </a:r>
            <a:endParaRPr lang="it-IT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05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986518-7F82-F872-B730-BA83600746FC}"/>
              </a:ext>
            </a:extLst>
          </p:cNvPr>
          <p:cNvSpPr/>
          <p:nvPr/>
        </p:nvSpPr>
        <p:spPr>
          <a:xfrm>
            <a:off x="0" y="0"/>
            <a:ext cx="390662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DCFD5CF-D6CF-A694-937A-61895C86F746}"/>
              </a:ext>
            </a:extLst>
          </p:cNvPr>
          <p:cNvSpPr txBox="1"/>
          <p:nvPr/>
        </p:nvSpPr>
        <p:spPr>
          <a:xfrm>
            <a:off x="601748" y="1141379"/>
            <a:ext cx="2703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bg1"/>
                </a:solidFill>
              </a:rPr>
              <a:t>Extension of the GAM model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F2D45E-BCF7-C5FC-9A4E-D57E555A8BC4}"/>
              </a:ext>
            </a:extLst>
          </p:cNvPr>
          <p:cNvSpPr txBox="1"/>
          <p:nvPr/>
        </p:nvSpPr>
        <p:spPr>
          <a:xfrm>
            <a:off x="4362450" y="1266825"/>
            <a:ext cx="4848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Smoothing</a:t>
            </a:r>
            <a:r>
              <a:rPr lang="it-IT" dirty="0"/>
              <a:t> of the rent prices over the area of SF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Create a GAM model for the rent prices with a  </a:t>
            </a:r>
            <a:r>
              <a:rPr lang="it-IT" dirty="0" err="1"/>
              <a:t>spacial</a:t>
            </a:r>
            <a:r>
              <a:rPr lang="it-IT" dirty="0"/>
              <a:t> </a:t>
            </a:r>
            <a:r>
              <a:rPr lang="it-IT" dirty="0" err="1"/>
              <a:t>dependence</a:t>
            </a:r>
            <a:r>
              <a:rPr lang="it-IT" dirty="0"/>
              <a:t> on the </a:t>
            </a:r>
            <a:r>
              <a:rPr lang="it-IT" dirty="0" err="1"/>
              <a:t>number</a:t>
            </a:r>
            <a:r>
              <a:rPr lang="it-IT" dirty="0"/>
              <a:t> of new </a:t>
            </a:r>
            <a:r>
              <a:rPr lang="it-IT" dirty="0" err="1"/>
              <a:t>construction</a:t>
            </a:r>
            <a:r>
              <a:rPr lang="it-IT" dirty="0"/>
              <a:t>, Google bus </a:t>
            </a:r>
            <a:r>
              <a:rPr lang="it-IT" dirty="0" err="1"/>
              <a:t>stops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35644DF-7D30-6EAA-553F-6BAD1D195D50}"/>
                  </a:ext>
                </a:extLst>
              </p:cNvPr>
              <p:cNvSpPr txBox="1"/>
              <p:nvPr/>
            </p:nvSpPr>
            <p:spPr>
              <a:xfrm>
                <a:off x="3906625" y="3686175"/>
                <a:ext cx="8066299" cy="1317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it-IT" sz="1400" dirty="0"/>
                  <a:t>GAM model for: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𝑟𝑒𝑛𝑡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𝑝𝑟𝑖𝑐𝑒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𝑝𝑎𝑟𝑐𝑒𝑙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𝑦𝑒𝑎𝑟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 ~ 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𝑛h𝑜𝑜𝑑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𝑝𝑎𝑟𝑐𝑒𝑙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𝑦𝑒𝑎𝑟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𝑛h𝑜𝑜𝑑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𝑦𝑒𝑎𝑟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𝑦𝑒𝑎𝑟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</m:sub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𝑦𝑒𝑎𝑟</m:t>
                        </m:r>
                      </m:sup>
                      <m:e>
                        <m:sSub>
                          <m:sSubPr>
                            <m:ctrlPr>
                              <a:rPr lang="it-IT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𝑐𝑜𝑛𝑠𝑡𝑟𝑢𝑐𝑡𝑖𝑜𝑛𝑠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𝑤𝑖𝑡h𝑖𝑛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 0.1 , 0.5 ,1, 2 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𝑘𝑚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𝑝𝑎𝑟𝑐𝑒𝑙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𝑓𝑖𝑛𝑎𝑛𝑐𝑖𝑎𝑙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𝑑𝑖𝑠𝑡𝑟𝑖𝑐𝑡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𝑝𝑎𝑟𝑐𝑒𝑙</m:t>
                        </m:r>
                      </m:sub>
                    </m:sSub>
                  </m:oMath>
                </a14:m>
                <a:endParaRPr lang="it-IT" sz="1400" b="0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it-IT" sz="1400" dirty="0"/>
                  <a:t>GAM model for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𝑒𝑣𝑖𝑐𝑡𝑖𝑜𝑛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𝑛𝑜𝑡𝑖𝑐𝑒𝑠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𝑛h𝑜𝑜𝑑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𝑦𝑒𝑎𝑟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~  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𝑟𝑒𝑛𝑡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𝑝𝑟𝑖𝑐𝑒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𝑛h𝑜𝑜𝑑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𝑦𝑒𝑎𝑟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𝑛h𝑜𝑜𝑑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𝑦𝑒𝑎𝑟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𝑛h𝑜𝑜𝑑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𝑦𝑒𝑎𝑟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𝑦𝑒𝑎𝑟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</m:sub>
                      <m:sup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𝑦𝑒𝑎𝑟</m:t>
                        </m:r>
                      </m:sup>
                      <m:e>
                        <m:sSub>
                          <m:sSubPr>
                            <m:ctrlPr>
                              <a:rPr lang="it-IT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𝑐𝑜𝑛𝑠𝑡𝑟𝑢𝑐𝑡𝑖𝑜𝑛𝑠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𝑛h𝑜𝑜𝑑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35644DF-7D30-6EAA-553F-6BAD1D195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625" y="3686175"/>
                <a:ext cx="8066299" cy="1317220"/>
              </a:xfrm>
              <a:prstGeom prst="rect">
                <a:avLst/>
              </a:prstGeom>
              <a:blipFill>
                <a:blip r:embed="rId2"/>
                <a:stretch>
                  <a:fillRect l="-302" t="-5093" b="-342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205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E1F1EA8A-DEAA-43EB-2967-CF800CD8C508}"/>
              </a:ext>
            </a:extLst>
          </p:cNvPr>
          <p:cNvSpPr/>
          <p:nvPr/>
        </p:nvSpPr>
        <p:spPr>
          <a:xfrm>
            <a:off x="0" y="-68093"/>
            <a:ext cx="390662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5E58B0-DB4E-1166-BE3C-3C0ABAC98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754" y="480766"/>
            <a:ext cx="2052685" cy="1074657"/>
          </a:xfrm>
        </p:spPr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Reasons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D1B7EF1-DEF1-4278-3F95-D6D6A4FCF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016" y="851703"/>
            <a:ext cx="3641793" cy="31299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b="1" dirty="0"/>
              <a:t>Gentrification and </a:t>
            </a:r>
            <a:r>
              <a:rPr lang="it-IT" sz="2000" b="1" dirty="0" err="1"/>
              <a:t>displacement</a:t>
            </a:r>
            <a:endParaRPr lang="it-IT" sz="2000" b="1" dirty="0"/>
          </a:p>
          <a:p>
            <a:pPr marL="0" indent="0">
              <a:buNone/>
            </a:pPr>
            <a:r>
              <a:rPr lang="it-IT" sz="2000" dirty="0"/>
              <a:t>With gentrification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refer</a:t>
            </a:r>
            <a:r>
              <a:rPr lang="it-IT" sz="2000" dirty="0"/>
              <a:t> to </a:t>
            </a:r>
            <a:r>
              <a:rPr lang="en-US" sz="2000" b="0" i="0" dirty="0">
                <a:solidFill>
                  <a:srgbClr val="202124"/>
                </a:solidFill>
                <a:effectLst/>
              </a:rPr>
              <a:t>the process whereby the character of a poor urban area is changed by wealthier people moving in, improving housing, and attracting new businesses, often displacing current inhabitants in the process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it-IT" sz="20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77EA9BC-A027-9FFA-5F27-A42E994B621C}"/>
              </a:ext>
            </a:extLst>
          </p:cNvPr>
          <p:cNvSpPr txBox="1"/>
          <p:nvPr/>
        </p:nvSpPr>
        <p:spPr>
          <a:xfrm>
            <a:off x="4373095" y="4063584"/>
            <a:ext cx="69192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Use </a:t>
            </a:r>
            <a:r>
              <a:rPr lang="it-IT" dirty="0" err="1"/>
              <a:t>statistical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and </a:t>
            </a:r>
            <a:r>
              <a:rPr lang="it-IT" dirty="0" err="1"/>
              <a:t>develope</a:t>
            </a:r>
            <a:r>
              <a:rPr lang="it-IT" dirty="0"/>
              <a:t> models to </a:t>
            </a:r>
            <a:r>
              <a:rPr lang="it-IT" dirty="0" err="1"/>
              <a:t>understand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the SF housing market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changed</a:t>
            </a:r>
            <a:r>
              <a:rPr lang="it-IT" dirty="0"/>
              <a:t> in the </a:t>
            </a:r>
            <a:r>
              <a:rPr lang="it-IT" dirty="0" err="1"/>
              <a:t>recent</a:t>
            </a:r>
            <a:r>
              <a:rPr lang="it-IT" dirty="0"/>
              <a:t> 15 </a:t>
            </a:r>
            <a:r>
              <a:rPr lang="it-IT" dirty="0" err="1"/>
              <a:t>years</a:t>
            </a:r>
            <a:r>
              <a:rPr lang="it-IT" dirty="0"/>
              <a:t> and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factors</a:t>
            </a:r>
            <a:r>
              <a:rPr lang="it-IT" dirty="0"/>
              <a:t> </a:t>
            </a:r>
            <a:r>
              <a:rPr lang="it-IT" dirty="0" err="1"/>
              <a:t>drived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changes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Provide</a:t>
            </a:r>
            <a:r>
              <a:rPr lang="it-IT" dirty="0"/>
              <a:t> to the </a:t>
            </a:r>
            <a:r>
              <a:rPr lang="it-IT" dirty="0" err="1"/>
              <a:t>local</a:t>
            </a:r>
            <a:r>
              <a:rPr lang="it-IT" dirty="0"/>
              <a:t> government tools to tackle the problem of gentrification and </a:t>
            </a:r>
            <a:r>
              <a:rPr lang="it-IT" dirty="0" err="1"/>
              <a:t>displacement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Further</a:t>
            </a:r>
            <a:r>
              <a:rPr lang="it-IT" dirty="0"/>
              <a:t> validate </a:t>
            </a:r>
            <a:r>
              <a:rPr lang="it-IT" dirty="0" err="1"/>
              <a:t>previous</a:t>
            </a:r>
            <a:r>
              <a:rPr lang="it-IT" dirty="0"/>
              <a:t> papers on the </a:t>
            </a:r>
            <a:r>
              <a:rPr lang="it-IT" dirty="0" err="1"/>
              <a:t>topic</a:t>
            </a:r>
            <a:r>
              <a:rPr lang="it-IT" dirty="0"/>
              <a:t>.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56F0E62A-FB21-73ED-44DC-7AA2F390AFA6}"/>
              </a:ext>
            </a:extLst>
          </p:cNvPr>
          <p:cNvSpPr txBox="1">
            <a:spLocks/>
          </p:cNvSpPr>
          <p:nvPr/>
        </p:nvSpPr>
        <p:spPr>
          <a:xfrm>
            <a:off x="1221163" y="4595567"/>
            <a:ext cx="1464298" cy="1074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chemeClr val="bg1"/>
                </a:solidFill>
              </a:rPr>
              <a:t>Goals</a:t>
            </a:r>
          </a:p>
        </p:txBody>
      </p:sp>
      <p:pic>
        <p:nvPicPr>
          <p:cNvPr id="4" name="Immagine 3" descr="Immagine che contiene mappa&#10;&#10;Descrizione generata automaticamente">
            <a:extLst>
              <a:ext uri="{FF2B5EF4-FFF2-40B4-BE49-F238E27FC236}">
                <a16:creationId xmlns:a16="http://schemas.microsoft.com/office/drawing/2014/main" id="{4570BFB4-94E0-47CD-D39C-58CD5444C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809" y="0"/>
            <a:ext cx="4055191" cy="398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6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E1F1EA8A-DEAA-43EB-2967-CF800CD8C508}"/>
              </a:ext>
            </a:extLst>
          </p:cNvPr>
          <p:cNvSpPr/>
          <p:nvPr/>
        </p:nvSpPr>
        <p:spPr>
          <a:xfrm>
            <a:off x="0" y="-68093"/>
            <a:ext cx="390662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77EA9BC-A027-9FFA-5F27-A42E994B621C}"/>
              </a:ext>
            </a:extLst>
          </p:cNvPr>
          <p:cNvSpPr txBox="1"/>
          <p:nvPr/>
        </p:nvSpPr>
        <p:spPr>
          <a:xfrm>
            <a:off x="4164685" y="1674674"/>
            <a:ext cx="60068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Use </a:t>
            </a:r>
            <a:r>
              <a:rPr lang="it-IT" sz="2800" dirty="0" err="1"/>
              <a:t>statistical</a:t>
            </a:r>
            <a:r>
              <a:rPr lang="it-IT" sz="2800" dirty="0"/>
              <a:t> </a:t>
            </a:r>
            <a:r>
              <a:rPr lang="it-IT" sz="2800" dirty="0" err="1"/>
              <a:t>methods</a:t>
            </a:r>
            <a:r>
              <a:rPr lang="it-IT" sz="2800" dirty="0"/>
              <a:t> and </a:t>
            </a:r>
            <a:r>
              <a:rPr lang="it-IT" sz="2800" dirty="0" err="1"/>
              <a:t>develope</a:t>
            </a:r>
            <a:r>
              <a:rPr lang="it-IT" sz="2800" dirty="0"/>
              <a:t> models to </a:t>
            </a:r>
            <a:r>
              <a:rPr lang="it-IT" sz="2800" dirty="0" err="1"/>
              <a:t>understand</a:t>
            </a:r>
            <a:r>
              <a:rPr lang="it-IT" sz="2800" dirty="0"/>
              <a:t> </a:t>
            </a:r>
            <a:r>
              <a:rPr lang="it-IT" sz="2800" dirty="0" err="1"/>
              <a:t>how</a:t>
            </a:r>
            <a:r>
              <a:rPr lang="it-IT" sz="2800" dirty="0"/>
              <a:t> the SF housing market </a:t>
            </a:r>
            <a:r>
              <a:rPr lang="it-IT" sz="2800" dirty="0" err="1"/>
              <a:t>has</a:t>
            </a:r>
            <a:r>
              <a:rPr lang="it-IT" sz="2800" dirty="0"/>
              <a:t> </a:t>
            </a:r>
            <a:r>
              <a:rPr lang="it-IT" sz="2800" dirty="0" err="1"/>
              <a:t>changed</a:t>
            </a:r>
            <a:r>
              <a:rPr lang="it-IT" sz="2800" dirty="0"/>
              <a:t> in the </a:t>
            </a:r>
            <a:r>
              <a:rPr lang="it-IT" sz="2800" dirty="0" err="1"/>
              <a:t>recent</a:t>
            </a:r>
            <a:r>
              <a:rPr lang="it-IT" sz="2800" dirty="0"/>
              <a:t> 15 </a:t>
            </a:r>
            <a:r>
              <a:rPr lang="it-IT" sz="2800" dirty="0" err="1"/>
              <a:t>years</a:t>
            </a:r>
            <a:r>
              <a:rPr lang="it-IT" sz="2800" dirty="0"/>
              <a:t> and </a:t>
            </a:r>
            <a:r>
              <a:rPr lang="it-IT" sz="2800" dirty="0" err="1"/>
              <a:t>which</a:t>
            </a:r>
            <a:r>
              <a:rPr lang="it-IT" sz="2800" dirty="0"/>
              <a:t> </a:t>
            </a:r>
            <a:r>
              <a:rPr lang="it-IT" sz="2800" dirty="0" err="1"/>
              <a:t>factors</a:t>
            </a:r>
            <a:r>
              <a:rPr lang="it-IT" sz="2800" dirty="0"/>
              <a:t> </a:t>
            </a:r>
            <a:r>
              <a:rPr lang="it-IT" sz="2800" dirty="0" err="1"/>
              <a:t>drived</a:t>
            </a:r>
            <a:r>
              <a:rPr lang="it-IT" sz="2800" dirty="0"/>
              <a:t> </a:t>
            </a:r>
            <a:r>
              <a:rPr lang="it-IT" sz="2800" dirty="0" err="1"/>
              <a:t>those</a:t>
            </a:r>
            <a:r>
              <a:rPr lang="it-IT" sz="2800" dirty="0"/>
              <a:t> </a:t>
            </a:r>
            <a:r>
              <a:rPr lang="it-IT" sz="2800" dirty="0" err="1"/>
              <a:t>changes</a:t>
            </a:r>
            <a:r>
              <a:rPr lang="it-IT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/>
              <a:t>Provide</a:t>
            </a:r>
            <a:r>
              <a:rPr lang="it-IT" sz="2800" dirty="0"/>
              <a:t> to the </a:t>
            </a:r>
            <a:r>
              <a:rPr lang="it-IT" sz="2800" dirty="0" err="1"/>
              <a:t>local</a:t>
            </a:r>
            <a:r>
              <a:rPr lang="it-IT" sz="2800" dirty="0"/>
              <a:t> government tools to tackle the </a:t>
            </a:r>
            <a:r>
              <a:rPr lang="it-IT" sz="2800" dirty="0" err="1"/>
              <a:t>problem</a:t>
            </a:r>
            <a:r>
              <a:rPr lang="it-IT" sz="2800" dirty="0"/>
              <a:t> of gentrification and </a:t>
            </a:r>
            <a:r>
              <a:rPr lang="it-IT" sz="2800" dirty="0" err="1"/>
              <a:t>displacement</a:t>
            </a:r>
            <a:r>
              <a:rPr lang="it-IT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/>
              <a:t>Further</a:t>
            </a:r>
            <a:r>
              <a:rPr lang="it-IT" sz="2800" dirty="0"/>
              <a:t> validate </a:t>
            </a:r>
            <a:r>
              <a:rPr lang="it-IT" sz="2800" dirty="0" err="1"/>
              <a:t>previous</a:t>
            </a:r>
            <a:r>
              <a:rPr lang="it-IT" sz="2800" dirty="0"/>
              <a:t> papers on the </a:t>
            </a:r>
            <a:r>
              <a:rPr lang="it-IT" sz="2800" dirty="0" err="1"/>
              <a:t>topic</a:t>
            </a:r>
            <a:r>
              <a:rPr lang="it-IT" sz="2800"/>
              <a:t>.</a:t>
            </a:r>
            <a:endParaRPr lang="it-IT" sz="2800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56F0E62A-FB21-73ED-44DC-7AA2F390AFA6}"/>
              </a:ext>
            </a:extLst>
          </p:cNvPr>
          <p:cNvSpPr txBox="1">
            <a:spLocks/>
          </p:cNvSpPr>
          <p:nvPr/>
        </p:nvSpPr>
        <p:spPr>
          <a:xfrm>
            <a:off x="1108041" y="1060515"/>
            <a:ext cx="1464298" cy="1074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chemeClr val="bg1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256118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5CD8E086-1D4E-06CC-8DF3-C8DB92BBE3F9}"/>
              </a:ext>
            </a:extLst>
          </p:cNvPr>
          <p:cNvSpPr/>
          <p:nvPr/>
        </p:nvSpPr>
        <p:spPr>
          <a:xfrm>
            <a:off x="1" y="0"/>
            <a:ext cx="317559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Elemento grafico 4" descr="Monete contorno">
            <a:extLst>
              <a:ext uri="{FF2B5EF4-FFF2-40B4-BE49-F238E27FC236}">
                <a16:creationId xmlns:a16="http://schemas.microsoft.com/office/drawing/2014/main" id="{0D7C78A8-3B5F-E0F7-709D-B9165D206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513" y="1529572"/>
            <a:ext cx="2444569" cy="2444569"/>
          </a:xfrm>
          <a:prstGeom prst="rect">
            <a:avLst/>
          </a:prstGeom>
        </p:spPr>
      </p:pic>
      <p:pic>
        <p:nvPicPr>
          <p:cNvPr id="6" name="Elemento grafico 5" descr="Uscita contorno">
            <a:extLst>
              <a:ext uri="{FF2B5EF4-FFF2-40B4-BE49-F238E27FC236}">
                <a16:creationId xmlns:a16="http://schemas.microsoft.com/office/drawing/2014/main" id="{F374C5FE-07F0-E3B7-C319-5CCC3F4C1B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35369" y="1686712"/>
            <a:ext cx="2118043" cy="2118043"/>
          </a:xfrm>
          <a:prstGeom prst="rect">
            <a:avLst/>
          </a:prstGeom>
        </p:spPr>
      </p:pic>
      <p:pic>
        <p:nvPicPr>
          <p:cNvPr id="9" name="Elemento grafico 8" descr="Mappa con segnaposto contorno">
            <a:extLst>
              <a:ext uri="{FF2B5EF4-FFF2-40B4-BE49-F238E27FC236}">
                <a16:creationId xmlns:a16="http://schemas.microsoft.com/office/drawing/2014/main" id="{72A18819-8B49-BF5A-74D3-D6E10F4E2B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72988" y="1559523"/>
            <a:ext cx="2245232" cy="2245232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DA8969F-4255-E973-DFE8-BBFF106DE911}"/>
              </a:ext>
            </a:extLst>
          </p:cNvPr>
          <p:cNvSpPr txBox="1"/>
          <p:nvPr/>
        </p:nvSpPr>
        <p:spPr>
          <a:xfrm>
            <a:off x="6353667" y="3167406"/>
            <a:ext cx="206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Evictions&amp;Buyout</a:t>
            </a:r>
            <a:r>
              <a:rPr lang="it-IT" dirty="0"/>
              <a:t> 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D3A3805-B043-E6A0-6ACF-60AC132C6925}"/>
              </a:ext>
            </a:extLst>
          </p:cNvPr>
          <p:cNvSpPr txBox="1"/>
          <p:nvPr/>
        </p:nvSpPr>
        <p:spPr>
          <a:xfrm>
            <a:off x="1044136" y="572584"/>
            <a:ext cx="870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Rent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71BA096C-45F3-9FFC-7F30-F41C3B02303E}"/>
              </a:ext>
            </a:extLst>
          </p:cNvPr>
          <p:cNvSpPr/>
          <p:nvPr/>
        </p:nvSpPr>
        <p:spPr>
          <a:xfrm>
            <a:off x="6338589" y="0"/>
            <a:ext cx="317559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303064C-D24A-CED3-CCED-BB103938D27F}"/>
              </a:ext>
            </a:extLst>
          </p:cNvPr>
          <p:cNvSpPr txBox="1"/>
          <p:nvPr/>
        </p:nvSpPr>
        <p:spPr>
          <a:xfrm>
            <a:off x="0" y="4934559"/>
            <a:ext cx="33384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bg1"/>
                </a:solidFill>
              </a:rPr>
              <a:t>Neighborhood</a:t>
            </a:r>
            <a:endParaRPr lang="it-IT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Price/mq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Date of the advertisement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# Beds, </a:t>
            </a:r>
            <a:r>
              <a:rPr lang="it-IT" sz="2000" dirty="0" err="1">
                <a:solidFill>
                  <a:schemeClr val="bg1"/>
                </a:solidFill>
              </a:rPr>
              <a:t>baths</a:t>
            </a:r>
            <a:r>
              <a:rPr lang="it-IT" sz="2000" dirty="0">
                <a:solidFill>
                  <a:schemeClr val="bg1"/>
                </a:solidFill>
              </a:rPr>
              <a:t> and rooms</a:t>
            </a:r>
          </a:p>
        </p:txBody>
      </p:sp>
      <p:pic>
        <p:nvPicPr>
          <p:cNvPr id="7" name="Elemento grafico 6" descr="Architettura contorno">
            <a:extLst>
              <a:ext uri="{FF2B5EF4-FFF2-40B4-BE49-F238E27FC236}">
                <a16:creationId xmlns:a16="http://schemas.microsoft.com/office/drawing/2014/main" id="{DE6D900C-7BB7-DD5C-0A46-968AABECC7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69862" y="1528730"/>
            <a:ext cx="2434006" cy="2434006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9595316-6653-20FE-7323-E59C4FF11620}"/>
              </a:ext>
            </a:extLst>
          </p:cNvPr>
          <p:cNvSpPr txBox="1"/>
          <p:nvPr/>
        </p:nvSpPr>
        <p:spPr>
          <a:xfrm>
            <a:off x="3735369" y="486383"/>
            <a:ext cx="2118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Buyout</a:t>
            </a:r>
          </a:p>
          <a:p>
            <a:pPr algn="ctr"/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&amp;</a:t>
            </a:r>
          </a:p>
          <a:p>
            <a:pPr algn="ctr"/>
            <a:r>
              <a:rPr lang="it-IT" sz="2400" dirty="0" err="1">
                <a:solidFill>
                  <a:schemeClr val="accent1">
                    <a:lumMod val="75000"/>
                  </a:schemeClr>
                </a:solidFill>
              </a:rPr>
              <a:t>Evictions</a:t>
            </a:r>
            <a:endParaRPr lang="it-IT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72028E3-994B-0A0A-84D7-C762D8AE4A72}"/>
              </a:ext>
            </a:extLst>
          </p:cNvPr>
          <p:cNvSpPr txBox="1"/>
          <p:nvPr/>
        </p:nvSpPr>
        <p:spPr>
          <a:xfrm>
            <a:off x="3413440" y="4842080"/>
            <a:ext cx="30879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Address</a:t>
            </a:r>
            <a:endParaRPr lang="it-IT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Neighborhood</a:t>
            </a:r>
            <a:endParaRPr lang="it-IT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Motivation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of the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eviction</a:t>
            </a:r>
            <a:endParaRPr lang="it-IT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Buyout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amount</a:t>
            </a:r>
            <a:endParaRPr lang="it-IT" sz="1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it-IT" dirty="0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BCA6CB0F-62B3-C118-DC92-1E32D748F46E}"/>
              </a:ext>
            </a:extLst>
          </p:cNvPr>
          <p:cNvSpPr txBox="1"/>
          <p:nvPr/>
        </p:nvSpPr>
        <p:spPr>
          <a:xfrm>
            <a:off x="6709383" y="4463684"/>
            <a:ext cx="27549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bg1"/>
                </a:solidFill>
              </a:rPr>
              <a:t>Address</a:t>
            </a:r>
            <a:r>
              <a:rPr lang="it-IT" sz="1800" dirty="0">
                <a:solidFill>
                  <a:schemeClr val="bg1"/>
                </a:solidFill>
              </a:rPr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</a:rPr>
              <a:t>Date (of </a:t>
            </a:r>
            <a:r>
              <a:rPr lang="it-IT" sz="1800" dirty="0" err="1">
                <a:solidFill>
                  <a:schemeClr val="bg1"/>
                </a:solidFill>
              </a:rPr>
              <a:t>emission</a:t>
            </a:r>
            <a:r>
              <a:rPr lang="it-IT" sz="18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bg1"/>
                </a:solidFill>
              </a:rPr>
              <a:t>Existing</a:t>
            </a:r>
            <a:r>
              <a:rPr lang="it-IT" sz="1800" dirty="0">
                <a:solidFill>
                  <a:schemeClr val="bg1"/>
                </a:solidFill>
              </a:rPr>
              <a:t> and </a:t>
            </a:r>
            <a:r>
              <a:rPr lang="it-IT" sz="1800" dirty="0" err="1">
                <a:solidFill>
                  <a:schemeClr val="bg1"/>
                </a:solidFill>
              </a:rPr>
              <a:t>proposed</a:t>
            </a:r>
            <a:r>
              <a:rPr lang="it-IT" sz="1800" dirty="0">
                <a:solidFill>
                  <a:schemeClr val="bg1"/>
                </a:solidFill>
              </a:rPr>
              <a:t>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bg1"/>
                </a:solidFill>
              </a:rPr>
              <a:t>Existing</a:t>
            </a:r>
            <a:r>
              <a:rPr lang="it-IT" sz="1800" dirty="0">
                <a:solidFill>
                  <a:schemeClr val="bg1"/>
                </a:solidFill>
              </a:rPr>
              <a:t> and </a:t>
            </a:r>
            <a:r>
              <a:rPr lang="it-IT" sz="1800" dirty="0" err="1">
                <a:solidFill>
                  <a:schemeClr val="bg1"/>
                </a:solidFill>
              </a:rPr>
              <a:t>proposed</a:t>
            </a:r>
            <a:r>
              <a:rPr lang="it-IT" sz="1800" dirty="0">
                <a:solidFill>
                  <a:schemeClr val="bg1"/>
                </a:solidFill>
              </a:rPr>
              <a:t> housing </a:t>
            </a:r>
            <a:r>
              <a:rPr lang="it-IT" sz="1800" dirty="0" err="1">
                <a:solidFill>
                  <a:schemeClr val="bg1"/>
                </a:solidFill>
              </a:rPr>
              <a:t>units</a:t>
            </a:r>
            <a:endParaRPr lang="it-IT" sz="1800" dirty="0">
              <a:solidFill>
                <a:schemeClr val="bg1"/>
              </a:solidFill>
            </a:endParaRPr>
          </a:p>
          <a:p>
            <a:endParaRPr lang="it-IT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DB75C179-14EF-49FF-D6A9-C3AF2A36E79B}"/>
              </a:ext>
            </a:extLst>
          </p:cNvPr>
          <p:cNvSpPr txBox="1"/>
          <p:nvPr/>
        </p:nvSpPr>
        <p:spPr>
          <a:xfrm>
            <a:off x="9672295" y="4463684"/>
            <a:ext cx="2345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Latitude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longitude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of the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vertices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of the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parcel</a:t>
            </a:r>
            <a:endParaRPr lang="it-IT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#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houses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each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parcel</a:t>
            </a:r>
            <a:endParaRPr lang="it-IT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Year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construction</a:t>
            </a:r>
            <a:endParaRPr lang="it-IT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B4E4871-C659-1C1D-0884-4B85AC0EDE8C}"/>
              </a:ext>
            </a:extLst>
          </p:cNvPr>
          <p:cNvSpPr txBox="1"/>
          <p:nvPr/>
        </p:nvSpPr>
        <p:spPr>
          <a:xfrm>
            <a:off x="10153327" y="486383"/>
            <a:ext cx="1484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solidFill>
                  <a:schemeClr val="accent1">
                    <a:lumMod val="75000"/>
                  </a:schemeClr>
                </a:solidFill>
              </a:rPr>
              <a:t>Parcels</a:t>
            </a:r>
            <a:endParaRPr lang="it-IT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AAFC991-CB1F-41B7-20E4-32FA4C88CB1F}"/>
              </a:ext>
            </a:extLst>
          </p:cNvPr>
          <p:cNvSpPr txBox="1"/>
          <p:nvPr/>
        </p:nvSpPr>
        <p:spPr>
          <a:xfrm>
            <a:off x="6869862" y="448042"/>
            <a:ext cx="2281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solidFill>
                  <a:schemeClr val="bg1"/>
                </a:solidFill>
              </a:rPr>
              <a:t>Constructions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55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5CD8E086-1D4E-06CC-8DF3-C8DB92BBE3F9}"/>
              </a:ext>
            </a:extLst>
          </p:cNvPr>
          <p:cNvSpPr/>
          <p:nvPr/>
        </p:nvSpPr>
        <p:spPr>
          <a:xfrm>
            <a:off x="0" y="-9427"/>
            <a:ext cx="6079783" cy="35461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Elemento grafico 4" descr="Monete contorno">
            <a:extLst>
              <a:ext uri="{FF2B5EF4-FFF2-40B4-BE49-F238E27FC236}">
                <a16:creationId xmlns:a16="http://schemas.microsoft.com/office/drawing/2014/main" id="{0D7C78A8-3B5F-E0F7-709D-B9165D206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39891" y="557371"/>
            <a:ext cx="2444569" cy="2444569"/>
          </a:xfrm>
          <a:prstGeom prst="rect">
            <a:avLst/>
          </a:prstGeom>
        </p:spPr>
      </p:pic>
      <p:pic>
        <p:nvPicPr>
          <p:cNvPr id="6" name="Elemento grafico 5" descr="Uscita contorno">
            <a:extLst>
              <a:ext uri="{FF2B5EF4-FFF2-40B4-BE49-F238E27FC236}">
                <a16:creationId xmlns:a16="http://schemas.microsoft.com/office/drawing/2014/main" id="{F374C5FE-07F0-E3B7-C319-5CCC3F4C1B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78249" y="805920"/>
            <a:ext cx="2118043" cy="2118043"/>
          </a:xfrm>
          <a:prstGeom prst="rect">
            <a:avLst/>
          </a:prstGeom>
        </p:spPr>
      </p:pic>
      <p:pic>
        <p:nvPicPr>
          <p:cNvPr id="9" name="Elemento grafico 8" descr="Mappa con segnaposto contorno">
            <a:extLst>
              <a:ext uri="{FF2B5EF4-FFF2-40B4-BE49-F238E27FC236}">
                <a16:creationId xmlns:a16="http://schemas.microsoft.com/office/drawing/2014/main" id="{72A18819-8B49-BF5A-74D3-D6E10F4E2B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39228" y="4169140"/>
            <a:ext cx="2245232" cy="2245232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D3A3805-B043-E6A0-6ACF-60AC132C6925}"/>
              </a:ext>
            </a:extLst>
          </p:cNvPr>
          <p:cNvSpPr txBox="1"/>
          <p:nvPr/>
        </p:nvSpPr>
        <p:spPr>
          <a:xfrm>
            <a:off x="1097067" y="1466018"/>
            <a:ext cx="870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Rent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71BA096C-45F3-9FFC-7F30-F41C3B02303E}"/>
              </a:ext>
            </a:extLst>
          </p:cNvPr>
          <p:cNvSpPr/>
          <p:nvPr/>
        </p:nvSpPr>
        <p:spPr>
          <a:xfrm>
            <a:off x="6338588" y="3536738"/>
            <a:ext cx="5853411" cy="332126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Elemento grafico 6" descr="Architettura contorno">
            <a:extLst>
              <a:ext uri="{FF2B5EF4-FFF2-40B4-BE49-F238E27FC236}">
                <a16:creationId xmlns:a16="http://schemas.microsoft.com/office/drawing/2014/main" id="{DE6D900C-7BB7-DD5C-0A46-968AABECC7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78601" y="3980366"/>
            <a:ext cx="2434006" cy="2434006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9595316-6653-20FE-7323-E59C4FF11620}"/>
              </a:ext>
            </a:extLst>
          </p:cNvPr>
          <p:cNvSpPr txBox="1"/>
          <p:nvPr/>
        </p:nvSpPr>
        <p:spPr>
          <a:xfrm>
            <a:off x="6556621" y="1264778"/>
            <a:ext cx="2118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Buyout</a:t>
            </a:r>
          </a:p>
          <a:p>
            <a:pPr algn="ctr"/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&amp;</a:t>
            </a:r>
          </a:p>
          <a:p>
            <a:pPr algn="ctr"/>
            <a:r>
              <a:rPr lang="it-IT" sz="2400" dirty="0" err="1">
                <a:solidFill>
                  <a:schemeClr val="accent1">
                    <a:lumMod val="75000"/>
                  </a:schemeClr>
                </a:solidFill>
              </a:rPr>
              <a:t>Evictions</a:t>
            </a:r>
            <a:endParaRPr lang="it-IT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B4E4871-C659-1C1D-0884-4B85AC0EDE8C}"/>
              </a:ext>
            </a:extLst>
          </p:cNvPr>
          <p:cNvSpPr txBox="1"/>
          <p:nvPr/>
        </p:nvSpPr>
        <p:spPr>
          <a:xfrm>
            <a:off x="790121" y="5030146"/>
            <a:ext cx="1484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solidFill>
                  <a:schemeClr val="accent1">
                    <a:lumMod val="75000"/>
                  </a:schemeClr>
                </a:solidFill>
              </a:rPr>
              <a:t>Parcels</a:t>
            </a:r>
            <a:endParaRPr lang="it-IT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AAFC991-CB1F-41B7-20E4-32FA4C88CB1F}"/>
              </a:ext>
            </a:extLst>
          </p:cNvPr>
          <p:cNvSpPr txBox="1"/>
          <p:nvPr/>
        </p:nvSpPr>
        <p:spPr>
          <a:xfrm>
            <a:off x="7077096" y="4990733"/>
            <a:ext cx="2281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solidFill>
                  <a:schemeClr val="bg1"/>
                </a:solidFill>
              </a:rPr>
              <a:t>Constructions</a:t>
            </a:r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2DE89C19-9E88-671D-DB1E-869393AA024D}"/>
              </a:ext>
            </a:extLst>
          </p:cNvPr>
          <p:cNvSpPr/>
          <p:nvPr/>
        </p:nvSpPr>
        <p:spPr>
          <a:xfrm>
            <a:off x="4983480" y="2434506"/>
            <a:ext cx="2281934" cy="22819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C288B1D-1DD6-2D92-ADB8-749CE4EF565C}"/>
              </a:ext>
            </a:extLst>
          </p:cNvPr>
          <p:cNvSpPr txBox="1"/>
          <p:nvPr/>
        </p:nvSpPr>
        <p:spPr>
          <a:xfrm>
            <a:off x="5324391" y="3206608"/>
            <a:ext cx="1865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accent1">
                    <a:lumMod val="75000"/>
                  </a:schemeClr>
                </a:solidFill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42574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5CD8E086-1D4E-06CC-8DF3-C8DB92BBE3F9}"/>
              </a:ext>
            </a:extLst>
          </p:cNvPr>
          <p:cNvSpPr/>
          <p:nvPr/>
        </p:nvSpPr>
        <p:spPr>
          <a:xfrm>
            <a:off x="0" y="0"/>
            <a:ext cx="390662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8DD53F-FF97-F021-89AD-6B55BA8F8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30" y="1169674"/>
            <a:ext cx="2316363" cy="541295"/>
          </a:xfrm>
        </p:spPr>
        <p:txBody>
          <a:bodyPr>
            <a:noAutofit/>
          </a:bodyPr>
          <a:lstStyle/>
          <a:p>
            <a:r>
              <a:rPr lang="it-IT" sz="4400" dirty="0">
                <a:solidFill>
                  <a:schemeClr val="bg1"/>
                </a:solidFill>
              </a:rPr>
              <a:t>Datasets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D3A3805-B043-E6A0-6ACF-60AC132C6925}"/>
              </a:ext>
            </a:extLst>
          </p:cNvPr>
          <p:cNvSpPr txBox="1"/>
          <p:nvPr/>
        </p:nvSpPr>
        <p:spPr>
          <a:xfrm>
            <a:off x="1260570" y="2029668"/>
            <a:ext cx="138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</a:rPr>
              <a:t>Rent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6D5AE6-B3FD-A1DF-0E8E-71452244C550}"/>
              </a:ext>
            </a:extLst>
          </p:cNvPr>
          <p:cNvSpPr txBox="1"/>
          <p:nvPr/>
        </p:nvSpPr>
        <p:spPr>
          <a:xfrm>
            <a:off x="4812641" y="2029668"/>
            <a:ext cx="3699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Neighborhood</a:t>
            </a:r>
            <a:endParaRPr lang="it-IT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Price/mq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Date of the advertisement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of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eds,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baths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and rooms</a:t>
            </a: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74DB483-AA0F-6E8B-53C6-99CF96915CFC}"/>
              </a:ext>
            </a:extLst>
          </p:cNvPr>
          <p:cNvSpPr txBox="1"/>
          <p:nvPr/>
        </p:nvSpPr>
        <p:spPr>
          <a:xfrm>
            <a:off x="8511701" y="3628004"/>
            <a:ext cx="262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Mappa rent medi</a:t>
            </a:r>
          </a:p>
        </p:txBody>
      </p:sp>
      <p:pic>
        <p:nvPicPr>
          <p:cNvPr id="5" name="Elemento grafico 4" descr="Monete contorno">
            <a:extLst>
              <a:ext uri="{FF2B5EF4-FFF2-40B4-BE49-F238E27FC236}">
                <a16:creationId xmlns:a16="http://schemas.microsoft.com/office/drawing/2014/main" id="{C08B36BD-4BD0-5687-860C-6DF952D23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023" y="3243757"/>
            <a:ext cx="2444569" cy="244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05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5CD8E086-1D4E-06CC-8DF3-C8DB92BBE3F9}"/>
              </a:ext>
            </a:extLst>
          </p:cNvPr>
          <p:cNvSpPr/>
          <p:nvPr/>
        </p:nvSpPr>
        <p:spPr>
          <a:xfrm>
            <a:off x="0" y="0"/>
            <a:ext cx="390662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8DD53F-FF97-F021-89AD-6B55BA8F8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30" y="1169674"/>
            <a:ext cx="2316363" cy="541295"/>
          </a:xfrm>
        </p:spPr>
        <p:txBody>
          <a:bodyPr>
            <a:noAutofit/>
          </a:bodyPr>
          <a:lstStyle/>
          <a:p>
            <a:r>
              <a:rPr lang="it-IT" sz="4400" dirty="0">
                <a:solidFill>
                  <a:schemeClr val="bg1"/>
                </a:solidFill>
              </a:rPr>
              <a:t>Datasets</a:t>
            </a:r>
          </a:p>
        </p:txBody>
      </p:sp>
      <p:pic>
        <p:nvPicPr>
          <p:cNvPr id="6" name="Elemento grafico 5" descr="Uscita contorno">
            <a:extLst>
              <a:ext uri="{FF2B5EF4-FFF2-40B4-BE49-F238E27FC236}">
                <a16:creationId xmlns:a16="http://schemas.microsoft.com/office/drawing/2014/main" id="{F374C5FE-07F0-E3B7-C319-5CCC3F4C1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016" y="3628004"/>
            <a:ext cx="2534767" cy="2534767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D3A3805-B043-E6A0-6ACF-60AC132C6925}"/>
              </a:ext>
            </a:extLst>
          </p:cNvPr>
          <p:cNvSpPr txBox="1"/>
          <p:nvPr/>
        </p:nvSpPr>
        <p:spPr>
          <a:xfrm>
            <a:off x="1260570" y="2029668"/>
            <a:ext cx="1385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>
                <a:solidFill>
                  <a:schemeClr val="bg1"/>
                </a:solidFill>
              </a:rPr>
              <a:t>Evictions</a:t>
            </a:r>
            <a:r>
              <a:rPr lang="it-IT" sz="2400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it-IT" sz="2400" dirty="0">
                <a:solidFill>
                  <a:schemeClr val="bg1"/>
                </a:solidFill>
              </a:rPr>
              <a:t>Buyout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6D5AE6-B3FD-A1DF-0E8E-71452244C550}"/>
              </a:ext>
            </a:extLst>
          </p:cNvPr>
          <p:cNvSpPr txBox="1"/>
          <p:nvPr/>
        </p:nvSpPr>
        <p:spPr>
          <a:xfrm>
            <a:off x="4812641" y="2029668"/>
            <a:ext cx="30879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Address</a:t>
            </a:r>
            <a:endParaRPr lang="it-IT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Neighborhood</a:t>
            </a:r>
            <a:endParaRPr lang="it-IT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Motivation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of the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eviction</a:t>
            </a:r>
            <a:endParaRPr lang="it-IT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Buyout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amount</a:t>
            </a:r>
            <a:endParaRPr lang="it-IT" sz="1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74DB483-AA0F-6E8B-53C6-99CF96915CFC}"/>
              </a:ext>
            </a:extLst>
          </p:cNvPr>
          <p:cNvSpPr txBox="1"/>
          <p:nvPr/>
        </p:nvSpPr>
        <p:spPr>
          <a:xfrm>
            <a:off x="8511701" y="3628004"/>
            <a:ext cx="2626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Mappa con media buyout </a:t>
            </a:r>
            <a:r>
              <a:rPr lang="it-IT" dirty="0" err="1"/>
              <a:t>amout</a:t>
            </a:r>
            <a:r>
              <a:rPr lang="it-IT" dirty="0"/>
              <a:t>?</a:t>
            </a:r>
          </a:p>
          <a:p>
            <a:endParaRPr lang="it-IT" dirty="0"/>
          </a:p>
          <a:p>
            <a:r>
              <a:rPr lang="it-IT" dirty="0"/>
              <a:t>Mappa con numero </a:t>
            </a:r>
            <a:r>
              <a:rPr lang="it-IT" dirty="0" err="1"/>
              <a:t>evictions</a:t>
            </a:r>
            <a:r>
              <a:rPr lang="it-IT" dirty="0"/>
              <a:t> nel periodo</a:t>
            </a:r>
          </a:p>
        </p:txBody>
      </p:sp>
    </p:spTree>
    <p:extLst>
      <p:ext uri="{BB962C8B-B14F-4D97-AF65-F5344CB8AC3E}">
        <p14:creationId xmlns:p14="http://schemas.microsoft.com/office/powerpoint/2010/main" val="1417107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5CD8E086-1D4E-06CC-8DF3-C8DB92BBE3F9}"/>
              </a:ext>
            </a:extLst>
          </p:cNvPr>
          <p:cNvSpPr/>
          <p:nvPr/>
        </p:nvSpPr>
        <p:spPr>
          <a:xfrm>
            <a:off x="0" y="0"/>
            <a:ext cx="390662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8DD53F-FF97-F021-89AD-6B55BA8F8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30" y="1169674"/>
            <a:ext cx="2316363" cy="541295"/>
          </a:xfrm>
        </p:spPr>
        <p:txBody>
          <a:bodyPr>
            <a:noAutofit/>
          </a:bodyPr>
          <a:lstStyle/>
          <a:p>
            <a:r>
              <a:rPr lang="it-IT" sz="4400" dirty="0">
                <a:solidFill>
                  <a:schemeClr val="bg1"/>
                </a:solidFill>
              </a:rPr>
              <a:t>Datasets</a:t>
            </a:r>
          </a:p>
        </p:txBody>
      </p:sp>
      <p:pic>
        <p:nvPicPr>
          <p:cNvPr id="7" name="Elemento grafico 6" descr="Architettura contorno">
            <a:extLst>
              <a:ext uri="{FF2B5EF4-FFF2-40B4-BE49-F238E27FC236}">
                <a16:creationId xmlns:a16="http://schemas.microsoft.com/office/drawing/2014/main" id="{DE6D900C-7BB7-DD5C-0A46-968AABECC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768" y="3183903"/>
            <a:ext cx="2851030" cy="2851030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D3A3805-B043-E6A0-6ACF-60AC132C6925}"/>
              </a:ext>
            </a:extLst>
          </p:cNvPr>
          <p:cNvSpPr txBox="1"/>
          <p:nvPr/>
        </p:nvSpPr>
        <p:spPr>
          <a:xfrm>
            <a:off x="910338" y="2069855"/>
            <a:ext cx="2085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</a:rPr>
              <a:t>Construction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159350F-3867-001A-D5CB-72C956B9D355}"/>
              </a:ext>
            </a:extLst>
          </p:cNvPr>
          <p:cNvSpPr txBox="1"/>
          <p:nvPr/>
        </p:nvSpPr>
        <p:spPr>
          <a:xfrm>
            <a:off x="4131296" y="2491456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Address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Date (of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emission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Existing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proposed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Existing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proposed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housing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units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6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5CD8E086-1D4E-06CC-8DF3-C8DB92BBE3F9}"/>
              </a:ext>
            </a:extLst>
          </p:cNvPr>
          <p:cNvSpPr/>
          <p:nvPr/>
        </p:nvSpPr>
        <p:spPr>
          <a:xfrm>
            <a:off x="0" y="0"/>
            <a:ext cx="390662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8DD53F-FF97-F021-89AD-6B55BA8F8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30" y="1169674"/>
            <a:ext cx="2316363" cy="541295"/>
          </a:xfrm>
        </p:spPr>
        <p:txBody>
          <a:bodyPr>
            <a:noAutofit/>
          </a:bodyPr>
          <a:lstStyle/>
          <a:p>
            <a:r>
              <a:rPr lang="it-IT" sz="4400" dirty="0">
                <a:solidFill>
                  <a:schemeClr val="bg1"/>
                </a:solidFill>
              </a:rPr>
              <a:t>Datasets</a:t>
            </a:r>
          </a:p>
        </p:txBody>
      </p:sp>
      <p:pic>
        <p:nvPicPr>
          <p:cNvPr id="9" name="Elemento grafico 8" descr="Mappa con segnaposto contorno">
            <a:extLst>
              <a:ext uri="{FF2B5EF4-FFF2-40B4-BE49-F238E27FC236}">
                <a16:creationId xmlns:a16="http://schemas.microsoft.com/office/drawing/2014/main" id="{72A18819-8B49-BF5A-74D3-D6E10F4E2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774" y="3180101"/>
            <a:ext cx="2663072" cy="2663072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D3A3805-B043-E6A0-6ACF-60AC132C6925}"/>
              </a:ext>
            </a:extLst>
          </p:cNvPr>
          <p:cNvSpPr txBox="1"/>
          <p:nvPr/>
        </p:nvSpPr>
        <p:spPr>
          <a:xfrm>
            <a:off x="910338" y="2069855"/>
            <a:ext cx="2085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>
                <a:solidFill>
                  <a:schemeClr val="bg1"/>
                </a:solidFill>
              </a:rPr>
              <a:t>Parcel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58B92D2-EA35-DA99-682E-6691B72A2CC3}"/>
              </a:ext>
            </a:extLst>
          </p:cNvPr>
          <p:cNvSpPr txBox="1"/>
          <p:nvPr/>
        </p:nvSpPr>
        <p:spPr>
          <a:xfrm>
            <a:off x="4329260" y="2967335"/>
            <a:ext cx="52389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Latitude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longitude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of the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vertices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of the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parcel</a:t>
            </a:r>
            <a:endParaRPr lang="it-IT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of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houses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each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parcel</a:t>
            </a:r>
            <a:endParaRPr lang="it-IT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Year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construction</a:t>
            </a:r>
            <a:endParaRPr lang="it-IT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494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459</Words>
  <Application>Microsoft Office PowerPoint</Application>
  <PresentationFormat>Widescreen</PresentationFormat>
  <Paragraphs>96</Paragraphs>
  <Slides>19</Slides>
  <Notes>2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Arial</vt:lpstr>
      <vt:lpstr>Arial</vt:lpstr>
      <vt:lpstr>Calibri</vt:lpstr>
      <vt:lpstr>Calibri Light</vt:lpstr>
      <vt:lpstr>Cambria Math</vt:lpstr>
      <vt:lpstr>Tema di Office</vt:lpstr>
      <vt:lpstr>Analysis of San Francisco Housing Market</vt:lpstr>
      <vt:lpstr>Reasons</vt:lpstr>
      <vt:lpstr>Presentazione standard di PowerPoint</vt:lpstr>
      <vt:lpstr>Presentazione standard di PowerPoint</vt:lpstr>
      <vt:lpstr>Presentazione standard di PowerPoint</vt:lpstr>
      <vt:lpstr>Datasets</vt:lpstr>
      <vt:lpstr>Datasets</vt:lpstr>
      <vt:lpstr>Datasets</vt:lpstr>
      <vt:lpstr>Datasets</vt:lpstr>
      <vt:lpstr>Exploratory analysis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San Francisco Housing Market</dc:title>
  <dc:creator>Tomaso Castellani</dc:creator>
  <cp:lastModifiedBy>Pietro Bogani</cp:lastModifiedBy>
  <cp:revision>6</cp:revision>
  <dcterms:created xsi:type="dcterms:W3CDTF">2022-12-11T14:50:30Z</dcterms:created>
  <dcterms:modified xsi:type="dcterms:W3CDTF">2022-12-11T22:36:22Z</dcterms:modified>
</cp:coreProperties>
</file>