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0" r:id="rId5"/>
    <p:sldId id="259" r:id="rId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090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000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4163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6439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94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602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14275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786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602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87748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73289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11/14/2022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‹N›</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69695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sv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9BEBF7B-C92E-9247-6E72-CC7F431D6028}"/>
              </a:ext>
            </a:extLst>
          </p:cNvPr>
          <p:cNvSpPr>
            <a:spLocks noGrp="1"/>
          </p:cNvSpPr>
          <p:nvPr>
            <p:ph type="ctrTitle"/>
          </p:nvPr>
        </p:nvSpPr>
        <p:spPr>
          <a:xfrm>
            <a:off x="481006" y="929358"/>
            <a:ext cx="5614993" cy="2726128"/>
          </a:xfrm>
        </p:spPr>
        <p:txBody>
          <a:bodyPr vert="horz" lIns="91440" tIns="45720" rIns="91440" bIns="45720" rtlCol="0" anchor="b">
            <a:normAutofit/>
          </a:bodyPr>
          <a:lstStyle/>
          <a:p>
            <a:pPr>
              <a:lnSpc>
                <a:spcPct val="90000"/>
              </a:lnSpc>
            </a:pPr>
            <a:r>
              <a:rPr lang="en-US" sz="5600"/>
              <a:t>Analysis of San Francisco Housing Market </a:t>
            </a:r>
            <a:endParaRPr lang="en-US" sz="5600" dirty="0"/>
          </a:p>
        </p:txBody>
      </p:sp>
      <p:sp>
        <p:nvSpPr>
          <p:cNvPr id="3" name="Sottotitolo 2">
            <a:extLst>
              <a:ext uri="{FF2B5EF4-FFF2-40B4-BE49-F238E27FC236}">
                <a16:creationId xmlns:a16="http://schemas.microsoft.com/office/drawing/2014/main" id="{E9D73607-0BD9-0030-A65A-C2D7DE9E1BAD}"/>
              </a:ext>
            </a:extLst>
          </p:cNvPr>
          <p:cNvSpPr>
            <a:spLocks noGrp="1"/>
          </p:cNvSpPr>
          <p:nvPr>
            <p:ph type="subTitle" idx="1"/>
          </p:nvPr>
        </p:nvSpPr>
        <p:spPr>
          <a:xfrm>
            <a:off x="481006" y="3683853"/>
            <a:ext cx="5614993" cy="1080374"/>
          </a:xfrm>
        </p:spPr>
        <p:txBody>
          <a:bodyPr vert="horz" lIns="91440" tIns="45720" rIns="91440" bIns="45720" rtlCol="0" anchor="t">
            <a:normAutofit/>
          </a:bodyPr>
          <a:lstStyle/>
          <a:p>
            <a:r>
              <a:rPr lang="en-US" sz="2800" b="1" dirty="0"/>
              <a:t>Exploration of displacement and gentrification phenomena </a:t>
            </a:r>
          </a:p>
        </p:txBody>
      </p:sp>
      <p:pic>
        <p:nvPicPr>
          <p:cNvPr id="5" name="Picture 4" descr="Houses in a village">
            <a:extLst>
              <a:ext uri="{FF2B5EF4-FFF2-40B4-BE49-F238E27FC236}">
                <a16:creationId xmlns:a16="http://schemas.microsoft.com/office/drawing/2014/main" id="{EBADBD20-1620-BB38-D139-3F7405FBC7AA}"/>
              </a:ext>
            </a:extLst>
          </p:cNvPr>
          <p:cNvPicPr>
            <a:picLocks noChangeAspect="1"/>
          </p:cNvPicPr>
          <p:nvPr/>
        </p:nvPicPr>
        <p:blipFill rotWithShape="1">
          <a:blip r:embed="rId2">
            <a:alphaModFix/>
          </a:blip>
          <a:srcRect l="8789" r="22959" b="-1"/>
          <a:stretch/>
        </p:blipFill>
        <p:spPr>
          <a:xfrm>
            <a:off x="6280340" y="480430"/>
            <a:ext cx="5349331" cy="5878282"/>
          </a:xfrm>
          <a:prstGeom prst="rect">
            <a:avLst/>
          </a:prstGeom>
        </p:spPr>
      </p:pic>
      <p:cxnSp>
        <p:nvCxnSpPr>
          <p:cNvPr id="24" name="Straight Connector 23">
            <a:extLst>
              <a:ext uri="{FF2B5EF4-FFF2-40B4-BE49-F238E27FC236}">
                <a16:creationId xmlns:a16="http://schemas.microsoft.com/office/drawing/2014/main" id="{2C84CC28-1690-471E-9AE2-3198EB8631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26E6137-4B85-4A65-BCC4-9BAB3D0DAE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CasellaDiTesto 3">
            <a:extLst>
              <a:ext uri="{FF2B5EF4-FFF2-40B4-BE49-F238E27FC236}">
                <a16:creationId xmlns:a16="http://schemas.microsoft.com/office/drawing/2014/main" id="{5490A8FC-6362-2EC5-0165-4077DF75FD33}"/>
              </a:ext>
            </a:extLst>
          </p:cNvPr>
          <p:cNvSpPr txBox="1"/>
          <p:nvPr/>
        </p:nvSpPr>
        <p:spPr>
          <a:xfrm>
            <a:off x="698628" y="5693610"/>
            <a:ext cx="4883084" cy="369332"/>
          </a:xfrm>
          <a:prstGeom prst="rect">
            <a:avLst/>
          </a:prstGeom>
          <a:noFill/>
        </p:spPr>
        <p:txBody>
          <a:bodyPr wrap="square" rtlCol="0">
            <a:spAutoFit/>
          </a:bodyPr>
          <a:lstStyle/>
          <a:p>
            <a:pPr>
              <a:spcAft>
                <a:spcPts val="600"/>
              </a:spcAft>
            </a:pPr>
            <a:r>
              <a:rPr lang="it-IT" dirty="0"/>
              <a:t>Pietro Bogani, Tomaso Castellani, Sara </a:t>
            </a:r>
            <a:r>
              <a:rPr lang="it-IT" dirty="0" err="1"/>
              <a:t>Tonazzi</a:t>
            </a:r>
            <a:endParaRPr lang="it-IT" dirty="0"/>
          </a:p>
        </p:txBody>
      </p:sp>
    </p:spTree>
    <p:extLst>
      <p:ext uri="{BB962C8B-B14F-4D97-AF65-F5344CB8AC3E}">
        <p14:creationId xmlns:p14="http://schemas.microsoft.com/office/powerpoint/2010/main" val="236933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5210548" y="707760"/>
            <a:ext cx="1770904" cy="541295"/>
          </a:xfrm>
        </p:spPr>
        <p:txBody>
          <a:bodyPr/>
          <a:lstStyle/>
          <a:p>
            <a:r>
              <a:rPr lang="it-IT" sz="3200" dirty="0"/>
              <a:t>Datasets</a:t>
            </a:r>
          </a:p>
        </p:txBody>
      </p:sp>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1660527" y="1869172"/>
            <a:ext cx="5560406" cy="537216"/>
          </a:xfrm>
        </p:spPr>
        <p:txBody>
          <a:bodyPr>
            <a:normAutofit/>
          </a:bodyPr>
          <a:lstStyle/>
          <a:p>
            <a:pPr algn="just"/>
            <a:r>
              <a:rPr lang="it-IT" sz="1400" dirty="0" err="1"/>
              <a:t>Rent</a:t>
            </a:r>
            <a:r>
              <a:rPr lang="it-IT" sz="1400" dirty="0"/>
              <a:t>: </a:t>
            </a:r>
            <a:r>
              <a:rPr lang="it-IT" sz="1400" dirty="0" err="1"/>
              <a:t>it</a:t>
            </a:r>
            <a:r>
              <a:rPr lang="it-IT" sz="1400" dirty="0"/>
              <a:t> </a:t>
            </a:r>
            <a:r>
              <a:rPr lang="it-IT" sz="1400" dirty="0" err="1"/>
              <a:t>contains</a:t>
            </a:r>
            <a:r>
              <a:rPr lang="it-IT" sz="1400" dirty="0"/>
              <a:t> data </a:t>
            </a:r>
            <a:r>
              <a:rPr lang="it-IT" sz="1400" dirty="0" err="1"/>
              <a:t>about</a:t>
            </a:r>
            <a:r>
              <a:rPr lang="it-IT" sz="1400" dirty="0"/>
              <a:t> online </a:t>
            </a:r>
            <a:r>
              <a:rPr lang="it-IT" sz="1400" dirty="0" err="1"/>
              <a:t>rent</a:t>
            </a:r>
            <a:r>
              <a:rPr lang="it-IT" sz="1400" dirty="0"/>
              <a:t> advertisements in SF </a:t>
            </a:r>
            <a:r>
              <a:rPr lang="it-IT" sz="1400" dirty="0" err="1"/>
              <a:t>taken</a:t>
            </a:r>
            <a:r>
              <a:rPr lang="it-IT" sz="1400" dirty="0"/>
              <a:t> from </a:t>
            </a:r>
            <a:r>
              <a:rPr lang="it-IT" sz="1400" dirty="0" err="1"/>
              <a:t>Craiglist</a:t>
            </a:r>
            <a:r>
              <a:rPr lang="it-IT" sz="1400" dirty="0"/>
              <a:t>. </a:t>
            </a:r>
          </a:p>
        </p:txBody>
      </p:sp>
      <p:pic>
        <p:nvPicPr>
          <p:cNvPr id="5" name="Elemento grafico 4" descr="Monete contorno">
            <a:extLst>
              <a:ext uri="{FF2B5EF4-FFF2-40B4-BE49-F238E27FC236}">
                <a16:creationId xmlns:a16="http://schemas.microsoft.com/office/drawing/2014/main" id="{0D7C78A8-3B5F-E0F7-709D-B9165D2060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259" y="1651245"/>
            <a:ext cx="914400" cy="914400"/>
          </a:xfrm>
          <a:prstGeom prst="rect">
            <a:avLst/>
          </a:prstGeom>
        </p:spPr>
      </p:pic>
      <p:pic>
        <p:nvPicPr>
          <p:cNvPr id="7" name="Elemento grafico 6" descr="Architettura contorno">
            <a:extLst>
              <a:ext uri="{FF2B5EF4-FFF2-40B4-BE49-F238E27FC236}">
                <a16:creationId xmlns:a16="http://schemas.microsoft.com/office/drawing/2014/main" id="{DE6D900C-7BB7-DD5C-0A46-968AABECC7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7259" y="3837632"/>
            <a:ext cx="914400" cy="914400"/>
          </a:xfrm>
          <a:prstGeom prst="rect">
            <a:avLst/>
          </a:prstGeom>
        </p:spPr>
      </p:pic>
      <p:pic>
        <p:nvPicPr>
          <p:cNvPr id="6" name="Elemento grafico 5" descr="Uscita contorno">
            <a:extLst>
              <a:ext uri="{FF2B5EF4-FFF2-40B4-BE49-F238E27FC236}">
                <a16:creationId xmlns:a16="http://schemas.microsoft.com/office/drawing/2014/main" id="{F374C5FE-07F0-E3B7-C319-5CCC3F4C1B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7259" y="2744438"/>
            <a:ext cx="914400" cy="914400"/>
          </a:xfrm>
          <a:prstGeom prst="rect">
            <a:avLst/>
          </a:prstGeom>
        </p:spPr>
      </p:pic>
      <p:pic>
        <p:nvPicPr>
          <p:cNvPr id="9" name="Elemento grafico 8" descr="Mappa con segnaposto contorno">
            <a:extLst>
              <a:ext uri="{FF2B5EF4-FFF2-40B4-BE49-F238E27FC236}">
                <a16:creationId xmlns:a16="http://schemas.microsoft.com/office/drawing/2014/main" id="{72A18819-8B49-BF5A-74D3-D6E10F4E2BF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9493" y="4834506"/>
            <a:ext cx="914400" cy="914400"/>
          </a:xfrm>
          <a:prstGeom prst="rect">
            <a:avLst/>
          </a:prstGeom>
        </p:spPr>
      </p:pic>
      <p:sp>
        <p:nvSpPr>
          <p:cNvPr id="10" name="CasellaDiTesto 9">
            <a:extLst>
              <a:ext uri="{FF2B5EF4-FFF2-40B4-BE49-F238E27FC236}">
                <a16:creationId xmlns:a16="http://schemas.microsoft.com/office/drawing/2014/main" id="{2FB102D3-9A53-2952-4DF7-E7C4316E4B25}"/>
              </a:ext>
            </a:extLst>
          </p:cNvPr>
          <p:cNvSpPr txBox="1"/>
          <p:nvPr/>
        </p:nvSpPr>
        <p:spPr>
          <a:xfrm>
            <a:off x="3407687" y="5965574"/>
            <a:ext cx="5376625" cy="369332"/>
          </a:xfrm>
          <a:prstGeom prst="rect">
            <a:avLst/>
          </a:prstGeom>
          <a:noFill/>
        </p:spPr>
        <p:txBody>
          <a:bodyPr wrap="square" rtlCol="0">
            <a:spAutoFit/>
          </a:bodyPr>
          <a:lstStyle/>
          <a:p>
            <a:pPr algn="just"/>
            <a:r>
              <a:rPr lang="it-IT" dirty="0" err="1"/>
              <a:t>All</a:t>
            </a:r>
            <a:r>
              <a:rPr lang="it-IT" dirty="0"/>
              <a:t> the dataset are </a:t>
            </a:r>
            <a:r>
              <a:rPr lang="it-IT" dirty="0" err="1"/>
              <a:t>referred</a:t>
            </a:r>
            <a:r>
              <a:rPr lang="it-IT" dirty="0"/>
              <a:t> to the </a:t>
            </a:r>
            <a:r>
              <a:rPr lang="it-IT" dirty="0" err="1"/>
              <a:t>period</a:t>
            </a:r>
            <a:r>
              <a:rPr lang="it-IT" dirty="0"/>
              <a:t> 2007-2018 </a:t>
            </a:r>
          </a:p>
        </p:txBody>
      </p:sp>
      <p:sp>
        <p:nvSpPr>
          <p:cNvPr id="11" name="CasellaDiTesto 10">
            <a:extLst>
              <a:ext uri="{FF2B5EF4-FFF2-40B4-BE49-F238E27FC236}">
                <a16:creationId xmlns:a16="http://schemas.microsoft.com/office/drawing/2014/main" id="{4D46B297-2DD6-9493-D5C5-B1BD34453664}"/>
              </a:ext>
            </a:extLst>
          </p:cNvPr>
          <p:cNvSpPr txBox="1"/>
          <p:nvPr/>
        </p:nvSpPr>
        <p:spPr>
          <a:xfrm>
            <a:off x="1646439" y="3770104"/>
            <a:ext cx="5560406" cy="1169551"/>
          </a:xfrm>
          <a:prstGeom prst="rect">
            <a:avLst/>
          </a:prstGeom>
          <a:noFill/>
        </p:spPr>
        <p:txBody>
          <a:bodyPr wrap="square" rtlCol="0">
            <a:spAutoFit/>
          </a:bodyPr>
          <a:lstStyle/>
          <a:p>
            <a:pPr algn="just"/>
            <a:r>
              <a:rPr lang="it-IT" sz="1400" dirty="0"/>
              <a:t>Construction: </a:t>
            </a:r>
            <a:r>
              <a:rPr lang="it-IT" sz="1400" dirty="0" err="1"/>
              <a:t>it</a:t>
            </a:r>
            <a:r>
              <a:rPr lang="it-IT" sz="1400" dirty="0"/>
              <a:t> </a:t>
            </a:r>
            <a:r>
              <a:rPr lang="it-IT" sz="1400" dirty="0" err="1"/>
              <a:t>contains</a:t>
            </a:r>
            <a:r>
              <a:rPr lang="it-IT" sz="1400" dirty="0"/>
              <a:t> </a:t>
            </a:r>
            <a:r>
              <a:rPr lang="it-IT" sz="1400" dirty="0" err="1"/>
              <a:t>all</a:t>
            </a:r>
            <a:r>
              <a:rPr lang="it-IT" sz="1400" dirty="0"/>
              <a:t> the </a:t>
            </a:r>
            <a:r>
              <a:rPr lang="it-IT" sz="1400" dirty="0" err="1"/>
              <a:t>permits</a:t>
            </a:r>
            <a:r>
              <a:rPr lang="it-IT" sz="1400" dirty="0"/>
              <a:t> of </a:t>
            </a:r>
            <a:r>
              <a:rPr lang="it-IT" sz="1400" dirty="0" err="1"/>
              <a:t>construction</a:t>
            </a:r>
            <a:r>
              <a:rPr lang="it-IT" sz="1400" dirty="0"/>
              <a:t> </a:t>
            </a:r>
            <a:r>
              <a:rPr lang="it-IT" sz="1400" dirty="0" err="1"/>
              <a:t>granted</a:t>
            </a:r>
            <a:r>
              <a:rPr lang="it-IT" sz="1400" dirty="0"/>
              <a:t> by the city of SF. </a:t>
            </a:r>
            <a:r>
              <a:rPr lang="it-IT" sz="1400" dirty="0" err="1"/>
              <a:t>We</a:t>
            </a:r>
            <a:r>
              <a:rPr lang="it-IT" sz="1400" dirty="0"/>
              <a:t> </a:t>
            </a:r>
            <a:r>
              <a:rPr lang="it-IT" sz="1400" dirty="0" err="1"/>
              <a:t>extracted</a:t>
            </a:r>
            <a:r>
              <a:rPr lang="it-IT" sz="1400" dirty="0"/>
              <a:t> the information </a:t>
            </a:r>
            <a:r>
              <a:rPr lang="it-IT" sz="1400" dirty="0" err="1"/>
              <a:t>regarding</a:t>
            </a:r>
            <a:r>
              <a:rPr lang="it-IT" sz="1400" dirty="0"/>
              <a:t> </a:t>
            </a:r>
            <a:r>
              <a:rPr lang="it-IT" sz="1400" dirty="0" err="1"/>
              <a:t>excusively</a:t>
            </a:r>
            <a:r>
              <a:rPr lang="it-IT" sz="1400" dirty="0"/>
              <a:t> housing buildings (with an </a:t>
            </a:r>
            <a:r>
              <a:rPr lang="it-IT" sz="1400" dirty="0" err="1"/>
              <a:t>increase</a:t>
            </a:r>
            <a:r>
              <a:rPr lang="it-IT" sz="1400" dirty="0"/>
              <a:t> of the </a:t>
            </a:r>
            <a:r>
              <a:rPr lang="it-IT" sz="1400" dirty="0" err="1"/>
              <a:t>units</a:t>
            </a:r>
            <a:r>
              <a:rPr lang="it-IT" sz="1400" dirty="0"/>
              <a:t>) in order to have an idea of the locations of the new </a:t>
            </a:r>
            <a:r>
              <a:rPr lang="it-IT" sz="1400" dirty="0" err="1"/>
              <a:t>houses</a:t>
            </a:r>
            <a:r>
              <a:rPr lang="it-IT" sz="1400" dirty="0"/>
              <a:t> </a:t>
            </a:r>
            <a:r>
              <a:rPr lang="it-IT" sz="1400" dirty="0" err="1"/>
              <a:t>built</a:t>
            </a:r>
            <a:r>
              <a:rPr lang="it-IT" sz="1400" dirty="0"/>
              <a:t> in the </a:t>
            </a:r>
            <a:r>
              <a:rPr lang="it-IT" sz="1400" dirty="0" err="1"/>
              <a:t>period</a:t>
            </a:r>
            <a:r>
              <a:rPr lang="it-IT" sz="1400" dirty="0"/>
              <a:t> of the study.</a:t>
            </a:r>
          </a:p>
        </p:txBody>
      </p:sp>
      <p:sp>
        <p:nvSpPr>
          <p:cNvPr id="12" name="CasellaDiTesto 11">
            <a:extLst>
              <a:ext uri="{FF2B5EF4-FFF2-40B4-BE49-F238E27FC236}">
                <a16:creationId xmlns:a16="http://schemas.microsoft.com/office/drawing/2014/main" id="{2FC1F951-9C9E-4410-734F-533BD8B7AA01}"/>
              </a:ext>
            </a:extLst>
          </p:cNvPr>
          <p:cNvSpPr txBox="1"/>
          <p:nvPr/>
        </p:nvSpPr>
        <p:spPr>
          <a:xfrm>
            <a:off x="1646439" y="5148352"/>
            <a:ext cx="5560406" cy="523220"/>
          </a:xfrm>
          <a:prstGeom prst="rect">
            <a:avLst/>
          </a:prstGeom>
          <a:noFill/>
        </p:spPr>
        <p:txBody>
          <a:bodyPr wrap="square" rtlCol="0">
            <a:spAutoFit/>
          </a:bodyPr>
          <a:lstStyle/>
          <a:p>
            <a:pPr algn="just"/>
            <a:r>
              <a:rPr lang="it-IT" sz="1400" dirty="0" err="1"/>
              <a:t>Parcels</a:t>
            </a:r>
            <a:r>
              <a:rPr lang="it-IT" sz="1400" dirty="0"/>
              <a:t>: </a:t>
            </a:r>
            <a:r>
              <a:rPr lang="it-IT" sz="1400" dirty="0" err="1"/>
              <a:t>it</a:t>
            </a:r>
            <a:r>
              <a:rPr lang="it-IT" sz="1400" dirty="0"/>
              <a:t> </a:t>
            </a:r>
            <a:r>
              <a:rPr lang="it-IT" sz="1400" dirty="0" err="1"/>
              <a:t>contains</a:t>
            </a:r>
            <a:r>
              <a:rPr lang="it-IT" sz="1400" dirty="0"/>
              <a:t> the </a:t>
            </a:r>
            <a:r>
              <a:rPr lang="it-IT" sz="1400" dirty="0" err="1"/>
              <a:t>coordinates</a:t>
            </a:r>
            <a:r>
              <a:rPr lang="it-IT" sz="1400" dirty="0"/>
              <a:t> of the </a:t>
            </a:r>
            <a:r>
              <a:rPr lang="it-IT" sz="1400" dirty="0" err="1"/>
              <a:t>residential</a:t>
            </a:r>
            <a:r>
              <a:rPr lang="it-IT" sz="1400" dirty="0"/>
              <a:t> </a:t>
            </a:r>
            <a:r>
              <a:rPr lang="it-IT" sz="1400" dirty="0" err="1"/>
              <a:t>parcels</a:t>
            </a:r>
            <a:r>
              <a:rPr lang="it-IT" sz="1400" dirty="0"/>
              <a:t> </a:t>
            </a:r>
            <a:r>
              <a:rPr lang="it-IT" sz="1400" dirty="0" err="1"/>
              <a:t>units</a:t>
            </a:r>
            <a:r>
              <a:rPr lang="it-IT" sz="1400" dirty="0"/>
              <a:t> in SF.</a:t>
            </a:r>
          </a:p>
        </p:txBody>
      </p:sp>
      <p:sp>
        <p:nvSpPr>
          <p:cNvPr id="13" name="CasellaDiTesto 12">
            <a:extLst>
              <a:ext uri="{FF2B5EF4-FFF2-40B4-BE49-F238E27FC236}">
                <a16:creationId xmlns:a16="http://schemas.microsoft.com/office/drawing/2014/main" id="{2009D44A-B609-6873-10D1-0CC87C8CD652}"/>
              </a:ext>
            </a:extLst>
          </p:cNvPr>
          <p:cNvSpPr txBox="1"/>
          <p:nvPr/>
        </p:nvSpPr>
        <p:spPr>
          <a:xfrm>
            <a:off x="1660527" y="2874496"/>
            <a:ext cx="5560406" cy="523220"/>
          </a:xfrm>
          <a:prstGeom prst="rect">
            <a:avLst/>
          </a:prstGeom>
          <a:noFill/>
        </p:spPr>
        <p:txBody>
          <a:bodyPr wrap="square" rtlCol="0">
            <a:spAutoFit/>
          </a:bodyPr>
          <a:lstStyle/>
          <a:p>
            <a:pPr algn="just"/>
            <a:r>
              <a:rPr lang="it-IT" sz="1400" dirty="0" err="1"/>
              <a:t>Evictions&amp;Buyout</a:t>
            </a:r>
            <a:r>
              <a:rPr lang="it-IT" sz="1400" dirty="0"/>
              <a:t>: </a:t>
            </a:r>
            <a:r>
              <a:rPr lang="it-IT" sz="1400" dirty="0" err="1"/>
              <a:t>it</a:t>
            </a:r>
            <a:r>
              <a:rPr lang="it-IT" sz="1400" dirty="0"/>
              <a:t> </a:t>
            </a:r>
            <a:r>
              <a:rPr lang="it-IT" sz="1400" dirty="0" err="1"/>
              <a:t>contains</a:t>
            </a:r>
            <a:r>
              <a:rPr lang="it-IT" sz="1400" dirty="0"/>
              <a:t> the information of the </a:t>
            </a:r>
            <a:r>
              <a:rPr lang="it-IT" sz="1400" dirty="0" err="1"/>
              <a:t>eviction</a:t>
            </a:r>
            <a:r>
              <a:rPr lang="it-IT" sz="1400" dirty="0"/>
              <a:t> </a:t>
            </a:r>
            <a:r>
              <a:rPr lang="it-IT" sz="1400" dirty="0" err="1"/>
              <a:t>notices</a:t>
            </a:r>
            <a:r>
              <a:rPr lang="it-IT" sz="1400" dirty="0"/>
              <a:t> and buyout agreements </a:t>
            </a:r>
            <a:r>
              <a:rPr lang="it-IT" sz="1400" dirty="0" err="1"/>
              <a:t>emitted</a:t>
            </a:r>
            <a:r>
              <a:rPr lang="it-IT" sz="1400" dirty="0"/>
              <a:t> in SF </a:t>
            </a:r>
            <a:r>
              <a:rPr lang="it-IT" sz="1400" dirty="0" err="1"/>
              <a:t>during</a:t>
            </a:r>
            <a:r>
              <a:rPr lang="it-IT" sz="1400" dirty="0"/>
              <a:t> the </a:t>
            </a:r>
            <a:r>
              <a:rPr lang="it-IT" sz="1400" dirty="0" err="1"/>
              <a:t>period</a:t>
            </a:r>
            <a:r>
              <a:rPr lang="it-IT" sz="1400" dirty="0"/>
              <a:t> of study.</a:t>
            </a:r>
          </a:p>
        </p:txBody>
      </p:sp>
      <p:cxnSp>
        <p:nvCxnSpPr>
          <p:cNvPr id="8" name="Connettore diritto 7">
            <a:extLst>
              <a:ext uri="{FF2B5EF4-FFF2-40B4-BE49-F238E27FC236}">
                <a16:creationId xmlns:a16="http://schemas.microsoft.com/office/drawing/2014/main" id="{159FD746-17BE-529D-95D1-DD74700CFAC5}"/>
              </a:ext>
            </a:extLst>
          </p:cNvPr>
          <p:cNvCxnSpPr>
            <a:cxnSpLocks/>
          </p:cNvCxnSpPr>
          <p:nvPr/>
        </p:nvCxnSpPr>
        <p:spPr>
          <a:xfrm>
            <a:off x="1743959" y="4970045"/>
            <a:ext cx="9054446" cy="0"/>
          </a:xfrm>
          <a:prstGeom prst="line">
            <a:avLst/>
          </a:prstGeom>
        </p:spPr>
        <p:style>
          <a:lnRef idx="1">
            <a:schemeClr val="dk1"/>
          </a:lnRef>
          <a:fillRef idx="0">
            <a:schemeClr val="dk1"/>
          </a:fillRef>
          <a:effectRef idx="0">
            <a:schemeClr val="dk1"/>
          </a:effectRef>
          <a:fontRef idx="minor">
            <a:schemeClr val="tx1"/>
          </a:fontRef>
        </p:style>
      </p:cxnSp>
      <p:sp>
        <p:nvSpPr>
          <p:cNvPr id="14" name="CasellaDiTesto 13">
            <a:extLst>
              <a:ext uri="{FF2B5EF4-FFF2-40B4-BE49-F238E27FC236}">
                <a16:creationId xmlns:a16="http://schemas.microsoft.com/office/drawing/2014/main" id="{90D55121-67E2-5009-167C-715B091E7865}"/>
              </a:ext>
            </a:extLst>
          </p:cNvPr>
          <p:cNvSpPr txBox="1"/>
          <p:nvPr/>
        </p:nvSpPr>
        <p:spPr>
          <a:xfrm>
            <a:off x="8314442" y="1203608"/>
            <a:ext cx="1997663" cy="369332"/>
          </a:xfrm>
          <a:prstGeom prst="rect">
            <a:avLst/>
          </a:prstGeom>
          <a:noFill/>
        </p:spPr>
        <p:txBody>
          <a:bodyPr wrap="none" rtlCol="0">
            <a:spAutoFit/>
          </a:bodyPr>
          <a:lstStyle/>
          <a:p>
            <a:r>
              <a:rPr lang="it-IT" dirty="0" err="1"/>
              <a:t>Main</a:t>
            </a:r>
            <a:r>
              <a:rPr lang="it-IT" dirty="0"/>
              <a:t> information:</a:t>
            </a:r>
          </a:p>
        </p:txBody>
      </p:sp>
      <p:sp>
        <p:nvSpPr>
          <p:cNvPr id="15" name="CasellaDiTesto 14">
            <a:extLst>
              <a:ext uri="{FF2B5EF4-FFF2-40B4-BE49-F238E27FC236}">
                <a16:creationId xmlns:a16="http://schemas.microsoft.com/office/drawing/2014/main" id="{9310539C-EF93-BD2D-8A70-57768877A4B9}"/>
              </a:ext>
            </a:extLst>
          </p:cNvPr>
          <p:cNvSpPr txBox="1"/>
          <p:nvPr/>
        </p:nvSpPr>
        <p:spPr>
          <a:xfrm>
            <a:off x="8050490" y="1611538"/>
            <a:ext cx="2846896" cy="95410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Neighborhood</a:t>
            </a:r>
            <a:endParaRPr lang="it-IT" sz="1400" dirty="0"/>
          </a:p>
          <a:p>
            <a:pPr marL="285750" indent="-285750">
              <a:buFont typeface="Arial" panose="020B0604020202020204" pitchFamily="34" charset="0"/>
              <a:buChar char="•"/>
            </a:pPr>
            <a:r>
              <a:rPr lang="it-IT" sz="1400" dirty="0"/>
              <a:t>Price/mq</a:t>
            </a:r>
          </a:p>
          <a:p>
            <a:pPr marL="285750" indent="-285750">
              <a:buFont typeface="Arial" panose="020B0604020202020204" pitchFamily="34" charset="0"/>
              <a:buChar char="•"/>
            </a:pPr>
            <a:r>
              <a:rPr lang="it-IT" sz="1400" dirty="0"/>
              <a:t>Date of the advertisement</a:t>
            </a:r>
          </a:p>
          <a:p>
            <a:pPr marL="285750" indent="-285750">
              <a:buFont typeface="Arial" panose="020B0604020202020204" pitchFamily="34" charset="0"/>
              <a:buChar char="•"/>
            </a:pPr>
            <a:r>
              <a:rPr lang="it-IT" sz="1400" dirty="0"/>
              <a:t># Beds, </a:t>
            </a:r>
            <a:r>
              <a:rPr lang="it-IT" sz="1400" dirty="0" err="1"/>
              <a:t>baths</a:t>
            </a:r>
            <a:r>
              <a:rPr lang="it-IT" sz="1400" dirty="0"/>
              <a:t> and rooms</a:t>
            </a:r>
          </a:p>
        </p:txBody>
      </p:sp>
      <p:sp>
        <p:nvSpPr>
          <p:cNvPr id="16" name="CasellaDiTesto 15">
            <a:extLst>
              <a:ext uri="{FF2B5EF4-FFF2-40B4-BE49-F238E27FC236}">
                <a16:creationId xmlns:a16="http://schemas.microsoft.com/office/drawing/2014/main" id="{AFD7BDF9-A7D7-DE42-96C9-4E4E56F13065}"/>
              </a:ext>
            </a:extLst>
          </p:cNvPr>
          <p:cNvSpPr txBox="1"/>
          <p:nvPr/>
        </p:nvSpPr>
        <p:spPr>
          <a:xfrm>
            <a:off x="8050490" y="2587343"/>
            <a:ext cx="2648932" cy="1169551"/>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Address</a:t>
            </a:r>
            <a:endParaRPr lang="it-IT" sz="1400" dirty="0"/>
          </a:p>
          <a:p>
            <a:pPr marL="285750" indent="-285750">
              <a:buFont typeface="Arial" panose="020B0604020202020204" pitchFamily="34" charset="0"/>
              <a:buChar char="•"/>
            </a:pPr>
            <a:r>
              <a:rPr lang="it-IT" sz="1400" dirty="0" err="1"/>
              <a:t>Neighborhood</a:t>
            </a:r>
            <a:endParaRPr lang="it-IT" sz="1400" dirty="0"/>
          </a:p>
          <a:p>
            <a:pPr marL="285750" indent="-285750">
              <a:buFont typeface="Arial" panose="020B0604020202020204" pitchFamily="34" charset="0"/>
              <a:buChar char="•"/>
            </a:pPr>
            <a:r>
              <a:rPr lang="it-IT" sz="1400" dirty="0"/>
              <a:t>Date</a:t>
            </a:r>
          </a:p>
          <a:p>
            <a:pPr marL="285750" indent="-285750">
              <a:buFont typeface="Arial" panose="020B0604020202020204" pitchFamily="34" charset="0"/>
              <a:buChar char="•"/>
            </a:pPr>
            <a:r>
              <a:rPr lang="it-IT" sz="1400" dirty="0" err="1"/>
              <a:t>Motivation</a:t>
            </a:r>
            <a:r>
              <a:rPr lang="it-IT" sz="1400" dirty="0"/>
              <a:t> of the </a:t>
            </a:r>
            <a:r>
              <a:rPr lang="it-IT" sz="1400" dirty="0" err="1"/>
              <a:t>eviction</a:t>
            </a:r>
            <a:endParaRPr lang="it-IT" sz="1400" dirty="0"/>
          </a:p>
          <a:p>
            <a:pPr marL="285750" indent="-285750">
              <a:buFont typeface="Arial" panose="020B0604020202020204" pitchFamily="34" charset="0"/>
              <a:buChar char="•"/>
            </a:pPr>
            <a:r>
              <a:rPr lang="it-IT" sz="1400" dirty="0"/>
              <a:t>Buyout </a:t>
            </a:r>
            <a:r>
              <a:rPr lang="it-IT" sz="1400" dirty="0" err="1"/>
              <a:t>amount</a:t>
            </a:r>
            <a:endParaRPr lang="it-IT" sz="1400" dirty="0"/>
          </a:p>
        </p:txBody>
      </p:sp>
      <p:sp>
        <p:nvSpPr>
          <p:cNvPr id="17" name="CasellaDiTesto 16">
            <a:extLst>
              <a:ext uri="{FF2B5EF4-FFF2-40B4-BE49-F238E27FC236}">
                <a16:creationId xmlns:a16="http://schemas.microsoft.com/office/drawing/2014/main" id="{BFD6D017-9448-E728-3C28-C34A61AEF57F}"/>
              </a:ext>
            </a:extLst>
          </p:cNvPr>
          <p:cNvSpPr txBox="1"/>
          <p:nvPr/>
        </p:nvSpPr>
        <p:spPr>
          <a:xfrm flipH="1">
            <a:off x="8050490" y="3837632"/>
            <a:ext cx="2931735" cy="95410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Address</a:t>
            </a:r>
            <a:r>
              <a:rPr lang="it-IT" sz="1400" dirty="0"/>
              <a:t>   </a:t>
            </a:r>
          </a:p>
          <a:p>
            <a:pPr marL="285750" indent="-285750">
              <a:buFont typeface="Arial" panose="020B0604020202020204" pitchFamily="34" charset="0"/>
              <a:buChar char="•"/>
            </a:pPr>
            <a:r>
              <a:rPr lang="it-IT" sz="1400" dirty="0"/>
              <a:t>Date (of </a:t>
            </a:r>
            <a:r>
              <a:rPr lang="it-IT" sz="1400" dirty="0" err="1"/>
              <a:t>emission</a:t>
            </a:r>
            <a:r>
              <a:rPr lang="it-IT" sz="1400" dirty="0"/>
              <a:t>)</a:t>
            </a:r>
          </a:p>
          <a:p>
            <a:pPr marL="285750" indent="-285750">
              <a:buFont typeface="Arial" panose="020B0604020202020204" pitchFamily="34" charset="0"/>
              <a:buChar char="•"/>
            </a:pPr>
            <a:r>
              <a:rPr lang="it-IT" sz="1400" dirty="0" err="1"/>
              <a:t>Existing</a:t>
            </a:r>
            <a:r>
              <a:rPr lang="it-IT" sz="1400" dirty="0"/>
              <a:t> and </a:t>
            </a:r>
            <a:r>
              <a:rPr lang="it-IT" sz="1400" dirty="0" err="1"/>
              <a:t>proposed</a:t>
            </a:r>
            <a:r>
              <a:rPr lang="it-IT" sz="1400" dirty="0"/>
              <a:t> use</a:t>
            </a:r>
          </a:p>
          <a:p>
            <a:pPr marL="285750" indent="-285750">
              <a:buFont typeface="Arial" panose="020B0604020202020204" pitchFamily="34" charset="0"/>
              <a:buChar char="•"/>
            </a:pPr>
            <a:r>
              <a:rPr lang="it-IT" sz="1400" dirty="0" err="1"/>
              <a:t>Existing</a:t>
            </a:r>
            <a:r>
              <a:rPr lang="it-IT" sz="1400" dirty="0"/>
              <a:t> and </a:t>
            </a:r>
            <a:r>
              <a:rPr lang="it-IT" sz="1400" dirty="0" err="1"/>
              <a:t>proposed</a:t>
            </a:r>
            <a:r>
              <a:rPr lang="it-IT" sz="1400" dirty="0"/>
              <a:t> </a:t>
            </a:r>
            <a:r>
              <a:rPr lang="it-IT" sz="1400" dirty="0" err="1"/>
              <a:t>units</a:t>
            </a:r>
            <a:endParaRPr lang="it-IT" sz="1400" dirty="0"/>
          </a:p>
        </p:txBody>
      </p:sp>
      <p:sp>
        <p:nvSpPr>
          <p:cNvPr id="18" name="CasellaDiTesto 17">
            <a:extLst>
              <a:ext uri="{FF2B5EF4-FFF2-40B4-BE49-F238E27FC236}">
                <a16:creationId xmlns:a16="http://schemas.microsoft.com/office/drawing/2014/main" id="{4C6F436B-CD52-7A6E-F5D8-A63567641A34}"/>
              </a:ext>
            </a:extLst>
          </p:cNvPr>
          <p:cNvSpPr txBox="1"/>
          <p:nvPr/>
        </p:nvSpPr>
        <p:spPr>
          <a:xfrm>
            <a:off x="8050491" y="4970045"/>
            <a:ext cx="3157980" cy="95410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Latitude</a:t>
            </a:r>
            <a:r>
              <a:rPr lang="it-IT" sz="1400" dirty="0"/>
              <a:t> and </a:t>
            </a:r>
            <a:r>
              <a:rPr lang="it-IT" sz="1400" dirty="0" err="1"/>
              <a:t>longitude</a:t>
            </a:r>
            <a:r>
              <a:rPr lang="it-IT" sz="1400" dirty="0"/>
              <a:t> of the </a:t>
            </a:r>
            <a:r>
              <a:rPr lang="it-IT" sz="1400" dirty="0" err="1"/>
              <a:t>vertices</a:t>
            </a:r>
            <a:r>
              <a:rPr lang="it-IT" sz="1400" dirty="0"/>
              <a:t> of the </a:t>
            </a:r>
            <a:r>
              <a:rPr lang="it-IT" sz="1400" dirty="0" err="1"/>
              <a:t>parcel</a:t>
            </a:r>
            <a:endParaRPr lang="it-IT" sz="1400" dirty="0"/>
          </a:p>
          <a:p>
            <a:pPr marL="285750" indent="-285750">
              <a:buFont typeface="Arial" panose="020B0604020202020204" pitchFamily="34" charset="0"/>
              <a:buChar char="•"/>
            </a:pPr>
            <a:r>
              <a:rPr lang="it-IT" sz="1400" dirty="0"/>
              <a:t># </a:t>
            </a:r>
            <a:r>
              <a:rPr lang="it-IT" sz="1400" dirty="0" err="1"/>
              <a:t>houses</a:t>
            </a:r>
            <a:r>
              <a:rPr lang="it-IT" sz="1400" dirty="0"/>
              <a:t> for </a:t>
            </a:r>
            <a:r>
              <a:rPr lang="it-IT" sz="1400" dirty="0" err="1"/>
              <a:t>each</a:t>
            </a:r>
            <a:r>
              <a:rPr lang="it-IT" sz="1400" dirty="0"/>
              <a:t> </a:t>
            </a:r>
            <a:r>
              <a:rPr lang="it-IT" sz="1400" dirty="0" err="1"/>
              <a:t>parcel</a:t>
            </a:r>
            <a:endParaRPr lang="it-IT" sz="1400" dirty="0"/>
          </a:p>
          <a:p>
            <a:pPr marL="285750" indent="-285750">
              <a:buFont typeface="Arial" panose="020B0604020202020204" pitchFamily="34" charset="0"/>
              <a:buChar char="•"/>
            </a:pPr>
            <a:r>
              <a:rPr lang="it-IT" sz="1400" dirty="0" err="1"/>
              <a:t>Year</a:t>
            </a:r>
            <a:r>
              <a:rPr lang="it-IT" sz="1400" dirty="0"/>
              <a:t> of </a:t>
            </a:r>
            <a:r>
              <a:rPr lang="it-IT" sz="1400" dirty="0" err="1"/>
              <a:t>construction</a:t>
            </a:r>
            <a:endParaRPr lang="it-IT" sz="1400" dirty="0"/>
          </a:p>
        </p:txBody>
      </p:sp>
      <p:cxnSp>
        <p:nvCxnSpPr>
          <p:cNvPr id="22" name="Connettore diritto 21">
            <a:extLst>
              <a:ext uri="{FF2B5EF4-FFF2-40B4-BE49-F238E27FC236}">
                <a16:creationId xmlns:a16="http://schemas.microsoft.com/office/drawing/2014/main" id="{7FB0F68A-3515-E1D3-95E4-58480D4D1F89}"/>
              </a:ext>
            </a:extLst>
          </p:cNvPr>
          <p:cNvCxnSpPr>
            <a:cxnSpLocks/>
          </p:cNvCxnSpPr>
          <p:nvPr/>
        </p:nvCxnSpPr>
        <p:spPr>
          <a:xfrm>
            <a:off x="1743959" y="3713292"/>
            <a:ext cx="9040357" cy="0"/>
          </a:xfrm>
          <a:prstGeom prst="line">
            <a:avLst/>
          </a:prstGeom>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4C154775-C37D-6DA9-A632-7504616C6298}"/>
              </a:ext>
            </a:extLst>
          </p:cNvPr>
          <p:cNvCxnSpPr>
            <a:cxnSpLocks/>
          </p:cNvCxnSpPr>
          <p:nvPr/>
        </p:nvCxnSpPr>
        <p:spPr>
          <a:xfrm>
            <a:off x="1743959" y="2604243"/>
            <a:ext cx="895546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755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4" name="Rectangle 1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6225692" y="979711"/>
            <a:ext cx="5356970" cy="814420"/>
          </a:xfrm>
        </p:spPr>
        <p:txBody>
          <a:bodyPr vert="horz" lIns="91440" tIns="45720" rIns="91440" bIns="45720" rtlCol="0" anchor="ctr">
            <a:normAutofit/>
          </a:bodyPr>
          <a:lstStyle/>
          <a:p>
            <a:pPr>
              <a:lnSpc>
                <a:spcPct val="90000"/>
              </a:lnSpc>
            </a:pPr>
            <a:r>
              <a:rPr lang="en-US" sz="3200" dirty="0"/>
              <a:t>Goals and research questions</a:t>
            </a:r>
          </a:p>
        </p:txBody>
      </p:sp>
      <p:cxnSp>
        <p:nvCxnSpPr>
          <p:cNvPr id="16" name="Straight Connector 15">
            <a:extLst>
              <a:ext uri="{FF2B5EF4-FFF2-40B4-BE49-F238E27FC236}">
                <a16:creationId xmlns:a16="http://schemas.microsoft.com/office/drawing/2014/main" id="{5971AF9D-C565-4DF8-BDC9-EE1451B02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Graphic 6" descr="Help">
            <a:extLst>
              <a:ext uri="{FF2B5EF4-FFF2-40B4-BE49-F238E27FC236}">
                <a16:creationId xmlns:a16="http://schemas.microsoft.com/office/drawing/2014/main" id="{ABC89D53-8F2B-DC15-3A08-28E012CB3DC1}"/>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600" y="877564"/>
            <a:ext cx="5102674" cy="5102674"/>
          </a:xfrm>
          <a:prstGeom prst="rect">
            <a:avLst/>
          </a:prstGeom>
        </p:spPr>
      </p:pic>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6056135" y="1946433"/>
            <a:ext cx="5526526" cy="4128074"/>
          </a:xfrm>
        </p:spPr>
        <p:txBody>
          <a:bodyPr vert="horz" lIns="91440" tIns="45720" rIns="91440" bIns="45720" rtlCol="0">
            <a:normAutofit fontScale="40000" lnSpcReduction="20000"/>
          </a:bodyPr>
          <a:lstStyle/>
          <a:p>
            <a:pPr marL="457200" indent="-457200" algn="just">
              <a:lnSpc>
                <a:spcPct val="120000"/>
              </a:lnSpc>
              <a:buFont typeface="Arial" panose="020B0604020202020204" pitchFamily="34" charset="0"/>
              <a:buChar char="•"/>
            </a:pPr>
            <a:r>
              <a:rPr lang="en-US" sz="4300" dirty="0"/>
              <a:t>How the housing market prices have changed? Are there differences between distinct neighborhoods? Can we observe a connection between prices, number of eviction notices/buyout agreements? Do they carry the same information?</a:t>
            </a:r>
          </a:p>
          <a:p>
            <a:pPr marL="457200" indent="-457200" algn="just">
              <a:lnSpc>
                <a:spcPct val="120000"/>
              </a:lnSpc>
              <a:buFont typeface="Arial" panose="020B0604020202020204" pitchFamily="34" charset="0"/>
              <a:buChar char="•"/>
            </a:pPr>
            <a:r>
              <a:rPr lang="en-US" sz="4300" dirty="0"/>
              <a:t>How could the government act to fight the gentrification and displacement phenomena? Will the increasing of the housing supply mitigate rent increases or will it stimulate the demand for nearby housing by improving neighborhood quality? </a:t>
            </a:r>
          </a:p>
          <a:p>
            <a:pPr marL="457200" indent="-457200" algn="just">
              <a:lnSpc>
                <a:spcPct val="120000"/>
              </a:lnSpc>
              <a:buFont typeface="Arial" panose="020B0604020202020204" pitchFamily="34" charset="0"/>
              <a:buChar char="•"/>
            </a:pPr>
            <a:r>
              <a:rPr lang="en-US" sz="4300" dirty="0"/>
              <a:t>Assuming that the number of eviction notices can be considered as a rough measure of the gentrification, how has it been during the past years and how can we expect it will evolve?</a:t>
            </a:r>
          </a:p>
          <a:p>
            <a:pPr algn="just">
              <a:lnSpc>
                <a:spcPct val="90000"/>
              </a:lnSpc>
            </a:pPr>
            <a:endParaRPr lang="en-US" sz="1100" dirty="0"/>
          </a:p>
          <a:p>
            <a:pPr>
              <a:lnSpc>
                <a:spcPct val="90000"/>
              </a:lnSpc>
            </a:pPr>
            <a:endParaRPr lang="en-US" sz="1100" dirty="0"/>
          </a:p>
          <a:p>
            <a:pPr>
              <a:lnSpc>
                <a:spcPct val="90000"/>
              </a:lnSpc>
            </a:pPr>
            <a:endParaRPr lang="en-US" sz="1100" dirty="0"/>
          </a:p>
          <a:p>
            <a:pPr>
              <a:lnSpc>
                <a:spcPct val="90000"/>
              </a:lnSpc>
            </a:pPr>
            <a:endParaRPr lang="en-US" sz="1100" dirty="0"/>
          </a:p>
        </p:txBody>
      </p:sp>
      <p:cxnSp>
        <p:nvCxnSpPr>
          <p:cNvPr id="18" name="Straight Connector 17">
            <a:extLst>
              <a:ext uri="{FF2B5EF4-FFF2-40B4-BE49-F238E27FC236}">
                <a16:creationId xmlns:a16="http://schemas.microsoft.com/office/drawing/2014/main" id="{E1661F5C-3018-4F57-B263-B9267D4DEE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184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4" name="Rectangle 1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417515" y="642151"/>
            <a:ext cx="5356970" cy="814420"/>
          </a:xfrm>
        </p:spPr>
        <p:txBody>
          <a:bodyPr vert="horz" lIns="91440" tIns="45720" rIns="91440" bIns="45720" rtlCol="0" anchor="ctr">
            <a:normAutofit/>
          </a:bodyPr>
          <a:lstStyle/>
          <a:p>
            <a:pPr>
              <a:lnSpc>
                <a:spcPct val="90000"/>
              </a:lnSpc>
            </a:pPr>
            <a:r>
              <a:rPr lang="en-US" sz="3200" dirty="0"/>
              <a:t>Goals and research questions</a:t>
            </a:r>
          </a:p>
        </p:txBody>
      </p:sp>
      <p:cxnSp>
        <p:nvCxnSpPr>
          <p:cNvPr id="16" name="Straight Connector 15">
            <a:extLst>
              <a:ext uri="{FF2B5EF4-FFF2-40B4-BE49-F238E27FC236}">
                <a16:creationId xmlns:a16="http://schemas.microsoft.com/office/drawing/2014/main" id="{5971AF9D-C565-4DF8-BDC9-EE1451B02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482600" y="2550450"/>
            <a:ext cx="6288265" cy="3638209"/>
          </a:xfrm>
        </p:spPr>
        <p:txBody>
          <a:bodyPr vert="horz" lIns="91440" tIns="45720" rIns="91440" bIns="45720" rtlCol="0">
            <a:normAutofit fontScale="40000" lnSpcReduction="20000"/>
          </a:bodyPr>
          <a:lstStyle/>
          <a:p>
            <a:pPr marL="457200" indent="-457200" algn="just">
              <a:lnSpc>
                <a:spcPct val="120000"/>
              </a:lnSpc>
              <a:buFont typeface="Arial" panose="020B0604020202020204" pitchFamily="34" charset="0"/>
              <a:buChar char="•"/>
            </a:pPr>
            <a:r>
              <a:rPr lang="en-US" sz="3800" dirty="0"/>
              <a:t>How the housing market prices have changed? Are there differences between distinct neighborhoods? Can we observe a connection between prices and number of eviction notices?</a:t>
            </a:r>
          </a:p>
          <a:p>
            <a:pPr algn="just">
              <a:lnSpc>
                <a:spcPct val="120000"/>
              </a:lnSpc>
            </a:pPr>
            <a:endParaRPr lang="en-US" sz="3800" dirty="0"/>
          </a:p>
          <a:p>
            <a:pPr marL="457200" indent="-457200" algn="just">
              <a:lnSpc>
                <a:spcPct val="120000"/>
              </a:lnSpc>
              <a:buFont typeface="Arial" panose="020B0604020202020204" pitchFamily="34" charset="0"/>
              <a:buChar char="•"/>
            </a:pPr>
            <a:r>
              <a:rPr lang="en-US" sz="3800" dirty="0"/>
              <a:t>How could the government act to fight the gentrification and displacement phenomena? Will the construction of new houses produce an increase of the prices (because of an improvement of the quality of the neighborhood) or the opposite ( because of the increment of the offer )? </a:t>
            </a:r>
          </a:p>
          <a:p>
            <a:pPr algn="just">
              <a:lnSpc>
                <a:spcPct val="120000"/>
              </a:lnSpc>
            </a:pPr>
            <a:endParaRPr lang="en-US" sz="3800" dirty="0"/>
          </a:p>
          <a:p>
            <a:pPr marL="457200" indent="-457200" algn="just">
              <a:lnSpc>
                <a:spcPct val="120000"/>
              </a:lnSpc>
              <a:buFont typeface="Arial" panose="020B0604020202020204" pitchFamily="34" charset="0"/>
              <a:buChar char="•"/>
            </a:pPr>
            <a:r>
              <a:rPr lang="en-US" sz="3800" dirty="0"/>
              <a:t>Assuming that the number of eviction notices can be considered as a rough measure of the gentrification, how has it been during the past years and how can we expect it will evolve?</a:t>
            </a:r>
          </a:p>
          <a:p>
            <a:pPr algn="just">
              <a:lnSpc>
                <a:spcPct val="90000"/>
              </a:lnSpc>
            </a:pPr>
            <a:endParaRPr lang="en-US" sz="1100" dirty="0"/>
          </a:p>
          <a:p>
            <a:pPr>
              <a:lnSpc>
                <a:spcPct val="90000"/>
              </a:lnSpc>
            </a:pPr>
            <a:endParaRPr lang="en-US" sz="1100" dirty="0"/>
          </a:p>
          <a:p>
            <a:pPr>
              <a:lnSpc>
                <a:spcPct val="90000"/>
              </a:lnSpc>
            </a:pPr>
            <a:endParaRPr lang="en-US" sz="1100" dirty="0"/>
          </a:p>
          <a:p>
            <a:pPr>
              <a:lnSpc>
                <a:spcPct val="90000"/>
              </a:lnSpc>
            </a:pPr>
            <a:endParaRPr lang="en-US" sz="1100" dirty="0"/>
          </a:p>
        </p:txBody>
      </p:sp>
      <p:cxnSp>
        <p:nvCxnSpPr>
          <p:cNvPr id="18" name="Straight Connector 17">
            <a:extLst>
              <a:ext uri="{FF2B5EF4-FFF2-40B4-BE49-F238E27FC236}">
                <a16:creationId xmlns:a16="http://schemas.microsoft.com/office/drawing/2014/main" id="{E1661F5C-3018-4F57-B263-B9267D4DEE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Elemento grafico 4" descr="Badge Punto interrogativo contorno">
            <a:extLst>
              <a:ext uri="{FF2B5EF4-FFF2-40B4-BE49-F238E27FC236}">
                <a16:creationId xmlns:a16="http://schemas.microsoft.com/office/drawing/2014/main" id="{86006BA8-FC5F-AA40-CA1E-5ADDADB377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98773" y="1294533"/>
            <a:ext cx="1255917" cy="1255917"/>
          </a:xfrm>
          <a:prstGeom prst="rect">
            <a:avLst/>
          </a:prstGeom>
        </p:spPr>
      </p:pic>
      <p:pic>
        <p:nvPicPr>
          <p:cNvPr id="8" name="Elemento grafico 7" descr="Presentazione con elenco di controllo contorno">
            <a:extLst>
              <a:ext uri="{FF2B5EF4-FFF2-40B4-BE49-F238E27FC236}">
                <a16:creationId xmlns:a16="http://schemas.microsoft.com/office/drawing/2014/main" id="{1EA5E7D9-2A62-7C9E-C9CF-A151E1DD2F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5438" y="1312311"/>
            <a:ext cx="914400" cy="914400"/>
          </a:xfrm>
          <a:prstGeom prst="rect">
            <a:avLst/>
          </a:prstGeom>
        </p:spPr>
      </p:pic>
      <p:sp>
        <p:nvSpPr>
          <p:cNvPr id="9" name="CasellaDiTesto 8">
            <a:extLst>
              <a:ext uri="{FF2B5EF4-FFF2-40B4-BE49-F238E27FC236}">
                <a16:creationId xmlns:a16="http://schemas.microsoft.com/office/drawing/2014/main" id="{6E620E6D-36BB-4B56-72A9-5BB17503C099}"/>
              </a:ext>
            </a:extLst>
          </p:cNvPr>
          <p:cNvSpPr txBox="1"/>
          <p:nvPr/>
        </p:nvSpPr>
        <p:spPr>
          <a:xfrm>
            <a:off x="7383294" y="2551933"/>
            <a:ext cx="4134255" cy="323165"/>
          </a:xfrm>
          <a:prstGeom prst="rect">
            <a:avLst/>
          </a:prstGeom>
          <a:noFill/>
        </p:spPr>
        <p:txBody>
          <a:bodyPr wrap="square" rtlCol="0">
            <a:spAutoFit/>
          </a:bodyPr>
          <a:lstStyle/>
          <a:p>
            <a:pPr marL="285750" indent="-285750">
              <a:buFont typeface="Arial" panose="020B0604020202020204" pitchFamily="34" charset="0"/>
              <a:buChar char="•"/>
            </a:pPr>
            <a:r>
              <a:rPr lang="it-IT" sz="1500" dirty="0" err="1"/>
              <a:t>Try</a:t>
            </a:r>
            <a:r>
              <a:rPr lang="it-IT" sz="1500" dirty="0"/>
              <a:t> to </a:t>
            </a:r>
            <a:r>
              <a:rPr lang="it-IT" sz="1500" dirty="0" err="1"/>
              <a:t>understand</a:t>
            </a:r>
            <a:endParaRPr lang="it-IT" sz="1500" dirty="0"/>
          </a:p>
        </p:txBody>
      </p:sp>
    </p:spTree>
    <p:extLst>
      <p:ext uri="{BB962C8B-B14F-4D97-AF65-F5344CB8AC3E}">
        <p14:creationId xmlns:p14="http://schemas.microsoft.com/office/powerpoint/2010/main" val="2484962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266362" y="756585"/>
            <a:ext cx="5659275" cy="541295"/>
          </a:xfrm>
        </p:spPr>
        <p:txBody>
          <a:bodyPr/>
          <a:lstStyle/>
          <a:p>
            <a:r>
              <a:rPr lang="it-IT" sz="3200" dirty="0" err="1"/>
              <a:t>Tentative</a:t>
            </a:r>
            <a:r>
              <a:rPr lang="it-IT" sz="3200" dirty="0"/>
              <a:t> </a:t>
            </a:r>
            <a:r>
              <a:rPr lang="it-IT" sz="3200" dirty="0" err="1"/>
              <a:t>analytical</a:t>
            </a:r>
            <a:r>
              <a:rPr lang="it-IT" sz="3200" dirty="0"/>
              <a:t> workflow</a:t>
            </a:r>
          </a:p>
        </p:txBody>
      </p:sp>
      <mc:AlternateContent xmlns:mc="http://schemas.openxmlformats.org/markup-compatibility/2006" xmlns:a14="http://schemas.microsoft.com/office/drawing/2010/main">
        <mc:Choice Requires="a14">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949958" y="1678764"/>
                <a:ext cx="10292079" cy="4078941"/>
              </a:xfrm>
            </p:spPr>
            <p:txBody>
              <a:bodyPr>
                <a:normAutofit/>
              </a:bodyPr>
              <a:lstStyle/>
              <a:p>
                <a:pPr marL="342900" indent="-342900" algn="just">
                  <a:buFont typeface="+mj-lt"/>
                  <a:buAutoNum type="arabicPeriod"/>
                </a:pPr>
                <a:r>
                  <a:rPr lang="it-IT" sz="1400" dirty="0"/>
                  <a:t>Exploratory </a:t>
                </a:r>
                <a:r>
                  <a:rPr lang="it-IT" sz="1400" dirty="0" err="1"/>
                  <a:t>analysis</a:t>
                </a:r>
                <a:r>
                  <a:rPr lang="it-IT" sz="1400" dirty="0"/>
                  <a:t> of the </a:t>
                </a:r>
                <a:r>
                  <a:rPr lang="it-IT" sz="1400" dirty="0" err="1"/>
                  <a:t>average</a:t>
                </a:r>
                <a:r>
                  <a:rPr lang="it-IT" sz="1400" dirty="0"/>
                  <a:t> prices and </a:t>
                </a:r>
                <a:r>
                  <a:rPr lang="it-IT" sz="1400" dirty="0" err="1"/>
                  <a:t>number</a:t>
                </a:r>
                <a:r>
                  <a:rPr lang="it-IT" sz="1400" dirty="0"/>
                  <a:t> of </a:t>
                </a:r>
                <a:r>
                  <a:rPr lang="it-IT" sz="1400" dirty="0" err="1"/>
                  <a:t>eviction</a:t>
                </a:r>
                <a:r>
                  <a:rPr lang="it-IT" sz="1400" dirty="0"/>
                  <a:t> </a:t>
                </a:r>
                <a:r>
                  <a:rPr lang="it-IT" sz="1400" dirty="0" err="1"/>
                  <a:t>notices</a:t>
                </a:r>
                <a:r>
                  <a:rPr lang="it-IT" sz="1400" dirty="0"/>
                  <a:t> for </a:t>
                </a:r>
                <a:r>
                  <a:rPr lang="it-IT" sz="1400" dirty="0" err="1"/>
                  <a:t>each</a:t>
                </a:r>
                <a:r>
                  <a:rPr lang="it-IT" sz="1400" dirty="0"/>
                  <a:t> </a:t>
                </a:r>
                <a:r>
                  <a:rPr lang="it-IT" sz="1400" dirty="0" err="1"/>
                  <a:t>neighborhood</a:t>
                </a:r>
                <a:r>
                  <a:rPr lang="it-IT" sz="1400" dirty="0"/>
                  <a:t> </a:t>
                </a:r>
                <a:r>
                  <a:rPr lang="it-IT" sz="1400" dirty="0" err="1"/>
                  <a:t>as</a:t>
                </a:r>
                <a:r>
                  <a:rPr lang="it-IT" sz="1400" dirty="0"/>
                  <a:t> </a:t>
                </a:r>
                <a:r>
                  <a:rPr lang="it-IT" sz="1400" dirty="0" err="1"/>
                  <a:t>functions</a:t>
                </a:r>
                <a:r>
                  <a:rPr lang="it-IT" sz="1400" dirty="0"/>
                  <a:t> of time</a:t>
                </a:r>
              </a:p>
              <a:p>
                <a:pPr marL="342900" indent="-342900" algn="just">
                  <a:buFont typeface="+mj-lt"/>
                  <a:buAutoNum type="arabicPeriod"/>
                </a:pPr>
                <a:r>
                  <a:rPr lang="it-IT" sz="1400" dirty="0"/>
                  <a:t>GAM model for : </a:t>
                </a:r>
                <a14:m>
                  <m:oMath xmlns:m="http://schemas.openxmlformats.org/officeDocument/2006/math">
                    <m:r>
                      <a:rPr lang="it-IT" sz="1400" b="0" i="1" smtClean="0">
                        <a:latin typeface="Cambria Math" panose="02040503050406030204" pitchFamily="18" charset="0"/>
                      </a:rPr>
                      <m:t>𝑟𝑒𝑛𝑡</m:t>
                    </m:r>
                    <m:r>
                      <a:rPr lang="it-IT" sz="1400" b="0" i="1" smtClean="0">
                        <a:latin typeface="Cambria Math" panose="02040503050406030204" pitchFamily="18" charset="0"/>
                      </a:rPr>
                      <m:t> </m:t>
                    </m:r>
                    <m:r>
                      <a:rPr lang="it-IT" sz="1400" b="0" i="1" smtClean="0">
                        <a:latin typeface="Cambria Math" panose="02040503050406030204" pitchFamily="18" charset="0"/>
                      </a:rPr>
                      <m:t>𝑝𝑟𝑖𝑐𝑒</m:t>
                    </m:r>
                    <m:r>
                      <a:rPr lang="it-IT" sz="1400" b="0" i="1" smtClean="0">
                        <a:latin typeface="Cambria Math" panose="02040503050406030204" pitchFamily="18" charset="0"/>
                      </a:rPr>
                      <m:t>  ~  </m:t>
                    </m:r>
                    <m:r>
                      <a:rPr lang="it-IT" sz="1400" b="0" i="1" smtClean="0">
                        <a:latin typeface="Cambria Math" panose="02040503050406030204" pitchFamily="18" charset="0"/>
                      </a:rPr>
                      <m:t>𝑛𝑒𝑖𝑔h𝑏𝑜𝑟h𝑜𝑜𝑑</m:t>
                    </m:r>
                    <m:r>
                      <a:rPr lang="it-IT" sz="1400" b="0" i="1" smtClean="0">
                        <a:latin typeface="Cambria Math" panose="02040503050406030204" pitchFamily="18" charset="0"/>
                      </a:rPr>
                      <m:t>+#</m:t>
                    </m:r>
                    <m:r>
                      <a:rPr lang="it-IT" sz="1400" b="0" i="1" smtClean="0">
                        <a:latin typeface="Cambria Math" panose="02040503050406030204" pitchFamily="18" charset="0"/>
                      </a:rPr>
                      <m:t>𝑛𝑒𝑤</m:t>
                    </m:r>
                    <m:r>
                      <a:rPr lang="it-IT" sz="1400" b="0" i="1" smtClean="0">
                        <a:latin typeface="Cambria Math" panose="02040503050406030204" pitchFamily="18" charset="0"/>
                      </a:rPr>
                      <m:t> </m:t>
                    </m:r>
                    <m:r>
                      <a:rPr lang="it-IT" sz="1400" b="0" i="1" smtClean="0">
                        <a:latin typeface="Cambria Math" panose="02040503050406030204" pitchFamily="18" charset="0"/>
                      </a:rPr>
                      <m:t>𝑐𝑜𝑛𝑠𝑡𝑟𝑢𝑐𝑡𝑖𝑜𝑛</m:t>
                    </m:r>
                    <m:r>
                      <a:rPr lang="it-IT" sz="1400" b="0" i="1" smtClean="0">
                        <a:latin typeface="Cambria Math" panose="02040503050406030204" pitchFamily="18" charset="0"/>
                      </a:rPr>
                      <m:t> </m:t>
                    </m:r>
                    <m:r>
                      <a:rPr lang="it-IT" sz="1400" b="0" i="1" smtClean="0">
                        <a:latin typeface="Cambria Math" panose="02040503050406030204" pitchFamily="18" charset="0"/>
                      </a:rPr>
                      <m:t>𝑤𝑖𝑡h𝑖𝑛</m:t>
                    </m:r>
                    <m:r>
                      <a:rPr lang="it-IT" sz="1400" b="0" i="1" smtClean="0">
                        <a:latin typeface="Cambria Math" panose="02040503050406030204" pitchFamily="18" charset="0"/>
                      </a:rPr>
                      <m:t> 0.5 , 1 ,2.5 </m:t>
                    </m:r>
                    <m:r>
                      <a:rPr lang="it-IT" sz="1400" b="0" i="1" smtClean="0">
                        <a:latin typeface="Cambria Math" panose="02040503050406030204" pitchFamily="18" charset="0"/>
                      </a:rPr>
                      <m:t>𝑘𝑚</m:t>
                    </m:r>
                    <m:r>
                      <a:rPr lang="it-IT" sz="1400" b="0" i="1" smtClean="0">
                        <a:latin typeface="Cambria Math" panose="02040503050406030204" pitchFamily="18" charset="0"/>
                      </a:rPr>
                      <m:t>+</m:t>
                    </m:r>
                    <m:r>
                      <a:rPr lang="it-IT" sz="1400" b="0" i="1" smtClean="0">
                        <a:latin typeface="Cambria Math" panose="02040503050406030204" pitchFamily="18" charset="0"/>
                      </a:rPr>
                      <m:t>𝑦𝑒𝑎𝑟</m:t>
                    </m:r>
                  </m:oMath>
                </a14:m>
                <a:endParaRPr lang="it-IT" sz="1400" dirty="0"/>
              </a:p>
              <a:p>
                <a:pPr marL="342900" indent="-342900" algn="just">
                  <a:buFont typeface="+mj-lt"/>
                  <a:buAutoNum type="arabicPeriod"/>
                </a:pPr>
                <a:r>
                  <a:rPr lang="it-IT" sz="1400" dirty="0"/>
                  <a:t>GAM model for : </a:t>
                </a:r>
                <a14:m>
                  <m:oMath xmlns:m="http://schemas.openxmlformats.org/officeDocument/2006/math">
                    <m:r>
                      <a:rPr lang="it-IT" sz="1400" b="0" i="1" smtClean="0">
                        <a:latin typeface="Cambria Math" panose="02040503050406030204" pitchFamily="18" charset="0"/>
                      </a:rPr>
                      <m:t>#</m:t>
                    </m:r>
                    <m:r>
                      <a:rPr lang="it-IT" sz="1400" b="0" i="1" smtClean="0">
                        <a:latin typeface="Cambria Math" panose="02040503050406030204" pitchFamily="18" charset="0"/>
                      </a:rPr>
                      <m:t>𝑒𝑣𝑖𝑐𝑡𝑖𝑜𝑛</m:t>
                    </m:r>
                    <m:r>
                      <a:rPr lang="it-IT" sz="1400" b="0" i="1" smtClean="0">
                        <a:latin typeface="Cambria Math" panose="02040503050406030204" pitchFamily="18" charset="0"/>
                      </a:rPr>
                      <m:t> </m:t>
                    </m:r>
                    <m:r>
                      <a:rPr lang="it-IT" sz="1400" b="0" i="1" smtClean="0">
                        <a:latin typeface="Cambria Math" panose="02040503050406030204" pitchFamily="18" charset="0"/>
                      </a:rPr>
                      <m:t>𝑛𝑜𝑡𝑖𝑐𝑒𝑠</m:t>
                    </m:r>
                    <m:r>
                      <a:rPr lang="it-IT" sz="1400" b="0" i="1" smtClean="0">
                        <a:latin typeface="Cambria Math" panose="02040503050406030204" pitchFamily="18" charset="0"/>
                      </a:rPr>
                      <m:t> ~  </m:t>
                    </m:r>
                    <m:r>
                      <a:rPr lang="it-IT" sz="1400" b="0" i="1" smtClean="0">
                        <a:latin typeface="Cambria Math" panose="02040503050406030204" pitchFamily="18" charset="0"/>
                      </a:rPr>
                      <m:t>𝑟𝑒𝑛𝑡</m:t>
                    </m:r>
                    <m:r>
                      <a:rPr lang="it-IT" sz="1400" b="0" i="1" smtClean="0">
                        <a:latin typeface="Cambria Math" panose="02040503050406030204" pitchFamily="18" charset="0"/>
                      </a:rPr>
                      <m:t> </m:t>
                    </m:r>
                    <m:r>
                      <a:rPr lang="it-IT" sz="1400" b="0" i="1" smtClean="0">
                        <a:latin typeface="Cambria Math" panose="02040503050406030204" pitchFamily="18" charset="0"/>
                      </a:rPr>
                      <m:t>𝑝𝑟𝑖𝑐𝑒</m:t>
                    </m:r>
                    <m:r>
                      <a:rPr lang="it-IT" sz="1400" b="0" i="1" smtClean="0">
                        <a:latin typeface="Cambria Math" panose="02040503050406030204" pitchFamily="18" charset="0"/>
                      </a:rPr>
                      <m:t>+</m:t>
                    </m:r>
                    <m:r>
                      <a:rPr lang="it-IT" sz="1400" b="0" i="1" smtClean="0">
                        <a:latin typeface="Cambria Math" panose="02040503050406030204" pitchFamily="18" charset="0"/>
                      </a:rPr>
                      <m:t>𝑛𝑒𝑖𝑔h𝑏𝑜𝑟h𝑜𝑜𝑑</m:t>
                    </m:r>
                    <m:r>
                      <a:rPr lang="it-IT" sz="1400" b="0" i="1" smtClean="0">
                        <a:latin typeface="Cambria Math" panose="02040503050406030204" pitchFamily="18" charset="0"/>
                      </a:rPr>
                      <m:t> +</m:t>
                    </m:r>
                    <m:r>
                      <a:rPr lang="it-IT" sz="1400" b="0" i="1" smtClean="0">
                        <a:latin typeface="Cambria Math" panose="02040503050406030204" pitchFamily="18" charset="0"/>
                      </a:rPr>
                      <m:t>𝑦𝑒𝑎𝑟</m:t>
                    </m:r>
                    <m:r>
                      <a:rPr lang="it-IT" sz="1400" b="0" i="1" smtClean="0">
                        <a:latin typeface="Cambria Math" panose="02040503050406030204" pitchFamily="18" charset="0"/>
                      </a:rPr>
                      <m:t>+#</m:t>
                    </m:r>
                    <m:r>
                      <a:rPr lang="it-IT" sz="1400" b="0" i="1" smtClean="0">
                        <a:latin typeface="Cambria Math" panose="02040503050406030204" pitchFamily="18" charset="0"/>
                      </a:rPr>
                      <m:t>𝑛𝑒𝑎𝑟</m:t>
                    </m:r>
                    <m:r>
                      <a:rPr lang="it-IT" sz="1400" b="0" i="1" smtClean="0">
                        <a:latin typeface="Cambria Math" panose="02040503050406030204" pitchFamily="18" charset="0"/>
                      </a:rPr>
                      <m:t> </m:t>
                    </m:r>
                    <m:r>
                      <a:rPr lang="it-IT" sz="1400" b="0" i="1" smtClean="0">
                        <a:latin typeface="Cambria Math" panose="02040503050406030204" pitchFamily="18" charset="0"/>
                      </a:rPr>
                      <m:t>𝑛𝑒𝑤</m:t>
                    </m:r>
                    <m:r>
                      <a:rPr lang="it-IT" sz="1400" b="0" i="1" smtClean="0">
                        <a:latin typeface="Cambria Math" panose="02040503050406030204" pitchFamily="18" charset="0"/>
                      </a:rPr>
                      <m:t> </m:t>
                    </m:r>
                    <m:r>
                      <a:rPr lang="it-IT" sz="1400" b="0" i="1" smtClean="0">
                        <a:latin typeface="Cambria Math" panose="02040503050406030204" pitchFamily="18" charset="0"/>
                      </a:rPr>
                      <m:t>𝑐𝑜𝑛𝑠𝑡𝑟𝑢𝑐𝑡𝑖𝑜𝑛</m:t>
                    </m:r>
                    <m:r>
                      <a:rPr lang="it-IT" sz="1400" b="0" i="1" smtClean="0">
                        <a:latin typeface="Cambria Math" panose="02040503050406030204" pitchFamily="18" charset="0"/>
                      </a:rPr>
                      <m:t> </m:t>
                    </m:r>
                  </m:oMath>
                </a14:m>
                <a:endParaRPr lang="it-IT" sz="1400" dirty="0"/>
              </a:p>
              <a:p>
                <a:pPr algn="just"/>
                <a:r>
                  <a:rPr lang="it-IT" sz="1400" dirty="0"/>
                  <a:t>     </a:t>
                </a:r>
              </a:p>
              <a:p>
                <a:pPr algn="just"/>
                <a:endParaRPr lang="it-IT" sz="1800" dirty="0"/>
              </a:p>
            </p:txBody>
          </p:sp>
        </mc:Choice>
        <mc:Fallback xmlns="">
          <p:sp>
            <p:nvSpPr>
              <p:cNvPr id="3" name="Sottotitolo 2">
                <a:extLst>
                  <a:ext uri="{FF2B5EF4-FFF2-40B4-BE49-F238E27FC236}">
                    <a16:creationId xmlns:a16="http://schemas.microsoft.com/office/drawing/2014/main" id="{51CE8FE2-0969-2CC3-40AB-94D62B0CDFBD}"/>
                  </a:ext>
                </a:extLst>
              </p:cNvPr>
              <p:cNvSpPr>
                <a:spLocks noGrp="1" noRot="1" noChangeAspect="1" noMove="1" noResize="1" noEditPoints="1" noAdjustHandles="1" noChangeArrowheads="1" noChangeShapeType="1" noTextEdit="1"/>
              </p:cNvSpPr>
              <p:nvPr>
                <p:ph type="subTitle" idx="1"/>
              </p:nvPr>
            </p:nvSpPr>
            <p:spPr>
              <a:xfrm>
                <a:off x="949958" y="1678764"/>
                <a:ext cx="10292079" cy="4078941"/>
              </a:xfrm>
              <a:blipFill>
                <a:blip r:embed="rId2"/>
                <a:stretch>
                  <a:fillRect l="-237" t="-448"/>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16D53DB9-F081-B7E3-EE64-F6A127454483}"/>
              </a:ext>
            </a:extLst>
          </p:cNvPr>
          <p:cNvSpPr txBox="1"/>
          <p:nvPr/>
        </p:nvSpPr>
        <p:spPr>
          <a:xfrm>
            <a:off x="949958" y="3147911"/>
            <a:ext cx="5403708" cy="2031325"/>
          </a:xfrm>
          <a:prstGeom prst="rect">
            <a:avLst/>
          </a:prstGeom>
          <a:noFill/>
        </p:spPr>
        <p:txBody>
          <a:bodyPr wrap="square" rtlCol="0">
            <a:spAutoFit/>
          </a:bodyPr>
          <a:lstStyle/>
          <a:p>
            <a:r>
              <a:rPr lang="it-IT" sz="1400" dirty="0"/>
              <a:t>For point 2 </a:t>
            </a:r>
            <a:r>
              <a:rPr lang="it-IT" sz="1400" dirty="0" err="1"/>
              <a:t>we</a:t>
            </a:r>
            <a:r>
              <a:rPr lang="it-IT" sz="1400" dirty="0"/>
              <a:t> are planning to :</a:t>
            </a:r>
          </a:p>
          <a:p>
            <a:pPr marL="285750" indent="-285750">
              <a:buFont typeface="Arial" panose="020B0604020202020204" pitchFamily="34" charset="0"/>
              <a:buChar char="•"/>
            </a:pPr>
            <a:r>
              <a:rPr lang="it-IT" sz="1400" dirty="0"/>
              <a:t>Compute the </a:t>
            </a:r>
            <a:r>
              <a:rPr lang="it-IT" sz="1400" dirty="0" err="1"/>
              <a:t>average</a:t>
            </a:r>
            <a:r>
              <a:rPr lang="it-IT" sz="1400" dirty="0"/>
              <a:t> price for </a:t>
            </a:r>
            <a:r>
              <a:rPr lang="it-IT" sz="1400" dirty="0" err="1"/>
              <a:t>each</a:t>
            </a:r>
            <a:r>
              <a:rPr lang="it-IT" sz="1400" dirty="0"/>
              <a:t> </a:t>
            </a:r>
            <a:r>
              <a:rPr lang="it-IT" sz="1400" dirty="0" err="1"/>
              <a:t>neighborhood</a:t>
            </a:r>
            <a:r>
              <a:rPr lang="it-IT" sz="1400" dirty="0"/>
              <a:t> for </a:t>
            </a:r>
            <a:r>
              <a:rPr lang="it-IT" sz="1400" dirty="0" err="1"/>
              <a:t>each</a:t>
            </a:r>
            <a:r>
              <a:rPr lang="it-IT" sz="1400" dirty="0"/>
              <a:t> </a:t>
            </a:r>
            <a:r>
              <a:rPr lang="it-IT" sz="1400" dirty="0" err="1"/>
              <a:t>year</a:t>
            </a:r>
            <a:endParaRPr lang="it-IT" sz="1400" dirty="0"/>
          </a:p>
          <a:p>
            <a:pPr marL="285750" indent="-285750">
              <a:buFont typeface="Arial" panose="020B0604020202020204" pitchFamily="34" charset="0"/>
              <a:buChar char="•"/>
            </a:pPr>
            <a:r>
              <a:rPr lang="it-IT" sz="1400" dirty="0"/>
              <a:t>Compute an «</a:t>
            </a:r>
            <a:r>
              <a:rPr lang="it-IT" sz="1400" dirty="0" err="1"/>
              <a:t>interpolated</a:t>
            </a:r>
            <a:r>
              <a:rPr lang="it-IT" sz="1400" dirty="0"/>
              <a:t>» price for </a:t>
            </a:r>
            <a:r>
              <a:rPr lang="it-IT" sz="1400" dirty="0" err="1"/>
              <a:t>each</a:t>
            </a:r>
            <a:r>
              <a:rPr lang="it-IT" sz="1400" dirty="0"/>
              <a:t> </a:t>
            </a:r>
            <a:r>
              <a:rPr lang="it-IT" sz="1400" dirty="0" err="1"/>
              <a:t>parcel</a:t>
            </a:r>
            <a:r>
              <a:rPr lang="it-IT" sz="1400" dirty="0"/>
              <a:t> </a:t>
            </a:r>
            <a:r>
              <a:rPr lang="it-IT" sz="1400" dirty="0" err="1"/>
              <a:t>as</a:t>
            </a:r>
            <a:r>
              <a:rPr lang="it-IT" sz="1400" dirty="0"/>
              <a:t> the </a:t>
            </a:r>
            <a:r>
              <a:rPr lang="it-IT" sz="1400" dirty="0" err="1"/>
              <a:t>average</a:t>
            </a:r>
            <a:r>
              <a:rPr lang="it-IT" sz="1400" dirty="0"/>
              <a:t> of the </a:t>
            </a:r>
            <a:r>
              <a:rPr lang="it-IT" sz="1400" dirty="0" err="1"/>
              <a:t>average</a:t>
            </a:r>
            <a:r>
              <a:rPr lang="it-IT" sz="1400" dirty="0"/>
              <a:t> prices of the </a:t>
            </a:r>
            <a:r>
              <a:rPr lang="it-IT" sz="1400" dirty="0" err="1"/>
              <a:t>neighborhood</a:t>
            </a:r>
            <a:r>
              <a:rPr lang="it-IT" sz="1400" dirty="0"/>
              <a:t> </a:t>
            </a:r>
            <a:r>
              <a:rPr lang="it-IT" sz="1400" dirty="0" err="1"/>
              <a:t>weighting</a:t>
            </a:r>
            <a:r>
              <a:rPr lang="it-IT" sz="1400" dirty="0"/>
              <a:t> on the </a:t>
            </a:r>
            <a:r>
              <a:rPr lang="it-IT" sz="1400" dirty="0" err="1"/>
              <a:t>distance</a:t>
            </a:r>
            <a:r>
              <a:rPr lang="it-IT" sz="1400" dirty="0"/>
              <a:t> (</a:t>
            </a:r>
            <a:r>
              <a:rPr lang="it-IT" sz="1400" dirty="0" err="1"/>
              <a:t>between</a:t>
            </a:r>
            <a:r>
              <a:rPr lang="it-IT" sz="1400" dirty="0"/>
              <a:t> </a:t>
            </a:r>
            <a:r>
              <a:rPr lang="it-IT" sz="1400" dirty="0" err="1"/>
              <a:t>centroids</a:t>
            </a:r>
            <a:r>
              <a:rPr lang="it-IT" sz="1400" dirty="0"/>
              <a:t> of </a:t>
            </a:r>
            <a:r>
              <a:rPr lang="it-IT" sz="1400" dirty="0" err="1"/>
              <a:t>parcel</a:t>
            </a:r>
            <a:r>
              <a:rPr lang="it-IT" sz="1400" dirty="0"/>
              <a:t> and </a:t>
            </a:r>
            <a:r>
              <a:rPr lang="it-IT" sz="1400" dirty="0" err="1"/>
              <a:t>neighborhood</a:t>
            </a:r>
            <a:r>
              <a:rPr lang="it-IT" sz="1400" dirty="0"/>
              <a:t>) for </a:t>
            </a:r>
            <a:r>
              <a:rPr lang="it-IT" sz="1400" dirty="0" err="1"/>
              <a:t>each</a:t>
            </a:r>
            <a:r>
              <a:rPr lang="it-IT" sz="1400" dirty="0"/>
              <a:t> </a:t>
            </a:r>
            <a:r>
              <a:rPr lang="it-IT" sz="1400" dirty="0" err="1"/>
              <a:t>year</a:t>
            </a:r>
            <a:endParaRPr lang="it-IT" sz="1400" dirty="0"/>
          </a:p>
          <a:p>
            <a:pPr marL="285750" indent="-285750">
              <a:buFont typeface="Arial" panose="020B0604020202020204" pitchFamily="34" charset="0"/>
              <a:buChar char="•"/>
            </a:pPr>
            <a:r>
              <a:rPr lang="it-IT" sz="1400" dirty="0"/>
              <a:t>Compute for </a:t>
            </a:r>
            <a:r>
              <a:rPr lang="it-IT" sz="1400" dirty="0" err="1"/>
              <a:t>each</a:t>
            </a:r>
            <a:r>
              <a:rPr lang="it-IT" sz="1400" dirty="0"/>
              <a:t> </a:t>
            </a:r>
            <a:r>
              <a:rPr lang="it-IT" sz="1400" dirty="0" err="1"/>
              <a:t>parcel</a:t>
            </a:r>
            <a:r>
              <a:rPr lang="it-IT" sz="1400" dirty="0"/>
              <a:t> the </a:t>
            </a:r>
            <a:r>
              <a:rPr lang="it-IT" sz="1400" dirty="0" err="1"/>
              <a:t>number</a:t>
            </a:r>
            <a:r>
              <a:rPr lang="it-IT" sz="1400" dirty="0"/>
              <a:t> of </a:t>
            </a:r>
            <a:r>
              <a:rPr lang="it-IT" sz="1400" dirty="0" err="1"/>
              <a:t>recent</a:t>
            </a:r>
            <a:r>
              <a:rPr lang="it-IT" sz="1400" dirty="0"/>
              <a:t> </a:t>
            </a:r>
            <a:r>
              <a:rPr lang="it-IT" sz="1400" dirty="0" err="1"/>
              <a:t>constructions</a:t>
            </a:r>
            <a:r>
              <a:rPr lang="it-IT" sz="1400" dirty="0"/>
              <a:t> for </a:t>
            </a:r>
            <a:r>
              <a:rPr lang="it-IT" sz="1400" dirty="0" err="1"/>
              <a:t>each</a:t>
            </a:r>
            <a:r>
              <a:rPr lang="it-IT" sz="1400" dirty="0"/>
              <a:t> </a:t>
            </a:r>
            <a:r>
              <a:rPr lang="it-IT" sz="1400" dirty="0" err="1"/>
              <a:t>parcel</a:t>
            </a:r>
            <a:r>
              <a:rPr lang="it-IT" sz="1400" dirty="0"/>
              <a:t> for </a:t>
            </a:r>
            <a:r>
              <a:rPr lang="it-IT" sz="1400" dirty="0" err="1"/>
              <a:t>each</a:t>
            </a:r>
            <a:r>
              <a:rPr lang="it-IT" sz="1400" dirty="0"/>
              <a:t> </a:t>
            </a:r>
            <a:r>
              <a:rPr lang="it-IT" sz="1400" dirty="0" err="1"/>
              <a:t>year</a:t>
            </a:r>
            <a:r>
              <a:rPr lang="it-IT" sz="1400" dirty="0"/>
              <a:t> </a:t>
            </a:r>
            <a:r>
              <a:rPr lang="it-IT" sz="1400" dirty="0" err="1"/>
              <a:t>within</a:t>
            </a:r>
            <a:r>
              <a:rPr lang="it-IT" sz="1400" dirty="0"/>
              <a:t> 0.5, 1 , 2.5 km </a:t>
            </a:r>
          </a:p>
          <a:p>
            <a:pPr marL="285750" indent="-285750">
              <a:buFont typeface="Arial" panose="020B0604020202020204" pitchFamily="34" charset="0"/>
              <a:buChar char="•"/>
            </a:pPr>
            <a:r>
              <a:rPr lang="it-IT" sz="1400" dirty="0"/>
              <a:t>Build the GAM model and </a:t>
            </a:r>
            <a:r>
              <a:rPr lang="it-IT" sz="1400" dirty="0" err="1"/>
              <a:t>analyze</a:t>
            </a:r>
            <a:r>
              <a:rPr lang="it-IT" sz="1400" dirty="0"/>
              <a:t> the </a:t>
            </a:r>
            <a:r>
              <a:rPr lang="it-IT" sz="1400" dirty="0" err="1"/>
              <a:t>results</a:t>
            </a:r>
            <a:endParaRPr lang="it-IT" sz="1400" dirty="0"/>
          </a:p>
        </p:txBody>
      </p:sp>
      <p:sp>
        <p:nvSpPr>
          <p:cNvPr id="5" name="CasellaDiTesto 4">
            <a:extLst>
              <a:ext uri="{FF2B5EF4-FFF2-40B4-BE49-F238E27FC236}">
                <a16:creationId xmlns:a16="http://schemas.microsoft.com/office/drawing/2014/main" id="{0D743A18-F021-ADC8-FEC1-B753467B8CE6}"/>
              </a:ext>
            </a:extLst>
          </p:cNvPr>
          <p:cNvSpPr txBox="1"/>
          <p:nvPr/>
        </p:nvSpPr>
        <p:spPr>
          <a:xfrm>
            <a:off x="7041823" y="3147911"/>
            <a:ext cx="3271101" cy="523220"/>
          </a:xfrm>
          <a:prstGeom prst="rect">
            <a:avLst/>
          </a:prstGeom>
          <a:noFill/>
        </p:spPr>
        <p:txBody>
          <a:bodyPr wrap="square" rtlCol="0">
            <a:spAutoFit/>
          </a:bodyPr>
          <a:lstStyle/>
          <a:p>
            <a:r>
              <a:rPr lang="it-IT" sz="1400" dirty="0"/>
              <a:t>For point 3 </a:t>
            </a:r>
            <a:r>
              <a:rPr lang="it-IT" sz="1400" dirty="0" err="1"/>
              <a:t>we</a:t>
            </a:r>
            <a:r>
              <a:rPr lang="it-IT" sz="1400" dirty="0"/>
              <a:t> are planning to :</a:t>
            </a:r>
          </a:p>
          <a:p>
            <a:pPr marL="285750" indent="-285750">
              <a:buFont typeface="Arial" panose="020B0604020202020204" pitchFamily="34" charset="0"/>
              <a:buChar char="•"/>
            </a:pPr>
            <a:endParaRPr lang="it-IT" sz="1400" dirty="0"/>
          </a:p>
        </p:txBody>
      </p:sp>
    </p:spTree>
    <p:extLst>
      <p:ext uri="{BB962C8B-B14F-4D97-AF65-F5344CB8AC3E}">
        <p14:creationId xmlns:p14="http://schemas.microsoft.com/office/powerpoint/2010/main" val="1116579868"/>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Facet</Template>
  <TotalTime>266</TotalTime>
  <Words>586</Words>
  <Application>Microsoft Office PowerPoint</Application>
  <PresentationFormat>Widescreen</PresentationFormat>
  <Paragraphs>52</Paragraphs>
  <Slides>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5</vt:i4>
      </vt:variant>
    </vt:vector>
  </HeadingPairs>
  <TitlesOfParts>
    <vt:vector size="9" baseType="lpstr">
      <vt:lpstr>Arial</vt:lpstr>
      <vt:lpstr>Cambria Math</vt:lpstr>
      <vt:lpstr>Seaford</vt:lpstr>
      <vt:lpstr>LevelVTI</vt:lpstr>
      <vt:lpstr>Analysis of San Francisco Housing Market </vt:lpstr>
      <vt:lpstr>Datasets</vt:lpstr>
      <vt:lpstr>Goals and research questions</vt:lpstr>
      <vt:lpstr>Goals and research questions</vt:lpstr>
      <vt:lpstr>Tentative analytical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San Francisco Housing Market </dc:title>
  <dc:creator>Tomaso Castellani</dc:creator>
  <cp:lastModifiedBy>Tomaso Castellani</cp:lastModifiedBy>
  <cp:revision>9</cp:revision>
  <dcterms:created xsi:type="dcterms:W3CDTF">2022-11-12T17:48:27Z</dcterms:created>
  <dcterms:modified xsi:type="dcterms:W3CDTF">2022-11-14T14:02:57Z</dcterms:modified>
</cp:coreProperties>
</file>