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11/15/2022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2"/>
            <a:ext cx="5560406" cy="537216"/>
          </a:xfrm>
        </p:spPr>
        <p:txBody>
          <a:bodyPr>
            <a:normAutofit/>
          </a:bodyPr>
          <a:lstStyle/>
          <a:p>
            <a:pPr algn="just"/>
            <a:r>
              <a:rPr lang="it-IT" sz="1400" dirty="0" err="1"/>
              <a:t>Rent</a:t>
            </a:r>
            <a:r>
              <a:rPr lang="it-IT" sz="1400" dirty="0"/>
              <a:t>: </a:t>
            </a:r>
            <a:r>
              <a:rPr lang="it-IT" sz="1400" dirty="0" err="1"/>
              <a:t>it</a:t>
            </a:r>
            <a:r>
              <a:rPr lang="it-IT" sz="1400" dirty="0"/>
              <a:t> </a:t>
            </a:r>
            <a:r>
              <a:rPr lang="it-IT" sz="1400" dirty="0" err="1"/>
              <a:t>contains</a:t>
            </a:r>
            <a:r>
              <a:rPr lang="it-IT" sz="1400" dirty="0"/>
              <a:t> data </a:t>
            </a:r>
            <a:r>
              <a:rPr lang="it-IT" sz="1400" dirty="0" err="1"/>
              <a:t>about</a:t>
            </a:r>
            <a:r>
              <a:rPr lang="it-IT" sz="1400" dirty="0"/>
              <a:t> online </a:t>
            </a:r>
            <a:r>
              <a:rPr lang="it-IT" sz="1400" dirty="0" err="1"/>
              <a:t>rent</a:t>
            </a:r>
            <a:r>
              <a:rPr lang="it-IT" sz="1400" dirty="0"/>
              <a:t> advertisements in SF </a:t>
            </a:r>
            <a:r>
              <a:rPr lang="it-IT" sz="1400" dirty="0" err="1"/>
              <a:t>taken</a:t>
            </a:r>
            <a:r>
              <a:rPr lang="it-IT" sz="1400" dirty="0"/>
              <a:t> from </a:t>
            </a:r>
            <a:r>
              <a:rPr lang="it-IT" sz="1400" dirty="0" err="1"/>
              <a:t>Craiglist</a:t>
            </a:r>
            <a:r>
              <a:rPr lang="it-IT" sz="1400" dirty="0"/>
              <a:t>. </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1169551"/>
          </a:xfrm>
          <a:prstGeom prst="rect">
            <a:avLst/>
          </a:prstGeom>
          <a:noFill/>
        </p:spPr>
        <p:txBody>
          <a:bodyPr wrap="square" rtlCol="0">
            <a:spAutoFit/>
          </a:bodyPr>
          <a:lstStyle/>
          <a:p>
            <a:pPr algn="just"/>
            <a:r>
              <a:rPr lang="it-IT" sz="1400" dirty="0"/>
              <a:t>Construction: </a:t>
            </a:r>
            <a:r>
              <a:rPr lang="it-IT" sz="1400" dirty="0" err="1"/>
              <a:t>it</a:t>
            </a:r>
            <a:r>
              <a:rPr lang="it-IT" sz="1400" dirty="0"/>
              <a:t> </a:t>
            </a:r>
            <a:r>
              <a:rPr lang="it-IT" sz="1400" dirty="0" err="1"/>
              <a:t>contains</a:t>
            </a:r>
            <a:r>
              <a:rPr lang="it-IT" sz="1400" dirty="0"/>
              <a:t> </a:t>
            </a:r>
            <a:r>
              <a:rPr lang="it-IT" sz="1400" dirty="0" err="1"/>
              <a:t>all</a:t>
            </a:r>
            <a:r>
              <a:rPr lang="it-IT" sz="1400" dirty="0"/>
              <a:t> the </a:t>
            </a:r>
            <a:r>
              <a:rPr lang="it-IT" sz="1400" dirty="0" err="1"/>
              <a:t>permits</a:t>
            </a:r>
            <a:r>
              <a:rPr lang="it-IT" sz="1400" dirty="0"/>
              <a:t> of </a:t>
            </a:r>
            <a:r>
              <a:rPr lang="it-IT" sz="1400" dirty="0" err="1"/>
              <a:t>construction</a:t>
            </a:r>
            <a:r>
              <a:rPr lang="it-IT" sz="1400" dirty="0"/>
              <a:t> </a:t>
            </a:r>
            <a:r>
              <a:rPr lang="it-IT" sz="1400" dirty="0" err="1"/>
              <a:t>granted</a:t>
            </a:r>
            <a:r>
              <a:rPr lang="it-IT" sz="1400" dirty="0"/>
              <a:t> by the city of SF. </a:t>
            </a:r>
            <a:r>
              <a:rPr lang="it-IT" sz="1400" dirty="0" err="1"/>
              <a:t>We</a:t>
            </a:r>
            <a:r>
              <a:rPr lang="it-IT" sz="1400" dirty="0"/>
              <a:t> </a:t>
            </a:r>
            <a:r>
              <a:rPr lang="it-IT" sz="1400" dirty="0" err="1"/>
              <a:t>extracted</a:t>
            </a:r>
            <a:r>
              <a:rPr lang="it-IT" sz="1400" dirty="0"/>
              <a:t> the information </a:t>
            </a:r>
            <a:r>
              <a:rPr lang="it-IT" sz="1400" dirty="0" err="1"/>
              <a:t>regarding</a:t>
            </a:r>
            <a:r>
              <a:rPr lang="it-IT" sz="1400" dirty="0"/>
              <a:t> </a:t>
            </a:r>
            <a:r>
              <a:rPr lang="it-IT" sz="1400" dirty="0" err="1"/>
              <a:t>excusively</a:t>
            </a:r>
            <a:r>
              <a:rPr lang="it-IT" sz="1400" dirty="0"/>
              <a:t> housing buildings (with an </a:t>
            </a:r>
            <a:r>
              <a:rPr lang="it-IT" sz="1400" dirty="0" err="1"/>
              <a:t>increase</a:t>
            </a:r>
            <a:r>
              <a:rPr lang="it-IT" sz="1400" dirty="0"/>
              <a:t> of the </a:t>
            </a:r>
            <a:r>
              <a:rPr lang="it-IT" sz="1400" dirty="0" err="1"/>
              <a:t>units</a:t>
            </a:r>
            <a:r>
              <a:rPr lang="it-IT" sz="1400" dirty="0"/>
              <a:t>) in order to have an idea of the locations of the new </a:t>
            </a:r>
            <a:r>
              <a:rPr lang="it-IT" sz="1400" dirty="0" err="1"/>
              <a:t>houses</a:t>
            </a:r>
            <a:r>
              <a:rPr lang="it-IT" sz="1400" dirty="0"/>
              <a:t> </a:t>
            </a:r>
            <a:r>
              <a:rPr lang="it-IT" sz="1400" dirty="0" err="1"/>
              <a:t>built</a:t>
            </a:r>
            <a:r>
              <a:rPr lang="it-IT" sz="1400" dirty="0"/>
              <a:t> in the </a:t>
            </a:r>
            <a:r>
              <a:rPr lang="it-IT" sz="1400" dirty="0" err="1"/>
              <a:t>period</a:t>
            </a:r>
            <a:r>
              <a:rPr lang="it-IT" sz="14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523220"/>
          </a:xfrm>
          <a:prstGeom prst="rect">
            <a:avLst/>
          </a:prstGeom>
          <a:noFill/>
        </p:spPr>
        <p:txBody>
          <a:bodyPr wrap="square" rtlCol="0">
            <a:spAutoFit/>
          </a:bodyPr>
          <a:lstStyle/>
          <a:p>
            <a:pPr algn="just"/>
            <a:r>
              <a:rPr lang="it-IT" sz="1400" dirty="0" err="1"/>
              <a:t>Parcels</a:t>
            </a:r>
            <a:r>
              <a:rPr lang="it-IT" sz="1400" dirty="0"/>
              <a:t>: </a:t>
            </a:r>
            <a:r>
              <a:rPr lang="it-IT" sz="1400" dirty="0" err="1"/>
              <a:t>it</a:t>
            </a:r>
            <a:r>
              <a:rPr lang="it-IT" sz="1400" dirty="0"/>
              <a:t> </a:t>
            </a:r>
            <a:r>
              <a:rPr lang="it-IT" sz="1400" dirty="0" err="1"/>
              <a:t>contains</a:t>
            </a:r>
            <a:r>
              <a:rPr lang="it-IT" sz="1400" dirty="0"/>
              <a:t> the </a:t>
            </a:r>
            <a:r>
              <a:rPr lang="it-IT" sz="1400" dirty="0" err="1"/>
              <a:t>coordinates</a:t>
            </a:r>
            <a:r>
              <a:rPr lang="it-IT" sz="1400" dirty="0"/>
              <a:t> of the </a:t>
            </a:r>
            <a:r>
              <a:rPr lang="it-IT" sz="1400" dirty="0" err="1"/>
              <a:t>residential</a:t>
            </a:r>
            <a:r>
              <a:rPr lang="it-IT" sz="1400" dirty="0"/>
              <a:t> </a:t>
            </a:r>
            <a:r>
              <a:rPr lang="it-IT" sz="1400" dirty="0" err="1"/>
              <a:t>parcels</a:t>
            </a:r>
            <a:r>
              <a:rPr lang="it-IT" sz="1400" dirty="0"/>
              <a:t> </a:t>
            </a:r>
            <a:r>
              <a:rPr lang="it-IT" sz="1400" dirty="0" err="1"/>
              <a:t>units</a:t>
            </a:r>
            <a:r>
              <a:rPr lang="it-IT" sz="14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523220"/>
          </a:xfrm>
          <a:prstGeom prst="rect">
            <a:avLst/>
          </a:prstGeom>
          <a:noFill/>
        </p:spPr>
        <p:txBody>
          <a:bodyPr wrap="square" rtlCol="0">
            <a:spAutoFit/>
          </a:bodyPr>
          <a:lstStyle/>
          <a:p>
            <a:pPr algn="just"/>
            <a:r>
              <a:rPr lang="it-IT" sz="1400" dirty="0" err="1"/>
              <a:t>Evictions&amp;Buyout</a:t>
            </a:r>
            <a:r>
              <a:rPr lang="it-IT" sz="1400" dirty="0"/>
              <a:t>: </a:t>
            </a:r>
            <a:r>
              <a:rPr lang="it-IT" sz="1400" dirty="0" err="1"/>
              <a:t>it</a:t>
            </a:r>
            <a:r>
              <a:rPr lang="it-IT" sz="1400" dirty="0"/>
              <a:t> </a:t>
            </a:r>
            <a:r>
              <a:rPr lang="it-IT" sz="1400" dirty="0" err="1"/>
              <a:t>contains</a:t>
            </a:r>
            <a:r>
              <a:rPr lang="it-IT" sz="1400" dirty="0"/>
              <a:t> the information of the </a:t>
            </a:r>
            <a:r>
              <a:rPr lang="it-IT" sz="1400" dirty="0" err="1"/>
              <a:t>eviction</a:t>
            </a:r>
            <a:r>
              <a:rPr lang="it-IT" sz="1400" dirty="0"/>
              <a:t> </a:t>
            </a:r>
            <a:r>
              <a:rPr lang="it-IT" sz="1400" dirty="0" err="1"/>
              <a:t>notices</a:t>
            </a:r>
            <a:r>
              <a:rPr lang="it-IT" sz="1400" dirty="0"/>
              <a:t> and buyout agreements </a:t>
            </a:r>
            <a:r>
              <a:rPr lang="it-IT" sz="1400" dirty="0" err="1"/>
              <a:t>emitted</a:t>
            </a:r>
            <a:r>
              <a:rPr lang="it-IT" sz="1400" dirty="0"/>
              <a:t> in SF </a:t>
            </a:r>
            <a:r>
              <a:rPr lang="it-IT" sz="1400" dirty="0" err="1"/>
              <a:t>during</a:t>
            </a:r>
            <a:r>
              <a:rPr lang="it-IT" sz="1400" dirty="0"/>
              <a:t> the </a:t>
            </a:r>
            <a:r>
              <a:rPr lang="it-IT" sz="1400" dirty="0" err="1"/>
              <a:t>period</a:t>
            </a:r>
            <a:r>
              <a:rPr lang="it-IT" sz="1400" dirty="0"/>
              <a:t> of study.</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Price/mq</a:t>
            </a:r>
          </a:p>
          <a:p>
            <a:pPr marL="285750" indent="-285750">
              <a:buFont typeface="Arial" panose="020B0604020202020204" pitchFamily="34" charset="0"/>
              <a:buChar char="•"/>
            </a:pPr>
            <a:r>
              <a:rPr lang="it-IT" sz="1400" dirty="0"/>
              <a:t>Date of the advertisement</a:t>
            </a:r>
          </a:p>
          <a:p>
            <a:pPr marL="285750" indent="-285750">
              <a:buFont typeface="Arial" panose="020B0604020202020204" pitchFamily="34" charset="0"/>
              <a:buChar char="•"/>
            </a:pPr>
            <a:r>
              <a:rPr lang="it-IT" sz="1400" dirty="0"/>
              <a:t># Beds, </a:t>
            </a:r>
            <a:r>
              <a:rPr lang="it-IT" sz="1400" dirty="0" err="1"/>
              <a:t>baths</a:t>
            </a:r>
            <a:r>
              <a:rPr lang="it-IT" sz="14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endParaRPr lang="it-IT" sz="1400" dirty="0"/>
          </a:p>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Date</a:t>
            </a:r>
          </a:p>
          <a:p>
            <a:pPr marL="285750" indent="-285750">
              <a:buFont typeface="Arial" panose="020B0604020202020204" pitchFamily="34" charset="0"/>
              <a:buChar char="•"/>
            </a:pPr>
            <a:r>
              <a:rPr lang="it-IT" sz="1400" dirty="0" err="1"/>
              <a:t>Motivation</a:t>
            </a:r>
            <a:r>
              <a:rPr lang="it-IT" sz="1400" dirty="0"/>
              <a:t> of the </a:t>
            </a:r>
            <a:r>
              <a:rPr lang="it-IT" sz="1400" dirty="0" err="1"/>
              <a:t>eviction</a:t>
            </a:r>
            <a:endParaRPr lang="it-IT" sz="1400" dirty="0"/>
          </a:p>
          <a:p>
            <a:pPr marL="285750" indent="-285750">
              <a:buFont typeface="Arial" panose="020B0604020202020204" pitchFamily="34" charset="0"/>
              <a:buChar char="•"/>
            </a:pPr>
            <a:r>
              <a:rPr lang="it-IT" sz="1400" dirty="0"/>
              <a:t>Buyout </a:t>
            </a:r>
            <a:r>
              <a:rPr lang="it-IT" sz="1400" dirty="0" err="1"/>
              <a:t>amount</a:t>
            </a:r>
            <a:endParaRPr lang="it-IT" sz="14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r>
              <a:rPr lang="it-IT" sz="1400" dirty="0"/>
              <a:t>   </a:t>
            </a:r>
          </a:p>
          <a:p>
            <a:pPr marL="285750" indent="-285750">
              <a:buFont typeface="Arial" panose="020B0604020202020204" pitchFamily="34" charset="0"/>
              <a:buChar char="•"/>
            </a:pPr>
            <a:r>
              <a:rPr lang="it-IT" sz="1400" dirty="0"/>
              <a:t>Date (of </a:t>
            </a:r>
            <a:r>
              <a:rPr lang="it-IT" sz="1400" dirty="0" err="1"/>
              <a:t>emission</a:t>
            </a:r>
            <a:r>
              <a:rPr lang="it-IT" sz="1400" dirty="0"/>
              <a:t>)</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use</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a:t>
            </a:r>
            <a:r>
              <a:rPr lang="it-IT" sz="1400" dirty="0" err="1"/>
              <a:t>units</a:t>
            </a:r>
            <a:endParaRPr lang="it-IT" sz="14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Latitude</a:t>
            </a:r>
            <a:r>
              <a:rPr lang="it-IT" sz="1400" dirty="0"/>
              <a:t> and </a:t>
            </a:r>
            <a:r>
              <a:rPr lang="it-IT" sz="1400" dirty="0" err="1"/>
              <a:t>longitude</a:t>
            </a:r>
            <a:r>
              <a:rPr lang="it-IT" sz="1400" dirty="0"/>
              <a:t> of the </a:t>
            </a:r>
            <a:r>
              <a:rPr lang="it-IT" sz="1400" dirty="0" err="1"/>
              <a:t>vertices</a:t>
            </a:r>
            <a:r>
              <a:rPr lang="it-IT" sz="1400" dirty="0"/>
              <a:t> of the </a:t>
            </a:r>
            <a:r>
              <a:rPr lang="it-IT" sz="1400" dirty="0" err="1"/>
              <a:t>parcel</a:t>
            </a:r>
            <a:endParaRPr lang="it-IT" sz="1400" dirty="0"/>
          </a:p>
          <a:p>
            <a:pPr marL="285750" indent="-285750">
              <a:buFont typeface="Arial" panose="020B0604020202020204" pitchFamily="34" charset="0"/>
              <a:buChar char="•"/>
            </a:pPr>
            <a:r>
              <a:rPr lang="it-IT" sz="1400" dirty="0"/>
              <a:t># </a:t>
            </a:r>
            <a:r>
              <a:rPr lang="it-IT" sz="1400" dirty="0" err="1"/>
              <a:t>houses</a:t>
            </a:r>
            <a:r>
              <a:rPr lang="it-IT" sz="1400" dirty="0"/>
              <a:t> for </a:t>
            </a:r>
            <a:r>
              <a:rPr lang="it-IT" sz="1400" dirty="0" err="1"/>
              <a:t>each</a:t>
            </a:r>
            <a:r>
              <a:rPr lang="it-IT" sz="1400" dirty="0"/>
              <a:t> </a:t>
            </a:r>
            <a:r>
              <a:rPr lang="it-IT" sz="1400" dirty="0" err="1"/>
              <a:t>parcel</a:t>
            </a:r>
            <a:endParaRPr lang="it-IT" sz="1400" dirty="0"/>
          </a:p>
          <a:p>
            <a:pPr marL="285750" indent="-285750">
              <a:buFont typeface="Arial" panose="020B0604020202020204" pitchFamily="34" charset="0"/>
              <a:buChar char="•"/>
            </a:pPr>
            <a:r>
              <a:rPr lang="it-IT" sz="1400" dirty="0" err="1"/>
              <a:t>Year</a:t>
            </a:r>
            <a:r>
              <a:rPr lang="it-IT" sz="1400" dirty="0"/>
              <a:t> of </a:t>
            </a:r>
            <a:r>
              <a:rPr lang="it-IT" sz="1400" dirty="0" err="1"/>
              <a:t>construction</a:t>
            </a:r>
            <a:endParaRPr lang="it-IT" sz="14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xmlns:a14="http://schemas.microsoft.com/office/drawing/2010/main">
        <mc:Choice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07977" y="1603425"/>
                <a:ext cx="10776046" cy="1635072"/>
              </a:xfrm>
            </p:spPr>
            <p:txBody>
              <a:bodyPr>
                <a:normAutofit/>
              </a:bodyPr>
              <a:lstStyle/>
              <a:p>
                <a:pPr marL="342900" indent="-342900" algn="just">
                  <a:buFont typeface="+mj-lt"/>
                  <a:buAutoNum type="arabicPeriod"/>
                </a:pPr>
                <a:r>
                  <a:rPr lang="it-IT" sz="1200" dirty="0"/>
                  <a:t>Exploratory </a:t>
                </a:r>
                <a:r>
                  <a:rPr lang="it-IT" sz="1200" dirty="0" err="1"/>
                  <a:t>analysis</a:t>
                </a:r>
                <a:r>
                  <a:rPr lang="it-IT" sz="1200" dirty="0"/>
                  <a:t>: </a:t>
                </a:r>
                <a:r>
                  <a:rPr lang="it-IT" sz="1200" dirty="0" err="1"/>
                  <a:t>functional</a:t>
                </a:r>
                <a:r>
                  <a:rPr lang="it-IT" sz="1200" dirty="0"/>
                  <a:t> </a:t>
                </a:r>
                <a:r>
                  <a:rPr lang="it-IT" sz="1200" dirty="0" err="1"/>
                  <a:t>tests</a:t>
                </a:r>
                <a:r>
                  <a:rPr lang="it-IT" sz="1200" dirty="0"/>
                  <a:t> and one-way ANOVA for </a:t>
                </a:r>
                <a:r>
                  <a:rPr lang="it-IT" sz="1200" dirty="0" err="1"/>
                  <a:t>rent</a:t>
                </a:r>
                <a:r>
                  <a:rPr lang="it-IT" sz="1200" dirty="0"/>
                  <a:t> prices or eviction notices as functions of time grouping by neighborhood</a:t>
                </a:r>
              </a:p>
              <a:p>
                <a:pPr marL="342900" indent="-342900" algn="just">
                  <a:buFont typeface="+mj-lt"/>
                  <a:buAutoNum type="arabicPeriod"/>
                </a:pPr>
                <a:r>
                  <a:rPr lang="it-IT" sz="1200" dirty="0"/>
                  <a:t>GAM model for:</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𝑛h𝑜𝑜𝑑</m:t>
                        </m:r>
                      </m:e>
                      <m:sub>
                        <m:r>
                          <a:rPr lang="it-IT" sz="1200" b="0" i="1" smtClean="0">
                            <a:latin typeface="Cambria Math" panose="02040503050406030204" pitchFamily="18" charset="0"/>
                          </a:rPr>
                          <m:t>𝑝𝑎𝑟𝑐𝑒𝑙</m:t>
                        </m:r>
                      </m:sub>
                    </m:sSub>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 </m:t>
                    </m:r>
                    <m:nary>
                      <m:naryPr>
                        <m:chr m:val="∑"/>
                        <m:ctrlPr>
                          <a:rPr lang="it-IT" sz="1200" b="0" i="1" smtClean="0">
                            <a:latin typeface="Cambria Math" panose="02040503050406030204" pitchFamily="18" charset="0"/>
                          </a:rPr>
                        </m:ctrlPr>
                      </m:naryPr>
                      <m:sub>
                        <m:r>
                          <m:rPr>
                            <m:brk m:alnAt="23"/>
                          </m:rPr>
                          <a:rPr lang="it-IT" sz="1200" b="0" i="1" smtClean="0">
                            <a:latin typeface="Cambria Math" panose="02040503050406030204" pitchFamily="18" charset="0"/>
                          </a:rPr>
                          <m:t>𝑡</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𝑡h𝑟𝑒𝑠h𝑜𝑙𝑑</m:t>
                        </m:r>
                      </m:sub>
                      <m:sup>
                        <m:r>
                          <a:rPr lang="it-IT" sz="1200" b="0" i="1" smtClean="0">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r>
                              <a:rPr lang="it-IT" sz="1200" i="1">
                                <a:latin typeface="Cambria Math" panose="02040503050406030204" pitchFamily="18" charset="0"/>
                              </a:rPr>
                              <m:t> </m:t>
                            </m:r>
                            <m:r>
                              <a:rPr lang="it-IT" sz="1200" i="1">
                                <a:latin typeface="Cambria Math" panose="02040503050406030204" pitchFamily="18" charset="0"/>
                              </a:rPr>
                              <m:t>𝑤𝑖𝑡h𝑖𝑛</m:t>
                            </m:r>
                            <m:r>
                              <a:rPr lang="it-IT" sz="1200" i="1">
                                <a:latin typeface="Cambria Math" panose="02040503050406030204" pitchFamily="18" charset="0"/>
                              </a:rPr>
                              <m:t> 0.1 , 0.5 ,1, 2 </m:t>
                            </m:r>
                            <m:r>
                              <a:rPr lang="it-IT" sz="1200" i="1">
                                <a:latin typeface="Cambria Math" panose="02040503050406030204" pitchFamily="18" charset="0"/>
                              </a:rPr>
                              <m:t>𝑘𝑚</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m:t>
                            </m:r>
                            <m:r>
                              <a:rPr lang="it-IT" sz="1200" b="0" i="1" smtClean="0">
                                <a:latin typeface="Cambria Math" panose="02040503050406030204" pitchFamily="18" charset="0"/>
                              </a:rPr>
                              <m:t>𝑡</m:t>
                            </m:r>
                          </m:sub>
                        </m:sSub>
                      </m:e>
                    </m:nary>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𝑑𝑖𝑠𝑡𝑎𝑛𝑐𝑒</m:t>
                        </m:r>
                        <m:r>
                          <a:rPr lang="it-IT" sz="1200" i="1">
                            <a:latin typeface="Cambria Math" panose="02040503050406030204" pitchFamily="18" charset="0"/>
                          </a:rPr>
                          <m:t> </m:t>
                        </m:r>
                        <m:r>
                          <a:rPr lang="it-IT" sz="1200" i="1">
                            <a:latin typeface="Cambria Math" panose="02040503050406030204" pitchFamily="18" charset="0"/>
                          </a:rPr>
                          <m:t>𝑓𝑟𝑜𝑚</m:t>
                        </m:r>
                        <m:r>
                          <a:rPr lang="it-IT" sz="1200" i="1">
                            <a:latin typeface="Cambria Math" panose="02040503050406030204" pitchFamily="18" charset="0"/>
                          </a:rPr>
                          <m:t> </m:t>
                        </m:r>
                        <m:r>
                          <a:rPr lang="it-IT" sz="1200" i="1">
                            <a:latin typeface="Cambria Math" panose="02040503050406030204" pitchFamily="18" charset="0"/>
                          </a:rPr>
                          <m:t>𝑓𝑖𝑛𝑎𝑛𝑐𝑖𝑎𝑙</m:t>
                        </m:r>
                        <m:r>
                          <a:rPr lang="it-IT" sz="1200" i="1">
                            <a:latin typeface="Cambria Math" panose="02040503050406030204" pitchFamily="18" charset="0"/>
                          </a:rPr>
                          <m:t> </m:t>
                        </m:r>
                        <m:r>
                          <a:rPr lang="it-IT" sz="1200" i="1">
                            <a:latin typeface="Cambria Math" panose="02040503050406030204" pitchFamily="18" charset="0"/>
                          </a:rPr>
                          <m:t>𝑑𝑖𝑠𝑡𝑟𝑖𝑐𝑡</m:t>
                        </m:r>
                      </m:e>
                      <m:sub>
                        <m:r>
                          <a:rPr lang="it-IT" sz="1200" b="0" i="1" smtClean="0">
                            <a:latin typeface="Cambria Math" panose="02040503050406030204" pitchFamily="18" charset="0"/>
                          </a:rPr>
                          <m:t>𝑝𝑎𝑟𝑐𝑒𝑙</m:t>
                        </m:r>
                      </m:sub>
                    </m:sSub>
                  </m:oMath>
                </a14:m>
                <a:endParaRPr lang="it-IT" sz="1200" b="0" dirty="0"/>
              </a:p>
              <a:p>
                <a:pPr marL="342900" indent="-342900" algn="just">
                  <a:buFont typeface="+mj-lt"/>
                  <a:buAutoNum type="arabicPeriod"/>
                </a:pPr>
                <a:r>
                  <a:rPr lang="it-IT" sz="1200" dirty="0"/>
                  <a:t>GAM model for : </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m:t>
                        </m:r>
                        <m:r>
                          <a:rPr lang="it-IT" sz="1200" b="0" i="1" smtClean="0">
                            <a:latin typeface="Cambria Math" panose="02040503050406030204" pitchFamily="18" charset="0"/>
                          </a:rPr>
                          <m:t>𝑒𝑣𝑖𝑐𝑡𝑖𝑜𝑛</m:t>
                        </m:r>
                        <m:r>
                          <a:rPr lang="it-IT" sz="1200" b="0" i="1" smtClean="0">
                            <a:latin typeface="Cambria Math" panose="02040503050406030204" pitchFamily="18" charset="0"/>
                          </a:rPr>
                          <m:t> </m:t>
                        </m:r>
                        <m:r>
                          <a:rPr lang="it-IT" sz="1200" b="0" i="1" smtClean="0">
                            <a:latin typeface="Cambria Math" panose="02040503050406030204" pitchFamily="18" charset="0"/>
                          </a:rPr>
                          <m:t>𝑛𝑜𝑡𝑖𝑐𝑒𝑠</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i="1">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b="0" i="1" smtClean="0">
                        <a:latin typeface="Cambria Math" panose="02040503050406030204" pitchFamily="18" charset="0"/>
                      </a:rPr>
                      <m:t>+</m:t>
                    </m:r>
                    <m:nary>
                      <m:naryPr>
                        <m:chr m:val="∑"/>
                        <m:ctrlPr>
                          <a:rPr lang="it-IT" sz="1200" i="1">
                            <a:latin typeface="Cambria Math" panose="02040503050406030204" pitchFamily="18" charset="0"/>
                          </a:rPr>
                        </m:ctrlPr>
                      </m:naryPr>
                      <m:sub>
                        <m:r>
                          <m:rPr>
                            <m:brk m:alnAt="23"/>
                          </m:rPr>
                          <a:rPr lang="it-IT" sz="1200" i="1">
                            <a:latin typeface="Cambria Math" panose="02040503050406030204" pitchFamily="18" charset="0"/>
                          </a:rPr>
                          <m:t>𝑡</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i="1">
                            <a:latin typeface="Cambria Math" panose="02040503050406030204" pitchFamily="18" charset="0"/>
                          </a:rPr>
                          <m:t>−</m:t>
                        </m:r>
                        <m:r>
                          <a:rPr lang="it-IT" sz="1200" i="1">
                            <a:latin typeface="Cambria Math" panose="02040503050406030204" pitchFamily="18" charset="0"/>
                          </a:rPr>
                          <m:t>𝑡h𝑟𝑒𝑠h𝑜𝑙𝑑</m:t>
                        </m:r>
                      </m:sub>
                      <m:sup>
                        <m:r>
                          <a:rPr lang="it-IT" sz="1200" i="1">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e>
                          <m:sub>
                            <m:r>
                              <a:rPr lang="it-IT" sz="1200" b="0" i="1" smtClean="0">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𝑡</m:t>
                            </m:r>
                          </m:sub>
                        </m:sSub>
                      </m:e>
                    </m:nary>
                  </m:oMath>
                </a14:m>
                <a:endParaRPr lang="it-IT" sz="1200" dirty="0"/>
              </a:p>
              <a:p>
                <a:pPr marL="342900" indent="-342900" algn="just">
                  <a:buFont typeface="+mj-lt"/>
                  <a:buAutoNum type="arabicPeriod"/>
                </a:pPr>
                <a:r>
                  <a:rPr lang="it-IT" sz="1200" dirty="0" err="1"/>
                  <a:t>We</a:t>
                </a:r>
                <a:r>
                  <a:rPr lang="it-IT" sz="1200" dirty="0"/>
                  <a:t> </a:t>
                </a:r>
                <a:r>
                  <a:rPr lang="it-IT" sz="1200" dirty="0" err="1"/>
                  <a:t>may</a:t>
                </a:r>
                <a:r>
                  <a:rPr lang="it-IT" sz="1200" dirty="0"/>
                  <a:t> </a:t>
                </a:r>
                <a:r>
                  <a:rPr lang="it-IT" sz="1200" dirty="0" err="1"/>
                  <a:t>add</a:t>
                </a:r>
                <a:r>
                  <a:rPr lang="it-IT" sz="1200" dirty="0"/>
                  <a:t> new techniques to go </a:t>
                </a:r>
                <a:r>
                  <a:rPr lang="it-IT" sz="1200" dirty="0" err="1"/>
                  <a:t>deeper</a:t>
                </a:r>
                <a:r>
                  <a:rPr lang="it-IT" sz="1200" dirty="0"/>
                  <a:t> </a:t>
                </a:r>
                <a:r>
                  <a:rPr lang="it-IT" sz="1200" dirty="0" err="1"/>
                  <a:t>into</a:t>
                </a:r>
                <a:r>
                  <a:rPr lang="it-IT" sz="1200" dirty="0"/>
                  <a:t> the </a:t>
                </a:r>
                <a:r>
                  <a:rPr lang="it-IT" sz="1200" dirty="0" err="1"/>
                  <a:t>analysis</a:t>
                </a:r>
                <a:r>
                  <a:rPr lang="it-IT" sz="1200" dirty="0"/>
                  <a:t> </a:t>
                </a:r>
                <a:r>
                  <a:rPr lang="it-IT" sz="1200" dirty="0" err="1"/>
                  <a:t>using</a:t>
                </a:r>
                <a:r>
                  <a:rPr lang="it-IT" sz="1200" dirty="0"/>
                  <a:t> the </a:t>
                </a:r>
                <a:r>
                  <a:rPr lang="it-IT" sz="1200" dirty="0" err="1"/>
                  <a:t>the</a:t>
                </a:r>
                <a:r>
                  <a:rPr lang="it-IT" sz="1200" dirty="0"/>
                  <a:t> </a:t>
                </a:r>
                <a:r>
                  <a:rPr lang="it-IT" sz="1200" dirty="0" err="1"/>
                  <a:t>latest</a:t>
                </a:r>
                <a:r>
                  <a:rPr lang="it-IT" sz="1200" dirty="0"/>
                  <a:t> tools </a:t>
                </a:r>
                <a:r>
                  <a:rPr lang="it-IT" sz="1200" dirty="0" err="1"/>
                  <a:t>viewed</a:t>
                </a:r>
                <a:r>
                  <a:rPr lang="it-IT" sz="1200" dirty="0"/>
                  <a:t> </a:t>
                </a:r>
                <a:r>
                  <a:rPr lang="it-IT" sz="1200" dirty="0" err="1"/>
                  <a:t>at</a:t>
                </a:r>
                <a:r>
                  <a:rPr lang="it-IT" sz="1200" dirty="0"/>
                  <a:t> </a:t>
                </a:r>
                <a:r>
                  <a:rPr lang="it-IT" sz="1200" dirty="0" err="1"/>
                  <a:t>lesson</a:t>
                </a:r>
                <a:r>
                  <a:rPr lang="it-IT" sz="1200" dirty="0"/>
                  <a:t> ( e.g. </a:t>
                </a:r>
                <a:r>
                  <a:rPr lang="it-IT" sz="1200" dirty="0" err="1"/>
                  <a:t>spatial</a:t>
                </a:r>
                <a:r>
                  <a:rPr lang="it-IT" sz="1200" dirty="0"/>
                  <a:t> </a:t>
                </a:r>
                <a:r>
                  <a:rPr lang="it-IT" sz="1200" dirty="0" err="1"/>
                  <a:t>regression</a:t>
                </a:r>
                <a:r>
                  <a:rPr lang="it-IT" sz="1200" dirty="0"/>
                  <a:t> )</a:t>
                </a:r>
              </a:p>
              <a:p>
                <a:pPr algn="just"/>
                <a:endParaRPr lang="it-IT" sz="1200" dirty="0"/>
              </a:p>
            </p:txBody>
          </p:sp>
        </mc:Choice>
        <mc:Fallback xmlns="">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07977" y="1603425"/>
                <a:ext cx="10776046" cy="1635072"/>
              </a:xfrm>
              <a:blipFill>
                <a:blip r:embed="rId2"/>
                <a:stretch>
                  <a:fillRect l="-57" t="-74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07977" y="3271154"/>
            <a:ext cx="10776046" cy="1754326"/>
          </a:xfrm>
          <a:prstGeom prst="rect">
            <a:avLst/>
          </a:prstGeom>
          <a:noFill/>
        </p:spPr>
        <p:txBody>
          <a:bodyPr wrap="square" rtlCol="0">
            <a:spAutoFit/>
          </a:bodyPr>
          <a:lstStyle/>
          <a:p>
            <a:pPr algn="just"/>
            <a:r>
              <a:rPr lang="it-IT" sz="1200" b="1" dirty="0"/>
              <a:t>For point 2 </a:t>
            </a:r>
            <a:r>
              <a:rPr lang="it-IT" sz="1200" b="1" dirty="0" err="1"/>
              <a:t>we</a:t>
            </a:r>
            <a:r>
              <a:rPr lang="it-IT" sz="1200" b="1" dirty="0"/>
              <a:t> are planning to :</a:t>
            </a:r>
          </a:p>
          <a:p>
            <a:pPr marL="285750" indent="-285750" algn="just">
              <a:buFont typeface="Arial" panose="020B0604020202020204" pitchFamily="34" charset="0"/>
              <a:buChar char="•"/>
            </a:pPr>
            <a:r>
              <a:rPr lang="it-IT" sz="1200" dirty="0"/>
              <a:t>Compute the </a:t>
            </a:r>
            <a:r>
              <a:rPr lang="it-IT" sz="1200" dirty="0" err="1"/>
              <a:t>average</a:t>
            </a:r>
            <a:r>
              <a:rPr lang="it-IT" sz="1200" dirty="0"/>
              <a:t> </a:t>
            </a:r>
            <a:r>
              <a:rPr lang="it-IT" sz="1200" dirty="0" err="1"/>
              <a:t>rent</a:t>
            </a:r>
            <a:r>
              <a:rPr lang="it-IT" sz="1200" dirty="0"/>
              <a:t> price for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an «</a:t>
            </a:r>
            <a:r>
              <a:rPr lang="it-IT" sz="1200" dirty="0" err="1"/>
              <a:t>interpolated</a:t>
            </a:r>
            <a:r>
              <a:rPr lang="it-IT" sz="1200" dirty="0"/>
              <a:t>» price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as the </a:t>
            </a:r>
            <a:r>
              <a:rPr lang="it-IT" sz="1200" dirty="0" err="1"/>
              <a:t>average</a:t>
            </a:r>
            <a:r>
              <a:rPr lang="it-IT" sz="1200" dirty="0"/>
              <a:t> (</a:t>
            </a:r>
            <a:r>
              <a:rPr lang="it-IT" sz="1200" dirty="0" err="1"/>
              <a:t>weighted</a:t>
            </a:r>
            <a:r>
              <a:rPr lang="it-IT" sz="1200" dirty="0"/>
              <a:t> on the </a:t>
            </a:r>
            <a:r>
              <a:rPr lang="it-IT" sz="1200" dirty="0" err="1"/>
              <a:t>distance</a:t>
            </a:r>
            <a:r>
              <a:rPr lang="it-IT" sz="1200" dirty="0"/>
              <a:t>) of the </a:t>
            </a:r>
            <a:r>
              <a:rPr lang="it-IT" sz="1200" dirty="0" err="1"/>
              <a:t>average</a:t>
            </a:r>
            <a:r>
              <a:rPr lang="it-IT" sz="1200" dirty="0"/>
              <a:t> </a:t>
            </a:r>
            <a:r>
              <a:rPr lang="it-IT" sz="1200" dirty="0" err="1"/>
              <a:t>rent</a:t>
            </a:r>
            <a:r>
              <a:rPr lang="it-IT" sz="1200" dirty="0"/>
              <a:t> prices of the </a:t>
            </a:r>
            <a:r>
              <a:rPr lang="it-IT" sz="1200" dirty="0" err="1"/>
              <a:t>neighborhoods</a:t>
            </a:r>
            <a:r>
              <a:rPr lang="it-IT" sz="1200" dirty="0"/>
              <a:t> (the </a:t>
            </a:r>
            <a:r>
              <a:rPr lang="it-IT" sz="1200" dirty="0" err="1"/>
              <a:t>distance</a:t>
            </a:r>
            <a:r>
              <a:rPr lang="it-IT" sz="1200" dirty="0"/>
              <a:t> to be </a:t>
            </a:r>
            <a:r>
              <a:rPr lang="it-IT" sz="1200" dirty="0" err="1"/>
              <a:t>weighted</a:t>
            </a:r>
            <a:r>
              <a:rPr lang="it-IT" sz="1200" dirty="0"/>
              <a:t> on </a:t>
            </a:r>
            <a:r>
              <a:rPr lang="it-IT" sz="1200" dirty="0" err="1"/>
              <a:t>is</a:t>
            </a:r>
            <a:r>
              <a:rPr lang="it-IT" sz="1200" dirty="0"/>
              <a:t> the one </a:t>
            </a:r>
            <a:r>
              <a:rPr lang="it-IT" sz="1200" dirty="0" err="1"/>
              <a:t>between</a:t>
            </a:r>
            <a:r>
              <a:rPr lang="it-IT" sz="1200" dirty="0"/>
              <a:t> the </a:t>
            </a:r>
            <a:r>
              <a:rPr lang="it-IT" sz="1200" dirty="0" err="1"/>
              <a:t>centroid</a:t>
            </a:r>
            <a:r>
              <a:rPr lang="it-IT" sz="1200" dirty="0"/>
              <a:t> of the </a:t>
            </a:r>
            <a:r>
              <a:rPr lang="it-IT" sz="1200" dirty="0" err="1"/>
              <a:t>parcel</a:t>
            </a:r>
            <a:r>
              <a:rPr lang="it-IT" sz="1200" dirty="0"/>
              <a:t> and the </a:t>
            </a:r>
            <a:r>
              <a:rPr lang="it-IT" sz="1200" dirty="0" err="1"/>
              <a:t>centroid</a:t>
            </a:r>
            <a:r>
              <a:rPr lang="it-IT" sz="1200" dirty="0"/>
              <a:t> of the </a:t>
            </a:r>
            <a:r>
              <a:rPr lang="it-IT" sz="1200" dirty="0" err="1"/>
              <a:t>neighborhoods</a:t>
            </a:r>
            <a:r>
              <a:rPr lang="it-IT" sz="1200" dirty="0"/>
              <a:t>)</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recent</a:t>
            </a:r>
            <a:r>
              <a:rPr lang="it-IT" sz="1200" dirty="0"/>
              <a:t> </a:t>
            </a:r>
            <a:r>
              <a:rPr lang="it-IT" sz="1200" dirty="0" err="1"/>
              <a:t>constructions</a:t>
            </a:r>
            <a:r>
              <a:rPr lang="it-IT" sz="1200" dirty="0"/>
              <a:t>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t>
            </a:r>
            <a:r>
              <a:rPr lang="it-IT" sz="1200" dirty="0" err="1"/>
              <a:t>within</a:t>
            </a:r>
            <a:r>
              <a:rPr lang="it-IT" sz="1200" dirty="0"/>
              <a:t> a 0.1, 0.5 , 1, 2 km </a:t>
            </a:r>
            <a:r>
              <a:rPr lang="it-IT" sz="1200" dirty="0" err="1"/>
              <a:t>radius</a:t>
            </a:r>
            <a:r>
              <a:rPr lang="it-IT" sz="1200" dirty="0"/>
              <a:t> from the </a:t>
            </a:r>
            <a:r>
              <a:rPr lang="it-IT" sz="1200" dirty="0" err="1"/>
              <a:t>parcel</a:t>
            </a:r>
            <a:r>
              <a:rPr lang="it-IT" sz="1200" dirty="0"/>
              <a:t> </a:t>
            </a:r>
            <a:r>
              <a:rPr lang="it-IT" sz="1200" dirty="0" err="1"/>
              <a:t>itself</a:t>
            </a:r>
            <a:r>
              <a:rPr lang="it-IT" sz="1200" dirty="0"/>
              <a:t> (</a:t>
            </a:r>
            <a:r>
              <a:rPr lang="it-IT" sz="1200" dirty="0" err="1"/>
              <a:t>these</a:t>
            </a:r>
            <a:r>
              <a:rPr lang="it-IT" sz="1200" dirty="0"/>
              <a:t> </a:t>
            </a:r>
            <a:r>
              <a:rPr lang="it-IT" sz="1200" dirty="0" err="1"/>
              <a:t>four</a:t>
            </a:r>
            <a:r>
              <a:rPr lang="it-IT" sz="1200" dirty="0"/>
              <a:t> </a:t>
            </a:r>
            <a:r>
              <a:rPr lang="it-IT" sz="1200" dirty="0" err="1"/>
              <a:t>values</a:t>
            </a:r>
            <a:r>
              <a:rPr lang="it-IT" sz="1200" dirty="0"/>
              <a:t> are </a:t>
            </a:r>
            <a:r>
              <a:rPr lang="it-IT" sz="1200" dirty="0" err="1"/>
              <a:t>tentative</a:t>
            </a:r>
            <a:r>
              <a:rPr lang="it-IT" sz="1200" dirty="0"/>
              <a:t> and </a:t>
            </a:r>
            <a:r>
              <a:rPr lang="it-IT" sz="1200" dirty="0" err="1"/>
              <a:t>may</a:t>
            </a:r>
            <a:r>
              <a:rPr lang="it-IT" sz="1200" dirty="0"/>
              <a:t> be </a:t>
            </a:r>
            <a:r>
              <a:rPr lang="it-IT" sz="1200" dirty="0" err="1"/>
              <a:t>changed</a:t>
            </a:r>
            <a:r>
              <a:rPr lang="it-IT" sz="1200" dirty="0"/>
              <a:t>)  </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a:t>
            </a:r>
            <a:r>
              <a:rPr lang="it-IT" sz="1200" dirty="0" err="1"/>
              <a:t>final</a:t>
            </a:r>
            <a:r>
              <a:rPr lang="it-IT" sz="1200" dirty="0"/>
              <a:t>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and new </a:t>
            </a:r>
            <a:r>
              <a:rPr lang="it-IT" sz="1200" dirty="0" err="1"/>
              <a:t>construction</a:t>
            </a:r>
            <a:endParaRPr lang="it-IT" sz="12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7977" y="4931864"/>
            <a:ext cx="10776046" cy="1384995"/>
          </a:xfrm>
          <a:prstGeom prst="rect">
            <a:avLst/>
          </a:prstGeom>
          <a:noFill/>
        </p:spPr>
        <p:txBody>
          <a:bodyPr wrap="square" rtlCol="0">
            <a:spAutoFit/>
          </a:bodyPr>
          <a:lstStyle/>
          <a:p>
            <a:pPr algn="just"/>
            <a:r>
              <a:rPr lang="it-IT" sz="1200" b="1" dirty="0"/>
              <a:t>For point 3 </a:t>
            </a:r>
            <a:r>
              <a:rPr lang="it-IT" sz="1200" b="1" dirty="0" err="1"/>
              <a:t>we</a:t>
            </a:r>
            <a:r>
              <a:rPr lang="it-IT" sz="1200" b="1" dirty="0"/>
              <a:t> are planning to :</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eviction</a:t>
            </a:r>
            <a:r>
              <a:rPr lang="it-IT" sz="1200" dirty="0"/>
              <a:t> </a:t>
            </a:r>
            <a:r>
              <a:rPr lang="it-IT" sz="1200" dirty="0" err="1"/>
              <a:t>notices</a:t>
            </a:r>
            <a:r>
              <a:rPr lang="it-IT" sz="1200" dirty="0"/>
              <a:t> for </a:t>
            </a:r>
            <a:r>
              <a:rPr lang="it-IT" sz="1200" dirty="0" err="1"/>
              <a:t>each</a:t>
            </a:r>
            <a:r>
              <a:rPr lang="it-IT" sz="1200" dirty="0"/>
              <a:t> </a:t>
            </a:r>
            <a:r>
              <a:rPr lang="it-IT" sz="1200" dirty="0" err="1"/>
              <a:t>neighborhood</a:t>
            </a:r>
            <a:r>
              <a:rPr lang="it-IT" sz="1200" dirty="0"/>
              <a:t> and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the </a:t>
            </a:r>
            <a:r>
              <a:rPr lang="it-IT" sz="1200" dirty="0" err="1"/>
              <a:t>number</a:t>
            </a:r>
            <a:r>
              <a:rPr lang="it-IT" sz="1200" dirty="0"/>
              <a:t> of new </a:t>
            </a:r>
            <a:r>
              <a:rPr lang="it-IT" sz="1200" dirty="0" err="1"/>
              <a:t>constructions</a:t>
            </a:r>
            <a:r>
              <a:rPr lang="it-IT" sz="1200" dirty="0"/>
              <a:t> in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r>
              <a:rPr lang="it-IT" sz="1200" dirty="0"/>
              <a:t> (to do so, </a:t>
            </a:r>
            <a:r>
              <a:rPr lang="it-IT" sz="1200" dirty="0" err="1"/>
              <a:t>we</a:t>
            </a:r>
            <a:r>
              <a:rPr lang="it-IT" sz="1200" dirty="0"/>
              <a:t> are building a </a:t>
            </a:r>
            <a:r>
              <a:rPr lang="it-IT" sz="1200" dirty="0" err="1"/>
              <a:t>function</a:t>
            </a:r>
            <a:r>
              <a:rPr lang="it-IT" sz="1200" dirty="0"/>
              <a:t> to pass from «</a:t>
            </a:r>
            <a:r>
              <a:rPr lang="it-IT" sz="1200" dirty="0" err="1"/>
              <a:t>address</a:t>
            </a:r>
            <a:r>
              <a:rPr lang="it-IT" sz="1200" dirty="0"/>
              <a:t> </a:t>
            </a:r>
            <a:r>
              <a:rPr lang="it-IT" sz="1200" dirty="0" err="1"/>
              <a:t>level</a:t>
            </a:r>
            <a:r>
              <a:rPr lang="it-IT" sz="1200" dirty="0"/>
              <a:t>» to «</a:t>
            </a:r>
            <a:r>
              <a:rPr lang="it-IT" sz="1200" dirty="0" err="1"/>
              <a:t>neighborhood</a:t>
            </a:r>
            <a:r>
              <a:rPr lang="it-IT" sz="1200" dirty="0"/>
              <a:t> </a:t>
            </a:r>
            <a:r>
              <a:rPr lang="it-IT" sz="1200" dirty="0" err="1"/>
              <a:t>level</a:t>
            </a:r>
            <a:r>
              <a:rPr lang="it-IT" sz="1200" dirty="0"/>
              <a:t>» of the </a:t>
            </a:r>
            <a:r>
              <a:rPr lang="it-IT" sz="1200" dirty="0" err="1"/>
              <a:t>constructions</a:t>
            </a:r>
            <a:r>
              <a:rPr lang="it-IT" sz="1200" dirty="0"/>
              <a:t>)</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&amp; new </a:t>
            </a:r>
            <a:r>
              <a:rPr lang="it-IT" sz="1200" dirty="0" err="1"/>
              <a:t>construction</a:t>
            </a:r>
            <a:r>
              <a:rPr lang="it-IT" sz="1200" dirty="0"/>
              <a:t> and </a:t>
            </a:r>
            <a:r>
              <a:rPr lang="it-IT" sz="1200" dirty="0" err="1"/>
              <a:t>eviction</a:t>
            </a:r>
            <a:r>
              <a:rPr lang="it-IT" sz="1200" dirty="0"/>
              <a:t> </a:t>
            </a:r>
            <a:r>
              <a:rPr lang="it-IT" sz="1200" dirty="0" err="1"/>
              <a:t>notices</a:t>
            </a:r>
            <a:endParaRPr lang="it-IT" sz="12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456</TotalTime>
  <Words>747</Words>
  <Application>Microsoft Office PowerPoint</Application>
  <PresentationFormat>Widescreen</PresentationFormat>
  <Paragraphs>50</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Pietro Bogani</cp:lastModifiedBy>
  <cp:revision>22</cp:revision>
  <dcterms:created xsi:type="dcterms:W3CDTF">2022-11-12T17:48:27Z</dcterms:created>
  <dcterms:modified xsi:type="dcterms:W3CDTF">2022-11-15T17:43:28Z</dcterms:modified>
</cp:coreProperties>
</file>