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11/20/2022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11/20/2022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11/20/2022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11/20/2022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11/20/2022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11/20/2022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11/20/2022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11/20/2022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11/20/2022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11/20/2022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11/20/2022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11/20/2022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gn="ctr">
              <a:lnSpc>
                <a:spcPct val="90000"/>
              </a:lnSpc>
            </a:pPr>
            <a:r>
              <a:rPr lang="en-US" sz="5600" dirty="0"/>
              <a:t>Analysis of San Francisco Housing Market </a:t>
            </a:r>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pPr algn="ctr"/>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0430"/>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Tomaso Castellani, Sara </a:t>
            </a:r>
            <a:r>
              <a:rPr lang="it-IT" dirty="0" err="1"/>
              <a:t>Tonazzi</a:t>
            </a:r>
            <a:endParaRPr lang="it-IT" dirty="0"/>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60527" y="1869171"/>
            <a:ext cx="5560406" cy="796627"/>
          </a:xfrm>
        </p:spPr>
        <p:txBody>
          <a:bodyPr>
            <a:normAutofit/>
          </a:bodyPr>
          <a:lstStyle/>
          <a:p>
            <a:pPr algn="just"/>
            <a:r>
              <a:rPr lang="it-IT" sz="1200" dirty="0" err="1"/>
              <a:t>Rent</a:t>
            </a:r>
            <a:r>
              <a:rPr lang="it-IT" sz="1200" dirty="0"/>
              <a:t>: </a:t>
            </a:r>
            <a:r>
              <a:rPr lang="it-IT" sz="1200" dirty="0" err="1"/>
              <a:t>it</a:t>
            </a:r>
            <a:r>
              <a:rPr lang="it-IT" sz="1200" dirty="0"/>
              <a:t> </a:t>
            </a:r>
            <a:r>
              <a:rPr lang="it-IT" sz="1200" dirty="0" err="1"/>
              <a:t>contains</a:t>
            </a:r>
            <a:r>
              <a:rPr lang="it-IT" sz="1200" dirty="0"/>
              <a:t> data </a:t>
            </a:r>
            <a:r>
              <a:rPr lang="it-IT" sz="1200" dirty="0" err="1"/>
              <a:t>about</a:t>
            </a:r>
            <a:r>
              <a:rPr lang="it-IT" sz="1200" dirty="0"/>
              <a:t> online </a:t>
            </a:r>
            <a:r>
              <a:rPr lang="it-IT" sz="1200" dirty="0" err="1"/>
              <a:t>rent</a:t>
            </a:r>
            <a:r>
              <a:rPr lang="it-IT" sz="1200" dirty="0"/>
              <a:t> advertisements in SF </a:t>
            </a:r>
            <a:r>
              <a:rPr lang="it-IT" sz="1200" dirty="0" err="1"/>
              <a:t>taken</a:t>
            </a:r>
            <a:r>
              <a:rPr lang="it-IT" sz="1200" dirty="0"/>
              <a:t> from </a:t>
            </a:r>
            <a:r>
              <a:rPr lang="it-IT" sz="1200" dirty="0" err="1"/>
              <a:t>Craiglist</a:t>
            </a:r>
            <a:r>
              <a:rPr lang="it-IT" sz="1200" dirty="0"/>
              <a:t>. </a:t>
            </a:r>
            <a:r>
              <a:rPr lang="it-IT" sz="1200" dirty="0" err="1"/>
              <a:t>It</a:t>
            </a:r>
            <a:r>
              <a:rPr lang="it-IT" sz="1200" dirty="0"/>
              <a:t> </a:t>
            </a:r>
            <a:r>
              <a:rPr lang="it-IT" sz="1200" dirty="0" err="1"/>
              <a:t>contains</a:t>
            </a:r>
            <a:r>
              <a:rPr lang="it-IT" sz="1200" dirty="0"/>
              <a:t> 9779 </a:t>
            </a:r>
            <a:r>
              <a:rPr lang="it-IT" sz="1200" dirty="0" err="1"/>
              <a:t>observations</a:t>
            </a:r>
            <a:r>
              <a:rPr lang="it-IT" sz="1200" dirty="0"/>
              <a:t> from 2011 to 2018                                                                                                         </a:t>
            </a:r>
          </a:p>
          <a:p>
            <a:pPr algn="just"/>
            <a:endParaRPr lang="it-IT" sz="1200" dirty="0"/>
          </a:p>
          <a:p>
            <a:pPr algn="just"/>
            <a:endParaRPr lang="it-IT" sz="1200" dirty="0"/>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59" y="165124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59" y="3837632"/>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259" y="2744438"/>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493" y="4834506"/>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965574"/>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2007-2018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46439" y="3770104"/>
            <a:ext cx="5560406" cy="1015663"/>
          </a:xfrm>
          <a:prstGeom prst="rect">
            <a:avLst/>
          </a:prstGeom>
          <a:noFill/>
        </p:spPr>
        <p:txBody>
          <a:bodyPr wrap="square" rtlCol="0">
            <a:spAutoFit/>
          </a:bodyPr>
          <a:lstStyle/>
          <a:p>
            <a:pPr algn="just"/>
            <a:r>
              <a:rPr lang="it-IT" sz="1200" dirty="0"/>
              <a:t>Construction: </a:t>
            </a:r>
            <a:r>
              <a:rPr lang="it-IT" sz="1200" dirty="0" err="1"/>
              <a:t>it</a:t>
            </a:r>
            <a:r>
              <a:rPr lang="it-IT" sz="1200" dirty="0"/>
              <a:t> </a:t>
            </a:r>
            <a:r>
              <a:rPr lang="it-IT" sz="1200" dirty="0" err="1"/>
              <a:t>contains</a:t>
            </a:r>
            <a:r>
              <a:rPr lang="it-IT" sz="1200" dirty="0"/>
              <a:t> </a:t>
            </a:r>
            <a:r>
              <a:rPr lang="it-IT" sz="1200" dirty="0" err="1"/>
              <a:t>all</a:t>
            </a:r>
            <a:r>
              <a:rPr lang="it-IT" sz="1200" dirty="0"/>
              <a:t> the </a:t>
            </a:r>
            <a:r>
              <a:rPr lang="it-IT" sz="1200" dirty="0" err="1"/>
              <a:t>permits</a:t>
            </a:r>
            <a:r>
              <a:rPr lang="it-IT" sz="1200" dirty="0"/>
              <a:t> of </a:t>
            </a:r>
            <a:r>
              <a:rPr lang="it-IT" sz="1200" dirty="0" err="1"/>
              <a:t>construction</a:t>
            </a:r>
            <a:r>
              <a:rPr lang="it-IT" sz="1200" dirty="0"/>
              <a:t> </a:t>
            </a:r>
            <a:r>
              <a:rPr lang="it-IT" sz="1200" dirty="0" err="1"/>
              <a:t>granted</a:t>
            </a:r>
            <a:r>
              <a:rPr lang="it-IT" sz="1200" dirty="0"/>
              <a:t> by the city of SF. </a:t>
            </a:r>
            <a:r>
              <a:rPr lang="it-IT" sz="1200" dirty="0" err="1"/>
              <a:t>We</a:t>
            </a:r>
            <a:r>
              <a:rPr lang="it-IT" sz="1200" dirty="0"/>
              <a:t> </a:t>
            </a:r>
            <a:r>
              <a:rPr lang="it-IT" sz="1200" dirty="0" err="1"/>
              <a:t>extracted</a:t>
            </a:r>
            <a:r>
              <a:rPr lang="it-IT" sz="1200" dirty="0"/>
              <a:t> the information </a:t>
            </a:r>
            <a:r>
              <a:rPr lang="it-IT" sz="1200" dirty="0" err="1"/>
              <a:t>regarding</a:t>
            </a:r>
            <a:r>
              <a:rPr lang="it-IT" sz="1200" dirty="0"/>
              <a:t> </a:t>
            </a:r>
            <a:r>
              <a:rPr lang="it-IT" sz="1200" dirty="0" err="1"/>
              <a:t>excusively</a:t>
            </a:r>
            <a:r>
              <a:rPr lang="it-IT" sz="1200" dirty="0"/>
              <a:t> housing buildings (with an </a:t>
            </a:r>
            <a:r>
              <a:rPr lang="it-IT" sz="1200" dirty="0" err="1"/>
              <a:t>increase</a:t>
            </a:r>
            <a:r>
              <a:rPr lang="it-IT" sz="1200" dirty="0"/>
              <a:t> of the </a:t>
            </a:r>
            <a:r>
              <a:rPr lang="it-IT" sz="1200" dirty="0" err="1"/>
              <a:t>units</a:t>
            </a:r>
            <a:r>
              <a:rPr lang="it-IT" sz="1200" dirty="0"/>
              <a:t>) in order to have an idea of the locations of the new </a:t>
            </a:r>
            <a:r>
              <a:rPr lang="it-IT" sz="1200" dirty="0" err="1"/>
              <a:t>houses</a:t>
            </a:r>
            <a:r>
              <a:rPr lang="it-IT" sz="1200" dirty="0"/>
              <a:t> </a:t>
            </a:r>
            <a:r>
              <a:rPr lang="it-IT" sz="1200" dirty="0" err="1"/>
              <a:t>built</a:t>
            </a:r>
            <a:r>
              <a:rPr lang="it-IT" sz="1200" dirty="0"/>
              <a:t> in the </a:t>
            </a:r>
            <a:r>
              <a:rPr lang="it-IT" sz="1200" dirty="0" err="1"/>
              <a:t>period</a:t>
            </a:r>
            <a:r>
              <a:rPr lang="it-IT" sz="1200" dirty="0"/>
              <a:t> of the study. </a:t>
            </a:r>
            <a:r>
              <a:rPr lang="it-IT" sz="1200" dirty="0" err="1"/>
              <a:t>It</a:t>
            </a:r>
            <a:r>
              <a:rPr lang="it-IT" sz="1200" dirty="0"/>
              <a:t> </a:t>
            </a:r>
            <a:r>
              <a:rPr lang="it-IT" sz="1200" dirty="0" err="1"/>
              <a:t>contains</a:t>
            </a:r>
            <a:r>
              <a:rPr lang="it-IT" sz="1200" dirty="0"/>
              <a:t> 4226 </a:t>
            </a:r>
            <a:r>
              <a:rPr lang="it-IT" sz="1200" dirty="0" err="1"/>
              <a:t>observations</a:t>
            </a:r>
            <a:r>
              <a:rPr lang="it-IT" sz="1200" dirty="0"/>
              <a:t> from 2007 to 2018 (</a:t>
            </a:r>
            <a:r>
              <a:rPr lang="it-IT" sz="1200" dirty="0" err="1"/>
              <a:t>also</a:t>
            </a:r>
            <a:r>
              <a:rPr lang="it-IT" sz="1200" dirty="0"/>
              <a:t> </a:t>
            </a:r>
            <a:r>
              <a:rPr lang="it-IT" sz="1200" dirty="0" err="1"/>
              <a:t>older</a:t>
            </a:r>
            <a:r>
              <a:rPr lang="it-IT" sz="1200" dirty="0"/>
              <a:t> data are </a:t>
            </a:r>
            <a:r>
              <a:rPr lang="it-IT" sz="1200" dirty="0" err="1"/>
              <a:t>avalaible</a:t>
            </a:r>
            <a:r>
              <a:rPr lang="it-IT" sz="1200" dirty="0"/>
              <a:t>)</a:t>
            </a:r>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46439" y="5148352"/>
            <a:ext cx="5560406" cy="461665"/>
          </a:xfrm>
          <a:prstGeom prst="rect">
            <a:avLst/>
          </a:prstGeom>
          <a:noFill/>
        </p:spPr>
        <p:txBody>
          <a:bodyPr wrap="square" rtlCol="0">
            <a:spAutoFit/>
          </a:bodyPr>
          <a:lstStyle/>
          <a:p>
            <a:pPr algn="just"/>
            <a:r>
              <a:rPr lang="it-IT" sz="1200" dirty="0" err="1"/>
              <a:t>Parcels</a:t>
            </a:r>
            <a:r>
              <a:rPr lang="it-IT" sz="1200" dirty="0"/>
              <a:t>: </a:t>
            </a:r>
            <a:r>
              <a:rPr lang="it-IT" sz="1200" dirty="0" err="1"/>
              <a:t>it</a:t>
            </a:r>
            <a:r>
              <a:rPr lang="it-IT" sz="1200" dirty="0"/>
              <a:t> </a:t>
            </a:r>
            <a:r>
              <a:rPr lang="it-IT" sz="1200" dirty="0" err="1"/>
              <a:t>contains</a:t>
            </a:r>
            <a:r>
              <a:rPr lang="it-IT" sz="1200" dirty="0"/>
              <a:t> the </a:t>
            </a:r>
            <a:r>
              <a:rPr lang="it-IT" sz="1200" dirty="0" err="1"/>
              <a:t>coordinates</a:t>
            </a:r>
            <a:r>
              <a:rPr lang="it-IT" sz="1200" dirty="0"/>
              <a:t> of the </a:t>
            </a:r>
            <a:r>
              <a:rPr lang="it-IT" sz="1200" dirty="0" err="1"/>
              <a:t>residential</a:t>
            </a:r>
            <a:r>
              <a:rPr lang="it-IT" sz="1200" dirty="0"/>
              <a:t> </a:t>
            </a:r>
            <a:r>
              <a:rPr lang="it-IT" sz="1200" dirty="0" err="1"/>
              <a:t>parcels</a:t>
            </a:r>
            <a:r>
              <a:rPr lang="it-IT" sz="1200" dirty="0"/>
              <a:t> </a:t>
            </a:r>
            <a:r>
              <a:rPr lang="it-IT" sz="1200" dirty="0" err="1"/>
              <a:t>units</a:t>
            </a:r>
            <a:r>
              <a:rPr lang="it-IT" sz="1200" dirty="0"/>
              <a:t> in SF.</a:t>
            </a:r>
          </a:p>
          <a:p>
            <a:pPr algn="just"/>
            <a:r>
              <a:rPr lang="it-IT" sz="1200" dirty="0" err="1"/>
              <a:t>It</a:t>
            </a:r>
            <a:r>
              <a:rPr lang="it-IT" sz="1200" dirty="0"/>
              <a:t> </a:t>
            </a:r>
            <a:r>
              <a:rPr lang="it-IT" sz="1200" dirty="0" err="1"/>
              <a:t>contains</a:t>
            </a:r>
            <a:r>
              <a:rPr lang="it-IT" sz="1200" dirty="0"/>
              <a:t> 114667 </a:t>
            </a:r>
            <a:r>
              <a:rPr lang="it-IT" sz="1200" dirty="0" err="1"/>
              <a:t>observations</a:t>
            </a:r>
            <a:r>
              <a:rPr lang="it-IT" sz="1200" dirty="0"/>
              <a:t> (i.e. </a:t>
            </a:r>
            <a:r>
              <a:rPr lang="it-IT" sz="1200" dirty="0" err="1"/>
              <a:t>there</a:t>
            </a:r>
            <a:r>
              <a:rPr lang="it-IT" sz="1200" dirty="0"/>
              <a:t> are 114667 </a:t>
            </a:r>
            <a:r>
              <a:rPr lang="it-IT" sz="1200" dirty="0" err="1"/>
              <a:t>parcels</a:t>
            </a:r>
            <a:r>
              <a:rPr lang="it-IT" sz="12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60527" y="2782550"/>
            <a:ext cx="5560406" cy="830997"/>
          </a:xfrm>
          <a:prstGeom prst="rect">
            <a:avLst/>
          </a:prstGeom>
          <a:noFill/>
        </p:spPr>
        <p:txBody>
          <a:bodyPr wrap="square" rtlCol="0">
            <a:spAutoFit/>
          </a:bodyPr>
          <a:lstStyle/>
          <a:p>
            <a:pPr algn="just"/>
            <a:r>
              <a:rPr lang="it-IT" sz="1200" dirty="0" err="1"/>
              <a:t>Evictions&amp;Buyout</a:t>
            </a:r>
            <a:r>
              <a:rPr lang="it-IT" sz="1200" dirty="0"/>
              <a:t>: </a:t>
            </a:r>
            <a:r>
              <a:rPr lang="it-IT" sz="1200" dirty="0" err="1"/>
              <a:t>it</a:t>
            </a:r>
            <a:r>
              <a:rPr lang="it-IT" sz="1200" dirty="0"/>
              <a:t> </a:t>
            </a:r>
            <a:r>
              <a:rPr lang="it-IT" sz="1200" dirty="0" err="1"/>
              <a:t>contains</a:t>
            </a:r>
            <a:r>
              <a:rPr lang="it-IT" sz="1200" dirty="0"/>
              <a:t> the information of the </a:t>
            </a:r>
            <a:r>
              <a:rPr lang="it-IT" sz="1200" dirty="0" err="1"/>
              <a:t>eviction</a:t>
            </a:r>
            <a:r>
              <a:rPr lang="it-IT" sz="1200" dirty="0"/>
              <a:t> </a:t>
            </a:r>
            <a:r>
              <a:rPr lang="it-IT" sz="1200" dirty="0" err="1"/>
              <a:t>notices</a:t>
            </a:r>
            <a:r>
              <a:rPr lang="it-IT" sz="1200" dirty="0"/>
              <a:t> and buyout agreements </a:t>
            </a:r>
            <a:r>
              <a:rPr lang="it-IT" sz="1200" dirty="0" err="1"/>
              <a:t>emitted</a:t>
            </a:r>
            <a:r>
              <a:rPr lang="it-IT" sz="1200" dirty="0"/>
              <a:t> in SF </a:t>
            </a:r>
            <a:r>
              <a:rPr lang="it-IT" sz="1200" dirty="0" err="1"/>
              <a:t>during</a:t>
            </a:r>
            <a:r>
              <a:rPr lang="it-IT" sz="1200" dirty="0"/>
              <a:t> the </a:t>
            </a:r>
            <a:r>
              <a:rPr lang="it-IT" sz="1200" dirty="0" err="1"/>
              <a:t>period</a:t>
            </a:r>
            <a:r>
              <a:rPr lang="it-IT" sz="1200" dirty="0"/>
              <a:t> of study. </a:t>
            </a:r>
            <a:r>
              <a:rPr lang="it-IT" sz="1200" dirty="0" err="1"/>
              <a:t>It</a:t>
            </a:r>
            <a:r>
              <a:rPr lang="it-IT" sz="1200" dirty="0"/>
              <a:t> </a:t>
            </a:r>
            <a:r>
              <a:rPr lang="it-IT" sz="1200" dirty="0" err="1"/>
              <a:t>contains</a:t>
            </a:r>
            <a:r>
              <a:rPr lang="it-IT" sz="1200" dirty="0"/>
              <a:t> 35931 </a:t>
            </a:r>
            <a:r>
              <a:rPr lang="it-IT" sz="1200" dirty="0" err="1"/>
              <a:t>observations</a:t>
            </a:r>
            <a:r>
              <a:rPr lang="it-IT" sz="1200" dirty="0"/>
              <a:t> </a:t>
            </a:r>
            <a:r>
              <a:rPr lang="it-IT" sz="1200" dirty="0" err="1"/>
              <a:t>that</a:t>
            </a:r>
            <a:r>
              <a:rPr lang="it-IT" sz="1200" dirty="0"/>
              <a:t> </a:t>
            </a:r>
            <a:r>
              <a:rPr lang="it-IT" sz="1200" dirty="0" err="1"/>
              <a:t>you</a:t>
            </a:r>
            <a:r>
              <a:rPr lang="it-IT" sz="1200" dirty="0"/>
              <a:t> can group in 289 </a:t>
            </a:r>
            <a:r>
              <a:rPr lang="it-IT" sz="1200" dirty="0" err="1"/>
              <a:t>observations</a:t>
            </a:r>
            <a:r>
              <a:rPr lang="it-IT" sz="1200" dirty="0"/>
              <a:t>, </a:t>
            </a:r>
            <a:r>
              <a:rPr lang="it-IT" sz="1200" dirty="0" err="1"/>
              <a:t>if</a:t>
            </a:r>
            <a:r>
              <a:rPr lang="it-IT" sz="1200" dirty="0"/>
              <a:t> </a:t>
            </a:r>
            <a:r>
              <a:rPr lang="it-IT" sz="1200" dirty="0" err="1"/>
              <a:t>grouped</a:t>
            </a:r>
            <a:r>
              <a:rPr lang="it-IT" sz="1200" dirty="0"/>
              <a:t> by </a:t>
            </a:r>
            <a:r>
              <a:rPr lang="it-IT" sz="1200" dirty="0" err="1"/>
              <a:t>nhood</a:t>
            </a:r>
            <a:r>
              <a:rPr lang="it-IT" sz="1200" dirty="0"/>
              <a:t> and </a:t>
            </a:r>
            <a:r>
              <a:rPr lang="it-IT" sz="1200" dirty="0" err="1"/>
              <a:t>year</a:t>
            </a:r>
            <a:r>
              <a:rPr lang="it-IT" sz="1200" dirty="0"/>
              <a:t>, or 2251 </a:t>
            </a:r>
            <a:r>
              <a:rPr lang="it-IT" sz="1200" dirty="0" err="1"/>
              <a:t>observations</a:t>
            </a:r>
            <a:r>
              <a:rPr lang="it-IT" sz="1200" dirty="0"/>
              <a:t> </a:t>
            </a:r>
            <a:r>
              <a:rPr lang="it-IT" sz="1200" dirty="0" err="1"/>
              <a:t>if</a:t>
            </a:r>
            <a:r>
              <a:rPr lang="it-IT" sz="1200" dirty="0"/>
              <a:t> </a:t>
            </a:r>
            <a:r>
              <a:rPr lang="it-IT" sz="1200" dirty="0" err="1"/>
              <a:t>grouped</a:t>
            </a:r>
            <a:r>
              <a:rPr lang="it-IT" sz="1200" dirty="0"/>
              <a:t> by </a:t>
            </a:r>
            <a:r>
              <a:rPr lang="it-IT" sz="1200" dirty="0" err="1"/>
              <a:t>nhood</a:t>
            </a:r>
            <a:r>
              <a:rPr lang="it-IT" sz="1200" dirty="0"/>
              <a:t> and </a:t>
            </a:r>
            <a:r>
              <a:rPr lang="it-IT" sz="1200" dirty="0" err="1"/>
              <a:t>month</a:t>
            </a:r>
            <a:r>
              <a:rPr lang="it-IT" sz="1200" dirty="0"/>
              <a:t>, from 2011 to 2018</a:t>
            </a:r>
          </a:p>
        </p:txBody>
      </p:sp>
      <p:cxnSp>
        <p:nvCxnSpPr>
          <p:cNvPr id="8" name="Connettore diritto 7">
            <a:extLst>
              <a:ext uri="{FF2B5EF4-FFF2-40B4-BE49-F238E27FC236}">
                <a16:creationId xmlns:a16="http://schemas.microsoft.com/office/drawing/2014/main" id="{159FD746-17BE-529D-95D1-DD74700CFAC5}"/>
              </a:ext>
            </a:extLst>
          </p:cNvPr>
          <p:cNvCxnSpPr>
            <a:cxnSpLocks/>
          </p:cNvCxnSpPr>
          <p:nvPr/>
        </p:nvCxnSpPr>
        <p:spPr>
          <a:xfrm>
            <a:off x="1743959" y="4970045"/>
            <a:ext cx="9054446" cy="0"/>
          </a:xfrm>
          <a:prstGeom prst="line">
            <a:avLst/>
          </a:prstGeom>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90D55121-67E2-5009-167C-715B091E7865}"/>
              </a:ext>
            </a:extLst>
          </p:cNvPr>
          <p:cNvSpPr txBox="1"/>
          <p:nvPr/>
        </p:nvSpPr>
        <p:spPr>
          <a:xfrm>
            <a:off x="8314442" y="1203608"/>
            <a:ext cx="1997663" cy="369332"/>
          </a:xfrm>
          <a:prstGeom prst="rect">
            <a:avLst/>
          </a:prstGeom>
          <a:noFill/>
        </p:spPr>
        <p:txBody>
          <a:bodyPr wrap="none" rtlCol="0">
            <a:spAutoFit/>
          </a:bodyPr>
          <a:lstStyle/>
          <a:p>
            <a:r>
              <a:rPr lang="it-IT" dirty="0" err="1"/>
              <a:t>Main</a:t>
            </a:r>
            <a:r>
              <a:rPr lang="it-IT" dirty="0"/>
              <a:t> information:</a:t>
            </a:r>
          </a:p>
        </p:txBody>
      </p:sp>
      <p:sp>
        <p:nvSpPr>
          <p:cNvPr id="15" name="CasellaDiTesto 14">
            <a:extLst>
              <a:ext uri="{FF2B5EF4-FFF2-40B4-BE49-F238E27FC236}">
                <a16:creationId xmlns:a16="http://schemas.microsoft.com/office/drawing/2014/main" id="{9310539C-EF93-BD2D-8A70-57768877A4B9}"/>
              </a:ext>
            </a:extLst>
          </p:cNvPr>
          <p:cNvSpPr txBox="1"/>
          <p:nvPr/>
        </p:nvSpPr>
        <p:spPr>
          <a:xfrm>
            <a:off x="8050490" y="1611538"/>
            <a:ext cx="2846896" cy="830997"/>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Neighborhood</a:t>
            </a:r>
            <a:endParaRPr lang="it-IT" sz="1200" dirty="0"/>
          </a:p>
          <a:p>
            <a:pPr marL="285750" indent="-285750">
              <a:buFont typeface="Arial" panose="020B0604020202020204" pitchFamily="34" charset="0"/>
              <a:buChar char="•"/>
            </a:pPr>
            <a:r>
              <a:rPr lang="it-IT" sz="1200" dirty="0"/>
              <a:t>Price/mq</a:t>
            </a:r>
          </a:p>
          <a:p>
            <a:pPr marL="285750" indent="-285750">
              <a:buFont typeface="Arial" panose="020B0604020202020204" pitchFamily="34" charset="0"/>
              <a:buChar char="•"/>
            </a:pPr>
            <a:r>
              <a:rPr lang="it-IT" sz="1200" dirty="0"/>
              <a:t>Date of the advertisement</a:t>
            </a:r>
          </a:p>
          <a:p>
            <a:pPr marL="285750" indent="-285750">
              <a:buFont typeface="Arial" panose="020B0604020202020204" pitchFamily="34" charset="0"/>
              <a:buChar char="•"/>
            </a:pPr>
            <a:r>
              <a:rPr lang="it-IT" sz="1200" dirty="0"/>
              <a:t># Beds, </a:t>
            </a:r>
            <a:r>
              <a:rPr lang="it-IT" sz="1200" dirty="0" err="1"/>
              <a:t>baths</a:t>
            </a:r>
            <a:r>
              <a:rPr lang="it-IT" sz="1200" dirty="0"/>
              <a:t> and rooms</a:t>
            </a:r>
          </a:p>
        </p:txBody>
      </p:sp>
      <p:sp>
        <p:nvSpPr>
          <p:cNvPr id="16" name="CasellaDiTesto 15">
            <a:extLst>
              <a:ext uri="{FF2B5EF4-FFF2-40B4-BE49-F238E27FC236}">
                <a16:creationId xmlns:a16="http://schemas.microsoft.com/office/drawing/2014/main" id="{AFD7BDF9-A7D7-DE42-96C9-4E4E56F13065}"/>
              </a:ext>
            </a:extLst>
          </p:cNvPr>
          <p:cNvSpPr txBox="1"/>
          <p:nvPr/>
        </p:nvSpPr>
        <p:spPr>
          <a:xfrm>
            <a:off x="8050490" y="2587343"/>
            <a:ext cx="2648932" cy="1015663"/>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Address</a:t>
            </a:r>
            <a:endParaRPr lang="it-IT" sz="1200" dirty="0"/>
          </a:p>
          <a:p>
            <a:pPr marL="285750" indent="-285750">
              <a:buFont typeface="Arial" panose="020B0604020202020204" pitchFamily="34" charset="0"/>
              <a:buChar char="•"/>
            </a:pPr>
            <a:r>
              <a:rPr lang="it-IT" sz="1200" dirty="0" err="1"/>
              <a:t>Neighborhood</a:t>
            </a:r>
            <a:endParaRPr lang="it-IT" sz="1200" dirty="0"/>
          </a:p>
          <a:p>
            <a:pPr marL="285750" indent="-285750">
              <a:buFont typeface="Arial" panose="020B0604020202020204" pitchFamily="34" charset="0"/>
              <a:buChar char="•"/>
            </a:pPr>
            <a:r>
              <a:rPr lang="it-IT" sz="1200" dirty="0"/>
              <a:t>Date</a:t>
            </a:r>
          </a:p>
          <a:p>
            <a:pPr marL="285750" indent="-285750">
              <a:buFont typeface="Arial" panose="020B0604020202020204" pitchFamily="34" charset="0"/>
              <a:buChar char="•"/>
            </a:pPr>
            <a:r>
              <a:rPr lang="it-IT" sz="1200" dirty="0" err="1"/>
              <a:t>Motivation</a:t>
            </a:r>
            <a:r>
              <a:rPr lang="it-IT" sz="1200" dirty="0"/>
              <a:t> of the </a:t>
            </a:r>
            <a:r>
              <a:rPr lang="it-IT" sz="1200" dirty="0" err="1"/>
              <a:t>eviction</a:t>
            </a:r>
            <a:endParaRPr lang="it-IT" sz="1200" dirty="0"/>
          </a:p>
          <a:p>
            <a:pPr marL="285750" indent="-285750">
              <a:buFont typeface="Arial" panose="020B0604020202020204" pitchFamily="34" charset="0"/>
              <a:buChar char="•"/>
            </a:pPr>
            <a:r>
              <a:rPr lang="it-IT" sz="1200" dirty="0"/>
              <a:t>Buyout </a:t>
            </a:r>
            <a:r>
              <a:rPr lang="it-IT" sz="1200" dirty="0" err="1"/>
              <a:t>amount</a:t>
            </a:r>
            <a:endParaRPr lang="it-IT" sz="1200" dirty="0"/>
          </a:p>
        </p:txBody>
      </p:sp>
      <p:sp>
        <p:nvSpPr>
          <p:cNvPr id="17" name="CasellaDiTesto 16">
            <a:extLst>
              <a:ext uri="{FF2B5EF4-FFF2-40B4-BE49-F238E27FC236}">
                <a16:creationId xmlns:a16="http://schemas.microsoft.com/office/drawing/2014/main" id="{BFD6D017-9448-E728-3C28-C34A61AEF57F}"/>
              </a:ext>
            </a:extLst>
          </p:cNvPr>
          <p:cNvSpPr txBox="1"/>
          <p:nvPr/>
        </p:nvSpPr>
        <p:spPr>
          <a:xfrm flipH="1">
            <a:off x="8050490" y="3837632"/>
            <a:ext cx="2931735" cy="830997"/>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Address</a:t>
            </a:r>
            <a:r>
              <a:rPr lang="it-IT" sz="1200" dirty="0"/>
              <a:t>   </a:t>
            </a:r>
          </a:p>
          <a:p>
            <a:pPr marL="285750" indent="-285750">
              <a:buFont typeface="Arial" panose="020B0604020202020204" pitchFamily="34" charset="0"/>
              <a:buChar char="•"/>
            </a:pPr>
            <a:r>
              <a:rPr lang="it-IT" sz="1200" dirty="0"/>
              <a:t>Date (of </a:t>
            </a:r>
            <a:r>
              <a:rPr lang="it-IT" sz="1200" dirty="0" err="1"/>
              <a:t>emission</a:t>
            </a:r>
            <a:r>
              <a:rPr lang="it-IT" sz="1200" dirty="0"/>
              <a:t>)</a:t>
            </a:r>
          </a:p>
          <a:p>
            <a:pPr marL="285750" indent="-285750">
              <a:buFont typeface="Arial" panose="020B0604020202020204" pitchFamily="34" charset="0"/>
              <a:buChar char="•"/>
            </a:pPr>
            <a:r>
              <a:rPr lang="it-IT" sz="1200" dirty="0" err="1"/>
              <a:t>Existing</a:t>
            </a:r>
            <a:r>
              <a:rPr lang="it-IT" sz="1200" dirty="0"/>
              <a:t> and </a:t>
            </a:r>
            <a:r>
              <a:rPr lang="it-IT" sz="1200" dirty="0" err="1"/>
              <a:t>proposed</a:t>
            </a:r>
            <a:r>
              <a:rPr lang="it-IT" sz="1200" dirty="0"/>
              <a:t> use</a:t>
            </a:r>
          </a:p>
          <a:p>
            <a:pPr marL="285750" indent="-285750">
              <a:buFont typeface="Arial" panose="020B0604020202020204" pitchFamily="34" charset="0"/>
              <a:buChar char="•"/>
            </a:pPr>
            <a:r>
              <a:rPr lang="it-IT" sz="1200" dirty="0" err="1"/>
              <a:t>Existing</a:t>
            </a:r>
            <a:r>
              <a:rPr lang="it-IT" sz="1200" dirty="0"/>
              <a:t> and </a:t>
            </a:r>
            <a:r>
              <a:rPr lang="it-IT" sz="1200" dirty="0" err="1"/>
              <a:t>proposed</a:t>
            </a:r>
            <a:r>
              <a:rPr lang="it-IT" sz="1200" dirty="0"/>
              <a:t> housing </a:t>
            </a:r>
            <a:r>
              <a:rPr lang="it-IT" sz="1200" dirty="0" err="1"/>
              <a:t>units</a:t>
            </a:r>
            <a:endParaRPr lang="it-IT" sz="1200" dirty="0"/>
          </a:p>
        </p:txBody>
      </p:sp>
      <p:sp>
        <p:nvSpPr>
          <p:cNvPr id="18" name="CasellaDiTesto 17">
            <a:extLst>
              <a:ext uri="{FF2B5EF4-FFF2-40B4-BE49-F238E27FC236}">
                <a16:creationId xmlns:a16="http://schemas.microsoft.com/office/drawing/2014/main" id="{4C6F436B-CD52-7A6E-F5D8-A63567641A34}"/>
              </a:ext>
            </a:extLst>
          </p:cNvPr>
          <p:cNvSpPr txBox="1"/>
          <p:nvPr/>
        </p:nvSpPr>
        <p:spPr>
          <a:xfrm>
            <a:off x="8050491" y="4970045"/>
            <a:ext cx="3157980" cy="830997"/>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Latitude</a:t>
            </a:r>
            <a:r>
              <a:rPr lang="it-IT" sz="1200" dirty="0"/>
              <a:t> and </a:t>
            </a:r>
            <a:r>
              <a:rPr lang="it-IT" sz="1200" dirty="0" err="1"/>
              <a:t>longitude</a:t>
            </a:r>
            <a:r>
              <a:rPr lang="it-IT" sz="1200" dirty="0"/>
              <a:t> of the </a:t>
            </a:r>
            <a:r>
              <a:rPr lang="it-IT" sz="1200" dirty="0" err="1"/>
              <a:t>vertices</a:t>
            </a:r>
            <a:r>
              <a:rPr lang="it-IT" sz="1200" dirty="0"/>
              <a:t> of the </a:t>
            </a:r>
            <a:r>
              <a:rPr lang="it-IT" sz="1200" dirty="0" err="1"/>
              <a:t>parcel</a:t>
            </a:r>
            <a:endParaRPr lang="it-IT" sz="1200" dirty="0"/>
          </a:p>
          <a:p>
            <a:pPr marL="285750" indent="-285750">
              <a:buFont typeface="Arial" panose="020B0604020202020204" pitchFamily="34" charset="0"/>
              <a:buChar char="•"/>
            </a:pPr>
            <a:r>
              <a:rPr lang="it-IT" sz="1200" dirty="0"/>
              <a:t># </a:t>
            </a:r>
            <a:r>
              <a:rPr lang="it-IT" sz="1200" dirty="0" err="1"/>
              <a:t>houses</a:t>
            </a:r>
            <a:r>
              <a:rPr lang="it-IT" sz="1200" dirty="0"/>
              <a:t> for </a:t>
            </a:r>
            <a:r>
              <a:rPr lang="it-IT" sz="1200" dirty="0" err="1"/>
              <a:t>each</a:t>
            </a:r>
            <a:r>
              <a:rPr lang="it-IT" sz="1200" dirty="0"/>
              <a:t> </a:t>
            </a:r>
            <a:r>
              <a:rPr lang="it-IT" sz="1200" dirty="0" err="1"/>
              <a:t>parcel</a:t>
            </a:r>
            <a:endParaRPr lang="it-IT" sz="1200" dirty="0"/>
          </a:p>
          <a:p>
            <a:pPr marL="285750" indent="-285750">
              <a:buFont typeface="Arial" panose="020B0604020202020204" pitchFamily="34" charset="0"/>
              <a:buChar char="•"/>
            </a:pPr>
            <a:r>
              <a:rPr lang="it-IT" sz="1200" dirty="0" err="1"/>
              <a:t>Year</a:t>
            </a:r>
            <a:r>
              <a:rPr lang="it-IT" sz="1200" dirty="0"/>
              <a:t> of </a:t>
            </a:r>
            <a:r>
              <a:rPr lang="it-IT" sz="1200" dirty="0" err="1"/>
              <a:t>construction</a:t>
            </a:r>
            <a:endParaRPr lang="it-IT" sz="1200" dirty="0"/>
          </a:p>
        </p:txBody>
      </p:sp>
      <p:cxnSp>
        <p:nvCxnSpPr>
          <p:cNvPr id="22" name="Connettore diritto 21">
            <a:extLst>
              <a:ext uri="{FF2B5EF4-FFF2-40B4-BE49-F238E27FC236}">
                <a16:creationId xmlns:a16="http://schemas.microsoft.com/office/drawing/2014/main" id="{7FB0F68A-3515-E1D3-95E4-58480D4D1F89}"/>
              </a:ext>
            </a:extLst>
          </p:cNvPr>
          <p:cNvCxnSpPr>
            <a:cxnSpLocks/>
          </p:cNvCxnSpPr>
          <p:nvPr/>
        </p:nvCxnSpPr>
        <p:spPr>
          <a:xfrm>
            <a:off x="1743959" y="3713292"/>
            <a:ext cx="9040357"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4C154775-C37D-6DA9-A632-7504616C6298}"/>
              </a:ext>
            </a:extLst>
          </p:cNvPr>
          <p:cNvCxnSpPr>
            <a:cxnSpLocks/>
          </p:cNvCxnSpPr>
          <p:nvPr/>
        </p:nvCxnSpPr>
        <p:spPr>
          <a:xfrm>
            <a:off x="1743959" y="2604243"/>
            <a:ext cx="89554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377650" y="572501"/>
            <a:ext cx="5356970"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2823" y="3162432"/>
            <a:ext cx="3085841" cy="3085841"/>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3004748" y="1790499"/>
            <a:ext cx="7577972" cy="1266634"/>
          </a:xfrm>
        </p:spPr>
        <p:txBody>
          <a:bodyPr vert="horz" lIns="91440" tIns="45720" rIns="91440" bIns="45720" rtlCol="0">
            <a:normAutofit fontScale="25000" lnSpcReduction="20000"/>
          </a:bodyPr>
          <a:lstStyle/>
          <a:p>
            <a:pPr algn="just">
              <a:lnSpc>
                <a:spcPct val="120000"/>
              </a:lnSpc>
            </a:pPr>
            <a:r>
              <a:rPr lang="en-US" sz="6000" dirty="0"/>
              <a:t>Our main goal is to study the gentrification and displacement phenomena in SF and to provide to the local government precious information about trends in the neighborhoods and measures to tackle the problem. In order to do so, we  take into consideration rent prices and eviction notices/buyout agreements as two different measures of displacement and gentrification</a:t>
            </a:r>
          </a:p>
          <a:p>
            <a:pPr algn="just">
              <a:lnSpc>
                <a:spcPct val="120000"/>
              </a:lnSpc>
            </a:pPr>
            <a:endParaRPr lang="en-US" sz="6000" dirty="0"/>
          </a:p>
          <a:p>
            <a:pPr>
              <a:lnSpc>
                <a:spcPct val="120000"/>
              </a:lnSpc>
            </a:pPr>
            <a:endParaRPr lang="en-US" sz="6000" dirty="0"/>
          </a:p>
          <a:p>
            <a:pPr>
              <a:lnSpc>
                <a:spcPct val="120000"/>
              </a:lnSpc>
            </a:pPr>
            <a:endParaRPr lang="en-US" sz="60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Elemento grafico 7" descr="Tiro a segno con riempimento a tinta unita">
            <a:extLst>
              <a:ext uri="{FF2B5EF4-FFF2-40B4-BE49-F238E27FC236}">
                <a16:creationId xmlns:a16="http://schemas.microsoft.com/office/drawing/2014/main" id="{65FEAA66-907E-D662-60F6-78F156DDB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6874" y="1694697"/>
            <a:ext cx="1458238" cy="1458238"/>
          </a:xfrm>
          <a:prstGeom prst="rect">
            <a:avLst/>
          </a:prstGeom>
        </p:spPr>
      </p:pic>
      <p:sp>
        <p:nvSpPr>
          <p:cNvPr id="9" name="CasellaDiTesto 8">
            <a:extLst>
              <a:ext uri="{FF2B5EF4-FFF2-40B4-BE49-F238E27FC236}">
                <a16:creationId xmlns:a16="http://schemas.microsoft.com/office/drawing/2014/main" id="{A1EE5849-E56D-9FB1-01F3-B131B39FFF27}"/>
              </a:ext>
            </a:extLst>
          </p:cNvPr>
          <p:cNvSpPr txBox="1"/>
          <p:nvPr/>
        </p:nvSpPr>
        <p:spPr>
          <a:xfrm>
            <a:off x="1116874" y="3587773"/>
            <a:ext cx="7353025" cy="2697726"/>
          </a:xfrm>
          <a:prstGeom prst="rect">
            <a:avLst/>
          </a:prstGeom>
          <a:noFill/>
        </p:spPr>
        <p:txBody>
          <a:bodyPr wrap="square" rtlCol="0">
            <a:spAutoFit/>
          </a:bodyPr>
          <a:lstStyle/>
          <a:p>
            <a:pPr algn="just"/>
            <a:r>
              <a:rPr lang="en-US" sz="1500" dirty="0"/>
              <a:t>How have the housing market prices changed? Are there differences between neighborhoods? What about the number of eviction notices/buyout agreements? Did they change during the past 15 years and how are they distributed across SF?</a:t>
            </a:r>
          </a:p>
          <a:p>
            <a:pPr algn="just"/>
            <a:r>
              <a:rPr lang="en-US" sz="1500" dirty="0"/>
              <a:t>Increasing the housing supply should mitigate rent increases, but new buildings could also stimulate demand for nearby housing by improving neighborhood quality, which of these two effect is the prevalent one? </a:t>
            </a:r>
          </a:p>
          <a:p>
            <a:pPr algn="just"/>
            <a:r>
              <a:rPr lang="en-US" sz="1500" dirty="0"/>
              <a:t>Which is the effect of new construction and rent prices on the number of eviction notices/buyout agreements in nearby buildings?</a:t>
            </a:r>
          </a:p>
          <a:p>
            <a:pPr algn="just"/>
            <a:r>
              <a:rPr lang="en-US" sz="1500" dirty="0"/>
              <a:t>Do the two proxies for displacement/gentrification behave differently to new construction? Do they suggest different policies?</a:t>
            </a:r>
          </a:p>
          <a:p>
            <a:pPr>
              <a:lnSpc>
                <a:spcPct val="120000"/>
              </a:lnSpc>
            </a:pPr>
            <a:endParaRPr lang="en-US" sz="1800" dirty="0"/>
          </a:p>
        </p:txBody>
      </p:sp>
    </p:spTree>
    <p:extLst>
      <p:ext uri="{BB962C8B-B14F-4D97-AF65-F5344CB8AC3E}">
        <p14:creationId xmlns:p14="http://schemas.microsoft.com/office/powerpoint/2010/main" val="57144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2"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xmlns:a14="http://schemas.microsoft.com/office/drawing/2010/main">
        <mc:Choice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707977" y="1603425"/>
                <a:ext cx="10776046" cy="1635072"/>
              </a:xfrm>
            </p:spPr>
            <p:txBody>
              <a:bodyPr>
                <a:normAutofit/>
              </a:bodyPr>
              <a:lstStyle/>
              <a:p>
                <a:pPr marL="342900" indent="-342900" algn="just">
                  <a:buFont typeface="+mj-lt"/>
                  <a:buAutoNum type="arabicPeriod"/>
                </a:pPr>
                <a:r>
                  <a:rPr lang="it-IT" sz="1200" dirty="0"/>
                  <a:t>Exploratory </a:t>
                </a:r>
                <a:r>
                  <a:rPr lang="it-IT" sz="1200" dirty="0" err="1"/>
                  <a:t>analysis</a:t>
                </a:r>
                <a:r>
                  <a:rPr lang="it-IT" sz="1200" dirty="0"/>
                  <a:t>: </a:t>
                </a:r>
                <a:r>
                  <a:rPr lang="it-IT" sz="1200" dirty="0" err="1"/>
                  <a:t>functional</a:t>
                </a:r>
                <a:r>
                  <a:rPr lang="it-IT" sz="1200" dirty="0"/>
                  <a:t> </a:t>
                </a:r>
                <a:r>
                  <a:rPr lang="it-IT" sz="1200" dirty="0" err="1"/>
                  <a:t>tests</a:t>
                </a:r>
                <a:r>
                  <a:rPr lang="it-IT" sz="1200" dirty="0"/>
                  <a:t> and one-way ANOVA for </a:t>
                </a:r>
                <a:r>
                  <a:rPr lang="it-IT" sz="1200" dirty="0" err="1"/>
                  <a:t>rent</a:t>
                </a:r>
                <a:r>
                  <a:rPr lang="it-IT" sz="1200" dirty="0"/>
                  <a:t> prices or eviction notices as functions of time grouping by neighborhood</a:t>
                </a:r>
              </a:p>
              <a:p>
                <a:pPr marL="342900" indent="-342900" algn="just">
                  <a:buFont typeface="+mj-lt"/>
                  <a:buAutoNum type="arabicPeriod"/>
                </a:pPr>
                <a:r>
                  <a:rPr lang="it-IT" sz="1200" dirty="0"/>
                  <a:t>GAM model for:</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𝑛h𝑜𝑜𝑑</m:t>
                        </m:r>
                      </m:e>
                      <m:sub>
                        <m:r>
                          <a:rPr lang="it-IT" sz="1200" b="0" i="1" smtClean="0">
                            <a:latin typeface="Cambria Math" panose="02040503050406030204" pitchFamily="18" charset="0"/>
                          </a:rPr>
                          <m:t>𝑝𝑎𝑟𝑐𝑒𝑙</m:t>
                        </m:r>
                      </m:sub>
                    </m:sSub>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 </m:t>
                    </m:r>
                    <m:nary>
                      <m:naryPr>
                        <m:chr m:val="∑"/>
                        <m:ctrlPr>
                          <a:rPr lang="it-IT" sz="1200" b="0" i="1" smtClean="0">
                            <a:latin typeface="Cambria Math" panose="02040503050406030204" pitchFamily="18" charset="0"/>
                          </a:rPr>
                        </m:ctrlPr>
                      </m:naryPr>
                      <m:sub>
                        <m:r>
                          <m:rPr>
                            <m:brk m:alnAt="23"/>
                          </m:rPr>
                          <a:rPr lang="it-IT" sz="1200" b="0" i="1" smtClean="0">
                            <a:latin typeface="Cambria Math" panose="02040503050406030204" pitchFamily="18" charset="0"/>
                          </a:rPr>
                          <m:t>𝑡</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𝑡h𝑟𝑒𝑠h𝑜𝑙𝑑</m:t>
                        </m:r>
                      </m:sub>
                      <m:sup>
                        <m:r>
                          <a:rPr lang="it-IT" sz="1200" b="0" i="1" smtClean="0">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r>
                              <a:rPr lang="it-IT" sz="1200" i="1">
                                <a:latin typeface="Cambria Math" panose="02040503050406030204" pitchFamily="18" charset="0"/>
                              </a:rPr>
                              <m:t> </m:t>
                            </m:r>
                            <m:r>
                              <a:rPr lang="it-IT" sz="1200" i="1">
                                <a:latin typeface="Cambria Math" panose="02040503050406030204" pitchFamily="18" charset="0"/>
                              </a:rPr>
                              <m:t>𝑤𝑖𝑡h𝑖𝑛</m:t>
                            </m:r>
                            <m:r>
                              <a:rPr lang="it-IT" sz="1200" i="1">
                                <a:latin typeface="Cambria Math" panose="02040503050406030204" pitchFamily="18" charset="0"/>
                              </a:rPr>
                              <m:t> 0.1 , 0.5 ,1, 2 </m:t>
                            </m:r>
                            <m:r>
                              <a:rPr lang="it-IT" sz="1200" i="1">
                                <a:latin typeface="Cambria Math" panose="02040503050406030204" pitchFamily="18" charset="0"/>
                              </a:rPr>
                              <m:t>𝑘𝑚</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m:t>
                            </m:r>
                            <m:r>
                              <a:rPr lang="it-IT" sz="1200" b="0" i="1" smtClean="0">
                                <a:latin typeface="Cambria Math" panose="02040503050406030204" pitchFamily="18" charset="0"/>
                              </a:rPr>
                              <m:t>𝑡</m:t>
                            </m:r>
                          </m:sub>
                        </m:sSub>
                      </m:e>
                    </m:nary>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𝑑𝑖𝑠𝑡𝑎𝑛𝑐𝑒</m:t>
                        </m:r>
                        <m:r>
                          <a:rPr lang="it-IT" sz="1200" i="1">
                            <a:latin typeface="Cambria Math" panose="02040503050406030204" pitchFamily="18" charset="0"/>
                          </a:rPr>
                          <m:t> </m:t>
                        </m:r>
                        <m:r>
                          <a:rPr lang="it-IT" sz="1200" i="1">
                            <a:latin typeface="Cambria Math" panose="02040503050406030204" pitchFamily="18" charset="0"/>
                          </a:rPr>
                          <m:t>𝑓𝑟𝑜𝑚</m:t>
                        </m:r>
                        <m:r>
                          <a:rPr lang="it-IT" sz="1200" i="1">
                            <a:latin typeface="Cambria Math" panose="02040503050406030204" pitchFamily="18" charset="0"/>
                          </a:rPr>
                          <m:t> </m:t>
                        </m:r>
                        <m:r>
                          <a:rPr lang="it-IT" sz="1200" i="1">
                            <a:latin typeface="Cambria Math" panose="02040503050406030204" pitchFamily="18" charset="0"/>
                          </a:rPr>
                          <m:t>𝑓𝑖𝑛𝑎𝑛𝑐𝑖𝑎𝑙</m:t>
                        </m:r>
                        <m:r>
                          <a:rPr lang="it-IT" sz="1200" i="1">
                            <a:latin typeface="Cambria Math" panose="02040503050406030204" pitchFamily="18" charset="0"/>
                          </a:rPr>
                          <m:t> </m:t>
                        </m:r>
                        <m:r>
                          <a:rPr lang="it-IT" sz="1200" i="1">
                            <a:latin typeface="Cambria Math" panose="02040503050406030204" pitchFamily="18" charset="0"/>
                          </a:rPr>
                          <m:t>𝑑𝑖𝑠𝑡𝑟𝑖𝑐𝑡</m:t>
                        </m:r>
                      </m:e>
                      <m:sub>
                        <m:r>
                          <a:rPr lang="it-IT" sz="1200" b="0" i="1" smtClean="0">
                            <a:latin typeface="Cambria Math" panose="02040503050406030204" pitchFamily="18" charset="0"/>
                          </a:rPr>
                          <m:t>𝑝𝑎𝑟𝑐𝑒𝑙</m:t>
                        </m:r>
                      </m:sub>
                    </m:sSub>
                  </m:oMath>
                </a14:m>
                <a:endParaRPr lang="it-IT" sz="1200" b="0" dirty="0"/>
              </a:p>
              <a:p>
                <a:pPr marL="342900" indent="-342900" algn="just">
                  <a:buFont typeface="+mj-lt"/>
                  <a:buAutoNum type="arabicPeriod"/>
                </a:pPr>
                <a:r>
                  <a:rPr lang="it-IT" sz="1200" dirty="0"/>
                  <a:t>GAM model for : </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m:t>
                        </m:r>
                        <m:r>
                          <a:rPr lang="it-IT" sz="1200" b="0" i="1" smtClean="0">
                            <a:latin typeface="Cambria Math" panose="02040503050406030204" pitchFamily="18" charset="0"/>
                          </a:rPr>
                          <m:t>𝑒𝑣𝑖𝑐𝑡𝑖𝑜𝑛</m:t>
                        </m:r>
                        <m:r>
                          <a:rPr lang="it-IT" sz="1200" b="0" i="1" smtClean="0">
                            <a:latin typeface="Cambria Math" panose="02040503050406030204" pitchFamily="18" charset="0"/>
                          </a:rPr>
                          <m:t> </m:t>
                        </m:r>
                        <m:r>
                          <a:rPr lang="it-IT" sz="1200" b="0" i="1" smtClean="0">
                            <a:latin typeface="Cambria Math" panose="02040503050406030204" pitchFamily="18" charset="0"/>
                          </a:rPr>
                          <m:t>𝑛𝑜𝑡𝑖𝑐𝑒𝑠</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i="1">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b="0" i="1" smtClean="0">
                        <a:latin typeface="Cambria Math" panose="02040503050406030204" pitchFamily="18" charset="0"/>
                      </a:rPr>
                      <m:t>+</m:t>
                    </m:r>
                    <m:nary>
                      <m:naryPr>
                        <m:chr m:val="∑"/>
                        <m:ctrlPr>
                          <a:rPr lang="it-IT" sz="1200" i="1">
                            <a:latin typeface="Cambria Math" panose="02040503050406030204" pitchFamily="18" charset="0"/>
                          </a:rPr>
                        </m:ctrlPr>
                      </m:naryPr>
                      <m:sub>
                        <m:r>
                          <m:rPr>
                            <m:brk m:alnAt="23"/>
                          </m:rPr>
                          <a:rPr lang="it-IT" sz="1200" i="1">
                            <a:latin typeface="Cambria Math" panose="02040503050406030204" pitchFamily="18" charset="0"/>
                          </a:rPr>
                          <m:t>𝑡</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i="1">
                            <a:latin typeface="Cambria Math" panose="02040503050406030204" pitchFamily="18" charset="0"/>
                          </a:rPr>
                          <m:t>−</m:t>
                        </m:r>
                        <m:r>
                          <a:rPr lang="it-IT" sz="1200" i="1">
                            <a:latin typeface="Cambria Math" panose="02040503050406030204" pitchFamily="18" charset="0"/>
                          </a:rPr>
                          <m:t>𝑡h𝑟𝑒𝑠h𝑜𝑙𝑑</m:t>
                        </m:r>
                      </m:sub>
                      <m:sup>
                        <m:r>
                          <a:rPr lang="it-IT" sz="1200" i="1">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e>
                          <m:sub>
                            <m:r>
                              <a:rPr lang="it-IT" sz="1200" b="0" i="1" smtClean="0">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𝑡</m:t>
                            </m:r>
                          </m:sub>
                        </m:sSub>
                      </m:e>
                    </m:nary>
                  </m:oMath>
                </a14:m>
                <a:endParaRPr lang="it-IT" sz="1200" dirty="0"/>
              </a:p>
              <a:p>
                <a:pPr marL="342900" indent="-342900" algn="just">
                  <a:buFont typeface="+mj-lt"/>
                  <a:buAutoNum type="arabicPeriod"/>
                </a:pPr>
                <a:r>
                  <a:rPr lang="it-IT" sz="1200" dirty="0" err="1"/>
                  <a:t>We</a:t>
                </a:r>
                <a:r>
                  <a:rPr lang="it-IT" sz="1200" dirty="0"/>
                  <a:t> </a:t>
                </a:r>
                <a:r>
                  <a:rPr lang="it-IT" sz="1200" dirty="0" err="1"/>
                  <a:t>may</a:t>
                </a:r>
                <a:r>
                  <a:rPr lang="it-IT" sz="1200" dirty="0"/>
                  <a:t> </a:t>
                </a:r>
                <a:r>
                  <a:rPr lang="it-IT" sz="1200" dirty="0" err="1"/>
                  <a:t>add</a:t>
                </a:r>
                <a:r>
                  <a:rPr lang="it-IT" sz="1200" dirty="0"/>
                  <a:t> new techniques to go </a:t>
                </a:r>
                <a:r>
                  <a:rPr lang="it-IT" sz="1200" dirty="0" err="1"/>
                  <a:t>deeper</a:t>
                </a:r>
                <a:r>
                  <a:rPr lang="it-IT" sz="1200" dirty="0"/>
                  <a:t> </a:t>
                </a:r>
                <a:r>
                  <a:rPr lang="it-IT" sz="1200" dirty="0" err="1"/>
                  <a:t>into</a:t>
                </a:r>
                <a:r>
                  <a:rPr lang="it-IT" sz="1200" dirty="0"/>
                  <a:t> the </a:t>
                </a:r>
                <a:r>
                  <a:rPr lang="it-IT" sz="1200" dirty="0" err="1"/>
                  <a:t>analysis</a:t>
                </a:r>
                <a:r>
                  <a:rPr lang="it-IT" sz="1200" dirty="0"/>
                  <a:t> </a:t>
                </a:r>
                <a:r>
                  <a:rPr lang="it-IT" sz="1200" dirty="0" err="1"/>
                  <a:t>using</a:t>
                </a:r>
                <a:r>
                  <a:rPr lang="it-IT" sz="1200" dirty="0"/>
                  <a:t> the </a:t>
                </a:r>
                <a:r>
                  <a:rPr lang="it-IT" sz="1200" dirty="0" err="1"/>
                  <a:t>the</a:t>
                </a:r>
                <a:r>
                  <a:rPr lang="it-IT" sz="1200" dirty="0"/>
                  <a:t> </a:t>
                </a:r>
                <a:r>
                  <a:rPr lang="it-IT" sz="1200" dirty="0" err="1"/>
                  <a:t>latest</a:t>
                </a:r>
                <a:r>
                  <a:rPr lang="it-IT" sz="1200" dirty="0"/>
                  <a:t> tools </a:t>
                </a:r>
                <a:r>
                  <a:rPr lang="it-IT" sz="1200" dirty="0" err="1"/>
                  <a:t>viewed</a:t>
                </a:r>
                <a:r>
                  <a:rPr lang="it-IT" sz="1200" dirty="0"/>
                  <a:t> </a:t>
                </a:r>
                <a:r>
                  <a:rPr lang="it-IT" sz="1200" dirty="0" err="1"/>
                  <a:t>at</a:t>
                </a:r>
                <a:r>
                  <a:rPr lang="it-IT" sz="1200" dirty="0"/>
                  <a:t> </a:t>
                </a:r>
                <a:r>
                  <a:rPr lang="it-IT" sz="1200" dirty="0" err="1"/>
                  <a:t>lesson</a:t>
                </a:r>
                <a:r>
                  <a:rPr lang="it-IT" sz="1200" dirty="0"/>
                  <a:t> ( e.g. </a:t>
                </a:r>
                <a:r>
                  <a:rPr lang="it-IT" sz="1200" dirty="0" err="1"/>
                  <a:t>spatial</a:t>
                </a:r>
                <a:r>
                  <a:rPr lang="it-IT" sz="1200" dirty="0"/>
                  <a:t> </a:t>
                </a:r>
                <a:r>
                  <a:rPr lang="it-IT" sz="1200" dirty="0" err="1"/>
                  <a:t>regression</a:t>
                </a:r>
                <a:r>
                  <a:rPr lang="it-IT" sz="1200" dirty="0"/>
                  <a:t> )</a:t>
                </a:r>
              </a:p>
              <a:p>
                <a:pPr algn="just"/>
                <a:endParaRPr lang="it-IT" sz="1200" dirty="0"/>
              </a:p>
            </p:txBody>
          </p:sp>
        </mc:Choice>
        <mc:Fallback xmlns="">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707977" y="1603425"/>
                <a:ext cx="10776046" cy="1635072"/>
              </a:xfrm>
              <a:blipFill>
                <a:blip r:embed="rId2"/>
                <a:stretch>
                  <a:fillRect l="-57" t="-746"/>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6D53DB9-F081-B7E3-EE64-F6A127454483}"/>
              </a:ext>
            </a:extLst>
          </p:cNvPr>
          <p:cNvSpPr txBox="1"/>
          <p:nvPr/>
        </p:nvSpPr>
        <p:spPr>
          <a:xfrm>
            <a:off x="707977" y="3271154"/>
            <a:ext cx="10776046" cy="1754326"/>
          </a:xfrm>
          <a:prstGeom prst="rect">
            <a:avLst/>
          </a:prstGeom>
          <a:noFill/>
        </p:spPr>
        <p:txBody>
          <a:bodyPr wrap="square" rtlCol="0">
            <a:spAutoFit/>
          </a:bodyPr>
          <a:lstStyle/>
          <a:p>
            <a:pPr algn="just"/>
            <a:r>
              <a:rPr lang="it-IT" sz="1200" b="1" dirty="0"/>
              <a:t>For point 2 </a:t>
            </a:r>
            <a:r>
              <a:rPr lang="it-IT" sz="1200" b="1" dirty="0" err="1"/>
              <a:t>we</a:t>
            </a:r>
            <a:r>
              <a:rPr lang="it-IT" sz="1200" b="1" dirty="0"/>
              <a:t> are planning to:</a:t>
            </a:r>
          </a:p>
          <a:p>
            <a:pPr marL="285750" indent="-285750" algn="just">
              <a:buFont typeface="Arial" panose="020B0604020202020204" pitchFamily="34" charset="0"/>
              <a:buChar char="•"/>
            </a:pPr>
            <a:r>
              <a:rPr lang="it-IT" sz="1200" dirty="0"/>
              <a:t>Compute the </a:t>
            </a:r>
            <a:r>
              <a:rPr lang="it-IT" sz="1200" dirty="0" err="1"/>
              <a:t>average</a:t>
            </a:r>
            <a:r>
              <a:rPr lang="it-IT" sz="1200" dirty="0"/>
              <a:t> </a:t>
            </a:r>
            <a:r>
              <a:rPr lang="it-IT" sz="1200" dirty="0" err="1"/>
              <a:t>rent</a:t>
            </a:r>
            <a:r>
              <a:rPr lang="it-IT" sz="1200" dirty="0"/>
              <a:t> price for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an «</a:t>
            </a:r>
            <a:r>
              <a:rPr lang="it-IT" sz="1200" dirty="0" err="1"/>
              <a:t>interpolated</a:t>
            </a:r>
            <a:r>
              <a:rPr lang="it-IT" sz="1200" dirty="0"/>
              <a:t>» price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as the </a:t>
            </a:r>
            <a:r>
              <a:rPr lang="it-IT" sz="1200" dirty="0" err="1"/>
              <a:t>average</a:t>
            </a:r>
            <a:r>
              <a:rPr lang="it-IT" sz="1200" dirty="0"/>
              <a:t> (</a:t>
            </a:r>
            <a:r>
              <a:rPr lang="it-IT" sz="1200" dirty="0" err="1"/>
              <a:t>weighted</a:t>
            </a:r>
            <a:r>
              <a:rPr lang="it-IT" sz="1200" dirty="0"/>
              <a:t> on the </a:t>
            </a:r>
            <a:r>
              <a:rPr lang="it-IT" sz="1200" dirty="0" err="1"/>
              <a:t>distance</a:t>
            </a:r>
            <a:r>
              <a:rPr lang="it-IT" sz="1200" dirty="0"/>
              <a:t>) of the </a:t>
            </a:r>
            <a:r>
              <a:rPr lang="it-IT" sz="1200" dirty="0" err="1"/>
              <a:t>average</a:t>
            </a:r>
            <a:r>
              <a:rPr lang="it-IT" sz="1200" dirty="0"/>
              <a:t> </a:t>
            </a:r>
            <a:r>
              <a:rPr lang="it-IT" sz="1200" dirty="0" err="1"/>
              <a:t>rent</a:t>
            </a:r>
            <a:r>
              <a:rPr lang="it-IT" sz="1200" dirty="0"/>
              <a:t> prices of the </a:t>
            </a:r>
            <a:r>
              <a:rPr lang="it-IT" sz="1200" dirty="0" err="1"/>
              <a:t>neighborhoods</a:t>
            </a:r>
            <a:r>
              <a:rPr lang="it-IT" sz="1200" dirty="0"/>
              <a:t> (the </a:t>
            </a:r>
            <a:r>
              <a:rPr lang="it-IT" sz="1200" dirty="0" err="1"/>
              <a:t>distance</a:t>
            </a:r>
            <a:r>
              <a:rPr lang="it-IT" sz="1200" dirty="0"/>
              <a:t> to be </a:t>
            </a:r>
            <a:r>
              <a:rPr lang="it-IT" sz="1200" dirty="0" err="1"/>
              <a:t>weighted</a:t>
            </a:r>
            <a:r>
              <a:rPr lang="it-IT" sz="1200" dirty="0"/>
              <a:t> on </a:t>
            </a:r>
            <a:r>
              <a:rPr lang="it-IT" sz="1200" dirty="0" err="1"/>
              <a:t>is</a:t>
            </a:r>
            <a:r>
              <a:rPr lang="it-IT" sz="1200" dirty="0"/>
              <a:t> the one </a:t>
            </a:r>
            <a:r>
              <a:rPr lang="it-IT" sz="1200" dirty="0" err="1"/>
              <a:t>between</a:t>
            </a:r>
            <a:r>
              <a:rPr lang="it-IT" sz="1200" dirty="0"/>
              <a:t> the </a:t>
            </a:r>
            <a:r>
              <a:rPr lang="it-IT" sz="1200" dirty="0" err="1"/>
              <a:t>centroid</a:t>
            </a:r>
            <a:r>
              <a:rPr lang="it-IT" sz="1200" dirty="0"/>
              <a:t> of the </a:t>
            </a:r>
            <a:r>
              <a:rPr lang="it-IT" sz="1200" dirty="0" err="1"/>
              <a:t>parcel</a:t>
            </a:r>
            <a:r>
              <a:rPr lang="it-IT" sz="1200" dirty="0"/>
              <a:t> and the </a:t>
            </a:r>
            <a:r>
              <a:rPr lang="it-IT" sz="1200" dirty="0" err="1"/>
              <a:t>centroid</a:t>
            </a:r>
            <a:r>
              <a:rPr lang="it-IT" sz="1200" dirty="0"/>
              <a:t> of the </a:t>
            </a:r>
            <a:r>
              <a:rPr lang="it-IT" sz="1200" dirty="0" err="1"/>
              <a:t>neighborhoods</a:t>
            </a:r>
            <a:r>
              <a:rPr lang="it-IT" sz="1200" dirty="0"/>
              <a:t>)</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recent</a:t>
            </a:r>
            <a:r>
              <a:rPr lang="it-IT" sz="1200" dirty="0"/>
              <a:t> </a:t>
            </a:r>
            <a:r>
              <a:rPr lang="it-IT" sz="1200" dirty="0" err="1"/>
              <a:t>constructions</a:t>
            </a:r>
            <a:r>
              <a:rPr lang="it-IT" sz="1200" dirty="0"/>
              <a:t>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t>
            </a:r>
            <a:r>
              <a:rPr lang="it-IT" sz="1200" dirty="0" err="1"/>
              <a:t>within</a:t>
            </a:r>
            <a:r>
              <a:rPr lang="it-IT" sz="1200" dirty="0"/>
              <a:t> a 0.1, 0.5 , 1, 2 km </a:t>
            </a:r>
            <a:r>
              <a:rPr lang="it-IT" sz="1200" dirty="0" err="1"/>
              <a:t>radius</a:t>
            </a:r>
            <a:r>
              <a:rPr lang="it-IT" sz="1200" dirty="0"/>
              <a:t> from the </a:t>
            </a:r>
            <a:r>
              <a:rPr lang="it-IT" sz="1200" dirty="0" err="1"/>
              <a:t>parcel</a:t>
            </a:r>
            <a:r>
              <a:rPr lang="it-IT" sz="1200" dirty="0"/>
              <a:t> </a:t>
            </a:r>
            <a:r>
              <a:rPr lang="it-IT" sz="1200" dirty="0" err="1"/>
              <a:t>itself</a:t>
            </a:r>
            <a:r>
              <a:rPr lang="it-IT" sz="1200" dirty="0"/>
              <a:t> (</a:t>
            </a:r>
            <a:r>
              <a:rPr lang="it-IT" sz="1200" dirty="0" err="1"/>
              <a:t>these</a:t>
            </a:r>
            <a:r>
              <a:rPr lang="it-IT" sz="1200" dirty="0"/>
              <a:t> </a:t>
            </a:r>
            <a:r>
              <a:rPr lang="it-IT" sz="1200" dirty="0" err="1"/>
              <a:t>four</a:t>
            </a:r>
            <a:r>
              <a:rPr lang="it-IT" sz="1200" dirty="0"/>
              <a:t> </a:t>
            </a:r>
            <a:r>
              <a:rPr lang="it-IT" sz="1200" dirty="0" err="1"/>
              <a:t>values</a:t>
            </a:r>
            <a:r>
              <a:rPr lang="it-IT" sz="1200" dirty="0"/>
              <a:t> are </a:t>
            </a:r>
            <a:r>
              <a:rPr lang="it-IT" sz="1200" dirty="0" err="1"/>
              <a:t>tentative</a:t>
            </a:r>
            <a:r>
              <a:rPr lang="it-IT" sz="1200" dirty="0"/>
              <a:t> and </a:t>
            </a:r>
            <a:r>
              <a:rPr lang="it-IT" sz="1200" dirty="0" err="1"/>
              <a:t>may</a:t>
            </a:r>
            <a:r>
              <a:rPr lang="it-IT" sz="1200" dirty="0"/>
              <a:t> be </a:t>
            </a:r>
            <a:r>
              <a:rPr lang="it-IT" sz="1200" dirty="0" err="1"/>
              <a:t>changed</a:t>
            </a:r>
            <a:r>
              <a:rPr lang="it-IT" sz="1200" dirty="0"/>
              <a:t>)  </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a:t>
            </a:r>
            <a:r>
              <a:rPr lang="it-IT" sz="1200" dirty="0" err="1"/>
              <a:t>We’ll</a:t>
            </a:r>
            <a:r>
              <a:rPr lang="it-IT" sz="1200" dirty="0"/>
              <a:t> set the </a:t>
            </a:r>
            <a:r>
              <a:rPr lang="it-IT" sz="1200" dirty="0" err="1"/>
              <a:t>threshold</a:t>
            </a:r>
            <a:r>
              <a:rPr lang="it-IT" sz="1200" dirty="0"/>
              <a:t> by </a:t>
            </a:r>
            <a:r>
              <a:rPr lang="it-IT" sz="1200" dirty="0" err="1"/>
              <a:t>trying</a:t>
            </a:r>
            <a:r>
              <a:rPr lang="it-IT" sz="1200" dirty="0"/>
              <a:t> with more </a:t>
            </a:r>
            <a:r>
              <a:rPr lang="it-IT" sz="1200" dirty="0" err="1"/>
              <a:t>than</a:t>
            </a:r>
            <a:r>
              <a:rPr lang="it-IT" sz="1200" dirty="0"/>
              <a:t> one </a:t>
            </a:r>
            <a:r>
              <a:rPr lang="it-IT" sz="1200" dirty="0" err="1"/>
              <a:t>value</a:t>
            </a:r>
            <a:r>
              <a:rPr lang="it-IT" sz="1200" dirty="0"/>
              <a:t> </a:t>
            </a:r>
            <a:r>
              <a:rPr lang="it-IT" sz="1200" dirty="0" err="1"/>
              <a:t>looking</a:t>
            </a:r>
            <a:r>
              <a:rPr lang="it-IT" sz="1200" dirty="0"/>
              <a:t> for the </a:t>
            </a:r>
            <a:r>
              <a:rPr lang="it-IT" sz="1200" dirty="0" err="1"/>
              <a:t>most</a:t>
            </a:r>
            <a:r>
              <a:rPr lang="it-IT" sz="1200" dirty="0"/>
              <a:t> </a:t>
            </a:r>
            <a:r>
              <a:rPr lang="it-IT" sz="1200" dirty="0" err="1"/>
              <a:t>significant</a:t>
            </a:r>
            <a:r>
              <a:rPr lang="it-IT" sz="1200" dirty="0"/>
              <a:t> one</a:t>
            </a:r>
          </a:p>
          <a:p>
            <a:pPr marL="285750" indent="-285750" algn="just">
              <a:buFont typeface="Arial" panose="020B0604020202020204" pitchFamily="34" charset="0"/>
              <a:buChar char="•"/>
            </a:pPr>
            <a:r>
              <a:rPr lang="it-IT" sz="1200" dirty="0"/>
              <a:t>Build the </a:t>
            </a:r>
            <a:r>
              <a:rPr lang="it-IT" sz="1200" dirty="0" err="1"/>
              <a:t>final</a:t>
            </a:r>
            <a:r>
              <a:rPr lang="it-IT" sz="1200" dirty="0"/>
              <a:t>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and new </a:t>
            </a:r>
            <a:r>
              <a:rPr lang="it-IT" sz="1200" dirty="0" err="1"/>
              <a:t>construction</a:t>
            </a:r>
            <a:endParaRPr lang="it-IT" sz="1200" dirty="0"/>
          </a:p>
        </p:txBody>
      </p:sp>
      <p:sp>
        <p:nvSpPr>
          <p:cNvPr id="5" name="CasellaDiTesto 4">
            <a:extLst>
              <a:ext uri="{FF2B5EF4-FFF2-40B4-BE49-F238E27FC236}">
                <a16:creationId xmlns:a16="http://schemas.microsoft.com/office/drawing/2014/main" id="{0D743A18-F021-ADC8-FEC1-B753467B8CE6}"/>
              </a:ext>
            </a:extLst>
          </p:cNvPr>
          <p:cNvSpPr txBox="1"/>
          <p:nvPr/>
        </p:nvSpPr>
        <p:spPr>
          <a:xfrm>
            <a:off x="707977" y="4931864"/>
            <a:ext cx="10776046" cy="1384995"/>
          </a:xfrm>
          <a:prstGeom prst="rect">
            <a:avLst/>
          </a:prstGeom>
          <a:noFill/>
        </p:spPr>
        <p:txBody>
          <a:bodyPr wrap="square" rtlCol="0">
            <a:spAutoFit/>
          </a:bodyPr>
          <a:lstStyle/>
          <a:p>
            <a:pPr algn="just"/>
            <a:r>
              <a:rPr lang="it-IT" sz="1200" b="1" dirty="0"/>
              <a:t>For point 3 </a:t>
            </a:r>
            <a:r>
              <a:rPr lang="it-IT" sz="1200" b="1" dirty="0" err="1"/>
              <a:t>we</a:t>
            </a:r>
            <a:r>
              <a:rPr lang="it-IT" sz="1200" b="1" dirty="0"/>
              <a:t> are planning to:</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eviction</a:t>
            </a:r>
            <a:r>
              <a:rPr lang="it-IT" sz="1200" dirty="0"/>
              <a:t> </a:t>
            </a:r>
            <a:r>
              <a:rPr lang="it-IT" sz="1200" dirty="0" err="1"/>
              <a:t>notices</a:t>
            </a:r>
            <a:r>
              <a:rPr lang="it-IT" sz="1200" dirty="0"/>
              <a:t> for </a:t>
            </a:r>
            <a:r>
              <a:rPr lang="it-IT" sz="1200" dirty="0" err="1"/>
              <a:t>each</a:t>
            </a:r>
            <a:r>
              <a:rPr lang="it-IT" sz="1200" dirty="0"/>
              <a:t> </a:t>
            </a:r>
            <a:r>
              <a:rPr lang="it-IT" sz="1200" dirty="0" err="1"/>
              <a:t>neighborhood</a:t>
            </a:r>
            <a:r>
              <a:rPr lang="it-IT" sz="1200" dirty="0"/>
              <a:t> and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the </a:t>
            </a:r>
            <a:r>
              <a:rPr lang="it-IT" sz="1200" dirty="0" err="1"/>
              <a:t>number</a:t>
            </a:r>
            <a:r>
              <a:rPr lang="it-IT" sz="1200" dirty="0"/>
              <a:t> of new </a:t>
            </a:r>
            <a:r>
              <a:rPr lang="it-IT" sz="1200" dirty="0" err="1"/>
              <a:t>constructions</a:t>
            </a:r>
            <a:r>
              <a:rPr lang="it-IT" sz="1200" dirty="0"/>
              <a:t> in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r>
              <a:rPr lang="it-IT" sz="1200" dirty="0"/>
              <a:t> (to do so, </a:t>
            </a:r>
            <a:r>
              <a:rPr lang="it-IT" sz="1200" dirty="0" err="1"/>
              <a:t>we</a:t>
            </a:r>
            <a:r>
              <a:rPr lang="it-IT" sz="1200" dirty="0"/>
              <a:t> are building a </a:t>
            </a:r>
            <a:r>
              <a:rPr lang="it-IT" sz="1200" dirty="0" err="1"/>
              <a:t>function</a:t>
            </a:r>
            <a:r>
              <a:rPr lang="it-IT" sz="1200" dirty="0"/>
              <a:t> to pass from «</a:t>
            </a:r>
            <a:r>
              <a:rPr lang="it-IT" sz="1200" dirty="0" err="1"/>
              <a:t>address</a:t>
            </a:r>
            <a:r>
              <a:rPr lang="it-IT" sz="1200" dirty="0"/>
              <a:t> </a:t>
            </a:r>
            <a:r>
              <a:rPr lang="it-IT" sz="1200" dirty="0" err="1"/>
              <a:t>level</a:t>
            </a:r>
            <a:r>
              <a:rPr lang="it-IT" sz="1200" dirty="0"/>
              <a:t>» to «</a:t>
            </a:r>
            <a:r>
              <a:rPr lang="it-IT" sz="1200" dirty="0" err="1"/>
              <a:t>neighborhood</a:t>
            </a:r>
            <a:r>
              <a:rPr lang="it-IT" sz="1200" dirty="0"/>
              <a:t> </a:t>
            </a:r>
            <a:r>
              <a:rPr lang="it-IT" sz="1200" dirty="0" err="1"/>
              <a:t>level</a:t>
            </a:r>
            <a:r>
              <a:rPr lang="it-IT" sz="1200" dirty="0"/>
              <a:t>» of the </a:t>
            </a:r>
            <a:r>
              <a:rPr lang="it-IT" sz="1200" dirty="0" err="1"/>
              <a:t>constructions</a:t>
            </a:r>
            <a:r>
              <a:rPr lang="it-IT" sz="1200" dirty="0"/>
              <a:t>)</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 </a:t>
            </a:r>
            <a:r>
              <a:rPr lang="it-IT" sz="1200" dirty="0" err="1"/>
              <a:t>We’ll</a:t>
            </a:r>
            <a:r>
              <a:rPr lang="it-IT" sz="1200" dirty="0"/>
              <a:t> set the </a:t>
            </a:r>
            <a:r>
              <a:rPr lang="it-IT" sz="1200" dirty="0" err="1"/>
              <a:t>threshold</a:t>
            </a:r>
            <a:r>
              <a:rPr lang="it-IT" sz="1200" dirty="0"/>
              <a:t> by </a:t>
            </a:r>
            <a:r>
              <a:rPr lang="it-IT" sz="1200" dirty="0" err="1"/>
              <a:t>trying</a:t>
            </a:r>
            <a:r>
              <a:rPr lang="it-IT" sz="1200" dirty="0"/>
              <a:t> with more </a:t>
            </a:r>
            <a:r>
              <a:rPr lang="it-IT" sz="1200" dirty="0" err="1"/>
              <a:t>than</a:t>
            </a:r>
            <a:r>
              <a:rPr lang="it-IT" sz="1200" dirty="0"/>
              <a:t> one </a:t>
            </a:r>
            <a:r>
              <a:rPr lang="it-IT" sz="1200" dirty="0" err="1"/>
              <a:t>value</a:t>
            </a:r>
            <a:r>
              <a:rPr lang="it-IT" sz="1200" dirty="0"/>
              <a:t> </a:t>
            </a:r>
            <a:r>
              <a:rPr lang="it-IT" sz="1200" dirty="0" err="1"/>
              <a:t>looking</a:t>
            </a:r>
            <a:r>
              <a:rPr lang="it-IT" sz="1200" dirty="0"/>
              <a:t> for the </a:t>
            </a:r>
            <a:r>
              <a:rPr lang="it-IT" sz="1200" dirty="0" err="1"/>
              <a:t>most</a:t>
            </a:r>
            <a:r>
              <a:rPr lang="it-IT" sz="1200" dirty="0"/>
              <a:t> </a:t>
            </a:r>
            <a:r>
              <a:rPr lang="it-IT" sz="1200" dirty="0" err="1"/>
              <a:t>significant</a:t>
            </a:r>
            <a:r>
              <a:rPr lang="it-IT" sz="1200" dirty="0"/>
              <a:t> one</a:t>
            </a:r>
          </a:p>
          <a:p>
            <a:pPr marL="285750" indent="-285750" algn="just">
              <a:buFont typeface="Arial" panose="020B0604020202020204" pitchFamily="34" charset="0"/>
              <a:buChar char="•"/>
            </a:pPr>
            <a:r>
              <a:rPr lang="it-IT" sz="1200" dirty="0"/>
              <a:t>Build the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&amp; new </a:t>
            </a:r>
            <a:r>
              <a:rPr lang="it-IT" sz="1200" dirty="0" err="1"/>
              <a:t>construction</a:t>
            </a:r>
            <a:r>
              <a:rPr lang="it-IT" sz="1200" dirty="0"/>
              <a:t> and </a:t>
            </a:r>
            <a:r>
              <a:rPr lang="it-IT" sz="1200" dirty="0" err="1"/>
              <a:t>eviction</a:t>
            </a:r>
            <a:r>
              <a:rPr lang="it-IT" sz="1200" dirty="0"/>
              <a:t> </a:t>
            </a:r>
            <a:r>
              <a:rPr lang="it-IT" sz="1200" dirty="0" err="1"/>
              <a:t>notices</a:t>
            </a:r>
            <a:endParaRPr lang="it-IT" sz="1200" dirty="0"/>
          </a:p>
        </p:txBody>
      </p:sp>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499</TotalTime>
  <Words>819</Words>
  <Application>Microsoft Office PowerPoint</Application>
  <PresentationFormat>Widescreen</PresentationFormat>
  <Paragraphs>51</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Cambria Math</vt:lpstr>
      <vt:lpstr>Seaford</vt:lpstr>
      <vt:lpstr>LevelVTI</vt:lpstr>
      <vt:lpstr>Analysis of San Francisco Housing Market </vt:lpstr>
      <vt:lpstr>Datasets</vt:lpstr>
      <vt:lpstr>Goals and research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Pietro Bogani</cp:lastModifiedBy>
  <cp:revision>29</cp:revision>
  <dcterms:created xsi:type="dcterms:W3CDTF">2022-11-12T17:48:27Z</dcterms:created>
  <dcterms:modified xsi:type="dcterms:W3CDTF">2022-11-20T18:32:17Z</dcterms:modified>
</cp:coreProperties>
</file>