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11/13/2022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nSpc>
                <a:spcPct val="90000"/>
              </a:lnSpc>
            </a:pPr>
            <a:r>
              <a:rPr lang="en-US" sz="5600"/>
              <a:t>Analysis of San Francisco Housing Market </a:t>
            </a:r>
            <a:endParaRPr lang="en-US" sz="5600" dirty="0"/>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9856"/>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Sara </a:t>
            </a:r>
            <a:r>
              <a:rPr lang="it-IT" dirty="0" err="1"/>
              <a:t>Tonazzi</a:t>
            </a:r>
            <a:r>
              <a:rPr lang="it-IT" dirty="0"/>
              <a:t> , Tomaso Castellani</a:t>
            </a:r>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739113"/>
            <a:ext cx="5560406" cy="772020"/>
          </a:xfrm>
        </p:spPr>
        <p:txBody>
          <a:bodyPr>
            <a:normAutofit/>
          </a:bodyPr>
          <a:lstStyle/>
          <a:p>
            <a:pPr algn="just"/>
            <a:r>
              <a:rPr lang="it-IT" sz="1400" dirty="0" err="1"/>
              <a:t>Rent</a:t>
            </a:r>
            <a:r>
              <a:rPr lang="it-IT" sz="1400" dirty="0"/>
              <a:t> :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In </a:t>
            </a:r>
            <a:r>
              <a:rPr lang="it-IT" sz="1400" dirty="0" err="1"/>
              <a:t>particular</a:t>
            </a:r>
            <a:r>
              <a:rPr lang="it-IT" sz="1400" dirty="0"/>
              <a:t> </a:t>
            </a:r>
            <a:r>
              <a:rPr lang="it-IT" sz="1400" dirty="0" err="1"/>
              <a:t>we</a:t>
            </a:r>
            <a:r>
              <a:rPr lang="it-IT" sz="1400" dirty="0"/>
              <a:t> are </a:t>
            </a:r>
            <a:r>
              <a:rPr lang="it-IT" sz="1400" dirty="0" err="1"/>
              <a:t>focusing</a:t>
            </a:r>
            <a:r>
              <a:rPr lang="it-IT" sz="1400" dirty="0"/>
              <a:t> on the information </a:t>
            </a:r>
            <a:r>
              <a:rPr lang="it-IT" sz="1400" dirty="0" err="1"/>
              <a:t>about</a:t>
            </a:r>
            <a:r>
              <a:rPr lang="it-IT" sz="1400" dirty="0"/>
              <a:t> </a:t>
            </a:r>
            <a:r>
              <a:rPr lang="it-IT" sz="1400" dirty="0" err="1"/>
              <a:t>neighborhood</a:t>
            </a:r>
            <a:r>
              <a:rPr lang="it-IT" sz="1400" dirty="0"/>
              <a:t>, </a:t>
            </a:r>
            <a:r>
              <a:rPr lang="it-IT" sz="1400" dirty="0" err="1"/>
              <a:t>rent</a:t>
            </a:r>
            <a:r>
              <a:rPr lang="it-IT" sz="1400" dirty="0"/>
              <a:t>/mq and time.</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748906"/>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2008-2018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837632"/>
            <a:ext cx="5560406" cy="954107"/>
          </a:xfrm>
          <a:prstGeom prst="rect">
            <a:avLst/>
          </a:prstGeom>
          <a:noFill/>
        </p:spPr>
        <p:txBody>
          <a:bodyPr wrap="square" rtlCol="0">
            <a:spAutoFit/>
          </a:bodyPr>
          <a:lstStyle/>
          <a:p>
            <a:pPr algn="just"/>
            <a:r>
              <a:rPr lang="it-IT" sz="1400" dirty="0"/>
              <a:t>Construction :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in order to </a:t>
            </a:r>
            <a:r>
              <a:rPr lang="it-IT" sz="1400" dirty="0" err="1"/>
              <a:t>have</a:t>
            </a:r>
            <a:r>
              <a:rPr lang="it-IT" sz="1400" dirty="0"/>
              <a:t>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307777"/>
          </a:xfrm>
          <a:prstGeom prst="rect">
            <a:avLst/>
          </a:prstGeom>
          <a:noFill/>
        </p:spPr>
        <p:txBody>
          <a:bodyPr wrap="square" rtlCol="0">
            <a:spAutoFit/>
          </a:bodyPr>
          <a:lstStyle/>
          <a:p>
            <a:pPr algn="just"/>
            <a:r>
              <a:rPr lang="it-IT" sz="1400" dirty="0" err="1"/>
              <a:t>Parcels</a:t>
            </a:r>
            <a:r>
              <a:rPr lang="it-IT" sz="1400" dirty="0"/>
              <a:t> :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761388"/>
            <a:ext cx="5560406" cy="738664"/>
          </a:xfrm>
          <a:prstGeom prst="rect">
            <a:avLst/>
          </a:prstGeom>
          <a:noFill/>
        </p:spPr>
        <p:txBody>
          <a:bodyPr wrap="square" rtlCol="0">
            <a:spAutoFit/>
          </a:bodyPr>
          <a:lstStyle/>
          <a:p>
            <a:pPr algn="just"/>
            <a:r>
              <a:rPr lang="it-IT" sz="1400" dirty="0" err="1"/>
              <a:t>Evictions</a:t>
            </a:r>
            <a:r>
              <a:rPr lang="it-IT" sz="1400" dirty="0"/>
              <a:t> : </a:t>
            </a:r>
            <a:r>
              <a:rPr lang="it-IT" sz="1400" dirty="0" err="1"/>
              <a:t>it</a:t>
            </a:r>
            <a:r>
              <a:rPr lang="it-IT" sz="1400" dirty="0"/>
              <a:t> </a:t>
            </a:r>
            <a:r>
              <a:rPr lang="it-IT" sz="1400" dirty="0" err="1"/>
              <a:t>contains</a:t>
            </a:r>
            <a:r>
              <a:rPr lang="it-IT" sz="1400" dirty="0"/>
              <a:t> the information ( </a:t>
            </a:r>
            <a:r>
              <a:rPr lang="it-IT" sz="1400" dirty="0" err="1"/>
              <a:t>coordinates,neighborhood</a:t>
            </a:r>
            <a:r>
              <a:rPr lang="it-IT" sz="1400" dirty="0"/>
              <a:t> and time) of the </a:t>
            </a:r>
            <a:r>
              <a:rPr lang="it-IT" sz="1400" dirty="0" err="1"/>
              <a:t>eviction</a:t>
            </a:r>
            <a:r>
              <a:rPr lang="it-IT" sz="1400" dirty="0"/>
              <a:t> </a:t>
            </a:r>
            <a:r>
              <a:rPr lang="it-IT" sz="1400" dirty="0" err="1"/>
              <a:t>notices</a:t>
            </a:r>
            <a:r>
              <a:rPr lang="it-IT" sz="1400" dirty="0"/>
              <a:t>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739113"/>
            <a:ext cx="2856319"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761388"/>
            <a:ext cx="2358433"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523220"/>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38840"/>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6103143" y="1037744"/>
            <a:ext cx="5606257"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877564"/>
            <a:ext cx="5102674" cy="5102674"/>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6119596" y="2097095"/>
            <a:ext cx="5526526" cy="3781181"/>
          </a:xfrm>
        </p:spPr>
        <p:txBody>
          <a:bodyPr vert="horz" lIns="91440" tIns="45720" rIns="91440" bIns="45720" rtlCol="0">
            <a:normAutofit fontScale="47500" lnSpcReduction="20000"/>
          </a:bodyPr>
          <a:lstStyle/>
          <a:p>
            <a:pPr marL="457200" indent="-457200">
              <a:lnSpc>
                <a:spcPct val="90000"/>
              </a:lnSpc>
              <a:buFont typeface="Arial" panose="020B0604020202020204" pitchFamily="34" charset="0"/>
              <a:buChar char="•"/>
            </a:pPr>
            <a:r>
              <a:rPr lang="en-US" sz="3300" dirty="0"/>
              <a:t>How the housing market prices have changed? Are there differences between distinct neighborhoods? Can we observe a connection between prices and number of eviction notices?</a:t>
            </a:r>
          </a:p>
          <a:p>
            <a:pPr>
              <a:lnSpc>
                <a:spcPct val="90000"/>
              </a:lnSpc>
            </a:pPr>
            <a:endParaRPr lang="en-US" sz="3300" dirty="0"/>
          </a:p>
          <a:p>
            <a:pPr marL="457200" indent="-457200">
              <a:lnSpc>
                <a:spcPct val="90000"/>
              </a:lnSpc>
              <a:buFont typeface="Arial" panose="020B0604020202020204" pitchFamily="34" charset="0"/>
              <a:buChar char="•"/>
            </a:pPr>
            <a:r>
              <a:rPr lang="en-US" sz="3300" dirty="0"/>
              <a:t>How could the government act to fight the gentrification and displacement phenomena? Will the construction of new houses produce an increase of the prices (because of an improvement of the quality of the neighborhood) or the opposite ( because of the increment of the offer )? </a:t>
            </a:r>
          </a:p>
          <a:p>
            <a:pPr>
              <a:lnSpc>
                <a:spcPct val="90000"/>
              </a:lnSpc>
            </a:pPr>
            <a:endParaRPr lang="en-US" sz="3300" dirty="0"/>
          </a:p>
          <a:p>
            <a:pPr marL="457200" indent="-457200">
              <a:lnSpc>
                <a:spcPct val="90000"/>
              </a:lnSpc>
              <a:buFont typeface="Arial" panose="020B0604020202020204" pitchFamily="34" charset="0"/>
              <a:buChar char="•"/>
            </a:pPr>
            <a:r>
              <a:rPr lang="en-US" sz="3300" dirty="0"/>
              <a:t>Assuming that the number of eviction notices can be considered as a rough measure of the gentrification, how has it been during the past years and how can we expect it will evolve?</a:t>
            </a:r>
          </a:p>
          <a:p>
            <a:pPr>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184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mc:Choice xmlns:a14="http://schemas.microsoft.com/office/drawing/2010/main"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949958" y="1678764"/>
                <a:ext cx="10292079" cy="4078941"/>
              </a:xfrm>
            </p:spPr>
            <p:txBody>
              <a:bodyPr>
                <a:normAutofit/>
              </a:bodyPr>
              <a:lstStyle/>
              <a:p>
                <a:pPr marL="342900" indent="-342900" algn="just">
                  <a:buFont typeface="+mj-lt"/>
                  <a:buAutoNum type="arabicPeriod"/>
                </a:pPr>
                <a:r>
                  <a:rPr lang="it-IT" sz="1400" dirty="0"/>
                  <a:t>Exploratory </a:t>
                </a:r>
                <a:r>
                  <a:rPr lang="it-IT" sz="1400" dirty="0" err="1"/>
                  <a:t>analysis</a:t>
                </a:r>
                <a:r>
                  <a:rPr lang="it-IT" sz="1400" dirty="0"/>
                  <a:t> of the </a:t>
                </a:r>
                <a:r>
                  <a:rPr lang="it-IT" sz="1400" dirty="0" err="1"/>
                  <a:t>average</a:t>
                </a:r>
                <a:r>
                  <a:rPr lang="it-IT" sz="1400" dirty="0"/>
                  <a:t> prices and </a:t>
                </a:r>
                <a:r>
                  <a:rPr lang="it-IT" sz="1400" dirty="0" err="1"/>
                  <a:t>number</a:t>
                </a:r>
                <a:r>
                  <a:rPr lang="it-IT" sz="1400" dirty="0"/>
                  <a:t> of </a:t>
                </a:r>
                <a:r>
                  <a:rPr lang="it-IT" sz="1400" dirty="0" err="1"/>
                  <a:t>eviction</a:t>
                </a:r>
                <a:r>
                  <a:rPr lang="it-IT" sz="1400" dirty="0"/>
                  <a:t> </a:t>
                </a:r>
                <a:r>
                  <a:rPr lang="it-IT" sz="1400" dirty="0" err="1"/>
                  <a:t>notices</a:t>
                </a:r>
                <a:r>
                  <a:rPr lang="it-IT" sz="1400" dirty="0"/>
                  <a:t> for </a:t>
                </a:r>
                <a:r>
                  <a:rPr lang="it-IT" sz="1400" dirty="0" err="1"/>
                  <a:t>each</a:t>
                </a:r>
                <a:r>
                  <a:rPr lang="it-IT" sz="1400" dirty="0"/>
                  <a:t> </a:t>
                </a:r>
                <a:r>
                  <a:rPr lang="it-IT" sz="1400" dirty="0" err="1"/>
                  <a:t>neighborhood</a:t>
                </a:r>
                <a:r>
                  <a:rPr lang="it-IT" sz="1400" dirty="0"/>
                  <a:t> </a:t>
                </a:r>
                <a:r>
                  <a:rPr lang="it-IT" sz="1400" dirty="0" err="1"/>
                  <a:t>as</a:t>
                </a:r>
                <a:r>
                  <a:rPr lang="it-IT" sz="1400" dirty="0"/>
                  <a:t> </a:t>
                </a:r>
                <a:r>
                  <a:rPr lang="it-IT" sz="1400" dirty="0" err="1"/>
                  <a:t>functions</a:t>
                </a:r>
                <a:r>
                  <a:rPr lang="it-IT" sz="1400" dirty="0"/>
                  <a:t> of time</a:t>
                </a:r>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  ~  </m:t>
                    </m:r>
                    <m:r>
                      <a:rPr lang="it-IT" sz="1400" b="0" i="1" smtClean="0">
                        <a:latin typeface="Cambria Math" panose="02040503050406030204" pitchFamily="18" charset="0"/>
                      </a:rPr>
                      <m:t>𝑛𝑒𝑖𝑔h𝑏𝑜𝑟h</m:t>
                    </m:r>
                    <m:r>
                      <a:rPr lang="it-IT" sz="1400" b="0" i="1" smtClean="0">
                        <a:latin typeface="Cambria Math" panose="02040503050406030204" pitchFamily="18" charset="0"/>
                      </a:rPr>
                      <m:t>𝑜𝑜𝑑</m:t>
                    </m:r>
                    <m:r>
                      <a:rPr lang="it-IT" sz="1400" b="0" i="1" smtClean="0">
                        <a:latin typeface="Cambria Math" panose="02040503050406030204" pitchFamily="18" charset="0"/>
                      </a:rPr>
                      <m:t>+#</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𝑤𝑖𝑡h𝑖𝑛</m:t>
                    </m:r>
                    <m:r>
                      <a:rPr lang="it-IT" sz="1400" b="0" i="1" smtClean="0">
                        <a:latin typeface="Cambria Math" panose="02040503050406030204" pitchFamily="18" charset="0"/>
                      </a:rPr>
                      <m:t> 0.5 , 1 ,2.5 </m:t>
                    </m:r>
                    <m:r>
                      <a:rPr lang="it-IT" sz="1400" b="0" i="1" smtClean="0">
                        <a:latin typeface="Cambria Math" panose="02040503050406030204" pitchFamily="18" charset="0"/>
                      </a:rPr>
                      <m:t>𝑘𝑚</m:t>
                    </m:r>
                    <m:r>
                      <a:rPr lang="it-IT" sz="1400" b="0" i="1" smtClean="0">
                        <a:latin typeface="Cambria Math" panose="02040503050406030204" pitchFamily="18" charset="0"/>
                      </a:rPr>
                      <m:t>+</m:t>
                    </m:r>
                    <m:r>
                      <a:rPr lang="it-IT" sz="1400" b="0" i="1" smtClean="0">
                        <a:latin typeface="Cambria Math" panose="02040503050406030204" pitchFamily="18" charset="0"/>
                      </a:rPr>
                      <m:t>𝑦𝑒𝑎𝑟</m:t>
                    </m:r>
                  </m:oMath>
                </a14:m>
                <a:endParaRPr lang="it-IT" sz="1400" dirty="0"/>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m:t>
                    </m:r>
                    <m:r>
                      <a:rPr lang="it-IT" sz="1400" b="0" i="1" smtClean="0">
                        <a:latin typeface="Cambria Math" panose="02040503050406030204" pitchFamily="18" charset="0"/>
                      </a:rPr>
                      <m:t>𝑒𝑣𝑖𝑐𝑡𝑖𝑜𝑛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𝑛𝑜𝑡𝑖𝑐𝑒𝑠</m:t>
                    </m:r>
                    <m:r>
                      <a:rPr lang="it-IT" sz="1400" b="0" i="1" smtClean="0">
                        <a:latin typeface="Cambria Math" panose="02040503050406030204" pitchFamily="18" charset="0"/>
                      </a:rPr>
                      <m:t> ~  </m:t>
                    </m:r>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m:t>
                    </m:r>
                    <m:r>
                      <a:rPr lang="it-IT" sz="1400" b="0" i="1" smtClean="0">
                        <a:latin typeface="Cambria Math" panose="02040503050406030204" pitchFamily="18" charset="0"/>
                      </a:rPr>
                      <m:t>𝑛𝑒𝑖𝑔h𝑏𝑜𝑟h𝑜𝑜𝑑</m:t>
                    </m:r>
                    <m:r>
                      <a:rPr lang="it-IT" sz="1400" b="0" i="1" smtClean="0">
                        <a:latin typeface="Cambria Math" panose="02040503050406030204" pitchFamily="18" charset="0"/>
                      </a:rPr>
                      <m:t> +</m:t>
                    </m:r>
                    <m:r>
                      <a:rPr lang="it-IT" sz="1400" b="0" i="1" smtClean="0">
                        <a:latin typeface="Cambria Math" panose="02040503050406030204" pitchFamily="18" charset="0"/>
                      </a:rPr>
                      <m:t>𝑦𝑒𝑎𝑟</m:t>
                    </m:r>
                    <m:r>
                      <a:rPr lang="it-IT" sz="1400" b="0" i="1" smtClean="0">
                        <a:latin typeface="Cambria Math" panose="02040503050406030204" pitchFamily="18" charset="0"/>
                      </a:rPr>
                      <m:t>+#</m:t>
                    </m:r>
                    <m:r>
                      <a:rPr lang="it-IT" sz="1400" b="0" i="1" smtClean="0">
                        <a:latin typeface="Cambria Math" panose="02040503050406030204" pitchFamily="18" charset="0"/>
                      </a:rPr>
                      <m:t>𝑛𝑒𝑎𝑟</m:t>
                    </m:r>
                    <m:r>
                      <a:rPr lang="it-IT" sz="1400" b="0" i="1" smtClean="0">
                        <a:latin typeface="Cambria Math" panose="02040503050406030204" pitchFamily="18" charset="0"/>
                      </a:rPr>
                      <m:t> </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oMath>
                </a14:m>
                <a:endParaRPr lang="it-IT" sz="1400" dirty="0"/>
              </a:p>
              <a:p>
                <a:pPr algn="just"/>
                <a:r>
                  <a:rPr lang="it-IT" sz="1400" dirty="0"/>
                  <a:t>     </a:t>
                </a:r>
              </a:p>
              <a:p>
                <a:pPr algn="just"/>
                <a:endParaRPr lang="it-IT" sz="1800" dirty="0"/>
              </a:p>
            </p:txBody>
          </p:sp>
        </mc:Choice>
        <mc:Fallback>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949958" y="1678764"/>
                <a:ext cx="10292079" cy="4078941"/>
              </a:xfrm>
              <a:blipFill>
                <a:blip r:embed="rId2"/>
                <a:stretch>
                  <a:fillRect l="-237" t="-448"/>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949958" y="3147911"/>
            <a:ext cx="5403708" cy="2031325"/>
          </a:xfrm>
          <a:prstGeom prst="rect">
            <a:avLst/>
          </a:prstGeom>
          <a:noFill/>
        </p:spPr>
        <p:txBody>
          <a:bodyPr wrap="square" rtlCol="0">
            <a:spAutoFit/>
          </a:bodyPr>
          <a:lstStyle/>
          <a:p>
            <a:r>
              <a:rPr lang="it-IT" sz="1400" dirty="0"/>
              <a:t>For point 2 </a:t>
            </a:r>
            <a:r>
              <a:rPr lang="it-IT" sz="1400" dirty="0" err="1"/>
              <a:t>we</a:t>
            </a:r>
            <a:r>
              <a:rPr lang="it-IT" sz="1400" dirty="0"/>
              <a:t> are planning to :</a:t>
            </a:r>
          </a:p>
          <a:p>
            <a:pPr marL="285750" indent="-285750">
              <a:buFont typeface="Arial" panose="020B0604020202020204" pitchFamily="34" charset="0"/>
              <a:buChar char="•"/>
            </a:pPr>
            <a:r>
              <a:rPr lang="it-IT" sz="1400" dirty="0"/>
              <a:t>Compute the </a:t>
            </a:r>
            <a:r>
              <a:rPr lang="it-IT" sz="1400" dirty="0" err="1"/>
              <a:t>average</a:t>
            </a:r>
            <a:r>
              <a:rPr lang="it-IT" sz="1400" dirty="0"/>
              <a:t> price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buFont typeface="Arial" panose="020B0604020202020204" pitchFamily="34" charset="0"/>
              <a:buChar char="•"/>
            </a:pPr>
            <a:r>
              <a:rPr lang="it-IT" sz="1400" dirty="0"/>
              <a:t>Compute an «</a:t>
            </a:r>
            <a:r>
              <a:rPr lang="it-IT" sz="1400" dirty="0" err="1"/>
              <a:t>interpolated</a:t>
            </a:r>
            <a:r>
              <a:rPr lang="it-IT" sz="1400" dirty="0"/>
              <a:t>» price for </a:t>
            </a:r>
            <a:r>
              <a:rPr lang="it-IT" sz="1400" dirty="0" err="1"/>
              <a:t>each</a:t>
            </a:r>
            <a:r>
              <a:rPr lang="it-IT" sz="1400" dirty="0"/>
              <a:t> </a:t>
            </a:r>
            <a:r>
              <a:rPr lang="it-IT" sz="1400" dirty="0" err="1"/>
              <a:t>parcel</a:t>
            </a:r>
            <a:r>
              <a:rPr lang="it-IT" sz="1400" dirty="0"/>
              <a:t> </a:t>
            </a:r>
            <a:r>
              <a:rPr lang="it-IT" sz="1400" dirty="0" err="1"/>
              <a:t>as</a:t>
            </a:r>
            <a:r>
              <a:rPr lang="it-IT" sz="1400" dirty="0"/>
              <a:t> the </a:t>
            </a:r>
            <a:r>
              <a:rPr lang="it-IT" sz="1400" dirty="0" err="1"/>
              <a:t>average</a:t>
            </a:r>
            <a:r>
              <a:rPr lang="it-IT" sz="1400" dirty="0"/>
              <a:t> of the </a:t>
            </a:r>
            <a:r>
              <a:rPr lang="it-IT" sz="1400" dirty="0" err="1"/>
              <a:t>average</a:t>
            </a:r>
            <a:r>
              <a:rPr lang="it-IT" sz="1400" dirty="0"/>
              <a:t> prices of the </a:t>
            </a:r>
            <a:r>
              <a:rPr lang="it-IT" sz="1400" dirty="0" err="1"/>
              <a:t>neighborhood</a:t>
            </a:r>
            <a:r>
              <a:rPr lang="it-IT" sz="1400" dirty="0"/>
              <a:t> </a:t>
            </a:r>
            <a:r>
              <a:rPr lang="it-IT" sz="1400" dirty="0" err="1"/>
              <a:t>weighting</a:t>
            </a:r>
            <a:r>
              <a:rPr lang="it-IT" sz="1400" dirty="0"/>
              <a:t> on the </a:t>
            </a:r>
            <a:r>
              <a:rPr lang="it-IT" sz="1400" dirty="0" err="1"/>
              <a:t>distance</a:t>
            </a:r>
            <a:r>
              <a:rPr lang="it-IT" sz="1400" dirty="0"/>
              <a:t> (</a:t>
            </a:r>
            <a:r>
              <a:rPr lang="it-IT" sz="1400" dirty="0" err="1"/>
              <a:t>between</a:t>
            </a:r>
            <a:r>
              <a:rPr lang="it-IT" sz="1400" dirty="0"/>
              <a:t> </a:t>
            </a:r>
            <a:r>
              <a:rPr lang="it-IT" sz="1400" dirty="0" err="1"/>
              <a:t>centroids</a:t>
            </a:r>
            <a:r>
              <a:rPr lang="it-IT" sz="1400" dirty="0"/>
              <a:t> of </a:t>
            </a:r>
            <a:r>
              <a:rPr lang="it-IT" sz="1400" dirty="0" err="1"/>
              <a:t>parcel</a:t>
            </a:r>
            <a:r>
              <a:rPr lang="it-IT" sz="1400" dirty="0"/>
              <a:t> and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buFont typeface="Arial" panose="020B0604020202020204" pitchFamily="34" charset="0"/>
              <a:buChar char="•"/>
            </a:pPr>
            <a:r>
              <a:rPr lang="it-IT" sz="1400" dirty="0"/>
              <a:t>Compute for </a:t>
            </a:r>
            <a:r>
              <a:rPr lang="it-IT" sz="1400" dirty="0" err="1"/>
              <a:t>each</a:t>
            </a:r>
            <a:r>
              <a:rPr lang="it-IT" sz="1400" dirty="0"/>
              <a:t> </a:t>
            </a:r>
            <a:r>
              <a:rPr lang="it-IT" sz="1400" dirty="0" err="1"/>
              <a:t>parcel</a:t>
            </a:r>
            <a:r>
              <a:rPr lang="it-IT" sz="1400" dirty="0"/>
              <a:t> the </a:t>
            </a:r>
            <a:r>
              <a:rPr lang="it-IT" sz="1400" dirty="0" err="1"/>
              <a:t>number</a:t>
            </a:r>
            <a:r>
              <a:rPr lang="it-IT" sz="1400" dirty="0"/>
              <a:t> of </a:t>
            </a:r>
            <a:r>
              <a:rPr lang="it-IT" sz="1400" dirty="0" err="1"/>
              <a:t>recent</a:t>
            </a:r>
            <a:r>
              <a:rPr lang="it-IT" sz="1400" dirty="0"/>
              <a:t> </a:t>
            </a:r>
            <a:r>
              <a:rPr lang="it-IT" sz="1400" dirty="0" err="1"/>
              <a:t>constructions</a:t>
            </a:r>
            <a:r>
              <a:rPr lang="it-IT" sz="1400" dirty="0"/>
              <a:t> for </a:t>
            </a:r>
            <a:r>
              <a:rPr lang="it-IT" sz="1400" dirty="0" err="1"/>
              <a:t>each</a:t>
            </a:r>
            <a:r>
              <a:rPr lang="it-IT" sz="1400" dirty="0"/>
              <a:t> </a:t>
            </a:r>
            <a:r>
              <a:rPr lang="it-IT" sz="1400" dirty="0" err="1"/>
              <a:t>parcel</a:t>
            </a:r>
            <a:r>
              <a:rPr lang="it-IT" sz="1400" dirty="0"/>
              <a:t> for </a:t>
            </a:r>
            <a:r>
              <a:rPr lang="it-IT" sz="1400" dirty="0" err="1"/>
              <a:t>each</a:t>
            </a:r>
            <a:r>
              <a:rPr lang="it-IT" sz="1400" dirty="0"/>
              <a:t> </a:t>
            </a:r>
            <a:r>
              <a:rPr lang="it-IT" sz="1400" dirty="0" err="1"/>
              <a:t>year</a:t>
            </a:r>
            <a:r>
              <a:rPr lang="it-IT" sz="1400" dirty="0"/>
              <a:t> </a:t>
            </a:r>
            <a:r>
              <a:rPr lang="it-IT" sz="1400" dirty="0" err="1"/>
              <a:t>within</a:t>
            </a:r>
            <a:r>
              <a:rPr lang="it-IT" sz="1400" dirty="0"/>
              <a:t> 0.5, 1 , 2.5 km </a:t>
            </a:r>
          </a:p>
          <a:p>
            <a:pPr marL="285750" indent="-285750">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41823" y="3147911"/>
            <a:ext cx="3271101" cy="523220"/>
          </a:xfrm>
          <a:prstGeom prst="rect">
            <a:avLst/>
          </a:prstGeom>
          <a:noFill/>
        </p:spPr>
        <p:txBody>
          <a:bodyPr wrap="square" rtlCol="0">
            <a:spAutoFit/>
          </a:bodyPr>
          <a:lstStyle/>
          <a:p>
            <a:r>
              <a:rPr lang="it-IT" sz="1400" dirty="0"/>
              <a:t>For point 3 </a:t>
            </a:r>
            <a:r>
              <a:rPr lang="it-IT" sz="1400" dirty="0" err="1"/>
              <a:t>we</a:t>
            </a:r>
            <a:r>
              <a:rPr lang="it-IT" sz="1400" dirty="0"/>
              <a:t> are planning to :</a:t>
            </a:r>
          </a:p>
          <a:p>
            <a:pPr marL="285750" indent="-285750">
              <a:buFont typeface="Arial" panose="020B0604020202020204" pitchFamily="34" charset="0"/>
              <a:buChar char="•"/>
            </a:pPr>
            <a:endParaRPr lang="it-IT" sz="14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178</TotalTime>
  <Words>456</Words>
  <Application>Microsoft Office PowerPoint</Application>
  <PresentationFormat>Widescreen</PresentationFormat>
  <Paragraphs>40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7</cp:revision>
  <dcterms:created xsi:type="dcterms:W3CDTF">2022-11-12T17:48:27Z</dcterms:created>
  <dcterms:modified xsi:type="dcterms:W3CDTF">2022-11-13T18:15:08Z</dcterms:modified>
</cp:coreProperties>
</file>