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9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11/13/2022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nSpc>
                <a:spcPct val="90000"/>
              </a:lnSpc>
            </a:pPr>
            <a:r>
              <a:rPr lang="en-US" sz="5600"/>
              <a:t>Analysis of San Francisco Housing Market </a:t>
            </a:r>
            <a:endParaRPr lang="en-US" sz="5600" dirty="0"/>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9856"/>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Sara </a:t>
            </a:r>
            <a:r>
              <a:rPr lang="it-IT" dirty="0" err="1"/>
              <a:t>Tonazzi</a:t>
            </a:r>
            <a:r>
              <a:rPr lang="it-IT" dirty="0"/>
              <a:t> , Tomaso Castellani</a:t>
            </a:r>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51099" y="1548135"/>
            <a:ext cx="10292079" cy="772020"/>
          </a:xfrm>
        </p:spPr>
        <p:txBody>
          <a:bodyPr>
            <a:normAutofit/>
          </a:bodyPr>
          <a:lstStyle/>
          <a:p>
            <a:pPr algn="just"/>
            <a:r>
              <a:rPr lang="it-IT" sz="1800" dirty="0" err="1"/>
              <a:t>Rent</a:t>
            </a:r>
            <a:r>
              <a:rPr lang="it-IT" sz="1800" dirty="0"/>
              <a:t> : </a:t>
            </a:r>
            <a:r>
              <a:rPr lang="it-IT" sz="1800" dirty="0" err="1"/>
              <a:t>it</a:t>
            </a:r>
            <a:r>
              <a:rPr lang="it-IT" sz="1800" dirty="0"/>
              <a:t> </a:t>
            </a:r>
            <a:r>
              <a:rPr lang="it-IT" sz="1800" dirty="0" err="1"/>
              <a:t>contains</a:t>
            </a:r>
            <a:r>
              <a:rPr lang="it-IT" sz="1800" dirty="0"/>
              <a:t> data </a:t>
            </a:r>
            <a:r>
              <a:rPr lang="it-IT" sz="1800" dirty="0" err="1"/>
              <a:t>about</a:t>
            </a:r>
            <a:r>
              <a:rPr lang="it-IT" sz="1800" dirty="0"/>
              <a:t> online </a:t>
            </a:r>
            <a:r>
              <a:rPr lang="it-IT" sz="1800" dirty="0" err="1"/>
              <a:t>rent</a:t>
            </a:r>
            <a:r>
              <a:rPr lang="it-IT" sz="1800" dirty="0"/>
              <a:t> advertisements in SF. In </a:t>
            </a:r>
            <a:r>
              <a:rPr lang="it-IT" sz="1800" dirty="0" err="1"/>
              <a:t>particular</a:t>
            </a:r>
            <a:r>
              <a:rPr lang="it-IT" sz="1800" dirty="0"/>
              <a:t> </a:t>
            </a:r>
            <a:r>
              <a:rPr lang="it-IT" sz="1800" dirty="0" err="1"/>
              <a:t>we</a:t>
            </a:r>
            <a:r>
              <a:rPr lang="it-IT" sz="1800" dirty="0"/>
              <a:t> are </a:t>
            </a:r>
            <a:r>
              <a:rPr lang="it-IT" sz="1800" dirty="0" err="1"/>
              <a:t>focusing</a:t>
            </a:r>
            <a:r>
              <a:rPr lang="it-IT" sz="1800" dirty="0"/>
              <a:t> on the information </a:t>
            </a:r>
            <a:r>
              <a:rPr lang="it-IT" sz="1800" dirty="0" err="1"/>
              <a:t>about</a:t>
            </a:r>
            <a:r>
              <a:rPr lang="it-IT" sz="1800" dirty="0"/>
              <a:t> </a:t>
            </a:r>
            <a:r>
              <a:rPr lang="it-IT" sz="1800" dirty="0" err="1"/>
              <a:t>neighborhood</a:t>
            </a:r>
            <a:r>
              <a:rPr lang="it-IT" sz="1800" dirty="0"/>
              <a:t>, </a:t>
            </a:r>
            <a:r>
              <a:rPr lang="it-IT" sz="1800" dirty="0" err="1"/>
              <a:t>rent</a:t>
            </a:r>
            <a:r>
              <a:rPr lang="it-IT" sz="1800" dirty="0"/>
              <a:t>/mq and time.</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2" y="134896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832" y="3522314"/>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7832" y="2344499"/>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3051" y="4506533"/>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52084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2008-2018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37011" y="3646654"/>
            <a:ext cx="10292079" cy="923330"/>
          </a:xfrm>
          <a:prstGeom prst="rect">
            <a:avLst/>
          </a:prstGeom>
          <a:noFill/>
        </p:spPr>
        <p:txBody>
          <a:bodyPr wrap="square" rtlCol="0">
            <a:spAutoFit/>
          </a:bodyPr>
          <a:lstStyle/>
          <a:p>
            <a:pPr algn="just"/>
            <a:r>
              <a:rPr lang="it-IT" sz="1800" dirty="0"/>
              <a:t>Construction : </a:t>
            </a:r>
            <a:r>
              <a:rPr lang="it-IT" sz="1800" dirty="0" err="1"/>
              <a:t>it</a:t>
            </a:r>
            <a:r>
              <a:rPr lang="it-IT" sz="1800" dirty="0"/>
              <a:t> </a:t>
            </a:r>
            <a:r>
              <a:rPr lang="it-IT" sz="1800" dirty="0" err="1"/>
              <a:t>contains</a:t>
            </a:r>
            <a:r>
              <a:rPr lang="it-IT" sz="1800" dirty="0"/>
              <a:t> </a:t>
            </a:r>
            <a:r>
              <a:rPr lang="it-IT" sz="1800" dirty="0" err="1"/>
              <a:t>all</a:t>
            </a:r>
            <a:r>
              <a:rPr lang="it-IT" sz="1800" dirty="0"/>
              <a:t> the </a:t>
            </a:r>
            <a:r>
              <a:rPr lang="it-IT" sz="1800" dirty="0" err="1"/>
              <a:t>permits</a:t>
            </a:r>
            <a:r>
              <a:rPr lang="it-IT" sz="1800" dirty="0"/>
              <a:t> of </a:t>
            </a:r>
            <a:r>
              <a:rPr lang="it-IT" sz="1800" dirty="0" err="1"/>
              <a:t>construction</a:t>
            </a:r>
            <a:r>
              <a:rPr lang="it-IT" sz="1800" dirty="0"/>
              <a:t> </a:t>
            </a:r>
            <a:r>
              <a:rPr lang="it-IT" sz="1800" dirty="0" err="1"/>
              <a:t>granted</a:t>
            </a:r>
            <a:r>
              <a:rPr lang="it-IT" sz="1800" dirty="0"/>
              <a:t> by the city of SF. </a:t>
            </a:r>
            <a:r>
              <a:rPr lang="it-IT" sz="1800" dirty="0" err="1"/>
              <a:t>We</a:t>
            </a:r>
            <a:r>
              <a:rPr lang="it-IT" sz="1800" dirty="0"/>
              <a:t> </a:t>
            </a:r>
            <a:r>
              <a:rPr lang="it-IT" sz="1800" dirty="0" err="1"/>
              <a:t>extracted</a:t>
            </a:r>
            <a:r>
              <a:rPr lang="it-IT" sz="1800" dirty="0"/>
              <a:t> the information </a:t>
            </a:r>
            <a:r>
              <a:rPr lang="it-IT" sz="1800" dirty="0" err="1"/>
              <a:t>regarding</a:t>
            </a:r>
            <a:r>
              <a:rPr lang="it-IT" sz="1800" dirty="0"/>
              <a:t> </a:t>
            </a:r>
            <a:r>
              <a:rPr lang="it-IT" sz="1800" dirty="0" err="1"/>
              <a:t>excusively</a:t>
            </a:r>
            <a:r>
              <a:rPr lang="it-IT" sz="1800" dirty="0"/>
              <a:t> housing buildings in order to </a:t>
            </a:r>
            <a:r>
              <a:rPr lang="it-IT" sz="1800" dirty="0" err="1"/>
              <a:t>have</a:t>
            </a:r>
            <a:r>
              <a:rPr lang="it-IT" sz="1800" dirty="0"/>
              <a:t> an idea of the locations of the new </a:t>
            </a:r>
            <a:r>
              <a:rPr lang="it-IT" sz="1800" dirty="0" err="1"/>
              <a:t>houses</a:t>
            </a:r>
            <a:r>
              <a:rPr lang="it-IT" sz="1800" dirty="0"/>
              <a:t> </a:t>
            </a:r>
            <a:r>
              <a:rPr lang="it-IT" sz="1800" dirty="0" err="1"/>
              <a:t>built</a:t>
            </a:r>
            <a:r>
              <a:rPr lang="it-IT" sz="1800" dirty="0"/>
              <a:t> in the </a:t>
            </a:r>
            <a:r>
              <a:rPr lang="it-IT" sz="1800" dirty="0" err="1"/>
              <a:t>period</a:t>
            </a:r>
            <a:r>
              <a:rPr lang="it-IT" sz="18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37011" y="4779067"/>
            <a:ext cx="6849456" cy="369332"/>
          </a:xfrm>
          <a:prstGeom prst="rect">
            <a:avLst/>
          </a:prstGeom>
          <a:noFill/>
        </p:spPr>
        <p:txBody>
          <a:bodyPr wrap="square" rtlCol="0">
            <a:spAutoFit/>
          </a:bodyPr>
          <a:lstStyle/>
          <a:p>
            <a:pPr algn="just"/>
            <a:r>
              <a:rPr lang="it-IT" sz="1800" dirty="0" err="1"/>
              <a:t>Parcels</a:t>
            </a:r>
            <a:r>
              <a:rPr lang="it-IT" sz="1800" dirty="0"/>
              <a:t> : </a:t>
            </a:r>
            <a:r>
              <a:rPr lang="it-IT" sz="1800" dirty="0" err="1"/>
              <a:t>it</a:t>
            </a:r>
            <a:r>
              <a:rPr lang="it-IT" sz="1800" dirty="0"/>
              <a:t> </a:t>
            </a:r>
            <a:r>
              <a:rPr lang="it-IT" sz="1800" dirty="0" err="1"/>
              <a:t>contains</a:t>
            </a:r>
            <a:r>
              <a:rPr lang="it-IT" sz="1800" dirty="0"/>
              <a:t> the </a:t>
            </a:r>
            <a:r>
              <a:rPr lang="it-IT" sz="1800" dirty="0" err="1"/>
              <a:t>coordinates</a:t>
            </a:r>
            <a:r>
              <a:rPr lang="it-IT" sz="1800" dirty="0"/>
              <a:t> of the </a:t>
            </a:r>
            <a:r>
              <a:rPr lang="it-IT" sz="1800" dirty="0" err="1"/>
              <a:t>parcels</a:t>
            </a:r>
            <a:r>
              <a:rPr lang="it-IT" sz="1800" dirty="0"/>
              <a:t> </a:t>
            </a:r>
            <a:r>
              <a:rPr lang="it-IT" sz="1800" dirty="0" err="1"/>
              <a:t>units</a:t>
            </a:r>
            <a:r>
              <a:rPr lang="it-IT" sz="18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51099" y="2570410"/>
            <a:ext cx="10277991" cy="646331"/>
          </a:xfrm>
          <a:prstGeom prst="rect">
            <a:avLst/>
          </a:prstGeom>
          <a:noFill/>
        </p:spPr>
        <p:txBody>
          <a:bodyPr wrap="square" rtlCol="0">
            <a:spAutoFit/>
          </a:bodyPr>
          <a:lstStyle/>
          <a:p>
            <a:pPr algn="just"/>
            <a:r>
              <a:rPr lang="it-IT" sz="1800" dirty="0" err="1"/>
              <a:t>Evictions</a:t>
            </a:r>
            <a:r>
              <a:rPr lang="it-IT" sz="1800" dirty="0"/>
              <a:t> : </a:t>
            </a:r>
            <a:r>
              <a:rPr lang="it-IT" sz="1800" dirty="0" err="1"/>
              <a:t>it</a:t>
            </a:r>
            <a:r>
              <a:rPr lang="it-IT" sz="1800" dirty="0"/>
              <a:t> </a:t>
            </a:r>
            <a:r>
              <a:rPr lang="it-IT" sz="1800" dirty="0" err="1"/>
              <a:t>contains</a:t>
            </a:r>
            <a:r>
              <a:rPr lang="it-IT" sz="1800" dirty="0"/>
              <a:t> the information ( </a:t>
            </a:r>
            <a:r>
              <a:rPr lang="it-IT" sz="1800" dirty="0" err="1"/>
              <a:t>coordinates,neighborhood</a:t>
            </a:r>
            <a:r>
              <a:rPr lang="it-IT" sz="1800" dirty="0"/>
              <a:t> and time) of the </a:t>
            </a:r>
            <a:r>
              <a:rPr lang="it-IT" sz="1800" dirty="0" err="1"/>
              <a:t>eviction</a:t>
            </a:r>
            <a:r>
              <a:rPr lang="it-IT" sz="1800" dirty="0"/>
              <a:t> </a:t>
            </a:r>
            <a:r>
              <a:rPr lang="it-IT" sz="1800" dirty="0" err="1"/>
              <a:t>notices</a:t>
            </a:r>
            <a:r>
              <a:rPr lang="it-IT" sz="1800" dirty="0"/>
              <a:t> </a:t>
            </a:r>
            <a:r>
              <a:rPr lang="it-IT" sz="1800" dirty="0" err="1"/>
              <a:t>emitted</a:t>
            </a:r>
            <a:r>
              <a:rPr lang="it-IT" sz="1800" dirty="0"/>
              <a:t> in SF </a:t>
            </a:r>
            <a:r>
              <a:rPr lang="it-IT" sz="1800" dirty="0" err="1"/>
              <a:t>during</a:t>
            </a:r>
            <a:r>
              <a:rPr lang="it-IT" sz="1800" dirty="0"/>
              <a:t> the </a:t>
            </a:r>
            <a:r>
              <a:rPr lang="it-IT" sz="1800" dirty="0" err="1"/>
              <a:t>period</a:t>
            </a:r>
            <a:r>
              <a:rPr lang="it-IT" sz="1800" dirty="0"/>
              <a:t> of study.</a:t>
            </a:r>
          </a:p>
        </p:txBody>
      </p: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6103143" y="976160"/>
            <a:ext cx="5526527" cy="1445493"/>
          </a:xfrm>
        </p:spPr>
        <p:txBody>
          <a:bodyPr vert="horz" lIns="91440" tIns="45720" rIns="91440" bIns="45720" rtlCol="0" anchor="ctr">
            <a:normAutofit/>
          </a:bodyPr>
          <a:lstStyle/>
          <a:p>
            <a:pPr>
              <a:lnSpc>
                <a:spcPct val="90000"/>
              </a:lnSpc>
            </a:pPr>
            <a:r>
              <a:rPr lang="en-US" sz="3200" dirty="0"/>
              <a:t>Goals and </a:t>
            </a:r>
            <a:r>
              <a:rPr lang="en-US" sz="3200" dirty="0" err="1"/>
              <a:t>reasearch</a:t>
            </a:r>
            <a:r>
              <a:rPr lang="en-US" sz="3200" dirty="0"/>
              <a:t>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877564"/>
            <a:ext cx="5102674" cy="5102674"/>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6103145" y="2421653"/>
            <a:ext cx="5526526" cy="3558579"/>
          </a:xfrm>
        </p:spPr>
        <p:txBody>
          <a:bodyPr vert="horz" lIns="91440" tIns="45720" rIns="91440" bIns="45720" rtlCol="0">
            <a:normAutofit fontScale="62500" lnSpcReduction="20000"/>
          </a:bodyPr>
          <a:lstStyle/>
          <a:p>
            <a:pPr>
              <a:lnSpc>
                <a:spcPct val="90000"/>
              </a:lnSpc>
            </a:pPr>
            <a:r>
              <a:rPr lang="en-US" sz="2900" dirty="0"/>
              <a:t>How the prices of the housing market has changed? Are there differences between distinct neighborhoods? </a:t>
            </a:r>
          </a:p>
          <a:p>
            <a:pPr>
              <a:lnSpc>
                <a:spcPct val="90000"/>
              </a:lnSpc>
            </a:pPr>
            <a:endParaRPr lang="en-US" sz="2900" dirty="0"/>
          </a:p>
          <a:p>
            <a:pPr>
              <a:lnSpc>
                <a:spcPct val="90000"/>
              </a:lnSpc>
            </a:pPr>
            <a:r>
              <a:rPr lang="en-US" sz="2900" dirty="0"/>
              <a:t>How could the government act to fight the gentrification and displacement phenomena? Will the construction of new houses produce an increase of the prices (because of an improvement of the quality of the neighborhood) or the opposite ( because of the increment of the offer )? </a:t>
            </a:r>
          </a:p>
          <a:p>
            <a:pPr>
              <a:lnSpc>
                <a:spcPct val="90000"/>
              </a:lnSpc>
            </a:pPr>
            <a:endParaRPr lang="en-US" sz="2900" dirty="0"/>
          </a:p>
          <a:p>
            <a:pPr>
              <a:lnSpc>
                <a:spcPct val="90000"/>
              </a:lnSpc>
            </a:pPr>
            <a:r>
              <a:rPr lang="en-US" sz="2900" dirty="0"/>
              <a:t>Assuming that the number of eviction notices can be considered as a rough measure of the gentrification, how has it been during the past years and how can we expect it will evolve?</a:t>
            </a:r>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184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1"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mc:Choice xmlns:a14="http://schemas.microsoft.com/office/drawing/2010/main"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949958" y="1678764"/>
                <a:ext cx="10292079" cy="4078941"/>
              </a:xfrm>
            </p:spPr>
            <p:txBody>
              <a:bodyPr>
                <a:normAutofit/>
              </a:bodyPr>
              <a:lstStyle/>
              <a:p>
                <a:pPr marL="285750" indent="-285750" algn="just">
                  <a:buFont typeface="Arial" panose="020B0604020202020204" pitchFamily="34" charset="0"/>
                  <a:buChar char="•"/>
                </a:pPr>
                <a:r>
                  <a:rPr lang="it-IT" sz="1800" dirty="0"/>
                  <a:t>Exploratory </a:t>
                </a:r>
                <a:r>
                  <a:rPr lang="it-IT" sz="1800" dirty="0" err="1"/>
                  <a:t>analysis</a:t>
                </a:r>
                <a:r>
                  <a:rPr lang="it-IT" sz="1800" dirty="0"/>
                  <a:t> of the </a:t>
                </a:r>
                <a:r>
                  <a:rPr lang="it-IT" sz="1800" dirty="0" err="1"/>
                  <a:t>average</a:t>
                </a:r>
                <a:r>
                  <a:rPr lang="it-IT" sz="1800" dirty="0"/>
                  <a:t> prices for </a:t>
                </a:r>
                <a:r>
                  <a:rPr lang="it-IT" sz="1800" dirty="0" err="1"/>
                  <a:t>each</a:t>
                </a:r>
                <a:r>
                  <a:rPr lang="it-IT" sz="1800" dirty="0"/>
                  <a:t> </a:t>
                </a:r>
                <a:r>
                  <a:rPr lang="it-IT" sz="1800" dirty="0" err="1"/>
                  <a:t>neighborhood</a:t>
                </a:r>
                <a:r>
                  <a:rPr lang="it-IT" sz="1800" dirty="0"/>
                  <a:t> </a:t>
                </a:r>
                <a:r>
                  <a:rPr lang="it-IT" sz="1800" dirty="0" err="1"/>
                  <a:t>as</a:t>
                </a:r>
                <a:r>
                  <a:rPr lang="it-IT" sz="1800" dirty="0"/>
                  <a:t> </a:t>
                </a:r>
                <a:r>
                  <a:rPr lang="it-IT" sz="1800" dirty="0" err="1"/>
                  <a:t>functions</a:t>
                </a:r>
                <a:r>
                  <a:rPr lang="it-IT" sz="1800" dirty="0"/>
                  <a:t> of time</a:t>
                </a:r>
              </a:p>
              <a:p>
                <a:pPr marL="285750" indent="-285750" algn="just">
                  <a:buFont typeface="Arial" panose="020B0604020202020204" pitchFamily="34" charset="0"/>
                  <a:buChar char="•"/>
                </a:pPr>
                <a:r>
                  <a:rPr lang="it-IT" sz="1800" dirty="0"/>
                  <a:t>GAM model for : </a:t>
                </a:r>
                <a14:m>
                  <m:oMath xmlns:m="http://schemas.openxmlformats.org/officeDocument/2006/math">
                    <m:r>
                      <a:rPr lang="it-IT" sz="1800" b="0" i="1" smtClean="0">
                        <a:latin typeface="Cambria Math" panose="02040503050406030204" pitchFamily="18" charset="0"/>
                      </a:rPr>
                      <m:t>𝑟𝑒𝑛𝑡</m:t>
                    </m:r>
                    <m:r>
                      <a:rPr lang="it-IT" sz="1800" b="0" i="1" smtClean="0">
                        <a:latin typeface="Cambria Math" panose="02040503050406030204" pitchFamily="18" charset="0"/>
                      </a:rPr>
                      <m:t> </m:t>
                    </m:r>
                    <m:r>
                      <a:rPr lang="it-IT" sz="1800" b="0" i="1" smtClean="0">
                        <a:latin typeface="Cambria Math" panose="02040503050406030204" pitchFamily="18" charset="0"/>
                      </a:rPr>
                      <m:t>𝑝𝑟𝑖𝑐𝑒</m:t>
                    </m:r>
                    <m:r>
                      <a:rPr lang="it-IT" sz="1800" b="0" i="1" smtClean="0">
                        <a:latin typeface="Cambria Math" panose="02040503050406030204" pitchFamily="18" charset="0"/>
                      </a:rPr>
                      <m:t>  ~ </m:t>
                    </m:r>
                    <m:r>
                      <a:rPr lang="it-IT" sz="1800" b="0" i="1" smtClean="0">
                        <a:latin typeface="Cambria Math" panose="02040503050406030204" pitchFamily="18" charset="0"/>
                      </a:rPr>
                      <m:t>𝑛𝑒𝑖𝑔h𝑏𝑜𝑟h𝑜𝑜𝑑</m:t>
                    </m:r>
                    <m:r>
                      <a:rPr lang="it-IT" sz="1800" b="0" i="1" smtClean="0">
                        <a:latin typeface="Cambria Math" panose="02040503050406030204" pitchFamily="18" charset="0"/>
                      </a:rPr>
                      <m:t>+</m:t>
                    </m:r>
                    <m:r>
                      <a:rPr lang="it-IT" sz="1800" b="0" i="1" smtClean="0">
                        <a:latin typeface="Cambria Math" panose="02040503050406030204" pitchFamily="18" charset="0"/>
                      </a:rPr>
                      <m:t>𝑛𝑢𝑚𝑏𝑒𝑟</m:t>
                    </m:r>
                    <m:r>
                      <a:rPr lang="it-IT" sz="1800" b="0" i="1" smtClean="0">
                        <a:latin typeface="Cambria Math" panose="02040503050406030204" pitchFamily="18" charset="0"/>
                      </a:rPr>
                      <m:t> </m:t>
                    </m:r>
                    <m:r>
                      <a:rPr lang="it-IT" sz="1800" b="0" i="1" smtClean="0">
                        <a:latin typeface="Cambria Math" panose="02040503050406030204" pitchFamily="18" charset="0"/>
                      </a:rPr>
                      <m:t>𝑜𝑓</m:t>
                    </m:r>
                    <m:r>
                      <a:rPr lang="it-IT" sz="1800" b="0" i="1" smtClean="0">
                        <a:latin typeface="Cambria Math" panose="02040503050406030204" pitchFamily="18" charset="0"/>
                      </a:rPr>
                      <m:t> </m:t>
                    </m:r>
                    <m:r>
                      <a:rPr lang="it-IT" sz="1800" b="0" i="1" smtClean="0">
                        <a:latin typeface="Cambria Math" panose="02040503050406030204" pitchFamily="18" charset="0"/>
                      </a:rPr>
                      <m:t>𝑛𝑒𝑎𝑟</m:t>
                    </m:r>
                    <m:r>
                      <a:rPr lang="it-IT" sz="1800" b="0" i="1" smtClean="0">
                        <a:latin typeface="Cambria Math" panose="02040503050406030204" pitchFamily="18" charset="0"/>
                      </a:rPr>
                      <m:t> </m:t>
                    </m:r>
                    <m:r>
                      <a:rPr lang="it-IT" sz="1800" b="0" i="1" smtClean="0">
                        <a:latin typeface="Cambria Math" panose="02040503050406030204" pitchFamily="18" charset="0"/>
                      </a:rPr>
                      <m:t>𝑐𝑜𝑛𝑠𝑡𝑟𝑢𝑐𝑡𝑖𝑜𝑛𝑠</m:t>
                    </m:r>
                    <m:r>
                      <a:rPr lang="it-IT" sz="1800" b="0" i="1" smtClean="0">
                        <a:latin typeface="Cambria Math" panose="02040503050406030204" pitchFamily="18" charset="0"/>
                      </a:rPr>
                      <m:t>+ ….</m:t>
                    </m:r>
                  </m:oMath>
                </a14:m>
                <a:endParaRPr lang="it-IT" sz="1800" b="0" dirty="0"/>
              </a:p>
              <a:p>
                <a:pPr algn="just"/>
                <a:r>
                  <a:rPr lang="it-IT" sz="1800" dirty="0"/>
                  <a:t>      In order to </a:t>
                </a:r>
                <a:r>
                  <a:rPr lang="it-IT" sz="1800" dirty="0" err="1"/>
                  <a:t>construct</a:t>
                </a:r>
                <a:r>
                  <a:rPr lang="it-IT" sz="1800" dirty="0"/>
                  <a:t> </a:t>
                </a:r>
                <a:r>
                  <a:rPr lang="it-IT" sz="1800" dirty="0" err="1"/>
                  <a:t>this</a:t>
                </a:r>
                <a:r>
                  <a:rPr lang="it-IT" sz="1800" dirty="0"/>
                  <a:t> model </a:t>
                </a:r>
                <a:r>
                  <a:rPr lang="it-IT" sz="1800" dirty="0" err="1"/>
                  <a:t>we</a:t>
                </a:r>
                <a:r>
                  <a:rPr lang="it-IT" sz="1800" dirty="0"/>
                  <a:t>  …..</a:t>
                </a:r>
              </a:p>
              <a:p>
                <a:pPr marL="285750" indent="-285750" algn="just">
                  <a:buFont typeface="Arial" panose="020B0604020202020204" pitchFamily="34" charset="0"/>
                  <a:buChar char="•"/>
                </a:pPr>
                <a:r>
                  <a:rPr lang="it-IT" sz="1800" dirty="0"/>
                  <a:t>GAM model for : </a:t>
                </a:r>
                <a14:m>
                  <m:oMath xmlns:m="http://schemas.openxmlformats.org/officeDocument/2006/math">
                    <m:r>
                      <a:rPr lang="it-IT" sz="1800" b="0" i="1" smtClean="0">
                        <a:latin typeface="Cambria Math" panose="02040503050406030204" pitchFamily="18" charset="0"/>
                      </a:rPr>
                      <m:t>#</m:t>
                    </m:r>
                    <m:r>
                      <a:rPr lang="it-IT" sz="1800" b="0" i="1" smtClean="0">
                        <a:latin typeface="Cambria Math" panose="02040503050406030204" pitchFamily="18" charset="0"/>
                      </a:rPr>
                      <m:t>𝑒𝑣𝑖𝑐𝑡𝑖𝑜𝑛</m:t>
                    </m:r>
                    <m:r>
                      <a:rPr lang="it-IT" sz="1800" b="0" i="1" smtClean="0">
                        <a:latin typeface="Cambria Math" panose="02040503050406030204" pitchFamily="18" charset="0"/>
                      </a:rPr>
                      <m:t> </m:t>
                    </m:r>
                    <m:r>
                      <a:rPr lang="it-IT" sz="1800" b="0" i="1" smtClean="0">
                        <a:latin typeface="Cambria Math" panose="02040503050406030204" pitchFamily="18" charset="0"/>
                      </a:rPr>
                      <m:t>𝑛𝑜𝑡𝑖𝑐𝑒𝑠</m:t>
                    </m:r>
                    <m:r>
                      <a:rPr lang="it-IT" sz="1800" b="0" i="1" smtClean="0">
                        <a:latin typeface="Cambria Math" panose="02040503050406030204" pitchFamily="18" charset="0"/>
                      </a:rPr>
                      <m:t> ~  </m:t>
                    </m:r>
                    <m:r>
                      <a:rPr lang="it-IT" sz="1800" b="0" i="1" smtClean="0">
                        <a:latin typeface="Cambria Math" panose="02040503050406030204" pitchFamily="18" charset="0"/>
                      </a:rPr>
                      <m:t>𝑟𝑒𝑛𝑡</m:t>
                    </m:r>
                    <m:r>
                      <a:rPr lang="it-IT" sz="1800" b="0" i="1" smtClean="0">
                        <a:latin typeface="Cambria Math" panose="02040503050406030204" pitchFamily="18" charset="0"/>
                      </a:rPr>
                      <m:t> </m:t>
                    </m:r>
                    <m:r>
                      <a:rPr lang="it-IT" sz="1800" b="0" i="1" smtClean="0">
                        <a:latin typeface="Cambria Math" panose="02040503050406030204" pitchFamily="18" charset="0"/>
                      </a:rPr>
                      <m:t>𝑝𝑟𝑖𝑐𝑒</m:t>
                    </m:r>
                    <m:r>
                      <a:rPr lang="it-IT" sz="1800" b="0" i="1" smtClean="0">
                        <a:latin typeface="Cambria Math" panose="02040503050406030204" pitchFamily="18" charset="0"/>
                      </a:rPr>
                      <m:t>+ ….</m:t>
                    </m:r>
                  </m:oMath>
                </a14:m>
                <a:endParaRPr lang="it-IT" sz="1800" dirty="0"/>
              </a:p>
              <a:p>
                <a:pPr algn="just"/>
                <a:r>
                  <a:rPr lang="it-IT" sz="1800" dirty="0"/>
                  <a:t>     In order to </a:t>
                </a:r>
                <a:r>
                  <a:rPr lang="it-IT" sz="1800" dirty="0" err="1"/>
                  <a:t>construct</a:t>
                </a:r>
                <a:r>
                  <a:rPr lang="it-IT" sz="1800" dirty="0"/>
                  <a:t> </a:t>
                </a:r>
                <a:r>
                  <a:rPr lang="it-IT" sz="1800" dirty="0" err="1"/>
                  <a:t>this</a:t>
                </a:r>
                <a:r>
                  <a:rPr lang="it-IT" sz="1800" dirty="0"/>
                  <a:t> model </a:t>
                </a:r>
                <a:r>
                  <a:rPr lang="it-IT" sz="1800" dirty="0" err="1"/>
                  <a:t>we</a:t>
                </a:r>
                <a:r>
                  <a:rPr lang="it-IT" sz="1800" dirty="0"/>
                  <a:t> ….</a:t>
                </a:r>
              </a:p>
              <a:p>
                <a:pPr algn="just"/>
                <a:endParaRPr lang="it-IT" sz="1800" dirty="0"/>
              </a:p>
              <a:p>
                <a:pPr algn="just"/>
                <a:endParaRPr lang="it-IT" sz="1800" dirty="0"/>
              </a:p>
            </p:txBody>
          </p:sp>
        </mc:Choice>
        <mc:Fallback>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949958" y="1678764"/>
                <a:ext cx="10292079" cy="4078941"/>
              </a:xfrm>
              <a:blipFill>
                <a:blip r:embed="rId2"/>
                <a:stretch>
                  <a:fillRect l="-415" t="-746"/>
                </a:stretch>
              </a:blipFill>
            </p:spPr>
            <p:txBody>
              <a:bodyPr/>
              <a:lstStyle/>
              <a:p>
                <a:r>
                  <a:rPr lang="it-IT">
                    <a:noFill/>
                  </a:rPr>
                  <a:t> </a:t>
                </a:r>
              </a:p>
            </p:txBody>
          </p:sp>
        </mc:Fallback>
      </mc:AlternateContent>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118</TotalTime>
  <Words>313</Words>
  <Application>Microsoft Office PowerPoint</Application>
  <PresentationFormat>Widescreen</PresentationFormat>
  <Paragraphs>23</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reasearch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2</cp:revision>
  <dcterms:created xsi:type="dcterms:W3CDTF">2022-11-12T17:48:27Z</dcterms:created>
  <dcterms:modified xsi:type="dcterms:W3CDTF">2022-11-13T11:46:30Z</dcterms:modified>
</cp:coreProperties>
</file>