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0" r:id="rId4"/>
    <p:sldId id="259" r:id="rId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A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26" autoAdjust="0"/>
  </p:normalViewPr>
  <p:slideViewPr>
    <p:cSldViewPr snapToGrid="0">
      <p:cViewPr>
        <p:scale>
          <a:sx n="90" d="100"/>
          <a:sy n="90" d="100"/>
        </p:scale>
        <p:origin x="37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11/14/2022</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90909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11/14/2022</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30006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11/14/2022</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24163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11/14/2022</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4164393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11/14/2022</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942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11/14/2022</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6028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11/14/2022</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3142757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11/14/2022</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97864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11/14/2022</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60239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11/14/2022</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4187748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11/14/2022</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273289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11/14/2022</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‹N›</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696955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1" r:id="rId6"/>
    <p:sldLayoutId id="2147483697" r:id="rId7"/>
    <p:sldLayoutId id="2147483698" r:id="rId8"/>
    <p:sldLayoutId id="2147483699" r:id="rId9"/>
    <p:sldLayoutId id="2147483700" r:id="rId10"/>
    <p:sldLayoutId id="2147483702"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sv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9BEBF7B-C92E-9247-6E72-CC7F431D6028}"/>
              </a:ext>
            </a:extLst>
          </p:cNvPr>
          <p:cNvSpPr>
            <a:spLocks noGrp="1"/>
          </p:cNvSpPr>
          <p:nvPr>
            <p:ph type="ctrTitle"/>
          </p:nvPr>
        </p:nvSpPr>
        <p:spPr>
          <a:xfrm>
            <a:off x="481006" y="929358"/>
            <a:ext cx="5614993" cy="2726128"/>
          </a:xfrm>
        </p:spPr>
        <p:txBody>
          <a:bodyPr vert="horz" lIns="91440" tIns="45720" rIns="91440" bIns="45720" rtlCol="0" anchor="b">
            <a:normAutofit/>
          </a:bodyPr>
          <a:lstStyle/>
          <a:p>
            <a:pPr algn="ctr">
              <a:lnSpc>
                <a:spcPct val="90000"/>
              </a:lnSpc>
            </a:pPr>
            <a:r>
              <a:rPr lang="en-US" sz="5600" dirty="0"/>
              <a:t>Analysis of San Francisco Housing Market </a:t>
            </a:r>
          </a:p>
        </p:txBody>
      </p:sp>
      <p:sp>
        <p:nvSpPr>
          <p:cNvPr id="3" name="Sottotitolo 2">
            <a:extLst>
              <a:ext uri="{FF2B5EF4-FFF2-40B4-BE49-F238E27FC236}">
                <a16:creationId xmlns:a16="http://schemas.microsoft.com/office/drawing/2014/main" id="{E9D73607-0BD9-0030-A65A-C2D7DE9E1BAD}"/>
              </a:ext>
            </a:extLst>
          </p:cNvPr>
          <p:cNvSpPr>
            <a:spLocks noGrp="1"/>
          </p:cNvSpPr>
          <p:nvPr>
            <p:ph type="subTitle" idx="1"/>
          </p:nvPr>
        </p:nvSpPr>
        <p:spPr>
          <a:xfrm>
            <a:off x="481006" y="3683853"/>
            <a:ext cx="5614993" cy="1080374"/>
          </a:xfrm>
        </p:spPr>
        <p:txBody>
          <a:bodyPr vert="horz" lIns="91440" tIns="45720" rIns="91440" bIns="45720" rtlCol="0" anchor="t">
            <a:normAutofit/>
          </a:bodyPr>
          <a:lstStyle/>
          <a:p>
            <a:pPr algn="ctr"/>
            <a:r>
              <a:rPr lang="en-US" sz="2800" b="1" dirty="0"/>
              <a:t>Exploration of displacement and gentrification phenomena </a:t>
            </a:r>
          </a:p>
        </p:txBody>
      </p:sp>
      <p:pic>
        <p:nvPicPr>
          <p:cNvPr id="5" name="Picture 4" descr="Houses in a village">
            <a:extLst>
              <a:ext uri="{FF2B5EF4-FFF2-40B4-BE49-F238E27FC236}">
                <a16:creationId xmlns:a16="http://schemas.microsoft.com/office/drawing/2014/main" id="{EBADBD20-1620-BB38-D139-3F7405FBC7AA}"/>
              </a:ext>
            </a:extLst>
          </p:cNvPr>
          <p:cNvPicPr>
            <a:picLocks noChangeAspect="1"/>
          </p:cNvPicPr>
          <p:nvPr/>
        </p:nvPicPr>
        <p:blipFill rotWithShape="1">
          <a:blip r:embed="rId2">
            <a:alphaModFix/>
          </a:blip>
          <a:srcRect l="8789" r="22959" b="-1"/>
          <a:stretch/>
        </p:blipFill>
        <p:spPr>
          <a:xfrm>
            <a:off x="6280340" y="480430"/>
            <a:ext cx="5349331" cy="5878282"/>
          </a:xfrm>
          <a:prstGeom prst="rect">
            <a:avLst/>
          </a:prstGeom>
        </p:spPr>
      </p:pic>
      <p:cxnSp>
        <p:nvCxnSpPr>
          <p:cNvPr id="24" name="Straight Connector 23">
            <a:extLst>
              <a:ext uri="{FF2B5EF4-FFF2-40B4-BE49-F238E27FC236}">
                <a16:creationId xmlns:a16="http://schemas.microsoft.com/office/drawing/2014/main" id="{2C84CC28-1690-471E-9AE2-3198EB8631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526E6137-4B85-4A65-BCC4-9BAB3D0DAE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4" name="CasellaDiTesto 3">
            <a:extLst>
              <a:ext uri="{FF2B5EF4-FFF2-40B4-BE49-F238E27FC236}">
                <a16:creationId xmlns:a16="http://schemas.microsoft.com/office/drawing/2014/main" id="{5490A8FC-6362-2EC5-0165-4077DF75FD33}"/>
              </a:ext>
            </a:extLst>
          </p:cNvPr>
          <p:cNvSpPr txBox="1"/>
          <p:nvPr/>
        </p:nvSpPr>
        <p:spPr>
          <a:xfrm>
            <a:off x="698628" y="5693610"/>
            <a:ext cx="4883084" cy="369332"/>
          </a:xfrm>
          <a:prstGeom prst="rect">
            <a:avLst/>
          </a:prstGeom>
          <a:noFill/>
        </p:spPr>
        <p:txBody>
          <a:bodyPr wrap="square" rtlCol="0">
            <a:spAutoFit/>
          </a:bodyPr>
          <a:lstStyle/>
          <a:p>
            <a:pPr>
              <a:spcAft>
                <a:spcPts val="600"/>
              </a:spcAft>
            </a:pPr>
            <a:r>
              <a:rPr lang="it-IT" dirty="0"/>
              <a:t>Pietro Bogani, Tomaso Castellani, Sara </a:t>
            </a:r>
            <a:r>
              <a:rPr lang="it-IT" dirty="0" err="1"/>
              <a:t>Tonazzi</a:t>
            </a:r>
            <a:endParaRPr lang="it-IT" dirty="0"/>
          </a:p>
        </p:txBody>
      </p:sp>
    </p:spTree>
    <p:extLst>
      <p:ext uri="{BB962C8B-B14F-4D97-AF65-F5344CB8AC3E}">
        <p14:creationId xmlns:p14="http://schemas.microsoft.com/office/powerpoint/2010/main" val="236933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8DD53F-FF97-F021-89AD-6B55BA8F8996}"/>
              </a:ext>
            </a:extLst>
          </p:cNvPr>
          <p:cNvSpPr>
            <a:spLocks noGrp="1"/>
          </p:cNvSpPr>
          <p:nvPr>
            <p:ph type="ctrTitle"/>
          </p:nvPr>
        </p:nvSpPr>
        <p:spPr>
          <a:xfrm>
            <a:off x="5210548" y="707760"/>
            <a:ext cx="1770904" cy="541295"/>
          </a:xfrm>
        </p:spPr>
        <p:txBody>
          <a:bodyPr/>
          <a:lstStyle/>
          <a:p>
            <a:r>
              <a:rPr lang="it-IT" sz="3200" dirty="0"/>
              <a:t>Datasets</a:t>
            </a:r>
          </a:p>
        </p:txBody>
      </p:sp>
      <p:sp>
        <p:nvSpPr>
          <p:cNvPr id="3" name="Sottotitolo 2">
            <a:extLst>
              <a:ext uri="{FF2B5EF4-FFF2-40B4-BE49-F238E27FC236}">
                <a16:creationId xmlns:a16="http://schemas.microsoft.com/office/drawing/2014/main" id="{51CE8FE2-0969-2CC3-40AB-94D62B0CDFBD}"/>
              </a:ext>
            </a:extLst>
          </p:cNvPr>
          <p:cNvSpPr>
            <a:spLocks noGrp="1"/>
          </p:cNvSpPr>
          <p:nvPr>
            <p:ph type="subTitle" idx="1"/>
          </p:nvPr>
        </p:nvSpPr>
        <p:spPr>
          <a:xfrm>
            <a:off x="1660527" y="1869172"/>
            <a:ext cx="5560406" cy="537216"/>
          </a:xfrm>
        </p:spPr>
        <p:txBody>
          <a:bodyPr>
            <a:normAutofit/>
          </a:bodyPr>
          <a:lstStyle/>
          <a:p>
            <a:pPr algn="just"/>
            <a:r>
              <a:rPr lang="it-IT" sz="1400" dirty="0" err="1"/>
              <a:t>Rent</a:t>
            </a:r>
            <a:r>
              <a:rPr lang="it-IT" sz="1400" dirty="0"/>
              <a:t>: </a:t>
            </a:r>
            <a:r>
              <a:rPr lang="it-IT" sz="1400" dirty="0" err="1"/>
              <a:t>it</a:t>
            </a:r>
            <a:r>
              <a:rPr lang="it-IT" sz="1400" dirty="0"/>
              <a:t> </a:t>
            </a:r>
            <a:r>
              <a:rPr lang="it-IT" sz="1400" dirty="0" err="1"/>
              <a:t>contains</a:t>
            </a:r>
            <a:r>
              <a:rPr lang="it-IT" sz="1400" dirty="0"/>
              <a:t> data </a:t>
            </a:r>
            <a:r>
              <a:rPr lang="it-IT" sz="1400" dirty="0" err="1"/>
              <a:t>about</a:t>
            </a:r>
            <a:r>
              <a:rPr lang="it-IT" sz="1400" dirty="0"/>
              <a:t> online </a:t>
            </a:r>
            <a:r>
              <a:rPr lang="it-IT" sz="1400" dirty="0" err="1"/>
              <a:t>rent</a:t>
            </a:r>
            <a:r>
              <a:rPr lang="it-IT" sz="1400" dirty="0"/>
              <a:t> advertisements in SF </a:t>
            </a:r>
            <a:r>
              <a:rPr lang="it-IT" sz="1400" dirty="0" err="1"/>
              <a:t>taken</a:t>
            </a:r>
            <a:r>
              <a:rPr lang="it-IT" sz="1400" dirty="0"/>
              <a:t> from </a:t>
            </a:r>
            <a:r>
              <a:rPr lang="it-IT" sz="1400" dirty="0" err="1"/>
              <a:t>Craiglist</a:t>
            </a:r>
            <a:r>
              <a:rPr lang="it-IT" sz="1400" dirty="0"/>
              <a:t>. </a:t>
            </a:r>
          </a:p>
        </p:txBody>
      </p:sp>
      <p:pic>
        <p:nvPicPr>
          <p:cNvPr id="5" name="Elemento grafico 4" descr="Monete contorno">
            <a:extLst>
              <a:ext uri="{FF2B5EF4-FFF2-40B4-BE49-F238E27FC236}">
                <a16:creationId xmlns:a16="http://schemas.microsoft.com/office/drawing/2014/main" id="{0D7C78A8-3B5F-E0F7-709D-B9165D2060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7259" y="1651245"/>
            <a:ext cx="914400" cy="914400"/>
          </a:xfrm>
          <a:prstGeom prst="rect">
            <a:avLst/>
          </a:prstGeom>
        </p:spPr>
      </p:pic>
      <p:pic>
        <p:nvPicPr>
          <p:cNvPr id="7" name="Elemento grafico 6" descr="Architettura contorno">
            <a:extLst>
              <a:ext uri="{FF2B5EF4-FFF2-40B4-BE49-F238E27FC236}">
                <a16:creationId xmlns:a16="http://schemas.microsoft.com/office/drawing/2014/main" id="{DE6D900C-7BB7-DD5C-0A46-968AABECC7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7259" y="3837632"/>
            <a:ext cx="914400" cy="914400"/>
          </a:xfrm>
          <a:prstGeom prst="rect">
            <a:avLst/>
          </a:prstGeom>
        </p:spPr>
      </p:pic>
      <p:pic>
        <p:nvPicPr>
          <p:cNvPr id="6" name="Elemento grafico 5" descr="Uscita contorno">
            <a:extLst>
              <a:ext uri="{FF2B5EF4-FFF2-40B4-BE49-F238E27FC236}">
                <a16:creationId xmlns:a16="http://schemas.microsoft.com/office/drawing/2014/main" id="{F374C5FE-07F0-E3B7-C319-5CCC3F4C1B3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7259" y="2744438"/>
            <a:ext cx="914400" cy="914400"/>
          </a:xfrm>
          <a:prstGeom prst="rect">
            <a:avLst/>
          </a:prstGeom>
        </p:spPr>
      </p:pic>
      <p:pic>
        <p:nvPicPr>
          <p:cNvPr id="9" name="Elemento grafico 8" descr="Mappa con segnaposto contorno">
            <a:extLst>
              <a:ext uri="{FF2B5EF4-FFF2-40B4-BE49-F238E27FC236}">
                <a16:creationId xmlns:a16="http://schemas.microsoft.com/office/drawing/2014/main" id="{72A18819-8B49-BF5A-74D3-D6E10F4E2BF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9493" y="4834506"/>
            <a:ext cx="914400" cy="914400"/>
          </a:xfrm>
          <a:prstGeom prst="rect">
            <a:avLst/>
          </a:prstGeom>
        </p:spPr>
      </p:pic>
      <p:sp>
        <p:nvSpPr>
          <p:cNvPr id="10" name="CasellaDiTesto 9">
            <a:extLst>
              <a:ext uri="{FF2B5EF4-FFF2-40B4-BE49-F238E27FC236}">
                <a16:creationId xmlns:a16="http://schemas.microsoft.com/office/drawing/2014/main" id="{2FB102D3-9A53-2952-4DF7-E7C4316E4B25}"/>
              </a:ext>
            </a:extLst>
          </p:cNvPr>
          <p:cNvSpPr txBox="1"/>
          <p:nvPr/>
        </p:nvSpPr>
        <p:spPr>
          <a:xfrm>
            <a:off x="3407687" y="5965574"/>
            <a:ext cx="5376625" cy="369332"/>
          </a:xfrm>
          <a:prstGeom prst="rect">
            <a:avLst/>
          </a:prstGeom>
          <a:noFill/>
        </p:spPr>
        <p:txBody>
          <a:bodyPr wrap="square" rtlCol="0">
            <a:spAutoFit/>
          </a:bodyPr>
          <a:lstStyle/>
          <a:p>
            <a:pPr algn="just"/>
            <a:r>
              <a:rPr lang="it-IT" dirty="0" err="1"/>
              <a:t>All</a:t>
            </a:r>
            <a:r>
              <a:rPr lang="it-IT" dirty="0"/>
              <a:t> the dataset are </a:t>
            </a:r>
            <a:r>
              <a:rPr lang="it-IT" dirty="0" err="1"/>
              <a:t>referred</a:t>
            </a:r>
            <a:r>
              <a:rPr lang="it-IT" dirty="0"/>
              <a:t> to the </a:t>
            </a:r>
            <a:r>
              <a:rPr lang="it-IT" dirty="0" err="1"/>
              <a:t>period</a:t>
            </a:r>
            <a:r>
              <a:rPr lang="it-IT" dirty="0"/>
              <a:t> 2007-2018 </a:t>
            </a:r>
          </a:p>
        </p:txBody>
      </p:sp>
      <p:sp>
        <p:nvSpPr>
          <p:cNvPr id="11" name="CasellaDiTesto 10">
            <a:extLst>
              <a:ext uri="{FF2B5EF4-FFF2-40B4-BE49-F238E27FC236}">
                <a16:creationId xmlns:a16="http://schemas.microsoft.com/office/drawing/2014/main" id="{4D46B297-2DD6-9493-D5C5-B1BD34453664}"/>
              </a:ext>
            </a:extLst>
          </p:cNvPr>
          <p:cNvSpPr txBox="1"/>
          <p:nvPr/>
        </p:nvSpPr>
        <p:spPr>
          <a:xfrm>
            <a:off x="1646439" y="3770104"/>
            <a:ext cx="5560406" cy="1169551"/>
          </a:xfrm>
          <a:prstGeom prst="rect">
            <a:avLst/>
          </a:prstGeom>
          <a:noFill/>
        </p:spPr>
        <p:txBody>
          <a:bodyPr wrap="square" rtlCol="0">
            <a:spAutoFit/>
          </a:bodyPr>
          <a:lstStyle/>
          <a:p>
            <a:pPr algn="just"/>
            <a:r>
              <a:rPr lang="it-IT" sz="1400" dirty="0"/>
              <a:t>Construction: </a:t>
            </a:r>
            <a:r>
              <a:rPr lang="it-IT" sz="1400" dirty="0" err="1"/>
              <a:t>it</a:t>
            </a:r>
            <a:r>
              <a:rPr lang="it-IT" sz="1400" dirty="0"/>
              <a:t> </a:t>
            </a:r>
            <a:r>
              <a:rPr lang="it-IT" sz="1400" dirty="0" err="1"/>
              <a:t>contains</a:t>
            </a:r>
            <a:r>
              <a:rPr lang="it-IT" sz="1400" dirty="0"/>
              <a:t> </a:t>
            </a:r>
            <a:r>
              <a:rPr lang="it-IT" sz="1400" dirty="0" err="1"/>
              <a:t>all</a:t>
            </a:r>
            <a:r>
              <a:rPr lang="it-IT" sz="1400" dirty="0"/>
              <a:t> the </a:t>
            </a:r>
            <a:r>
              <a:rPr lang="it-IT" sz="1400" dirty="0" err="1"/>
              <a:t>permits</a:t>
            </a:r>
            <a:r>
              <a:rPr lang="it-IT" sz="1400" dirty="0"/>
              <a:t> of </a:t>
            </a:r>
            <a:r>
              <a:rPr lang="it-IT" sz="1400" dirty="0" err="1"/>
              <a:t>construction</a:t>
            </a:r>
            <a:r>
              <a:rPr lang="it-IT" sz="1400" dirty="0"/>
              <a:t> </a:t>
            </a:r>
            <a:r>
              <a:rPr lang="it-IT" sz="1400" dirty="0" err="1"/>
              <a:t>granted</a:t>
            </a:r>
            <a:r>
              <a:rPr lang="it-IT" sz="1400" dirty="0"/>
              <a:t> by the city of SF. </a:t>
            </a:r>
            <a:r>
              <a:rPr lang="it-IT" sz="1400" dirty="0" err="1"/>
              <a:t>We</a:t>
            </a:r>
            <a:r>
              <a:rPr lang="it-IT" sz="1400" dirty="0"/>
              <a:t> </a:t>
            </a:r>
            <a:r>
              <a:rPr lang="it-IT" sz="1400" dirty="0" err="1"/>
              <a:t>extracted</a:t>
            </a:r>
            <a:r>
              <a:rPr lang="it-IT" sz="1400" dirty="0"/>
              <a:t> the information </a:t>
            </a:r>
            <a:r>
              <a:rPr lang="it-IT" sz="1400" dirty="0" err="1"/>
              <a:t>regarding</a:t>
            </a:r>
            <a:r>
              <a:rPr lang="it-IT" sz="1400" dirty="0"/>
              <a:t> </a:t>
            </a:r>
            <a:r>
              <a:rPr lang="it-IT" sz="1400" dirty="0" err="1"/>
              <a:t>excusively</a:t>
            </a:r>
            <a:r>
              <a:rPr lang="it-IT" sz="1400" dirty="0"/>
              <a:t> housing buildings (with an </a:t>
            </a:r>
            <a:r>
              <a:rPr lang="it-IT" sz="1400" dirty="0" err="1"/>
              <a:t>increase</a:t>
            </a:r>
            <a:r>
              <a:rPr lang="it-IT" sz="1400" dirty="0"/>
              <a:t> of the </a:t>
            </a:r>
            <a:r>
              <a:rPr lang="it-IT" sz="1400" dirty="0" err="1"/>
              <a:t>units</a:t>
            </a:r>
            <a:r>
              <a:rPr lang="it-IT" sz="1400" dirty="0"/>
              <a:t>) in order to have an idea of the locations of the new </a:t>
            </a:r>
            <a:r>
              <a:rPr lang="it-IT" sz="1400" dirty="0" err="1"/>
              <a:t>houses</a:t>
            </a:r>
            <a:r>
              <a:rPr lang="it-IT" sz="1400" dirty="0"/>
              <a:t> </a:t>
            </a:r>
            <a:r>
              <a:rPr lang="it-IT" sz="1400" dirty="0" err="1"/>
              <a:t>built</a:t>
            </a:r>
            <a:r>
              <a:rPr lang="it-IT" sz="1400" dirty="0"/>
              <a:t> in the </a:t>
            </a:r>
            <a:r>
              <a:rPr lang="it-IT" sz="1400" dirty="0" err="1"/>
              <a:t>period</a:t>
            </a:r>
            <a:r>
              <a:rPr lang="it-IT" sz="1400" dirty="0"/>
              <a:t> of the study.</a:t>
            </a:r>
          </a:p>
        </p:txBody>
      </p:sp>
      <p:sp>
        <p:nvSpPr>
          <p:cNvPr id="12" name="CasellaDiTesto 11">
            <a:extLst>
              <a:ext uri="{FF2B5EF4-FFF2-40B4-BE49-F238E27FC236}">
                <a16:creationId xmlns:a16="http://schemas.microsoft.com/office/drawing/2014/main" id="{2FC1F951-9C9E-4410-734F-533BD8B7AA01}"/>
              </a:ext>
            </a:extLst>
          </p:cNvPr>
          <p:cNvSpPr txBox="1"/>
          <p:nvPr/>
        </p:nvSpPr>
        <p:spPr>
          <a:xfrm>
            <a:off x="1646439" y="5148352"/>
            <a:ext cx="5560406" cy="523220"/>
          </a:xfrm>
          <a:prstGeom prst="rect">
            <a:avLst/>
          </a:prstGeom>
          <a:noFill/>
        </p:spPr>
        <p:txBody>
          <a:bodyPr wrap="square" rtlCol="0">
            <a:spAutoFit/>
          </a:bodyPr>
          <a:lstStyle/>
          <a:p>
            <a:pPr algn="just"/>
            <a:r>
              <a:rPr lang="it-IT" sz="1400" dirty="0" err="1"/>
              <a:t>Parcels</a:t>
            </a:r>
            <a:r>
              <a:rPr lang="it-IT" sz="1400" dirty="0"/>
              <a:t>: </a:t>
            </a:r>
            <a:r>
              <a:rPr lang="it-IT" sz="1400" dirty="0" err="1"/>
              <a:t>it</a:t>
            </a:r>
            <a:r>
              <a:rPr lang="it-IT" sz="1400" dirty="0"/>
              <a:t> </a:t>
            </a:r>
            <a:r>
              <a:rPr lang="it-IT" sz="1400" dirty="0" err="1"/>
              <a:t>contains</a:t>
            </a:r>
            <a:r>
              <a:rPr lang="it-IT" sz="1400" dirty="0"/>
              <a:t> the </a:t>
            </a:r>
            <a:r>
              <a:rPr lang="it-IT" sz="1400" dirty="0" err="1"/>
              <a:t>coordinates</a:t>
            </a:r>
            <a:r>
              <a:rPr lang="it-IT" sz="1400" dirty="0"/>
              <a:t> of the </a:t>
            </a:r>
            <a:r>
              <a:rPr lang="it-IT" sz="1400" dirty="0" err="1"/>
              <a:t>residential</a:t>
            </a:r>
            <a:r>
              <a:rPr lang="it-IT" sz="1400" dirty="0"/>
              <a:t> </a:t>
            </a:r>
            <a:r>
              <a:rPr lang="it-IT" sz="1400" dirty="0" err="1"/>
              <a:t>parcels</a:t>
            </a:r>
            <a:r>
              <a:rPr lang="it-IT" sz="1400" dirty="0"/>
              <a:t> </a:t>
            </a:r>
            <a:r>
              <a:rPr lang="it-IT" sz="1400" dirty="0" err="1"/>
              <a:t>units</a:t>
            </a:r>
            <a:r>
              <a:rPr lang="it-IT" sz="1400" dirty="0"/>
              <a:t> in SF.</a:t>
            </a:r>
          </a:p>
        </p:txBody>
      </p:sp>
      <p:sp>
        <p:nvSpPr>
          <p:cNvPr id="13" name="CasellaDiTesto 12">
            <a:extLst>
              <a:ext uri="{FF2B5EF4-FFF2-40B4-BE49-F238E27FC236}">
                <a16:creationId xmlns:a16="http://schemas.microsoft.com/office/drawing/2014/main" id="{2009D44A-B609-6873-10D1-0CC87C8CD652}"/>
              </a:ext>
            </a:extLst>
          </p:cNvPr>
          <p:cNvSpPr txBox="1"/>
          <p:nvPr/>
        </p:nvSpPr>
        <p:spPr>
          <a:xfrm>
            <a:off x="1660527" y="2874496"/>
            <a:ext cx="5560406" cy="523220"/>
          </a:xfrm>
          <a:prstGeom prst="rect">
            <a:avLst/>
          </a:prstGeom>
          <a:noFill/>
        </p:spPr>
        <p:txBody>
          <a:bodyPr wrap="square" rtlCol="0">
            <a:spAutoFit/>
          </a:bodyPr>
          <a:lstStyle/>
          <a:p>
            <a:pPr algn="just"/>
            <a:r>
              <a:rPr lang="it-IT" sz="1400" dirty="0" err="1"/>
              <a:t>Evictions&amp;Buyout</a:t>
            </a:r>
            <a:r>
              <a:rPr lang="it-IT" sz="1400" dirty="0"/>
              <a:t>: </a:t>
            </a:r>
            <a:r>
              <a:rPr lang="it-IT" sz="1400" dirty="0" err="1"/>
              <a:t>it</a:t>
            </a:r>
            <a:r>
              <a:rPr lang="it-IT" sz="1400" dirty="0"/>
              <a:t> </a:t>
            </a:r>
            <a:r>
              <a:rPr lang="it-IT" sz="1400" dirty="0" err="1"/>
              <a:t>contains</a:t>
            </a:r>
            <a:r>
              <a:rPr lang="it-IT" sz="1400" dirty="0"/>
              <a:t> the information of the </a:t>
            </a:r>
            <a:r>
              <a:rPr lang="it-IT" sz="1400" dirty="0" err="1"/>
              <a:t>eviction</a:t>
            </a:r>
            <a:r>
              <a:rPr lang="it-IT" sz="1400" dirty="0"/>
              <a:t> </a:t>
            </a:r>
            <a:r>
              <a:rPr lang="it-IT" sz="1400" dirty="0" err="1"/>
              <a:t>notices</a:t>
            </a:r>
            <a:r>
              <a:rPr lang="it-IT" sz="1400" dirty="0"/>
              <a:t> and buyout agreements </a:t>
            </a:r>
            <a:r>
              <a:rPr lang="it-IT" sz="1400" dirty="0" err="1"/>
              <a:t>emitted</a:t>
            </a:r>
            <a:r>
              <a:rPr lang="it-IT" sz="1400" dirty="0"/>
              <a:t> in SF </a:t>
            </a:r>
            <a:r>
              <a:rPr lang="it-IT" sz="1400" dirty="0" err="1"/>
              <a:t>during</a:t>
            </a:r>
            <a:r>
              <a:rPr lang="it-IT" sz="1400" dirty="0"/>
              <a:t> the </a:t>
            </a:r>
            <a:r>
              <a:rPr lang="it-IT" sz="1400" dirty="0" err="1"/>
              <a:t>period</a:t>
            </a:r>
            <a:r>
              <a:rPr lang="it-IT" sz="1400" dirty="0"/>
              <a:t> of study.</a:t>
            </a:r>
          </a:p>
        </p:txBody>
      </p:sp>
      <p:cxnSp>
        <p:nvCxnSpPr>
          <p:cNvPr id="8" name="Connettore diritto 7">
            <a:extLst>
              <a:ext uri="{FF2B5EF4-FFF2-40B4-BE49-F238E27FC236}">
                <a16:creationId xmlns:a16="http://schemas.microsoft.com/office/drawing/2014/main" id="{159FD746-17BE-529D-95D1-DD74700CFAC5}"/>
              </a:ext>
            </a:extLst>
          </p:cNvPr>
          <p:cNvCxnSpPr>
            <a:cxnSpLocks/>
          </p:cNvCxnSpPr>
          <p:nvPr/>
        </p:nvCxnSpPr>
        <p:spPr>
          <a:xfrm>
            <a:off x="1743959" y="4970045"/>
            <a:ext cx="9054446" cy="0"/>
          </a:xfrm>
          <a:prstGeom prst="line">
            <a:avLst/>
          </a:prstGeom>
        </p:spPr>
        <p:style>
          <a:lnRef idx="1">
            <a:schemeClr val="dk1"/>
          </a:lnRef>
          <a:fillRef idx="0">
            <a:schemeClr val="dk1"/>
          </a:fillRef>
          <a:effectRef idx="0">
            <a:schemeClr val="dk1"/>
          </a:effectRef>
          <a:fontRef idx="minor">
            <a:schemeClr val="tx1"/>
          </a:fontRef>
        </p:style>
      </p:cxnSp>
      <p:sp>
        <p:nvSpPr>
          <p:cNvPr id="14" name="CasellaDiTesto 13">
            <a:extLst>
              <a:ext uri="{FF2B5EF4-FFF2-40B4-BE49-F238E27FC236}">
                <a16:creationId xmlns:a16="http://schemas.microsoft.com/office/drawing/2014/main" id="{90D55121-67E2-5009-167C-715B091E7865}"/>
              </a:ext>
            </a:extLst>
          </p:cNvPr>
          <p:cNvSpPr txBox="1"/>
          <p:nvPr/>
        </p:nvSpPr>
        <p:spPr>
          <a:xfrm>
            <a:off x="8314442" y="1203608"/>
            <a:ext cx="1997663" cy="369332"/>
          </a:xfrm>
          <a:prstGeom prst="rect">
            <a:avLst/>
          </a:prstGeom>
          <a:noFill/>
        </p:spPr>
        <p:txBody>
          <a:bodyPr wrap="none" rtlCol="0">
            <a:spAutoFit/>
          </a:bodyPr>
          <a:lstStyle/>
          <a:p>
            <a:r>
              <a:rPr lang="it-IT" dirty="0" err="1"/>
              <a:t>Main</a:t>
            </a:r>
            <a:r>
              <a:rPr lang="it-IT" dirty="0"/>
              <a:t> information:</a:t>
            </a:r>
          </a:p>
        </p:txBody>
      </p:sp>
      <p:sp>
        <p:nvSpPr>
          <p:cNvPr id="15" name="CasellaDiTesto 14">
            <a:extLst>
              <a:ext uri="{FF2B5EF4-FFF2-40B4-BE49-F238E27FC236}">
                <a16:creationId xmlns:a16="http://schemas.microsoft.com/office/drawing/2014/main" id="{9310539C-EF93-BD2D-8A70-57768877A4B9}"/>
              </a:ext>
            </a:extLst>
          </p:cNvPr>
          <p:cNvSpPr txBox="1"/>
          <p:nvPr/>
        </p:nvSpPr>
        <p:spPr>
          <a:xfrm>
            <a:off x="8050490" y="1611538"/>
            <a:ext cx="2846896" cy="954107"/>
          </a:xfrm>
          <a:prstGeom prst="rect">
            <a:avLst/>
          </a:prstGeom>
          <a:noFill/>
        </p:spPr>
        <p:txBody>
          <a:bodyPr wrap="square" rtlCol="0">
            <a:spAutoFit/>
          </a:bodyPr>
          <a:lstStyle/>
          <a:p>
            <a:pPr marL="285750" indent="-285750">
              <a:buFont typeface="Arial" panose="020B0604020202020204" pitchFamily="34" charset="0"/>
              <a:buChar char="•"/>
            </a:pPr>
            <a:r>
              <a:rPr lang="it-IT" sz="1400" dirty="0" err="1"/>
              <a:t>Neighborhood</a:t>
            </a:r>
            <a:endParaRPr lang="it-IT" sz="1400" dirty="0"/>
          </a:p>
          <a:p>
            <a:pPr marL="285750" indent="-285750">
              <a:buFont typeface="Arial" panose="020B0604020202020204" pitchFamily="34" charset="0"/>
              <a:buChar char="•"/>
            </a:pPr>
            <a:r>
              <a:rPr lang="it-IT" sz="1400" dirty="0"/>
              <a:t>Price/mq</a:t>
            </a:r>
          </a:p>
          <a:p>
            <a:pPr marL="285750" indent="-285750">
              <a:buFont typeface="Arial" panose="020B0604020202020204" pitchFamily="34" charset="0"/>
              <a:buChar char="•"/>
            </a:pPr>
            <a:r>
              <a:rPr lang="it-IT" sz="1400" dirty="0"/>
              <a:t>Date of the advertisement</a:t>
            </a:r>
          </a:p>
          <a:p>
            <a:pPr marL="285750" indent="-285750">
              <a:buFont typeface="Arial" panose="020B0604020202020204" pitchFamily="34" charset="0"/>
              <a:buChar char="•"/>
            </a:pPr>
            <a:r>
              <a:rPr lang="it-IT" sz="1400" dirty="0"/>
              <a:t># Beds, </a:t>
            </a:r>
            <a:r>
              <a:rPr lang="it-IT" sz="1400" dirty="0" err="1"/>
              <a:t>baths</a:t>
            </a:r>
            <a:r>
              <a:rPr lang="it-IT" sz="1400" dirty="0"/>
              <a:t> and rooms</a:t>
            </a:r>
          </a:p>
        </p:txBody>
      </p:sp>
      <p:sp>
        <p:nvSpPr>
          <p:cNvPr id="16" name="CasellaDiTesto 15">
            <a:extLst>
              <a:ext uri="{FF2B5EF4-FFF2-40B4-BE49-F238E27FC236}">
                <a16:creationId xmlns:a16="http://schemas.microsoft.com/office/drawing/2014/main" id="{AFD7BDF9-A7D7-DE42-96C9-4E4E56F13065}"/>
              </a:ext>
            </a:extLst>
          </p:cNvPr>
          <p:cNvSpPr txBox="1"/>
          <p:nvPr/>
        </p:nvSpPr>
        <p:spPr>
          <a:xfrm>
            <a:off x="8050490" y="2587343"/>
            <a:ext cx="2648932" cy="1169551"/>
          </a:xfrm>
          <a:prstGeom prst="rect">
            <a:avLst/>
          </a:prstGeom>
          <a:noFill/>
        </p:spPr>
        <p:txBody>
          <a:bodyPr wrap="square" rtlCol="0">
            <a:spAutoFit/>
          </a:bodyPr>
          <a:lstStyle/>
          <a:p>
            <a:pPr marL="285750" indent="-285750">
              <a:buFont typeface="Arial" panose="020B0604020202020204" pitchFamily="34" charset="0"/>
              <a:buChar char="•"/>
            </a:pPr>
            <a:r>
              <a:rPr lang="it-IT" sz="1400" dirty="0" err="1"/>
              <a:t>Address</a:t>
            </a:r>
            <a:endParaRPr lang="it-IT" sz="1400" dirty="0"/>
          </a:p>
          <a:p>
            <a:pPr marL="285750" indent="-285750">
              <a:buFont typeface="Arial" panose="020B0604020202020204" pitchFamily="34" charset="0"/>
              <a:buChar char="•"/>
            </a:pPr>
            <a:r>
              <a:rPr lang="it-IT" sz="1400" dirty="0" err="1"/>
              <a:t>Neighborhood</a:t>
            </a:r>
            <a:endParaRPr lang="it-IT" sz="1400" dirty="0"/>
          </a:p>
          <a:p>
            <a:pPr marL="285750" indent="-285750">
              <a:buFont typeface="Arial" panose="020B0604020202020204" pitchFamily="34" charset="0"/>
              <a:buChar char="•"/>
            </a:pPr>
            <a:r>
              <a:rPr lang="it-IT" sz="1400" dirty="0"/>
              <a:t>Date</a:t>
            </a:r>
          </a:p>
          <a:p>
            <a:pPr marL="285750" indent="-285750">
              <a:buFont typeface="Arial" panose="020B0604020202020204" pitchFamily="34" charset="0"/>
              <a:buChar char="•"/>
            </a:pPr>
            <a:r>
              <a:rPr lang="it-IT" sz="1400" dirty="0" err="1"/>
              <a:t>Motivation</a:t>
            </a:r>
            <a:r>
              <a:rPr lang="it-IT" sz="1400" dirty="0"/>
              <a:t> of the </a:t>
            </a:r>
            <a:r>
              <a:rPr lang="it-IT" sz="1400" dirty="0" err="1"/>
              <a:t>eviction</a:t>
            </a:r>
            <a:endParaRPr lang="it-IT" sz="1400" dirty="0"/>
          </a:p>
          <a:p>
            <a:pPr marL="285750" indent="-285750">
              <a:buFont typeface="Arial" panose="020B0604020202020204" pitchFamily="34" charset="0"/>
              <a:buChar char="•"/>
            </a:pPr>
            <a:r>
              <a:rPr lang="it-IT" sz="1400" dirty="0"/>
              <a:t>Buyout </a:t>
            </a:r>
            <a:r>
              <a:rPr lang="it-IT" sz="1400" dirty="0" err="1"/>
              <a:t>amount</a:t>
            </a:r>
            <a:endParaRPr lang="it-IT" sz="1400" dirty="0"/>
          </a:p>
        </p:txBody>
      </p:sp>
      <p:sp>
        <p:nvSpPr>
          <p:cNvPr id="17" name="CasellaDiTesto 16">
            <a:extLst>
              <a:ext uri="{FF2B5EF4-FFF2-40B4-BE49-F238E27FC236}">
                <a16:creationId xmlns:a16="http://schemas.microsoft.com/office/drawing/2014/main" id="{BFD6D017-9448-E728-3C28-C34A61AEF57F}"/>
              </a:ext>
            </a:extLst>
          </p:cNvPr>
          <p:cNvSpPr txBox="1"/>
          <p:nvPr/>
        </p:nvSpPr>
        <p:spPr>
          <a:xfrm flipH="1">
            <a:off x="8050490" y="3837632"/>
            <a:ext cx="2931735" cy="954107"/>
          </a:xfrm>
          <a:prstGeom prst="rect">
            <a:avLst/>
          </a:prstGeom>
          <a:noFill/>
        </p:spPr>
        <p:txBody>
          <a:bodyPr wrap="square" rtlCol="0">
            <a:spAutoFit/>
          </a:bodyPr>
          <a:lstStyle/>
          <a:p>
            <a:pPr marL="285750" indent="-285750">
              <a:buFont typeface="Arial" panose="020B0604020202020204" pitchFamily="34" charset="0"/>
              <a:buChar char="•"/>
            </a:pPr>
            <a:r>
              <a:rPr lang="it-IT" sz="1400" dirty="0" err="1"/>
              <a:t>Address</a:t>
            </a:r>
            <a:r>
              <a:rPr lang="it-IT" sz="1400" dirty="0"/>
              <a:t>   </a:t>
            </a:r>
          </a:p>
          <a:p>
            <a:pPr marL="285750" indent="-285750">
              <a:buFont typeface="Arial" panose="020B0604020202020204" pitchFamily="34" charset="0"/>
              <a:buChar char="•"/>
            </a:pPr>
            <a:r>
              <a:rPr lang="it-IT" sz="1400" dirty="0"/>
              <a:t>Date (of </a:t>
            </a:r>
            <a:r>
              <a:rPr lang="it-IT" sz="1400" dirty="0" err="1"/>
              <a:t>emission</a:t>
            </a:r>
            <a:r>
              <a:rPr lang="it-IT" sz="1400" dirty="0"/>
              <a:t>)</a:t>
            </a:r>
          </a:p>
          <a:p>
            <a:pPr marL="285750" indent="-285750">
              <a:buFont typeface="Arial" panose="020B0604020202020204" pitchFamily="34" charset="0"/>
              <a:buChar char="•"/>
            </a:pPr>
            <a:r>
              <a:rPr lang="it-IT" sz="1400" dirty="0" err="1"/>
              <a:t>Existing</a:t>
            </a:r>
            <a:r>
              <a:rPr lang="it-IT" sz="1400" dirty="0"/>
              <a:t> and </a:t>
            </a:r>
            <a:r>
              <a:rPr lang="it-IT" sz="1400" dirty="0" err="1"/>
              <a:t>proposed</a:t>
            </a:r>
            <a:r>
              <a:rPr lang="it-IT" sz="1400" dirty="0"/>
              <a:t> use</a:t>
            </a:r>
          </a:p>
          <a:p>
            <a:pPr marL="285750" indent="-285750">
              <a:buFont typeface="Arial" panose="020B0604020202020204" pitchFamily="34" charset="0"/>
              <a:buChar char="•"/>
            </a:pPr>
            <a:r>
              <a:rPr lang="it-IT" sz="1400" dirty="0" err="1"/>
              <a:t>Existing</a:t>
            </a:r>
            <a:r>
              <a:rPr lang="it-IT" sz="1400" dirty="0"/>
              <a:t> and </a:t>
            </a:r>
            <a:r>
              <a:rPr lang="it-IT" sz="1400" dirty="0" err="1"/>
              <a:t>proposed</a:t>
            </a:r>
            <a:r>
              <a:rPr lang="it-IT" sz="1400" dirty="0"/>
              <a:t> </a:t>
            </a:r>
            <a:r>
              <a:rPr lang="it-IT" sz="1400" dirty="0" err="1"/>
              <a:t>units</a:t>
            </a:r>
            <a:endParaRPr lang="it-IT" sz="1400" dirty="0"/>
          </a:p>
        </p:txBody>
      </p:sp>
      <p:sp>
        <p:nvSpPr>
          <p:cNvPr id="18" name="CasellaDiTesto 17">
            <a:extLst>
              <a:ext uri="{FF2B5EF4-FFF2-40B4-BE49-F238E27FC236}">
                <a16:creationId xmlns:a16="http://schemas.microsoft.com/office/drawing/2014/main" id="{4C6F436B-CD52-7A6E-F5D8-A63567641A34}"/>
              </a:ext>
            </a:extLst>
          </p:cNvPr>
          <p:cNvSpPr txBox="1"/>
          <p:nvPr/>
        </p:nvSpPr>
        <p:spPr>
          <a:xfrm>
            <a:off x="8050491" y="4970045"/>
            <a:ext cx="3157980" cy="954107"/>
          </a:xfrm>
          <a:prstGeom prst="rect">
            <a:avLst/>
          </a:prstGeom>
          <a:noFill/>
        </p:spPr>
        <p:txBody>
          <a:bodyPr wrap="square" rtlCol="0">
            <a:spAutoFit/>
          </a:bodyPr>
          <a:lstStyle/>
          <a:p>
            <a:pPr marL="285750" indent="-285750">
              <a:buFont typeface="Arial" panose="020B0604020202020204" pitchFamily="34" charset="0"/>
              <a:buChar char="•"/>
            </a:pPr>
            <a:r>
              <a:rPr lang="it-IT" sz="1400" dirty="0" err="1"/>
              <a:t>Latitude</a:t>
            </a:r>
            <a:r>
              <a:rPr lang="it-IT" sz="1400" dirty="0"/>
              <a:t> and </a:t>
            </a:r>
            <a:r>
              <a:rPr lang="it-IT" sz="1400" dirty="0" err="1"/>
              <a:t>longitude</a:t>
            </a:r>
            <a:r>
              <a:rPr lang="it-IT" sz="1400" dirty="0"/>
              <a:t> of the </a:t>
            </a:r>
            <a:r>
              <a:rPr lang="it-IT" sz="1400" dirty="0" err="1"/>
              <a:t>vertices</a:t>
            </a:r>
            <a:r>
              <a:rPr lang="it-IT" sz="1400" dirty="0"/>
              <a:t> of the </a:t>
            </a:r>
            <a:r>
              <a:rPr lang="it-IT" sz="1400" dirty="0" err="1"/>
              <a:t>parcel</a:t>
            </a:r>
            <a:endParaRPr lang="it-IT" sz="1400" dirty="0"/>
          </a:p>
          <a:p>
            <a:pPr marL="285750" indent="-285750">
              <a:buFont typeface="Arial" panose="020B0604020202020204" pitchFamily="34" charset="0"/>
              <a:buChar char="•"/>
            </a:pPr>
            <a:r>
              <a:rPr lang="it-IT" sz="1400" dirty="0"/>
              <a:t># </a:t>
            </a:r>
            <a:r>
              <a:rPr lang="it-IT" sz="1400" dirty="0" err="1"/>
              <a:t>houses</a:t>
            </a:r>
            <a:r>
              <a:rPr lang="it-IT" sz="1400" dirty="0"/>
              <a:t> for </a:t>
            </a:r>
            <a:r>
              <a:rPr lang="it-IT" sz="1400" dirty="0" err="1"/>
              <a:t>each</a:t>
            </a:r>
            <a:r>
              <a:rPr lang="it-IT" sz="1400" dirty="0"/>
              <a:t> </a:t>
            </a:r>
            <a:r>
              <a:rPr lang="it-IT" sz="1400" dirty="0" err="1"/>
              <a:t>parcel</a:t>
            </a:r>
            <a:endParaRPr lang="it-IT" sz="1400" dirty="0"/>
          </a:p>
          <a:p>
            <a:pPr marL="285750" indent="-285750">
              <a:buFont typeface="Arial" panose="020B0604020202020204" pitchFamily="34" charset="0"/>
              <a:buChar char="•"/>
            </a:pPr>
            <a:r>
              <a:rPr lang="it-IT" sz="1400" dirty="0" err="1"/>
              <a:t>Year</a:t>
            </a:r>
            <a:r>
              <a:rPr lang="it-IT" sz="1400" dirty="0"/>
              <a:t> of </a:t>
            </a:r>
            <a:r>
              <a:rPr lang="it-IT" sz="1400" dirty="0" err="1"/>
              <a:t>construction</a:t>
            </a:r>
            <a:endParaRPr lang="it-IT" sz="1400" dirty="0"/>
          </a:p>
        </p:txBody>
      </p:sp>
      <p:cxnSp>
        <p:nvCxnSpPr>
          <p:cNvPr id="22" name="Connettore diritto 21">
            <a:extLst>
              <a:ext uri="{FF2B5EF4-FFF2-40B4-BE49-F238E27FC236}">
                <a16:creationId xmlns:a16="http://schemas.microsoft.com/office/drawing/2014/main" id="{7FB0F68A-3515-E1D3-95E4-58480D4D1F89}"/>
              </a:ext>
            </a:extLst>
          </p:cNvPr>
          <p:cNvCxnSpPr>
            <a:cxnSpLocks/>
          </p:cNvCxnSpPr>
          <p:nvPr/>
        </p:nvCxnSpPr>
        <p:spPr>
          <a:xfrm>
            <a:off x="1743959" y="3713292"/>
            <a:ext cx="9040357" cy="0"/>
          </a:xfrm>
          <a:prstGeom prst="line">
            <a:avLst/>
          </a:prstGeom>
        </p:spPr>
        <p:style>
          <a:lnRef idx="1">
            <a:schemeClr val="dk1"/>
          </a:lnRef>
          <a:fillRef idx="0">
            <a:schemeClr val="dk1"/>
          </a:fillRef>
          <a:effectRef idx="0">
            <a:schemeClr val="dk1"/>
          </a:effectRef>
          <a:fontRef idx="minor">
            <a:schemeClr val="tx1"/>
          </a:fontRef>
        </p:style>
      </p:cxnSp>
      <p:cxnSp>
        <p:nvCxnSpPr>
          <p:cNvPr id="23" name="Connettore diritto 22">
            <a:extLst>
              <a:ext uri="{FF2B5EF4-FFF2-40B4-BE49-F238E27FC236}">
                <a16:creationId xmlns:a16="http://schemas.microsoft.com/office/drawing/2014/main" id="{4C154775-C37D-6DA9-A632-7504616C6298}"/>
              </a:ext>
            </a:extLst>
          </p:cNvPr>
          <p:cNvCxnSpPr>
            <a:cxnSpLocks/>
          </p:cNvCxnSpPr>
          <p:nvPr/>
        </p:nvCxnSpPr>
        <p:spPr>
          <a:xfrm>
            <a:off x="1743959" y="2604243"/>
            <a:ext cx="895546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87553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4" name="Rectangle 13">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DC8DD53F-FF97-F021-89AD-6B55BA8F8996}"/>
              </a:ext>
            </a:extLst>
          </p:cNvPr>
          <p:cNvSpPr>
            <a:spLocks noGrp="1"/>
          </p:cNvSpPr>
          <p:nvPr>
            <p:ph type="ctrTitle"/>
          </p:nvPr>
        </p:nvSpPr>
        <p:spPr>
          <a:xfrm>
            <a:off x="3377650" y="572501"/>
            <a:ext cx="5356970" cy="814420"/>
          </a:xfrm>
        </p:spPr>
        <p:txBody>
          <a:bodyPr vert="horz" lIns="91440" tIns="45720" rIns="91440" bIns="45720" rtlCol="0" anchor="ctr">
            <a:normAutofit/>
          </a:bodyPr>
          <a:lstStyle/>
          <a:p>
            <a:pPr>
              <a:lnSpc>
                <a:spcPct val="90000"/>
              </a:lnSpc>
            </a:pPr>
            <a:r>
              <a:rPr lang="en-US" sz="3200" dirty="0"/>
              <a:t>Goals and research questions</a:t>
            </a:r>
          </a:p>
        </p:txBody>
      </p:sp>
      <p:cxnSp>
        <p:nvCxnSpPr>
          <p:cNvPr id="16" name="Straight Connector 15">
            <a:extLst>
              <a:ext uri="{FF2B5EF4-FFF2-40B4-BE49-F238E27FC236}">
                <a16:creationId xmlns:a16="http://schemas.microsoft.com/office/drawing/2014/main" id="{5971AF9D-C565-4DF8-BDC9-EE1451B020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7" name="Graphic 6" descr="Help">
            <a:extLst>
              <a:ext uri="{FF2B5EF4-FFF2-40B4-BE49-F238E27FC236}">
                <a16:creationId xmlns:a16="http://schemas.microsoft.com/office/drawing/2014/main" id="{ABC89D53-8F2B-DC15-3A08-28E012CB3DC1}"/>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12823" y="3162432"/>
            <a:ext cx="3085841" cy="3085841"/>
          </a:xfrm>
          <a:prstGeom prst="rect">
            <a:avLst/>
          </a:prstGeom>
        </p:spPr>
      </p:pic>
      <p:sp>
        <p:nvSpPr>
          <p:cNvPr id="3" name="Sottotitolo 2">
            <a:extLst>
              <a:ext uri="{FF2B5EF4-FFF2-40B4-BE49-F238E27FC236}">
                <a16:creationId xmlns:a16="http://schemas.microsoft.com/office/drawing/2014/main" id="{51CE8FE2-0969-2CC3-40AB-94D62B0CDFBD}"/>
              </a:ext>
            </a:extLst>
          </p:cNvPr>
          <p:cNvSpPr>
            <a:spLocks noGrp="1"/>
          </p:cNvSpPr>
          <p:nvPr>
            <p:ph type="subTitle" idx="1"/>
          </p:nvPr>
        </p:nvSpPr>
        <p:spPr>
          <a:xfrm>
            <a:off x="3004748" y="1790499"/>
            <a:ext cx="7577972" cy="1266634"/>
          </a:xfrm>
        </p:spPr>
        <p:txBody>
          <a:bodyPr vert="horz" lIns="91440" tIns="45720" rIns="91440" bIns="45720" rtlCol="0">
            <a:normAutofit fontScale="25000" lnSpcReduction="20000"/>
          </a:bodyPr>
          <a:lstStyle/>
          <a:p>
            <a:pPr algn="just">
              <a:lnSpc>
                <a:spcPct val="120000"/>
              </a:lnSpc>
            </a:pPr>
            <a:r>
              <a:rPr lang="en-US" sz="6000" dirty="0"/>
              <a:t>Our main goal is to study the gentrification and displacement phenomena in SF and to provide to the local government precious information about trends in the neighborhoods and measures to tackle the problem. In order to do so, we  take into consideration rent prices and eviction notices/buyout agreements as two different measures of displacement and gentrification</a:t>
            </a:r>
          </a:p>
          <a:p>
            <a:pPr algn="just">
              <a:lnSpc>
                <a:spcPct val="120000"/>
              </a:lnSpc>
            </a:pPr>
            <a:endParaRPr lang="en-US" sz="6000" dirty="0"/>
          </a:p>
          <a:p>
            <a:pPr>
              <a:lnSpc>
                <a:spcPct val="120000"/>
              </a:lnSpc>
            </a:pPr>
            <a:endParaRPr lang="en-US" sz="6000" dirty="0"/>
          </a:p>
          <a:p>
            <a:pPr>
              <a:lnSpc>
                <a:spcPct val="120000"/>
              </a:lnSpc>
            </a:pPr>
            <a:endParaRPr lang="en-US" sz="6000" dirty="0"/>
          </a:p>
          <a:p>
            <a:pPr>
              <a:lnSpc>
                <a:spcPct val="90000"/>
              </a:lnSpc>
            </a:pPr>
            <a:endParaRPr lang="en-US" sz="1100" dirty="0"/>
          </a:p>
        </p:txBody>
      </p:sp>
      <p:cxnSp>
        <p:nvCxnSpPr>
          <p:cNvPr id="18" name="Straight Connector 17">
            <a:extLst>
              <a:ext uri="{FF2B5EF4-FFF2-40B4-BE49-F238E27FC236}">
                <a16:creationId xmlns:a16="http://schemas.microsoft.com/office/drawing/2014/main" id="{E1661F5C-3018-4F57-B263-B9267D4DEE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8" name="Elemento grafico 7" descr="Tiro a segno con riempimento a tinta unita">
            <a:extLst>
              <a:ext uri="{FF2B5EF4-FFF2-40B4-BE49-F238E27FC236}">
                <a16:creationId xmlns:a16="http://schemas.microsoft.com/office/drawing/2014/main" id="{65FEAA66-907E-D662-60F6-78F156DDBF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6874" y="1694697"/>
            <a:ext cx="1458238" cy="1458238"/>
          </a:xfrm>
          <a:prstGeom prst="rect">
            <a:avLst/>
          </a:prstGeom>
        </p:spPr>
      </p:pic>
      <p:sp>
        <p:nvSpPr>
          <p:cNvPr id="9" name="CasellaDiTesto 8">
            <a:extLst>
              <a:ext uri="{FF2B5EF4-FFF2-40B4-BE49-F238E27FC236}">
                <a16:creationId xmlns:a16="http://schemas.microsoft.com/office/drawing/2014/main" id="{A1EE5849-E56D-9FB1-01F3-B131B39FFF27}"/>
              </a:ext>
            </a:extLst>
          </p:cNvPr>
          <p:cNvSpPr txBox="1"/>
          <p:nvPr/>
        </p:nvSpPr>
        <p:spPr>
          <a:xfrm>
            <a:off x="1116874" y="3587773"/>
            <a:ext cx="7353025" cy="2697726"/>
          </a:xfrm>
          <a:prstGeom prst="rect">
            <a:avLst/>
          </a:prstGeom>
          <a:noFill/>
        </p:spPr>
        <p:txBody>
          <a:bodyPr wrap="square" rtlCol="0">
            <a:spAutoFit/>
          </a:bodyPr>
          <a:lstStyle/>
          <a:p>
            <a:pPr algn="just"/>
            <a:r>
              <a:rPr lang="en-US" sz="1500" dirty="0"/>
              <a:t>How have the housing market prices changed? Are there differences between neighborhoods? What about the number of eviction notices/buyout agreements? Did they change during the past 15 years and how are they distributed across SF?</a:t>
            </a:r>
          </a:p>
          <a:p>
            <a:pPr algn="just"/>
            <a:r>
              <a:rPr lang="en-US" sz="1500" dirty="0"/>
              <a:t>Increasing the housing supply should mitigate rent increases, but new buildings could also stimulate demand for nearby housing by improving neighborhood quality, which of these two effect is the prevalent one? </a:t>
            </a:r>
          </a:p>
          <a:p>
            <a:pPr algn="just"/>
            <a:r>
              <a:rPr lang="en-US" sz="1500" dirty="0"/>
              <a:t>Which is the effect of new construction and rent prices on the number of eviction notices/buyout agreements in nearby buildings?</a:t>
            </a:r>
          </a:p>
          <a:p>
            <a:pPr algn="just"/>
            <a:r>
              <a:rPr lang="en-US" sz="1500" dirty="0"/>
              <a:t>Do the two proxies for displacement/gentrification behave differently to new construction? Do they suggest different policies?</a:t>
            </a:r>
          </a:p>
          <a:p>
            <a:pPr>
              <a:lnSpc>
                <a:spcPct val="120000"/>
              </a:lnSpc>
            </a:pPr>
            <a:endParaRPr lang="en-US" sz="1800" dirty="0"/>
          </a:p>
        </p:txBody>
      </p:sp>
    </p:spTree>
    <p:extLst>
      <p:ext uri="{BB962C8B-B14F-4D97-AF65-F5344CB8AC3E}">
        <p14:creationId xmlns:p14="http://schemas.microsoft.com/office/powerpoint/2010/main" val="571444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8DD53F-FF97-F021-89AD-6B55BA8F8996}"/>
              </a:ext>
            </a:extLst>
          </p:cNvPr>
          <p:cNvSpPr>
            <a:spLocks noGrp="1"/>
          </p:cNvSpPr>
          <p:nvPr>
            <p:ph type="ctrTitle"/>
          </p:nvPr>
        </p:nvSpPr>
        <p:spPr>
          <a:xfrm>
            <a:off x="3266362" y="756585"/>
            <a:ext cx="5659275" cy="541295"/>
          </a:xfrm>
        </p:spPr>
        <p:txBody>
          <a:bodyPr/>
          <a:lstStyle/>
          <a:p>
            <a:r>
              <a:rPr lang="it-IT" sz="3200" dirty="0" err="1"/>
              <a:t>Tentative</a:t>
            </a:r>
            <a:r>
              <a:rPr lang="it-IT" sz="3200" dirty="0"/>
              <a:t> </a:t>
            </a:r>
            <a:r>
              <a:rPr lang="it-IT" sz="3200" dirty="0" err="1"/>
              <a:t>analytical</a:t>
            </a:r>
            <a:r>
              <a:rPr lang="it-IT" sz="3200" dirty="0"/>
              <a:t> workflow</a:t>
            </a:r>
          </a:p>
        </p:txBody>
      </p:sp>
      <mc:AlternateContent xmlns:mc="http://schemas.openxmlformats.org/markup-compatibility/2006">
        <mc:Choice xmlns:a14="http://schemas.microsoft.com/office/drawing/2010/main" Requires="a14">
          <p:sp>
            <p:nvSpPr>
              <p:cNvPr id="3" name="Sottotitolo 2">
                <a:extLst>
                  <a:ext uri="{FF2B5EF4-FFF2-40B4-BE49-F238E27FC236}">
                    <a16:creationId xmlns:a16="http://schemas.microsoft.com/office/drawing/2014/main" id="{51CE8FE2-0969-2CC3-40AB-94D62B0CDFBD}"/>
                  </a:ext>
                </a:extLst>
              </p:cNvPr>
              <p:cNvSpPr>
                <a:spLocks noGrp="1"/>
              </p:cNvSpPr>
              <p:nvPr>
                <p:ph type="subTitle" idx="1"/>
              </p:nvPr>
            </p:nvSpPr>
            <p:spPr>
              <a:xfrm>
                <a:off x="738292" y="1729564"/>
                <a:ext cx="10292079" cy="1377703"/>
              </a:xfrm>
            </p:spPr>
            <p:txBody>
              <a:bodyPr>
                <a:normAutofit fontScale="92500" lnSpcReduction="10000"/>
              </a:bodyPr>
              <a:lstStyle/>
              <a:p>
                <a:pPr marL="342900" indent="-342900" algn="just">
                  <a:buFont typeface="+mj-lt"/>
                  <a:buAutoNum type="arabicPeriod"/>
                </a:pPr>
                <a:r>
                  <a:rPr lang="it-IT" sz="1400" dirty="0"/>
                  <a:t>Exploratory </a:t>
                </a:r>
                <a:r>
                  <a:rPr lang="it-IT" sz="1400" dirty="0" err="1"/>
                  <a:t>analysis</a:t>
                </a:r>
                <a:r>
                  <a:rPr lang="it-IT" sz="1400" dirty="0"/>
                  <a:t>: </a:t>
                </a:r>
                <a:r>
                  <a:rPr lang="it-IT" sz="1400" dirty="0" err="1"/>
                  <a:t>functional</a:t>
                </a:r>
                <a:r>
                  <a:rPr lang="it-IT" sz="1400" dirty="0"/>
                  <a:t> </a:t>
                </a:r>
                <a:r>
                  <a:rPr lang="it-IT" sz="1400" dirty="0" err="1"/>
                  <a:t>tests</a:t>
                </a:r>
                <a:r>
                  <a:rPr lang="it-IT" sz="1400" dirty="0"/>
                  <a:t> and one-way ANOVA for </a:t>
                </a:r>
                <a:r>
                  <a:rPr lang="it-IT" sz="1400" dirty="0" err="1"/>
                  <a:t>rent</a:t>
                </a:r>
                <a:r>
                  <a:rPr lang="it-IT" sz="1400" dirty="0"/>
                  <a:t> prices or </a:t>
                </a:r>
                <a:r>
                  <a:rPr lang="it-IT" sz="1400" dirty="0" err="1"/>
                  <a:t>eviction</a:t>
                </a:r>
                <a:r>
                  <a:rPr lang="it-IT" sz="1400" dirty="0"/>
                  <a:t> </a:t>
                </a:r>
                <a:r>
                  <a:rPr lang="it-IT" sz="1400" dirty="0" err="1"/>
                  <a:t>notices</a:t>
                </a:r>
                <a:r>
                  <a:rPr lang="it-IT" sz="1400" dirty="0"/>
                  <a:t> as </a:t>
                </a:r>
                <a:r>
                  <a:rPr lang="it-IT" sz="1400" dirty="0" err="1"/>
                  <a:t>functions</a:t>
                </a:r>
                <a:r>
                  <a:rPr lang="it-IT" sz="1400" dirty="0"/>
                  <a:t> of time </a:t>
                </a:r>
                <a:r>
                  <a:rPr lang="it-IT" sz="1400" dirty="0" err="1"/>
                  <a:t>grouping</a:t>
                </a:r>
                <a:r>
                  <a:rPr lang="it-IT" sz="1400" dirty="0"/>
                  <a:t> by </a:t>
                </a:r>
                <a:r>
                  <a:rPr lang="it-IT" sz="1400" dirty="0" err="1"/>
                  <a:t>neighborhood</a:t>
                </a:r>
                <a:endParaRPr lang="it-IT" sz="1400" dirty="0"/>
              </a:p>
              <a:p>
                <a:pPr marL="342900" indent="-342900" algn="just">
                  <a:buFont typeface="+mj-lt"/>
                  <a:buAutoNum type="arabicPeriod"/>
                </a:pPr>
                <a:r>
                  <a:rPr lang="it-IT" sz="1400" dirty="0"/>
                  <a:t>GAM model for: </a:t>
                </a:r>
                <a14:m>
                  <m:oMath xmlns:m="http://schemas.openxmlformats.org/officeDocument/2006/math">
                    <m:r>
                      <a:rPr lang="it-IT" sz="1300" b="0" i="1" smtClean="0">
                        <a:latin typeface="Cambria Math" panose="02040503050406030204" pitchFamily="18" charset="0"/>
                      </a:rPr>
                      <m:t>𝑟𝑒𝑛𝑡</m:t>
                    </m:r>
                    <m:r>
                      <a:rPr lang="it-IT" sz="1300" b="0" i="1" smtClean="0">
                        <a:latin typeface="Cambria Math" panose="02040503050406030204" pitchFamily="18" charset="0"/>
                      </a:rPr>
                      <m:t> </m:t>
                    </m:r>
                    <m:r>
                      <a:rPr lang="it-IT" sz="1300" b="0" i="1" smtClean="0">
                        <a:latin typeface="Cambria Math" panose="02040503050406030204" pitchFamily="18" charset="0"/>
                      </a:rPr>
                      <m:t>𝑝𝑟𝑖𝑐𝑒</m:t>
                    </m:r>
                    <m:r>
                      <a:rPr lang="it-IT" sz="1300" b="0" i="1" smtClean="0">
                        <a:latin typeface="Cambria Math" panose="02040503050406030204" pitchFamily="18" charset="0"/>
                      </a:rPr>
                      <m:t>  ~  </m:t>
                    </m:r>
                    <m:r>
                      <a:rPr lang="it-IT" sz="1300" b="0" i="1" smtClean="0">
                        <a:latin typeface="Cambria Math" panose="02040503050406030204" pitchFamily="18" charset="0"/>
                      </a:rPr>
                      <m:t>𝑛h𝑜𝑜𝑑</m:t>
                    </m:r>
                    <m:r>
                      <a:rPr lang="it-IT" sz="1300" b="0" i="1" smtClean="0">
                        <a:latin typeface="Cambria Math" panose="02040503050406030204" pitchFamily="18" charset="0"/>
                      </a:rPr>
                      <m:t> +</m:t>
                    </m:r>
                    <m:r>
                      <a:rPr lang="it-IT" sz="1300" b="0" i="1" smtClean="0">
                        <a:latin typeface="Cambria Math" panose="02040503050406030204" pitchFamily="18" charset="0"/>
                      </a:rPr>
                      <m:t>𝑦𝑒𝑎𝑟</m:t>
                    </m:r>
                    <m:r>
                      <a:rPr lang="it-IT" sz="1300" b="0" i="1" smtClean="0">
                        <a:latin typeface="Cambria Math" panose="02040503050406030204" pitchFamily="18" charset="0"/>
                      </a:rPr>
                      <m:t>+</m:t>
                    </m:r>
                    <m:r>
                      <a:rPr lang="it-IT" sz="1300" b="0" i="1" smtClean="0">
                        <a:latin typeface="Cambria Math" panose="02040503050406030204" pitchFamily="18" charset="0"/>
                      </a:rPr>
                      <m:t>𝑛h𝑜𝑜𝑑</m:t>
                    </m:r>
                    <m:r>
                      <a:rPr lang="it-IT" sz="1300" b="0" i="1" smtClean="0">
                        <a:latin typeface="Cambria Math" panose="02040503050406030204" pitchFamily="18" charset="0"/>
                      </a:rPr>
                      <m:t>:</m:t>
                    </m:r>
                    <m:r>
                      <a:rPr lang="it-IT" sz="1300" b="0" i="1" smtClean="0">
                        <a:latin typeface="Cambria Math" panose="02040503050406030204" pitchFamily="18" charset="0"/>
                      </a:rPr>
                      <m:t>𝑦𝑒𝑎𝑟</m:t>
                    </m:r>
                    <m:r>
                      <a:rPr lang="it-IT" sz="1300" b="0" i="1" smtClean="0">
                        <a:latin typeface="Cambria Math" panose="02040503050406030204" pitchFamily="18" charset="0"/>
                      </a:rPr>
                      <m:t> + #</m:t>
                    </m:r>
                    <m:r>
                      <a:rPr lang="it-IT" sz="1300" b="0" i="1" smtClean="0">
                        <a:latin typeface="Cambria Math" panose="02040503050406030204" pitchFamily="18" charset="0"/>
                      </a:rPr>
                      <m:t>𝑛𝑒𝑤</m:t>
                    </m:r>
                    <m:r>
                      <a:rPr lang="it-IT" sz="1300" b="0" i="1" smtClean="0">
                        <a:latin typeface="Cambria Math" panose="02040503050406030204" pitchFamily="18" charset="0"/>
                      </a:rPr>
                      <m:t> </m:t>
                    </m:r>
                    <m:r>
                      <a:rPr lang="it-IT" sz="1300" b="0" i="1" smtClean="0">
                        <a:latin typeface="Cambria Math" panose="02040503050406030204" pitchFamily="18" charset="0"/>
                      </a:rPr>
                      <m:t>𝑐𝑜𝑛𝑠𝑡𝑟𝑢𝑐𝑡𝑖𝑜𝑛𝑠</m:t>
                    </m:r>
                    <m:r>
                      <a:rPr lang="it-IT" sz="1300" b="0" i="1" smtClean="0">
                        <a:latin typeface="Cambria Math" panose="02040503050406030204" pitchFamily="18" charset="0"/>
                      </a:rPr>
                      <m:t> </m:t>
                    </m:r>
                    <m:r>
                      <a:rPr lang="it-IT" sz="1300" b="0" i="1" smtClean="0">
                        <a:latin typeface="Cambria Math" panose="02040503050406030204" pitchFamily="18" charset="0"/>
                      </a:rPr>
                      <m:t>𝑤𝑖𝑡h𝑖𝑛</m:t>
                    </m:r>
                    <m:r>
                      <a:rPr lang="it-IT" sz="1300" b="0" i="1" smtClean="0">
                        <a:latin typeface="Cambria Math" panose="02040503050406030204" pitchFamily="18" charset="0"/>
                      </a:rPr>
                      <m:t> 0.5 , 1 ,2.5 </m:t>
                    </m:r>
                    <m:r>
                      <a:rPr lang="it-IT" sz="1300" b="0" i="1" smtClean="0">
                        <a:latin typeface="Cambria Math" panose="02040503050406030204" pitchFamily="18" charset="0"/>
                      </a:rPr>
                      <m:t>𝑘𝑚</m:t>
                    </m:r>
                    <m:r>
                      <a:rPr lang="it-IT" sz="1300" b="0" i="1" smtClean="0">
                        <a:latin typeface="Cambria Math" panose="02040503050406030204" pitchFamily="18" charset="0"/>
                      </a:rPr>
                      <m:t>+</m:t>
                    </m:r>
                    <m:r>
                      <a:rPr lang="it-IT" sz="1300" b="0" i="1" smtClean="0">
                        <a:latin typeface="Cambria Math" panose="02040503050406030204" pitchFamily="18" charset="0"/>
                      </a:rPr>
                      <m:t>𝑑𝑖𝑠𝑡𝑎𝑛𝑐𝑒</m:t>
                    </m:r>
                    <m:r>
                      <a:rPr lang="it-IT" sz="1300" b="0" i="1" smtClean="0">
                        <a:latin typeface="Cambria Math" panose="02040503050406030204" pitchFamily="18" charset="0"/>
                      </a:rPr>
                      <m:t> </m:t>
                    </m:r>
                    <m:r>
                      <a:rPr lang="it-IT" sz="1300" b="0" i="1" smtClean="0">
                        <a:latin typeface="Cambria Math" panose="02040503050406030204" pitchFamily="18" charset="0"/>
                      </a:rPr>
                      <m:t>𝑓𝑟𝑜𝑚</m:t>
                    </m:r>
                    <m:r>
                      <a:rPr lang="it-IT" sz="1300" b="0" i="1" smtClean="0">
                        <a:latin typeface="Cambria Math" panose="02040503050406030204" pitchFamily="18" charset="0"/>
                      </a:rPr>
                      <m:t> </m:t>
                    </m:r>
                    <m:r>
                      <a:rPr lang="it-IT" sz="1300" b="0" i="1" smtClean="0">
                        <a:latin typeface="Cambria Math" panose="02040503050406030204" pitchFamily="18" charset="0"/>
                      </a:rPr>
                      <m:t>𝑓𝑖𝑛𝑎𝑛𝑐𝑖𝑎𝑙</m:t>
                    </m:r>
                    <m:r>
                      <a:rPr lang="it-IT" sz="1300" b="0" i="1" smtClean="0">
                        <a:latin typeface="Cambria Math" panose="02040503050406030204" pitchFamily="18" charset="0"/>
                      </a:rPr>
                      <m:t> </m:t>
                    </m:r>
                    <m:r>
                      <a:rPr lang="it-IT" sz="1300" b="0" i="1" smtClean="0">
                        <a:latin typeface="Cambria Math" panose="02040503050406030204" pitchFamily="18" charset="0"/>
                      </a:rPr>
                      <m:t>𝑑𝑖𝑠𝑡𝑟𝑖𝑐𝑡</m:t>
                    </m:r>
                  </m:oMath>
                </a14:m>
                <a:endParaRPr lang="it-IT" sz="1300" b="0" dirty="0"/>
              </a:p>
              <a:p>
                <a:pPr marL="342900" indent="-342900" algn="just">
                  <a:buFont typeface="+mj-lt"/>
                  <a:buAutoNum type="arabicPeriod"/>
                </a:pPr>
                <a:r>
                  <a:rPr lang="it-IT" sz="1400" dirty="0"/>
                  <a:t>GAM model for : </a:t>
                </a:r>
                <a14:m>
                  <m:oMath xmlns:m="http://schemas.openxmlformats.org/officeDocument/2006/math">
                    <m:r>
                      <a:rPr lang="it-IT" sz="1400" b="0" i="1" smtClean="0">
                        <a:latin typeface="Cambria Math" panose="02040503050406030204" pitchFamily="18" charset="0"/>
                      </a:rPr>
                      <m:t>#</m:t>
                    </m:r>
                    <m:r>
                      <a:rPr lang="it-IT" sz="1400" b="0" i="1" smtClean="0">
                        <a:latin typeface="Cambria Math" panose="02040503050406030204" pitchFamily="18" charset="0"/>
                      </a:rPr>
                      <m:t>𝑒𝑣𝑖𝑐𝑡𝑖𝑜𝑛</m:t>
                    </m:r>
                    <m:r>
                      <a:rPr lang="it-IT" sz="1400" b="0" i="1" smtClean="0">
                        <a:latin typeface="Cambria Math" panose="02040503050406030204" pitchFamily="18" charset="0"/>
                      </a:rPr>
                      <m:t> </m:t>
                    </m:r>
                    <m:r>
                      <a:rPr lang="it-IT" sz="1400" b="0" i="1" smtClean="0">
                        <a:latin typeface="Cambria Math" panose="02040503050406030204" pitchFamily="18" charset="0"/>
                      </a:rPr>
                      <m:t>𝑛𝑜𝑡𝑖𝑐𝑒𝑠</m:t>
                    </m:r>
                    <m:r>
                      <a:rPr lang="it-IT" sz="1400" b="0" i="1" smtClean="0">
                        <a:latin typeface="Cambria Math" panose="02040503050406030204" pitchFamily="18" charset="0"/>
                      </a:rPr>
                      <m:t> ~  </m:t>
                    </m:r>
                    <m:r>
                      <a:rPr lang="it-IT" sz="1400" b="0" i="1" smtClean="0">
                        <a:latin typeface="Cambria Math" panose="02040503050406030204" pitchFamily="18" charset="0"/>
                      </a:rPr>
                      <m:t>𝑟𝑒𝑛𝑡</m:t>
                    </m:r>
                    <m:r>
                      <a:rPr lang="it-IT" sz="1400" b="0" i="1" smtClean="0">
                        <a:latin typeface="Cambria Math" panose="02040503050406030204" pitchFamily="18" charset="0"/>
                      </a:rPr>
                      <m:t> </m:t>
                    </m:r>
                    <m:r>
                      <a:rPr lang="it-IT" sz="1400" b="0" i="1" smtClean="0">
                        <a:latin typeface="Cambria Math" panose="02040503050406030204" pitchFamily="18" charset="0"/>
                      </a:rPr>
                      <m:t>𝑝𝑟𝑖𝑐𝑒</m:t>
                    </m:r>
                    <m:r>
                      <a:rPr lang="it-IT" sz="1400" b="0" i="1" smtClean="0">
                        <a:latin typeface="Cambria Math" panose="02040503050406030204" pitchFamily="18" charset="0"/>
                      </a:rPr>
                      <m:t>+</m:t>
                    </m:r>
                    <m:r>
                      <a:rPr lang="it-IT" sz="1400" b="0" i="1" smtClean="0">
                        <a:latin typeface="Cambria Math" panose="02040503050406030204" pitchFamily="18" charset="0"/>
                      </a:rPr>
                      <m:t>𝑛𝑒𝑖𝑔h𝑏𝑜𝑟h𝑜𝑜𝑑</m:t>
                    </m:r>
                    <m:r>
                      <a:rPr lang="it-IT" sz="1400" b="0" i="1" smtClean="0">
                        <a:latin typeface="Cambria Math" panose="02040503050406030204" pitchFamily="18" charset="0"/>
                      </a:rPr>
                      <m:t> +</m:t>
                    </m:r>
                    <m:r>
                      <a:rPr lang="it-IT" sz="1400" b="0" i="1" smtClean="0">
                        <a:latin typeface="Cambria Math" panose="02040503050406030204" pitchFamily="18" charset="0"/>
                      </a:rPr>
                      <m:t>𝑦𝑒𝑎𝑟</m:t>
                    </m:r>
                    <m:r>
                      <a:rPr lang="it-IT" sz="1400" b="0" i="1" smtClean="0">
                        <a:latin typeface="Cambria Math" panose="02040503050406030204" pitchFamily="18" charset="0"/>
                      </a:rPr>
                      <m:t>+#</m:t>
                    </m:r>
                    <m:r>
                      <a:rPr lang="it-IT" sz="1400" b="0" i="1" smtClean="0">
                        <a:latin typeface="Cambria Math" panose="02040503050406030204" pitchFamily="18" charset="0"/>
                      </a:rPr>
                      <m:t>𝑛𝑒𝑎𝑟</m:t>
                    </m:r>
                    <m:r>
                      <a:rPr lang="it-IT" sz="1400" b="0" i="1" smtClean="0">
                        <a:latin typeface="Cambria Math" panose="02040503050406030204" pitchFamily="18" charset="0"/>
                      </a:rPr>
                      <m:t> </m:t>
                    </m:r>
                    <m:r>
                      <a:rPr lang="it-IT" sz="1400" b="0" i="1" smtClean="0">
                        <a:latin typeface="Cambria Math" panose="02040503050406030204" pitchFamily="18" charset="0"/>
                      </a:rPr>
                      <m:t>𝑛𝑒𝑤</m:t>
                    </m:r>
                    <m:r>
                      <a:rPr lang="it-IT" sz="1400" b="0" i="1" smtClean="0">
                        <a:latin typeface="Cambria Math" panose="02040503050406030204" pitchFamily="18" charset="0"/>
                      </a:rPr>
                      <m:t> </m:t>
                    </m:r>
                    <m:r>
                      <a:rPr lang="it-IT" sz="1400" b="0" i="1" smtClean="0">
                        <a:latin typeface="Cambria Math" panose="02040503050406030204" pitchFamily="18" charset="0"/>
                      </a:rPr>
                      <m:t>𝑐𝑜𝑛𝑠𝑡𝑟𝑢𝑐𝑡𝑖𝑜𝑛</m:t>
                    </m:r>
                    <m:r>
                      <a:rPr lang="it-IT" sz="1400" b="0" i="1" smtClean="0">
                        <a:latin typeface="Cambria Math" panose="02040503050406030204" pitchFamily="18" charset="0"/>
                      </a:rPr>
                      <m:t> </m:t>
                    </m:r>
                  </m:oMath>
                </a14:m>
                <a:endParaRPr lang="it-IT" sz="1400" dirty="0"/>
              </a:p>
              <a:p>
                <a:pPr algn="just"/>
                <a:r>
                  <a:rPr lang="it-IT" sz="1400" dirty="0"/>
                  <a:t>     </a:t>
                </a:r>
              </a:p>
              <a:p>
                <a:pPr algn="just"/>
                <a:endParaRPr lang="it-IT" sz="1800" dirty="0"/>
              </a:p>
            </p:txBody>
          </p:sp>
        </mc:Choice>
        <mc:Fallback>
          <p:sp>
            <p:nvSpPr>
              <p:cNvPr id="3" name="Sottotitolo 2">
                <a:extLst>
                  <a:ext uri="{FF2B5EF4-FFF2-40B4-BE49-F238E27FC236}">
                    <a16:creationId xmlns:a16="http://schemas.microsoft.com/office/drawing/2014/main" id="{51CE8FE2-0969-2CC3-40AB-94D62B0CDFBD}"/>
                  </a:ext>
                </a:extLst>
              </p:cNvPr>
              <p:cNvSpPr>
                <a:spLocks noGrp="1" noRot="1" noChangeAspect="1" noMove="1" noResize="1" noEditPoints="1" noAdjustHandles="1" noChangeArrowheads="1" noChangeShapeType="1" noTextEdit="1"/>
              </p:cNvSpPr>
              <p:nvPr>
                <p:ph type="subTitle" idx="1"/>
              </p:nvPr>
            </p:nvSpPr>
            <p:spPr>
              <a:xfrm>
                <a:off x="738292" y="1729564"/>
                <a:ext cx="10292079" cy="1377703"/>
              </a:xfrm>
              <a:blipFill>
                <a:blip r:embed="rId2"/>
                <a:stretch>
                  <a:fillRect l="-118" t="-2655" r="-118"/>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16D53DB9-F081-B7E3-EE64-F6A127454483}"/>
              </a:ext>
            </a:extLst>
          </p:cNvPr>
          <p:cNvSpPr txBox="1"/>
          <p:nvPr/>
        </p:nvSpPr>
        <p:spPr>
          <a:xfrm>
            <a:off x="738292" y="3120148"/>
            <a:ext cx="10641525" cy="1384995"/>
          </a:xfrm>
          <a:prstGeom prst="rect">
            <a:avLst/>
          </a:prstGeom>
          <a:noFill/>
        </p:spPr>
        <p:txBody>
          <a:bodyPr wrap="square" rtlCol="0">
            <a:spAutoFit/>
          </a:bodyPr>
          <a:lstStyle/>
          <a:p>
            <a:pPr algn="just"/>
            <a:r>
              <a:rPr lang="it-IT" sz="1400" dirty="0"/>
              <a:t>For point 2 </a:t>
            </a:r>
            <a:r>
              <a:rPr lang="it-IT" sz="1400" dirty="0" err="1"/>
              <a:t>we</a:t>
            </a:r>
            <a:r>
              <a:rPr lang="it-IT" sz="1400" dirty="0"/>
              <a:t> are planning to :</a:t>
            </a:r>
          </a:p>
          <a:p>
            <a:pPr marL="285750" indent="-285750" algn="just">
              <a:buFont typeface="Arial" panose="020B0604020202020204" pitchFamily="34" charset="0"/>
              <a:buChar char="•"/>
            </a:pPr>
            <a:r>
              <a:rPr lang="it-IT" sz="1400" dirty="0"/>
              <a:t>Compute the </a:t>
            </a:r>
            <a:r>
              <a:rPr lang="it-IT" sz="1400" dirty="0" err="1"/>
              <a:t>average</a:t>
            </a:r>
            <a:r>
              <a:rPr lang="it-IT" sz="1400" dirty="0"/>
              <a:t> price for </a:t>
            </a:r>
            <a:r>
              <a:rPr lang="it-IT" sz="1400" dirty="0" err="1"/>
              <a:t>each</a:t>
            </a:r>
            <a:r>
              <a:rPr lang="it-IT" sz="1400" dirty="0"/>
              <a:t> </a:t>
            </a:r>
            <a:r>
              <a:rPr lang="it-IT" sz="1400" dirty="0" err="1"/>
              <a:t>neighborhood</a:t>
            </a:r>
            <a:r>
              <a:rPr lang="it-IT" sz="1400" dirty="0"/>
              <a:t> for </a:t>
            </a:r>
            <a:r>
              <a:rPr lang="it-IT" sz="1400" dirty="0" err="1"/>
              <a:t>each</a:t>
            </a:r>
            <a:r>
              <a:rPr lang="it-IT" sz="1400" dirty="0"/>
              <a:t> </a:t>
            </a:r>
            <a:r>
              <a:rPr lang="it-IT" sz="1400" dirty="0" err="1"/>
              <a:t>year</a:t>
            </a:r>
            <a:endParaRPr lang="it-IT" sz="1400" dirty="0"/>
          </a:p>
          <a:p>
            <a:pPr marL="285750" indent="-285750" algn="just">
              <a:buFont typeface="Arial" panose="020B0604020202020204" pitchFamily="34" charset="0"/>
              <a:buChar char="•"/>
            </a:pPr>
            <a:r>
              <a:rPr lang="it-IT" sz="1400" dirty="0"/>
              <a:t>Compute an «</a:t>
            </a:r>
            <a:r>
              <a:rPr lang="it-IT" sz="1400" dirty="0" err="1"/>
              <a:t>interpolated</a:t>
            </a:r>
            <a:r>
              <a:rPr lang="it-IT" sz="1400" dirty="0"/>
              <a:t>» price for </a:t>
            </a:r>
            <a:r>
              <a:rPr lang="it-IT" sz="1400" dirty="0" err="1"/>
              <a:t>each</a:t>
            </a:r>
            <a:r>
              <a:rPr lang="it-IT" sz="1400" dirty="0"/>
              <a:t> </a:t>
            </a:r>
            <a:r>
              <a:rPr lang="it-IT" sz="1400" dirty="0" err="1"/>
              <a:t>parcel</a:t>
            </a:r>
            <a:r>
              <a:rPr lang="it-IT" sz="1400" dirty="0"/>
              <a:t> as the </a:t>
            </a:r>
            <a:r>
              <a:rPr lang="it-IT" sz="1400" dirty="0" err="1"/>
              <a:t>average</a:t>
            </a:r>
            <a:r>
              <a:rPr lang="it-IT" sz="1400" dirty="0"/>
              <a:t> of the </a:t>
            </a:r>
            <a:r>
              <a:rPr lang="it-IT" sz="1400" dirty="0" err="1"/>
              <a:t>average</a:t>
            </a:r>
            <a:r>
              <a:rPr lang="it-IT" sz="1400" dirty="0"/>
              <a:t> prices of the </a:t>
            </a:r>
            <a:r>
              <a:rPr lang="it-IT" sz="1400" dirty="0" err="1"/>
              <a:t>neighborhood</a:t>
            </a:r>
            <a:r>
              <a:rPr lang="it-IT" sz="1400" dirty="0"/>
              <a:t> </a:t>
            </a:r>
            <a:r>
              <a:rPr lang="it-IT" sz="1400" dirty="0" err="1"/>
              <a:t>weighting</a:t>
            </a:r>
            <a:r>
              <a:rPr lang="it-IT" sz="1400" dirty="0"/>
              <a:t> on the </a:t>
            </a:r>
            <a:r>
              <a:rPr lang="it-IT" sz="1400" dirty="0" err="1"/>
              <a:t>distance</a:t>
            </a:r>
            <a:r>
              <a:rPr lang="it-IT" sz="1400" dirty="0"/>
              <a:t> (</a:t>
            </a:r>
            <a:r>
              <a:rPr lang="it-IT" sz="1400" dirty="0" err="1"/>
              <a:t>between</a:t>
            </a:r>
            <a:r>
              <a:rPr lang="it-IT" sz="1400" dirty="0"/>
              <a:t> </a:t>
            </a:r>
            <a:r>
              <a:rPr lang="it-IT" sz="1400" dirty="0" err="1"/>
              <a:t>centroid</a:t>
            </a:r>
            <a:r>
              <a:rPr lang="it-IT" sz="1400" dirty="0"/>
              <a:t> of </a:t>
            </a:r>
            <a:r>
              <a:rPr lang="it-IT" sz="1400" dirty="0" err="1"/>
              <a:t>parcel</a:t>
            </a:r>
            <a:r>
              <a:rPr lang="it-IT" sz="1400" dirty="0"/>
              <a:t> and </a:t>
            </a:r>
            <a:r>
              <a:rPr lang="it-IT" sz="1400" dirty="0" err="1"/>
              <a:t>centroid</a:t>
            </a:r>
            <a:r>
              <a:rPr lang="it-IT" sz="1400" dirty="0"/>
              <a:t> of </a:t>
            </a:r>
            <a:r>
              <a:rPr lang="it-IT" sz="1400" dirty="0" err="1"/>
              <a:t>neighborhood</a:t>
            </a:r>
            <a:r>
              <a:rPr lang="it-IT" sz="1400" dirty="0"/>
              <a:t>) for </a:t>
            </a:r>
            <a:r>
              <a:rPr lang="it-IT" sz="1400" dirty="0" err="1"/>
              <a:t>each</a:t>
            </a:r>
            <a:r>
              <a:rPr lang="it-IT" sz="1400" dirty="0"/>
              <a:t> </a:t>
            </a:r>
            <a:r>
              <a:rPr lang="it-IT" sz="1400" dirty="0" err="1"/>
              <a:t>year</a:t>
            </a:r>
            <a:endParaRPr lang="it-IT" sz="1400" dirty="0"/>
          </a:p>
          <a:p>
            <a:pPr marL="285750" indent="-285750" algn="just">
              <a:buFont typeface="Arial" panose="020B0604020202020204" pitchFamily="34" charset="0"/>
              <a:buChar char="•"/>
            </a:pPr>
            <a:r>
              <a:rPr lang="it-IT" sz="1400" dirty="0"/>
              <a:t>Compute for </a:t>
            </a:r>
            <a:r>
              <a:rPr lang="it-IT" sz="1400" dirty="0" err="1"/>
              <a:t>each</a:t>
            </a:r>
            <a:r>
              <a:rPr lang="it-IT" sz="1400" dirty="0"/>
              <a:t> </a:t>
            </a:r>
            <a:r>
              <a:rPr lang="it-IT" sz="1400" dirty="0" err="1"/>
              <a:t>parcel</a:t>
            </a:r>
            <a:r>
              <a:rPr lang="it-IT" sz="1400" dirty="0"/>
              <a:t> the </a:t>
            </a:r>
            <a:r>
              <a:rPr lang="it-IT" sz="1400" dirty="0" err="1"/>
              <a:t>number</a:t>
            </a:r>
            <a:r>
              <a:rPr lang="it-IT" sz="1400" dirty="0"/>
              <a:t> of </a:t>
            </a:r>
            <a:r>
              <a:rPr lang="it-IT" sz="1400" dirty="0" err="1"/>
              <a:t>recent</a:t>
            </a:r>
            <a:r>
              <a:rPr lang="it-IT" sz="1400" dirty="0"/>
              <a:t> </a:t>
            </a:r>
            <a:r>
              <a:rPr lang="it-IT" sz="1400" dirty="0" err="1"/>
              <a:t>constructions</a:t>
            </a:r>
            <a:r>
              <a:rPr lang="it-IT" sz="1400" dirty="0"/>
              <a:t> for </a:t>
            </a:r>
            <a:r>
              <a:rPr lang="it-IT" sz="1400" dirty="0" err="1"/>
              <a:t>each</a:t>
            </a:r>
            <a:r>
              <a:rPr lang="it-IT" sz="1400" dirty="0"/>
              <a:t> </a:t>
            </a:r>
            <a:r>
              <a:rPr lang="it-IT" sz="1400" dirty="0" err="1"/>
              <a:t>parcel</a:t>
            </a:r>
            <a:r>
              <a:rPr lang="it-IT" sz="1400" dirty="0"/>
              <a:t> for </a:t>
            </a:r>
            <a:r>
              <a:rPr lang="it-IT" sz="1400" dirty="0" err="1"/>
              <a:t>each</a:t>
            </a:r>
            <a:r>
              <a:rPr lang="it-IT" sz="1400" dirty="0"/>
              <a:t> </a:t>
            </a:r>
            <a:r>
              <a:rPr lang="it-IT" sz="1400" dirty="0" err="1"/>
              <a:t>year</a:t>
            </a:r>
            <a:r>
              <a:rPr lang="it-IT" sz="1400" dirty="0"/>
              <a:t> </a:t>
            </a:r>
            <a:r>
              <a:rPr lang="it-IT" sz="1400" dirty="0" err="1"/>
              <a:t>within</a:t>
            </a:r>
            <a:r>
              <a:rPr lang="it-IT" sz="1400" dirty="0"/>
              <a:t> 0.5, 1 , 2.5 km </a:t>
            </a:r>
          </a:p>
          <a:p>
            <a:pPr marL="285750" indent="-285750" algn="just">
              <a:buFont typeface="Arial" panose="020B0604020202020204" pitchFamily="34" charset="0"/>
              <a:buChar char="•"/>
            </a:pPr>
            <a:r>
              <a:rPr lang="it-IT" sz="1400" dirty="0"/>
              <a:t>Build the GAM model and </a:t>
            </a:r>
            <a:r>
              <a:rPr lang="it-IT" sz="1400" dirty="0" err="1"/>
              <a:t>analyze</a:t>
            </a:r>
            <a:r>
              <a:rPr lang="it-IT" sz="1400" dirty="0"/>
              <a:t> the </a:t>
            </a:r>
            <a:r>
              <a:rPr lang="it-IT" sz="1400" dirty="0" err="1"/>
              <a:t>results</a:t>
            </a:r>
            <a:endParaRPr lang="it-IT" sz="1400" dirty="0"/>
          </a:p>
        </p:txBody>
      </p:sp>
      <p:sp>
        <p:nvSpPr>
          <p:cNvPr id="5" name="CasellaDiTesto 4">
            <a:extLst>
              <a:ext uri="{FF2B5EF4-FFF2-40B4-BE49-F238E27FC236}">
                <a16:creationId xmlns:a16="http://schemas.microsoft.com/office/drawing/2014/main" id="{0D743A18-F021-ADC8-FEC1-B753467B8CE6}"/>
              </a:ext>
            </a:extLst>
          </p:cNvPr>
          <p:cNvSpPr txBox="1"/>
          <p:nvPr/>
        </p:nvSpPr>
        <p:spPr>
          <a:xfrm>
            <a:off x="738292" y="4659329"/>
            <a:ext cx="10827179" cy="1169551"/>
          </a:xfrm>
          <a:prstGeom prst="rect">
            <a:avLst/>
          </a:prstGeom>
          <a:noFill/>
        </p:spPr>
        <p:txBody>
          <a:bodyPr wrap="square" rtlCol="0">
            <a:spAutoFit/>
          </a:bodyPr>
          <a:lstStyle/>
          <a:p>
            <a:pPr algn="just"/>
            <a:r>
              <a:rPr lang="it-IT" sz="1400" dirty="0"/>
              <a:t>For point 3 </a:t>
            </a:r>
            <a:r>
              <a:rPr lang="it-IT" sz="1400" dirty="0" err="1"/>
              <a:t>we</a:t>
            </a:r>
            <a:r>
              <a:rPr lang="it-IT" sz="1400" dirty="0"/>
              <a:t> are planning to :</a:t>
            </a:r>
          </a:p>
          <a:p>
            <a:pPr marL="285750" indent="-285750" algn="just">
              <a:buFont typeface="Arial" panose="020B0604020202020204" pitchFamily="34" charset="0"/>
              <a:buChar char="•"/>
            </a:pPr>
            <a:r>
              <a:rPr lang="it-IT" sz="1400" dirty="0"/>
              <a:t>Compute the </a:t>
            </a:r>
            <a:r>
              <a:rPr lang="it-IT" sz="1400" dirty="0" err="1"/>
              <a:t>number</a:t>
            </a:r>
            <a:r>
              <a:rPr lang="it-IT" sz="1400" dirty="0"/>
              <a:t> of </a:t>
            </a:r>
            <a:r>
              <a:rPr lang="it-IT" sz="1400" dirty="0" err="1"/>
              <a:t>eviction</a:t>
            </a:r>
            <a:r>
              <a:rPr lang="it-IT" sz="1400" dirty="0"/>
              <a:t> </a:t>
            </a:r>
            <a:r>
              <a:rPr lang="it-IT" sz="1400" dirty="0" err="1"/>
              <a:t>notices</a:t>
            </a:r>
            <a:r>
              <a:rPr lang="it-IT" sz="1400" dirty="0"/>
              <a:t> for </a:t>
            </a:r>
            <a:r>
              <a:rPr lang="it-IT" sz="1400" dirty="0" err="1"/>
              <a:t>each</a:t>
            </a:r>
            <a:r>
              <a:rPr lang="it-IT" sz="1400" dirty="0"/>
              <a:t> </a:t>
            </a:r>
            <a:r>
              <a:rPr lang="it-IT" sz="1400" dirty="0" err="1"/>
              <a:t>neighborhood</a:t>
            </a:r>
            <a:r>
              <a:rPr lang="it-IT" sz="1400" dirty="0"/>
              <a:t> for </a:t>
            </a:r>
            <a:r>
              <a:rPr lang="it-IT" sz="1400" dirty="0" err="1"/>
              <a:t>each</a:t>
            </a:r>
            <a:r>
              <a:rPr lang="it-IT" sz="1400" dirty="0"/>
              <a:t> </a:t>
            </a:r>
            <a:r>
              <a:rPr lang="it-IT" sz="1400" dirty="0" err="1"/>
              <a:t>year</a:t>
            </a:r>
            <a:endParaRPr lang="it-IT" sz="1400" dirty="0"/>
          </a:p>
          <a:p>
            <a:pPr marL="285750" indent="-285750" algn="just">
              <a:buFont typeface="Arial" panose="020B0604020202020204" pitchFamily="34" charset="0"/>
              <a:buChar char="•"/>
            </a:pPr>
            <a:r>
              <a:rPr lang="it-IT" sz="1400" dirty="0"/>
              <a:t>Compute the </a:t>
            </a:r>
            <a:r>
              <a:rPr lang="it-IT" sz="1400" dirty="0" err="1"/>
              <a:t>number</a:t>
            </a:r>
            <a:r>
              <a:rPr lang="it-IT" sz="1400" dirty="0"/>
              <a:t> of new </a:t>
            </a:r>
            <a:r>
              <a:rPr lang="it-IT" sz="1400" dirty="0" err="1"/>
              <a:t>constructions</a:t>
            </a:r>
            <a:r>
              <a:rPr lang="it-IT" sz="1400" dirty="0"/>
              <a:t> in </a:t>
            </a:r>
            <a:r>
              <a:rPr lang="it-IT" sz="1400" dirty="0" err="1"/>
              <a:t>each</a:t>
            </a:r>
            <a:r>
              <a:rPr lang="it-IT" sz="1400" dirty="0"/>
              <a:t> </a:t>
            </a:r>
            <a:r>
              <a:rPr lang="it-IT" sz="1400" dirty="0" err="1"/>
              <a:t>neighborhood</a:t>
            </a:r>
            <a:r>
              <a:rPr lang="it-IT" sz="1400" dirty="0"/>
              <a:t> for </a:t>
            </a:r>
            <a:r>
              <a:rPr lang="it-IT" sz="1400" dirty="0" err="1"/>
              <a:t>each</a:t>
            </a:r>
            <a:r>
              <a:rPr lang="it-IT" sz="1400" dirty="0"/>
              <a:t> </a:t>
            </a:r>
            <a:r>
              <a:rPr lang="it-IT" sz="1400" dirty="0" err="1"/>
              <a:t>year</a:t>
            </a:r>
            <a:r>
              <a:rPr lang="it-IT" sz="1400" dirty="0"/>
              <a:t> (to do so, </a:t>
            </a:r>
            <a:r>
              <a:rPr lang="it-IT" sz="1400" dirty="0" err="1"/>
              <a:t>we</a:t>
            </a:r>
            <a:r>
              <a:rPr lang="it-IT" sz="1400" dirty="0"/>
              <a:t> are </a:t>
            </a:r>
            <a:r>
              <a:rPr lang="it-IT" sz="1400" dirty="0" err="1"/>
              <a:t>trying</a:t>
            </a:r>
            <a:r>
              <a:rPr lang="it-IT" sz="1400" dirty="0"/>
              <a:t> to </a:t>
            </a:r>
            <a:r>
              <a:rPr lang="it-IT" sz="1400" dirty="0" err="1"/>
              <a:t>find</a:t>
            </a:r>
            <a:r>
              <a:rPr lang="it-IT" sz="1400" dirty="0"/>
              <a:t> a way to pass from «</a:t>
            </a:r>
            <a:r>
              <a:rPr lang="it-IT" sz="1400" dirty="0" err="1"/>
              <a:t>address</a:t>
            </a:r>
            <a:r>
              <a:rPr lang="it-IT" sz="1400" dirty="0"/>
              <a:t> </a:t>
            </a:r>
            <a:r>
              <a:rPr lang="it-IT" sz="1400" dirty="0" err="1"/>
              <a:t>level</a:t>
            </a:r>
            <a:r>
              <a:rPr lang="it-IT" sz="1400" dirty="0"/>
              <a:t>» to «</a:t>
            </a:r>
            <a:r>
              <a:rPr lang="it-IT" sz="1400" dirty="0" err="1"/>
              <a:t>neighborhood</a:t>
            </a:r>
            <a:r>
              <a:rPr lang="it-IT" sz="1400" dirty="0"/>
              <a:t> </a:t>
            </a:r>
            <a:r>
              <a:rPr lang="it-IT" sz="1400" dirty="0" err="1"/>
              <a:t>level</a:t>
            </a:r>
            <a:r>
              <a:rPr lang="it-IT" sz="1400" dirty="0"/>
              <a:t>» of the </a:t>
            </a:r>
            <a:r>
              <a:rPr lang="it-IT" sz="1400" dirty="0" err="1"/>
              <a:t>constructions</a:t>
            </a:r>
            <a:r>
              <a:rPr lang="it-IT" sz="1400" dirty="0"/>
              <a:t>)</a:t>
            </a:r>
          </a:p>
          <a:p>
            <a:pPr marL="285750" indent="-285750" algn="just">
              <a:buFont typeface="Arial" panose="020B0604020202020204" pitchFamily="34" charset="0"/>
              <a:buChar char="•"/>
            </a:pPr>
            <a:r>
              <a:rPr lang="it-IT" sz="1400" dirty="0"/>
              <a:t>Build the GAM model and </a:t>
            </a:r>
            <a:r>
              <a:rPr lang="it-IT" sz="1400" dirty="0" err="1"/>
              <a:t>analyze</a:t>
            </a:r>
            <a:r>
              <a:rPr lang="it-IT" sz="1400" dirty="0"/>
              <a:t> the </a:t>
            </a:r>
            <a:r>
              <a:rPr lang="it-IT" sz="1400" dirty="0" err="1"/>
              <a:t>results</a:t>
            </a:r>
            <a:endParaRPr lang="it-IT" sz="1400" dirty="0"/>
          </a:p>
        </p:txBody>
      </p:sp>
    </p:spTree>
    <p:extLst>
      <p:ext uri="{BB962C8B-B14F-4D97-AF65-F5344CB8AC3E}">
        <p14:creationId xmlns:p14="http://schemas.microsoft.com/office/powerpoint/2010/main" val="1116579868"/>
      </p:ext>
    </p:extLst>
  </p:cSld>
  <p:clrMapOvr>
    <a:masterClrMapping/>
  </p:clrMapOvr>
</p:sld>
</file>

<file path=ppt/theme/theme1.xml><?xml version="1.0" encoding="utf-8"?>
<a:theme xmlns:a="http://schemas.openxmlformats.org/drawingml/2006/main" name="LevelVTI">
  <a:themeElements>
    <a:clrScheme name="Custom 88">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emplate>Facet</Template>
  <TotalTime>329</TotalTime>
  <Words>610</Words>
  <Application>Microsoft Office PowerPoint</Application>
  <PresentationFormat>Widescreen</PresentationFormat>
  <Paragraphs>48</Paragraphs>
  <Slides>4</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4</vt:i4>
      </vt:variant>
    </vt:vector>
  </HeadingPairs>
  <TitlesOfParts>
    <vt:vector size="8" baseType="lpstr">
      <vt:lpstr>Arial</vt:lpstr>
      <vt:lpstr>Cambria Math</vt:lpstr>
      <vt:lpstr>Seaford</vt:lpstr>
      <vt:lpstr>LevelVTI</vt:lpstr>
      <vt:lpstr>Analysis of San Francisco Housing Market </vt:lpstr>
      <vt:lpstr>Datasets</vt:lpstr>
      <vt:lpstr>Goals and research questions</vt:lpstr>
      <vt:lpstr>Tentative analytical workflow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San Francisco Housing Market </dc:title>
  <dc:creator>Tomaso Castellani</dc:creator>
  <cp:lastModifiedBy>Tomaso Castellani</cp:lastModifiedBy>
  <cp:revision>12</cp:revision>
  <dcterms:created xsi:type="dcterms:W3CDTF">2022-11-12T17:48:27Z</dcterms:created>
  <dcterms:modified xsi:type="dcterms:W3CDTF">2022-11-14T18:15:36Z</dcterms:modified>
</cp:coreProperties>
</file>