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01.7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3,'3040'0,"-3015"2,-1 0,0 2,0 1,-1 1,43 16,-42-12,1-2,0-1,1-1,51 6,150-12,-108-2,-80 0,54-9,25-3,60 14,38-1,-198-2,1 0,0-1,33-12,-31 9,1 0,30-4,12 6,99 5,-80 2,-53-2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06.5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2,'180'-1,"199"3,-353 1,0 1,-1 1,32 10,-32-7,1-1,53 5,3-10,-57-3,-1 1,1 2,-1 0,0 1,40 12,-10 0,1-2,83 9,-60-10,24 12,-76-15,1-2,52 6,263-10,-170-6,-99 1,-1-4,108-23,-98 18,0 3,1 4,86 7,-29 0,-24-2,130-3,-229 0,0-2,0 1,0-2,21-8,-21 6,0 1,1 1,0 1,20-2,261 3,-149 6,1409-3,-1537 1,0 1,0 2,-1 0,1 1,23 10,-20-7,5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16.20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47,'1688'0,"-1669"-1,-1-1,0-1,0-1,0 0,31-13,-29 10,6-1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21.1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89,'-1'-1,"0"1,0-1,0 0,1 0,-1 0,0 0,1 0,-1 0,0 0,1 0,-1 0,1 0,-1 0,1 0,0 0,0 0,-1-1,1 1,0 0,0 0,0 0,0 0,0-1,0 1,1-2,0 1,0 0,0 0,0 0,1 1,-1-1,0 0,1 0,-1 1,1-1,0 1,0-1,2-1,3-1,1 0,-1 0,1 0,0 1,0 1,11-3,23 0,1 1,1 3,48 5,-1-1,171 14,-2 11,-212-23,-14-1,0 0,56 16,-47-9,-1-3,1-1,1-2,44-1,-70-3,1 1,0 1,1 1,-1 1,20 7,-21-5,1-2,0 0,0-1,29 2,376-5,-193-3,1107 2,-1304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25.09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86,'62'1,"-1"-3,122-19,197-37,21 52,-231 8,3401-2,-3533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15:24:30.4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1,'4399'0,"-4333"3,76 13,-82-8,154 20,4 1,-137-18,54 5,80-17,58 2,-253 2,-1 0,1 2,32 10,-50-14,31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9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4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6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9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86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89459C-DA80-41F3-90D1-D72AE6FD2850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021812-193E-4B2E-A7C3-DA4ADE8B14B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hyperlink" Target="https://github.com/pietroborghi/metodi_computazional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1EE3-305F-4967-A0CE-03DE0F36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939"/>
            <a:ext cx="9144000" cy="2694954"/>
          </a:xfrm>
        </p:spPr>
        <p:txBody>
          <a:bodyPr>
            <a:noAutofit/>
          </a:bodyPr>
          <a:lstStyle/>
          <a:p>
            <a:r>
              <a:rPr lang="en-CA" sz="6000" dirty="0"/>
              <a:t>METODI COMPUTAZIONALI DELLA FISICA</a:t>
            </a:r>
            <a:br>
              <a:rPr lang="en-CA" sz="6000" dirty="0"/>
            </a:br>
            <a:r>
              <a:rPr lang="en-CA" sz="6000" dirty="0"/>
              <a:t>(</a:t>
            </a:r>
            <a:r>
              <a:rPr lang="en-CA" sz="6000" dirty="0" err="1"/>
              <a:t>Esame</a:t>
            </a:r>
            <a:r>
              <a:rPr lang="en-CA" sz="6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0E2B-E944-4806-931A-28664EDB6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6"/>
            <a:ext cx="9144000" cy="1655763"/>
          </a:xfrm>
        </p:spPr>
        <p:txBody>
          <a:bodyPr>
            <a:normAutofit/>
          </a:bodyPr>
          <a:lstStyle/>
          <a:p>
            <a:r>
              <a:rPr lang="en-CA" dirty="0"/>
              <a:t>A.A. 2021 – 2022</a:t>
            </a:r>
          </a:p>
          <a:p>
            <a:r>
              <a:rPr lang="en-CA" dirty="0" err="1"/>
              <a:t>Docente</a:t>
            </a:r>
            <a:r>
              <a:rPr lang="en-CA" dirty="0"/>
              <a:t>: Paolo </a:t>
            </a:r>
            <a:r>
              <a:rPr lang="it-IT" dirty="0" err="1"/>
              <a:t>Umari</a:t>
            </a:r>
            <a:endParaRPr lang="it-IT" dirty="0"/>
          </a:p>
          <a:p>
            <a:r>
              <a:rPr lang="it-IT" dirty="0"/>
              <a:t>A cura di Pietro Borghi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03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E2E-4B93-43C1-8784-35AC96DB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INTRODUZIONE AL PROBLEMA: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F585-BAD3-4CBF-9882-35862876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6"/>
            <a:ext cx="10058400" cy="8094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0" i="1" u="none" strike="noStrike" baseline="0" dirty="0"/>
              <a:t>Calcolo della </a:t>
            </a:r>
            <a:r>
              <a:rPr lang="it-IT" b="0" i="1" u="none" strike="noStrike" baseline="0" dirty="0" err="1"/>
              <a:t>pair-correlation</a:t>
            </a:r>
            <a:r>
              <a:rPr lang="it-IT" b="0" i="1" u="none" strike="noStrike" baseline="0" dirty="0"/>
              <a:t> </a:t>
            </a:r>
            <a:r>
              <a:rPr lang="it-IT" b="0" i="1" u="none" strike="noStrike" baseline="0" dirty="0" err="1"/>
              <a:t>function</a:t>
            </a:r>
            <a:r>
              <a:rPr lang="it-IT" b="0" i="1" u="none" strike="noStrike" baseline="0" dirty="0"/>
              <a:t> g(r) in Ar liquido e potenziale di </a:t>
            </a:r>
            <a:r>
              <a:rPr lang="it-IT" b="0" i="1" u="none" strike="noStrike" baseline="0" dirty="0" err="1"/>
              <a:t>Lennard</a:t>
            </a:r>
            <a:r>
              <a:rPr lang="it-IT" b="0" i="1" u="none" strike="noStrike" baseline="0" dirty="0"/>
              <a:t>-Jones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0" i="1" u="none" strike="noStrike" baseline="0" dirty="0"/>
              <a:t> a T fissata, usando l’algoritmo di Metropolis</a:t>
            </a:r>
            <a:endParaRPr lang="en-CA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ADEABE-D708-4A44-BBDA-8F8E9FF514C4}"/>
              </a:ext>
            </a:extLst>
          </p:cNvPr>
          <p:cNvSpPr txBox="1">
            <a:spLocks/>
          </p:cNvSpPr>
          <p:nvPr/>
        </p:nvSpPr>
        <p:spPr>
          <a:xfrm>
            <a:off x="1097280" y="2912090"/>
            <a:ext cx="10058400" cy="996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Il problema è naturalmente trattato nell’ensemble canonico </a:t>
            </a:r>
            <a:r>
              <a:rPr lang="it-IT" i="1" dirty="0"/>
              <a:t>(T, V, E)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La densità di probabilità di una configurazione (ovvero di avere la particella 1 in posizione </a:t>
            </a:r>
            <a:r>
              <a:rPr lang="it-IT" b="1" dirty="0"/>
              <a:t>r1</a:t>
            </a:r>
            <a:r>
              <a:rPr lang="it-IT" dirty="0"/>
              <a:t>, la particella 2 in posizione </a:t>
            </a:r>
            <a:r>
              <a:rPr lang="it-IT" b="1" dirty="0"/>
              <a:t>r2</a:t>
            </a:r>
            <a:r>
              <a:rPr lang="it-IT" dirty="0"/>
              <a:t>, etc.) è data da: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0D25BEC-1B2F-4952-A839-4DC69AF51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2" b="48396"/>
          <a:stretch/>
        </p:blipFill>
        <p:spPr>
          <a:xfrm>
            <a:off x="2290663" y="3988814"/>
            <a:ext cx="3954592" cy="717755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57EB79AC-021B-4C36-8025-82F1C010B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6" b="11500"/>
          <a:stretch/>
        </p:blipFill>
        <p:spPr>
          <a:xfrm>
            <a:off x="6245255" y="4069305"/>
            <a:ext cx="3431607" cy="55677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24E4E6-C56B-47DA-84CC-E904C865E531}"/>
              </a:ext>
            </a:extLst>
          </p:cNvPr>
          <p:cNvSpPr txBox="1">
            <a:spLocks/>
          </p:cNvSpPr>
          <p:nvPr/>
        </p:nvSpPr>
        <p:spPr>
          <a:xfrm>
            <a:off x="1097280" y="4736063"/>
            <a:ext cx="10058400" cy="423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Dove l’energia potenziale U è la somma di tutti i contributi dei potenziali di </a:t>
            </a:r>
            <a:r>
              <a:rPr lang="it-IT" dirty="0" err="1"/>
              <a:t>Lennard</a:t>
            </a:r>
            <a:r>
              <a:rPr lang="it-IT" dirty="0"/>
              <a:t>-Jones </a:t>
            </a:r>
            <a:r>
              <a:rPr lang="it-IT" dirty="0" err="1">
                <a:solidFill>
                  <a:schemeClr val="tx1"/>
                </a:solidFill>
              </a:rPr>
              <a:t>U</a:t>
            </a:r>
            <a:r>
              <a:rPr lang="it-IT" baseline="-25000" dirty="0" err="1">
                <a:solidFill>
                  <a:schemeClr val="tx1"/>
                </a:solidFill>
              </a:rPr>
              <a:t>ij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:</a:t>
            </a: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</p:txBody>
      </p:sp>
      <p:pic>
        <p:nvPicPr>
          <p:cNvPr id="11" name="Picture 10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FF12A3A6-06F9-4D55-85D9-9F771C45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56" y="5239818"/>
            <a:ext cx="1440305" cy="693480"/>
          </a:xfrm>
          <a:prstGeom prst="rect">
            <a:avLst/>
          </a:prstGeom>
        </p:spPr>
      </p:pic>
      <p:pic>
        <p:nvPicPr>
          <p:cNvPr id="13" name="Picture 12" descr="Diagram, venn diagram&#10;&#10;Description automatically generated">
            <a:extLst>
              <a:ext uri="{FF2B5EF4-FFF2-40B4-BE49-F238E27FC236}">
                <a16:creationId xmlns:a16="http://schemas.microsoft.com/office/drawing/2014/main" id="{0226E816-4DFE-42BE-926D-C1A55FE14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36" y="5202139"/>
            <a:ext cx="270533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E2E-4B93-43C1-8784-35AC96DB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INTRODUZIONE AL PROBLEMA (#2):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F585-BAD3-4CBF-9882-35862876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6"/>
            <a:ext cx="10058400" cy="8094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0" i="1" u="none" strike="noStrike" baseline="0" dirty="0"/>
              <a:t>Calcolo della </a:t>
            </a:r>
            <a:r>
              <a:rPr lang="it-IT" b="0" i="1" u="none" strike="noStrike" baseline="0" dirty="0" err="1"/>
              <a:t>pair-correlation</a:t>
            </a:r>
            <a:r>
              <a:rPr lang="it-IT" b="0" i="1" u="none" strike="noStrike" baseline="0" dirty="0"/>
              <a:t> </a:t>
            </a:r>
            <a:r>
              <a:rPr lang="it-IT" b="0" i="1" u="none" strike="noStrike" baseline="0" dirty="0" err="1"/>
              <a:t>function</a:t>
            </a:r>
            <a:r>
              <a:rPr lang="it-IT" b="0" i="1" u="none" strike="noStrike" baseline="0" dirty="0"/>
              <a:t> g(r) in Ar liquido e potenziale di </a:t>
            </a:r>
            <a:r>
              <a:rPr lang="it-IT" b="0" i="1" u="none" strike="noStrike" baseline="0" dirty="0" err="1"/>
              <a:t>Lennard</a:t>
            </a:r>
            <a:r>
              <a:rPr lang="it-IT" b="0" i="1" u="none" strike="noStrike" baseline="0" dirty="0"/>
              <a:t>-Jones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0" i="1" u="none" strike="noStrike" baseline="0" dirty="0"/>
              <a:t> a T fissata, usando l’algoritmo di Metropolis</a:t>
            </a:r>
            <a:endParaRPr lang="en-CA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ADEABE-D708-4A44-BBDA-8F8E9FF514C4}"/>
              </a:ext>
            </a:extLst>
          </p:cNvPr>
          <p:cNvSpPr txBox="1">
            <a:spLocks/>
          </p:cNvSpPr>
          <p:nvPr/>
        </p:nvSpPr>
        <p:spPr>
          <a:xfrm>
            <a:off x="1097280" y="2912090"/>
            <a:ext cx="10058400" cy="4232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Infine, la </a:t>
            </a:r>
            <a:r>
              <a:rPr lang="it-IT" dirty="0" err="1"/>
              <a:t>pair-correlation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è data da: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24E4E6-C56B-47DA-84CC-E904C865E531}"/>
              </a:ext>
            </a:extLst>
          </p:cNvPr>
          <p:cNvSpPr txBox="1">
            <a:spLocks/>
          </p:cNvSpPr>
          <p:nvPr/>
        </p:nvSpPr>
        <p:spPr>
          <a:xfrm>
            <a:off x="1097280" y="4766735"/>
            <a:ext cx="10058400" cy="423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(dove le parentesi angolari indicano, in questo caso, la media di ensemble)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763CD1-89D4-4D18-9831-A11FFFDE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53" y="3318810"/>
            <a:ext cx="4534293" cy="14479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E21FDD-1E4F-468E-8FFD-E6A4A50FCC3D}"/>
              </a:ext>
            </a:extLst>
          </p:cNvPr>
          <p:cNvSpPr txBox="1">
            <a:spLocks/>
          </p:cNvSpPr>
          <p:nvPr/>
        </p:nvSpPr>
        <p:spPr>
          <a:xfrm>
            <a:off x="1097280" y="5276748"/>
            <a:ext cx="10058400" cy="8094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Il problema si presta dunque alla risoluzione mediante integrazione Monte Carlo attraverso l’algoritmo di Metropolis</a:t>
            </a:r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  <a:p>
            <a:pPr marL="265113" indent="-265113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4383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8B5C-95D9-4540-A559-83697A20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PROBLEMA COMPUTAZIONALE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0E42-3268-4147-8CCB-37CECE07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71738"/>
          </a:xfrm>
        </p:spPr>
        <p:txBody>
          <a:bodyPr/>
          <a:lstStyle/>
          <a:p>
            <a:pPr marL="265113" indent="-265113">
              <a:buFont typeface="Courier New" panose="02070309020205020404" pitchFamily="49" charset="0"/>
              <a:buChar char="o"/>
            </a:pPr>
            <a:r>
              <a:rPr lang="it-IT" dirty="0"/>
              <a:t>Nella definizione del problema si è seguito il paper di </a:t>
            </a:r>
            <a:r>
              <a:rPr lang="en-CA" dirty="0"/>
              <a:t>Rahman in </a:t>
            </a:r>
            <a:r>
              <a:rPr lang="en-CA" i="1" dirty="0"/>
              <a:t>Phys. Rev. 136</a:t>
            </a:r>
            <a:r>
              <a:rPr lang="en-CA" dirty="0"/>
              <a:t>, A405 (1964) in cui </a:t>
            </a:r>
            <a:r>
              <a:rPr lang="it-IT" dirty="0"/>
              <a:t>si studiava la dinamica di molecole di Argon liquido a circa 90K, nello specifico: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719C39-3FD3-414A-8EBC-30577D2F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9" b="38496"/>
          <a:stretch/>
        </p:blipFill>
        <p:spPr>
          <a:xfrm>
            <a:off x="1668795" y="2618022"/>
            <a:ext cx="4313294" cy="247878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91973B-9764-42C9-8F56-98BCAE121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69" b="903"/>
          <a:stretch/>
        </p:blipFill>
        <p:spPr>
          <a:xfrm>
            <a:off x="6412237" y="2961861"/>
            <a:ext cx="4313294" cy="1948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2AE5C8-A80D-4BEB-8012-E9EA034D9341}"/>
                  </a:ext>
                </a:extLst>
              </p14:cNvPr>
              <p14:cNvContentPartPr/>
              <p14:nvPr/>
            </p14:nvContentPartPr>
            <p14:xfrm>
              <a:off x="1679416" y="4034254"/>
              <a:ext cx="1777320" cy="3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2AE5C8-A80D-4BEB-8012-E9EA034D9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5776" y="3926614"/>
                <a:ext cx="1884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3EE610-5C0E-42F1-B18B-B37530881935}"/>
                  </a:ext>
                </a:extLst>
              </p14:cNvPr>
              <p14:cNvContentPartPr/>
              <p14:nvPr/>
            </p14:nvContentPartPr>
            <p14:xfrm>
              <a:off x="2921416" y="3398134"/>
              <a:ext cx="2102040" cy="71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3EE610-5C0E-42F1-B18B-B375308819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7776" y="3290494"/>
                <a:ext cx="22096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DE9062-BC12-49A3-ABA6-B7E7427DB45B}"/>
                  </a:ext>
                </a:extLst>
              </p14:cNvPr>
              <p14:cNvContentPartPr/>
              <p14:nvPr/>
            </p14:nvContentPartPr>
            <p14:xfrm>
              <a:off x="2723056" y="4405774"/>
              <a:ext cx="675000" cy="1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DE9062-BC12-49A3-ABA6-B7E7427DB4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9056" y="4298134"/>
                <a:ext cx="782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565760-E38C-4944-96FE-5779B73DD562}"/>
                  </a:ext>
                </a:extLst>
              </p14:cNvPr>
              <p14:cNvContentPartPr/>
              <p14:nvPr/>
            </p14:nvContentPartPr>
            <p14:xfrm>
              <a:off x="6625456" y="2979094"/>
              <a:ext cx="1321920" cy="6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565760-E38C-4944-96FE-5779B73DD5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1456" y="2871094"/>
                <a:ext cx="1429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652365-CCD8-4C2F-92B0-A0AAA26F745E}"/>
                  </a:ext>
                </a:extLst>
              </p14:cNvPr>
              <p14:cNvContentPartPr/>
              <p14:nvPr/>
            </p14:nvContentPartPr>
            <p14:xfrm>
              <a:off x="6480016" y="3417934"/>
              <a:ext cx="1752120" cy="3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652365-CCD8-4C2F-92B0-A0AAA26F74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6016" y="3309934"/>
                <a:ext cx="18597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DCDA0A-E634-4492-A0D0-79B0893579A2}"/>
                  </a:ext>
                </a:extLst>
              </p14:cNvPr>
              <p14:cNvContentPartPr/>
              <p14:nvPr/>
            </p14:nvContentPartPr>
            <p14:xfrm>
              <a:off x="8447776" y="3408574"/>
              <a:ext cx="2142000" cy="5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DCDA0A-E634-4492-A0D0-79B0893579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94136" y="3300934"/>
                <a:ext cx="2249640" cy="26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C1DA1-E62E-4910-AB4A-479CD0D118AB}"/>
              </a:ext>
            </a:extLst>
          </p:cNvPr>
          <p:cNvSpPr txBox="1">
            <a:spLocks/>
          </p:cNvSpPr>
          <p:nvPr/>
        </p:nvSpPr>
        <p:spPr>
          <a:xfrm>
            <a:off x="1180713" y="5276551"/>
            <a:ext cx="10058400" cy="671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Font typeface="Courier New" panose="02070309020205020404" pitchFamily="49" charset="0"/>
              <a:buChar char="o"/>
            </a:pPr>
            <a:r>
              <a:rPr lang="it-IT" dirty="0"/>
              <a:t>Si sono però sostituite le tecniche di dinamica molecolare con l’integrazione Monte Carlo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1F0B03C-BF16-406E-9B03-5A8AAD7AD50E}"/>
              </a:ext>
            </a:extLst>
          </p:cNvPr>
          <p:cNvSpPr txBox="1">
            <a:spLocks/>
          </p:cNvSpPr>
          <p:nvPr/>
        </p:nvSpPr>
        <p:spPr>
          <a:xfrm>
            <a:off x="1180713" y="5710222"/>
            <a:ext cx="10058400" cy="671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>
              <a:buFont typeface="Courier New" panose="02070309020205020404" pitchFamily="49" charset="0"/>
              <a:buChar char="o"/>
            </a:pPr>
            <a:endParaRPr lang="it-IT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80FEE0-5999-4A16-A2EC-113776EAA066}"/>
              </a:ext>
            </a:extLst>
          </p:cNvPr>
          <p:cNvSpPr txBox="1">
            <a:spLocks/>
          </p:cNvSpPr>
          <p:nvPr/>
        </p:nvSpPr>
        <p:spPr>
          <a:xfrm>
            <a:off x="1180713" y="5700376"/>
            <a:ext cx="10058400" cy="671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ED2064-9BC2-441B-A88B-229D910E4B56}"/>
              </a:ext>
            </a:extLst>
          </p:cNvPr>
          <p:cNvSpPr txBox="1">
            <a:spLocks/>
          </p:cNvSpPr>
          <p:nvPr/>
        </p:nvSpPr>
        <p:spPr>
          <a:xfrm>
            <a:off x="1180713" y="5690043"/>
            <a:ext cx="10058400" cy="376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https://github.com/pietroborghi/metodi_computazionali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5335-9BED-4181-A182-FF2E1853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RESULTS #1: SAMPLES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44AB7FE-2B84-4224-A77A-5D7BE9E77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96" y="2256183"/>
            <a:ext cx="5144814" cy="3858611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132E44B-B289-4C1D-A20B-A38854E9D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52" y="2256183"/>
            <a:ext cx="4709652" cy="35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41A9-77C9-42E6-A4E9-83AF8785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RESULTS #2: PAIR CORRELATION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85EEFC6-746E-49F6-A82A-BF116C1C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67" y="2252306"/>
            <a:ext cx="3185631" cy="3860042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DAB48C3-FA2B-4D6A-8B94-9FC9649C2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94" y="2362467"/>
            <a:ext cx="5076690" cy="380751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5BCC6A-DC8C-4A1C-98EA-BA7848BFF4FF}"/>
              </a:ext>
            </a:extLst>
          </p:cNvPr>
          <p:cNvSpPr txBox="1">
            <a:spLocks/>
          </p:cNvSpPr>
          <p:nvPr/>
        </p:nvSpPr>
        <p:spPr>
          <a:xfrm>
            <a:off x="1097280" y="1816778"/>
            <a:ext cx="10058400" cy="5456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Font typeface="Courier New" panose="02070309020205020404" pitchFamily="49" charset="0"/>
              <a:buChar char="o"/>
            </a:pPr>
            <a:r>
              <a:rPr lang="it-IT" dirty="0"/>
              <a:t>I risultati ottenuti per g(r) sono stati poi confrontati con quelli di Rahman: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85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CE5E-4AD5-4659-B464-26CF8691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RESULTS #3: EFFETTO DELLA TEMP.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1ECC-C638-43C4-B2A2-559749C8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34" y="2737467"/>
            <a:ext cx="4104861" cy="2557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studiare l’effetto della temperatura T, si è inoltre rianalizzato il problema anche per: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T=250K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 = 400K </a:t>
            </a:r>
          </a:p>
          <a:p>
            <a:pPr marL="0" indent="0">
              <a:buNone/>
            </a:pPr>
            <a:r>
              <a:rPr lang="it-IT" dirty="0"/>
              <a:t>(non molto «fisiche» in realtà…)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13376EA-C3B6-48FF-934A-9A65B6BB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28" y="1826488"/>
            <a:ext cx="5914638" cy="44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4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F9BF-69E0-42D6-821E-42E40C81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UN PICCOLO “EXTRA”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208E-3487-4CD3-A470-4BAF4839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45689"/>
          </a:xfrm>
        </p:spPr>
        <p:txBody>
          <a:bodyPr>
            <a:normAutofit/>
          </a:bodyPr>
          <a:lstStyle/>
          <a:p>
            <a:pPr marL="265113" indent="-265113">
              <a:buFont typeface="Courier New" panose="02070309020205020404" pitchFamily="49" charset="0"/>
              <a:buChar char="o"/>
            </a:pPr>
            <a:r>
              <a:rPr lang="it-IT" dirty="0"/>
              <a:t>Infine</a:t>
            </a:r>
            <a:r>
              <a:rPr lang="en-CA" dirty="0"/>
              <a:t> </a:t>
            </a:r>
            <a:r>
              <a:rPr lang="it-IT" dirty="0"/>
              <a:t>si è provato anche a replicare il calcolo per molecole diverse da Ar (in particolare CH</a:t>
            </a:r>
            <a:r>
              <a:rPr lang="it-IT" baseline="-25000" dirty="0"/>
              <a:t>4</a:t>
            </a:r>
            <a:r>
              <a:rPr lang="it-IT" dirty="0"/>
              <a:t>)</a:t>
            </a:r>
            <a:endParaRPr lang="en-C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BC4D707-3AE0-4407-B760-DA79882BA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78" y="2341809"/>
            <a:ext cx="4719110" cy="3417955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B2FB0A4B-41F7-4D5E-A0AD-2538312CFE94}"/>
              </a:ext>
            </a:extLst>
          </p:cNvPr>
          <p:cNvSpPr/>
          <p:nvPr/>
        </p:nvSpPr>
        <p:spPr>
          <a:xfrm>
            <a:off x="4065301" y="2756669"/>
            <a:ext cx="2359555" cy="462115"/>
          </a:xfrm>
          <a:prstGeom prst="donut">
            <a:avLst>
              <a:gd name="adj" fmla="val 9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8804F35-F3AC-4437-B533-F83407D92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"/>
          <a:stretch/>
        </p:blipFill>
        <p:spPr>
          <a:xfrm>
            <a:off x="7212555" y="2341809"/>
            <a:ext cx="3165257" cy="3529236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6C849805-BC93-4E9F-8656-B63BD6D1E047}"/>
              </a:ext>
            </a:extLst>
          </p:cNvPr>
          <p:cNvSpPr/>
          <p:nvPr/>
        </p:nvSpPr>
        <p:spPr>
          <a:xfrm>
            <a:off x="8308258" y="2630130"/>
            <a:ext cx="1275941" cy="545689"/>
          </a:xfrm>
          <a:prstGeom prst="donut">
            <a:avLst>
              <a:gd name="adj" fmla="val 9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ABC9E2EE-7EA9-4896-9C25-D67C614FEABD}"/>
              </a:ext>
            </a:extLst>
          </p:cNvPr>
          <p:cNvSpPr/>
          <p:nvPr/>
        </p:nvSpPr>
        <p:spPr>
          <a:xfrm>
            <a:off x="8150942" y="4178136"/>
            <a:ext cx="1857772" cy="688640"/>
          </a:xfrm>
          <a:prstGeom prst="donut">
            <a:avLst>
              <a:gd name="adj" fmla="val 9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B65F-4834-4D76-A6FC-CC4938A0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UN PICCOLO “EXTRA” (RESULTS)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519EAF-D8F0-43BC-95B0-CC8B29FC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56" y="2577170"/>
            <a:ext cx="4849748" cy="29117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5A0D6E-F9C7-450A-9DB6-D57F3A269D85}"/>
              </a:ext>
            </a:extLst>
          </p:cNvPr>
          <p:cNvSpPr txBox="1">
            <a:spLocks/>
          </p:cNvSpPr>
          <p:nvPr/>
        </p:nvSpPr>
        <p:spPr>
          <a:xfrm>
            <a:off x="2045110" y="5488948"/>
            <a:ext cx="3342968" cy="6085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R_max1 = 4.05 A 	R_max2 = 7.75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R_min1 = 5.57 – 5.85 A </a:t>
            </a:r>
          </a:p>
          <a:p>
            <a:pPr marL="0" indent="0">
              <a:buNone/>
            </a:pP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5AA1D3-5441-440A-AB82-83E86965E579}"/>
              </a:ext>
            </a:extLst>
          </p:cNvPr>
          <p:cNvSpPr txBox="1">
            <a:spLocks/>
          </p:cNvSpPr>
          <p:nvPr/>
        </p:nvSpPr>
        <p:spPr>
          <a:xfrm>
            <a:off x="1097280" y="1816778"/>
            <a:ext cx="10058400" cy="80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Font typeface="Courier New" panose="02070309020205020404" pitchFamily="49" charset="0"/>
              <a:buChar char="o"/>
            </a:pPr>
            <a:r>
              <a:rPr lang="it-IT" dirty="0"/>
              <a:t>Anche in questo caso i risultati ottenuti sono stati confrontati con quelli di un paper trovato in rete:</a:t>
            </a:r>
            <a:endParaRPr lang="en-CA" dirty="0"/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415C88EF-4B2D-4EE3-B232-24F18DDCF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73" y="2252396"/>
            <a:ext cx="5126772" cy="3845079"/>
          </a:xfrm>
        </p:spPr>
      </p:pic>
    </p:spTree>
    <p:extLst>
      <p:ext uri="{BB962C8B-B14F-4D97-AF65-F5344CB8AC3E}">
        <p14:creationId xmlns:p14="http://schemas.microsoft.com/office/powerpoint/2010/main" val="42583514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391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METODI COMPUTAZIONALI DELLA FISICA (Esame)</vt:lpstr>
      <vt:lpstr>INTRODUZIONE AL PROBLEMA:</vt:lpstr>
      <vt:lpstr>INTRODUZIONE AL PROBLEMA (#2):</vt:lpstr>
      <vt:lpstr>PROBLEMA COMPUTAZIONALE</vt:lpstr>
      <vt:lpstr>RESULTS #1: SAMPLES</vt:lpstr>
      <vt:lpstr>RESULTS #2: PAIR CORRELATION</vt:lpstr>
      <vt:lpstr>RESULTS #3: EFFETTO DELLA TEMP.</vt:lpstr>
      <vt:lpstr>UN PICCOLO “EXTRA”</vt:lpstr>
      <vt:lpstr>UN PICCOLO “EXTRA” 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METODI COMPUTAZIONALI DELLA FISICA (Esame)</dc:title>
  <dc:creator>Borghi Pietro</dc:creator>
  <cp:lastModifiedBy>Pietro Borghi</cp:lastModifiedBy>
  <cp:revision>2</cp:revision>
  <dcterms:created xsi:type="dcterms:W3CDTF">2022-02-14T13:30:59Z</dcterms:created>
  <dcterms:modified xsi:type="dcterms:W3CDTF">2022-02-14T18:33:45Z</dcterms:modified>
</cp:coreProperties>
</file>