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307" r:id="rId3"/>
    <p:sldId id="257" r:id="rId4"/>
    <p:sldId id="258" r:id="rId5"/>
    <p:sldId id="259" r:id="rId6"/>
    <p:sldId id="290" r:id="rId7"/>
    <p:sldId id="260" r:id="rId8"/>
    <p:sldId id="261" r:id="rId9"/>
    <p:sldId id="262" r:id="rId10"/>
    <p:sldId id="263" r:id="rId11"/>
    <p:sldId id="264" r:id="rId12"/>
    <p:sldId id="265" r:id="rId13"/>
    <p:sldId id="267" r:id="rId14"/>
    <p:sldId id="268" r:id="rId15"/>
    <p:sldId id="269" r:id="rId16"/>
    <p:sldId id="271"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94" r:id="rId33"/>
    <p:sldId id="295" r:id="rId34"/>
    <p:sldId id="296" r:id="rId35"/>
    <p:sldId id="297" r:id="rId36"/>
    <p:sldId id="298" r:id="rId37"/>
    <p:sldId id="299" r:id="rId38"/>
    <p:sldId id="291" r:id="rId39"/>
    <p:sldId id="300" r:id="rId40"/>
    <p:sldId id="292" r:id="rId41"/>
    <p:sldId id="293" r:id="rId42"/>
    <p:sldId id="301" r:id="rId43"/>
    <p:sldId id="302" r:id="rId44"/>
    <p:sldId id="303" r:id="rId45"/>
    <p:sldId id="304" r:id="rId46"/>
    <p:sldId id="305" r:id="rId47"/>
    <p:sldId id="306"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50"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51" r:id="rId76"/>
    <p:sldId id="352" r:id="rId77"/>
    <p:sldId id="353" r:id="rId78"/>
    <p:sldId id="354" r:id="rId79"/>
    <p:sldId id="355" r:id="rId80"/>
    <p:sldId id="356" r:id="rId81"/>
    <p:sldId id="357" r:id="rId82"/>
    <p:sldId id="358"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outlineViewPr>
    <p:cViewPr>
      <p:scale>
        <a:sx n="33" d="100"/>
        <a:sy n="33" d="100"/>
      </p:scale>
      <p:origin x="0" y="-879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4451829-5971-4979-A30A-FD52180BE685}" type="datetimeFigureOut">
              <a:rPr lang="it-IT" smtClean="0"/>
              <a:t>17/02/2017</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322886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smtClean="0"/>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451829-5971-4979-A30A-FD52180BE685}" type="datetimeFigureOut">
              <a:rPr lang="it-IT" smtClean="0"/>
              <a:t>17/02/2017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124497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451829-5971-4979-A30A-FD52180BE685}" type="datetimeFigureOut">
              <a:rPr lang="it-IT" smtClean="0"/>
              <a:t>17/02/2017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177250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smtClean="0"/>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451829-5971-4979-A30A-FD52180BE685}" type="datetimeFigureOut">
              <a:rPr lang="it-IT" smtClean="0"/>
              <a:t>17/02/2017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1A145DE-5F3E-49FF-88E1-EB3C223B7184}"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6562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451829-5971-4979-A30A-FD52180BE685}" type="datetimeFigureOut">
              <a:rPr lang="it-IT" smtClean="0"/>
              <a:t>17/02/2017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3340085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smtClean="0"/>
              <a:t>Fare clic per modificare lo stile del titolo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14451829-5971-4979-A30A-FD52180BE685}" type="datetimeFigureOut">
              <a:rPr lang="it-IT" smtClean="0"/>
              <a:t>17/02/2017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316907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smtClean="0"/>
              <a:t>Fare clic per modificare lo stile del titolo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smtClean="0"/>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smtClean="0"/>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smtClean="0"/>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14451829-5971-4979-A30A-FD52180BE685}" type="datetimeFigureOut">
              <a:rPr lang="it-IT" smtClean="0"/>
              <a:t>17/02/2017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3872796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4451829-5971-4979-A30A-FD52180BE685}" type="datetimeFigureOut">
              <a:rPr lang="it-IT" smtClean="0"/>
              <a:t>17/02/2017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2553314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4451829-5971-4979-A30A-FD52180BE685}" type="datetimeFigureOut">
              <a:rPr lang="it-IT" smtClean="0"/>
              <a:t>17/02/2017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31559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4451829-5971-4979-A30A-FD52180BE685}" type="datetimeFigureOut">
              <a:rPr lang="it-IT" smtClean="0"/>
              <a:t>17/02/2017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83764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4451829-5971-4979-A30A-FD52180BE685}" type="datetimeFigureOut">
              <a:rPr lang="it-IT" smtClean="0"/>
              <a:t>17/02/2017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181081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14451829-5971-4979-A30A-FD52180BE685}" type="datetimeFigureOut">
              <a:rPr lang="it-IT" smtClean="0"/>
              <a:t>17/02/2017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273775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4451829-5971-4979-A30A-FD52180BE685}" type="datetimeFigureOut">
              <a:rPr lang="it-IT" smtClean="0"/>
              <a:t>17/02/2017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96947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4451829-5971-4979-A30A-FD52180BE685}" type="datetimeFigureOut">
              <a:rPr lang="it-IT" smtClean="0"/>
              <a:t>17/02/2017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217785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51829-5971-4979-A30A-FD52180BE685}" type="datetimeFigureOut">
              <a:rPr lang="it-IT" smtClean="0"/>
              <a:t>17/02/2017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351602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451829-5971-4979-A30A-FD52180BE685}" type="datetimeFigureOut">
              <a:rPr lang="it-IT" smtClean="0"/>
              <a:t>17/02/2017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346716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451829-5971-4979-A30A-FD52180BE685}" type="datetimeFigureOut">
              <a:rPr lang="it-IT" smtClean="0"/>
              <a:t>17/02/2017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1A145DE-5F3E-49FF-88E1-EB3C223B7184}" type="slidenum">
              <a:rPr lang="it-IT" smtClean="0"/>
              <a:t>‹N›</a:t>
            </a:fld>
            <a:endParaRPr lang="it-IT"/>
          </a:p>
        </p:txBody>
      </p:sp>
    </p:spTree>
    <p:extLst>
      <p:ext uri="{BB962C8B-B14F-4D97-AF65-F5344CB8AC3E}">
        <p14:creationId xmlns:p14="http://schemas.microsoft.com/office/powerpoint/2010/main" val="106248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451829-5971-4979-A30A-FD52180BE685}" type="datetimeFigureOut">
              <a:rPr lang="it-IT" smtClean="0"/>
              <a:t>17/02/2017</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A145DE-5F3E-49FF-88E1-EB3C223B7184}" type="slidenum">
              <a:rPr lang="it-IT" smtClean="0"/>
              <a:t>‹N›</a:t>
            </a:fld>
            <a:endParaRPr lang="it-IT"/>
          </a:p>
        </p:txBody>
      </p:sp>
    </p:spTree>
    <p:extLst>
      <p:ext uri="{BB962C8B-B14F-4D97-AF65-F5344CB8AC3E}">
        <p14:creationId xmlns:p14="http://schemas.microsoft.com/office/powerpoint/2010/main" val="484274332"/>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fontScale="90000"/>
          </a:bodyPr>
          <a:lstStyle/>
          <a:p>
            <a:r>
              <a:rPr lang="it-IT" b="1" dirty="0"/>
              <a:t>Università degli Studi di Salerno</a:t>
            </a:r>
            <a:br>
              <a:rPr lang="it-IT" b="1" dirty="0"/>
            </a:br>
            <a:r>
              <a:rPr lang="it-IT" b="1" dirty="0"/>
              <a:t>Corso di Ingegneria del Software</a:t>
            </a:r>
            <a:endParaRPr lang="it-IT" dirty="0"/>
          </a:p>
        </p:txBody>
      </p:sp>
      <p:sp>
        <p:nvSpPr>
          <p:cNvPr id="3" name="Sottotitolo 2"/>
          <p:cNvSpPr>
            <a:spLocks noGrp="1"/>
          </p:cNvSpPr>
          <p:nvPr>
            <p:ph type="subTitle" idx="1"/>
          </p:nvPr>
        </p:nvSpPr>
        <p:spPr>
          <a:xfrm>
            <a:off x="1876424" y="3602038"/>
            <a:ext cx="8791575" cy="519201"/>
          </a:xfrm>
        </p:spPr>
        <p:txBody>
          <a:bodyPr/>
          <a:lstStyle/>
          <a:p>
            <a:r>
              <a:rPr lang="it-IT" dirty="0" smtClean="0">
                <a:solidFill>
                  <a:schemeClr val="bg1"/>
                </a:solidFill>
              </a:rPr>
              <a:t>Progetto BizBong Realizzato da GamesoftItalia</a:t>
            </a:r>
            <a:endParaRPr lang="it-IT" dirty="0">
              <a:solidFill>
                <a:schemeClr val="bg1"/>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5429250"/>
            <a:ext cx="1428750" cy="1428750"/>
          </a:xfrm>
          <a:prstGeom prst="rect">
            <a:avLst/>
          </a:prstGeom>
        </p:spPr>
      </p:pic>
    </p:spTree>
    <p:extLst>
      <p:ext uri="{BB962C8B-B14F-4D97-AF65-F5344CB8AC3E}">
        <p14:creationId xmlns:p14="http://schemas.microsoft.com/office/powerpoint/2010/main" val="262291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Requisiti non Funzionali</a:t>
            </a:r>
            <a:endParaRPr lang="it-IT" dirty="0"/>
          </a:p>
        </p:txBody>
      </p:sp>
      <p:sp>
        <p:nvSpPr>
          <p:cNvPr id="3" name="Segnaposto contenuto 2"/>
          <p:cNvSpPr>
            <a:spLocks noGrp="1"/>
          </p:cNvSpPr>
          <p:nvPr>
            <p:ph idx="1"/>
          </p:nvPr>
        </p:nvSpPr>
        <p:spPr>
          <a:xfrm>
            <a:off x="1141412" y="2249487"/>
            <a:ext cx="9905999" cy="1691448"/>
          </a:xfrm>
        </p:spPr>
        <p:txBody>
          <a:bodyPr/>
          <a:lstStyle/>
          <a:p>
            <a:pPr marL="914400" lvl="1" indent="-457200">
              <a:buFont typeface="+mj-lt"/>
              <a:buAutoNum type="arabicPeriod" startAt="4"/>
            </a:pPr>
            <a:r>
              <a:rPr lang="it-IT" sz="2200" b="1" dirty="0"/>
              <a:t>Supportability:</a:t>
            </a:r>
            <a:r>
              <a:rPr lang="it-IT" sz="2200" dirty="0"/>
              <a:t> </a:t>
            </a:r>
            <a:endParaRPr lang="it-IT" sz="2200" dirty="0" smtClean="0"/>
          </a:p>
          <a:p>
            <a:pPr lvl="2"/>
            <a:r>
              <a:rPr lang="it-IT" sz="1900" dirty="0" smtClean="0"/>
              <a:t>Il </a:t>
            </a:r>
            <a:r>
              <a:rPr lang="it-IT" sz="1900" dirty="0"/>
              <a:t>sistema </a:t>
            </a:r>
            <a:r>
              <a:rPr lang="it-IT" sz="1900" dirty="0" smtClean="0"/>
              <a:t>è facilmente aggiornabile attraverso la modifica dei moduli;</a:t>
            </a:r>
          </a:p>
          <a:p>
            <a:pPr lvl="2"/>
            <a:r>
              <a:rPr lang="it-IT" sz="1900" dirty="0" smtClean="0"/>
              <a:t>E’ possibile aggiungere o rimuovere eventuali funzionalità;</a:t>
            </a:r>
            <a:endParaRPr lang="it-IT" sz="1900" dirty="0"/>
          </a:p>
          <a:p>
            <a:endParaRPr lang="it-IT" dirty="0"/>
          </a:p>
        </p:txBody>
      </p:sp>
    </p:spTree>
    <p:extLst>
      <p:ext uri="{BB962C8B-B14F-4D97-AF65-F5344CB8AC3E}">
        <p14:creationId xmlns:p14="http://schemas.microsoft.com/office/powerpoint/2010/main" val="10725498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Funzionalità da testare</a:t>
            </a:r>
            <a:endParaRPr lang="it-IT" dirty="0"/>
          </a:p>
        </p:txBody>
      </p:sp>
      <p:sp>
        <p:nvSpPr>
          <p:cNvPr id="3" name="Segnaposto contenuto 2"/>
          <p:cNvSpPr>
            <a:spLocks noGrp="1"/>
          </p:cNvSpPr>
          <p:nvPr>
            <p:ph idx="1"/>
          </p:nvPr>
        </p:nvSpPr>
        <p:spPr>
          <a:xfrm>
            <a:off x="1141413" y="2249487"/>
            <a:ext cx="9905999" cy="2837668"/>
          </a:xfrm>
        </p:spPr>
        <p:txBody>
          <a:bodyPr/>
          <a:lstStyle/>
          <a:p>
            <a:pPr marL="0" indent="0">
              <a:buNone/>
            </a:pPr>
            <a:r>
              <a:rPr lang="it-IT" dirty="0"/>
              <a:t>Le attività di test sono state pianificate per le seguenti gestioni:</a:t>
            </a:r>
          </a:p>
          <a:p>
            <a:pPr lvl="1"/>
            <a:r>
              <a:rPr lang="it-IT" dirty="0" smtClean="0"/>
              <a:t>Gestione </a:t>
            </a:r>
            <a:r>
              <a:rPr lang="it-IT" dirty="0"/>
              <a:t>Registrazione</a:t>
            </a:r>
          </a:p>
          <a:p>
            <a:pPr lvl="1"/>
            <a:r>
              <a:rPr lang="it-IT" dirty="0" smtClean="0"/>
              <a:t>Gestione </a:t>
            </a:r>
            <a:r>
              <a:rPr lang="it-IT" dirty="0"/>
              <a:t>Login</a:t>
            </a:r>
          </a:p>
          <a:p>
            <a:pPr lvl="1"/>
            <a:r>
              <a:rPr lang="it-IT" dirty="0" smtClean="0"/>
              <a:t>Modifica Profilo</a:t>
            </a:r>
            <a:endParaRPr lang="it-IT" dirty="0"/>
          </a:p>
          <a:p>
            <a:pPr lvl="1"/>
            <a:r>
              <a:rPr lang="it-IT" dirty="0" smtClean="0"/>
              <a:t>Visualizza Classifica</a:t>
            </a:r>
            <a:endParaRPr lang="it-IT" dirty="0"/>
          </a:p>
          <a:p>
            <a:pPr lvl="1"/>
            <a:r>
              <a:rPr lang="it-IT" dirty="0" smtClean="0"/>
              <a:t>Modifica Impostazioni</a:t>
            </a:r>
            <a:endParaRPr lang="it-IT" dirty="0"/>
          </a:p>
        </p:txBody>
      </p:sp>
    </p:spTree>
    <p:extLst>
      <p:ext uri="{BB962C8B-B14F-4D97-AF65-F5344CB8AC3E}">
        <p14:creationId xmlns:p14="http://schemas.microsoft.com/office/powerpoint/2010/main" val="4335709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Approccio</a:t>
            </a:r>
            <a:endParaRPr lang="it-IT" dirty="0"/>
          </a:p>
        </p:txBody>
      </p:sp>
      <p:sp>
        <p:nvSpPr>
          <p:cNvPr id="3" name="Segnaposto contenuto 2"/>
          <p:cNvSpPr>
            <a:spLocks noGrp="1"/>
          </p:cNvSpPr>
          <p:nvPr>
            <p:ph idx="1"/>
          </p:nvPr>
        </p:nvSpPr>
        <p:spPr/>
        <p:txBody>
          <a:bodyPr>
            <a:normAutofit lnSpcReduction="10000"/>
          </a:bodyPr>
          <a:lstStyle/>
          <a:p>
            <a:pPr marL="0" indent="0">
              <a:buNone/>
            </a:pPr>
            <a:r>
              <a:rPr lang="it-IT" dirty="0"/>
              <a:t>Le tecniche di testing adottate riguarderanno inizialmente il testing di </a:t>
            </a:r>
            <a:r>
              <a:rPr lang="it-IT" dirty="0" smtClean="0"/>
              <a:t>unità dei </a:t>
            </a:r>
            <a:r>
              <a:rPr lang="it-IT" dirty="0"/>
              <a:t>singoli componenti, in modo da testare nello specifico la correttezza </a:t>
            </a:r>
            <a:r>
              <a:rPr lang="it-IT" dirty="0" smtClean="0"/>
              <a:t>di ciascuna </a:t>
            </a:r>
            <a:r>
              <a:rPr lang="it-IT" dirty="0"/>
              <a:t>unità.</a:t>
            </a:r>
          </a:p>
          <a:p>
            <a:pPr marL="0" indent="0">
              <a:buNone/>
            </a:pPr>
            <a:r>
              <a:rPr lang="it-IT" dirty="0"/>
              <a:t>Seguirà il testing d’integrazione, che focalizzerà </a:t>
            </a:r>
            <a:r>
              <a:rPr lang="it-IT" dirty="0" smtClean="0"/>
              <a:t>l’attenzione principalmente </a:t>
            </a:r>
            <a:r>
              <a:rPr lang="it-IT" dirty="0"/>
              <a:t>sul test delle interfacce delle suddette </a:t>
            </a:r>
            <a:r>
              <a:rPr lang="it-IT" dirty="0" smtClean="0"/>
              <a:t>unità. Infine </a:t>
            </a:r>
            <a:r>
              <a:rPr lang="it-IT" dirty="0"/>
              <a:t>verrà eseguito il testing di sistema, che vedrà come oggetto </a:t>
            </a:r>
            <a:r>
              <a:rPr lang="it-IT" dirty="0" smtClean="0"/>
              <a:t>di testing </a:t>
            </a:r>
            <a:r>
              <a:rPr lang="it-IT" dirty="0"/>
              <a:t>l’intero sistema assemblato nei suoi componenti. Quest’ </a:t>
            </a:r>
            <a:r>
              <a:rPr lang="it-IT" dirty="0" smtClean="0"/>
              <a:t>ultimo servirà </a:t>
            </a:r>
            <a:r>
              <a:rPr lang="it-IT" dirty="0"/>
              <a:t>soprattutto a verificare che il sistema soddisfi le richieste </a:t>
            </a:r>
            <a:r>
              <a:rPr lang="it-IT" dirty="0" smtClean="0"/>
              <a:t>del committente</a:t>
            </a:r>
            <a:r>
              <a:rPr lang="it-IT" dirty="0"/>
              <a:t>.</a:t>
            </a:r>
          </a:p>
          <a:p>
            <a:endParaRPr lang="it-IT" dirty="0"/>
          </a:p>
        </p:txBody>
      </p:sp>
    </p:spTree>
    <p:extLst>
      <p:ext uri="{BB962C8B-B14F-4D97-AF65-F5344CB8AC3E}">
        <p14:creationId xmlns:p14="http://schemas.microsoft.com/office/powerpoint/2010/main" val="193316248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Testing di Unità</a:t>
            </a:r>
            <a:endParaRPr lang="it-IT" dirty="0"/>
          </a:p>
        </p:txBody>
      </p:sp>
      <p:sp>
        <p:nvSpPr>
          <p:cNvPr id="3" name="Segnaposto contenuto 2"/>
          <p:cNvSpPr>
            <a:spLocks noGrp="1"/>
          </p:cNvSpPr>
          <p:nvPr>
            <p:ph idx="1"/>
          </p:nvPr>
        </p:nvSpPr>
        <p:spPr/>
        <p:txBody>
          <a:bodyPr>
            <a:normAutofit/>
          </a:bodyPr>
          <a:lstStyle/>
          <a:p>
            <a:pPr marL="0" indent="0">
              <a:buNone/>
            </a:pPr>
            <a:r>
              <a:rPr lang="it-IT" dirty="0"/>
              <a:t>Durante questa fase, verranno ricercate le condizioni di fallimento </a:t>
            </a:r>
            <a:r>
              <a:rPr lang="it-IT" dirty="0" smtClean="0"/>
              <a:t>isolando i </a:t>
            </a:r>
            <a:r>
              <a:rPr lang="it-IT" dirty="0"/>
              <a:t>componenti ed usando test driver e test stub, cioè implementazioni</a:t>
            </a:r>
          </a:p>
          <a:p>
            <a:pPr marL="0" indent="0">
              <a:buNone/>
            </a:pPr>
            <a:r>
              <a:rPr lang="it-IT" dirty="0" smtClean="0"/>
              <a:t>parziali </a:t>
            </a:r>
            <a:r>
              <a:rPr lang="it-IT" dirty="0"/>
              <a:t>di componenti che dipendono o da cui dipendono le componenti</a:t>
            </a:r>
          </a:p>
          <a:p>
            <a:pPr marL="0" indent="0">
              <a:buNone/>
            </a:pPr>
            <a:r>
              <a:rPr lang="it-IT" dirty="0"/>
              <a:t>da testare. La strategia utilizzata per il testing si baserà esclusivamente</a:t>
            </a:r>
          </a:p>
          <a:p>
            <a:pPr marL="0" indent="0">
              <a:buNone/>
            </a:pPr>
            <a:r>
              <a:rPr lang="it-IT" dirty="0"/>
              <a:t>sulla tecnica </a:t>
            </a:r>
            <a:r>
              <a:rPr lang="it-IT" dirty="0" err="1"/>
              <a:t>BlackBox</a:t>
            </a:r>
            <a:r>
              <a:rPr lang="it-IT" dirty="0"/>
              <a:t>, che si focalizza sul comportamento Input/Output,</a:t>
            </a:r>
          </a:p>
          <a:p>
            <a:pPr marL="0" indent="0">
              <a:buNone/>
            </a:pPr>
            <a:r>
              <a:rPr lang="it-IT" dirty="0"/>
              <a:t>ignorando la struttura interna della componente. Al fine di minimizzare il</a:t>
            </a:r>
          </a:p>
          <a:p>
            <a:endParaRPr lang="it-IT" dirty="0"/>
          </a:p>
        </p:txBody>
      </p:sp>
    </p:spTree>
    <p:extLst>
      <p:ext uri="{BB962C8B-B14F-4D97-AF65-F5344CB8AC3E}">
        <p14:creationId xmlns:p14="http://schemas.microsoft.com/office/powerpoint/2010/main" val="75072851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Testing di Unità</a:t>
            </a:r>
            <a:endParaRPr lang="it-IT" dirty="0"/>
          </a:p>
        </p:txBody>
      </p:sp>
      <p:sp>
        <p:nvSpPr>
          <p:cNvPr id="3" name="Segnaposto contenuto 2"/>
          <p:cNvSpPr>
            <a:spLocks noGrp="1"/>
          </p:cNvSpPr>
          <p:nvPr>
            <p:ph idx="1"/>
          </p:nvPr>
        </p:nvSpPr>
        <p:spPr/>
        <p:txBody>
          <a:bodyPr/>
          <a:lstStyle/>
          <a:p>
            <a:pPr marL="0" indent="0">
              <a:buNone/>
            </a:pPr>
            <a:r>
              <a:rPr lang="it-IT" dirty="0"/>
              <a:t>numero dei test </a:t>
            </a:r>
            <a:r>
              <a:rPr lang="it-IT" dirty="0" err="1"/>
              <a:t>cases</a:t>
            </a:r>
            <a:r>
              <a:rPr lang="it-IT" dirty="0"/>
              <a:t>, i possibili input verranno partizionati in classi di</a:t>
            </a:r>
          </a:p>
          <a:p>
            <a:pPr marL="0" indent="0">
              <a:buNone/>
            </a:pPr>
            <a:r>
              <a:rPr lang="it-IT" dirty="0"/>
              <a:t>equivalenza e per ogni classe verrà selezionato un test case . Gli stati</a:t>
            </a:r>
          </a:p>
          <a:p>
            <a:pPr marL="0" indent="0">
              <a:buNone/>
            </a:pPr>
            <a:r>
              <a:rPr lang="it-IT" dirty="0"/>
              <a:t>erronei scovati in questa, come in qualsiasi altra fase di testing, che</a:t>
            </a:r>
          </a:p>
          <a:p>
            <a:pPr marL="0" indent="0">
              <a:buNone/>
            </a:pPr>
            <a:r>
              <a:rPr lang="it-IT" dirty="0"/>
              <a:t>comporteranno un fallimento del sistema, dovranno essere</a:t>
            </a:r>
          </a:p>
          <a:p>
            <a:pPr marL="0" indent="0">
              <a:buNone/>
            </a:pPr>
            <a:r>
              <a:rPr lang="it-IT" dirty="0"/>
              <a:t>tempestivamente comunicati agli </a:t>
            </a:r>
            <a:r>
              <a:rPr lang="it-IT" dirty="0" smtClean="0"/>
              <a:t>sviluppatori al </a:t>
            </a:r>
            <a:r>
              <a:rPr lang="it-IT" dirty="0"/>
              <a:t>fine di correggerli e</a:t>
            </a:r>
          </a:p>
          <a:p>
            <a:pPr marL="0" indent="0">
              <a:buNone/>
            </a:pPr>
            <a:r>
              <a:rPr lang="it-IT" dirty="0"/>
              <a:t>ripristinare il testing al più presto.</a:t>
            </a:r>
          </a:p>
          <a:p>
            <a:endParaRPr lang="it-IT" dirty="0"/>
          </a:p>
        </p:txBody>
      </p:sp>
    </p:spTree>
    <p:extLst>
      <p:ext uri="{BB962C8B-B14F-4D97-AF65-F5344CB8AC3E}">
        <p14:creationId xmlns:p14="http://schemas.microsoft.com/office/powerpoint/2010/main" val="5007329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Testing d’integrazione</a:t>
            </a:r>
            <a:endParaRPr lang="it-IT" dirty="0"/>
          </a:p>
        </p:txBody>
      </p:sp>
      <p:sp>
        <p:nvSpPr>
          <p:cNvPr id="3" name="Segnaposto contenuto 2"/>
          <p:cNvSpPr>
            <a:spLocks noGrp="1"/>
          </p:cNvSpPr>
          <p:nvPr>
            <p:ph idx="1"/>
          </p:nvPr>
        </p:nvSpPr>
        <p:spPr/>
        <p:txBody>
          <a:bodyPr/>
          <a:lstStyle/>
          <a:p>
            <a:pPr marL="0" indent="0">
              <a:buNone/>
            </a:pPr>
            <a:r>
              <a:rPr lang="it-IT" dirty="0"/>
              <a:t>In questa fase si procederà all’integrazione delle componenti di una</a:t>
            </a:r>
          </a:p>
          <a:p>
            <a:pPr marL="0" indent="0">
              <a:buNone/>
            </a:pPr>
            <a:r>
              <a:rPr lang="it-IT" dirty="0"/>
              <a:t>funzionalità che verranno testate nel complesso attraverso una strategia di</a:t>
            </a:r>
          </a:p>
          <a:p>
            <a:pPr marL="0" indent="0">
              <a:buNone/>
            </a:pPr>
            <a:r>
              <a:rPr lang="it-IT" dirty="0"/>
              <a:t>Bottom-Up. Si passerà, poi, alla funzionalità successiva fino ad esaurire le</a:t>
            </a:r>
          </a:p>
          <a:p>
            <a:pPr marL="0" indent="0">
              <a:buNone/>
            </a:pPr>
            <a:r>
              <a:rPr lang="it-IT" dirty="0"/>
              <a:t>funzionalità implementate. Quest’approccio mira principalmente a ridurre</a:t>
            </a:r>
          </a:p>
          <a:p>
            <a:pPr marL="0" indent="0">
              <a:buNone/>
            </a:pPr>
            <a:r>
              <a:rPr lang="it-IT" dirty="0"/>
              <a:t>le dipendenze tra funzionalità differenti e a facilitare la ricerca di errori</a:t>
            </a:r>
          </a:p>
          <a:p>
            <a:pPr marL="0" indent="0">
              <a:buNone/>
            </a:pPr>
            <a:r>
              <a:rPr lang="it-IT" dirty="0"/>
              <a:t>nelle interfacce di comunicazione tra sottosistemi.</a:t>
            </a:r>
          </a:p>
          <a:p>
            <a:endParaRPr lang="it-IT" dirty="0"/>
          </a:p>
        </p:txBody>
      </p:sp>
    </p:spTree>
    <p:extLst>
      <p:ext uri="{BB962C8B-B14F-4D97-AF65-F5344CB8AC3E}">
        <p14:creationId xmlns:p14="http://schemas.microsoft.com/office/powerpoint/2010/main" val="20607626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Testing di Sistema</a:t>
            </a:r>
            <a:endParaRPr lang="it-IT" dirty="0"/>
          </a:p>
        </p:txBody>
      </p:sp>
      <p:sp>
        <p:nvSpPr>
          <p:cNvPr id="3" name="Segnaposto contenuto 2"/>
          <p:cNvSpPr>
            <a:spLocks noGrp="1"/>
          </p:cNvSpPr>
          <p:nvPr>
            <p:ph idx="1"/>
          </p:nvPr>
        </p:nvSpPr>
        <p:spPr/>
        <p:txBody>
          <a:bodyPr/>
          <a:lstStyle/>
          <a:p>
            <a:pPr marL="0" indent="0">
              <a:buNone/>
            </a:pPr>
            <a:r>
              <a:rPr lang="it-IT" dirty="0"/>
              <a:t>Lo scopo di questa fase del testing è quello di dimostrare che il sistema</a:t>
            </a:r>
          </a:p>
          <a:p>
            <a:pPr marL="0" indent="0">
              <a:buNone/>
            </a:pPr>
            <a:r>
              <a:rPr lang="it-IT" dirty="0"/>
              <a:t>soddisfi effettivamente i requisiti richiesti e che sia, quindi, pronto all’uso.</a:t>
            </a:r>
          </a:p>
          <a:p>
            <a:pPr marL="0" indent="0">
              <a:buNone/>
            </a:pPr>
            <a:r>
              <a:rPr lang="it-IT" dirty="0"/>
              <a:t>Come per il testing di unità, si cercherà di testare le funzionalità più</a:t>
            </a:r>
          </a:p>
          <a:p>
            <a:pPr marL="0" indent="0">
              <a:buNone/>
            </a:pPr>
            <a:r>
              <a:rPr lang="it-IT" dirty="0"/>
              <a:t>importanti per l’utente e quelle che hanno una maggiore probabilità di</a:t>
            </a:r>
          </a:p>
          <a:p>
            <a:pPr marL="0" indent="0">
              <a:buNone/>
            </a:pPr>
            <a:r>
              <a:rPr lang="it-IT" dirty="0"/>
              <a:t>fallimento. Si noti che, come per il testing di unità, si procederà attraverso</a:t>
            </a:r>
          </a:p>
          <a:p>
            <a:pPr marL="0" indent="0">
              <a:buNone/>
            </a:pPr>
            <a:r>
              <a:rPr lang="it-IT" dirty="0"/>
              <a:t>la tecnica </a:t>
            </a:r>
            <a:r>
              <a:rPr lang="it-IT" dirty="0" err="1"/>
              <a:t>BlackBox</a:t>
            </a:r>
            <a:r>
              <a:rPr lang="it-IT" dirty="0"/>
              <a:t>.</a:t>
            </a:r>
          </a:p>
          <a:p>
            <a:endParaRPr lang="it-IT" dirty="0"/>
          </a:p>
        </p:txBody>
      </p:sp>
    </p:spTree>
    <p:extLst>
      <p:ext uri="{BB962C8B-B14F-4D97-AF65-F5344CB8AC3E}">
        <p14:creationId xmlns:p14="http://schemas.microsoft.com/office/powerpoint/2010/main" val="28911855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46847" y="154879"/>
            <a:ext cx="9905998" cy="1478570"/>
          </a:xfrm>
        </p:spPr>
        <p:txBody>
          <a:bodyPr/>
          <a:lstStyle/>
          <a:p>
            <a:pPr algn="ctr"/>
            <a:r>
              <a:rPr lang="it-IT" b="1" dirty="0"/>
              <a:t>Sospensione e Ripresa</a:t>
            </a:r>
            <a:endParaRPr lang="it-IT" dirty="0"/>
          </a:p>
        </p:txBody>
      </p:sp>
      <p:sp>
        <p:nvSpPr>
          <p:cNvPr id="3" name="Segnaposto contenuto 2"/>
          <p:cNvSpPr>
            <a:spLocks noGrp="1"/>
          </p:cNvSpPr>
          <p:nvPr>
            <p:ph idx="1"/>
          </p:nvPr>
        </p:nvSpPr>
        <p:spPr>
          <a:xfrm>
            <a:off x="1352282" y="1876148"/>
            <a:ext cx="9905999" cy="1356598"/>
          </a:xfrm>
        </p:spPr>
        <p:txBody>
          <a:bodyPr/>
          <a:lstStyle/>
          <a:p>
            <a:pPr marL="0" indent="0" algn="ctr">
              <a:buNone/>
            </a:pPr>
            <a:r>
              <a:rPr lang="it-IT" dirty="0"/>
              <a:t>Di seguito si elencano i casi di sospensione e ripresa dell’applicazione e di come quest’ultima reagisce in questi specifici casi.</a:t>
            </a:r>
          </a:p>
          <a:p>
            <a:pPr algn="ctr"/>
            <a:endParaRPr lang="it-IT" dirty="0"/>
          </a:p>
        </p:txBody>
      </p:sp>
      <p:sp>
        <p:nvSpPr>
          <p:cNvPr id="4" name="Titolo 1"/>
          <p:cNvSpPr txBox="1">
            <a:spLocks/>
          </p:cNvSpPr>
          <p:nvPr/>
        </p:nvSpPr>
        <p:spPr>
          <a:xfrm>
            <a:off x="1035978" y="314063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it-IT" b="1" dirty="0"/>
              <a:t>Criteri di sospensione</a:t>
            </a:r>
            <a:endParaRPr lang="it-IT" dirty="0"/>
          </a:p>
        </p:txBody>
      </p:sp>
      <p:sp>
        <p:nvSpPr>
          <p:cNvPr id="6" name="Segnaposto contenuto 2"/>
          <p:cNvSpPr txBox="1">
            <a:spLocks/>
          </p:cNvSpPr>
          <p:nvPr/>
        </p:nvSpPr>
        <p:spPr>
          <a:xfrm>
            <a:off x="1246847" y="4619200"/>
            <a:ext cx="9695129" cy="19036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it-IT" dirty="0"/>
              <a:t>La fase di Testing del sistema verrà sospesa quando si raggiungerà un</a:t>
            </a:r>
          </a:p>
          <a:p>
            <a:pPr marL="0" indent="0" algn="ctr">
              <a:buNone/>
            </a:pPr>
            <a:r>
              <a:rPr lang="it-IT" dirty="0"/>
              <a:t>compromesso tra qualità del prodotto e costi dell'attività di Testing. Il</a:t>
            </a:r>
          </a:p>
          <a:p>
            <a:pPr marL="0" indent="0" algn="ctr">
              <a:buNone/>
            </a:pPr>
            <a:r>
              <a:rPr lang="it-IT" dirty="0"/>
              <a:t>Testing verrà quindi portato avanti quanto più possibile nel tempo senza</a:t>
            </a:r>
          </a:p>
          <a:p>
            <a:pPr marL="0" indent="0" algn="ctr">
              <a:buNone/>
            </a:pPr>
            <a:r>
              <a:rPr lang="it-IT" dirty="0"/>
              <a:t>però rischiare di ritardare la consegna finale del progetto.</a:t>
            </a:r>
          </a:p>
          <a:p>
            <a:pPr algn="ctr"/>
            <a:endParaRPr lang="it-IT" dirty="0"/>
          </a:p>
        </p:txBody>
      </p:sp>
    </p:spTree>
    <p:extLst>
      <p:ext uri="{BB962C8B-B14F-4D97-AF65-F5344CB8AC3E}">
        <p14:creationId xmlns:p14="http://schemas.microsoft.com/office/powerpoint/2010/main" val="31073204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959" y="78523"/>
            <a:ext cx="9905998" cy="1478570"/>
          </a:xfrm>
        </p:spPr>
        <p:txBody>
          <a:bodyPr/>
          <a:lstStyle/>
          <a:p>
            <a:pPr algn="ctr"/>
            <a:r>
              <a:rPr lang="it-IT" b="1" dirty="0"/>
              <a:t>Criteri di ripresa</a:t>
            </a:r>
            <a:endParaRPr lang="it-IT" dirty="0"/>
          </a:p>
        </p:txBody>
      </p:sp>
      <p:sp>
        <p:nvSpPr>
          <p:cNvPr id="3" name="Segnaposto contenuto 2"/>
          <p:cNvSpPr>
            <a:spLocks noGrp="1"/>
          </p:cNvSpPr>
          <p:nvPr>
            <p:ph idx="1"/>
          </p:nvPr>
        </p:nvSpPr>
        <p:spPr>
          <a:xfrm>
            <a:off x="1295959" y="1594479"/>
            <a:ext cx="9905999" cy="1897510"/>
          </a:xfrm>
        </p:spPr>
        <p:txBody>
          <a:bodyPr/>
          <a:lstStyle/>
          <a:p>
            <a:pPr marL="0" indent="0" algn="ctr">
              <a:buNone/>
            </a:pPr>
            <a:r>
              <a:rPr lang="it-IT" dirty="0"/>
              <a:t>In seguito ad ogni modifica o correzione delle componenti che</a:t>
            </a:r>
          </a:p>
          <a:p>
            <a:pPr marL="0" indent="0" algn="ctr">
              <a:buNone/>
            </a:pPr>
            <a:r>
              <a:rPr lang="it-IT" dirty="0"/>
              <a:t>genereranno errori o fallimenti, i test case verranno sottoposti nuovamente</a:t>
            </a:r>
          </a:p>
          <a:p>
            <a:pPr marL="0" indent="0" algn="ctr">
              <a:buNone/>
            </a:pPr>
            <a:r>
              <a:rPr lang="it-IT" dirty="0"/>
              <a:t>al sistema assicurandoci così di aver risolto effettivamente il problema.</a:t>
            </a:r>
          </a:p>
          <a:p>
            <a:pPr algn="ctr"/>
            <a:endParaRPr lang="it-IT" dirty="0"/>
          </a:p>
        </p:txBody>
      </p:sp>
      <p:sp>
        <p:nvSpPr>
          <p:cNvPr id="4" name="Titolo 1"/>
          <p:cNvSpPr txBox="1">
            <a:spLocks/>
          </p:cNvSpPr>
          <p:nvPr/>
        </p:nvSpPr>
        <p:spPr>
          <a:xfrm>
            <a:off x="1295959" y="348192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it-IT" b="1" dirty="0"/>
              <a:t>Materiale per il testing (Requisiti</a:t>
            </a:r>
            <a:endParaRPr lang="it-IT" dirty="0"/>
          </a:p>
          <a:p>
            <a:pPr algn="ctr"/>
            <a:r>
              <a:rPr lang="it-IT" b="1" dirty="0"/>
              <a:t>Hardware/software)</a:t>
            </a:r>
            <a:endParaRPr lang="it-IT" dirty="0"/>
          </a:p>
        </p:txBody>
      </p:sp>
      <p:sp>
        <p:nvSpPr>
          <p:cNvPr id="5" name="Segnaposto contenuto 2"/>
          <p:cNvSpPr txBox="1">
            <a:spLocks/>
          </p:cNvSpPr>
          <p:nvPr/>
        </p:nvSpPr>
        <p:spPr>
          <a:xfrm>
            <a:off x="1295958" y="4950421"/>
            <a:ext cx="9905999" cy="18975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it-IT" dirty="0"/>
              <a:t>L’hardware necessario per l’attività di test è un dispositivo </a:t>
            </a:r>
            <a:r>
              <a:rPr lang="it-IT" dirty="0" smtClean="0"/>
              <a:t>smartphone &amp; tablet </a:t>
            </a:r>
            <a:r>
              <a:rPr lang="it-IT" dirty="0"/>
              <a:t>Android, di versione minima 4.2.</a:t>
            </a:r>
          </a:p>
          <a:p>
            <a:pPr marL="0" indent="0" algn="ctr">
              <a:buNone/>
            </a:pPr>
            <a:r>
              <a:rPr lang="it-IT" dirty="0"/>
              <a:t>E’ necessario predisporre di una connessione ad internet per accedere alla maggior parte dei contenuti all’interno dell’applicazione.</a:t>
            </a:r>
          </a:p>
        </p:txBody>
      </p:sp>
    </p:spTree>
    <p:extLst>
      <p:ext uri="{BB962C8B-B14F-4D97-AF65-F5344CB8AC3E}">
        <p14:creationId xmlns:p14="http://schemas.microsoft.com/office/powerpoint/2010/main" val="14813228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Test Cases</a:t>
            </a:r>
            <a:endParaRPr lang="it-IT" dirty="0"/>
          </a:p>
        </p:txBody>
      </p:sp>
      <p:sp>
        <p:nvSpPr>
          <p:cNvPr id="3" name="Segnaposto contenuto 2"/>
          <p:cNvSpPr>
            <a:spLocks noGrp="1"/>
          </p:cNvSpPr>
          <p:nvPr>
            <p:ph idx="1"/>
          </p:nvPr>
        </p:nvSpPr>
        <p:spPr/>
        <p:txBody>
          <a:bodyPr>
            <a:normAutofit fontScale="92500"/>
          </a:bodyPr>
          <a:lstStyle/>
          <a:p>
            <a:pPr marL="0" indent="0">
              <a:buNone/>
            </a:pPr>
            <a:r>
              <a:rPr lang="it-IT" dirty="0"/>
              <a:t>Le varie fasi di testing necessiteranno ognuna di test case utili </a:t>
            </a:r>
            <a:r>
              <a:rPr lang="it-IT" dirty="0" smtClean="0"/>
              <a:t>ad individuare </a:t>
            </a:r>
            <a:r>
              <a:rPr lang="it-IT" dirty="0"/>
              <a:t>errori ed anomalie sia analizzando il codice che provando </a:t>
            </a:r>
            <a:r>
              <a:rPr lang="it-IT" dirty="0" smtClean="0"/>
              <a:t>la sua </a:t>
            </a:r>
            <a:r>
              <a:rPr lang="it-IT" dirty="0"/>
              <a:t>esecuzione.</a:t>
            </a:r>
          </a:p>
          <a:p>
            <a:pPr marL="0" indent="0">
              <a:buNone/>
            </a:pPr>
            <a:r>
              <a:rPr lang="it-IT" dirty="0"/>
              <a:t>Si sono individuate varie classi di equivalenza per ogni input che </a:t>
            </a:r>
            <a:r>
              <a:rPr lang="it-IT" dirty="0" smtClean="0"/>
              <a:t>possa essere </a:t>
            </a:r>
            <a:r>
              <a:rPr lang="it-IT" dirty="0"/>
              <a:t>immesso per l’utilizzo di una o più componenti. In tal modo, </a:t>
            </a:r>
            <a:r>
              <a:rPr lang="it-IT" dirty="0" smtClean="0"/>
              <a:t>è possibile </a:t>
            </a:r>
            <a:r>
              <a:rPr lang="it-IT" dirty="0"/>
              <a:t>sviluppare test case con input delle tipologie identificate </a:t>
            </a:r>
            <a:r>
              <a:rPr lang="it-IT" dirty="0" smtClean="0"/>
              <a:t>per testare </a:t>
            </a:r>
            <a:r>
              <a:rPr lang="it-IT" dirty="0"/>
              <a:t>una o più unità.</a:t>
            </a:r>
          </a:p>
          <a:p>
            <a:pPr marL="0" indent="0">
              <a:buNone/>
            </a:pPr>
            <a:r>
              <a:rPr lang="it-IT" dirty="0"/>
              <a:t>Di seguito sono elencate le classi di equivalenza che saranno prese </a:t>
            </a:r>
            <a:r>
              <a:rPr lang="it-IT" dirty="0" smtClean="0"/>
              <a:t>in considerazione </a:t>
            </a:r>
            <a:r>
              <a:rPr lang="it-IT" dirty="0"/>
              <a:t>durante i successivi documenti di Testing per sviluppare </a:t>
            </a:r>
            <a:r>
              <a:rPr lang="it-IT" dirty="0" smtClean="0"/>
              <a:t>i test </a:t>
            </a:r>
            <a:r>
              <a:rPr lang="it-IT" dirty="0"/>
              <a:t>case.</a:t>
            </a:r>
          </a:p>
          <a:p>
            <a:endParaRPr lang="it-IT" dirty="0"/>
          </a:p>
        </p:txBody>
      </p:sp>
    </p:spTree>
    <p:extLst>
      <p:ext uri="{BB962C8B-B14F-4D97-AF65-F5344CB8AC3E}">
        <p14:creationId xmlns:p14="http://schemas.microsoft.com/office/powerpoint/2010/main" val="7694567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Classi di equivalenza</a:t>
            </a:r>
            <a:endParaRPr lang="it-IT" dirty="0"/>
          </a:p>
        </p:txBody>
      </p:sp>
      <p:sp>
        <p:nvSpPr>
          <p:cNvPr id="3" name="Segnaposto contenuto 2"/>
          <p:cNvSpPr>
            <a:spLocks noGrp="1"/>
          </p:cNvSpPr>
          <p:nvPr>
            <p:ph idx="1"/>
          </p:nvPr>
        </p:nvSpPr>
        <p:spPr>
          <a:xfrm>
            <a:off x="1141412" y="2249487"/>
            <a:ext cx="9905999" cy="2477059"/>
          </a:xfrm>
        </p:spPr>
        <p:txBody>
          <a:bodyPr/>
          <a:lstStyle/>
          <a:p>
            <a:pPr lvl="1"/>
            <a:r>
              <a:rPr lang="it-IT" dirty="0" smtClean="0"/>
              <a:t>Gestione </a:t>
            </a:r>
            <a:r>
              <a:rPr lang="it-IT" dirty="0"/>
              <a:t>Registrazione</a:t>
            </a:r>
          </a:p>
          <a:p>
            <a:pPr lvl="1"/>
            <a:r>
              <a:rPr lang="it-IT" dirty="0" smtClean="0"/>
              <a:t>Gestione </a:t>
            </a:r>
            <a:r>
              <a:rPr lang="it-IT" dirty="0"/>
              <a:t>Login</a:t>
            </a:r>
          </a:p>
          <a:p>
            <a:pPr lvl="1"/>
            <a:r>
              <a:rPr lang="it-IT" dirty="0" smtClean="0"/>
              <a:t>Gestione </a:t>
            </a:r>
            <a:r>
              <a:rPr lang="it-IT" dirty="0"/>
              <a:t>Modifica Profilo</a:t>
            </a:r>
          </a:p>
          <a:p>
            <a:pPr lvl="1"/>
            <a:r>
              <a:rPr lang="it-IT" dirty="0"/>
              <a:t>Gestione visualizza </a:t>
            </a:r>
            <a:r>
              <a:rPr lang="it-IT" dirty="0" smtClean="0"/>
              <a:t>Classifica</a:t>
            </a:r>
            <a:r>
              <a:rPr lang="it-IT" dirty="0"/>
              <a:t>	</a:t>
            </a:r>
          </a:p>
          <a:p>
            <a:pPr lvl="1"/>
            <a:r>
              <a:rPr lang="it-IT" dirty="0"/>
              <a:t>Gestione Modifica </a:t>
            </a:r>
            <a:r>
              <a:rPr lang="it-IT" dirty="0" smtClean="0"/>
              <a:t>Impostazioni</a:t>
            </a:r>
            <a:endParaRPr lang="it-IT" dirty="0"/>
          </a:p>
          <a:p>
            <a:endParaRPr lang="it-IT" dirty="0"/>
          </a:p>
        </p:txBody>
      </p:sp>
    </p:spTree>
    <p:extLst>
      <p:ext uri="{BB962C8B-B14F-4D97-AF65-F5344CB8AC3E}">
        <p14:creationId xmlns:p14="http://schemas.microsoft.com/office/powerpoint/2010/main" val="2047009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smtClean="0"/>
              <a:t>Pseudo Requisiti</a:t>
            </a:r>
            <a:endParaRPr lang="it-IT" b="1" i="1" dirty="0"/>
          </a:p>
        </p:txBody>
      </p:sp>
      <p:sp>
        <p:nvSpPr>
          <p:cNvPr id="3" name="Segnaposto contenuto 2"/>
          <p:cNvSpPr>
            <a:spLocks noGrp="1"/>
          </p:cNvSpPr>
          <p:nvPr>
            <p:ph idx="1"/>
          </p:nvPr>
        </p:nvSpPr>
        <p:spPr>
          <a:xfrm>
            <a:off x="1141412" y="2249486"/>
            <a:ext cx="9905999" cy="3288429"/>
          </a:xfrm>
        </p:spPr>
        <p:txBody>
          <a:bodyPr>
            <a:normAutofit/>
          </a:bodyPr>
          <a:lstStyle/>
          <a:p>
            <a:pPr lvl="0"/>
            <a:r>
              <a:rPr lang="it-IT" sz="2200" b="1" dirty="0"/>
              <a:t>Implementation</a:t>
            </a:r>
            <a:r>
              <a:rPr lang="it-IT" dirty="0"/>
              <a:t>: Il sistema </a:t>
            </a:r>
            <a:r>
              <a:rPr lang="it-IT" dirty="0" smtClean="0"/>
              <a:t>supporta i linguaggi </a:t>
            </a:r>
            <a:r>
              <a:rPr lang="it-IT" dirty="0"/>
              <a:t>di programmazione PHP (lato server), Java, XML (lato client) per piattaforma </a:t>
            </a:r>
            <a:r>
              <a:rPr lang="it-IT" dirty="0" smtClean="0"/>
              <a:t>Android;</a:t>
            </a:r>
            <a:endParaRPr lang="it-IT" dirty="0"/>
          </a:p>
          <a:p>
            <a:r>
              <a:rPr lang="it-IT" b="1" dirty="0" smtClean="0"/>
              <a:t>Interface</a:t>
            </a:r>
            <a:r>
              <a:rPr lang="it-IT" dirty="0"/>
              <a:t>: Il sistema </a:t>
            </a:r>
            <a:r>
              <a:rPr lang="it-IT" dirty="0" smtClean="0"/>
              <a:t>utilizza un’ </a:t>
            </a:r>
            <a:r>
              <a:rPr lang="it-IT" dirty="0"/>
              <a:t>interfaccia grafica al fine di </a:t>
            </a:r>
            <a:r>
              <a:rPr lang="it-IT" dirty="0" smtClean="0"/>
              <a:t>rendere </a:t>
            </a:r>
            <a:r>
              <a:rPr lang="it-IT" dirty="0"/>
              <a:t>user-friendly e </a:t>
            </a:r>
            <a:r>
              <a:rPr lang="it-IT" dirty="0" smtClean="0"/>
              <a:t>gradevole;</a:t>
            </a:r>
          </a:p>
          <a:p>
            <a:pPr lvl="0"/>
            <a:r>
              <a:rPr lang="it-IT" b="1" dirty="0"/>
              <a:t>Packaging</a:t>
            </a:r>
            <a:r>
              <a:rPr lang="it-IT" dirty="0"/>
              <a:t>: </a:t>
            </a:r>
            <a:r>
              <a:rPr lang="it-IT" dirty="0" smtClean="0"/>
              <a:t>Il prodotto è da subito disponibile entro pochi giorni dal rilascio;</a:t>
            </a:r>
            <a:endParaRPr lang="it-IT" dirty="0"/>
          </a:p>
          <a:p>
            <a:pPr lvl="0"/>
            <a:r>
              <a:rPr lang="it-IT" b="1" dirty="0"/>
              <a:t>Legal</a:t>
            </a:r>
            <a:r>
              <a:rPr lang="it-IT" dirty="0"/>
              <a:t>: </a:t>
            </a:r>
            <a:r>
              <a:rPr lang="it-IT" dirty="0" smtClean="0"/>
              <a:t>Vengono rispettati i vincoli di licenza proposti da Altervista e Android;</a:t>
            </a:r>
            <a:endParaRPr lang="it-IT" dirty="0"/>
          </a:p>
        </p:txBody>
      </p:sp>
    </p:spTree>
    <p:extLst>
      <p:ext uri="{BB962C8B-B14F-4D97-AF65-F5344CB8AC3E}">
        <p14:creationId xmlns:p14="http://schemas.microsoft.com/office/powerpoint/2010/main" val="224114268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Registrazione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371324121"/>
              </p:ext>
            </p:extLst>
          </p:nvPr>
        </p:nvGraphicFramePr>
        <p:xfrm>
          <a:off x="1378040" y="2628927"/>
          <a:ext cx="9669370" cy="2216321"/>
        </p:xfrm>
        <a:graphic>
          <a:graphicData uri="http://schemas.openxmlformats.org/drawingml/2006/table">
            <a:tbl>
              <a:tblPr>
                <a:tableStyleId>{5C22544A-7EE6-4342-B048-85BDC9FD1C3A}</a:tableStyleId>
              </a:tblPr>
              <a:tblGrid>
                <a:gridCol w="2001610"/>
                <a:gridCol w="951334"/>
                <a:gridCol w="2834979"/>
                <a:gridCol w="951334"/>
                <a:gridCol w="2930113"/>
              </a:tblGrid>
              <a:tr h="427828">
                <a:tc>
                  <a:txBody>
                    <a:bodyPr/>
                    <a:lstStyle/>
                    <a:p>
                      <a:pPr marL="76200">
                        <a:lnSpc>
                          <a:spcPts val="1530"/>
                        </a:lnSpc>
                        <a:spcAft>
                          <a:spcPts val="0"/>
                        </a:spcAft>
                      </a:pPr>
                      <a:r>
                        <a:rPr lang="it-IT" sz="1400" kern="50" dirty="0">
                          <a:effectLst/>
                        </a:rPr>
                        <a:t>Nickname</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0"/>
                        </a:lnSpc>
                        <a:spcAft>
                          <a:spcPts val="0"/>
                        </a:spcAft>
                      </a:pPr>
                      <a:r>
                        <a:rPr lang="it-IT" sz="1400" kern="50">
                          <a:effectLst/>
                        </a:rPr>
                        <a:t>CE01</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0"/>
                        </a:lnSpc>
                        <a:spcAft>
                          <a:spcPts val="0"/>
                        </a:spcAft>
                      </a:pPr>
                      <a:r>
                        <a:rPr lang="it-IT" sz="1400" kern="50" dirty="0" smtClean="0">
                          <a:effectLst/>
                        </a:rPr>
                        <a:t>Nickname ≠ </a:t>
                      </a:r>
                      <a:r>
                        <a:rPr lang="it-IT" sz="1400" kern="50" dirty="0">
                          <a:effectLst/>
                        </a:rPr>
                        <a:t>‘ ’</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0"/>
                        </a:lnSpc>
                        <a:spcAft>
                          <a:spcPts val="0"/>
                        </a:spcAft>
                      </a:pPr>
                      <a:r>
                        <a:rPr lang="it-IT" sz="1400" kern="50">
                          <a:effectLst/>
                        </a:rPr>
                        <a:t>CE02</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nSpc>
                          <a:spcPts val="1530"/>
                        </a:lnSpc>
                        <a:spcAft>
                          <a:spcPts val="0"/>
                        </a:spcAft>
                      </a:pPr>
                      <a:r>
                        <a:rPr lang="it-IT" sz="1400" kern="50">
                          <a:effectLst/>
                        </a:rPr>
                        <a:t>Nickname= ‘ ’</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r>
              <a:tr h="463062">
                <a:tc>
                  <a:txBody>
                    <a:bodyPr/>
                    <a:lstStyle/>
                    <a:p>
                      <a:pPr>
                        <a:lnSpc>
                          <a:spcPct val="115000"/>
                        </a:lnSpc>
                        <a:spcAft>
                          <a:spcPts val="0"/>
                        </a:spcAft>
                      </a:pPr>
                      <a:r>
                        <a:rPr lang="it-IT" sz="1200" kern="50">
                          <a:effectLst/>
                        </a:rPr>
                        <a:t> </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a:lnSpc>
                          <a:spcPct val="115000"/>
                        </a:lnSpc>
                        <a:spcAft>
                          <a:spcPts val="0"/>
                        </a:spcAft>
                      </a:pPr>
                      <a:r>
                        <a:rPr lang="it-IT" sz="1200" kern="50">
                          <a:effectLst/>
                        </a:rPr>
                        <a:t> </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605"/>
                        </a:lnSpc>
                        <a:spcAft>
                          <a:spcPts val="0"/>
                        </a:spcAft>
                      </a:pPr>
                      <a:r>
                        <a:rPr lang="it-IT" sz="1400" kern="50" dirty="0" smtClean="0">
                          <a:effectLst/>
                        </a:rPr>
                        <a:t>Nickname ≠ Nick Esistente</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a:lnSpc>
                          <a:spcPct val="115000"/>
                        </a:lnSpc>
                        <a:spcAft>
                          <a:spcPts val="0"/>
                        </a:spcAft>
                      </a:pPr>
                      <a:r>
                        <a:rPr lang="it-IT" sz="1200" kern="50">
                          <a:effectLst/>
                        </a:rPr>
                        <a:t> </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nSpc>
                          <a:spcPts val="1605"/>
                        </a:lnSpc>
                        <a:spcAft>
                          <a:spcPts val="0"/>
                        </a:spcAft>
                      </a:pPr>
                      <a:r>
                        <a:rPr lang="it-IT" sz="1400" kern="50">
                          <a:effectLst/>
                        </a:rPr>
                        <a:t> </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r>
              <a:tr h="430625">
                <a:tc>
                  <a:txBody>
                    <a:bodyPr/>
                    <a:lstStyle/>
                    <a:p>
                      <a:pPr marL="76200">
                        <a:lnSpc>
                          <a:spcPts val="1535"/>
                        </a:lnSpc>
                        <a:spcAft>
                          <a:spcPts val="0"/>
                        </a:spcAft>
                      </a:pPr>
                      <a:r>
                        <a:rPr lang="it-IT" sz="1400" kern="50">
                          <a:effectLst/>
                        </a:rPr>
                        <a:t>Password</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5"/>
                        </a:lnSpc>
                        <a:spcAft>
                          <a:spcPts val="0"/>
                        </a:spcAft>
                      </a:pPr>
                      <a:r>
                        <a:rPr lang="it-IT" sz="1400" kern="50">
                          <a:effectLst/>
                        </a:rPr>
                        <a:t>CE03</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5"/>
                        </a:lnSpc>
                        <a:spcAft>
                          <a:spcPts val="0"/>
                        </a:spcAft>
                      </a:pPr>
                      <a:r>
                        <a:rPr lang="it-IT" sz="1400" kern="50" dirty="0">
                          <a:effectLst/>
                        </a:rPr>
                        <a:t>Password ≠ ‘ ’</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5"/>
                        </a:lnSpc>
                        <a:spcAft>
                          <a:spcPts val="0"/>
                        </a:spcAft>
                      </a:pPr>
                      <a:r>
                        <a:rPr lang="it-IT" sz="1400" kern="50">
                          <a:effectLst/>
                        </a:rPr>
                        <a:t>CE04</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nSpc>
                          <a:spcPts val="1535"/>
                        </a:lnSpc>
                        <a:spcAft>
                          <a:spcPts val="0"/>
                        </a:spcAft>
                      </a:pPr>
                      <a:r>
                        <a:rPr lang="it-IT" sz="1400" kern="50">
                          <a:effectLst/>
                        </a:rPr>
                        <a:t>Password = ‘ ’</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r>
              <a:tr h="894806">
                <a:tc>
                  <a:txBody>
                    <a:bodyPr/>
                    <a:lstStyle/>
                    <a:p>
                      <a:pPr>
                        <a:lnSpc>
                          <a:spcPct val="115000"/>
                        </a:lnSpc>
                        <a:spcAft>
                          <a:spcPts val="0"/>
                        </a:spcAft>
                      </a:pPr>
                      <a:r>
                        <a:rPr lang="it-IT" sz="1200" kern="50" dirty="0">
                          <a:effectLst/>
                        </a:rPr>
                        <a:t> E-Mail</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a:lnSpc>
                          <a:spcPct val="115000"/>
                        </a:lnSpc>
                        <a:spcAft>
                          <a:spcPts val="0"/>
                        </a:spcAft>
                      </a:pPr>
                      <a:r>
                        <a:rPr lang="it-IT" sz="1200" kern="50">
                          <a:effectLst/>
                        </a:rPr>
                        <a:t>CE05</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605"/>
                        </a:lnSpc>
                        <a:spcAft>
                          <a:spcPts val="0"/>
                        </a:spcAft>
                      </a:pPr>
                      <a:r>
                        <a:rPr lang="it-IT" sz="1400" kern="50" dirty="0" smtClean="0">
                          <a:effectLst/>
                        </a:rPr>
                        <a:t>E-Mail ≠ </a:t>
                      </a:r>
                      <a:r>
                        <a:rPr lang="it-IT" sz="1400" kern="50" dirty="0">
                          <a:effectLst/>
                        </a:rPr>
                        <a:t>‘ ’</a:t>
                      </a:r>
                      <a:endParaRPr lang="it-IT" sz="1200" kern="50" dirty="0">
                        <a:effectLst/>
                      </a:endParaRPr>
                    </a:p>
                    <a:p>
                      <a:pPr marL="63500">
                        <a:lnSpc>
                          <a:spcPts val="1605"/>
                        </a:lnSpc>
                        <a:spcAft>
                          <a:spcPts val="0"/>
                        </a:spcAft>
                      </a:pPr>
                      <a:r>
                        <a:rPr lang="it-IT" sz="1400" kern="50" dirty="0" smtClean="0">
                          <a:effectLst/>
                        </a:rPr>
                        <a:t>E-Mail ≠ E-Mail Esistente</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a:lnSpc>
                          <a:spcPct val="115000"/>
                        </a:lnSpc>
                        <a:spcAft>
                          <a:spcPts val="0"/>
                        </a:spcAft>
                      </a:pPr>
                      <a:r>
                        <a:rPr lang="it-IT" sz="1200" kern="50">
                          <a:effectLst/>
                        </a:rPr>
                        <a:t>CE06</a:t>
                      </a:r>
                      <a:endParaRPr lang="it-IT" sz="12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a:lnSpc>
                          <a:spcPts val="1605"/>
                        </a:lnSpc>
                        <a:spcAft>
                          <a:spcPts val="0"/>
                        </a:spcAft>
                      </a:pPr>
                      <a:r>
                        <a:rPr lang="it-IT" sz="1400" kern="50" dirty="0">
                          <a:effectLst/>
                        </a:rPr>
                        <a:t>E-Mail= ‘ ’</a:t>
                      </a:r>
                      <a:endParaRPr lang="it-IT" sz="1200" kern="50" dirty="0">
                        <a:effectLst/>
                      </a:endParaRPr>
                    </a:p>
                    <a:p>
                      <a:pPr>
                        <a:lnSpc>
                          <a:spcPts val="1605"/>
                        </a:lnSpc>
                        <a:spcAft>
                          <a:spcPts val="0"/>
                        </a:spcAft>
                      </a:pPr>
                      <a:r>
                        <a:rPr lang="it-IT" sz="1400" kern="50" dirty="0" smtClean="0">
                          <a:effectLst/>
                        </a:rPr>
                        <a:t>E-Mail=E-Mail Esistente</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255426820"/>
              </p:ext>
            </p:extLst>
          </p:nvPr>
        </p:nvGraphicFramePr>
        <p:xfrm>
          <a:off x="1378040" y="2249488"/>
          <a:ext cx="9669371" cy="379439"/>
        </p:xfrm>
        <a:graphic>
          <a:graphicData uri="http://schemas.openxmlformats.org/drawingml/2006/table">
            <a:tbl>
              <a:tblPr>
                <a:tableStyleId>{5C22544A-7EE6-4342-B048-85BDC9FD1C3A}</a:tableStyleId>
              </a:tblPr>
              <a:tblGrid>
                <a:gridCol w="1400057"/>
                <a:gridCol w="890293"/>
                <a:gridCol w="3308085"/>
                <a:gridCol w="890293"/>
                <a:gridCol w="3180643"/>
              </a:tblGrid>
              <a:tr h="379439">
                <a:tc>
                  <a:txBody>
                    <a:bodyPr/>
                    <a:lstStyle/>
                    <a:p>
                      <a:pPr marL="76200" algn="ctr">
                        <a:lnSpc>
                          <a:spcPct val="115000"/>
                        </a:lnSpc>
                        <a:spcAft>
                          <a:spcPts val="0"/>
                        </a:spcAft>
                      </a:pPr>
                      <a:r>
                        <a:rPr lang="it-IT" sz="1600" b="1" kern="50" dirty="0">
                          <a:effectLst/>
                        </a:rPr>
                        <a:t>Input</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gn="ctr">
                        <a:lnSpc>
                          <a:spcPct val="115000"/>
                        </a:lnSpc>
                        <a:spcAft>
                          <a:spcPts val="0"/>
                        </a:spcAft>
                      </a:pPr>
                      <a:r>
                        <a:rPr lang="it-IT" sz="1600" b="1" kern="50" dirty="0">
                          <a:effectLst/>
                        </a:rPr>
                        <a:t>Classe</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gn="ctr">
                        <a:lnSpc>
                          <a:spcPct val="115000"/>
                        </a:lnSpc>
                        <a:spcAft>
                          <a:spcPts val="0"/>
                        </a:spcAft>
                      </a:pPr>
                      <a:r>
                        <a:rPr lang="it-IT" sz="1600" b="1" kern="50" dirty="0">
                          <a:effectLst/>
                        </a:rPr>
                        <a:t>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gn="ctr">
                        <a:lnSpc>
                          <a:spcPct val="115000"/>
                        </a:lnSpc>
                        <a:spcAft>
                          <a:spcPts val="0"/>
                        </a:spcAft>
                      </a:pPr>
                      <a:r>
                        <a:rPr lang="it-IT" sz="1600" b="1" kern="50" dirty="0">
                          <a:effectLst/>
                        </a:rPr>
                        <a:t>Classe</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gn="ctr">
                        <a:lnSpc>
                          <a:spcPct val="115000"/>
                        </a:lnSpc>
                        <a:spcAft>
                          <a:spcPts val="0"/>
                        </a:spcAft>
                      </a:pPr>
                      <a:r>
                        <a:rPr lang="it-IT" sz="1600" b="1" kern="50" dirty="0">
                          <a:effectLst/>
                        </a:rPr>
                        <a:t>Non 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spTree>
    <p:extLst>
      <p:ext uri="{BB962C8B-B14F-4D97-AF65-F5344CB8AC3E}">
        <p14:creationId xmlns:p14="http://schemas.microsoft.com/office/powerpoint/2010/main" val="323813384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Login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932601840"/>
              </p:ext>
            </p:extLst>
          </p:nvPr>
        </p:nvGraphicFramePr>
        <p:xfrm>
          <a:off x="1378039" y="2540982"/>
          <a:ext cx="9669371" cy="1525995"/>
        </p:xfrm>
        <a:graphic>
          <a:graphicData uri="http://schemas.openxmlformats.org/drawingml/2006/table">
            <a:tbl>
              <a:tblPr>
                <a:tableStyleId>{5C22544A-7EE6-4342-B048-85BDC9FD1C3A}</a:tableStyleId>
              </a:tblPr>
              <a:tblGrid>
                <a:gridCol w="1400057"/>
                <a:gridCol w="890293"/>
                <a:gridCol w="3308085"/>
                <a:gridCol w="890293"/>
                <a:gridCol w="3180643"/>
              </a:tblGrid>
              <a:tr h="379439">
                <a:tc>
                  <a:txBody>
                    <a:bodyPr/>
                    <a:lstStyle/>
                    <a:p>
                      <a:pPr marL="76200" algn="ctr">
                        <a:lnSpc>
                          <a:spcPct val="115000"/>
                        </a:lnSpc>
                        <a:spcAft>
                          <a:spcPts val="0"/>
                        </a:spcAft>
                      </a:pPr>
                      <a:r>
                        <a:rPr lang="it-IT" sz="1600" b="1" kern="50" dirty="0">
                          <a:effectLst/>
                        </a:rPr>
                        <a:t>Input</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gn="ctr">
                        <a:lnSpc>
                          <a:spcPct val="115000"/>
                        </a:lnSpc>
                        <a:spcAft>
                          <a:spcPts val="0"/>
                        </a:spcAft>
                      </a:pPr>
                      <a:r>
                        <a:rPr lang="it-IT" sz="1600" b="1" kern="50" dirty="0">
                          <a:effectLst/>
                        </a:rPr>
                        <a:t>Classe</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gn="ctr">
                        <a:lnSpc>
                          <a:spcPct val="115000"/>
                        </a:lnSpc>
                        <a:spcAft>
                          <a:spcPts val="0"/>
                        </a:spcAft>
                      </a:pPr>
                      <a:r>
                        <a:rPr lang="it-IT" sz="1600" b="1" kern="50" dirty="0">
                          <a:effectLst/>
                        </a:rPr>
                        <a:t>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gn="ctr">
                        <a:lnSpc>
                          <a:spcPct val="115000"/>
                        </a:lnSpc>
                        <a:spcAft>
                          <a:spcPts val="0"/>
                        </a:spcAft>
                      </a:pPr>
                      <a:r>
                        <a:rPr lang="it-IT" sz="1600" b="1" kern="50" dirty="0">
                          <a:effectLst/>
                        </a:rPr>
                        <a:t>Classe</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gn="ctr">
                        <a:lnSpc>
                          <a:spcPct val="115000"/>
                        </a:lnSpc>
                        <a:spcAft>
                          <a:spcPts val="0"/>
                        </a:spcAft>
                      </a:pPr>
                      <a:r>
                        <a:rPr lang="it-IT" sz="1600" b="1" kern="50" dirty="0">
                          <a:effectLst/>
                        </a:rPr>
                        <a:t>Non 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r>
              <a:tr h="363692">
                <a:tc>
                  <a:txBody>
                    <a:bodyPr/>
                    <a:lstStyle/>
                    <a:p>
                      <a:pPr marL="76200">
                        <a:lnSpc>
                          <a:spcPts val="1530"/>
                        </a:lnSpc>
                        <a:spcAft>
                          <a:spcPts val="0"/>
                        </a:spcAft>
                      </a:pPr>
                      <a:r>
                        <a:rPr lang="it-IT" sz="1600" kern="50">
                          <a:effectLst/>
                        </a:rPr>
                        <a:t>Nickname</a:t>
                      </a:r>
                      <a:endParaRPr lang="it-IT" sz="16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0"/>
                        </a:lnSpc>
                        <a:spcAft>
                          <a:spcPts val="0"/>
                        </a:spcAft>
                      </a:pPr>
                      <a:r>
                        <a:rPr lang="it-IT" sz="1600" kern="50">
                          <a:effectLst/>
                        </a:rPr>
                        <a:t>CE07</a:t>
                      </a:r>
                      <a:endParaRPr lang="it-IT" sz="16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marR="0" lvl="0" indent="0" algn="l" defTabSz="914400" rtl="0" eaLnBrk="1" fontAlgn="auto" latinLnBrk="0" hangingPunct="1">
                        <a:lnSpc>
                          <a:spcPts val="1530"/>
                        </a:lnSpc>
                        <a:spcBef>
                          <a:spcPts val="0"/>
                        </a:spcBef>
                        <a:spcAft>
                          <a:spcPts val="0"/>
                        </a:spcAft>
                        <a:buClrTx/>
                        <a:buSzTx/>
                        <a:buFontTx/>
                        <a:buNone/>
                        <a:tabLst/>
                        <a:defRPr/>
                      </a:pPr>
                      <a:r>
                        <a:rPr lang="it-IT" sz="1600" kern="50" dirty="0">
                          <a:effectLst/>
                        </a:rPr>
                        <a:t>Nickname≠ ‘ ’ </a:t>
                      </a:r>
                      <a:r>
                        <a:rPr lang="it-IT" sz="1600" kern="50" dirty="0" smtClean="0">
                          <a:effectLst/>
                        </a:rPr>
                        <a:t>&amp;&amp;</a:t>
                      </a:r>
                    </a:p>
                    <a:p>
                      <a:pPr marL="63500" marR="0" lvl="0" indent="0" algn="l" defTabSz="914400" rtl="0" eaLnBrk="1" fontAlgn="auto" latinLnBrk="0" hangingPunct="1">
                        <a:lnSpc>
                          <a:spcPts val="1530"/>
                        </a:lnSpc>
                        <a:spcBef>
                          <a:spcPts val="0"/>
                        </a:spcBef>
                        <a:spcAft>
                          <a:spcPts val="0"/>
                        </a:spcAft>
                        <a:buClrTx/>
                        <a:buSzTx/>
                        <a:buFontTx/>
                        <a:buNone/>
                        <a:tabLst/>
                        <a:defRPr/>
                      </a:pPr>
                      <a:r>
                        <a:rPr lang="it-IT" sz="1600" kern="50" dirty="0" smtClean="0">
                          <a:effectLst/>
                        </a:rPr>
                        <a:t>Nickname = Nick Esistente</a:t>
                      </a:r>
                      <a:endParaRPr lang="it-IT" sz="1600" kern="50" dirty="0" smtClean="0">
                        <a:effectLst/>
                        <a:latin typeface="Times New Roman" panose="02020603050405020304" pitchFamily="18" charset="0"/>
                        <a:ea typeface="Lucida Sans Unicode" panose="020B0602030504020204" pitchFamily="34" charset="0"/>
                      </a:endParaRPr>
                    </a:p>
                    <a:p>
                      <a:pPr marL="63500">
                        <a:lnSpc>
                          <a:spcPts val="1530"/>
                        </a:lnSpc>
                        <a:spcAft>
                          <a:spcPts val="0"/>
                        </a:spcAft>
                      </a:pPr>
                      <a:endParaRPr lang="it-IT" sz="16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0"/>
                        </a:lnSpc>
                        <a:spcAft>
                          <a:spcPts val="0"/>
                        </a:spcAft>
                      </a:pPr>
                      <a:r>
                        <a:rPr lang="it-IT" sz="1600" kern="50">
                          <a:effectLst/>
                        </a:rPr>
                        <a:t>CE08</a:t>
                      </a:r>
                      <a:endParaRPr lang="it-IT" sz="16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nSpc>
                          <a:spcPts val="1530"/>
                        </a:lnSpc>
                        <a:spcAft>
                          <a:spcPts val="0"/>
                        </a:spcAft>
                      </a:pPr>
                      <a:r>
                        <a:rPr lang="it-IT" sz="1600" kern="50" dirty="0" smtClean="0">
                          <a:effectLst/>
                        </a:rPr>
                        <a:t>Nickname = </a:t>
                      </a:r>
                      <a:r>
                        <a:rPr lang="it-IT" sz="1600" kern="50" dirty="0">
                          <a:effectLst/>
                        </a:rPr>
                        <a:t>‘ ’</a:t>
                      </a:r>
                    </a:p>
                    <a:p>
                      <a:pPr marL="50800">
                        <a:lnSpc>
                          <a:spcPts val="1530"/>
                        </a:lnSpc>
                        <a:spcAft>
                          <a:spcPts val="0"/>
                        </a:spcAft>
                      </a:pPr>
                      <a:r>
                        <a:rPr lang="it-IT" sz="1600" kern="50" dirty="0">
                          <a:effectLst/>
                        </a:rPr>
                        <a:t>Nickname</a:t>
                      </a:r>
                      <a:r>
                        <a:rPr lang="it-IT" sz="1600" kern="50" dirty="0" smtClean="0">
                          <a:effectLst/>
                        </a:rPr>
                        <a:t>≠ Nickname</a:t>
                      </a:r>
                      <a:r>
                        <a:rPr lang="it-IT" sz="1600" kern="50" baseline="0" dirty="0" smtClean="0">
                          <a:effectLst/>
                        </a:rPr>
                        <a:t> </a:t>
                      </a:r>
                      <a:r>
                        <a:rPr lang="it-IT" sz="1600" kern="50" dirty="0" smtClean="0">
                          <a:effectLst/>
                        </a:rPr>
                        <a:t>Esistente</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b"/>
                </a:tc>
              </a:tr>
              <a:tr h="540000">
                <a:tc>
                  <a:txBody>
                    <a:bodyPr/>
                    <a:lstStyle/>
                    <a:p>
                      <a:pPr marL="76200">
                        <a:lnSpc>
                          <a:spcPts val="1535"/>
                        </a:lnSpc>
                        <a:spcAft>
                          <a:spcPts val="0"/>
                        </a:spcAft>
                      </a:pPr>
                      <a:r>
                        <a:rPr lang="it-IT" sz="1600" kern="50" dirty="0">
                          <a:effectLst/>
                        </a:rPr>
                        <a:t>Password</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5"/>
                        </a:lnSpc>
                        <a:spcAft>
                          <a:spcPts val="0"/>
                        </a:spcAft>
                      </a:pPr>
                      <a:r>
                        <a:rPr lang="it-IT" sz="1600" kern="50" dirty="0">
                          <a:effectLst/>
                        </a:rPr>
                        <a:t>CE09</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5"/>
                        </a:lnSpc>
                        <a:spcAft>
                          <a:spcPts val="0"/>
                        </a:spcAft>
                      </a:pPr>
                      <a:r>
                        <a:rPr lang="it-IT" sz="1600" kern="50" dirty="0">
                          <a:effectLst/>
                        </a:rPr>
                        <a:t>Password ≠ ‘ ’ &amp;&amp;</a:t>
                      </a:r>
                    </a:p>
                    <a:p>
                      <a:pPr marL="63500">
                        <a:lnSpc>
                          <a:spcPts val="1535"/>
                        </a:lnSpc>
                        <a:spcAft>
                          <a:spcPts val="0"/>
                        </a:spcAft>
                      </a:pPr>
                      <a:r>
                        <a:rPr lang="it-IT" sz="1600" kern="50" dirty="0" smtClean="0">
                          <a:effectLst/>
                        </a:rPr>
                        <a:t>Password = Password Esistente</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535"/>
                        </a:lnSpc>
                        <a:spcAft>
                          <a:spcPts val="0"/>
                        </a:spcAft>
                      </a:pPr>
                      <a:r>
                        <a:rPr lang="it-IT" sz="1600" kern="50" dirty="0">
                          <a:effectLst/>
                        </a:rPr>
                        <a:t>CE10</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nSpc>
                          <a:spcPts val="1535"/>
                        </a:lnSpc>
                        <a:spcAft>
                          <a:spcPts val="0"/>
                        </a:spcAft>
                      </a:pPr>
                      <a:r>
                        <a:rPr lang="it-IT" sz="1600" kern="50" dirty="0">
                          <a:effectLst/>
                        </a:rPr>
                        <a:t>Password = ‘ ’</a:t>
                      </a:r>
                    </a:p>
                    <a:p>
                      <a:pPr marL="50800">
                        <a:lnSpc>
                          <a:spcPts val="1535"/>
                        </a:lnSpc>
                        <a:spcAft>
                          <a:spcPts val="0"/>
                        </a:spcAft>
                      </a:pPr>
                      <a:r>
                        <a:rPr lang="it-IT" sz="1600" kern="50" dirty="0" smtClean="0">
                          <a:effectLst/>
                        </a:rPr>
                        <a:t>Password ≠ Password Utente</a:t>
                      </a:r>
                      <a:endParaRPr lang="it-IT" sz="1600" kern="50" dirty="0">
                        <a:effectLst/>
                      </a:endParaRPr>
                    </a:p>
                    <a:p>
                      <a:pPr marL="50800">
                        <a:lnSpc>
                          <a:spcPts val="1535"/>
                        </a:lnSpc>
                        <a:spcAft>
                          <a:spcPts val="0"/>
                        </a:spcAft>
                      </a:pPr>
                      <a:r>
                        <a:rPr lang="it-IT" sz="1600" kern="50" dirty="0">
                          <a:effectLst/>
                        </a:rPr>
                        <a:t>specifico</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spTree>
    <p:extLst>
      <p:ext uri="{BB962C8B-B14F-4D97-AF65-F5344CB8AC3E}">
        <p14:creationId xmlns:p14="http://schemas.microsoft.com/office/powerpoint/2010/main" val="42291019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Modifica Profilo</a:t>
            </a:r>
            <a:endParaRPr lang="it-IT" dirty="0"/>
          </a:p>
        </p:txBody>
      </p:sp>
      <p:graphicFrame>
        <p:nvGraphicFramePr>
          <p:cNvPr id="7" name="Segnaposto contenuto 6"/>
          <p:cNvGraphicFramePr>
            <a:graphicFrameLocks noGrp="1"/>
          </p:cNvGraphicFramePr>
          <p:nvPr>
            <p:ph idx="1"/>
            <p:extLst>
              <p:ext uri="{D42A27DB-BD31-4B8C-83A1-F6EECF244321}">
                <p14:modId xmlns:p14="http://schemas.microsoft.com/office/powerpoint/2010/main" val="1238325126"/>
              </p:ext>
            </p:extLst>
          </p:nvPr>
        </p:nvGraphicFramePr>
        <p:xfrm>
          <a:off x="1141414" y="2242546"/>
          <a:ext cx="9905998" cy="2433828"/>
        </p:xfrm>
        <a:graphic>
          <a:graphicData uri="http://schemas.openxmlformats.org/drawingml/2006/table">
            <a:tbl>
              <a:tblPr>
                <a:tableStyleId>{5C22544A-7EE6-4342-B048-85BDC9FD1C3A}</a:tableStyleId>
              </a:tblPr>
              <a:tblGrid>
                <a:gridCol w="1433922"/>
                <a:gridCol w="911825"/>
                <a:gridCol w="3518619"/>
                <a:gridCol w="911825"/>
                <a:gridCol w="3129807"/>
              </a:tblGrid>
              <a:tr h="252000">
                <a:tc>
                  <a:txBody>
                    <a:bodyPr/>
                    <a:lstStyle/>
                    <a:p>
                      <a:pPr marL="76200">
                        <a:lnSpc>
                          <a:spcPct val="115000"/>
                        </a:lnSpc>
                        <a:spcAft>
                          <a:spcPts val="0"/>
                        </a:spcAft>
                      </a:pPr>
                      <a:r>
                        <a:rPr lang="it-IT" sz="1600" b="1" kern="50" dirty="0">
                          <a:effectLst/>
                        </a:rPr>
                        <a:t>Input</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ct val="115000"/>
                        </a:lnSpc>
                        <a:spcAft>
                          <a:spcPts val="0"/>
                        </a:spcAft>
                      </a:pPr>
                      <a:r>
                        <a:rPr lang="it-IT" sz="1600" b="1" kern="50" dirty="0">
                          <a:effectLst/>
                        </a:rPr>
                        <a:t>Classe</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ct val="115000"/>
                        </a:lnSpc>
                        <a:spcAft>
                          <a:spcPts val="0"/>
                        </a:spcAft>
                      </a:pPr>
                      <a:r>
                        <a:rPr lang="it-IT" sz="1600" b="1" kern="50" dirty="0">
                          <a:effectLst/>
                        </a:rPr>
                        <a:t>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ct val="115000"/>
                        </a:lnSpc>
                        <a:spcAft>
                          <a:spcPts val="0"/>
                        </a:spcAft>
                      </a:pPr>
                      <a:r>
                        <a:rPr lang="it-IT" sz="1600" b="1" kern="50" dirty="0">
                          <a:effectLst/>
                        </a:rPr>
                        <a:t>Classe</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nSpc>
                          <a:spcPct val="115000"/>
                        </a:lnSpc>
                        <a:spcAft>
                          <a:spcPts val="0"/>
                        </a:spcAft>
                      </a:pPr>
                      <a:r>
                        <a:rPr lang="it-IT" sz="1600" b="1" kern="50" dirty="0">
                          <a:effectLst/>
                        </a:rPr>
                        <a:t>Non 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r>
              <a:tr h="2124000">
                <a:tc>
                  <a:txBody>
                    <a:bodyPr/>
                    <a:lstStyle/>
                    <a:p>
                      <a:pPr marL="76200">
                        <a:lnSpc>
                          <a:spcPts val="1530"/>
                        </a:lnSpc>
                        <a:spcAft>
                          <a:spcPts val="0"/>
                        </a:spcAft>
                      </a:pPr>
                      <a:r>
                        <a:rPr lang="it-IT" sz="1600" kern="50" dirty="0">
                          <a:effectLst/>
                        </a:rPr>
                        <a:t>Nuova </a:t>
                      </a:r>
                      <a:r>
                        <a:rPr lang="it-IT" sz="1600" kern="50" dirty="0" smtClean="0">
                          <a:effectLst/>
                        </a:rPr>
                        <a:t>Password</a:t>
                      </a:r>
                    </a:p>
                    <a:p>
                      <a:pPr marL="76200">
                        <a:lnSpc>
                          <a:spcPts val="1530"/>
                        </a:lnSpc>
                        <a:spcAft>
                          <a:spcPts val="0"/>
                        </a:spcAft>
                      </a:pPr>
                      <a:endParaRPr lang="it-IT" sz="1600" kern="50" dirty="0" smtClean="0">
                        <a:effectLst/>
                      </a:endParaRPr>
                    </a:p>
                    <a:p>
                      <a:pPr marL="76200" marR="0" lvl="0" indent="0" algn="l" defTabSz="914400" rtl="0" eaLnBrk="1" fontAlgn="auto" latinLnBrk="0" hangingPunct="1">
                        <a:lnSpc>
                          <a:spcPts val="1530"/>
                        </a:lnSpc>
                        <a:spcBef>
                          <a:spcPts val="0"/>
                        </a:spcBef>
                        <a:spcAft>
                          <a:spcPts val="0"/>
                        </a:spcAft>
                        <a:buClrTx/>
                        <a:buSzTx/>
                        <a:buFontTx/>
                        <a:buNone/>
                        <a:tabLst/>
                        <a:defRPr/>
                      </a:pPr>
                      <a:r>
                        <a:rPr lang="en-US" sz="1600" kern="50" dirty="0" smtClean="0">
                          <a:effectLst/>
                        </a:rPr>
                        <a:t> </a:t>
                      </a:r>
                      <a:r>
                        <a:rPr lang="it-IT" sz="1600" kern="50" dirty="0" smtClean="0">
                          <a:effectLst/>
                        </a:rPr>
                        <a:t>Nuova Email</a:t>
                      </a:r>
                      <a:endParaRPr lang="it-IT" sz="1600" kern="50" dirty="0" smtClean="0">
                        <a:effectLst/>
                        <a:latin typeface="Times New Roman" panose="02020603050405020304" pitchFamily="18" charset="0"/>
                        <a:ea typeface="Lucida Sans Unicode" panose="020B0602030504020204" pitchFamily="34" charset="0"/>
                      </a:endParaRPr>
                    </a:p>
                    <a:p>
                      <a:pPr marL="76200">
                        <a:lnSpc>
                          <a:spcPts val="1530"/>
                        </a:lnSpc>
                        <a:spcAft>
                          <a:spcPts val="0"/>
                        </a:spcAft>
                      </a:pPr>
                      <a:endParaRPr lang="it-IT" sz="1600" kern="50" dirty="0">
                        <a:effectLst/>
                      </a:endParaRPr>
                    </a:p>
                  </a:txBody>
                  <a:tcPr marL="0" marR="0" marT="0" marB="0" anchor="ctr"/>
                </a:tc>
                <a:tc>
                  <a:txBody>
                    <a:bodyPr/>
                    <a:lstStyle/>
                    <a:p>
                      <a:pPr marL="63500">
                        <a:lnSpc>
                          <a:spcPts val="1530"/>
                        </a:lnSpc>
                        <a:spcAft>
                          <a:spcPts val="0"/>
                        </a:spcAft>
                      </a:pPr>
                      <a:r>
                        <a:rPr lang="it-IT" sz="1600" kern="50" dirty="0">
                          <a:effectLst/>
                        </a:rPr>
                        <a:t>CE11</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a:lnSpc>
                          <a:spcPct val="115000"/>
                        </a:lnSpc>
                        <a:spcAft>
                          <a:spcPts val="0"/>
                        </a:spcAft>
                      </a:pPr>
                      <a:r>
                        <a:rPr lang="en-US" sz="1600" kern="50" dirty="0" err="1">
                          <a:effectLst/>
                        </a:rPr>
                        <a:t>tmpModificaEmail.length</a:t>
                      </a:r>
                      <a:r>
                        <a:rPr lang="en-US" sz="1600" kern="50" dirty="0">
                          <a:effectLst/>
                        </a:rPr>
                        <a:t>() &gt; 0) </a:t>
                      </a:r>
                      <a:endParaRPr lang="en-US" sz="1600" kern="50" dirty="0" smtClean="0">
                        <a:effectLst/>
                      </a:endParaRPr>
                    </a:p>
                    <a:p>
                      <a:pPr>
                        <a:lnSpc>
                          <a:spcPct val="115000"/>
                        </a:lnSpc>
                        <a:spcAft>
                          <a:spcPts val="0"/>
                        </a:spcAft>
                      </a:pPr>
                      <a:r>
                        <a:rPr lang="en-US" sz="1600" kern="50" dirty="0">
                          <a:effectLst/>
                        </a:rPr>
                        <a:t/>
                      </a:r>
                      <a:br>
                        <a:rPr lang="en-US" sz="1600" kern="50" dirty="0">
                          <a:effectLst/>
                        </a:rPr>
                      </a:br>
                      <a:r>
                        <a:rPr lang="en-US" sz="1600" kern="50" dirty="0" err="1">
                          <a:effectLst/>
                        </a:rPr>
                        <a:t>tmpModificaPassword.length</a:t>
                      </a:r>
                      <a:r>
                        <a:rPr lang="en-US" sz="1600" kern="50" dirty="0">
                          <a:effectLst/>
                        </a:rPr>
                        <a:t>() &gt; 0 &amp;&amp; </a:t>
                      </a:r>
                      <a:endParaRPr lang="en-US" sz="1600" kern="50" dirty="0" smtClean="0">
                        <a:effectLst/>
                      </a:endParaRPr>
                    </a:p>
                    <a:p>
                      <a:pPr>
                        <a:lnSpc>
                          <a:spcPct val="115000"/>
                        </a:lnSpc>
                        <a:spcAft>
                          <a:spcPts val="0"/>
                        </a:spcAft>
                      </a:pPr>
                      <a:endParaRPr lang="en-US" sz="1600" kern="50" dirty="0" smtClean="0">
                        <a:effectLst/>
                      </a:endParaRPr>
                    </a:p>
                    <a:p>
                      <a:pPr>
                        <a:lnSpc>
                          <a:spcPct val="115000"/>
                        </a:lnSpc>
                        <a:spcAft>
                          <a:spcPts val="0"/>
                        </a:spcAft>
                      </a:pPr>
                      <a:r>
                        <a:rPr lang="en-US" sz="1600" kern="50" dirty="0" err="1" smtClean="0">
                          <a:effectLst/>
                        </a:rPr>
                        <a:t>tmpModificaPassword.equals</a:t>
                      </a:r>
                      <a:r>
                        <a:rPr lang="en-US" sz="1600" kern="50" dirty="0" smtClean="0">
                          <a:effectLst/>
                        </a:rPr>
                        <a:t>(</a:t>
                      </a:r>
                      <a:r>
                        <a:rPr lang="en-US" sz="1600" kern="50" dirty="0" err="1" smtClean="0">
                          <a:effectLst/>
                        </a:rPr>
                        <a:t>tmpConfermaPassword</a:t>
                      </a:r>
                      <a:r>
                        <a:rPr lang="en-US" sz="1600" kern="50" dirty="0">
                          <a:effectLst/>
                        </a:rPr>
                        <a:t>))</a:t>
                      </a:r>
                      <a:br>
                        <a:rPr lang="en-US" sz="1600" kern="50" dirty="0">
                          <a:effectLst/>
                        </a:rPr>
                      </a:br>
                      <a:r>
                        <a:rPr lang="en-US" sz="1600" kern="50" dirty="0">
                          <a:effectLst/>
                        </a:rPr>
                        <a:t>  </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530"/>
                        </a:lnSpc>
                        <a:spcAft>
                          <a:spcPts val="0"/>
                        </a:spcAft>
                      </a:pPr>
                      <a:r>
                        <a:rPr lang="it-IT" sz="1600" kern="50" dirty="0">
                          <a:effectLst/>
                        </a:rPr>
                        <a:t>CE12</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effectLst/>
                        </a:rPr>
                        <a:t>tmpModificaEmail.length</a:t>
                      </a:r>
                      <a:r>
                        <a:rPr lang="en-US" sz="1600" kern="0" dirty="0">
                          <a:effectLst/>
                        </a:rPr>
                        <a:t>() &lt;= 0) </a:t>
                      </a:r>
                      <a:br>
                        <a:rPr lang="en-US" sz="1600" kern="0" dirty="0">
                          <a:effectLst/>
                        </a:rPr>
                      </a:br>
                      <a:endParaRPr lang="it-IT" sz="1600" kern="50" dirty="0">
                        <a:effectLst/>
                      </a:endParaRPr>
                    </a:p>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rPr>
                        <a:t>(</a:t>
                      </a:r>
                      <a:r>
                        <a:rPr lang="en-US" sz="1600" kern="0" dirty="0" err="1">
                          <a:effectLst/>
                        </a:rPr>
                        <a:t>tmpModificaPassword.length</a:t>
                      </a:r>
                      <a:r>
                        <a:rPr lang="en-US" sz="1600" kern="0" dirty="0">
                          <a:effectLst/>
                        </a:rPr>
                        <a:t>() &lt;= 0 &amp;&amp; </a:t>
                      </a:r>
                      <a:r>
                        <a:rPr lang="en-US" sz="1600" kern="0" dirty="0" err="1">
                          <a:effectLst/>
                        </a:rPr>
                        <a:t>tmpModificaPassword</a:t>
                      </a:r>
                      <a:r>
                        <a:rPr lang="en-US" sz="1600" kern="0" dirty="0">
                          <a:effectLst/>
                        </a:rPr>
                        <a:t>.!=(</a:t>
                      </a:r>
                      <a:r>
                        <a:rPr lang="en-US" sz="1600" kern="0" dirty="0" err="1">
                          <a:effectLst/>
                        </a:rPr>
                        <a:t>tmpConfermaPassword</a:t>
                      </a:r>
                      <a:r>
                        <a:rPr lang="en-US" sz="1600" kern="0" dirty="0">
                          <a:effectLst/>
                        </a:rPr>
                        <a:t>))</a:t>
                      </a:r>
                      <a:br>
                        <a:rPr lang="en-US" sz="1600" kern="0" dirty="0">
                          <a:effectLst/>
                        </a:rPr>
                      </a:br>
                      <a:endParaRPr lang="it-IT" sz="1600" kern="50" dirty="0">
                        <a:effectLst/>
                      </a:endParaRPr>
                    </a:p>
                    <a:p>
                      <a:pPr marL="50800">
                        <a:lnSpc>
                          <a:spcPts val="1530"/>
                        </a:lnSpc>
                        <a:spcAft>
                          <a:spcPts val="0"/>
                        </a:spcAft>
                      </a:pPr>
                      <a:r>
                        <a:rPr lang="en-US" sz="1600" kern="50" dirty="0">
                          <a:effectLst/>
                        </a:rPr>
                        <a:t> </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r>
            </a:tbl>
          </a:graphicData>
        </a:graphic>
      </p:graphicFrame>
    </p:spTree>
    <p:extLst>
      <p:ext uri="{BB962C8B-B14F-4D97-AF65-F5344CB8AC3E}">
        <p14:creationId xmlns:p14="http://schemas.microsoft.com/office/powerpoint/2010/main" val="33319580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Visualizza Classifica</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532197709"/>
              </p:ext>
            </p:extLst>
          </p:nvPr>
        </p:nvGraphicFramePr>
        <p:xfrm>
          <a:off x="1141413" y="2356834"/>
          <a:ext cx="9905999" cy="2691684"/>
        </p:xfrm>
        <a:graphic>
          <a:graphicData uri="http://schemas.openxmlformats.org/drawingml/2006/table">
            <a:tbl>
              <a:tblPr>
                <a:tableStyleId>{5C22544A-7EE6-4342-B048-85BDC9FD1C3A}</a:tableStyleId>
              </a:tblPr>
              <a:tblGrid>
                <a:gridCol w="2050593"/>
                <a:gridCol w="974617"/>
                <a:gridCol w="2904356"/>
                <a:gridCol w="978514"/>
                <a:gridCol w="2997919"/>
              </a:tblGrid>
              <a:tr h="639490">
                <a:tc>
                  <a:txBody>
                    <a:bodyPr/>
                    <a:lstStyle/>
                    <a:p>
                      <a:pPr marL="76200">
                        <a:lnSpc>
                          <a:spcPct val="115000"/>
                        </a:lnSpc>
                        <a:spcAft>
                          <a:spcPts val="0"/>
                        </a:spcAft>
                      </a:pPr>
                      <a:r>
                        <a:rPr lang="it-IT" sz="1600" b="1" kern="50" dirty="0">
                          <a:effectLst/>
                        </a:rPr>
                        <a:t>Input</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ct val="115000"/>
                        </a:lnSpc>
                        <a:spcAft>
                          <a:spcPts val="0"/>
                        </a:spcAft>
                      </a:pPr>
                      <a:r>
                        <a:rPr lang="it-IT" sz="1600" b="1" kern="50">
                          <a:effectLst/>
                        </a:rPr>
                        <a:t>Classe</a:t>
                      </a:r>
                      <a:endParaRPr lang="it-IT" sz="1600" b="1"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ct val="115000"/>
                        </a:lnSpc>
                        <a:spcAft>
                          <a:spcPts val="0"/>
                        </a:spcAft>
                      </a:pPr>
                      <a:r>
                        <a:rPr lang="it-IT" sz="1600" b="1" kern="50">
                          <a:effectLst/>
                        </a:rPr>
                        <a:t>Valido</a:t>
                      </a:r>
                      <a:endParaRPr lang="it-IT" sz="1600" b="1"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ct val="115000"/>
                        </a:lnSpc>
                        <a:spcAft>
                          <a:spcPts val="0"/>
                        </a:spcAft>
                      </a:pPr>
                      <a:r>
                        <a:rPr lang="it-IT" sz="1600" b="1" kern="50">
                          <a:effectLst/>
                        </a:rPr>
                        <a:t>Classe</a:t>
                      </a:r>
                      <a:endParaRPr lang="it-IT" sz="1600" b="1"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50800">
                        <a:lnSpc>
                          <a:spcPct val="115000"/>
                        </a:lnSpc>
                        <a:spcAft>
                          <a:spcPts val="0"/>
                        </a:spcAft>
                      </a:pPr>
                      <a:r>
                        <a:rPr lang="it-IT" sz="1600" b="1" kern="50" dirty="0">
                          <a:effectLst/>
                        </a:rPr>
                        <a:t>Non 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b"/>
                </a:tc>
              </a:tr>
              <a:tr h="992997">
                <a:tc>
                  <a:txBody>
                    <a:bodyPr/>
                    <a:lstStyle/>
                    <a:p>
                      <a:pPr marL="76200">
                        <a:lnSpc>
                          <a:spcPts val="1530"/>
                        </a:lnSpc>
                        <a:spcAft>
                          <a:spcPts val="0"/>
                        </a:spcAft>
                      </a:pPr>
                      <a:r>
                        <a:rPr lang="it-IT" sz="1600" kern="50" dirty="0" smtClean="0">
                          <a:effectLst/>
                        </a:rPr>
                        <a:t>Tema</a:t>
                      </a:r>
                      <a:endParaRPr lang="it-IT" sz="1600" kern="50" dirty="0">
                        <a:effectLst/>
                      </a:endParaRPr>
                    </a:p>
                  </a:txBody>
                  <a:tcPr marL="0" marR="0" marT="0" marB="0" anchor="ctr"/>
                </a:tc>
                <a:tc>
                  <a:txBody>
                    <a:bodyPr/>
                    <a:lstStyle/>
                    <a:p>
                      <a:pPr marL="63500">
                        <a:lnSpc>
                          <a:spcPts val="1530"/>
                        </a:lnSpc>
                        <a:spcAft>
                          <a:spcPts val="0"/>
                        </a:spcAft>
                      </a:pPr>
                      <a:r>
                        <a:rPr lang="it-IT" sz="1600" kern="50" dirty="0">
                          <a:effectLst/>
                        </a:rPr>
                        <a:t>CE13</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530"/>
                        </a:lnSpc>
                        <a:spcAft>
                          <a:spcPts val="0"/>
                        </a:spcAft>
                      </a:pPr>
                      <a:r>
                        <a:rPr lang="it-IT" sz="1600" kern="50" dirty="0">
                          <a:effectLst/>
                        </a:rPr>
                        <a:t>Tema≠ ‘ ’ &amp;&amp; Tema=</a:t>
                      </a:r>
                      <a:r>
                        <a:rPr lang="it-IT" sz="1600" kern="50" dirty="0" err="1">
                          <a:effectLst/>
                        </a:rPr>
                        <a:t>TemaEsistente</a:t>
                      </a:r>
                      <a:r>
                        <a:rPr lang="it-IT" sz="1600" kern="50" dirty="0">
                          <a:effectLst/>
                        </a:rPr>
                        <a:t> &amp;&amp; </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530"/>
                        </a:lnSpc>
                        <a:spcAft>
                          <a:spcPts val="0"/>
                        </a:spcAft>
                      </a:pPr>
                      <a:r>
                        <a:rPr lang="it-IT" sz="1600" kern="50" dirty="0">
                          <a:effectLst/>
                        </a:rPr>
                        <a:t>CE14</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530"/>
                        </a:lnSpc>
                        <a:spcAft>
                          <a:spcPts val="0"/>
                        </a:spcAft>
                      </a:pPr>
                      <a:r>
                        <a:rPr lang="it-IT" sz="1600" kern="50" dirty="0">
                          <a:effectLst/>
                        </a:rPr>
                        <a:t>Tema= ‘ ’ || </a:t>
                      </a:r>
                      <a:r>
                        <a:rPr lang="it-IT" sz="1600" kern="50" dirty="0" err="1">
                          <a:effectLst/>
                        </a:rPr>
                        <a:t>Tema≠TemaEsistente</a:t>
                      </a:r>
                      <a:r>
                        <a:rPr lang="it-IT" sz="1600" kern="50" dirty="0">
                          <a:effectLst/>
                        </a:rPr>
                        <a:t> || </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r>
              <a:tr h="1059197">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it-IT" sz="1600" kern="50" dirty="0">
                          <a:effectLst/>
                        </a:rPr>
                        <a:t> </a:t>
                      </a:r>
                      <a:r>
                        <a:rPr lang="it-IT" sz="1600" kern="50" dirty="0" smtClean="0">
                          <a:effectLst/>
                        </a:rPr>
                        <a:t>Modalità</a:t>
                      </a:r>
                      <a:endParaRPr lang="it-IT" sz="1600" kern="50" dirty="0" smtClean="0">
                        <a:effectLst/>
                        <a:latin typeface="Times New Roman" panose="02020603050405020304" pitchFamily="18" charset="0"/>
                        <a:ea typeface="Lucida Sans Unicode" panose="020B0602030504020204" pitchFamily="34" charset="0"/>
                      </a:endParaRPr>
                    </a:p>
                    <a:p>
                      <a:pPr>
                        <a:lnSpc>
                          <a:spcPct val="115000"/>
                        </a:lnSpc>
                        <a:spcAft>
                          <a:spcPts val="0"/>
                        </a:spcAft>
                      </a:pP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it-IT" sz="1600" kern="50" dirty="0">
                          <a:effectLst/>
                        </a:rPr>
                        <a:t> </a:t>
                      </a:r>
                      <a:r>
                        <a:rPr lang="it-IT" sz="1600" kern="50" dirty="0" smtClean="0">
                          <a:effectLst/>
                        </a:rPr>
                        <a:t>CE15</a:t>
                      </a:r>
                      <a:endParaRPr lang="it-IT" sz="1600" kern="50" dirty="0" smtClean="0">
                        <a:effectLst/>
                        <a:latin typeface="Times New Roman" panose="02020603050405020304" pitchFamily="18" charset="0"/>
                        <a:ea typeface="Lucida Sans Unicode" panose="020B0602030504020204" pitchFamily="34" charset="0"/>
                      </a:endParaRPr>
                    </a:p>
                    <a:p>
                      <a:pPr>
                        <a:lnSpc>
                          <a:spcPct val="115000"/>
                        </a:lnSpc>
                        <a:spcAft>
                          <a:spcPts val="0"/>
                        </a:spcAft>
                      </a:pP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605"/>
                        </a:lnSpc>
                        <a:spcAft>
                          <a:spcPts val="0"/>
                        </a:spcAft>
                      </a:pPr>
                      <a:r>
                        <a:rPr lang="it-IT" sz="1600" kern="50" dirty="0">
                          <a:effectLst/>
                        </a:rPr>
                        <a:t>Modalità≠‘ ’ &amp;&amp; </a:t>
                      </a:r>
                      <a:r>
                        <a:rPr lang="it-IT" sz="1600" kern="50" dirty="0" smtClean="0">
                          <a:effectLst/>
                        </a:rPr>
                        <a:t>Modalità =M </a:t>
                      </a:r>
                      <a:r>
                        <a:rPr lang="it-IT" sz="1600" kern="50" dirty="0" err="1" smtClean="0">
                          <a:effectLst/>
                        </a:rPr>
                        <a:t>odalità</a:t>
                      </a:r>
                      <a:endParaRPr lang="it-IT" sz="1600" kern="50" dirty="0" smtClean="0">
                        <a:effectLst/>
                      </a:endParaRPr>
                    </a:p>
                    <a:p>
                      <a:pPr marL="63500">
                        <a:lnSpc>
                          <a:spcPts val="1605"/>
                        </a:lnSpc>
                        <a:spcAft>
                          <a:spcPts val="0"/>
                        </a:spcAft>
                      </a:pPr>
                      <a:r>
                        <a:rPr lang="it-IT" sz="1600" kern="50" dirty="0" smtClean="0">
                          <a:effectLst/>
                        </a:rPr>
                        <a:t>Esistente</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it-IT" sz="1600" kern="50" dirty="0">
                          <a:effectLst/>
                        </a:rPr>
                        <a:t> </a:t>
                      </a:r>
                      <a:r>
                        <a:rPr lang="it-IT" sz="1600" kern="50" dirty="0" smtClean="0">
                          <a:effectLst/>
                        </a:rPr>
                        <a:t>CE16</a:t>
                      </a:r>
                      <a:endParaRPr lang="it-IT" sz="1600" kern="50" dirty="0" smtClean="0">
                        <a:effectLst/>
                        <a:latin typeface="Times New Roman" panose="02020603050405020304" pitchFamily="18" charset="0"/>
                        <a:ea typeface="Lucida Sans Unicode" panose="020B0602030504020204" pitchFamily="34" charset="0"/>
                      </a:endParaRPr>
                    </a:p>
                    <a:p>
                      <a:pPr>
                        <a:lnSpc>
                          <a:spcPct val="115000"/>
                        </a:lnSpc>
                        <a:spcAft>
                          <a:spcPts val="0"/>
                        </a:spcAft>
                      </a:pP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605"/>
                        </a:lnSpc>
                        <a:spcAft>
                          <a:spcPts val="0"/>
                        </a:spcAft>
                      </a:pPr>
                      <a:r>
                        <a:rPr lang="it-IT" sz="1600" kern="50" dirty="0">
                          <a:effectLst/>
                        </a:rPr>
                        <a:t>Modalità=‘ ’ || </a:t>
                      </a:r>
                      <a:r>
                        <a:rPr lang="it-IT" sz="1600" kern="50" dirty="0" smtClean="0">
                          <a:effectLst/>
                        </a:rPr>
                        <a:t>Modalità ≠ Modalità Esistente</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r>
            </a:tbl>
          </a:graphicData>
        </a:graphic>
      </p:graphicFrame>
    </p:spTree>
    <p:extLst>
      <p:ext uri="{BB962C8B-B14F-4D97-AF65-F5344CB8AC3E}">
        <p14:creationId xmlns:p14="http://schemas.microsoft.com/office/powerpoint/2010/main" val="10920957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Modifica Impostazioni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406330163"/>
              </p:ext>
            </p:extLst>
          </p:nvPr>
        </p:nvGraphicFramePr>
        <p:xfrm>
          <a:off x="1141413" y="2805462"/>
          <a:ext cx="9905999" cy="2191541"/>
        </p:xfrm>
        <a:graphic>
          <a:graphicData uri="http://schemas.openxmlformats.org/drawingml/2006/table">
            <a:tbl>
              <a:tblPr>
                <a:tableStyleId>{5C22544A-7EE6-4342-B048-85BDC9FD1C3A}</a:tableStyleId>
              </a:tblPr>
              <a:tblGrid>
                <a:gridCol w="2050593"/>
                <a:gridCol w="974617"/>
                <a:gridCol w="2904356"/>
                <a:gridCol w="978514"/>
                <a:gridCol w="2997919"/>
              </a:tblGrid>
              <a:tr h="366363">
                <a:tc>
                  <a:txBody>
                    <a:bodyPr/>
                    <a:lstStyle/>
                    <a:p>
                      <a:pPr marL="76200">
                        <a:lnSpc>
                          <a:spcPct val="115000"/>
                        </a:lnSpc>
                        <a:spcAft>
                          <a:spcPts val="0"/>
                        </a:spcAft>
                      </a:pPr>
                      <a:r>
                        <a:rPr lang="it-IT" sz="1600" b="1" kern="50" dirty="0">
                          <a:effectLst/>
                        </a:rPr>
                        <a:t>Input</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ct val="115000"/>
                        </a:lnSpc>
                        <a:spcAft>
                          <a:spcPts val="0"/>
                        </a:spcAft>
                      </a:pPr>
                      <a:r>
                        <a:rPr lang="it-IT" sz="1600" b="1" kern="50">
                          <a:effectLst/>
                        </a:rPr>
                        <a:t>Classe</a:t>
                      </a:r>
                      <a:endParaRPr lang="it-IT" sz="1600" b="1" kern="5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ct val="115000"/>
                        </a:lnSpc>
                        <a:spcAft>
                          <a:spcPts val="0"/>
                        </a:spcAft>
                      </a:pPr>
                      <a:r>
                        <a:rPr lang="it-IT" sz="1600" b="1" kern="50">
                          <a:effectLst/>
                        </a:rPr>
                        <a:t>Valido</a:t>
                      </a:r>
                      <a:endParaRPr lang="it-IT" sz="1600" b="1" kern="5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ct val="115000"/>
                        </a:lnSpc>
                        <a:spcAft>
                          <a:spcPts val="0"/>
                        </a:spcAft>
                      </a:pPr>
                      <a:r>
                        <a:rPr lang="it-IT" sz="1600" b="1" kern="50">
                          <a:effectLst/>
                        </a:rPr>
                        <a:t>Classe</a:t>
                      </a:r>
                      <a:endParaRPr lang="it-IT" sz="1600" b="1" kern="5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50800">
                        <a:lnSpc>
                          <a:spcPct val="115000"/>
                        </a:lnSpc>
                        <a:spcAft>
                          <a:spcPts val="0"/>
                        </a:spcAft>
                      </a:pPr>
                      <a:r>
                        <a:rPr lang="it-IT" sz="1600" b="1" kern="50" dirty="0">
                          <a:effectLst/>
                        </a:rPr>
                        <a:t>Non Valido</a:t>
                      </a:r>
                      <a:endParaRPr lang="it-IT" sz="1600" b="1" kern="50" dirty="0">
                        <a:effectLst/>
                        <a:latin typeface="Times New Roman" panose="02020603050405020304" pitchFamily="18" charset="0"/>
                        <a:ea typeface="Lucida Sans Unicode" panose="020B0602030504020204" pitchFamily="34" charset="0"/>
                      </a:endParaRPr>
                    </a:p>
                  </a:txBody>
                  <a:tcPr marL="0" marR="0" marT="0" marB="0" anchor="ctr"/>
                </a:tc>
              </a:tr>
              <a:tr h="497776">
                <a:tc>
                  <a:txBody>
                    <a:bodyPr/>
                    <a:lstStyle/>
                    <a:p>
                      <a:pPr marL="76200">
                        <a:lnSpc>
                          <a:spcPts val="1530"/>
                        </a:lnSpc>
                        <a:spcAft>
                          <a:spcPts val="0"/>
                        </a:spcAft>
                      </a:pPr>
                      <a:r>
                        <a:rPr lang="it-IT" sz="1600" kern="50" dirty="0">
                          <a:effectLst/>
                        </a:rPr>
                        <a:t> </a:t>
                      </a:r>
                    </a:p>
                    <a:p>
                      <a:pPr marL="76200">
                        <a:lnSpc>
                          <a:spcPts val="1530"/>
                        </a:lnSpc>
                        <a:spcAft>
                          <a:spcPts val="0"/>
                        </a:spcAft>
                      </a:pPr>
                      <a:r>
                        <a:rPr lang="it-IT" sz="1600" kern="50" dirty="0" smtClean="0">
                          <a:effectLst/>
                        </a:rPr>
                        <a:t>Lingua</a:t>
                      </a:r>
                      <a:endParaRPr lang="it-IT" sz="1600" kern="50" dirty="0">
                        <a:effectLst/>
                      </a:endParaRPr>
                    </a:p>
                  </a:txBody>
                  <a:tcPr marL="0" marR="0" marT="0" marB="0" anchor="ctr"/>
                </a:tc>
                <a:tc>
                  <a:txBody>
                    <a:bodyPr/>
                    <a:lstStyle/>
                    <a:p>
                      <a:pPr marL="63500">
                        <a:lnSpc>
                          <a:spcPts val="1530"/>
                        </a:lnSpc>
                        <a:spcAft>
                          <a:spcPts val="0"/>
                        </a:spcAft>
                      </a:pPr>
                      <a:r>
                        <a:rPr lang="it-IT" sz="1600" kern="50" dirty="0" smtClean="0">
                          <a:effectLst/>
                        </a:rPr>
                        <a:t>CE17</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530"/>
                        </a:lnSpc>
                        <a:spcAft>
                          <a:spcPts val="0"/>
                        </a:spcAft>
                      </a:pPr>
                      <a:r>
                        <a:rPr lang="it-IT" sz="1600" kern="50">
                          <a:effectLst/>
                        </a:rPr>
                        <a:t>Lingua≠ ‘ ’ &amp;&amp; Lingua=LinguaEsistente &amp;&amp; </a:t>
                      </a:r>
                      <a:endParaRPr lang="it-IT" sz="1600" kern="5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530"/>
                        </a:lnSpc>
                        <a:spcAft>
                          <a:spcPts val="0"/>
                        </a:spcAft>
                      </a:pPr>
                      <a:r>
                        <a:rPr lang="it-IT" sz="1600" kern="50" dirty="0" smtClean="0">
                          <a:effectLst/>
                        </a:rPr>
                        <a:t>CE18</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530"/>
                        </a:lnSpc>
                        <a:spcAft>
                          <a:spcPts val="0"/>
                        </a:spcAft>
                      </a:pPr>
                      <a:r>
                        <a:rPr lang="it-IT" sz="1600" kern="50">
                          <a:effectLst/>
                        </a:rPr>
                        <a:t>Lingua=‘ ’ || Lingua!=LinguaEsistente || </a:t>
                      </a:r>
                      <a:endParaRPr lang="it-IT" sz="1600" kern="50">
                        <a:effectLst/>
                        <a:latin typeface="Times New Roman" panose="02020603050405020304" pitchFamily="18" charset="0"/>
                        <a:ea typeface="Lucida Sans Unicode" panose="020B0602030504020204" pitchFamily="34" charset="0"/>
                      </a:endParaRPr>
                    </a:p>
                  </a:txBody>
                  <a:tcPr marL="0" marR="0" marT="0" marB="0" anchor="ctr"/>
                </a:tc>
              </a:tr>
              <a:tr h="1327402">
                <a:tc>
                  <a:txBody>
                    <a:bodyPr/>
                    <a:lstStyle/>
                    <a:p>
                      <a:pPr marL="76200">
                        <a:lnSpc>
                          <a:spcPts val="1530"/>
                        </a:lnSpc>
                        <a:spcAft>
                          <a:spcPts val="0"/>
                        </a:spcAft>
                      </a:pPr>
                      <a:r>
                        <a:rPr lang="it-IT" sz="1600" kern="50" dirty="0">
                          <a:effectLst/>
                        </a:rPr>
                        <a:t> </a:t>
                      </a:r>
                      <a:r>
                        <a:rPr lang="it-IT" sz="1600" kern="50" dirty="0" smtClean="0">
                          <a:effectLst/>
                        </a:rPr>
                        <a:t>Vibrazione</a:t>
                      </a:r>
                    </a:p>
                    <a:p>
                      <a:pPr marL="76200">
                        <a:lnSpc>
                          <a:spcPts val="1530"/>
                        </a:lnSpc>
                        <a:spcAft>
                          <a:spcPts val="0"/>
                        </a:spcAft>
                      </a:pPr>
                      <a:r>
                        <a:rPr lang="it-IT" sz="1600" kern="50" dirty="0" smtClean="0">
                          <a:effectLst/>
                        </a:rPr>
                        <a:t>Audio</a:t>
                      </a:r>
                      <a:endParaRPr lang="it-IT" sz="1600" kern="50" dirty="0" smtClean="0">
                        <a:effectLst/>
                        <a:latin typeface="Times New Roman" panose="02020603050405020304" pitchFamily="18" charset="0"/>
                        <a:ea typeface="Lucida Sans Unicode" panose="020B0602030504020204" pitchFamily="34" charset="0"/>
                      </a:endParaRPr>
                    </a:p>
                    <a:p>
                      <a:pPr>
                        <a:lnSpc>
                          <a:spcPct val="115000"/>
                        </a:lnSpc>
                        <a:spcAft>
                          <a:spcPts val="0"/>
                        </a:spcAft>
                      </a:pP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it-IT" sz="1600" kern="50" dirty="0">
                          <a:effectLst/>
                        </a:rPr>
                        <a:t> </a:t>
                      </a:r>
                      <a:r>
                        <a:rPr lang="it-IT" sz="1600" kern="50" dirty="0" smtClean="0">
                          <a:effectLst/>
                        </a:rPr>
                        <a:t>CE19</a:t>
                      </a:r>
                      <a:endParaRPr lang="it-IT" sz="1600" kern="50" dirty="0" smtClean="0">
                        <a:effectLst/>
                        <a:latin typeface="Times New Roman" panose="02020603050405020304" pitchFamily="18" charset="0"/>
                        <a:ea typeface="Lucida Sans Unicode" panose="020B0602030504020204" pitchFamily="34" charset="0"/>
                      </a:endParaRPr>
                    </a:p>
                    <a:p>
                      <a:pPr>
                        <a:lnSpc>
                          <a:spcPct val="115000"/>
                        </a:lnSpc>
                        <a:spcAft>
                          <a:spcPts val="0"/>
                        </a:spcAft>
                      </a:pP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605"/>
                        </a:lnSpc>
                        <a:spcAft>
                          <a:spcPts val="0"/>
                        </a:spcAft>
                      </a:pPr>
                      <a:r>
                        <a:rPr lang="it-IT" sz="1600" kern="50">
                          <a:effectLst/>
                        </a:rPr>
                        <a:t>Vibrazione=VibrazioneAttiva || Vibrazione=VibrazioneSpenta</a:t>
                      </a:r>
                    </a:p>
                    <a:p>
                      <a:pPr marL="63500">
                        <a:lnSpc>
                          <a:spcPts val="1605"/>
                        </a:lnSpc>
                        <a:spcAft>
                          <a:spcPts val="0"/>
                        </a:spcAft>
                      </a:pPr>
                      <a:r>
                        <a:rPr lang="it-IT" sz="1600" kern="50">
                          <a:effectLst/>
                        </a:rPr>
                        <a:t>&amp;&amp;</a:t>
                      </a:r>
                    </a:p>
                    <a:p>
                      <a:pPr marL="63500">
                        <a:lnSpc>
                          <a:spcPts val="1605"/>
                        </a:lnSpc>
                        <a:spcAft>
                          <a:spcPts val="0"/>
                        </a:spcAft>
                      </a:pPr>
                      <a:r>
                        <a:rPr lang="it-IT" sz="1600" kern="50">
                          <a:effectLst/>
                        </a:rPr>
                        <a:t>Audio=AudioAttivo  ||</a:t>
                      </a:r>
                    </a:p>
                    <a:p>
                      <a:pPr marL="63500">
                        <a:lnSpc>
                          <a:spcPts val="1605"/>
                        </a:lnSpc>
                        <a:spcAft>
                          <a:spcPts val="0"/>
                        </a:spcAft>
                      </a:pPr>
                      <a:r>
                        <a:rPr lang="it-IT" sz="1600" kern="50">
                          <a:effectLst/>
                        </a:rPr>
                        <a:t>Audio=AudioSpento</a:t>
                      </a:r>
                      <a:endParaRPr lang="it-IT" sz="1600" kern="5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it-IT" sz="1600" kern="50" dirty="0">
                          <a:effectLst/>
                        </a:rPr>
                        <a:t> </a:t>
                      </a:r>
                      <a:r>
                        <a:rPr lang="it-IT" sz="1600" kern="50" dirty="0" smtClean="0">
                          <a:effectLst/>
                        </a:rPr>
                        <a:t>CE20</a:t>
                      </a:r>
                      <a:endParaRPr lang="it-IT" sz="1600" kern="50" dirty="0" smtClean="0">
                        <a:effectLst/>
                        <a:latin typeface="Times New Roman" panose="02020603050405020304" pitchFamily="18" charset="0"/>
                        <a:ea typeface="Lucida Sans Unicode" panose="020B0602030504020204" pitchFamily="34" charset="0"/>
                      </a:endParaRPr>
                    </a:p>
                    <a:p>
                      <a:pPr>
                        <a:lnSpc>
                          <a:spcPct val="115000"/>
                        </a:lnSpc>
                        <a:spcAft>
                          <a:spcPts val="0"/>
                        </a:spcAft>
                      </a:pP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605"/>
                        </a:lnSpc>
                        <a:spcAft>
                          <a:spcPts val="0"/>
                        </a:spcAft>
                      </a:pPr>
                      <a:r>
                        <a:rPr lang="it-IT" sz="1600" kern="50" dirty="0">
                          <a:effectLst/>
                        </a:rPr>
                        <a:t>Vibrazione!=</a:t>
                      </a:r>
                      <a:r>
                        <a:rPr lang="it-IT" sz="1600" kern="50" dirty="0" err="1">
                          <a:effectLst/>
                        </a:rPr>
                        <a:t>VibrazioneAttiva</a:t>
                      </a:r>
                      <a:r>
                        <a:rPr lang="it-IT" sz="1600" kern="50" dirty="0">
                          <a:effectLst/>
                        </a:rPr>
                        <a:t> || Vibrazione!=</a:t>
                      </a:r>
                      <a:r>
                        <a:rPr lang="it-IT" sz="1600" kern="50" dirty="0" err="1">
                          <a:effectLst/>
                        </a:rPr>
                        <a:t>VibrazioneSpenta</a:t>
                      </a:r>
                      <a:endParaRPr lang="it-IT" sz="1600" kern="50" dirty="0">
                        <a:effectLst/>
                      </a:endParaRPr>
                    </a:p>
                    <a:p>
                      <a:pPr marL="63500">
                        <a:lnSpc>
                          <a:spcPts val="1605"/>
                        </a:lnSpc>
                        <a:spcAft>
                          <a:spcPts val="0"/>
                        </a:spcAft>
                      </a:pPr>
                      <a:r>
                        <a:rPr lang="it-IT" sz="1600" kern="50" dirty="0">
                          <a:effectLst/>
                        </a:rPr>
                        <a:t>&amp;&amp;</a:t>
                      </a:r>
                    </a:p>
                    <a:p>
                      <a:pPr marL="63500">
                        <a:lnSpc>
                          <a:spcPts val="1605"/>
                        </a:lnSpc>
                        <a:spcAft>
                          <a:spcPts val="0"/>
                        </a:spcAft>
                      </a:pPr>
                      <a:r>
                        <a:rPr lang="it-IT" sz="1600" kern="50" dirty="0">
                          <a:effectLst/>
                        </a:rPr>
                        <a:t>Audio!=</a:t>
                      </a:r>
                      <a:r>
                        <a:rPr lang="it-IT" sz="1600" kern="50" dirty="0" err="1">
                          <a:effectLst/>
                        </a:rPr>
                        <a:t>AudioAttivo</a:t>
                      </a:r>
                      <a:r>
                        <a:rPr lang="it-IT" sz="1600" kern="50" dirty="0">
                          <a:effectLst/>
                        </a:rPr>
                        <a:t>  ||</a:t>
                      </a:r>
                    </a:p>
                    <a:p>
                      <a:pPr marL="63500">
                        <a:lnSpc>
                          <a:spcPts val="1605"/>
                        </a:lnSpc>
                        <a:spcAft>
                          <a:spcPts val="0"/>
                        </a:spcAft>
                      </a:pPr>
                      <a:r>
                        <a:rPr lang="it-IT" sz="1600" kern="50" dirty="0">
                          <a:effectLst/>
                        </a:rPr>
                        <a:t>Audio!=</a:t>
                      </a:r>
                      <a:r>
                        <a:rPr lang="it-IT" sz="1600" kern="50" dirty="0" err="1">
                          <a:effectLst/>
                        </a:rPr>
                        <a:t>AudioSpento</a:t>
                      </a:r>
                      <a:endParaRPr lang="it-IT" sz="1600" kern="50" dirty="0">
                        <a:effectLst/>
                        <a:latin typeface="Times New Roman" panose="02020603050405020304" pitchFamily="18" charset="0"/>
                        <a:ea typeface="Lucida Sans Unicode" panose="020B0602030504020204" pitchFamily="34" charset="0"/>
                      </a:endParaRPr>
                    </a:p>
                  </a:txBody>
                  <a:tcPr marL="0" marR="0" marT="0" marB="0" anchor="ctr"/>
                </a:tc>
              </a:tr>
            </a:tbl>
          </a:graphicData>
        </a:graphic>
      </p:graphicFrame>
    </p:spTree>
    <p:extLst>
      <p:ext uri="{BB962C8B-B14F-4D97-AF65-F5344CB8AC3E}">
        <p14:creationId xmlns:p14="http://schemas.microsoft.com/office/powerpoint/2010/main" val="19509760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pPr algn="ctr"/>
            <a:r>
              <a:rPr lang="it-IT" b="1" dirty="0" smtClean="0"/>
              <a:t>Grazie mille dell’ attenzione</a:t>
            </a:r>
            <a:endParaRPr lang="it-IT" dirty="0"/>
          </a:p>
        </p:txBody>
      </p:sp>
      <p:sp>
        <p:nvSpPr>
          <p:cNvPr id="3" name="Sottotitolo 2"/>
          <p:cNvSpPr>
            <a:spLocks noGrp="1"/>
          </p:cNvSpPr>
          <p:nvPr>
            <p:ph type="subTitle" idx="1"/>
          </p:nvPr>
        </p:nvSpPr>
        <p:spPr>
          <a:xfrm>
            <a:off x="1876424" y="3602038"/>
            <a:ext cx="8791575" cy="1446480"/>
          </a:xfrm>
        </p:spPr>
        <p:txBody>
          <a:bodyPr>
            <a:normAutofit/>
          </a:bodyPr>
          <a:lstStyle/>
          <a:p>
            <a:pPr algn="ctr"/>
            <a:r>
              <a:rPr lang="it-IT" dirty="0" smtClean="0">
                <a:solidFill>
                  <a:schemeClr val="bg1"/>
                </a:solidFill>
              </a:rPr>
              <a:t>Buon divertimento con BizBong</a:t>
            </a:r>
          </a:p>
          <a:p>
            <a:pPr algn="ctr"/>
            <a:r>
              <a:rPr lang="it-IT" dirty="0" smtClean="0">
                <a:solidFill>
                  <a:schemeClr val="bg1"/>
                </a:solidFill>
              </a:rPr>
              <a:t>GameSoftItalia</a:t>
            </a:r>
            <a:endParaRPr lang="it-IT" dirty="0">
              <a:solidFill>
                <a:schemeClr val="bg1"/>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9" y="5429250"/>
            <a:ext cx="1428750" cy="1428750"/>
          </a:xfrm>
          <a:prstGeom prst="rect">
            <a:avLst/>
          </a:prstGeom>
        </p:spPr>
      </p:pic>
    </p:spTree>
    <p:extLst>
      <p:ext uri="{BB962C8B-B14F-4D97-AF65-F5344CB8AC3E}">
        <p14:creationId xmlns:p14="http://schemas.microsoft.com/office/powerpoint/2010/main" val="1400148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smtClean="0"/>
              <a:t>Scenari</a:t>
            </a:r>
            <a:endParaRPr lang="it-IT" dirty="0"/>
          </a:p>
        </p:txBody>
      </p:sp>
      <p:graphicFrame>
        <p:nvGraphicFramePr>
          <p:cNvPr id="8" name="Segnaposto contenuto 7"/>
          <p:cNvGraphicFramePr>
            <a:graphicFrameLocks noGrp="1"/>
          </p:cNvGraphicFramePr>
          <p:nvPr>
            <p:ph idx="1"/>
            <p:extLst>
              <p:ext uri="{D42A27DB-BD31-4B8C-83A1-F6EECF244321}">
                <p14:modId xmlns:p14="http://schemas.microsoft.com/office/powerpoint/2010/main" val="725090561"/>
              </p:ext>
            </p:extLst>
          </p:nvPr>
        </p:nvGraphicFramePr>
        <p:xfrm>
          <a:off x="2056885" y="2640169"/>
          <a:ext cx="8075054" cy="3219718"/>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8075054"/>
              </a:tblGrid>
              <a:tr h="422314">
                <a:tc>
                  <a:txBody>
                    <a:bodyPr/>
                    <a:lstStyle/>
                    <a:p>
                      <a:pPr>
                        <a:spcAft>
                          <a:spcPts val="0"/>
                        </a:spcAft>
                        <a:tabLst>
                          <a:tab pos="3735070" algn="l"/>
                        </a:tabLst>
                      </a:pPr>
                      <a:r>
                        <a:rPr lang="it-IT" sz="2400" kern="50" dirty="0">
                          <a:effectLst/>
                        </a:rPr>
                        <a:t>Crea Profilo</a:t>
                      </a:r>
                      <a:endParaRPr lang="it-IT" sz="2400" kern="50" dirty="0">
                        <a:effectLst/>
                        <a:latin typeface="Times New Roman" panose="02020603050405020304" pitchFamily="18" charset="0"/>
                        <a:ea typeface="Lucida Sans Unicode" panose="020B0602030504020204" pitchFamily="34" charset="0"/>
                      </a:endParaRPr>
                    </a:p>
                  </a:txBody>
                  <a:tcPr marL="68580" marR="68580" marT="0" marB="0">
                    <a:lnB w="12700" cap="flat" cmpd="sng" algn="ctr">
                      <a:solidFill>
                        <a:schemeClr val="tx1"/>
                      </a:solidFill>
                      <a:prstDash val="solid"/>
                      <a:round/>
                      <a:headEnd type="none" w="med" len="med"/>
                      <a:tailEnd type="none" w="med" len="med"/>
                    </a:lnB>
                  </a:tcPr>
                </a:tc>
              </a:tr>
              <a:tr h="2797404">
                <a:tc>
                  <a:txBody>
                    <a:bodyPr/>
                    <a:lstStyle/>
                    <a:p>
                      <a:pPr>
                        <a:spcAft>
                          <a:spcPts val="0"/>
                        </a:spcAft>
                      </a:pPr>
                      <a:r>
                        <a:rPr lang="it-IT" sz="1200" kern="50" dirty="0">
                          <a:effectLst/>
                        </a:rPr>
                        <a:t> </a:t>
                      </a:r>
                    </a:p>
                    <a:p>
                      <a:pPr marL="342900" lvl="0" indent="-342900">
                        <a:spcAft>
                          <a:spcPts val="0"/>
                        </a:spcAft>
                        <a:buFont typeface="Symbol" panose="05050102010706020507" pitchFamily="18" charset="2"/>
                        <a:buChar char=""/>
                      </a:pPr>
                      <a:r>
                        <a:rPr lang="it-IT" sz="2000" kern="50" dirty="0">
                          <a:effectLst/>
                        </a:rPr>
                        <a:t>Mario (Utente non registrato) clicca sul bottone “Crea Profilo” ed entra nella nuova sezione</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Mario compila la form mostrata con i relativi campi nickname, password ed email e clicca su “Ok</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Mario riceve un messaggio di avvenuta registrazione e di convalida sulla propria email;</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r>
            </a:tbl>
          </a:graphicData>
        </a:graphic>
      </p:graphicFrame>
    </p:spTree>
    <p:extLst>
      <p:ext uri="{BB962C8B-B14F-4D97-AF65-F5344CB8AC3E}">
        <p14:creationId xmlns:p14="http://schemas.microsoft.com/office/powerpoint/2010/main" val="3977384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Scenari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851438457"/>
              </p:ext>
            </p:extLst>
          </p:nvPr>
        </p:nvGraphicFramePr>
        <p:xfrm>
          <a:off x="2283463" y="2550016"/>
          <a:ext cx="7388570" cy="3271234"/>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7388570"/>
              </a:tblGrid>
              <a:tr h="432914">
                <a:tc>
                  <a:txBody>
                    <a:bodyPr/>
                    <a:lstStyle/>
                    <a:p>
                      <a:pPr>
                        <a:spcAft>
                          <a:spcPts val="0"/>
                        </a:spcAft>
                        <a:tabLst>
                          <a:tab pos="3735070" algn="l"/>
                        </a:tabLst>
                      </a:pPr>
                      <a:r>
                        <a:rPr lang="it-IT" sz="2400" kern="50" dirty="0">
                          <a:effectLst/>
                        </a:rPr>
                        <a:t>Login</a:t>
                      </a:r>
                      <a:endParaRPr lang="it-IT" sz="2400" kern="50" dirty="0">
                        <a:effectLst/>
                        <a:latin typeface="Times New Roman" panose="02020603050405020304" pitchFamily="18" charset="0"/>
                        <a:ea typeface="Lucida Sans Unicode" panose="020B0602030504020204" pitchFamily="34" charset="0"/>
                      </a:endParaRPr>
                    </a:p>
                  </a:txBody>
                  <a:tcPr marL="68580" marR="68580" marT="0" marB="0"/>
                </a:tc>
              </a:tr>
              <a:tr h="2838320">
                <a:tc>
                  <a:txBody>
                    <a:bodyPr/>
                    <a:lstStyle/>
                    <a:p>
                      <a:pPr>
                        <a:spcAft>
                          <a:spcPts val="0"/>
                        </a:spcAft>
                      </a:pPr>
                      <a:r>
                        <a:rPr lang="it-IT" sz="2000" kern="50" dirty="0">
                          <a:effectLst/>
                        </a:rPr>
                        <a:t> </a:t>
                      </a:r>
                    </a:p>
                    <a:p>
                      <a:pPr marL="342900" lvl="0" indent="-342900">
                        <a:spcAft>
                          <a:spcPts val="0"/>
                        </a:spcAft>
                        <a:buFont typeface="Symbol" panose="05050102010706020507" pitchFamily="18" charset="2"/>
                        <a:buChar char=""/>
                      </a:pPr>
                      <a:r>
                        <a:rPr lang="it-IT" sz="2000" kern="50" dirty="0">
                          <a:effectLst/>
                        </a:rPr>
                        <a:t>Claudio (Utente offline) clicca sul bottone “Login” ed entra nella nuova sezione</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Claudio compila la form mostrata con i relativi campi nickname, password e clicca su “Ok</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Claudio riceve un messaggio di conferma e viene indirizzato nella propria sezione “Home”;</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bl>
          </a:graphicData>
        </a:graphic>
      </p:graphicFrame>
      <p:sp>
        <p:nvSpPr>
          <p:cNvPr id="5" name="Rectangle 1"/>
          <p:cNvSpPr>
            <a:spLocks noChangeArrowheads="1"/>
          </p:cNvSpPr>
          <p:nvPr/>
        </p:nvSpPr>
        <p:spPr bwMode="auto">
          <a:xfrm>
            <a:off x="-128789" y="-901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8842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Scenari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441350726"/>
              </p:ext>
            </p:extLst>
          </p:nvPr>
        </p:nvGraphicFramePr>
        <p:xfrm>
          <a:off x="2153476" y="2097088"/>
          <a:ext cx="7881871" cy="4328160"/>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7881871"/>
              </a:tblGrid>
              <a:tr h="352810">
                <a:tc>
                  <a:txBody>
                    <a:bodyPr/>
                    <a:lstStyle/>
                    <a:p>
                      <a:pPr>
                        <a:spcAft>
                          <a:spcPts val="0"/>
                        </a:spcAft>
                        <a:tabLst>
                          <a:tab pos="3735070" algn="l"/>
                        </a:tabLst>
                      </a:pPr>
                      <a:r>
                        <a:rPr lang="it-IT" sz="2400" kern="50" dirty="0" smtClean="0">
                          <a:effectLst/>
                        </a:rPr>
                        <a:t>Partita</a:t>
                      </a:r>
                      <a:r>
                        <a:rPr lang="it-IT" sz="2400" kern="50" baseline="0" dirty="0" smtClean="0">
                          <a:effectLst/>
                        </a:rPr>
                        <a:t> </a:t>
                      </a:r>
                      <a:r>
                        <a:rPr lang="it-IT" sz="2400" kern="50" dirty="0" smtClean="0">
                          <a:effectLst/>
                        </a:rPr>
                        <a:t>BizBong</a:t>
                      </a:r>
                      <a:endParaRPr lang="it-IT" sz="2400" kern="50" dirty="0">
                        <a:effectLst/>
                        <a:latin typeface="Times New Roman" panose="02020603050405020304" pitchFamily="18" charset="0"/>
                        <a:ea typeface="Lucida Sans Unicode" panose="020B0602030504020204" pitchFamily="34" charset="0"/>
                      </a:endParaRPr>
                    </a:p>
                  </a:txBody>
                  <a:tcPr marL="68580" marR="68580" marT="0" marB="0"/>
                </a:tc>
              </a:tr>
              <a:tr h="3822113">
                <a:tc>
                  <a:txBody>
                    <a:bodyPr/>
                    <a:lstStyle/>
                    <a:p>
                      <a:pPr>
                        <a:spcAft>
                          <a:spcPts val="0"/>
                        </a:spcAft>
                      </a:pPr>
                      <a:r>
                        <a:rPr lang="it-IT" sz="2000" kern="50" dirty="0">
                          <a:effectLst/>
                        </a:rPr>
                        <a:t> </a:t>
                      </a:r>
                    </a:p>
                    <a:p>
                      <a:pPr marL="342900" lvl="0" indent="-342900">
                        <a:spcAft>
                          <a:spcPts val="0"/>
                        </a:spcAft>
                        <a:buFont typeface="Symbol" panose="05050102010706020507" pitchFamily="18" charset="2"/>
                        <a:buChar char=""/>
                      </a:pPr>
                      <a:r>
                        <a:rPr lang="it-IT" sz="2000" kern="50" dirty="0">
                          <a:effectLst/>
                        </a:rPr>
                        <a:t>Sara (Utente registrato) seleziona la modalità BizBong dalla “Home” e clicca sul bottone “Nuova Partita</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Sara seleziona la tipologia “Classica” ed avvia la partita</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Sara risponde alle domande mono-tema proposte in 80 secondi</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La partita si conclude con la visione congratulazioni e il punteggio ottenuto</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Sara ritorna alla pagina “Home”;</a:t>
                      </a:r>
                    </a:p>
                    <a:p>
                      <a:pPr marL="457200">
                        <a:spcAft>
                          <a:spcPts val="0"/>
                        </a:spcAft>
                      </a:pPr>
                      <a:r>
                        <a:rPr lang="it-IT" sz="2000" kern="50" dirty="0">
                          <a:effectLst/>
                        </a:rPr>
                        <a:t> </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2817693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Scenari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399931120"/>
              </p:ext>
            </p:extLst>
          </p:nvPr>
        </p:nvGraphicFramePr>
        <p:xfrm>
          <a:off x="2415947" y="2993898"/>
          <a:ext cx="7356930" cy="3108960"/>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7356930"/>
              </a:tblGrid>
              <a:tr h="0">
                <a:tc>
                  <a:txBody>
                    <a:bodyPr/>
                    <a:lstStyle/>
                    <a:p>
                      <a:pPr>
                        <a:spcAft>
                          <a:spcPts val="0"/>
                        </a:spcAft>
                        <a:tabLst>
                          <a:tab pos="3735070" algn="l"/>
                        </a:tabLst>
                      </a:pPr>
                      <a:r>
                        <a:rPr lang="it-IT" sz="2400" kern="50" dirty="0" smtClean="0">
                          <a:effectLst/>
                        </a:rPr>
                        <a:t>Visualizza</a:t>
                      </a:r>
                      <a:r>
                        <a:rPr lang="it-IT" sz="2400" kern="50" baseline="0" dirty="0" smtClean="0">
                          <a:effectLst/>
                        </a:rPr>
                        <a:t> </a:t>
                      </a:r>
                      <a:r>
                        <a:rPr lang="it-IT" sz="2400" kern="50" dirty="0" smtClean="0">
                          <a:effectLst/>
                        </a:rPr>
                        <a:t>Classifica</a:t>
                      </a:r>
                      <a:r>
                        <a:rPr lang="it-IT" sz="2400" kern="50" baseline="0" dirty="0" smtClean="0">
                          <a:effectLst/>
                        </a:rPr>
                        <a:t> </a:t>
                      </a:r>
                      <a:r>
                        <a:rPr lang="it-IT" sz="2400" kern="50" dirty="0" smtClean="0">
                          <a:effectLst/>
                        </a:rPr>
                        <a:t>BizBong</a:t>
                      </a:r>
                      <a:endParaRPr lang="it-IT" sz="2400" kern="50" dirty="0">
                        <a:effectLst/>
                        <a:latin typeface="Times New Roman" panose="02020603050405020304" pitchFamily="18" charset="0"/>
                        <a:ea typeface="Lucida Sans Unicode" panose="020B0602030504020204" pitchFamily="34" charset="0"/>
                      </a:endParaRPr>
                    </a:p>
                  </a:txBody>
                  <a:tcPr marL="68580" marR="68580" marT="0" marB="0"/>
                </a:tc>
              </a:tr>
              <a:tr h="0">
                <a:tc>
                  <a:txBody>
                    <a:bodyPr/>
                    <a:lstStyle/>
                    <a:p>
                      <a:pPr>
                        <a:spcAft>
                          <a:spcPts val="0"/>
                        </a:spcAft>
                      </a:pPr>
                      <a:r>
                        <a:rPr lang="it-IT" sz="2000" kern="50" dirty="0">
                          <a:effectLst/>
                        </a:rPr>
                        <a:t> </a:t>
                      </a:r>
                    </a:p>
                    <a:p>
                      <a:pPr marL="342900" lvl="0" indent="-342900">
                        <a:spcAft>
                          <a:spcPts val="0"/>
                        </a:spcAft>
                        <a:buFont typeface="Symbol" panose="05050102010706020507" pitchFamily="18" charset="2"/>
                        <a:buChar char=""/>
                      </a:pPr>
                      <a:r>
                        <a:rPr lang="it-IT" sz="2000" kern="50" dirty="0">
                          <a:effectLst/>
                        </a:rPr>
                        <a:t>Carla (Utente registrato) clicca sul bottone “Classifica” ed entra nella nuova sezione</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Carla seleziona la classifica “BizBong” e visualizza i classificati con i propri punteggio totalizzati</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Carla ritorna alla pagina “Home”;</a:t>
                      </a:r>
                    </a:p>
                    <a:p>
                      <a:pPr marL="457200">
                        <a:spcAft>
                          <a:spcPts val="0"/>
                        </a:spcAft>
                      </a:pPr>
                      <a:r>
                        <a:rPr lang="it-IT" sz="2000" kern="50" dirty="0">
                          <a:effectLst/>
                        </a:rPr>
                        <a:t> </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4056354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Scenari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648764546"/>
              </p:ext>
            </p:extLst>
          </p:nvPr>
        </p:nvGraphicFramePr>
        <p:xfrm>
          <a:off x="2436812" y="3020944"/>
          <a:ext cx="7315200" cy="3048000"/>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7315200"/>
              </a:tblGrid>
              <a:tr h="0">
                <a:tc>
                  <a:txBody>
                    <a:bodyPr/>
                    <a:lstStyle/>
                    <a:p>
                      <a:pPr>
                        <a:spcAft>
                          <a:spcPts val="0"/>
                        </a:spcAft>
                        <a:tabLst>
                          <a:tab pos="3735070" algn="l"/>
                        </a:tabLst>
                      </a:pPr>
                      <a:r>
                        <a:rPr lang="it-IT" sz="2000" kern="50" dirty="0" smtClean="0">
                          <a:effectLst/>
                        </a:rPr>
                        <a:t>Visualizza</a:t>
                      </a:r>
                      <a:r>
                        <a:rPr lang="it-IT" sz="2000" kern="50" baseline="0" dirty="0" smtClean="0">
                          <a:effectLst/>
                        </a:rPr>
                        <a:t> </a:t>
                      </a:r>
                      <a:r>
                        <a:rPr lang="it-IT" sz="2000" kern="50" dirty="0" smtClean="0">
                          <a:effectLst/>
                        </a:rPr>
                        <a:t>Statistica</a:t>
                      </a:r>
                      <a:r>
                        <a:rPr lang="it-IT" sz="2000" kern="50" baseline="0" dirty="0" smtClean="0">
                          <a:effectLst/>
                        </a:rPr>
                        <a:t> </a:t>
                      </a:r>
                      <a:r>
                        <a:rPr lang="it-IT" sz="2000" kern="50" dirty="0" smtClean="0">
                          <a:effectLst/>
                        </a:rPr>
                        <a:t>Utente</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tc>
              </a:tr>
              <a:tr h="0">
                <a:tc>
                  <a:txBody>
                    <a:bodyPr/>
                    <a:lstStyle/>
                    <a:p>
                      <a:pPr>
                        <a:spcAft>
                          <a:spcPts val="0"/>
                        </a:spcAft>
                      </a:pPr>
                      <a:r>
                        <a:rPr lang="it-IT" sz="2000" kern="50" dirty="0">
                          <a:effectLst/>
                        </a:rPr>
                        <a:t> </a:t>
                      </a:r>
                    </a:p>
                    <a:p>
                      <a:pPr marL="342900" lvl="0" indent="-342900">
                        <a:spcAft>
                          <a:spcPts val="0"/>
                        </a:spcAft>
                        <a:buFont typeface="Symbol" panose="05050102010706020507" pitchFamily="18" charset="2"/>
                        <a:buChar char=""/>
                      </a:pPr>
                      <a:r>
                        <a:rPr lang="it-IT" sz="2000" kern="50" dirty="0">
                          <a:effectLst/>
                        </a:rPr>
                        <a:t>Silvan (Utente registrato) clicca sul bottone “</a:t>
                      </a:r>
                      <a:r>
                        <a:rPr lang="it-IT" sz="2000" kern="50" dirty="0" smtClean="0">
                          <a:effectLst/>
                        </a:rPr>
                        <a:t>Profilo”;</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Silvan sceglie di visualizzare le proprie statistiche e clicca su “Statistiche</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Silvan visualizza i diagrammi opportuni e i punteggi accumulati;</a:t>
                      </a:r>
                    </a:p>
                    <a:p>
                      <a:pPr marL="457200">
                        <a:spcAft>
                          <a:spcPts val="0"/>
                        </a:spcAft>
                      </a:pPr>
                      <a:r>
                        <a:rPr lang="it-IT" sz="2000" kern="50" dirty="0">
                          <a:effectLst/>
                        </a:rPr>
                        <a:t> </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2482916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Scenari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319203678"/>
              </p:ext>
            </p:extLst>
          </p:nvPr>
        </p:nvGraphicFramePr>
        <p:xfrm>
          <a:off x="2172795" y="3052293"/>
          <a:ext cx="7843233" cy="2678804"/>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7843233"/>
              </a:tblGrid>
              <a:tr h="497046">
                <a:tc>
                  <a:txBody>
                    <a:bodyPr/>
                    <a:lstStyle/>
                    <a:p>
                      <a:pPr>
                        <a:spcAft>
                          <a:spcPts val="0"/>
                        </a:spcAft>
                        <a:tabLst>
                          <a:tab pos="3735070" algn="l"/>
                        </a:tabLst>
                      </a:pPr>
                      <a:r>
                        <a:rPr lang="it-IT" sz="2400" kern="50" dirty="0" smtClean="0">
                          <a:effectLst/>
                        </a:rPr>
                        <a:t>Modifica</a:t>
                      </a:r>
                      <a:r>
                        <a:rPr lang="it-IT" sz="2400" kern="50" baseline="0" dirty="0" smtClean="0">
                          <a:effectLst/>
                        </a:rPr>
                        <a:t> </a:t>
                      </a:r>
                      <a:r>
                        <a:rPr lang="it-IT" sz="2400" kern="50" dirty="0" smtClean="0">
                          <a:effectLst/>
                        </a:rPr>
                        <a:t>Profilo</a:t>
                      </a:r>
                      <a:r>
                        <a:rPr lang="it-IT" sz="2400" kern="50" baseline="0" dirty="0" smtClean="0">
                          <a:effectLst/>
                        </a:rPr>
                        <a:t> </a:t>
                      </a:r>
                      <a:r>
                        <a:rPr lang="it-IT" sz="2400" kern="50" dirty="0" smtClean="0">
                          <a:effectLst/>
                        </a:rPr>
                        <a:t>Password</a:t>
                      </a:r>
                      <a:endParaRPr lang="it-IT" sz="2400" kern="50" dirty="0">
                        <a:effectLst/>
                        <a:latin typeface="Times New Roman" panose="02020603050405020304" pitchFamily="18" charset="0"/>
                        <a:ea typeface="Lucida Sans Unicode" panose="020B0602030504020204" pitchFamily="34" charset="0"/>
                      </a:endParaRPr>
                    </a:p>
                  </a:txBody>
                  <a:tcPr marL="68580" marR="68580" marT="0" marB="0"/>
                </a:tc>
              </a:tr>
              <a:tr h="2181758">
                <a:tc>
                  <a:txBody>
                    <a:bodyPr/>
                    <a:lstStyle/>
                    <a:p>
                      <a:pPr>
                        <a:spcAft>
                          <a:spcPts val="0"/>
                        </a:spcAft>
                      </a:pPr>
                      <a:r>
                        <a:rPr lang="it-IT" sz="2000" kern="50" dirty="0">
                          <a:effectLst/>
                        </a:rPr>
                        <a:t> </a:t>
                      </a:r>
                    </a:p>
                    <a:p>
                      <a:pPr marL="342900" lvl="0" indent="-342900">
                        <a:spcAft>
                          <a:spcPts val="0"/>
                        </a:spcAft>
                        <a:buFont typeface="Symbol" panose="05050102010706020507" pitchFamily="18" charset="2"/>
                        <a:buChar char=""/>
                      </a:pPr>
                      <a:r>
                        <a:rPr lang="it-IT" sz="2000" kern="50" dirty="0">
                          <a:effectLst/>
                        </a:rPr>
                        <a:t>Saverio (Utente registrato) clicca sul bottone “Profilo</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Saverio sceglie di modificare la password compilando la form</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Saverio clicca sul pulsante “Salva” e riceve un messaggio di avvenuta modifica; </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20184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Scenari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749469898"/>
              </p:ext>
            </p:extLst>
          </p:nvPr>
        </p:nvGraphicFramePr>
        <p:xfrm>
          <a:off x="2099256" y="2485622"/>
          <a:ext cx="7547020" cy="3361385"/>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7547020"/>
              </a:tblGrid>
              <a:tr h="453512">
                <a:tc>
                  <a:txBody>
                    <a:bodyPr/>
                    <a:lstStyle/>
                    <a:p>
                      <a:pPr>
                        <a:spcAft>
                          <a:spcPts val="0"/>
                        </a:spcAft>
                        <a:tabLst>
                          <a:tab pos="3735070" algn="l"/>
                        </a:tabLst>
                      </a:pPr>
                      <a:r>
                        <a:rPr lang="it-IT" sz="2400" kern="50" dirty="0" smtClean="0">
                          <a:effectLst/>
                        </a:rPr>
                        <a:t>Modifica</a:t>
                      </a:r>
                      <a:r>
                        <a:rPr lang="it-IT" sz="2400" kern="50" baseline="0" dirty="0" smtClean="0">
                          <a:effectLst/>
                        </a:rPr>
                        <a:t> </a:t>
                      </a:r>
                      <a:r>
                        <a:rPr lang="it-IT" sz="2400" kern="50" dirty="0" smtClean="0">
                          <a:effectLst/>
                        </a:rPr>
                        <a:t>Impostazioni</a:t>
                      </a:r>
                      <a:r>
                        <a:rPr lang="it-IT" sz="2400" kern="50" baseline="0" dirty="0" smtClean="0">
                          <a:effectLst/>
                        </a:rPr>
                        <a:t> </a:t>
                      </a:r>
                      <a:r>
                        <a:rPr lang="it-IT" sz="2400" kern="50" dirty="0" smtClean="0">
                          <a:effectLst/>
                        </a:rPr>
                        <a:t>Lingua</a:t>
                      </a:r>
                      <a:endParaRPr lang="it-IT" sz="2400" kern="50" dirty="0">
                        <a:effectLst/>
                        <a:latin typeface="Times New Roman" panose="02020603050405020304" pitchFamily="18" charset="0"/>
                        <a:ea typeface="Lucida Sans Unicode" panose="020B0602030504020204" pitchFamily="34" charset="0"/>
                      </a:endParaRPr>
                    </a:p>
                  </a:txBody>
                  <a:tcPr marL="68580" marR="68580" marT="0" marB="0"/>
                </a:tc>
              </a:tr>
              <a:tr h="2907873">
                <a:tc>
                  <a:txBody>
                    <a:bodyPr/>
                    <a:lstStyle/>
                    <a:p>
                      <a:pPr>
                        <a:spcAft>
                          <a:spcPts val="0"/>
                        </a:spcAft>
                      </a:pPr>
                      <a:r>
                        <a:rPr lang="it-IT" sz="2000" kern="50" dirty="0">
                          <a:effectLst/>
                        </a:rPr>
                        <a:t> </a:t>
                      </a:r>
                    </a:p>
                    <a:p>
                      <a:pPr marL="342900" lvl="0" indent="-342900">
                        <a:spcAft>
                          <a:spcPts val="0"/>
                        </a:spcAft>
                        <a:buFont typeface="Symbol" panose="05050102010706020507" pitchFamily="18" charset="2"/>
                        <a:buChar char=""/>
                      </a:pPr>
                      <a:r>
                        <a:rPr lang="it-IT" sz="2000" kern="50" dirty="0">
                          <a:effectLst/>
                        </a:rPr>
                        <a:t>Raffaella (Utente registrato) clicca sul bottone “Impostazioni</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Raffaella sceglie di modificare la lingua tra quelle disponibili nella form</a:t>
                      </a:r>
                      <a:r>
                        <a:rPr lang="it-IT" sz="2000" kern="50" dirty="0" smtClean="0">
                          <a:effectLst/>
                        </a:rPr>
                        <a:t>;</a:t>
                      </a:r>
                    </a:p>
                    <a:p>
                      <a:pPr marL="342900" lvl="0" indent="-342900">
                        <a:spcAft>
                          <a:spcPts val="0"/>
                        </a:spcAft>
                        <a:buFont typeface="Symbol" panose="05050102010706020507" pitchFamily="18" charset="2"/>
                        <a:buChar char=""/>
                      </a:pPr>
                      <a:endParaRPr lang="it-IT" sz="2000" kern="50" dirty="0">
                        <a:effectLst/>
                      </a:endParaRPr>
                    </a:p>
                    <a:p>
                      <a:pPr marL="342900" lvl="0" indent="-342900">
                        <a:spcAft>
                          <a:spcPts val="0"/>
                        </a:spcAft>
                        <a:buFont typeface="Symbol" panose="05050102010706020507" pitchFamily="18" charset="2"/>
                        <a:buChar char=""/>
                      </a:pPr>
                      <a:r>
                        <a:rPr lang="it-IT" sz="2000" kern="50" dirty="0">
                          <a:effectLst/>
                        </a:rPr>
                        <a:t>Il sistema si aggiorna con la modifica avvenuta e cambia la lingua; </a:t>
                      </a:r>
                      <a:endParaRPr lang="it-IT" sz="20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3899811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2" y="0"/>
            <a:ext cx="9905998" cy="1478570"/>
          </a:xfrm>
        </p:spPr>
        <p:txBody>
          <a:bodyPr/>
          <a:lstStyle/>
          <a:p>
            <a:pPr algn="ctr"/>
            <a:r>
              <a:rPr lang="it-IT" b="1" i="1" dirty="0" smtClean="0"/>
              <a:t>Casi D’ Uso</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338536749"/>
              </p:ext>
            </p:extLst>
          </p:nvPr>
        </p:nvGraphicFramePr>
        <p:xfrm>
          <a:off x="1339403" y="1335066"/>
          <a:ext cx="9708007" cy="5338572"/>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9708007"/>
              </a:tblGrid>
              <a:tr h="283744">
                <a:tc>
                  <a:txBody>
                    <a:bodyPr/>
                    <a:lstStyle/>
                    <a:p>
                      <a:pPr algn="ctr">
                        <a:spcAft>
                          <a:spcPts val="0"/>
                        </a:spcAft>
                        <a:tabLst>
                          <a:tab pos="2451735" algn="ctr"/>
                          <a:tab pos="3640455" algn="l"/>
                        </a:tabLst>
                      </a:pPr>
                      <a:r>
                        <a:rPr lang="it-IT" sz="2000" kern="50" dirty="0" smtClean="0">
                          <a:effectLst/>
                        </a:rPr>
                        <a:t>Use </a:t>
                      </a:r>
                      <a:r>
                        <a:rPr lang="it-IT" sz="2000" kern="50" dirty="0">
                          <a:effectLst/>
                        </a:rPr>
                        <a:t>Case: </a:t>
                      </a:r>
                      <a:r>
                        <a:rPr lang="it-IT" sz="2000" kern="50" dirty="0" smtClean="0">
                          <a:solidFill>
                            <a:schemeClr val="tx1"/>
                          </a:solidFill>
                          <a:effectLst/>
                          <a:latin typeface="Times New Roman" panose="02020603050405020304" pitchFamily="18" charset="0"/>
                          <a:ea typeface="Lucida Sans Unicode" panose="020B0602030504020204" pitchFamily="34" charset="0"/>
                        </a:rPr>
                        <a:t>CreaProfiloActivity</a:t>
                      </a:r>
                      <a:r>
                        <a:rPr lang="it-IT" sz="2000" kern="50" dirty="0">
                          <a:effectLst/>
                        </a:rPr>
                        <a:t>	</a:t>
                      </a:r>
                      <a:endParaRPr lang="it-IT" sz="2000" kern="50" dirty="0">
                        <a:effectLst/>
                        <a:latin typeface="Times New Roman" panose="02020603050405020304" pitchFamily="18" charset="0"/>
                        <a:ea typeface="Lucida Sans Unicode" panose="020B0602030504020204" pitchFamily="34" charset="0"/>
                      </a:endParaRPr>
                    </a:p>
                  </a:txBody>
                  <a:tcPr marL="63707" marR="63707" marT="0" marB="0"/>
                </a:tc>
              </a:tr>
              <a:tr h="255370">
                <a:tc>
                  <a:txBody>
                    <a:bodyPr/>
                    <a:lstStyle/>
                    <a:p>
                      <a:pPr>
                        <a:spcAft>
                          <a:spcPts val="0"/>
                        </a:spcAft>
                      </a:pPr>
                      <a:r>
                        <a:rPr lang="it-IT" sz="1800" b="1" kern="50" dirty="0">
                          <a:solidFill>
                            <a:schemeClr val="tx1"/>
                          </a:solidFill>
                          <a:effectLst/>
                          <a:latin typeface="Times New Roman" panose="02020603050405020304" pitchFamily="18" charset="0"/>
                          <a:ea typeface="Lucida Sans Unicode" panose="020B0602030504020204" pitchFamily="34" charset="0"/>
                        </a:rPr>
                        <a:t>ID: </a:t>
                      </a:r>
                      <a:r>
                        <a:rPr lang="it-IT" sz="1800" kern="50" dirty="0">
                          <a:solidFill>
                            <a:schemeClr val="tx1"/>
                          </a:solidFill>
                          <a:effectLst/>
                          <a:latin typeface="Times New Roman" panose="02020603050405020304" pitchFamily="18" charset="0"/>
                          <a:ea typeface="Lucida Sans Unicode" panose="020B0602030504020204" pitchFamily="34" charset="0"/>
                        </a:rPr>
                        <a:t>CreaProfiloActivity</a:t>
                      </a:r>
                    </a:p>
                  </a:txBody>
                  <a:tcPr marL="68580" marR="68580" marT="0" marB="0">
                    <a:solidFill>
                      <a:schemeClr val="bg2">
                        <a:lumMod val="60000"/>
                        <a:lumOff val="40000"/>
                      </a:schemeClr>
                    </a:solidFill>
                  </a:tcPr>
                </a:tc>
              </a:tr>
              <a:tr h="255370">
                <a:tc>
                  <a:txBody>
                    <a:bodyPr/>
                    <a:lstStyle/>
                    <a:p>
                      <a:pPr>
                        <a:spcAft>
                          <a:spcPts val="0"/>
                        </a:spcAft>
                      </a:pPr>
                      <a:r>
                        <a:rPr lang="it-IT" sz="1800" b="1" kern="50" dirty="0">
                          <a:solidFill>
                            <a:schemeClr val="tx1"/>
                          </a:solidFill>
                          <a:effectLst/>
                          <a:latin typeface="Times New Roman" panose="02020603050405020304" pitchFamily="18" charset="0"/>
                          <a:ea typeface="Lucida Sans Unicode" panose="020B0602030504020204" pitchFamily="34" charset="0"/>
                        </a:rPr>
                        <a:t>Actors: </a:t>
                      </a:r>
                      <a:r>
                        <a:rPr lang="it-IT" sz="1800" kern="50" dirty="0">
                          <a:solidFill>
                            <a:schemeClr val="tx1"/>
                          </a:solidFill>
                          <a:effectLst/>
                          <a:latin typeface="Times New Roman" panose="02020603050405020304" pitchFamily="18" charset="0"/>
                          <a:ea typeface="Lucida Sans Unicode" panose="020B0602030504020204" pitchFamily="34" charset="0"/>
                        </a:rPr>
                        <a:t>Utente non registrato</a:t>
                      </a:r>
                    </a:p>
                  </a:txBody>
                  <a:tcPr marL="68580" marR="68580" marT="0" marB="0">
                    <a:solidFill>
                      <a:schemeClr val="bg2">
                        <a:lumMod val="60000"/>
                        <a:lumOff val="40000"/>
                      </a:schemeClr>
                    </a:solidFill>
                  </a:tcPr>
                </a:tc>
              </a:tr>
              <a:tr h="510739">
                <a:tc>
                  <a:txBody>
                    <a:bodyPr/>
                    <a:lstStyle/>
                    <a:p>
                      <a:pPr>
                        <a:spcAft>
                          <a:spcPts val="0"/>
                        </a:spcAft>
                      </a:pPr>
                      <a:r>
                        <a:rPr lang="it-IT" sz="1800" b="1" kern="50" dirty="0">
                          <a:solidFill>
                            <a:schemeClr val="tx1"/>
                          </a:solidFill>
                          <a:effectLst/>
                          <a:latin typeface="Times New Roman" panose="02020603050405020304" pitchFamily="18" charset="0"/>
                          <a:ea typeface="Lucida Sans Unicode" panose="020B0602030504020204" pitchFamily="34" charset="0"/>
                        </a:rPr>
                        <a:t>Entry Condition:</a:t>
                      </a:r>
                      <a:r>
                        <a:rPr lang="it-IT" sz="1800" kern="50" dirty="0">
                          <a:solidFill>
                            <a:schemeClr val="tx1"/>
                          </a:solidFill>
                          <a:effectLst/>
                          <a:latin typeface="Times New Roman" panose="02020603050405020304" pitchFamily="18" charset="0"/>
                          <a:ea typeface="Lucida Sans Unicode" panose="020B0602030504020204" pitchFamily="34" charset="0"/>
                        </a:rPr>
                        <a:t> </a:t>
                      </a:r>
                      <a:endParaRPr lang="it-IT" sz="1800" kern="50" dirty="0" smtClean="0">
                        <a:solidFill>
                          <a:schemeClr val="tx1"/>
                        </a:solidFill>
                        <a:effectLst/>
                        <a:latin typeface="Times New Roman" panose="02020603050405020304" pitchFamily="18" charset="0"/>
                        <a:ea typeface="Lucida Sans Unicode" panose="020B0602030504020204" pitchFamily="34" charset="0"/>
                      </a:endParaRPr>
                    </a:p>
                    <a:p>
                      <a:pPr marL="800100" lvl="1" indent="-342900">
                        <a:spcAft>
                          <a:spcPts val="0"/>
                        </a:spcAft>
                        <a:buFont typeface="+mj-lt"/>
                        <a:buAutoNum type="arabicPeriod"/>
                      </a:pPr>
                      <a:r>
                        <a:rPr lang="it-IT" sz="1800" kern="50" dirty="0" smtClean="0">
                          <a:solidFill>
                            <a:schemeClr val="tx1"/>
                          </a:solidFill>
                          <a:effectLst/>
                          <a:latin typeface="Times New Roman" panose="02020603050405020304" pitchFamily="18" charset="0"/>
                          <a:ea typeface="Lucida Sans Unicode" panose="020B0602030504020204" pitchFamily="34" charset="0"/>
                        </a:rPr>
                        <a:t>L’Utente </a:t>
                      </a:r>
                      <a:r>
                        <a:rPr lang="it-IT" sz="1800" kern="50" dirty="0">
                          <a:solidFill>
                            <a:schemeClr val="tx1"/>
                          </a:solidFill>
                          <a:effectLst/>
                          <a:latin typeface="Times New Roman" panose="02020603050405020304" pitchFamily="18" charset="0"/>
                          <a:ea typeface="Lucida Sans Unicode" panose="020B0602030504020204" pitchFamily="34" charset="0"/>
                        </a:rPr>
                        <a:t>clicca sul bottone “Crea Profilo”</a:t>
                      </a:r>
                    </a:p>
                  </a:txBody>
                  <a:tcPr marL="68580" marR="68580" marT="0" marB="0">
                    <a:solidFill>
                      <a:schemeClr val="bg2">
                        <a:lumMod val="60000"/>
                        <a:lumOff val="40000"/>
                      </a:schemeClr>
                    </a:solidFill>
                  </a:tcPr>
                </a:tc>
              </a:tr>
              <a:tr h="1699922">
                <a:tc>
                  <a:txBody>
                    <a:bodyPr/>
                    <a:lstStyle/>
                    <a:p>
                      <a:pPr>
                        <a:spcAft>
                          <a:spcPts val="0"/>
                        </a:spcAft>
                      </a:pPr>
                      <a:r>
                        <a:rPr lang="it-IT" sz="1800" b="1" kern="50" dirty="0">
                          <a:solidFill>
                            <a:schemeClr val="tx1"/>
                          </a:solidFill>
                          <a:effectLst/>
                          <a:latin typeface="Times New Roman" panose="02020603050405020304" pitchFamily="18" charset="0"/>
                          <a:ea typeface="Lucida Sans Unicode" panose="020B0602030504020204" pitchFamily="34" charset="0"/>
                        </a:rPr>
                        <a:t>Flow Events:</a:t>
                      </a:r>
                      <a:endParaRPr lang="it-IT" sz="1800" kern="50" dirty="0">
                        <a:solidFill>
                          <a:schemeClr val="tx1"/>
                        </a:solidFill>
                        <a:effectLst/>
                        <a:latin typeface="Times New Roman" panose="02020603050405020304" pitchFamily="18" charset="0"/>
                        <a:ea typeface="Lucida Sans Unicode" panose="020B0602030504020204" pitchFamily="34" charset="0"/>
                      </a:endParaRPr>
                    </a:p>
                    <a:p>
                      <a:pPr marL="800100" lvl="1" indent="-342900">
                        <a:lnSpc>
                          <a:spcPct val="115000"/>
                        </a:lnSpc>
                        <a:spcAft>
                          <a:spcPts val="0"/>
                        </a:spcAft>
                        <a:buFont typeface="+mj-lt"/>
                        <a:buAutoNum type="arabicPeriod"/>
                      </a:pPr>
                      <a:r>
                        <a:rPr lang="it-IT" sz="1800" dirty="0">
                          <a:solidFill>
                            <a:schemeClr val="tx1"/>
                          </a:solidFill>
                          <a:effectLst/>
                          <a:latin typeface="Times New Roman" panose="02020603050405020304" pitchFamily="18" charset="0"/>
                          <a:ea typeface="Arial" panose="020B0604020202020204" pitchFamily="34" charset="0"/>
                        </a:rPr>
                        <a:t>L’Utente compila la form con le opportune credenziali</a:t>
                      </a:r>
                      <a:r>
                        <a:rPr lang="it-IT" sz="1800" dirty="0" smtClean="0">
                          <a:solidFill>
                            <a:schemeClr val="tx1"/>
                          </a:solidFill>
                          <a:effectLst/>
                          <a:latin typeface="Times New Roman" panose="02020603050405020304" pitchFamily="18" charset="0"/>
                          <a:ea typeface="Arial" panose="020B0604020202020204" pitchFamily="34" charset="0"/>
                        </a:rPr>
                        <a:t>:</a:t>
                      </a:r>
                      <a:endParaRPr lang="it-IT" sz="1800" dirty="0">
                        <a:solidFill>
                          <a:schemeClr val="tx1"/>
                        </a:solidFill>
                        <a:effectLst/>
                        <a:latin typeface="Arial" panose="020B0604020202020204" pitchFamily="34" charset="0"/>
                        <a:ea typeface="Arial" panose="020B0604020202020204" pitchFamily="34" charset="0"/>
                      </a:endParaRPr>
                    </a:p>
                    <a:p>
                      <a:pPr marL="1257300" lvl="2" indent="-342900">
                        <a:lnSpc>
                          <a:spcPct val="115000"/>
                        </a:lnSpc>
                        <a:spcAft>
                          <a:spcPts val="0"/>
                        </a:spcAft>
                        <a:buFont typeface="Symbol" panose="05050102010706020507" pitchFamily="18" charset="2"/>
                        <a:buChar char=""/>
                      </a:pPr>
                      <a:r>
                        <a:rPr lang="it-IT" sz="1800" dirty="0">
                          <a:solidFill>
                            <a:schemeClr val="tx1"/>
                          </a:solidFill>
                          <a:effectLst/>
                          <a:latin typeface="Times New Roman" panose="02020603050405020304" pitchFamily="18" charset="0"/>
                          <a:ea typeface="Arial" panose="020B0604020202020204" pitchFamily="34" charset="0"/>
                        </a:rPr>
                        <a:t>Nickname;</a:t>
                      </a:r>
                      <a:endParaRPr lang="it-IT" sz="1800" dirty="0">
                        <a:solidFill>
                          <a:schemeClr val="tx1"/>
                        </a:solidFill>
                        <a:effectLst/>
                        <a:latin typeface="Arial" panose="020B0604020202020204" pitchFamily="34" charset="0"/>
                        <a:ea typeface="Arial" panose="020B0604020202020204" pitchFamily="34" charset="0"/>
                      </a:endParaRPr>
                    </a:p>
                    <a:p>
                      <a:pPr marL="1257300" lvl="2" indent="-342900">
                        <a:lnSpc>
                          <a:spcPct val="115000"/>
                        </a:lnSpc>
                        <a:spcAft>
                          <a:spcPts val="0"/>
                        </a:spcAft>
                        <a:buFont typeface="Symbol" panose="05050102010706020507" pitchFamily="18" charset="2"/>
                        <a:buChar char=""/>
                      </a:pPr>
                      <a:r>
                        <a:rPr lang="it-IT" sz="1800" dirty="0">
                          <a:solidFill>
                            <a:schemeClr val="tx1"/>
                          </a:solidFill>
                          <a:effectLst/>
                          <a:latin typeface="Times New Roman" panose="02020603050405020304" pitchFamily="18" charset="0"/>
                          <a:ea typeface="Arial" panose="020B0604020202020204" pitchFamily="34" charset="0"/>
                        </a:rPr>
                        <a:t>Password;</a:t>
                      </a:r>
                      <a:endParaRPr lang="it-IT" sz="1800" dirty="0">
                        <a:solidFill>
                          <a:schemeClr val="tx1"/>
                        </a:solidFill>
                        <a:effectLst/>
                        <a:latin typeface="Arial" panose="020B0604020202020204" pitchFamily="34" charset="0"/>
                        <a:ea typeface="Arial" panose="020B0604020202020204" pitchFamily="34" charset="0"/>
                      </a:endParaRPr>
                    </a:p>
                    <a:p>
                      <a:pPr marL="1257300" lvl="2" indent="-342900">
                        <a:lnSpc>
                          <a:spcPct val="115000"/>
                        </a:lnSpc>
                        <a:spcAft>
                          <a:spcPts val="0"/>
                        </a:spcAft>
                        <a:buFont typeface="Symbol" panose="05050102010706020507" pitchFamily="18" charset="2"/>
                        <a:buChar char=""/>
                      </a:pPr>
                      <a:r>
                        <a:rPr lang="it-IT" sz="1800" dirty="0">
                          <a:solidFill>
                            <a:schemeClr val="tx1"/>
                          </a:solidFill>
                          <a:effectLst/>
                          <a:latin typeface="Times New Roman" panose="02020603050405020304" pitchFamily="18" charset="0"/>
                          <a:ea typeface="Arial" panose="020B0604020202020204" pitchFamily="34" charset="0"/>
                        </a:rPr>
                        <a:t>Email;</a:t>
                      </a:r>
                      <a:endParaRPr lang="it-IT" sz="1800" dirty="0">
                        <a:solidFill>
                          <a:schemeClr val="tx1"/>
                        </a:solidFill>
                        <a:effectLst/>
                        <a:latin typeface="Arial" panose="020B0604020202020204" pitchFamily="34" charset="0"/>
                        <a:ea typeface="Arial" panose="020B0604020202020204" pitchFamily="34" charset="0"/>
                      </a:endParaRPr>
                    </a:p>
                    <a:p>
                      <a:pPr marL="800100" lvl="1" indent="-342900">
                        <a:lnSpc>
                          <a:spcPct val="115000"/>
                        </a:lnSpc>
                        <a:spcAft>
                          <a:spcPts val="0"/>
                        </a:spcAft>
                        <a:buFont typeface="+mj-lt"/>
                        <a:buAutoNum type="arabicPeriod"/>
                      </a:pPr>
                      <a:r>
                        <a:rPr lang="it-IT" sz="1800" dirty="0">
                          <a:solidFill>
                            <a:schemeClr val="tx1"/>
                          </a:solidFill>
                          <a:effectLst/>
                          <a:latin typeface="Times New Roman" panose="02020603050405020304" pitchFamily="18" charset="0"/>
                          <a:ea typeface="Arial" panose="020B0604020202020204" pitchFamily="34" charset="0"/>
                        </a:rPr>
                        <a:t>L’Utente clicca sul bottone “Ok”;</a:t>
                      </a:r>
                      <a:endParaRPr lang="it-IT" sz="1800" dirty="0">
                        <a:solidFill>
                          <a:schemeClr val="tx1"/>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1112572">
                <a:tc>
                  <a:txBody>
                    <a:bodyPr/>
                    <a:lstStyle/>
                    <a:p>
                      <a:pPr>
                        <a:spcAft>
                          <a:spcPts val="0"/>
                        </a:spcAft>
                      </a:pPr>
                      <a:r>
                        <a:rPr lang="it-IT" sz="1800" b="1" kern="50" dirty="0">
                          <a:solidFill>
                            <a:schemeClr val="tx1"/>
                          </a:solidFill>
                          <a:effectLst/>
                          <a:latin typeface="Times New Roman" panose="02020603050405020304" pitchFamily="18" charset="0"/>
                          <a:ea typeface="Lucida Sans Unicode" panose="020B0602030504020204" pitchFamily="34" charset="0"/>
                        </a:rPr>
                        <a:t>Exit Condition:</a:t>
                      </a:r>
                      <a:endParaRPr lang="it-IT" sz="1800" kern="50" dirty="0">
                        <a:solidFill>
                          <a:schemeClr val="tx1"/>
                        </a:solidFill>
                        <a:effectLst/>
                        <a:latin typeface="Times New Roman" panose="02020603050405020304" pitchFamily="18" charset="0"/>
                        <a:ea typeface="Lucida Sans Unicode" panose="020B0602030504020204" pitchFamily="34" charset="0"/>
                      </a:endParaRPr>
                    </a:p>
                    <a:p>
                      <a:pPr marL="800100" lvl="1" indent="-342900">
                        <a:lnSpc>
                          <a:spcPct val="115000"/>
                        </a:lnSpc>
                        <a:spcAft>
                          <a:spcPts val="0"/>
                        </a:spcAft>
                        <a:buSzPts val="1400"/>
                        <a:buFont typeface="Arimo"/>
                        <a:buAutoNum type="arabicPeriod"/>
                      </a:pPr>
                      <a:r>
                        <a:rPr lang="it-IT" sz="1800" dirty="0">
                          <a:solidFill>
                            <a:schemeClr val="tx1"/>
                          </a:solidFill>
                          <a:effectLst/>
                          <a:latin typeface="Times New Roman" panose="02020603050405020304" pitchFamily="18" charset="0"/>
                          <a:ea typeface="Arial" panose="020B0604020202020204" pitchFamily="34" charset="0"/>
                        </a:rPr>
                        <a:t>L’Utente riceve un messaggio di avvenuta registrazione e di opportuna convalida via email;</a:t>
                      </a:r>
                      <a:endParaRPr lang="it-IT" sz="1800" dirty="0">
                        <a:solidFill>
                          <a:schemeClr val="tx1"/>
                        </a:solidFill>
                        <a:effectLst/>
                        <a:latin typeface="Arial" panose="020B0604020202020204" pitchFamily="34" charset="0"/>
                        <a:ea typeface="Arial" panose="020B0604020202020204" pitchFamily="34" charset="0"/>
                      </a:endParaRPr>
                    </a:p>
                    <a:p>
                      <a:pPr marL="800100" lvl="1" indent="-342900">
                        <a:lnSpc>
                          <a:spcPct val="115000"/>
                        </a:lnSpc>
                        <a:spcAft>
                          <a:spcPts val="0"/>
                        </a:spcAft>
                        <a:buSzPts val="1400"/>
                        <a:buFont typeface="Arimo"/>
                        <a:buAutoNum type="arabicPeriod"/>
                      </a:pPr>
                      <a:r>
                        <a:rPr lang="it-IT" sz="1800" dirty="0">
                          <a:solidFill>
                            <a:schemeClr val="tx1"/>
                          </a:solidFill>
                          <a:effectLst/>
                          <a:latin typeface="Times New Roman" panose="02020603050405020304" pitchFamily="18" charset="0"/>
                          <a:ea typeface="Arial" panose="020B0604020202020204" pitchFamily="34" charset="0"/>
                        </a:rPr>
                        <a:t>L’Utente ritorna alla sezione precedente;</a:t>
                      </a:r>
                      <a:endParaRPr lang="it-IT" sz="1800" dirty="0">
                        <a:solidFill>
                          <a:schemeClr val="tx1"/>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525222">
                <a:tc>
                  <a:txBody>
                    <a:bodyPr/>
                    <a:lstStyle/>
                    <a:p>
                      <a:pPr>
                        <a:spcAft>
                          <a:spcPts val="0"/>
                        </a:spcAft>
                      </a:pPr>
                      <a:r>
                        <a:rPr lang="it-IT" sz="1800" b="1" kern="50" dirty="0">
                          <a:solidFill>
                            <a:schemeClr val="tx1"/>
                          </a:solidFill>
                          <a:effectLst/>
                          <a:latin typeface="Times New Roman" panose="02020603050405020304" pitchFamily="18" charset="0"/>
                          <a:ea typeface="Lucida Sans Unicode" panose="020B0602030504020204" pitchFamily="34" charset="0"/>
                        </a:rPr>
                        <a:t>Extends:</a:t>
                      </a:r>
                      <a:endParaRPr lang="it-IT" sz="1800" kern="50" dirty="0">
                        <a:solidFill>
                          <a:schemeClr val="tx1"/>
                        </a:solidFill>
                        <a:effectLst/>
                        <a:latin typeface="Times New Roman" panose="02020603050405020304" pitchFamily="18" charset="0"/>
                        <a:ea typeface="Lucida Sans Unicode" panose="020B0602030504020204" pitchFamily="34" charset="0"/>
                      </a:endParaRPr>
                    </a:p>
                    <a:p>
                      <a:pPr marL="342900" lvl="0" indent="-342900">
                        <a:lnSpc>
                          <a:spcPct val="115000"/>
                        </a:lnSpc>
                        <a:spcAft>
                          <a:spcPts val="0"/>
                        </a:spcAft>
                        <a:buSzPts val="1400"/>
                        <a:buFont typeface="Arimo"/>
                        <a:buAutoNum type="arabicPeriod"/>
                      </a:pPr>
                      <a:r>
                        <a:rPr lang="it-IT" sz="1800" kern="150" dirty="0">
                          <a:solidFill>
                            <a:schemeClr val="tx1"/>
                          </a:solidFill>
                          <a:effectLst/>
                          <a:latin typeface="Times New Roman" panose="02020603050405020304" pitchFamily="18" charset="0"/>
                          <a:ea typeface="Arial" panose="020B0604020202020204" pitchFamily="34" charset="0"/>
                        </a:rPr>
                        <a:t>Crea Profilo Fallito</a:t>
                      </a:r>
                      <a:endParaRPr lang="it-IT" sz="1800" kern="150" dirty="0">
                        <a:solidFill>
                          <a:schemeClr val="tx1"/>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255370">
                <a:tc>
                  <a:txBody>
                    <a:bodyPr/>
                    <a:lstStyle/>
                    <a:p>
                      <a:pPr>
                        <a:spcAft>
                          <a:spcPts val="0"/>
                        </a:spcAft>
                      </a:pPr>
                      <a:r>
                        <a:rPr lang="it-IT" sz="1800" b="1" kern="50" dirty="0">
                          <a:solidFill>
                            <a:schemeClr val="tx1"/>
                          </a:solidFill>
                          <a:effectLst/>
                          <a:latin typeface="Times New Roman" panose="02020603050405020304" pitchFamily="18" charset="0"/>
                          <a:ea typeface="Lucida Sans Unicode" panose="020B0602030504020204" pitchFamily="34" charset="0"/>
                        </a:rPr>
                        <a:t>Special Requirements: </a:t>
                      </a:r>
                      <a:r>
                        <a:rPr lang="it-IT" sz="1800" kern="50" dirty="0">
                          <a:solidFill>
                            <a:schemeClr val="tx1"/>
                          </a:solidFill>
                          <a:effectLst/>
                          <a:latin typeface="Times New Roman" panose="02020603050405020304" pitchFamily="18" charset="0"/>
                          <a:ea typeface="Lucida Sans Unicode" panose="020B0602030504020204" pitchFamily="34" charset="0"/>
                        </a:rPr>
                        <a:t>Requisiti non funzionali (1.2.2)</a:t>
                      </a: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2586296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789601" y="2226903"/>
            <a:ext cx="8715848" cy="2308324"/>
          </a:xfrm>
          <a:prstGeom prst="rect">
            <a:avLst/>
          </a:prstGeom>
        </p:spPr>
        <p:txBody>
          <a:bodyPr wrap="none">
            <a:spAutoFit/>
          </a:bodyPr>
          <a:lstStyle/>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Documento di Analisi </a:t>
            </a:r>
          </a:p>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dei Requisiti (RAD)</a:t>
            </a:r>
            <a:endParaRPr lang="it-IT"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723412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9898" y="193516"/>
            <a:ext cx="9905998" cy="1478570"/>
          </a:xfrm>
        </p:spPr>
        <p:txBody>
          <a:bodyPr/>
          <a:lstStyle/>
          <a:p>
            <a:pPr algn="ctr"/>
            <a:r>
              <a:rPr lang="it-IT" b="1" i="1" dirty="0"/>
              <a:t>Casi D’ Uso</a:t>
            </a:r>
            <a:endParaRPr lang="it-IT" dirty="0"/>
          </a:p>
        </p:txBody>
      </p:sp>
      <p:graphicFrame>
        <p:nvGraphicFramePr>
          <p:cNvPr id="7" name="Segnaposto contenuto 6"/>
          <p:cNvGraphicFramePr>
            <a:graphicFrameLocks noGrp="1"/>
          </p:cNvGraphicFramePr>
          <p:nvPr>
            <p:ph idx="1"/>
            <p:extLst>
              <p:ext uri="{D42A27DB-BD31-4B8C-83A1-F6EECF244321}">
                <p14:modId xmlns:p14="http://schemas.microsoft.com/office/powerpoint/2010/main" val="3446710286"/>
              </p:ext>
            </p:extLst>
          </p:nvPr>
        </p:nvGraphicFramePr>
        <p:xfrm>
          <a:off x="1089898" y="1828800"/>
          <a:ext cx="9905998" cy="4117848"/>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9905998"/>
              </a:tblGrid>
              <a:tr h="237326">
                <a:tc>
                  <a:txBody>
                    <a:bodyPr/>
                    <a:lstStyle/>
                    <a:p>
                      <a:pPr algn="ctr">
                        <a:spcAft>
                          <a:spcPts val="0"/>
                        </a:spcAft>
                        <a:tabLst>
                          <a:tab pos="2451735" algn="ctr"/>
                          <a:tab pos="4373880" algn="l"/>
                        </a:tabLst>
                      </a:pPr>
                      <a:r>
                        <a:rPr lang="it-IT" sz="2000" kern="50" dirty="0" smtClean="0">
                          <a:effectLst/>
                        </a:rPr>
                        <a:t>Use </a:t>
                      </a:r>
                      <a:r>
                        <a:rPr lang="it-IT" sz="2000" kern="50" dirty="0">
                          <a:effectLst/>
                        </a:rPr>
                        <a:t>Case: Crea Profilo Fallito</a:t>
                      </a:r>
                      <a:r>
                        <a:rPr lang="it-IT" sz="1800" kern="50" dirty="0">
                          <a:effectLst/>
                        </a:rPr>
                        <a:t>	</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tc>
              </a:tr>
              <a:tr h="0">
                <a:tc>
                  <a:txBody>
                    <a:bodyPr/>
                    <a:lstStyle/>
                    <a:p>
                      <a:pPr>
                        <a:spcAft>
                          <a:spcPts val="0"/>
                        </a:spcAft>
                      </a:pPr>
                      <a:r>
                        <a:rPr lang="it-IT" sz="1800" kern="50" dirty="0">
                          <a:effectLst/>
                        </a:rPr>
                        <a:t>ID: CreaProfiloFallitoActivity</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r h="0">
                <a:tc>
                  <a:txBody>
                    <a:bodyPr/>
                    <a:lstStyle/>
                    <a:p>
                      <a:pPr>
                        <a:spcAft>
                          <a:spcPts val="0"/>
                        </a:spcAft>
                      </a:pPr>
                      <a:r>
                        <a:rPr lang="it-IT" sz="1800" kern="50">
                          <a:effectLst/>
                        </a:rPr>
                        <a:t>Actors: Utente non registrato</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r h="0">
                <a:tc>
                  <a:txBody>
                    <a:bodyPr/>
                    <a:lstStyle/>
                    <a:p>
                      <a:pPr>
                        <a:spcAft>
                          <a:spcPts val="0"/>
                        </a:spcAft>
                      </a:pPr>
                      <a:r>
                        <a:rPr lang="it-IT" sz="1800" kern="50" dirty="0">
                          <a:effectLst/>
                        </a:rPr>
                        <a:t>Entry Condition: </a:t>
                      </a:r>
                      <a:endParaRPr lang="it-IT" sz="1800" kern="50" dirty="0" smtClean="0">
                        <a:effectLst/>
                      </a:endParaRPr>
                    </a:p>
                    <a:p>
                      <a:pPr marL="800100" lvl="1" indent="-342900">
                        <a:spcAft>
                          <a:spcPts val="0"/>
                        </a:spcAft>
                        <a:buFont typeface="+mj-lt"/>
                        <a:buAutoNum type="arabicPeriod"/>
                      </a:pPr>
                      <a:r>
                        <a:rPr lang="it-IT" sz="1800" kern="50" dirty="0" smtClean="0">
                          <a:effectLst/>
                        </a:rPr>
                        <a:t>L’Utente </a:t>
                      </a:r>
                      <a:r>
                        <a:rPr lang="it-IT" sz="1800" kern="50" dirty="0">
                          <a:effectLst/>
                        </a:rPr>
                        <a:t>clicca sul bottone “Crea Profilo”</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r h="0">
                <a:tc>
                  <a:txBody>
                    <a:bodyPr/>
                    <a:lstStyle/>
                    <a:p>
                      <a:pPr>
                        <a:spcAft>
                          <a:spcPts val="0"/>
                        </a:spcAft>
                      </a:pPr>
                      <a:r>
                        <a:rPr lang="it-IT" sz="1800" kern="50" dirty="0">
                          <a:effectLst/>
                        </a:rPr>
                        <a:t>Flow Events:</a:t>
                      </a:r>
                    </a:p>
                    <a:p>
                      <a:pPr marL="800100" lvl="1" indent="-342900">
                        <a:lnSpc>
                          <a:spcPct val="115000"/>
                        </a:lnSpc>
                        <a:spcAft>
                          <a:spcPts val="0"/>
                        </a:spcAft>
                        <a:buFont typeface="+mj-lt"/>
                        <a:buAutoNum type="arabicPeriod"/>
                      </a:pPr>
                      <a:r>
                        <a:rPr lang="it-IT" sz="1800" dirty="0">
                          <a:effectLst/>
                        </a:rPr>
                        <a:t>L’Utente compila la form con le opportune credenziali:</a:t>
                      </a:r>
                    </a:p>
                    <a:p>
                      <a:pPr marL="1257300" lvl="2" indent="-342900">
                        <a:lnSpc>
                          <a:spcPct val="115000"/>
                        </a:lnSpc>
                        <a:spcAft>
                          <a:spcPts val="0"/>
                        </a:spcAft>
                        <a:buFont typeface="Symbol" panose="05050102010706020507" pitchFamily="18" charset="2"/>
                        <a:buChar char=""/>
                      </a:pPr>
                      <a:r>
                        <a:rPr lang="it-IT" sz="1800" dirty="0">
                          <a:effectLst/>
                        </a:rPr>
                        <a:t>Nickname;</a:t>
                      </a:r>
                    </a:p>
                    <a:p>
                      <a:pPr marL="1257300" lvl="2" indent="-342900">
                        <a:lnSpc>
                          <a:spcPct val="115000"/>
                        </a:lnSpc>
                        <a:spcAft>
                          <a:spcPts val="0"/>
                        </a:spcAft>
                        <a:buFont typeface="Symbol" panose="05050102010706020507" pitchFamily="18" charset="2"/>
                        <a:buChar char=""/>
                      </a:pPr>
                      <a:r>
                        <a:rPr lang="it-IT" sz="1800" dirty="0">
                          <a:effectLst/>
                        </a:rPr>
                        <a:t>Password;</a:t>
                      </a:r>
                    </a:p>
                    <a:p>
                      <a:pPr marL="1257300" lvl="2" indent="-342900">
                        <a:lnSpc>
                          <a:spcPct val="115000"/>
                        </a:lnSpc>
                        <a:spcAft>
                          <a:spcPts val="0"/>
                        </a:spcAft>
                        <a:buFont typeface="Symbol" panose="05050102010706020507" pitchFamily="18" charset="2"/>
                        <a:buChar char=""/>
                      </a:pPr>
                      <a:r>
                        <a:rPr lang="it-IT" sz="1800" dirty="0">
                          <a:effectLst/>
                        </a:rPr>
                        <a:t>Email;</a:t>
                      </a:r>
                    </a:p>
                    <a:p>
                      <a:pPr marL="800100" lvl="1" indent="-342900">
                        <a:lnSpc>
                          <a:spcPct val="115000"/>
                        </a:lnSpc>
                        <a:spcAft>
                          <a:spcPts val="0"/>
                        </a:spcAft>
                        <a:buFont typeface="+mj-lt"/>
                        <a:buAutoNum type="arabicPeriod"/>
                      </a:pPr>
                      <a:r>
                        <a:rPr lang="it-IT" sz="1800" dirty="0">
                          <a:effectLst/>
                        </a:rPr>
                        <a:t>L’Utente clicca sul bottone “Ok”;</a:t>
                      </a:r>
                      <a:endParaRPr lang="it-IT" sz="18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0">
                <a:tc>
                  <a:txBody>
                    <a:bodyPr/>
                    <a:lstStyle/>
                    <a:p>
                      <a:pPr>
                        <a:spcAft>
                          <a:spcPts val="0"/>
                        </a:spcAft>
                      </a:pPr>
                      <a:r>
                        <a:rPr lang="it-IT" sz="1800" kern="50" dirty="0">
                          <a:effectLst/>
                        </a:rPr>
                        <a:t>Exit Condition:</a:t>
                      </a:r>
                    </a:p>
                    <a:p>
                      <a:pPr marL="800100" lvl="1" indent="-342900">
                        <a:lnSpc>
                          <a:spcPct val="115000"/>
                        </a:lnSpc>
                        <a:spcAft>
                          <a:spcPts val="0"/>
                        </a:spcAft>
                        <a:buSzPct val="100000"/>
                        <a:buFont typeface="+mj-lt"/>
                        <a:buAutoNum type="arabicPeriod"/>
                      </a:pPr>
                      <a:r>
                        <a:rPr lang="it-IT" sz="1800" dirty="0">
                          <a:effectLst/>
                        </a:rPr>
                        <a:t>L’Utente riceve un messaggio di errore per il fallimento della registrazione.</a:t>
                      </a:r>
                      <a:endParaRPr lang="it-IT" sz="18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0">
                <a:tc>
                  <a:txBody>
                    <a:bodyPr/>
                    <a:lstStyle/>
                    <a:p>
                      <a:pPr>
                        <a:spcAft>
                          <a:spcPts val="0"/>
                        </a:spcAft>
                      </a:pPr>
                      <a:r>
                        <a:rPr lang="it-IT" sz="1800" kern="50" dirty="0">
                          <a:effectLst/>
                        </a:rPr>
                        <a:t>Special Requirements: Requisiti non funzionali (1.2.2)</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2500597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7874" y="206394"/>
            <a:ext cx="9905998" cy="1478570"/>
          </a:xfrm>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044311754"/>
              </p:ext>
            </p:extLst>
          </p:nvPr>
        </p:nvGraphicFramePr>
        <p:xfrm>
          <a:off x="1287887" y="1803042"/>
          <a:ext cx="9685985" cy="4767072"/>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9685985"/>
              </a:tblGrid>
              <a:tr h="330831">
                <a:tc>
                  <a:txBody>
                    <a:bodyPr/>
                    <a:lstStyle/>
                    <a:p>
                      <a:pPr algn="ctr">
                        <a:lnSpc>
                          <a:spcPct val="115000"/>
                        </a:lnSpc>
                        <a:spcAft>
                          <a:spcPts val="0"/>
                        </a:spcAft>
                      </a:pPr>
                      <a:r>
                        <a:rPr lang="it-IT" sz="2000" kern="150" dirty="0">
                          <a:effectLst/>
                        </a:rPr>
                        <a:t>Use Case: Login</a:t>
                      </a:r>
                      <a:endParaRPr lang="it-IT" sz="2000" kern="150" dirty="0">
                        <a:effectLst/>
                        <a:latin typeface="Arial" panose="020B0604020202020204" pitchFamily="34" charset="0"/>
                        <a:ea typeface="Arial" panose="020B0604020202020204" pitchFamily="34" charset="0"/>
                      </a:endParaRPr>
                    </a:p>
                  </a:txBody>
                  <a:tcPr marL="68580" marR="68580" marT="0" marB="0"/>
                </a:tc>
              </a:tr>
              <a:tr h="283527">
                <a:tc>
                  <a:txBody>
                    <a:bodyPr/>
                    <a:lstStyle/>
                    <a:p>
                      <a:pPr>
                        <a:lnSpc>
                          <a:spcPct val="115000"/>
                        </a:lnSpc>
                        <a:spcAft>
                          <a:spcPts val="0"/>
                        </a:spcAft>
                      </a:pPr>
                      <a:r>
                        <a:rPr lang="it-IT" sz="1800" kern="150">
                          <a:effectLst/>
                        </a:rPr>
                        <a:t>ID: LoginActivity</a:t>
                      </a:r>
                      <a:endParaRPr lang="it-IT" sz="1800" kern="15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283527">
                <a:tc>
                  <a:txBody>
                    <a:bodyPr/>
                    <a:lstStyle/>
                    <a:p>
                      <a:pPr>
                        <a:lnSpc>
                          <a:spcPct val="115000"/>
                        </a:lnSpc>
                        <a:spcAft>
                          <a:spcPts val="0"/>
                        </a:spcAft>
                      </a:pPr>
                      <a:r>
                        <a:rPr lang="it-IT" sz="1800" kern="150">
                          <a:effectLst/>
                        </a:rPr>
                        <a:t>Actors: Utente offline</a:t>
                      </a:r>
                      <a:endParaRPr lang="it-IT" sz="1800" kern="15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567055">
                <a:tc>
                  <a:txBody>
                    <a:bodyPr/>
                    <a:lstStyle/>
                    <a:p>
                      <a:pPr>
                        <a:lnSpc>
                          <a:spcPct val="115000"/>
                        </a:lnSpc>
                        <a:spcAft>
                          <a:spcPts val="0"/>
                        </a:spcAft>
                      </a:pPr>
                      <a:r>
                        <a:rPr lang="it-IT" sz="1800" kern="150" dirty="0">
                          <a:effectLst/>
                        </a:rPr>
                        <a:t>Entry Condition:</a:t>
                      </a:r>
                    </a:p>
                    <a:p>
                      <a:pPr marL="800100" lvl="1" indent="-342900">
                        <a:lnSpc>
                          <a:spcPct val="115000"/>
                        </a:lnSpc>
                        <a:spcAft>
                          <a:spcPts val="0"/>
                        </a:spcAft>
                        <a:buSzPct val="100000"/>
                        <a:buFont typeface="Arimo"/>
                        <a:buAutoNum type="arabicPeriod"/>
                      </a:pPr>
                      <a:r>
                        <a:rPr lang="it-IT" sz="1800" kern="150" dirty="0">
                          <a:effectLst/>
                        </a:rPr>
                        <a:t>L’ Utente clicca sul bottone “Login” </a:t>
                      </a:r>
                      <a:endParaRPr lang="it-IT" sz="18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1134110">
                <a:tc>
                  <a:txBody>
                    <a:bodyPr/>
                    <a:lstStyle/>
                    <a:p>
                      <a:pPr>
                        <a:lnSpc>
                          <a:spcPct val="115000"/>
                        </a:lnSpc>
                        <a:spcAft>
                          <a:spcPts val="0"/>
                        </a:spcAft>
                      </a:pPr>
                      <a:r>
                        <a:rPr lang="it-IT" sz="1800" kern="150" dirty="0">
                          <a:effectLst/>
                        </a:rPr>
                        <a:t>Flow Events:</a:t>
                      </a:r>
                    </a:p>
                    <a:p>
                      <a:pPr marL="800100" lvl="1" indent="-342900">
                        <a:lnSpc>
                          <a:spcPct val="115000"/>
                        </a:lnSpc>
                        <a:spcAft>
                          <a:spcPts val="0"/>
                        </a:spcAft>
                        <a:buSzPct val="100000"/>
                        <a:buFont typeface="Arimo"/>
                        <a:buAutoNum type="arabicPeriod"/>
                      </a:pPr>
                      <a:r>
                        <a:rPr lang="it-IT" sz="1800" kern="150" dirty="0">
                          <a:effectLst/>
                        </a:rPr>
                        <a:t>L’Utente inserisce le credenziali nella form:</a:t>
                      </a:r>
                    </a:p>
                    <a:p>
                      <a:pPr marL="1257300" lvl="2" indent="-342900">
                        <a:lnSpc>
                          <a:spcPct val="115000"/>
                        </a:lnSpc>
                        <a:spcAft>
                          <a:spcPts val="0"/>
                        </a:spcAft>
                        <a:buFont typeface="Symbol" panose="05050102010706020507" pitchFamily="18" charset="2"/>
                        <a:buChar char=""/>
                      </a:pPr>
                      <a:r>
                        <a:rPr lang="it-IT" sz="1800" kern="150" dirty="0">
                          <a:effectLst/>
                        </a:rPr>
                        <a:t>Nickname;</a:t>
                      </a:r>
                    </a:p>
                    <a:p>
                      <a:pPr marL="1257300" lvl="2" indent="-342900">
                        <a:lnSpc>
                          <a:spcPct val="115000"/>
                        </a:lnSpc>
                        <a:spcAft>
                          <a:spcPts val="0"/>
                        </a:spcAft>
                        <a:buFont typeface="Symbol" panose="05050102010706020507" pitchFamily="18" charset="2"/>
                        <a:buChar char=""/>
                      </a:pPr>
                      <a:r>
                        <a:rPr lang="it-IT" sz="1800" kern="150" dirty="0">
                          <a:effectLst/>
                        </a:rPr>
                        <a:t>Password;</a:t>
                      </a:r>
                      <a:endParaRPr lang="it-IT" sz="18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567055">
                <a:tc>
                  <a:txBody>
                    <a:bodyPr/>
                    <a:lstStyle/>
                    <a:p>
                      <a:pPr>
                        <a:lnSpc>
                          <a:spcPct val="115000"/>
                        </a:lnSpc>
                        <a:spcAft>
                          <a:spcPts val="0"/>
                        </a:spcAft>
                      </a:pPr>
                      <a:r>
                        <a:rPr lang="it-IT" sz="1800" kern="150" dirty="0">
                          <a:effectLst/>
                        </a:rPr>
                        <a:t>Exit Condition:</a:t>
                      </a:r>
                    </a:p>
                    <a:p>
                      <a:pPr marL="800100" lvl="1" indent="-342900" fontAlgn="base">
                        <a:lnSpc>
                          <a:spcPct val="115000"/>
                        </a:lnSpc>
                        <a:spcAft>
                          <a:spcPts val="0"/>
                        </a:spcAft>
                        <a:buSzPct val="100000"/>
                        <a:buFont typeface="Arimo"/>
                        <a:buAutoNum type="arabicPeriod"/>
                      </a:pPr>
                      <a:r>
                        <a:rPr lang="it-IT" sz="1800" dirty="0">
                          <a:effectLst/>
                        </a:rPr>
                        <a:t>L’Utente clicca sul bottone “Ok” </a:t>
                      </a:r>
                      <a:endParaRPr lang="it-IT" sz="18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850582">
                <a:tc>
                  <a:txBody>
                    <a:bodyPr/>
                    <a:lstStyle/>
                    <a:p>
                      <a:pPr>
                        <a:lnSpc>
                          <a:spcPct val="115000"/>
                        </a:lnSpc>
                        <a:spcAft>
                          <a:spcPts val="0"/>
                        </a:spcAft>
                      </a:pPr>
                      <a:r>
                        <a:rPr lang="it-IT" sz="1800" kern="150" dirty="0">
                          <a:effectLst/>
                        </a:rPr>
                        <a:t>Extends:</a:t>
                      </a:r>
                    </a:p>
                    <a:p>
                      <a:pPr marL="800100" lvl="1" indent="-342900">
                        <a:lnSpc>
                          <a:spcPct val="115000"/>
                        </a:lnSpc>
                        <a:spcAft>
                          <a:spcPts val="0"/>
                        </a:spcAft>
                        <a:buSzPct val="100000"/>
                        <a:buFont typeface="Arimo"/>
                        <a:buAutoNum type="arabicPeriod"/>
                      </a:pPr>
                      <a:r>
                        <a:rPr lang="it-IT" sz="1800" kern="150" dirty="0">
                          <a:effectLst/>
                        </a:rPr>
                        <a:t>L’Utente riceve un messaggio di convalida e viene indirizzato alla sezione seguente “Home”.</a:t>
                      </a:r>
                      <a:endParaRPr lang="it-IT" sz="18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283527">
                <a:tc>
                  <a:txBody>
                    <a:bodyPr/>
                    <a:lstStyle/>
                    <a:p>
                      <a:pPr>
                        <a:lnSpc>
                          <a:spcPct val="115000"/>
                        </a:lnSpc>
                        <a:spcAft>
                          <a:spcPts val="0"/>
                        </a:spcAft>
                      </a:pPr>
                      <a:r>
                        <a:rPr lang="it-IT" sz="1800" kern="150" dirty="0">
                          <a:effectLst/>
                        </a:rPr>
                        <a:t>Special Requirements: Requisiti non funzionali (1.2.2)</a:t>
                      </a:r>
                      <a:endParaRPr lang="it-IT" sz="18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4187392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44127995"/>
              </p:ext>
            </p:extLst>
          </p:nvPr>
        </p:nvGraphicFramePr>
        <p:xfrm>
          <a:off x="1722035" y="2339576"/>
          <a:ext cx="8744754" cy="4143765"/>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8744754"/>
              </a:tblGrid>
              <a:tr h="346827">
                <a:tc>
                  <a:txBody>
                    <a:bodyPr/>
                    <a:lstStyle/>
                    <a:p>
                      <a:pPr algn="ctr">
                        <a:lnSpc>
                          <a:spcPct val="115000"/>
                        </a:lnSpc>
                        <a:spcAft>
                          <a:spcPts val="0"/>
                        </a:spcAft>
                      </a:pPr>
                      <a:r>
                        <a:rPr lang="it-IT" sz="2000" kern="150" dirty="0">
                          <a:effectLst/>
                        </a:rPr>
                        <a:t>Use Case: </a:t>
                      </a:r>
                      <a:r>
                        <a:rPr lang="it-IT" sz="2000" kern="150" dirty="0" err="1">
                          <a:effectLst/>
                        </a:rPr>
                        <a:t>LoginFallito</a:t>
                      </a:r>
                      <a:endParaRPr lang="it-IT" sz="2000" kern="150" dirty="0">
                        <a:effectLst/>
                        <a:latin typeface="Arial" panose="020B0604020202020204" pitchFamily="34" charset="0"/>
                        <a:ea typeface="Arial" panose="020B0604020202020204" pitchFamily="34" charset="0"/>
                      </a:endParaRPr>
                    </a:p>
                  </a:txBody>
                  <a:tcPr marL="68580" marR="68580" marT="0" marB="0"/>
                </a:tc>
              </a:tr>
              <a:tr h="297280">
                <a:tc>
                  <a:txBody>
                    <a:bodyPr/>
                    <a:lstStyle/>
                    <a:p>
                      <a:pPr>
                        <a:lnSpc>
                          <a:spcPct val="115000"/>
                        </a:lnSpc>
                        <a:spcAft>
                          <a:spcPts val="0"/>
                        </a:spcAft>
                      </a:pPr>
                      <a:r>
                        <a:rPr lang="it-IT" sz="1800" kern="150">
                          <a:effectLst/>
                        </a:rPr>
                        <a:t>ID: LoginFallitoActivity</a:t>
                      </a:r>
                      <a:endParaRPr lang="it-IT" sz="1800" kern="15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297280">
                <a:tc>
                  <a:txBody>
                    <a:bodyPr/>
                    <a:lstStyle/>
                    <a:p>
                      <a:pPr>
                        <a:lnSpc>
                          <a:spcPct val="115000"/>
                        </a:lnSpc>
                        <a:spcAft>
                          <a:spcPts val="0"/>
                        </a:spcAft>
                      </a:pPr>
                      <a:r>
                        <a:rPr lang="it-IT" sz="1800" kern="150">
                          <a:effectLst/>
                        </a:rPr>
                        <a:t>Actors: Utente offline</a:t>
                      </a:r>
                      <a:endParaRPr lang="it-IT" sz="1800" kern="15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594560">
                <a:tc>
                  <a:txBody>
                    <a:bodyPr/>
                    <a:lstStyle/>
                    <a:p>
                      <a:pPr>
                        <a:lnSpc>
                          <a:spcPct val="115000"/>
                        </a:lnSpc>
                        <a:spcAft>
                          <a:spcPts val="0"/>
                        </a:spcAft>
                      </a:pPr>
                      <a:r>
                        <a:rPr lang="it-IT" sz="1800" kern="150" dirty="0">
                          <a:effectLst/>
                        </a:rPr>
                        <a:t>Entry Condition:</a:t>
                      </a:r>
                    </a:p>
                    <a:p>
                      <a:pPr marL="800100" lvl="1" indent="-342900">
                        <a:lnSpc>
                          <a:spcPct val="115000"/>
                        </a:lnSpc>
                        <a:spcAft>
                          <a:spcPts val="0"/>
                        </a:spcAft>
                        <a:buSzPct val="100000"/>
                        <a:buFont typeface="Arimo"/>
                        <a:buAutoNum type="arabicPeriod"/>
                      </a:pPr>
                      <a:r>
                        <a:rPr lang="it-IT" sz="1800" kern="150" dirty="0">
                          <a:effectLst/>
                        </a:rPr>
                        <a:t>L’ Utente clicca sul bottone “Login” </a:t>
                      </a:r>
                      <a:endParaRPr lang="it-IT" sz="18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1486401">
                <a:tc>
                  <a:txBody>
                    <a:bodyPr/>
                    <a:lstStyle/>
                    <a:p>
                      <a:pPr>
                        <a:lnSpc>
                          <a:spcPct val="115000"/>
                        </a:lnSpc>
                        <a:spcAft>
                          <a:spcPts val="0"/>
                        </a:spcAft>
                      </a:pPr>
                      <a:r>
                        <a:rPr lang="it-IT" sz="1800" kern="150" dirty="0">
                          <a:effectLst/>
                        </a:rPr>
                        <a:t>Flow Events:</a:t>
                      </a:r>
                    </a:p>
                    <a:p>
                      <a:pPr marL="800100" lvl="1" indent="-342900">
                        <a:lnSpc>
                          <a:spcPct val="115000"/>
                        </a:lnSpc>
                        <a:spcAft>
                          <a:spcPts val="0"/>
                        </a:spcAft>
                        <a:buSzPct val="100000"/>
                        <a:buFont typeface="Arimo"/>
                        <a:buAutoNum type="arabicPeriod"/>
                      </a:pPr>
                      <a:r>
                        <a:rPr lang="it-IT" sz="1800" kern="150" dirty="0">
                          <a:effectLst/>
                        </a:rPr>
                        <a:t>L’Utente inserisce le credenziali nella form:</a:t>
                      </a:r>
                    </a:p>
                    <a:p>
                      <a:pPr marL="1257300" lvl="2" indent="-342900">
                        <a:lnSpc>
                          <a:spcPct val="115000"/>
                        </a:lnSpc>
                        <a:spcAft>
                          <a:spcPts val="0"/>
                        </a:spcAft>
                        <a:buFont typeface="Symbol" panose="05050102010706020507" pitchFamily="18" charset="2"/>
                        <a:buChar char=""/>
                      </a:pPr>
                      <a:r>
                        <a:rPr lang="it-IT" sz="1800" kern="150" dirty="0">
                          <a:effectLst/>
                        </a:rPr>
                        <a:t>Nickname;</a:t>
                      </a:r>
                    </a:p>
                    <a:p>
                      <a:pPr marL="1257300" lvl="2" indent="-342900">
                        <a:lnSpc>
                          <a:spcPct val="115000"/>
                        </a:lnSpc>
                        <a:spcAft>
                          <a:spcPts val="0"/>
                        </a:spcAft>
                        <a:buFont typeface="Symbol" panose="05050102010706020507" pitchFamily="18" charset="2"/>
                        <a:buChar char=""/>
                      </a:pPr>
                      <a:r>
                        <a:rPr lang="it-IT" sz="1800" kern="150" dirty="0">
                          <a:effectLst/>
                        </a:rPr>
                        <a:t>Password;</a:t>
                      </a:r>
                    </a:p>
                    <a:p>
                      <a:pPr marL="800100" lvl="1" indent="-342900">
                        <a:lnSpc>
                          <a:spcPct val="115000"/>
                        </a:lnSpc>
                        <a:spcAft>
                          <a:spcPts val="0"/>
                        </a:spcAft>
                        <a:buSzPct val="100000"/>
                        <a:buFont typeface="Arimo"/>
                        <a:buAutoNum type="arabicPeriod"/>
                      </a:pPr>
                      <a:r>
                        <a:rPr lang="it-IT" sz="1800" kern="150" dirty="0">
                          <a:effectLst/>
                        </a:rPr>
                        <a:t>L’Utente clicca sul bottone “Ok”;</a:t>
                      </a:r>
                      <a:endParaRPr lang="it-IT" sz="18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638565">
                <a:tc>
                  <a:txBody>
                    <a:bodyPr/>
                    <a:lstStyle/>
                    <a:p>
                      <a:pPr>
                        <a:lnSpc>
                          <a:spcPct val="115000"/>
                        </a:lnSpc>
                        <a:spcAft>
                          <a:spcPts val="0"/>
                        </a:spcAft>
                      </a:pPr>
                      <a:r>
                        <a:rPr lang="it-IT" sz="1800" kern="150" dirty="0">
                          <a:effectLst/>
                        </a:rPr>
                        <a:t>Exit Condition:</a:t>
                      </a:r>
                    </a:p>
                    <a:p>
                      <a:pPr marL="800100" lvl="1" indent="-342900" fontAlgn="base">
                        <a:lnSpc>
                          <a:spcPct val="115000"/>
                        </a:lnSpc>
                        <a:spcAft>
                          <a:spcPts val="0"/>
                        </a:spcAft>
                        <a:buSzPct val="100000"/>
                        <a:buFont typeface="Arimo"/>
                        <a:buAutoNum type="arabicPeriod"/>
                      </a:pPr>
                      <a:r>
                        <a:rPr lang="it-IT" sz="1800" dirty="0">
                          <a:effectLst/>
                        </a:rPr>
                        <a:t>L’Utente riceve un messaggio di errore provocato dalle credenziali.</a:t>
                      </a:r>
                      <a:endParaRPr lang="it-IT" sz="18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297280">
                <a:tc>
                  <a:txBody>
                    <a:bodyPr/>
                    <a:lstStyle/>
                    <a:p>
                      <a:pPr>
                        <a:lnSpc>
                          <a:spcPct val="115000"/>
                        </a:lnSpc>
                        <a:spcAft>
                          <a:spcPts val="0"/>
                        </a:spcAft>
                      </a:pPr>
                      <a:r>
                        <a:rPr lang="it-IT" sz="1800" kern="150" dirty="0">
                          <a:effectLst/>
                        </a:rPr>
                        <a:t>Special Requirements: Requisiti non funzionali (1.2.2)</a:t>
                      </a:r>
                      <a:endParaRPr lang="it-IT" sz="18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3352557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717" y="0"/>
            <a:ext cx="9905998" cy="1478570"/>
          </a:xfrm>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57951922"/>
              </p:ext>
            </p:extLst>
          </p:nvPr>
        </p:nvGraphicFramePr>
        <p:xfrm>
          <a:off x="2215165" y="1206654"/>
          <a:ext cx="7753083" cy="5489448"/>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7753083"/>
              </a:tblGrid>
              <a:tr h="260054">
                <a:tc>
                  <a:txBody>
                    <a:bodyPr/>
                    <a:lstStyle/>
                    <a:p>
                      <a:pPr algn="ctr">
                        <a:spcAft>
                          <a:spcPts val="0"/>
                        </a:spcAft>
                      </a:pPr>
                      <a:r>
                        <a:rPr lang="it-IT" sz="2000" kern="50" dirty="0">
                          <a:effectLst/>
                        </a:rPr>
                        <a:t>Use Case: Home</a:t>
                      </a:r>
                      <a:endParaRPr lang="it-IT" sz="2000" kern="50" dirty="0">
                        <a:effectLst/>
                        <a:latin typeface="Times New Roman" panose="02020603050405020304" pitchFamily="18" charset="0"/>
                        <a:ea typeface="Lucida Sans Unicode" panose="020B0602030504020204" pitchFamily="34" charset="0"/>
                      </a:endParaRPr>
                    </a:p>
                  </a:txBody>
                  <a:tcPr marL="66186" marR="66186" marT="0" marB="0"/>
                </a:tc>
              </a:tr>
              <a:tr h="222903">
                <a:tc>
                  <a:txBody>
                    <a:bodyPr/>
                    <a:lstStyle/>
                    <a:p>
                      <a:pPr>
                        <a:spcAft>
                          <a:spcPts val="0"/>
                        </a:spcAft>
                      </a:pPr>
                      <a:r>
                        <a:rPr lang="it-IT" sz="1800" kern="50">
                          <a:effectLst/>
                        </a:rPr>
                        <a:t>ID: HomeActivity</a:t>
                      </a:r>
                      <a:endParaRPr lang="it-IT" sz="1800" kern="50">
                        <a:effectLst/>
                        <a:latin typeface="Times New Roman" panose="02020603050405020304" pitchFamily="18" charset="0"/>
                        <a:ea typeface="Lucida Sans Unicode" panose="020B0602030504020204" pitchFamily="34" charset="0"/>
                      </a:endParaRPr>
                    </a:p>
                  </a:txBody>
                  <a:tcPr marL="66186" marR="66186" marT="0" marB="0">
                    <a:solidFill>
                      <a:schemeClr val="bg2">
                        <a:lumMod val="60000"/>
                        <a:lumOff val="40000"/>
                      </a:schemeClr>
                    </a:solidFill>
                  </a:tcPr>
                </a:tc>
              </a:tr>
              <a:tr h="222903">
                <a:tc>
                  <a:txBody>
                    <a:bodyPr/>
                    <a:lstStyle/>
                    <a:p>
                      <a:pPr>
                        <a:spcAft>
                          <a:spcPts val="0"/>
                        </a:spcAft>
                      </a:pPr>
                      <a:r>
                        <a:rPr lang="it-IT" sz="1800" kern="50" dirty="0">
                          <a:effectLst/>
                        </a:rPr>
                        <a:t>Actors: Utente online</a:t>
                      </a:r>
                      <a:endParaRPr lang="it-IT" sz="1800" kern="50" dirty="0">
                        <a:effectLst/>
                        <a:latin typeface="Times New Roman" panose="02020603050405020304" pitchFamily="18" charset="0"/>
                        <a:ea typeface="Lucida Sans Unicode" panose="020B0602030504020204" pitchFamily="34" charset="0"/>
                      </a:endParaRPr>
                    </a:p>
                  </a:txBody>
                  <a:tcPr marL="66186" marR="66186" marT="0" marB="0">
                    <a:solidFill>
                      <a:schemeClr val="bg2">
                        <a:lumMod val="60000"/>
                        <a:lumOff val="40000"/>
                      </a:schemeClr>
                    </a:solidFill>
                  </a:tcPr>
                </a:tc>
              </a:tr>
              <a:tr h="445807">
                <a:tc>
                  <a:txBody>
                    <a:bodyPr/>
                    <a:lstStyle/>
                    <a:p>
                      <a:pPr>
                        <a:spcAft>
                          <a:spcPts val="0"/>
                        </a:spcAft>
                      </a:pPr>
                      <a:r>
                        <a:rPr lang="it-IT" sz="1800" kern="50" dirty="0">
                          <a:effectLst/>
                        </a:rPr>
                        <a:t>Entry Condition: </a:t>
                      </a:r>
                    </a:p>
                    <a:p>
                      <a:pPr marL="800100" lvl="1" indent="-342900">
                        <a:spcAft>
                          <a:spcPts val="0"/>
                        </a:spcAft>
                        <a:buSzPct val="100000"/>
                        <a:buFont typeface="Arimo"/>
                        <a:buAutoNum type="arabicPeriod"/>
                      </a:pPr>
                      <a:r>
                        <a:rPr lang="it-IT" sz="1800" kern="50" dirty="0">
                          <a:effectLst/>
                        </a:rPr>
                        <a:t>L’Utente clicca sul bottone “Ok” nella sezione “Login”.</a:t>
                      </a:r>
                      <a:endParaRPr lang="it-IT" sz="1800" kern="50" dirty="0">
                        <a:effectLst/>
                        <a:latin typeface="Times New Roman" panose="02020603050405020304" pitchFamily="18" charset="0"/>
                        <a:ea typeface="Lucida Sans Unicode" panose="020B0602030504020204" pitchFamily="34" charset="0"/>
                      </a:endParaRPr>
                    </a:p>
                  </a:txBody>
                  <a:tcPr marL="66186" marR="66186" marT="0" marB="0">
                    <a:solidFill>
                      <a:schemeClr val="bg2">
                        <a:lumMod val="60000"/>
                        <a:lumOff val="40000"/>
                      </a:schemeClr>
                    </a:solidFill>
                  </a:tcPr>
                </a:tc>
              </a:tr>
              <a:tr h="1538034">
                <a:tc>
                  <a:txBody>
                    <a:bodyPr/>
                    <a:lstStyle/>
                    <a:p>
                      <a:pPr marL="457200" fontAlgn="base">
                        <a:lnSpc>
                          <a:spcPct val="115000"/>
                        </a:lnSpc>
                        <a:spcAft>
                          <a:spcPts val="0"/>
                        </a:spcAft>
                      </a:pPr>
                      <a:r>
                        <a:rPr lang="it-IT" sz="1800" dirty="0">
                          <a:effectLst/>
                        </a:rPr>
                        <a:t>Flow:</a:t>
                      </a:r>
                    </a:p>
                    <a:p>
                      <a:pPr marL="800100" lvl="1" indent="-342900" fontAlgn="base">
                        <a:lnSpc>
                          <a:spcPct val="115000"/>
                        </a:lnSpc>
                        <a:spcAft>
                          <a:spcPts val="0"/>
                        </a:spcAft>
                        <a:buSzPct val="100000"/>
                        <a:buFont typeface="Arimo"/>
                        <a:buAutoNum type="arabicPeriod"/>
                      </a:pPr>
                      <a:r>
                        <a:rPr lang="it-IT" sz="1800" dirty="0">
                          <a:effectLst/>
                        </a:rPr>
                        <a:t>L’Utente visualizza la pagina Home e le news del gioco;</a:t>
                      </a:r>
                    </a:p>
                    <a:p>
                      <a:pPr marL="800100" lvl="1" indent="-342900" fontAlgn="base">
                        <a:lnSpc>
                          <a:spcPct val="115000"/>
                        </a:lnSpc>
                        <a:spcAft>
                          <a:spcPts val="0"/>
                        </a:spcAft>
                        <a:buSzPct val="100000"/>
                        <a:buFont typeface="Arimo"/>
                        <a:buAutoNum type="arabicPeriod"/>
                      </a:pPr>
                      <a:r>
                        <a:rPr lang="it-IT" sz="1800" dirty="0">
                          <a:effectLst/>
                        </a:rPr>
                        <a:t>L’Utente seleziona una delle modalità di gioco proposte:</a:t>
                      </a:r>
                    </a:p>
                    <a:p>
                      <a:pPr marL="1257300" lvl="2" indent="-342900" fontAlgn="base">
                        <a:lnSpc>
                          <a:spcPct val="115000"/>
                        </a:lnSpc>
                        <a:spcAft>
                          <a:spcPts val="0"/>
                        </a:spcAft>
                        <a:buFont typeface="Symbol" panose="05050102010706020507" pitchFamily="18" charset="2"/>
                        <a:buChar char=""/>
                      </a:pPr>
                      <a:r>
                        <a:rPr lang="it-IT" sz="1800" dirty="0">
                          <a:effectLst/>
                        </a:rPr>
                        <a:t>BizBong;</a:t>
                      </a:r>
                    </a:p>
                    <a:p>
                      <a:pPr marL="1257300" lvl="2" indent="-342900" fontAlgn="base">
                        <a:lnSpc>
                          <a:spcPct val="115000"/>
                        </a:lnSpc>
                        <a:spcAft>
                          <a:spcPts val="0"/>
                        </a:spcAft>
                        <a:buFont typeface="Symbol" panose="05050102010706020507" pitchFamily="18" charset="2"/>
                        <a:buChar char=""/>
                      </a:pPr>
                      <a:r>
                        <a:rPr lang="it-IT" sz="1800" dirty="0">
                          <a:effectLst/>
                        </a:rPr>
                        <a:t>Sudoku;</a:t>
                      </a:r>
                    </a:p>
                    <a:p>
                      <a:pPr marL="1257300" lvl="2" indent="-342900" fontAlgn="base">
                        <a:lnSpc>
                          <a:spcPct val="115000"/>
                        </a:lnSpc>
                        <a:spcAft>
                          <a:spcPts val="0"/>
                        </a:spcAft>
                        <a:buFont typeface="Symbol" panose="05050102010706020507" pitchFamily="18" charset="2"/>
                        <a:buChar char=""/>
                      </a:pPr>
                      <a:r>
                        <a:rPr lang="it-IT" sz="1800" dirty="0">
                          <a:effectLst/>
                        </a:rPr>
                        <a:t>Tris;</a:t>
                      </a:r>
                      <a:endParaRPr lang="it-IT" sz="1800" dirty="0">
                        <a:solidFill>
                          <a:srgbClr val="000000"/>
                        </a:solidFill>
                        <a:effectLst/>
                        <a:latin typeface="Arial" panose="020B0604020202020204" pitchFamily="34" charset="0"/>
                        <a:ea typeface="Arial" panose="020B0604020202020204" pitchFamily="34" charset="0"/>
                      </a:endParaRPr>
                    </a:p>
                  </a:txBody>
                  <a:tcPr marL="66186" marR="66186" marT="0" marB="0">
                    <a:solidFill>
                      <a:schemeClr val="bg2">
                        <a:lumMod val="60000"/>
                        <a:lumOff val="40000"/>
                      </a:schemeClr>
                    </a:solidFill>
                  </a:tcPr>
                </a:tc>
              </a:tr>
              <a:tr h="891614">
                <a:tc>
                  <a:txBody>
                    <a:bodyPr/>
                    <a:lstStyle/>
                    <a:p>
                      <a:pPr>
                        <a:spcAft>
                          <a:spcPts val="0"/>
                        </a:spcAft>
                      </a:pPr>
                      <a:r>
                        <a:rPr lang="it-IT" sz="1800" kern="50" dirty="0">
                          <a:effectLst/>
                        </a:rPr>
                        <a:t>Exit Condition:</a:t>
                      </a:r>
                    </a:p>
                    <a:p>
                      <a:pPr marL="800100" lvl="1" indent="-342900">
                        <a:spcAft>
                          <a:spcPts val="0"/>
                        </a:spcAft>
                        <a:buSzPct val="100000"/>
                        <a:buFont typeface="Arimo"/>
                        <a:buAutoNum type="arabicPeriod"/>
                      </a:pPr>
                      <a:r>
                        <a:rPr lang="it-IT" sz="1800" kern="50" dirty="0">
                          <a:effectLst/>
                        </a:rPr>
                        <a:t>L’Utente clicca sul bottone “Nuova Partita”;</a:t>
                      </a:r>
                    </a:p>
                    <a:p>
                      <a:pPr marL="800100" lvl="1" indent="-342900">
                        <a:spcAft>
                          <a:spcPts val="0"/>
                        </a:spcAft>
                        <a:buSzPct val="100000"/>
                        <a:buFont typeface="Arimo"/>
                        <a:buAutoNum type="arabicPeriod"/>
                      </a:pPr>
                      <a:r>
                        <a:rPr lang="it-IT" sz="1800" kern="50" dirty="0">
                          <a:effectLst/>
                        </a:rPr>
                        <a:t>L’Utente clicca sul bottone “Impostazione”;</a:t>
                      </a:r>
                    </a:p>
                    <a:p>
                      <a:pPr marL="800100" lvl="1" indent="-342900">
                        <a:spcAft>
                          <a:spcPts val="0"/>
                        </a:spcAft>
                        <a:buSzPct val="100000"/>
                        <a:buFont typeface="Arimo"/>
                        <a:buAutoNum type="arabicPeriod"/>
                      </a:pPr>
                      <a:r>
                        <a:rPr lang="it-IT" sz="1800" kern="50" dirty="0">
                          <a:effectLst/>
                        </a:rPr>
                        <a:t>L’Utente clicca sul bottone “Profilo”;</a:t>
                      </a:r>
                      <a:endParaRPr lang="it-IT" sz="1800" kern="50" dirty="0">
                        <a:effectLst/>
                        <a:latin typeface="Times New Roman" panose="02020603050405020304" pitchFamily="18" charset="0"/>
                        <a:ea typeface="Lucida Sans Unicode" panose="020B0602030504020204" pitchFamily="34" charset="0"/>
                      </a:endParaRPr>
                    </a:p>
                  </a:txBody>
                  <a:tcPr marL="66186" marR="66186" marT="0" marB="0">
                    <a:solidFill>
                      <a:schemeClr val="bg2">
                        <a:lumMod val="60000"/>
                        <a:lumOff val="40000"/>
                      </a:schemeClr>
                    </a:solidFill>
                  </a:tcPr>
                </a:tc>
              </a:tr>
              <a:tr h="668710">
                <a:tc>
                  <a:txBody>
                    <a:bodyPr/>
                    <a:lstStyle/>
                    <a:p>
                      <a:pPr>
                        <a:spcAft>
                          <a:spcPts val="0"/>
                        </a:spcAft>
                      </a:pPr>
                      <a:r>
                        <a:rPr lang="it-IT" sz="1800" kern="50" dirty="0">
                          <a:effectLst/>
                        </a:rPr>
                        <a:t>Extends:</a:t>
                      </a:r>
                    </a:p>
                    <a:p>
                      <a:pPr marL="800100" lvl="1" indent="-342900">
                        <a:spcAft>
                          <a:spcPts val="0"/>
                        </a:spcAft>
                        <a:buSzPct val="100000"/>
                        <a:buFont typeface="Arimo"/>
                        <a:buAutoNum type="arabicPeriod"/>
                      </a:pPr>
                      <a:r>
                        <a:rPr lang="it-IT" sz="1800" kern="50" dirty="0">
                          <a:effectLst/>
                        </a:rPr>
                        <a:t>L’Utente clicca sul bottone “Classifica”;</a:t>
                      </a:r>
                    </a:p>
                    <a:p>
                      <a:pPr marL="800100" lvl="1" indent="-342900">
                        <a:spcAft>
                          <a:spcPts val="0"/>
                        </a:spcAft>
                        <a:buSzPct val="100000"/>
                        <a:buFont typeface="Arimo"/>
                        <a:buAutoNum type="arabicPeriod"/>
                      </a:pPr>
                      <a:r>
                        <a:rPr lang="it-IT" sz="1800" kern="50" dirty="0">
                          <a:effectLst/>
                        </a:rPr>
                        <a:t>L’Utente clicca sul bottone “Statistiche”;</a:t>
                      </a:r>
                      <a:endParaRPr lang="it-IT" sz="1800" kern="50" dirty="0">
                        <a:effectLst/>
                        <a:latin typeface="Times New Roman" panose="02020603050405020304" pitchFamily="18" charset="0"/>
                        <a:ea typeface="Lucida Sans Unicode" panose="020B0602030504020204" pitchFamily="34" charset="0"/>
                      </a:endParaRPr>
                    </a:p>
                  </a:txBody>
                  <a:tcPr marL="66186" marR="66186" marT="0" marB="0">
                    <a:solidFill>
                      <a:schemeClr val="bg2">
                        <a:lumMod val="60000"/>
                        <a:lumOff val="40000"/>
                      </a:schemeClr>
                    </a:solidFill>
                  </a:tcPr>
                </a:tc>
              </a:tr>
              <a:tr h="222903">
                <a:tc>
                  <a:txBody>
                    <a:bodyPr/>
                    <a:lstStyle/>
                    <a:p>
                      <a:pPr>
                        <a:spcAft>
                          <a:spcPts val="0"/>
                        </a:spcAft>
                      </a:pPr>
                      <a:r>
                        <a:rPr lang="it-IT" sz="1800" kern="50" dirty="0">
                          <a:effectLst/>
                        </a:rPr>
                        <a:t>Special Requirements: Requisiti non funzionali (1.2.2)</a:t>
                      </a:r>
                      <a:endParaRPr lang="it-IT" sz="1800" kern="50" dirty="0">
                        <a:effectLst/>
                        <a:latin typeface="Times New Roman" panose="02020603050405020304" pitchFamily="18" charset="0"/>
                        <a:ea typeface="Lucida Sans Unicode" panose="020B0602030504020204" pitchFamily="34" charset="0"/>
                      </a:endParaRPr>
                    </a:p>
                  </a:txBody>
                  <a:tcPr marL="66186" marR="66186"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4019518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37449" y="0"/>
            <a:ext cx="8011234" cy="1478570"/>
          </a:xfrm>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198752714"/>
              </p:ext>
            </p:extLst>
          </p:nvPr>
        </p:nvGraphicFramePr>
        <p:xfrm>
          <a:off x="1837449" y="1724228"/>
          <a:ext cx="8011234" cy="4976824"/>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8011234"/>
              </a:tblGrid>
              <a:tr h="489524">
                <a:tc>
                  <a:txBody>
                    <a:bodyPr/>
                    <a:lstStyle/>
                    <a:p>
                      <a:pPr algn="ctr">
                        <a:lnSpc>
                          <a:spcPct val="115000"/>
                        </a:lnSpc>
                        <a:spcAft>
                          <a:spcPts val="0"/>
                        </a:spcAft>
                      </a:pPr>
                      <a:r>
                        <a:rPr lang="it-IT" sz="2400" kern="150" dirty="0" smtClean="0">
                          <a:effectLst/>
                        </a:rPr>
                        <a:t>Use </a:t>
                      </a:r>
                      <a:r>
                        <a:rPr lang="it-IT" sz="2400" kern="150" dirty="0">
                          <a:effectLst/>
                        </a:rPr>
                        <a:t>Case: Nuova Partita BizBong</a:t>
                      </a:r>
                      <a:endParaRPr lang="it-IT" sz="2400" kern="150" dirty="0">
                        <a:effectLst/>
                        <a:latin typeface="Arial" panose="020B0604020202020204" pitchFamily="34" charset="0"/>
                        <a:ea typeface="Arial" panose="020B0604020202020204" pitchFamily="34" charset="0"/>
                      </a:endParaRPr>
                    </a:p>
                  </a:txBody>
                  <a:tcPr marL="68580" marR="68580" marT="0" marB="0"/>
                </a:tc>
              </a:tr>
              <a:tr h="407937">
                <a:tc>
                  <a:txBody>
                    <a:bodyPr/>
                    <a:lstStyle/>
                    <a:p>
                      <a:pPr>
                        <a:lnSpc>
                          <a:spcPct val="115000"/>
                        </a:lnSpc>
                        <a:spcAft>
                          <a:spcPts val="0"/>
                        </a:spcAft>
                      </a:pPr>
                      <a:r>
                        <a:rPr lang="it-IT" sz="2000" kern="150" dirty="0">
                          <a:effectLst/>
                        </a:rPr>
                        <a:t>ID: NuovaPartitaActivity</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407937">
                <a:tc>
                  <a:txBody>
                    <a:bodyPr/>
                    <a:lstStyle/>
                    <a:p>
                      <a:pPr>
                        <a:lnSpc>
                          <a:spcPct val="115000"/>
                        </a:lnSpc>
                        <a:spcAft>
                          <a:spcPts val="0"/>
                        </a:spcAft>
                      </a:pPr>
                      <a:r>
                        <a:rPr lang="it-IT" sz="2000" kern="150" dirty="0">
                          <a:effectLst/>
                        </a:rPr>
                        <a:t>Actors: Utente online</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815872">
                <a:tc>
                  <a:txBody>
                    <a:bodyPr/>
                    <a:lstStyle/>
                    <a:p>
                      <a:pPr>
                        <a:lnSpc>
                          <a:spcPct val="115000"/>
                        </a:lnSpc>
                        <a:spcAft>
                          <a:spcPts val="0"/>
                        </a:spcAft>
                      </a:pPr>
                      <a:r>
                        <a:rPr lang="it-IT" sz="2000" kern="150" dirty="0">
                          <a:effectLst/>
                        </a:rPr>
                        <a:t>Entry Condition:</a:t>
                      </a:r>
                    </a:p>
                    <a:p>
                      <a:pPr marL="800100" lvl="1" indent="-342900">
                        <a:lnSpc>
                          <a:spcPct val="115000"/>
                        </a:lnSpc>
                        <a:spcAft>
                          <a:spcPts val="0"/>
                        </a:spcAft>
                        <a:buSzPct val="100000"/>
                        <a:buFont typeface="Arimo"/>
                        <a:buAutoNum type="arabicPeriod"/>
                      </a:pPr>
                      <a:r>
                        <a:rPr lang="it-IT" sz="2000" kern="150" dirty="0">
                          <a:effectLst/>
                        </a:rPr>
                        <a:t>L’ Utente clicca sul bottone “Nuova Partita” nella sezione “Home”</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1631745">
                <a:tc>
                  <a:txBody>
                    <a:bodyPr/>
                    <a:lstStyle/>
                    <a:p>
                      <a:pPr>
                        <a:lnSpc>
                          <a:spcPct val="115000"/>
                        </a:lnSpc>
                        <a:spcAft>
                          <a:spcPts val="0"/>
                        </a:spcAft>
                      </a:pPr>
                      <a:r>
                        <a:rPr lang="it-IT" sz="2000" kern="150" dirty="0">
                          <a:effectLst/>
                        </a:rPr>
                        <a:t>Flow Events:</a:t>
                      </a:r>
                    </a:p>
                    <a:p>
                      <a:pPr marL="800100" lvl="1" indent="-342900">
                        <a:lnSpc>
                          <a:spcPct val="115000"/>
                        </a:lnSpc>
                        <a:spcAft>
                          <a:spcPts val="0"/>
                        </a:spcAft>
                        <a:buSzPct val="100000"/>
                        <a:buFont typeface="Arimo"/>
                        <a:buAutoNum type="arabicPeriod"/>
                      </a:pPr>
                      <a:r>
                        <a:rPr lang="it-IT" sz="2000" kern="150" dirty="0">
                          <a:effectLst/>
                        </a:rPr>
                        <a:t>L’Utente seleziona una delle modalità proposte BizBong:</a:t>
                      </a:r>
                    </a:p>
                    <a:p>
                      <a:pPr marL="1257300" lvl="2" indent="-342900">
                        <a:lnSpc>
                          <a:spcPct val="115000"/>
                        </a:lnSpc>
                        <a:spcAft>
                          <a:spcPts val="0"/>
                        </a:spcAft>
                        <a:buFont typeface="Symbol" panose="05050102010706020507" pitchFamily="18" charset="2"/>
                        <a:buChar char=""/>
                      </a:pPr>
                      <a:r>
                        <a:rPr lang="it-IT" sz="2000" kern="150" dirty="0">
                          <a:effectLst/>
                        </a:rPr>
                        <a:t>Classica;</a:t>
                      </a:r>
                    </a:p>
                    <a:p>
                      <a:pPr marL="1257300" lvl="2" indent="-342900">
                        <a:lnSpc>
                          <a:spcPct val="115000"/>
                        </a:lnSpc>
                        <a:spcAft>
                          <a:spcPts val="0"/>
                        </a:spcAft>
                        <a:buFont typeface="Symbol" panose="05050102010706020507" pitchFamily="18" charset="2"/>
                        <a:buChar char=""/>
                      </a:pPr>
                      <a:r>
                        <a:rPr lang="it-IT" sz="2000" kern="150" dirty="0">
                          <a:effectLst/>
                        </a:rPr>
                        <a:t>Challenge; </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815872">
                <a:tc>
                  <a:txBody>
                    <a:bodyPr/>
                    <a:lstStyle/>
                    <a:p>
                      <a:pPr>
                        <a:lnSpc>
                          <a:spcPct val="115000"/>
                        </a:lnSpc>
                        <a:spcAft>
                          <a:spcPts val="0"/>
                        </a:spcAft>
                      </a:pPr>
                      <a:r>
                        <a:rPr lang="it-IT" sz="2000" kern="150" dirty="0">
                          <a:effectLst/>
                        </a:rPr>
                        <a:t>Exit Condition:</a:t>
                      </a:r>
                    </a:p>
                    <a:p>
                      <a:pPr marL="800100" lvl="1" indent="-342900" fontAlgn="base">
                        <a:lnSpc>
                          <a:spcPct val="115000"/>
                        </a:lnSpc>
                        <a:spcAft>
                          <a:spcPts val="0"/>
                        </a:spcAft>
                        <a:buSzPct val="100000"/>
                        <a:buFont typeface="Arimo"/>
                        <a:buAutoNum type="arabicPeriod"/>
                      </a:pPr>
                      <a:r>
                        <a:rPr lang="it-IT" sz="2000" dirty="0">
                          <a:effectLst/>
                        </a:rPr>
                        <a:t>L’Utente clicca sul bottone “Avvia Partita” </a:t>
                      </a:r>
                      <a:endParaRPr lang="it-IT" sz="20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407937">
                <a:tc>
                  <a:txBody>
                    <a:bodyPr/>
                    <a:lstStyle/>
                    <a:p>
                      <a:pPr>
                        <a:lnSpc>
                          <a:spcPct val="115000"/>
                        </a:lnSpc>
                        <a:spcAft>
                          <a:spcPts val="0"/>
                        </a:spcAft>
                      </a:pPr>
                      <a:r>
                        <a:rPr lang="it-IT" sz="2000" kern="150" dirty="0">
                          <a:effectLst/>
                        </a:rPr>
                        <a:t>Special Requirements: Requisiti non funzionali (1.2.2)</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766076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2364" y="228600"/>
            <a:ext cx="9905998" cy="859592"/>
          </a:xfrm>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792777537"/>
              </p:ext>
            </p:extLst>
          </p:nvPr>
        </p:nvGraphicFramePr>
        <p:xfrm>
          <a:off x="1574234" y="1316792"/>
          <a:ext cx="9402258" cy="5020993"/>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9402258"/>
              </a:tblGrid>
              <a:tr h="464233">
                <a:tc>
                  <a:txBody>
                    <a:bodyPr/>
                    <a:lstStyle/>
                    <a:p>
                      <a:pPr algn="ctr">
                        <a:lnSpc>
                          <a:spcPct val="115000"/>
                        </a:lnSpc>
                        <a:spcAft>
                          <a:spcPts val="0"/>
                        </a:spcAft>
                      </a:pPr>
                      <a:r>
                        <a:rPr lang="it-IT" sz="2400" kern="150" dirty="0">
                          <a:effectLst/>
                        </a:rPr>
                        <a:t>Use Case: Classifica</a:t>
                      </a:r>
                      <a:endParaRPr lang="it-IT" sz="2400" kern="150" dirty="0">
                        <a:effectLst/>
                        <a:latin typeface="Arial" panose="020B0604020202020204" pitchFamily="34" charset="0"/>
                        <a:ea typeface="Arial" panose="020B0604020202020204" pitchFamily="34" charset="0"/>
                      </a:endParaRPr>
                    </a:p>
                  </a:txBody>
                  <a:tcPr marL="68580" marR="68580" marT="0" marB="0"/>
                </a:tc>
              </a:tr>
              <a:tr h="311531">
                <a:tc>
                  <a:txBody>
                    <a:bodyPr/>
                    <a:lstStyle/>
                    <a:p>
                      <a:pPr>
                        <a:lnSpc>
                          <a:spcPct val="115000"/>
                        </a:lnSpc>
                        <a:spcAft>
                          <a:spcPts val="0"/>
                        </a:spcAft>
                      </a:pPr>
                      <a:r>
                        <a:rPr lang="it-IT" sz="2000" kern="150" dirty="0">
                          <a:effectLst/>
                        </a:rPr>
                        <a:t>ID: </a:t>
                      </a:r>
                      <a:r>
                        <a:rPr lang="it-IT" sz="2000" kern="150" dirty="0" err="1">
                          <a:effectLst/>
                        </a:rPr>
                        <a:t>ClassificaActivity</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11531">
                <a:tc>
                  <a:txBody>
                    <a:bodyPr/>
                    <a:lstStyle/>
                    <a:p>
                      <a:pPr>
                        <a:lnSpc>
                          <a:spcPct val="115000"/>
                        </a:lnSpc>
                        <a:spcAft>
                          <a:spcPts val="0"/>
                        </a:spcAft>
                      </a:pPr>
                      <a:r>
                        <a:rPr lang="it-IT" sz="2000" kern="150" dirty="0">
                          <a:effectLst/>
                        </a:rPr>
                        <a:t>Actors: Utente online</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645898">
                <a:tc>
                  <a:txBody>
                    <a:bodyPr/>
                    <a:lstStyle/>
                    <a:p>
                      <a:pPr>
                        <a:lnSpc>
                          <a:spcPct val="115000"/>
                        </a:lnSpc>
                        <a:spcAft>
                          <a:spcPts val="0"/>
                        </a:spcAft>
                      </a:pPr>
                      <a:r>
                        <a:rPr lang="it-IT" sz="2000" kern="150" dirty="0">
                          <a:effectLst/>
                        </a:rPr>
                        <a:t>Entry Condition:</a:t>
                      </a:r>
                    </a:p>
                    <a:p>
                      <a:pPr marL="800100" lvl="1" indent="-342900">
                        <a:lnSpc>
                          <a:spcPct val="115000"/>
                        </a:lnSpc>
                        <a:spcAft>
                          <a:spcPts val="0"/>
                        </a:spcAft>
                        <a:buSzPct val="100000"/>
                        <a:buFont typeface="Arimo"/>
                        <a:buAutoNum type="arabicPeriod"/>
                      </a:pPr>
                      <a:r>
                        <a:rPr lang="it-IT" sz="2000" kern="150" dirty="0">
                          <a:effectLst/>
                        </a:rPr>
                        <a:t>L’ Utente clicca sul bottone “Classifica”</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1648999">
                <a:tc>
                  <a:txBody>
                    <a:bodyPr/>
                    <a:lstStyle/>
                    <a:p>
                      <a:pPr>
                        <a:lnSpc>
                          <a:spcPct val="115000"/>
                        </a:lnSpc>
                        <a:spcAft>
                          <a:spcPts val="0"/>
                        </a:spcAft>
                      </a:pPr>
                      <a:r>
                        <a:rPr lang="it-IT" sz="2000" kern="150" dirty="0">
                          <a:effectLst/>
                        </a:rPr>
                        <a:t>Flow Events:</a:t>
                      </a:r>
                    </a:p>
                    <a:p>
                      <a:pPr marL="800100" lvl="1" indent="-342900">
                        <a:lnSpc>
                          <a:spcPct val="115000"/>
                        </a:lnSpc>
                        <a:spcAft>
                          <a:spcPts val="0"/>
                        </a:spcAft>
                        <a:buSzPct val="100000"/>
                        <a:buFont typeface="Times New Roman" panose="02020603050405020304" pitchFamily="18" charset="0"/>
                        <a:buAutoNum type="arabicPeriod"/>
                      </a:pPr>
                      <a:r>
                        <a:rPr lang="it-IT" sz="2000" kern="150" dirty="0">
                          <a:effectLst/>
                        </a:rPr>
                        <a:t>L’Utente seleziona la classifica da visualizzare:</a:t>
                      </a:r>
                    </a:p>
                    <a:p>
                      <a:pPr marL="1257300" lvl="2" indent="-342900">
                        <a:lnSpc>
                          <a:spcPct val="115000"/>
                        </a:lnSpc>
                        <a:spcAft>
                          <a:spcPts val="0"/>
                        </a:spcAft>
                        <a:buFont typeface="Symbol" panose="05050102010706020507" pitchFamily="18" charset="2"/>
                        <a:buChar char=""/>
                      </a:pPr>
                      <a:r>
                        <a:rPr lang="it-IT" sz="2000" kern="150" dirty="0">
                          <a:effectLst/>
                        </a:rPr>
                        <a:t>BizBong;</a:t>
                      </a:r>
                    </a:p>
                    <a:p>
                      <a:pPr marL="1257300" lvl="2" indent="-342900">
                        <a:lnSpc>
                          <a:spcPct val="115000"/>
                        </a:lnSpc>
                        <a:spcAft>
                          <a:spcPts val="0"/>
                        </a:spcAft>
                        <a:buFont typeface="Symbol" panose="05050102010706020507" pitchFamily="18" charset="2"/>
                        <a:buChar char=""/>
                      </a:pPr>
                      <a:r>
                        <a:rPr lang="it-IT" sz="2000" kern="150" dirty="0">
                          <a:effectLst/>
                        </a:rPr>
                        <a:t>Sudoku;</a:t>
                      </a:r>
                    </a:p>
                    <a:p>
                      <a:pPr marL="800100" lvl="1" indent="-342900">
                        <a:lnSpc>
                          <a:spcPct val="115000"/>
                        </a:lnSpc>
                        <a:spcAft>
                          <a:spcPts val="0"/>
                        </a:spcAft>
                        <a:buSzPct val="100000"/>
                        <a:buFont typeface="Arimo"/>
                        <a:buAutoNum type="arabicPeriod"/>
                      </a:pPr>
                      <a:r>
                        <a:rPr lang="it-IT" sz="2000" kern="150" dirty="0">
                          <a:effectLst/>
                        </a:rPr>
                        <a:t>Il sistema genera una classifica con gli opportuni risultati;</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980265">
                <a:tc>
                  <a:txBody>
                    <a:bodyPr/>
                    <a:lstStyle/>
                    <a:p>
                      <a:pPr>
                        <a:lnSpc>
                          <a:spcPct val="115000"/>
                        </a:lnSpc>
                        <a:spcAft>
                          <a:spcPts val="0"/>
                        </a:spcAft>
                      </a:pPr>
                      <a:r>
                        <a:rPr lang="it-IT" sz="2000" kern="150" dirty="0">
                          <a:effectLst/>
                        </a:rPr>
                        <a:t>Exit Condition:</a:t>
                      </a:r>
                    </a:p>
                    <a:p>
                      <a:pPr marL="800100" lvl="1" indent="-342900">
                        <a:lnSpc>
                          <a:spcPct val="115000"/>
                        </a:lnSpc>
                        <a:spcAft>
                          <a:spcPts val="0"/>
                        </a:spcAft>
                        <a:buSzPct val="100000"/>
                        <a:buFont typeface="Times New Roman" panose="02020603050405020304" pitchFamily="18" charset="0"/>
                        <a:buAutoNum type="arabicPeriod"/>
                      </a:pPr>
                      <a:r>
                        <a:rPr lang="it-IT" sz="2000" dirty="0">
                          <a:effectLst/>
                        </a:rPr>
                        <a:t>L’Utente clicca sul bottone “Home”;</a:t>
                      </a:r>
                    </a:p>
                    <a:p>
                      <a:pPr marL="800100" lvl="1" indent="-342900">
                        <a:lnSpc>
                          <a:spcPct val="115000"/>
                        </a:lnSpc>
                        <a:spcAft>
                          <a:spcPts val="0"/>
                        </a:spcAft>
                        <a:buSzPct val="100000"/>
                        <a:buFont typeface="Times New Roman" panose="02020603050405020304" pitchFamily="18" charset="0"/>
                        <a:buAutoNum type="arabicPeriod"/>
                      </a:pPr>
                      <a:r>
                        <a:rPr lang="it-IT" sz="2000" dirty="0">
                          <a:effectLst/>
                        </a:rPr>
                        <a:t>L’Utente clicca sul bottone “Statistiche”; </a:t>
                      </a:r>
                      <a:endParaRPr lang="it-IT" sz="20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11531">
                <a:tc>
                  <a:txBody>
                    <a:bodyPr/>
                    <a:lstStyle/>
                    <a:p>
                      <a:pPr>
                        <a:lnSpc>
                          <a:spcPct val="115000"/>
                        </a:lnSpc>
                        <a:spcAft>
                          <a:spcPts val="0"/>
                        </a:spcAft>
                      </a:pPr>
                      <a:r>
                        <a:rPr lang="it-IT" sz="2000" kern="150" dirty="0">
                          <a:effectLst/>
                        </a:rPr>
                        <a:t>Special Requirements: Requisiti non funzionali (1.2.2)</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bl>
          </a:graphicData>
        </a:graphic>
      </p:graphicFrame>
      <p:sp>
        <p:nvSpPr>
          <p:cNvPr id="5" name="Rectangle 1"/>
          <p:cNvSpPr>
            <a:spLocks noChangeArrowheads="1"/>
          </p:cNvSpPr>
          <p:nvPr/>
        </p:nvSpPr>
        <p:spPr bwMode="auto">
          <a:xfrm>
            <a:off x="-5246503" y="0"/>
            <a:ext cx="2275026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845831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00721" y="218364"/>
            <a:ext cx="9368738" cy="977972"/>
          </a:xfrm>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15868795"/>
              </p:ext>
            </p:extLst>
          </p:nvPr>
        </p:nvGraphicFramePr>
        <p:xfrm>
          <a:off x="1400721" y="1428347"/>
          <a:ext cx="9368738" cy="5361943"/>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9368738"/>
              </a:tblGrid>
              <a:tr h="441651">
                <a:tc>
                  <a:txBody>
                    <a:bodyPr/>
                    <a:lstStyle/>
                    <a:p>
                      <a:pPr algn="ctr">
                        <a:lnSpc>
                          <a:spcPct val="115000"/>
                        </a:lnSpc>
                        <a:spcAft>
                          <a:spcPts val="0"/>
                        </a:spcAft>
                      </a:pPr>
                      <a:r>
                        <a:rPr lang="it-IT" sz="2400" kern="150" dirty="0">
                          <a:effectLst/>
                        </a:rPr>
                        <a:t>Use Case: </a:t>
                      </a:r>
                      <a:r>
                        <a:rPr lang="it-IT" sz="2400" kern="150" dirty="0" smtClean="0">
                          <a:effectLst/>
                        </a:rPr>
                        <a:t>Modifica</a:t>
                      </a:r>
                      <a:r>
                        <a:rPr lang="it-IT" sz="2400" kern="150" baseline="0" dirty="0" smtClean="0">
                          <a:effectLst/>
                        </a:rPr>
                        <a:t> </a:t>
                      </a:r>
                      <a:r>
                        <a:rPr lang="it-IT" sz="2400" kern="150" dirty="0" smtClean="0">
                          <a:effectLst/>
                        </a:rPr>
                        <a:t>Profilo</a:t>
                      </a:r>
                      <a:endParaRPr lang="it-IT" sz="2400" kern="150" dirty="0">
                        <a:effectLst/>
                        <a:latin typeface="Arial" panose="020B0604020202020204" pitchFamily="34" charset="0"/>
                        <a:ea typeface="Arial" panose="020B0604020202020204" pitchFamily="34" charset="0"/>
                      </a:endParaRPr>
                    </a:p>
                  </a:txBody>
                  <a:tcPr marL="68580" marR="68580" marT="0" marB="0"/>
                </a:tc>
              </a:tr>
              <a:tr h="305703">
                <a:tc>
                  <a:txBody>
                    <a:bodyPr/>
                    <a:lstStyle/>
                    <a:p>
                      <a:pPr>
                        <a:lnSpc>
                          <a:spcPct val="115000"/>
                        </a:lnSpc>
                        <a:spcAft>
                          <a:spcPts val="0"/>
                        </a:spcAft>
                      </a:pPr>
                      <a:r>
                        <a:rPr lang="it-IT" sz="2000" kern="150" dirty="0">
                          <a:effectLst/>
                        </a:rPr>
                        <a:t>ID: ModificaProfiloActivity</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63532">
                <a:tc>
                  <a:txBody>
                    <a:bodyPr/>
                    <a:lstStyle/>
                    <a:p>
                      <a:pPr>
                        <a:lnSpc>
                          <a:spcPct val="115000"/>
                        </a:lnSpc>
                        <a:spcAft>
                          <a:spcPts val="0"/>
                        </a:spcAft>
                      </a:pPr>
                      <a:r>
                        <a:rPr lang="it-IT" sz="2000" kern="150" dirty="0">
                          <a:effectLst/>
                        </a:rPr>
                        <a:t>Actors: Utente online</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633814">
                <a:tc>
                  <a:txBody>
                    <a:bodyPr/>
                    <a:lstStyle/>
                    <a:p>
                      <a:pPr>
                        <a:lnSpc>
                          <a:spcPct val="115000"/>
                        </a:lnSpc>
                        <a:spcAft>
                          <a:spcPts val="0"/>
                        </a:spcAft>
                      </a:pPr>
                      <a:r>
                        <a:rPr lang="it-IT" sz="2000" kern="150" dirty="0">
                          <a:effectLst/>
                        </a:rPr>
                        <a:t>Entry Condition:</a:t>
                      </a:r>
                    </a:p>
                    <a:p>
                      <a:pPr marL="800100" lvl="1" indent="-342900">
                        <a:lnSpc>
                          <a:spcPct val="115000"/>
                        </a:lnSpc>
                        <a:spcAft>
                          <a:spcPts val="0"/>
                        </a:spcAft>
                        <a:buSzPct val="100000"/>
                        <a:buFont typeface="Arimo"/>
                        <a:buAutoNum type="arabicPeriod"/>
                      </a:pPr>
                      <a:r>
                        <a:rPr lang="it-IT" sz="2000" kern="150" dirty="0">
                          <a:effectLst/>
                        </a:rPr>
                        <a:t>L’Utente clicca sul bottone “Profilo”;</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2274371">
                <a:tc>
                  <a:txBody>
                    <a:bodyPr/>
                    <a:lstStyle/>
                    <a:p>
                      <a:pPr>
                        <a:lnSpc>
                          <a:spcPct val="115000"/>
                        </a:lnSpc>
                        <a:spcAft>
                          <a:spcPts val="0"/>
                        </a:spcAft>
                      </a:pPr>
                      <a:r>
                        <a:rPr lang="it-IT" sz="2000" kern="150" dirty="0">
                          <a:effectLst/>
                        </a:rPr>
                        <a:t>Flow Events:</a:t>
                      </a:r>
                    </a:p>
                    <a:p>
                      <a:pPr marL="800100" lvl="1" indent="-342900">
                        <a:lnSpc>
                          <a:spcPct val="115000"/>
                        </a:lnSpc>
                        <a:spcAft>
                          <a:spcPts val="0"/>
                        </a:spcAft>
                        <a:buSzPct val="100000"/>
                        <a:buFont typeface="Arimo"/>
                        <a:buAutoNum type="arabicPeriod"/>
                      </a:pPr>
                      <a:r>
                        <a:rPr lang="it-IT" sz="2000" kern="150" dirty="0">
                          <a:effectLst/>
                        </a:rPr>
                        <a:t>L’Utente modifica le credenziali:</a:t>
                      </a:r>
                    </a:p>
                    <a:p>
                      <a:pPr marL="1257300" lvl="2" indent="-342900">
                        <a:lnSpc>
                          <a:spcPct val="115000"/>
                        </a:lnSpc>
                        <a:spcAft>
                          <a:spcPts val="0"/>
                        </a:spcAft>
                        <a:buFont typeface="Symbol" panose="05050102010706020507" pitchFamily="18" charset="2"/>
                        <a:buChar char=""/>
                      </a:pPr>
                      <a:r>
                        <a:rPr lang="it-IT" sz="2000" kern="150" dirty="0">
                          <a:effectLst/>
                        </a:rPr>
                        <a:t>Password;</a:t>
                      </a:r>
                    </a:p>
                    <a:p>
                      <a:pPr marL="1257300" lvl="2" indent="-342900">
                        <a:lnSpc>
                          <a:spcPct val="115000"/>
                        </a:lnSpc>
                        <a:spcAft>
                          <a:spcPts val="0"/>
                        </a:spcAft>
                        <a:buFont typeface="Symbol" panose="05050102010706020507" pitchFamily="18" charset="2"/>
                        <a:buChar char=""/>
                      </a:pPr>
                      <a:r>
                        <a:rPr lang="it-IT" sz="2000" kern="150" dirty="0">
                          <a:effectLst/>
                        </a:rPr>
                        <a:t>Email;</a:t>
                      </a:r>
                    </a:p>
                    <a:p>
                      <a:pPr marL="1257300" lvl="2" indent="-342900">
                        <a:lnSpc>
                          <a:spcPct val="115000"/>
                        </a:lnSpc>
                        <a:spcAft>
                          <a:spcPts val="0"/>
                        </a:spcAft>
                        <a:buFont typeface="Symbol" panose="05050102010706020507" pitchFamily="18" charset="2"/>
                        <a:buChar char=""/>
                      </a:pPr>
                      <a:r>
                        <a:rPr lang="it-IT" sz="2000" kern="150" dirty="0">
                          <a:effectLst/>
                        </a:rPr>
                        <a:t>Immagine Profilo;</a:t>
                      </a:r>
                    </a:p>
                    <a:p>
                      <a:pPr marL="1257300" lvl="2" indent="-342900">
                        <a:lnSpc>
                          <a:spcPct val="115000"/>
                        </a:lnSpc>
                        <a:spcAft>
                          <a:spcPts val="0"/>
                        </a:spcAft>
                        <a:buSzPct val="100000"/>
                        <a:buFont typeface="Times New Roman" panose="02020603050405020304" pitchFamily="18" charset="0"/>
                        <a:buAutoNum type="arabicPeriod"/>
                      </a:pPr>
                      <a:r>
                        <a:rPr lang="it-IT" sz="2000" kern="150" dirty="0">
                          <a:effectLst/>
                        </a:rPr>
                        <a:t>L’Utente clicca sul bottone “Salva”;</a:t>
                      </a:r>
                    </a:p>
                    <a:p>
                      <a:pPr marL="800100" lvl="1" indent="-342900">
                        <a:lnSpc>
                          <a:spcPct val="115000"/>
                        </a:lnSpc>
                        <a:spcAft>
                          <a:spcPts val="0"/>
                        </a:spcAft>
                        <a:buSzPct val="100000"/>
                        <a:buFont typeface="Times New Roman" panose="02020603050405020304" pitchFamily="18" charset="0"/>
                        <a:buAutoNum type="arabicPeriod"/>
                      </a:pPr>
                      <a:r>
                        <a:rPr lang="it-IT" sz="2000" kern="150" dirty="0">
                          <a:effectLst/>
                        </a:rPr>
                        <a:t>L’Utente riceve un messaggio di avvenuta modifica;</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633814">
                <a:tc>
                  <a:txBody>
                    <a:bodyPr/>
                    <a:lstStyle/>
                    <a:p>
                      <a:pPr>
                        <a:lnSpc>
                          <a:spcPct val="115000"/>
                        </a:lnSpc>
                        <a:spcAft>
                          <a:spcPts val="0"/>
                        </a:spcAft>
                      </a:pPr>
                      <a:r>
                        <a:rPr lang="it-IT" sz="2000" kern="150" dirty="0">
                          <a:effectLst/>
                        </a:rPr>
                        <a:t>Exit Condition:</a:t>
                      </a:r>
                    </a:p>
                    <a:p>
                      <a:pPr marL="800100" lvl="1" indent="-342900">
                        <a:lnSpc>
                          <a:spcPct val="115000"/>
                        </a:lnSpc>
                        <a:spcAft>
                          <a:spcPts val="0"/>
                        </a:spcAft>
                        <a:buSzPct val="100000"/>
                        <a:buFont typeface="Times New Roman" panose="02020603050405020304" pitchFamily="18" charset="0"/>
                        <a:buAutoNum type="arabicPeriod"/>
                      </a:pPr>
                      <a:r>
                        <a:rPr lang="it-IT" sz="2000" dirty="0">
                          <a:effectLst/>
                        </a:rPr>
                        <a:t>L’Utente clicca sul bottone indietro per tornare alla sezione “Home”</a:t>
                      </a:r>
                      <a:endParaRPr lang="it-IT" sz="20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05703">
                <a:tc>
                  <a:txBody>
                    <a:bodyPr/>
                    <a:lstStyle/>
                    <a:p>
                      <a:pPr>
                        <a:lnSpc>
                          <a:spcPct val="115000"/>
                        </a:lnSpc>
                        <a:spcAft>
                          <a:spcPts val="0"/>
                        </a:spcAft>
                      </a:pPr>
                      <a:r>
                        <a:rPr lang="it-IT" sz="2000" kern="150" dirty="0">
                          <a:effectLst/>
                        </a:rPr>
                        <a:t>Special Requirements: Requisiti non funzionali (1.2.2)</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3977836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60028" y="0"/>
            <a:ext cx="9905998" cy="1478570"/>
          </a:xfrm>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277052013"/>
              </p:ext>
            </p:extLst>
          </p:nvPr>
        </p:nvGraphicFramePr>
        <p:xfrm>
          <a:off x="1815152" y="1787858"/>
          <a:ext cx="8447963" cy="4387981"/>
        </p:xfrm>
        <a:graphic>
          <a:graphicData uri="http://schemas.openxmlformats.org/drawingml/2006/table">
            <a:tbl>
              <a:tblPr firstRow="1" firstCol="1" bandRow="1">
                <a:effectLst>
                  <a:outerShdw blurRad="50800" dist="38100" dir="13500000" algn="br" rotWithShape="0">
                    <a:prstClr val="black">
                      <a:alpha val="40000"/>
                    </a:prstClr>
                  </a:outerShdw>
                </a:effectLst>
                <a:tableStyleId>{7DF18680-E054-41AD-8BC1-D1AEF772440D}</a:tableStyleId>
              </a:tblPr>
              <a:tblGrid>
                <a:gridCol w="8447963"/>
              </a:tblGrid>
              <a:tr h="532261">
                <a:tc>
                  <a:txBody>
                    <a:bodyPr/>
                    <a:lstStyle/>
                    <a:p>
                      <a:pPr algn="ctr">
                        <a:lnSpc>
                          <a:spcPct val="115000"/>
                        </a:lnSpc>
                        <a:spcAft>
                          <a:spcPts val="0"/>
                        </a:spcAft>
                      </a:pPr>
                      <a:r>
                        <a:rPr lang="it-IT" sz="2400" kern="150" dirty="0">
                          <a:effectLst/>
                        </a:rPr>
                        <a:t>Use Case: </a:t>
                      </a:r>
                      <a:r>
                        <a:rPr lang="it-IT" sz="2400" kern="150" dirty="0" smtClean="0">
                          <a:effectLst/>
                        </a:rPr>
                        <a:t>Statistica</a:t>
                      </a:r>
                      <a:r>
                        <a:rPr lang="it-IT" sz="2400" kern="150" baseline="0" dirty="0" smtClean="0">
                          <a:effectLst/>
                        </a:rPr>
                        <a:t> </a:t>
                      </a:r>
                      <a:r>
                        <a:rPr lang="it-IT" sz="2400" kern="150" dirty="0" smtClean="0">
                          <a:effectLst/>
                        </a:rPr>
                        <a:t>Utente</a:t>
                      </a:r>
                      <a:endParaRPr lang="it-IT" sz="2400" kern="150" dirty="0">
                        <a:effectLst/>
                        <a:latin typeface="Arial" panose="020B0604020202020204" pitchFamily="34" charset="0"/>
                        <a:ea typeface="Arial" panose="020B0604020202020204" pitchFamily="34" charset="0"/>
                      </a:endParaRPr>
                    </a:p>
                  </a:txBody>
                  <a:tcPr marL="68580" marR="68580" marT="0" marB="0"/>
                </a:tc>
              </a:tr>
              <a:tr h="308265">
                <a:tc>
                  <a:txBody>
                    <a:bodyPr/>
                    <a:lstStyle/>
                    <a:p>
                      <a:pPr>
                        <a:lnSpc>
                          <a:spcPct val="115000"/>
                        </a:lnSpc>
                        <a:spcAft>
                          <a:spcPts val="0"/>
                        </a:spcAft>
                      </a:pPr>
                      <a:r>
                        <a:rPr lang="it-IT" sz="2000" kern="150">
                          <a:effectLst/>
                        </a:rPr>
                        <a:t>ID: StatisticaUtenteActivity</a:t>
                      </a:r>
                      <a:endParaRPr lang="it-IT" sz="2000" kern="15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08265">
                <a:tc>
                  <a:txBody>
                    <a:bodyPr/>
                    <a:lstStyle/>
                    <a:p>
                      <a:pPr>
                        <a:lnSpc>
                          <a:spcPct val="115000"/>
                        </a:lnSpc>
                        <a:spcAft>
                          <a:spcPts val="0"/>
                        </a:spcAft>
                      </a:pPr>
                      <a:r>
                        <a:rPr lang="it-IT" sz="2000" kern="150" dirty="0">
                          <a:effectLst/>
                        </a:rPr>
                        <a:t>Actors: Utente online</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639127">
                <a:tc>
                  <a:txBody>
                    <a:bodyPr/>
                    <a:lstStyle/>
                    <a:p>
                      <a:pPr>
                        <a:lnSpc>
                          <a:spcPct val="115000"/>
                        </a:lnSpc>
                        <a:spcAft>
                          <a:spcPts val="0"/>
                        </a:spcAft>
                      </a:pPr>
                      <a:r>
                        <a:rPr lang="it-IT" sz="2000" kern="150" dirty="0">
                          <a:effectLst/>
                        </a:rPr>
                        <a:t>Entry Condition:</a:t>
                      </a:r>
                    </a:p>
                    <a:p>
                      <a:pPr marL="800100" lvl="1" indent="-342900">
                        <a:lnSpc>
                          <a:spcPct val="115000"/>
                        </a:lnSpc>
                        <a:spcAft>
                          <a:spcPts val="0"/>
                        </a:spcAft>
                        <a:buSzPct val="100000"/>
                        <a:buFont typeface="Arimo"/>
                        <a:buAutoNum type="arabicPeriod"/>
                      </a:pPr>
                      <a:r>
                        <a:rPr lang="it-IT" sz="2000" kern="150" dirty="0">
                          <a:effectLst/>
                        </a:rPr>
                        <a:t>L’Utente clicca sul bottone “Statistiche”;</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969989">
                <a:tc>
                  <a:txBody>
                    <a:bodyPr/>
                    <a:lstStyle/>
                    <a:p>
                      <a:pPr>
                        <a:lnSpc>
                          <a:spcPct val="115000"/>
                        </a:lnSpc>
                        <a:spcAft>
                          <a:spcPts val="0"/>
                        </a:spcAft>
                      </a:pPr>
                      <a:r>
                        <a:rPr lang="it-IT" sz="2000" kern="150" dirty="0">
                          <a:effectLst/>
                        </a:rPr>
                        <a:t>Flow Events:</a:t>
                      </a:r>
                    </a:p>
                    <a:p>
                      <a:pPr marL="914400" lvl="1" indent="-457200">
                        <a:lnSpc>
                          <a:spcPct val="115000"/>
                        </a:lnSpc>
                        <a:spcAft>
                          <a:spcPts val="0"/>
                        </a:spcAft>
                        <a:buSzPct val="100000"/>
                        <a:buFont typeface="+mj-lt"/>
                        <a:buAutoNum type="arabicPeriod"/>
                      </a:pPr>
                      <a:r>
                        <a:rPr lang="it-IT" sz="2000" kern="150" dirty="0">
                          <a:effectLst/>
                        </a:rPr>
                        <a:t>L’Utente visualizza i diagrammi e punteggi ottenuti nelle varie modalità;</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969989">
                <a:tc>
                  <a:txBody>
                    <a:bodyPr/>
                    <a:lstStyle/>
                    <a:p>
                      <a:pPr>
                        <a:lnSpc>
                          <a:spcPct val="115000"/>
                        </a:lnSpc>
                        <a:spcAft>
                          <a:spcPts val="0"/>
                        </a:spcAft>
                      </a:pPr>
                      <a:r>
                        <a:rPr lang="it-IT" sz="2000" kern="150" dirty="0">
                          <a:effectLst/>
                        </a:rPr>
                        <a:t>Exit Condition:</a:t>
                      </a:r>
                    </a:p>
                    <a:p>
                      <a:pPr marL="800100" lvl="1" indent="-342900">
                        <a:lnSpc>
                          <a:spcPct val="115000"/>
                        </a:lnSpc>
                        <a:spcAft>
                          <a:spcPts val="0"/>
                        </a:spcAft>
                        <a:buSzPct val="100000"/>
                        <a:buFont typeface="Times New Roman" panose="02020603050405020304" pitchFamily="18" charset="0"/>
                        <a:buAutoNum type="arabicPeriod"/>
                      </a:pPr>
                      <a:r>
                        <a:rPr lang="it-IT" sz="2000" dirty="0">
                          <a:effectLst/>
                        </a:rPr>
                        <a:t>L’Utente clicca sul bottone “Home”;</a:t>
                      </a:r>
                    </a:p>
                    <a:p>
                      <a:pPr marL="800100" lvl="1" indent="-342900">
                        <a:lnSpc>
                          <a:spcPct val="115000"/>
                        </a:lnSpc>
                        <a:spcAft>
                          <a:spcPts val="0"/>
                        </a:spcAft>
                        <a:buSzPct val="100000"/>
                        <a:buFont typeface="Times New Roman" panose="02020603050405020304" pitchFamily="18" charset="0"/>
                        <a:buAutoNum type="arabicPeriod"/>
                      </a:pPr>
                      <a:r>
                        <a:rPr lang="it-IT" sz="2000" dirty="0">
                          <a:effectLst/>
                        </a:rPr>
                        <a:t>L’Utente clicca sul bottone “Classifica”;</a:t>
                      </a:r>
                      <a:endParaRPr lang="it-IT" sz="20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08265">
                <a:tc>
                  <a:txBody>
                    <a:bodyPr/>
                    <a:lstStyle/>
                    <a:p>
                      <a:pPr>
                        <a:lnSpc>
                          <a:spcPct val="115000"/>
                        </a:lnSpc>
                        <a:spcAft>
                          <a:spcPts val="0"/>
                        </a:spcAft>
                      </a:pPr>
                      <a:r>
                        <a:rPr lang="it-IT" sz="2000" kern="150" dirty="0">
                          <a:effectLst/>
                        </a:rPr>
                        <a:t>Special Requirements: Requisiti non funzionali (1.2.2)</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1678381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08396" y="136478"/>
            <a:ext cx="9989022" cy="1028196"/>
          </a:xfrm>
        </p:spPr>
        <p:txBody>
          <a:bodyPr/>
          <a:lstStyle/>
          <a:p>
            <a:pPr algn="ctr"/>
            <a:r>
              <a:rPr lang="it-IT" b="1" i="1" dirty="0"/>
              <a:t>Casi D’ Uso</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09043678"/>
              </p:ext>
            </p:extLst>
          </p:nvPr>
        </p:nvGraphicFramePr>
        <p:xfrm>
          <a:off x="1501254" y="1273856"/>
          <a:ext cx="9403307" cy="5327904"/>
        </p:xfrm>
        <a:graphic>
          <a:graphicData uri="http://schemas.openxmlformats.org/drawingml/2006/table">
            <a:tbl>
              <a:tblPr firstRow="1" firstCol="1" bandRow="1">
                <a:tableStyleId>{7DF18680-E054-41AD-8BC1-D1AEF772440D}</a:tableStyleId>
              </a:tblPr>
              <a:tblGrid>
                <a:gridCol w="9403307"/>
              </a:tblGrid>
              <a:tr h="390181">
                <a:tc>
                  <a:txBody>
                    <a:bodyPr/>
                    <a:lstStyle/>
                    <a:p>
                      <a:pPr algn="ctr">
                        <a:lnSpc>
                          <a:spcPct val="115000"/>
                        </a:lnSpc>
                        <a:spcAft>
                          <a:spcPts val="0"/>
                        </a:spcAft>
                      </a:pPr>
                      <a:r>
                        <a:rPr lang="it-IT" sz="2400" kern="150" dirty="0">
                          <a:effectLst/>
                        </a:rPr>
                        <a:t>Use Case: </a:t>
                      </a:r>
                      <a:r>
                        <a:rPr lang="it-IT" sz="2400" kern="150" dirty="0" smtClean="0">
                          <a:effectLst/>
                        </a:rPr>
                        <a:t>Modifica</a:t>
                      </a:r>
                      <a:r>
                        <a:rPr lang="it-IT" sz="2400" kern="150" baseline="0" dirty="0" smtClean="0">
                          <a:effectLst/>
                        </a:rPr>
                        <a:t> </a:t>
                      </a:r>
                      <a:r>
                        <a:rPr lang="it-IT" sz="2400" kern="150" dirty="0" smtClean="0">
                          <a:effectLst/>
                        </a:rPr>
                        <a:t>Impostazioni</a:t>
                      </a:r>
                      <a:endParaRPr lang="it-IT" sz="2400" kern="150" dirty="0">
                        <a:effectLst/>
                        <a:latin typeface="Arial" panose="020B0604020202020204" pitchFamily="34" charset="0"/>
                        <a:ea typeface="Arial" panose="020B0604020202020204" pitchFamily="34" charset="0"/>
                      </a:endParaRPr>
                    </a:p>
                  </a:txBody>
                  <a:tcPr marL="68580" marR="68580" marT="0" marB="0"/>
                </a:tc>
              </a:tr>
              <a:tr h="334440">
                <a:tc>
                  <a:txBody>
                    <a:bodyPr/>
                    <a:lstStyle/>
                    <a:p>
                      <a:pPr>
                        <a:lnSpc>
                          <a:spcPct val="115000"/>
                        </a:lnSpc>
                        <a:spcAft>
                          <a:spcPts val="0"/>
                        </a:spcAft>
                      </a:pPr>
                      <a:r>
                        <a:rPr lang="it-IT" sz="2000" kern="150" dirty="0">
                          <a:effectLst/>
                        </a:rPr>
                        <a:t>ID: ModificaImpostazioniActivity</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34440">
                <a:tc>
                  <a:txBody>
                    <a:bodyPr/>
                    <a:lstStyle/>
                    <a:p>
                      <a:pPr>
                        <a:lnSpc>
                          <a:spcPct val="115000"/>
                        </a:lnSpc>
                        <a:spcAft>
                          <a:spcPts val="0"/>
                        </a:spcAft>
                      </a:pPr>
                      <a:r>
                        <a:rPr lang="it-IT" sz="2000" kern="150" dirty="0">
                          <a:effectLst/>
                        </a:rPr>
                        <a:t>Actors: Utente online</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668882">
                <a:tc>
                  <a:txBody>
                    <a:bodyPr/>
                    <a:lstStyle/>
                    <a:p>
                      <a:pPr>
                        <a:lnSpc>
                          <a:spcPct val="115000"/>
                        </a:lnSpc>
                        <a:spcAft>
                          <a:spcPts val="0"/>
                        </a:spcAft>
                      </a:pPr>
                      <a:r>
                        <a:rPr lang="it-IT" sz="2000" kern="150" dirty="0">
                          <a:effectLst/>
                        </a:rPr>
                        <a:t>Entry Condition:</a:t>
                      </a:r>
                    </a:p>
                    <a:p>
                      <a:pPr marL="342900" lvl="0" indent="-342900">
                        <a:lnSpc>
                          <a:spcPct val="115000"/>
                        </a:lnSpc>
                        <a:spcAft>
                          <a:spcPts val="0"/>
                        </a:spcAft>
                        <a:buSzPct val="100000"/>
                        <a:buFont typeface="Arimo"/>
                        <a:buAutoNum type="arabicPeriod"/>
                      </a:pPr>
                      <a:r>
                        <a:rPr lang="it-IT" sz="2000" kern="150" dirty="0">
                          <a:effectLst/>
                        </a:rPr>
                        <a:t>L’Utente clicca sul bottone “Impostazioni”;</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2341087">
                <a:tc>
                  <a:txBody>
                    <a:bodyPr/>
                    <a:lstStyle/>
                    <a:p>
                      <a:pPr>
                        <a:lnSpc>
                          <a:spcPct val="115000"/>
                        </a:lnSpc>
                        <a:spcAft>
                          <a:spcPts val="0"/>
                        </a:spcAft>
                      </a:pPr>
                      <a:r>
                        <a:rPr lang="it-IT" sz="2000" kern="150" dirty="0">
                          <a:effectLst/>
                        </a:rPr>
                        <a:t>Flow Events:</a:t>
                      </a:r>
                    </a:p>
                    <a:p>
                      <a:pPr marL="800100" lvl="1" indent="-342900">
                        <a:lnSpc>
                          <a:spcPct val="115000"/>
                        </a:lnSpc>
                        <a:spcAft>
                          <a:spcPts val="0"/>
                        </a:spcAft>
                        <a:buSzPct val="100000"/>
                        <a:buFont typeface="Arimo"/>
                        <a:buAutoNum type="arabicPeriod"/>
                      </a:pPr>
                      <a:r>
                        <a:rPr lang="it-IT" sz="2000" kern="150" dirty="0">
                          <a:effectLst/>
                        </a:rPr>
                        <a:t>L’Utente modifica le impostazioni:</a:t>
                      </a:r>
                    </a:p>
                    <a:p>
                      <a:pPr marL="1257300" lvl="2" indent="-342900">
                        <a:lnSpc>
                          <a:spcPct val="115000"/>
                        </a:lnSpc>
                        <a:spcAft>
                          <a:spcPts val="0"/>
                        </a:spcAft>
                        <a:buFont typeface="Symbol" panose="05050102010706020507" pitchFamily="18" charset="2"/>
                        <a:buChar char=""/>
                      </a:pPr>
                      <a:r>
                        <a:rPr lang="it-IT" sz="2000" kern="150" dirty="0">
                          <a:effectLst/>
                        </a:rPr>
                        <a:t>Lingua;</a:t>
                      </a:r>
                    </a:p>
                    <a:p>
                      <a:pPr marL="1257300" lvl="2" indent="-342900">
                        <a:lnSpc>
                          <a:spcPct val="115000"/>
                        </a:lnSpc>
                        <a:spcAft>
                          <a:spcPts val="0"/>
                        </a:spcAft>
                        <a:buFont typeface="Symbol" panose="05050102010706020507" pitchFamily="18" charset="2"/>
                        <a:buChar char=""/>
                      </a:pPr>
                      <a:r>
                        <a:rPr lang="it-IT" sz="2000" kern="150" dirty="0">
                          <a:effectLst/>
                        </a:rPr>
                        <a:t>Suono;</a:t>
                      </a:r>
                    </a:p>
                    <a:p>
                      <a:pPr marL="1257300" lvl="2" indent="-342900">
                        <a:lnSpc>
                          <a:spcPct val="115000"/>
                        </a:lnSpc>
                        <a:spcAft>
                          <a:spcPts val="0"/>
                        </a:spcAft>
                        <a:buFont typeface="Symbol" panose="05050102010706020507" pitchFamily="18" charset="2"/>
                        <a:buChar char=""/>
                      </a:pPr>
                      <a:r>
                        <a:rPr lang="it-IT" sz="2000" kern="150" dirty="0">
                          <a:effectLst/>
                        </a:rPr>
                        <a:t>Vibrazione;</a:t>
                      </a:r>
                    </a:p>
                    <a:p>
                      <a:pPr marL="800100" lvl="1" indent="-342900">
                        <a:lnSpc>
                          <a:spcPct val="115000"/>
                        </a:lnSpc>
                        <a:spcAft>
                          <a:spcPts val="0"/>
                        </a:spcAft>
                        <a:buSzPct val="100000"/>
                        <a:buFont typeface="Times New Roman" panose="02020603050405020304" pitchFamily="18" charset="0"/>
                        <a:buAutoNum type="arabicPeriod"/>
                      </a:pPr>
                      <a:r>
                        <a:rPr lang="it-IT" sz="2000" kern="150" dirty="0">
                          <a:effectLst/>
                        </a:rPr>
                        <a:t>L’Utente clicca sul bottone “Salva”;</a:t>
                      </a:r>
                    </a:p>
                    <a:p>
                      <a:pPr marL="800100" lvl="1" indent="-342900">
                        <a:lnSpc>
                          <a:spcPct val="115000"/>
                        </a:lnSpc>
                        <a:spcAft>
                          <a:spcPts val="0"/>
                        </a:spcAft>
                        <a:buSzPct val="100000"/>
                        <a:buFont typeface="Times New Roman" panose="02020603050405020304" pitchFamily="18" charset="0"/>
                        <a:buAutoNum type="arabicPeriod"/>
                      </a:pPr>
                      <a:r>
                        <a:rPr lang="it-IT" sz="2000" kern="150" dirty="0">
                          <a:effectLst/>
                        </a:rPr>
                        <a:t>L’Utente riceve un messaggio di avvenuta modifica;</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668882">
                <a:tc>
                  <a:txBody>
                    <a:bodyPr/>
                    <a:lstStyle/>
                    <a:p>
                      <a:pPr>
                        <a:lnSpc>
                          <a:spcPct val="115000"/>
                        </a:lnSpc>
                        <a:spcAft>
                          <a:spcPts val="0"/>
                        </a:spcAft>
                      </a:pPr>
                      <a:r>
                        <a:rPr lang="it-IT" sz="2000" kern="150" dirty="0">
                          <a:effectLst/>
                        </a:rPr>
                        <a:t>Exit Condition:</a:t>
                      </a:r>
                    </a:p>
                    <a:p>
                      <a:pPr marL="800100" lvl="1" indent="-342900">
                        <a:lnSpc>
                          <a:spcPct val="115000"/>
                        </a:lnSpc>
                        <a:spcAft>
                          <a:spcPts val="0"/>
                        </a:spcAft>
                        <a:buSzPct val="100000"/>
                        <a:buFont typeface="Times New Roman" panose="02020603050405020304" pitchFamily="18" charset="0"/>
                        <a:buAutoNum type="arabicPeriod"/>
                      </a:pPr>
                      <a:r>
                        <a:rPr lang="it-IT" sz="2000" dirty="0">
                          <a:effectLst/>
                        </a:rPr>
                        <a:t>L’Utente clicca sul bottone indietro per tornare alla sezione “Home”.</a:t>
                      </a:r>
                      <a:endParaRPr lang="it-IT" sz="2000" dirty="0">
                        <a:solidFill>
                          <a:srgbClr val="000000"/>
                        </a:solidFill>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r h="334440">
                <a:tc>
                  <a:txBody>
                    <a:bodyPr/>
                    <a:lstStyle/>
                    <a:p>
                      <a:pPr>
                        <a:lnSpc>
                          <a:spcPct val="115000"/>
                        </a:lnSpc>
                        <a:spcAft>
                          <a:spcPts val="0"/>
                        </a:spcAft>
                      </a:pPr>
                      <a:r>
                        <a:rPr lang="it-IT" sz="2000" kern="150" dirty="0">
                          <a:effectLst/>
                        </a:rPr>
                        <a:t>Special Requirements: Requisiti non funzionali (1.2.2)</a:t>
                      </a:r>
                      <a:endParaRPr lang="it-IT" sz="2000" kern="150" dirty="0">
                        <a:effectLst/>
                        <a:latin typeface="Arial" panose="020B0604020202020204" pitchFamily="34" charset="0"/>
                        <a:ea typeface="Arial" panose="020B0604020202020204" pitchFamily="34" charset="0"/>
                      </a:endParaRPr>
                    </a:p>
                  </a:txBody>
                  <a:tcPr marL="68580" marR="68580" marT="0" marB="0">
                    <a:solidFill>
                      <a:schemeClr val="bg2">
                        <a:lumMod val="60000"/>
                        <a:lumOff val="40000"/>
                      </a:schemeClr>
                    </a:solidFill>
                  </a:tcPr>
                </a:tc>
              </a:tr>
            </a:tbl>
          </a:graphicData>
        </a:graphic>
      </p:graphicFrame>
    </p:spTree>
    <p:extLst>
      <p:ext uri="{BB962C8B-B14F-4D97-AF65-F5344CB8AC3E}">
        <p14:creationId xmlns:p14="http://schemas.microsoft.com/office/powerpoint/2010/main" val="2167692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2947062" y="2667084"/>
            <a:ext cx="6380273" cy="1200329"/>
          </a:xfrm>
          <a:prstGeom prst="rect">
            <a:avLst/>
          </a:prstGeom>
          <a:noFill/>
        </p:spPr>
        <p:txBody>
          <a:bodyPr wrap="none" lIns="91440" tIns="45720" rIns="91440" bIns="45720">
            <a:spAutoFit/>
          </a:bodyPr>
          <a:lstStyle/>
          <a:p>
            <a:pPr algn="ctr"/>
            <a:r>
              <a:rPr lang="it-IT"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Modello Oggetti</a:t>
            </a:r>
          </a:p>
        </p:txBody>
      </p:sp>
    </p:spTree>
    <p:extLst>
      <p:ext uri="{BB962C8B-B14F-4D97-AF65-F5344CB8AC3E}">
        <p14:creationId xmlns:p14="http://schemas.microsoft.com/office/powerpoint/2010/main" val="1694048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3" y="1352613"/>
            <a:ext cx="9905998" cy="1630969"/>
          </a:xfrm>
        </p:spPr>
        <p:txBody>
          <a:bodyPr/>
          <a:lstStyle/>
          <a:p>
            <a:pPr algn="ctr"/>
            <a:r>
              <a:rPr lang="it-IT" b="1" i="1" dirty="0"/>
              <a:t>Scopo del </a:t>
            </a:r>
            <a:r>
              <a:rPr lang="it-IT" b="1" i="1" dirty="0" smtClean="0"/>
              <a:t>Sistema</a:t>
            </a:r>
            <a:endParaRPr lang="it-IT" dirty="0"/>
          </a:p>
        </p:txBody>
      </p:sp>
      <p:sp>
        <p:nvSpPr>
          <p:cNvPr id="3" name="Segnaposto contenuto 2"/>
          <p:cNvSpPr>
            <a:spLocks noGrp="1"/>
          </p:cNvSpPr>
          <p:nvPr>
            <p:ph idx="1"/>
          </p:nvPr>
        </p:nvSpPr>
        <p:spPr>
          <a:xfrm>
            <a:off x="1141412" y="3215402"/>
            <a:ext cx="9905999" cy="1073262"/>
          </a:xfrm>
        </p:spPr>
        <p:txBody>
          <a:bodyPr/>
          <a:lstStyle/>
          <a:p>
            <a:pPr marL="0" indent="0" algn="ctr">
              <a:buNone/>
            </a:pPr>
            <a:r>
              <a:rPr lang="it-IT" dirty="0"/>
              <a:t>BizBong è un gioco </a:t>
            </a:r>
            <a:r>
              <a:rPr lang="it-IT" dirty="0" smtClean="0"/>
              <a:t>interattivo realizzato da GameSoftItalia, </a:t>
            </a:r>
            <a:r>
              <a:rPr lang="it-IT" dirty="0"/>
              <a:t>per intrattenere utenti in sfide mentali e logiche di vario genere.</a:t>
            </a:r>
          </a:p>
          <a:p>
            <a:endParaRPr lang="it-IT" dirty="0"/>
          </a:p>
        </p:txBody>
      </p:sp>
    </p:spTree>
    <p:extLst>
      <p:ext uri="{BB962C8B-B14F-4D97-AF65-F5344CB8AC3E}">
        <p14:creationId xmlns:p14="http://schemas.microsoft.com/office/powerpoint/2010/main" val="7301087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170" y="981509"/>
            <a:ext cx="9906000" cy="4955651"/>
          </a:xfrm>
        </p:spPr>
      </p:pic>
    </p:spTree>
    <p:extLst>
      <p:ext uri="{BB962C8B-B14F-4D97-AF65-F5344CB8AC3E}">
        <p14:creationId xmlns:p14="http://schemas.microsoft.com/office/powerpoint/2010/main" val="940828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024804" y="7588155"/>
            <a:ext cx="1847448" cy="154675"/>
          </a:xfrm>
        </p:spPr>
        <p:txBody>
          <a:bodyPr>
            <a:normAutofit fontScale="25000" lnSpcReduction="20000"/>
          </a:bodyPr>
          <a:lstStyle/>
          <a:p>
            <a:endParaRPr lang="it-IT" dirty="0"/>
          </a:p>
        </p:txBody>
      </p:sp>
      <p:sp>
        <p:nvSpPr>
          <p:cNvPr id="4" name="Rettangolo 3"/>
          <p:cNvSpPr/>
          <p:nvPr/>
        </p:nvSpPr>
        <p:spPr>
          <a:xfrm>
            <a:off x="2539097" y="2667084"/>
            <a:ext cx="7196202" cy="1200329"/>
          </a:xfrm>
          <a:prstGeom prst="rect">
            <a:avLst/>
          </a:prstGeom>
          <a:noFill/>
        </p:spPr>
        <p:txBody>
          <a:bodyPr wrap="none" lIns="91440" tIns="45720" rIns="91440" bIns="45720">
            <a:spAutoFit/>
          </a:bodyPr>
          <a:lstStyle/>
          <a:p>
            <a:pPr algn="ctr"/>
            <a:r>
              <a:rPr lang="it-IT"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Modello Dinamico</a:t>
            </a:r>
          </a:p>
        </p:txBody>
      </p:sp>
    </p:spTree>
    <p:extLst>
      <p:ext uri="{BB962C8B-B14F-4D97-AF65-F5344CB8AC3E}">
        <p14:creationId xmlns:p14="http://schemas.microsoft.com/office/powerpoint/2010/main" val="351853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41320" y="119821"/>
            <a:ext cx="9106182"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984898573"/>
              </p:ext>
            </p:extLst>
          </p:nvPr>
        </p:nvGraphicFramePr>
        <p:xfrm>
          <a:off x="2134411" y="1772970"/>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  Crea Profilo</a:t>
                      </a:r>
                      <a:endParaRPr lang="it-IT" dirty="0"/>
                    </a:p>
                  </a:txBody>
                  <a:tcPr/>
                </a:tc>
              </a:tr>
            </a:tbl>
          </a:graphicData>
        </a:graphic>
      </p:graphicFrame>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412" y="2313309"/>
            <a:ext cx="7919999" cy="408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5493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77970" y="167759"/>
            <a:ext cx="9317557"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05442442"/>
              </p:ext>
            </p:extLst>
          </p:nvPr>
        </p:nvGraphicFramePr>
        <p:xfrm>
          <a:off x="2276748" y="1901758"/>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 Crea Profilo Fallito</a:t>
                      </a:r>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748" y="2405172"/>
            <a:ext cx="7920000" cy="407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016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3" y="129121"/>
            <a:ext cx="9905998"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25789961"/>
              </p:ext>
            </p:extLst>
          </p:nvPr>
        </p:nvGraphicFramePr>
        <p:xfrm>
          <a:off x="2134412" y="1863122"/>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 Login</a:t>
                      </a:r>
                      <a:endParaRPr lang="it-IT"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412" y="2369713"/>
            <a:ext cx="7920000" cy="404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429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83080" y="206394"/>
            <a:ext cx="9905998"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838720873"/>
              </p:ext>
            </p:extLst>
          </p:nvPr>
        </p:nvGraphicFramePr>
        <p:xfrm>
          <a:off x="2276079" y="1979032"/>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a:t>
                      </a:r>
                      <a:r>
                        <a:rPr lang="it-IT" baseline="0" dirty="0" smtClean="0"/>
                        <a:t> Login Fallito</a:t>
                      </a:r>
                      <a:endParaRPr lang="it-IT" dirty="0"/>
                    </a:p>
                  </a:txBody>
                  <a:tcPr/>
                </a:tc>
              </a:tr>
            </a:tbl>
          </a:graphicData>
        </a:graphic>
      </p:graphicFrame>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079" y="2516143"/>
            <a:ext cx="7920000" cy="393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945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55997" y="245031"/>
            <a:ext cx="9905998"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026873263"/>
              </p:ext>
            </p:extLst>
          </p:nvPr>
        </p:nvGraphicFramePr>
        <p:xfrm>
          <a:off x="2248996" y="1953273"/>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 Modifica Impostazioni</a:t>
                      </a:r>
                      <a:endParaRPr lang="it-IT" dirty="0"/>
                    </a:p>
                  </a:txBody>
                  <a:tcPr/>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996" y="2450161"/>
            <a:ext cx="7920000" cy="39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0206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717" y="167758"/>
            <a:ext cx="9905998"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655731830"/>
              </p:ext>
            </p:extLst>
          </p:nvPr>
        </p:nvGraphicFramePr>
        <p:xfrm>
          <a:off x="2314716" y="1876001"/>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 Nuova Partita BizBong</a:t>
                      </a:r>
                    </a:p>
                  </a:txBody>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716" y="2369713"/>
            <a:ext cx="7920000" cy="404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6122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31566" y="173114"/>
            <a:ext cx="9905998" cy="1343771"/>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061106387"/>
              </p:ext>
            </p:extLst>
          </p:nvPr>
        </p:nvGraphicFramePr>
        <p:xfrm>
          <a:off x="2019868" y="1755895"/>
          <a:ext cx="7920000" cy="369766"/>
        </p:xfrm>
        <a:graphic>
          <a:graphicData uri="http://schemas.openxmlformats.org/drawingml/2006/table">
            <a:tbl>
              <a:tblPr firstRow="1" bandRow="1">
                <a:tableStyleId>{7DF18680-E054-41AD-8BC1-D1AEF772440D}</a:tableStyleId>
              </a:tblPr>
              <a:tblGrid>
                <a:gridCol w="7920000"/>
              </a:tblGrid>
              <a:tr h="369766">
                <a:tc>
                  <a:txBody>
                    <a:bodyPr/>
                    <a:lstStyle/>
                    <a:p>
                      <a:r>
                        <a:rPr lang="it-IT" sz="1800" dirty="0" smtClean="0">
                          <a:solidFill>
                            <a:schemeClr val="tx1"/>
                          </a:solidFill>
                        </a:rPr>
                        <a:t>ID:</a:t>
                      </a:r>
                      <a:r>
                        <a:rPr lang="it-IT" sz="1800" baseline="0" dirty="0" smtClean="0">
                          <a:solidFill>
                            <a:schemeClr val="tx1"/>
                          </a:solidFill>
                        </a:rPr>
                        <a:t> BizBong</a:t>
                      </a:r>
                      <a:endParaRPr lang="it-IT" sz="1800" dirty="0">
                        <a:solidFill>
                          <a:schemeClr val="tx1"/>
                        </a:solidFill>
                      </a:endParaRPr>
                    </a:p>
                  </a:txBody>
                  <a:tcPr marL="91175" marR="91175" marT="45588" marB="45588"/>
                </a:tc>
              </a:tr>
            </a:tbl>
          </a:graphicData>
        </a:graphic>
      </p:graphicFrame>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868" y="2251880"/>
            <a:ext cx="7920000" cy="41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382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7475" y="129121"/>
            <a:ext cx="9905998"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24851057"/>
              </p:ext>
            </p:extLst>
          </p:nvPr>
        </p:nvGraphicFramePr>
        <p:xfrm>
          <a:off x="2340474" y="1811606"/>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 Profilo</a:t>
                      </a:r>
                    </a:p>
                  </a:txBody>
                  <a:tcPr/>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474" y="2329766"/>
            <a:ext cx="7920000" cy="40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07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3" y="618518"/>
            <a:ext cx="9905998" cy="1326192"/>
          </a:xfrm>
        </p:spPr>
        <p:txBody>
          <a:bodyPr>
            <a:normAutofit/>
          </a:bodyPr>
          <a:lstStyle/>
          <a:p>
            <a:pPr algn="ctr"/>
            <a:r>
              <a:rPr lang="it-IT" b="1" i="1" dirty="0"/>
              <a:t>Ambito del </a:t>
            </a:r>
            <a:r>
              <a:rPr lang="it-IT" b="1" i="1" dirty="0" smtClean="0"/>
              <a:t>Sistema</a:t>
            </a:r>
            <a:endParaRPr lang="it-IT" dirty="0"/>
          </a:p>
        </p:txBody>
      </p:sp>
      <p:sp>
        <p:nvSpPr>
          <p:cNvPr id="3" name="Segnaposto contenuto 2"/>
          <p:cNvSpPr>
            <a:spLocks noGrp="1"/>
          </p:cNvSpPr>
          <p:nvPr>
            <p:ph idx="1"/>
          </p:nvPr>
        </p:nvSpPr>
        <p:spPr>
          <a:xfrm>
            <a:off x="1141413" y="2041302"/>
            <a:ext cx="9905998" cy="4269346"/>
          </a:xfrm>
        </p:spPr>
        <p:txBody>
          <a:bodyPr>
            <a:normAutofit/>
          </a:bodyPr>
          <a:lstStyle/>
          <a:p>
            <a:pPr marL="0" indent="0">
              <a:buNone/>
            </a:pPr>
            <a:r>
              <a:rPr lang="it-IT" sz="2000" dirty="0" smtClean="0"/>
              <a:t>BizBong è </a:t>
            </a:r>
            <a:r>
              <a:rPr lang="it-IT" sz="2000" dirty="0"/>
              <a:t>un brain game, ovvero un gioco nel quale l’utente attraverso sfide di </a:t>
            </a:r>
            <a:r>
              <a:rPr lang="it-IT" sz="2000" dirty="0" smtClean="0"/>
              <a:t>intelligenza </a:t>
            </a:r>
            <a:r>
              <a:rPr lang="it-IT" sz="2000" dirty="0"/>
              <a:t>potrà </a:t>
            </a:r>
            <a:r>
              <a:rPr lang="it-IT" sz="2000" dirty="0" smtClean="0"/>
              <a:t>allenare </a:t>
            </a:r>
            <a:r>
              <a:rPr lang="it-IT" sz="2000" dirty="0"/>
              <a:t>il proprio </a:t>
            </a:r>
            <a:r>
              <a:rPr lang="it-IT" sz="2000" dirty="0" smtClean="0"/>
              <a:t>cervello. Ogni </a:t>
            </a:r>
            <a:r>
              <a:rPr lang="it-IT" sz="2000" dirty="0"/>
              <a:t>utente registrato </a:t>
            </a:r>
            <a:r>
              <a:rPr lang="it-IT" sz="2000" dirty="0" smtClean="0"/>
              <a:t>ha la possibilità di </a:t>
            </a:r>
            <a:r>
              <a:rPr lang="it-IT" sz="2000" dirty="0"/>
              <a:t>sfidare altri utenti tramite partite classificate, </a:t>
            </a:r>
            <a:r>
              <a:rPr lang="it-IT" sz="2000" dirty="0" smtClean="0"/>
              <a:t>visualizzare statistiche e classifiche, modificare la propria area profilo. Sono </a:t>
            </a:r>
            <a:r>
              <a:rPr lang="it-IT" sz="2000" dirty="0"/>
              <a:t>presenti 3 tipologie di gioco</a:t>
            </a:r>
            <a:r>
              <a:rPr lang="it-IT" sz="2000" dirty="0" smtClean="0"/>
              <a:t>:</a:t>
            </a:r>
          </a:p>
          <a:p>
            <a:pPr marL="0" indent="0">
              <a:buNone/>
            </a:pPr>
            <a:endParaRPr lang="it-IT" sz="2000" dirty="0"/>
          </a:p>
          <a:p>
            <a:pPr marL="914400" lvl="1" indent="-457200">
              <a:buFont typeface="+mj-lt"/>
              <a:buAutoNum type="arabicPeriod"/>
            </a:pPr>
            <a:r>
              <a:rPr lang="it-IT" b="1" dirty="0" smtClean="0"/>
              <a:t>BizBong </a:t>
            </a:r>
            <a:r>
              <a:rPr lang="it-IT" b="1" dirty="0">
                <a:sym typeface="Wingdings" panose="05000000000000000000" pitchFamily="2" charset="2"/>
              </a:rPr>
              <a:t></a:t>
            </a:r>
            <a:r>
              <a:rPr lang="it-IT" dirty="0"/>
              <a:t> Diviso in </a:t>
            </a:r>
            <a:r>
              <a:rPr lang="it-IT" dirty="0" smtClean="0"/>
              <a:t>due modalità di </a:t>
            </a:r>
            <a:r>
              <a:rPr lang="it-IT" dirty="0"/>
              <a:t>sfida</a:t>
            </a:r>
            <a:r>
              <a:rPr lang="it-IT" dirty="0" smtClean="0"/>
              <a:t>:</a:t>
            </a:r>
            <a:r>
              <a:rPr lang="it-IT" dirty="0"/>
              <a:t> </a:t>
            </a:r>
          </a:p>
          <a:p>
            <a:pPr lvl="2" fontAlgn="base"/>
            <a:r>
              <a:rPr lang="it-IT" sz="2000" dirty="0" smtClean="0"/>
              <a:t>Classica (mono-tematica</a:t>
            </a:r>
            <a:r>
              <a:rPr lang="it-IT" sz="2000" dirty="0"/>
              <a:t>) → </a:t>
            </a:r>
            <a:r>
              <a:rPr lang="it-IT" sz="2000" dirty="0" smtClean="0"/>
              <a:t>Vengono selezionate dieci domande da rispondere appartenenti ad un unico tema;</a:t>
            </a:r>
          </a:p>
          <a:p>
            <a:pPr lvl="2" fontAlgn="base"/>
            <a:r>
              <a:rPr lang="it-IT" sz="2000" dirty="0" smtClean="0"/>
              <a:t>BizBong (multi-tematica) → Vengono selezionate dieci domande da rispondere appartenenti a dieci temi differenti;</a:t>
            </a:r>
          </a:p>
          <a:p>
            <a:pPr marL="0" indent="0">
              <a:buNone/>
            </a:pPr>
            <a:endParaRPr lang="it-IT" dirty="0"/>
          </a:p>
        </p:txBody>
      </p:sp>
    </p:spTree>
    <p:extLst>
      <p:ext uri="{BB962C8B-B14F-4D97-AF65-F5344CB8AC3E}">
        <p14:creationId xmlns:p14="http://schemas.microsoft.com/office/powerpoint/2010/main" val="4253097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05186" y="195438"/>
            <a:ext cx="9905998"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09224117"/>
              </p:ext>
            </p:extLst>
          </p:nvPr>
        </p:nvGraphicFramePr>
        <p:xfrm>
          <a:off x="1978925" y="2039144"/>
          <a:ext cx="7920000" cy="386764"/>
        </p:xfrm>
        <a:graphic>
          <a:graphicData uri="http://schemas.openxmlformats.org/drawingml/2006/table">
            <a:tbl>
              <a:tblPr firstRow="1" bandRow="1">
                <a:tableStyleId>{7DF18680-E054-41AD-8BC1-D1AEF772440D}</a:tableStyleId>
              </a:tblPr>
              <a:tblGrid>
                <a:gridCol w="7920000"/>
              </a:tblGrid>
              <a:tr h="386764">
                <a:tc>
                  <a:txBody>
                    <a:bodyPr/>
                    <a:lstStyle/>
                    <a:p>
                      <a:r>
                        <a:rPr lang="it-IT" sz="1800" dirty="0" smtClean="0"/>
                        <a:t>ID:</a:t>
                      </a:r>
                      <a:r>
                        <a:rPr lang="it-IT" sz="1800" baseline="0" dirty="0" smtClean="0"/>
                        <a:t> Classifica</a:t>
                      </a:r>
                      <a:endParaRPr lang="it-IT" sz="1800" dirty="0"/>
                    </a:p>
                  </a:txBody>
                  <a:tcPr marL="95956" marR="95956" marT="47979" marB="47979"/>
                </a:tc>
              </a:tr>
            </a:tbl>
          </a:graphicData>
        </a:graphic>
      </p:graphicFrame>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924" y="2559033"/>
            <a:ext cx="7920001" cy="381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356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717" y="167757"/>
            <a:ext cx="9905998" cy="1478570"/>
          </a:xfrm>
        </p:spPr>
        <p:txBody>
          <a:bodyPr/>
          <a:lstStyle/>
          <a:p>
            <a:pPr algn="ctr"/>
            <a:r>
              <a:rPr lang="it-IT" b="1" i="1" dirty="0"/>
              <a:t>Sequence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846362689"/>
              </p:ext>
            </p:extLst>
          </p:nvPr>
        </p:nvGraphicFramePr>
        <p:xfrm>
          <a:off x="2314716" y="1876001"/>
          <a:ext cx="7920000" cy="365760"/>
        </p:xfrm>
        <a:graphic>
          <a:graphicData uri="http://schemas.openxmlformats.org/drawingml/2006/table">
            <a:tbl>
              <a:tblPr firstRow="1" bandRow="1">
                <a:tableStyleId>{7DF18680-E054-41AD-8BC1-D1AEF772440D}</a:tableStyleId>
              </a:tblPr>
              <a:tblGrid>
                <a:gridCol w="7920000"/>
              </a:tblGrid>
              <a:tr h="360000">
                <a:tc>
                  <a:txBody>
                    <a:bodyPr/>
                    <a:lstStyle/>
                    <a:p>
                      <a:r>
                        <a:rPr lang="it-IT" dirty="0" smtClean="0"/>
                        <a:t>ID:</a:t>
                      </a:r>
                      <a:r>
                        <a:rPr lang="it-IT" baseline="0" dirty="0" smtClean="0"/>
                        <a:t> Statistiche</a:t>
                      </a:r>
                      <a:endParaRPr lang="it-IT" dirty="0"/>
                    </a:p>
                  </a:txBody>
                  <a:tcPr/>
                </a:tc>
              </a:tr>
            </a:tbl>
          </a:graphicData>
        </a:graphic>
      </p:graphicFrame>
      <p:pic>
        <p:nvPicPr>
          <p:cNvPr id="3" name="Immagine 2"/>
          <p:cNvPicPr>
            <a:picLocks noChangeAspect="1"/>
          </p:cNvPicPr>
          <p:nvPr/>
        </p:nvPicPr>
        <p:blipFill>
          <a:blip r:embed="rId2"/>
          <a:stretch>
            <a:fillRect/>
          </a:stretch>
        </p:blipFill>
        <p:spPr>
          <a:xfrm>
            <a:off x="2314716" y="2471435"/>
            <a:ext cx="7920000" cy="3864971"/>
          </a:xfrm>
          <a:prstGeom prst="rect">
            <a:avLst/>
          </a:prstGeom>
        </p:spPr>
      </p:pic>
    </p:spTree>
    <p:extLst>
      <p:ext uri="{BB962C8B-B14F-4D97-AF65-F5344CB8AC3E}">
        <p14:creationId xmlns:p14="http://schemas.microsoft.com/office/powerpoint/2010/main" val="1985051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717" y="167757"/>
            <a:ext cx="9905998" cy="1478570"/>
          </a:xfrm>
        </p:spPr>
        <p:txBody>
          <a:bodyPr/>
          <a:lstStyle/>
          <a:p>
            <a:pPr algn="ctr"/>
            <a:r>
              <a:rPr lang="it-IT" b="1" i="1" dirty="0" smtClean="0"/>
              <a:t>State Chart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025584524"/>
              </p:ext>
            </p:extLst>
          </p:nvPr>
        </p:nvGraphicFramePr>
        <p:xfrm>
          <a:off x="4212140" y="1761163"/>
          <a:ext cx="3304082" cy="365760"/>
        </p:xfrm>
        <a:graphic>
          <a:graphicData uri="http://schemas.openxmlformats.org/drawingml/2006/table">
            <a:tbl>
              <a:tblPr firstRow="1" bandRow="1">
                <a:tableStyleId>{7DF18680-E054-41AD-8BC1-D1AEF772440D}</a:tableStyleId>
              </a:tblPr>
              <a:tblGrid>
                <a:gridCol w="3304082"/>
              </a:tblGrid>
              <a:tr h="360000">
                <a:tc>
                  <a:txBody>
                    <a:bodyPr/>
                    <a:lstStyle/>
                    <a:p>
                      <a:pPr algn="ctr"/>
                      <a:r>
                        <a:rPr lang="it-IT" dirty="0" smtClean="0"/>
                        <a:t>ID: State Chart</a:t>
                      </a:r>
                      <a:r>
                        <a:rPr lang="it-IT" baseline="0" dirty="0" smtClean="0"/>
                        <a:t> Login</a:t>
                      </a:r>
                      <a:endParaRPr lang="it-IT" dirty="0"/>
                    </a:p>
                  </a:txBody>
                  <a:tcPr/>
                </a:tc>
              </a:tr>
            </a:tbl>
          </a:graphicData>
        </a:graphic>
      </p:graphicFrame>
      <p:pic>
        <p:nvPicPr>
          <p:cNvPr id="5" name="Immagine 4"/>
          <p:cNvPicPr>
            <a:picLocks noChangeAspect="1"/>
          </p:cNvPicPr>
          <p:nvPr/>
        </p:nvPicPr>
        <p:blipFill>
          <a:blip r:embed="rId2"/>
          <a:stretch>
            <a:fillRect/>
          </a:stretch>
        </p:blipFill>
        <p:spPr>
          <a:xfrm>
            <a:off x="4212140" y="2241760"/>
            <a:ext cx="3304082" cy="4339344"/>
          </a:xfrm>
          <a:prstGeom prst="rect">
            <a:avLst/>
          </a:prstGeom>
        </p:spPr>
      </p:pic>
    </p:spTree>
    <p:extLst>
      <p:ext uri="{BB962C8B-B14F-4D97-AF65-F5344CB8AC3E}">
        <p14:creationId xmlns:p14="http://schemas.microsoft.com/office/powerpoint/2010/main" val="3406054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960" y="189069"/>
            <a:ext cx="9905998" cy="1478570"/>
          </a:xfrm>
        </p:spPr>
        <p:txBody>
          <a:bodyPr/>
          <a:lstStyle/>
          <a:p>
            <a:pPr algn="ctr"/>
            <a:r>
              <a:rPr lang="it-IT" b="1" i="1" dirty="0"/>
              <a:t>State Chart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260887985"/>
              </p:ext>
            </p:extLst>
          </p:nvPr>
        </p:nvGraphicFramePr>
        <p:xfrm>
          <a:off x="5068249" y="1824701"/>
          <a:ext cx="2361420" cy="370840"/>
        </p:xfrm>
        <a:graphic>
          <a:graphicData uri="http://schemas.openxmlformats.org/drawingml/2006/table">
            <a:tbl>
              <a:tblPr firstRow="1" bandRow="1">
                <a:tableStyleId>{7DF18680-E054-41AD-8BC1-D1AEF772440D}</a:tableStyleId>
              </a:tblPr>
              <a:tblGrid>
                <a:gridCol w="2361420"/>
              </a:tblGrid>
              <a:tr h="370840">
                <a:tc>
                  <a:txBody>
                    <a:bodyPr/>
                    <a:lstStyle/>
                    <a:p>
                      <a:pPr algn="ctr"/>
                      <a:r>
                        <a:rPr lang="it-IT" dirty="0" smtClean="0"/>
                        <a:t>ID: State Chart Profilo</a:t>
                      </a:r>
                      <a:endParaRPr lang="it-IT" dirty="0"/>
                    </a:p>
                  </a:txBody>
                  <a:tcPr/>
                </a:tc>
              </a:tr>
            </a:tbl>
          </a:graphicData>
        </a:graphic>
      </p:graphicFrame>
      <p:pic>
        <p:nvPicPr>
          <p:cNvPr id="5" name="Immagine 4"/>
          <p:cNvPicPr>
            <a:picLocks noChangeAspect="1"/>
          </p:cNvPicPr>
          <p:nvPr/>
        </p:nvPicPr>
        <p:blipFill>
          <a:blip r:embed="rId2"/>
          <a:stretch>
            <a:fillRect/>
          </a:stretch>
        </p:blipFill>
        <p:spPr>
          <a:xfrm>
            <a:off x="5068249" y="2307221"/>
            <a:ext cx="2361419" cy="4388904"/>
          </a:xfrm>
          <a:prstGeom prst="rect">
            <a:avLst/>
          </a:prstGeom>
        </p:spPr>
      </p:pic>
    </p:spTree>
    <p:extLst>
      <p:ext uri="{BB962C8B-B14F-4D97-AF65-F5344CB8AC3E}">
        <p14:creationId xmlns:p14="http://schemas.microsoft.com/office/powerpoint/2010/main" val="34869697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08840" y="37884"/>
            <a:ext cx="9905998" cy="1478570"/>
          </a:xfrm>
        </p:spPr>
        <p:txBody>
          <a:bodyPr/>
          <a:lstStyle/>
          <a:p>
            <a:pPr algn="ctr"/>
            <a:r>
              <a:rPr lang="it-IT" b="1" i="1" dirty="0"/>
              <a:t>State Chart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531152633"/>
              </p:ext>
            </p:extLst>
          </p:nvPr>
        </p:nvGraphicFramePr>
        <p:xfrm>
          <a:off x="4218548" y="1620570"/>
          <a:ext cx="3523084" cy="370840"/>
        </p:xfrm>
        <a:graphic>
          <a:graphicData uri="http://schemas.openxmlformats.org/drawingml/2006/table">
            <a:tbl>
              <a:tblPr firstRow="1" bandRow="1">
                <a:tableStyleId>{7DF18680-E054-41AD-8BC1-D1AEF772440D}</a:tableStyleId>
              </a:tblPr>
              <a:tblGrid>
                <a:gridCol w="3523084"/>
              </a:tblGrid>
              <a:tr h="370840">
                <a:tc>
                  <a:txBody>
                    <a:bodyPr/>
                    <a:lstStyle/>
                    <a:p>
                      <a:pPr algn="ctr"/>
                      <a:r>
                        <a:rPr lang="it-IT" dirty="0" smtClean="0"/>
                        <a:t>ID:</a:t>
                      </a:r>
                      <a:r>
                        <a:rPr lang="it-IT" baseline="0" dirty="0" smtClean="0"/>
                        <a:t> State Chart Crea </a:t>
                      </a:r>
                      <a:r>
                        <a:rPr lang="it-IT" baseline="0" dirty="0" err="1" smtClean="0"/>
                        <a:t>Profi</a:t>
                      </a:r>
                      <a:endParaRPr lang="it-IT" baseline="0" dirty="0" smtClean="0"/>
                    </a:p>
                  </a:txBody>
                  <a:tcPr/>
                </a:tc>
              </a:tr>
            </a:tbl>
          </a:graphicData>
        </a:graphic>
      </p:graphicFrame>
      <p:pic>
        <p:nvPicPr>
          <p:cNvPr id="5" name="Immagine 4"/>
          <p:cNvPicPr>
            <a:picLocks noChangeAspect="1"/>
          </p:cNvPicPr>
          <p:nvPr/>
        </p:nvPicPr>
        <p:blipFill>
          <a:blip r:embed="rId2"/>
          <a:stretch>
            <a:fillRect/>
          </a:stretch>
        </p:blipFill>
        <p:spPr>
          <a:xfrm>
            <a:off x="4218548" y="2110572"/>
            <a:ext cx="3523084" cy="4645955"/>
          </a:xfrm>
          <a:prstGeom prst="rect">
            <a:avLst/>
          </a:prstGeom>
        </p:spPr>
      </p:pic>
    </p:spTree>
    <p:extLst>
      <p:ext uri="{BB962C8B-B14F-4D97-AF65-F5344CB8AC3E}">
        <p14:creationId xmlns:p14="http://schemas.microsoft.com/office/powerpoint/2010/main" val="853805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08839" y="154546"/>
            <a:ext cx="9905998" cy="1029112"/>
          </a:xfrm>
        </p:spPr>
        <p:txBody>
          <a:bodyPr/>
          <a:lstStyle/>
          <a:p>
            <a:pPr algn="ctr"/>
            <a:r>
              <a:rPr lang="it-IT" b="1" i="1" dirty="0"/>
              <a:t>State Chart Diagram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387909992"/>
              </p:ext>
            </p:extLst>
          </p:nvPr>
        </p:nvGraphicFramePr>
        <p:xfrm>
          <a:off x="4500295" y="1358436"/>
          <a:ext cx="3523085" cy="370840"/>
        </p:xfrm>
        <a:graphic>
          <a:graphicData uri="http://schemas.openxmlformats.org/drawingml/2006/table">
            <a:tbl>
              <a:tblPr firstRow="1" bandRow="1">
                <a:tableStyleId>{7DF18680-E054-41AD-8BC1-D1AEF772440D}</a:tableStyleId>
              </a:tblPr>
              <a:tblGrid>
                <a:gridCol w="3523085"/>
              </a:tblGrid>
              <a:tr h="370840">
                <a:tc>
                  <a:txBody>
                    <a:bodyPr/>
                    <a:lstStyle/>
                    <a:p>
                      <a:pPr algn="ctr"/>
                      <a:r>
                        <a:rPr lang="it-IT" dirty="0" smtClean="0"/>
                        <a:t>ID: State Chart Impostazioni</a:t>
                      </a:r>
                      <a:endParaRPr lang="it-IT" dirty="0"/>
                    </a:p>
                  </a:txBody>
                  <a:tcPr/>
                </a:tc>
              </a:tr>
            </a:tbl>
          </a:graphicData>
        </a:graphic>
      </p:graphicFrame>
      <p:pic>
        <p:nvPicPr>
          <p:cNvPr id="5" name="Immagine 4"/>
          <p:cNvPicPr>
            <a:picLocks noChangeAspect="1"/>
          </p:cNvPicPr>
          <p:nvPr/>
        </p:nvPicPr>
        <p:blipFill>
          <a:blip r:embed="rId2"/>
          <a:stretch>
            <a:fillRect/>
          </a:stretch>
        </p:blipFill>
        <p:spPr>
          <a:xfrm>
            <a:off x="4500296" y="1904054"/>
            <a:ext cx="3523084" cy="4760200"/>
          </a:xfrm>
          <a:prstGeom prst="rect">
            <a:avLst/>
          </a:prstGeom>
        </p:spPr>
      </p:pic>
    </p:spTree>
    <p:extLst>
      <p:ext uri="{BB962C8B-B14F-4D97-AF65-F5344CB8AC3E}">
        <p14:creationId xmlns:p14="http://schemas.microsoft.com/office/powerpoint/2010/main" val="161416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4104912" y="2767819"/>
            <a:ext cx="3982180" cy="1200329"/>
          </a:xfrm>
          <a:prstGeom prst="rect">
            <a:avLst/>
          </a:prstGeom>
        </p:spPr>
        <p:txBody>
          <a:bodyPr wrap="none">
            <a:spAutoFit/>
          </a:bodyPr>
          <a:lstStyle/>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Mock-Ups</a:t>
            </a:r>
            <a:endParaRPr lang="it-IT"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7785097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rea Profil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9635" y="330500"/>
            <a:ext cx="15208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Log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8320" y="330500"/>
            <a:ext cx="15208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descr="Hom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1218" y="330499"/>
            <a:ext cx="15208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Immagine 2" descr="C:\Users\Raffaella\Desktop\Pietro\Unisa\IS\Images\Classific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4116" y="330499"/>
            <a:ext cx="15208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magine 5" descr="C:\Users\Raffaella\Desktop\Pietro\Unisa\IS\Images\Profil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7495" y="3394608"/>
            <a:ext cx="15208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Immagine 4" descr="C:\Users\Raffaella\Desktop\Pietro\Unisa\IS\Images\Impostazion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12261" y="3394608"/>
            <a:ext cx="15208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Immagine 5" descr="C:\Users\Raffaella\Desktop\Pietro\Unisa\IS\Images\Profil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2043" y="3394608"/>
            <a:ext cx="15208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932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954716" y="2226903"/>
            <a:ext cx="8385629" cy="2308324"/>
          </a:xfrm>
          <a:prstGeom prst="rect">
            <a:avLst/>
          </a:prstGeom>
        </p:spPr>
        <p:txBody>
          <a:bodyPr wrap="none">
            <a:spAutoFit/>
          </a:bodyPr>
          <a:lstStyle/>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Documento di Design</a:t>
            </a:r>
          </a:p>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del Sistema (SDD)</a:t>
            </a:r>
            <a:endParaRPr lang="it-IT"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1335836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717" y="0"/>
            <a:ext cx="9905998" cy="651163"/>
          </a:xfrm>
        </p:spPr>
        <p:txBody>
          <a:bodyPr/>
          <a:lstStyle/>
          <a:p>
            <a:pPr algn="ctr"/>
            <a:r>
              <a:rPr lang="it-IT" b="1" i="1" dirty="0" smtClean="0"/>
              <a:t>Design Goal</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386131712"/>
              </p:ext>
            </p:extLst>
          </p:nvPr>
        </p:nvGraphicFramePr>
        <p:xfrm>
          <a:off x="1809392" y="651163"/>
          <a:ext cx="8930648" cy="6035040"/>
        </p:xfrm>
        <a:graphic>
          <a:graphicData uri="http://schemas.openxmlformats.org/drawingml/2006/table">
            <a:tbl>
              <a:tblPr firstRow="1" bandRow="1">
                <a:tableStyleId>{7DF18680-E054-41AD-8BC1-D1AEF772440D}</a:tableStyleId>
              </a:tblPr>
              <a:tblGrid>
                <a:gridCol w="4465324"/>
                <a:gridCol w="4465324"/>
              </a:tblGrid>
              <a:tr h="234604">
                <a:tc>
                  <a:txBody>
                    <a:bodyPr/>
                    <a:lstStyle/>
                    <a:p>
                      <a:pPr>
                        <a:spcAft>
                          <a:spcPts val="0"/>
                        </a:spcAft>
                      </a:pPr>
                      <a:r>
                        <a:rPr lang="it-IT"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Criteri di prestazione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2">
                        <a:lumMod val="60000"/>
                        <a:lumOff val="40000"/>
                      </a:schemeClr>
                    </a:solidFill>
                  </a:tcPr>
                </a:tc>
                <a:tc>
                  <a:txBody>
                    <a:bodyPr/>
                    <a:lstStyle/>
                    <a:p>
                      <a:pPr>
                        <a:spcAft>
                          <a:spcPts val="0"/>
                        </a:spcAft>
                      </a:pPr>
                      <a:r>
                        <a:rPr lang="it-IT"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Descrizione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2">
                        <a:lumMod val="60000"/>
                        <a:lumOff val="4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Tempo di risposta</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Il software fornirà una risposta alle richieste del cliente entro massimo 3 secondi. </a:t>
                      </a:r>
                    </a:p>
                  </a:txBody>
                  <a:tcPr marL="68580" marR="68580" marT="0" marB="0">
                    <a:solidFill>
                      <a:schemeClr val="bg2">
                        <a:lumMod val="40000"/>
                        <a:lumOff val="6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Throughput</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a:effectLst/>
                          <a:latin typeface="Calibri" panose="020F0502020204030204" pitchFamily="34" charset="0"/>
                          <a:ea typeface="Lucida Sans Unicode" panose="020B0602030504020204" pitchFamily="34" charset="0"/>
                          <a:cs typeface="Arial" panose="020B0604020202020204" pitchFamily="34" charset="0"/>
                        </a:rPr>
                        <a:t>Varia a seconda della fluidità del server e della connessione del device</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Memoria</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Il software utilizza un </a:t>
                      </a:r>
                      <a:r>
                        <a:rPr lang="it-IT" sz="1800" kern="50" dirty="0" smtClean="0">
                          <a:effectLst/>
                          <a:latin typeface="Calibri" panose="020F0502020204030204" pitchFamily="34" charset="0"/>
                          <a:ea typeface="Lucida Sans Unicode" panose="020B0602030504020204" pitchFamily="34" charset="0"/>
                          <a:cs typeface="Arial" panose="020B0604020202020204" pitchFamily="34" charset="0"/>
                        </a:rPr>
                        <a:t>file e un database </a:t>
                      </a: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remoto per memorizzare le informazioni.</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234604">
                <a:tc>
                  <a:txBody>
                    <a:bodyPr/>
                    <a:lstStyle/>
                    <a:p>
                      <a:pPr>
                        <a:spcAft>
                          <a:spcPts val="0"/>
                        </a:spcAft>
                      </a:pPr>
                      <a:r>
                        <a:rPr lang="it-IT" sz="1800" b="1" kern="50" dirty="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Criteri di affidabilità</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c>
                  <a:txBody>
                    <a:bodyPr/>
                    <a:lstStyle/>
                    <a:p>
                      <a:pPr>
                        <a:spcAft>
                          <a:spcPts val="0"/>
                        </a:spcAft>
                      </a:pPr>
                      <a:r>
                        <a:rPr lang="it-IT" sz="1800" b="1" kern="50" dirty="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Descrizione</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Robustezza</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a:effectLst/>
                          <a:latin typeface="Calibri" panose="020F0502020204030204" pitchFamily="34" charset="0"/>
                          <a:ea typeface="Lucida Sans Unicode" panose="020B0602030504020204" pitchFamily="34" charset="0"/>
                          <a:cs typeface="Arial" panose="020B0604020202020204" pitchFamily="34" charset="0"/>
                        </a:rPr>
                        <a:t>Il software garantisce funzionamento anche nel caso di input invalidi da parte dell’utente.</a:t>
                      </a:r>
                      <a:endParaRPr lang="it-IT" sz="1800" kern="50">
                        <a:effectLst/>
                        <a:latin typeface="Times New Roman" panose="02020603050405020304" pitchFamily="18" charset="0"/>
                        <a:ea typeface="Lucida Sans Unicode" panose="020B0602030504020204" pitchFamily="34" charset="0"/>
                      </a:endParaRPr>
                    </a:p>
                    <a:p>
                      <a:pPr>
                        <a:spcAft>
                          <a:spcPts val="0"/>
                        </a:spcAft>
                      </a:pPr>
                      <a:r>
                        <a:rPr lang="it-IT" sz="1800" kern="50">
                          <a:effectLst/>
                          <a:latin typeface="Calibri" panose="020F0502020204030204" pitchFamily="34" charset="0"/>
                          <a:ea typeface="Lucida Sans Unicode" panose="020B0602030504020204" pitchFamily="34" charset="0"/>
                          <a:cs typeface="Arial" panose="020B0604020202020204" pitchFamily="34" charset="0"/>
                        </a:rPr>
                        <a:t>Gli utenti vengono informati tramite un messaggio di errore con gli eventuali dettagli.</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Affidabilità</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a:effectLst/>
                          <a:latin typeface="Calibri" panose="020F0502020204030204" pitchFamily="34" charset="0"/>
                          <a:ea typeface="Lucida Sans Unicode" panose="020B0602030504020204" pitchFamily="34" charset="0"/>
                          <a:cs typeface="Arial" panose="020B0604020202020204" pitchFamily="34" charset="0"/>
                        </a:rPr>
                        <a:t>In caso di crash il sistema è in grado di ristabilire i valori dei dati ad una situazione precedente.</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Sicurezza</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Ogni utente accede alla sezione Online attraverso un nickname e password e i </a:t>
                      </a:r>
                      <a:r>
                        <a:rPr lang="it-IT" sz="1800" kern="50" dirty="0">
                          <a:effectLst/>
                          <a:latin typeface="Calibri" panose="020F0502020204030204" pitchFamily="34" charset="0"/>
                          <a:ea typeface="Lucida Sans Unicode" panose="020B0602030504020204" pitchFamily="34" charset="0"/>
                        </a:rPr>
                        <a:t>documenti privati tramite crittografia </a:t>
                      </a:r>
                      <a:r>
                        <a:rPr lang="it-IT" sz="1800" kern="50" dirty="0" err="1" smtClean="0">
                          <a:effectLst/>
                          <a:latin typeface="Calibri" panose="020F0502020204030204" pitchFamily="34" charset="0"/>
                          <a:ea typeface="Lucida Sans Unicode" panose="020B0602030504020204" pitchFamily="34" charset="0"/>
                        </a:rPr>
                        <a:t>Hash</a:t>
                      </a:r>
                      <a:r>
                        <a:rPr lang="it-IT" sz="1800" kern="50" dirty="0" smtClean="0">
                          <a:effectLst/>
                          <a:latin typeface="Calibri" panose="020F0502020204030204" pitchFamily="34" charset="0"/>
                          <a:ea typeface="Lucida Sans Unicode" panose="020B0602030504020204" pitchFamily="34" charset="0"/>
                        </a:rPr>
                        <a:t>.</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Tolleranza</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a:effectLst/>
                          <a:latin typeface="Calibri" panose="020F0502020204030204" pitchFamily="34" charset="0"/>
                          <a:ea typeface="Lucida Sans Unicode" panose="020B0602030504020204" pitchFamily="34" charset="0"/>
                          <a:cs typeface="Arial" panose="020B0604020202020204" pitchFamily="34" charset="0"/>
                        </a:rPr>
                        <a:t>E’ prevista una fase di backup dei dati al termine di ogni settimana.</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234604">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Disponibilità</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Il sistema sarà disponibili sette giorni su sette, 24 ore su 24.</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bl>
          </a:graphicData>
        </a:graphic>
      </p:graphicFrame>
    </p:spTree>
    <p:extLst>
      <p:ext uri="{BB962C8B-B14F-4D97-AF65-F5344CB8AC3E}">
        <p14:creationId xmlns:p14="http://schemas.microsoft.com/office/powerpoint/2010/main" val="2138263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Ambito del </a:t>
            </a:r>
            <a:r>
              <a:rPr lang="it-IT" b="1" i="1" dirty="0" smtClean="0"/>
              <a:t>Sistema</a:t>
            </a:r>
            <a:endParaRPr lang="it-IT" dirty="0"/>
          </a:p>
        </p:txBody>
      </p:sp>
      <p:sp>
        <p:nvSpPr>
          <p:cNvPr id="3" name="Segnaposto contenuto 2"/>
          <p:cNvSpPr>
            <a:spLocks noGrp="1"/>
          </p:cNvSpPr>
          <p:nvPr>
            <p:ph idx="1"/>
          </p:nvPr>
        </p:nvSpPr>
        <p:spPr/>
        <p:txBody>
          <a:bodyPr>
            <a:normAutofit/>
          </a:bodyPr>
          <a:lstStyle/>
          <a:p>
            <a:pPr marL="914400" lvl="1" indent="-457200">
              <a:buFont typeface="+mj-lt"/>
              <a:buAutoNum type="arabicPeriod" startAt="2"/>
            </a:pPr>
            <a:r>
              <a:rPr lang="it-IT" b="1" dirty="0"/>
              <a:t>Sudoku </a:t>
            </a:r>
            <a:r>
              <a:rPr lang="it-IT" b="1" dirty="0">
                <a:sym typeface="Wingdings" panose="05000000000000000000" pitchFamily="2" charset="2"/>
              </a:rPr>
              <a:t></a:t>
            </a:r>
            <a:r>
              <a:rPr lang="it-IT" b="1" dirty="0"/>
              <a:t> </a:t>
            </a:r>
            <a:r>
              <a:rPr lang="it-IT" dirty="0"/>
              <a:t>Diviso in due modalità 2x2 e 3x3, ognuna con tre difficoltà: </a:t>
            </a:r>
          </a:p>
          <a:p>
            <a:pPr lvl="2"/>
            <a:r>
              <a:rPr lang="it-IT" sz="2000" dirty="0"/>
              <a:t>Facile → L’utente deve completare la sfida in 35 minuti e un numero elevato di mosse;</a:t>
            </a:r>
          </a:p>
          <a:p>
            <a:pPr lvl="2"/>
            <a:r>
              <a:rPr lang="it-IT" sz="2000" dirty="0"/>
              <a:t>Medio → L’utente deve completare la sfida in 30 minuti e un numero di mosse limitate;</a:t>
            </a:r>
          </a:p>
          <a:p>
            <a:pPr lvl="2"/>
            <a:r>
              <a:rPr lang="it-IT" sz="2000" dirty="0"/>
              <a:t>Difficile → L’utente deve completare la sfida in 20 minuti e il minimo errore</a:t>
            </a:r>
            <a:r>
              <a:rPr lang="it-IT" sz="2000" dirty="0" smtClean="0"/>
              <a:t>;</a:t>
            </a:r>
          </a:p>
          <a:p>
            <a:pPr marL="914400" lvl="2" indent="0">
              <a:buNone/>
            </a:pPr>
            <a:endParaRPr lang="it-IT" sz="2000" dirty="0"/>
          </a:p>
          <a:p>
            <a:pPr marL="914400" lvl="1" indent="-457200">
              <a:buFont typeface="+mj-lt"/>
              <a:buAutoNum type="arabicPeriod" startAt="2"/>
            </a:pPr>
            <a:r>
              <a:rPr lang="it-IT" b="1" dirty="0"/>
              <a:t>Tris </a:t>
            </a:r>
            <a:r>
              <a:rPr lang="it-IT" b="1" dirty="0">
                <a:sym typeface="Wingdings" panose="05000000000000000000" pitchFamily="2" charset="2"/>
              </a:rPr>
              <a:t></a:t>
            </a:r>
            <a:r>
              <a:rPr lang="it-IT" b="1" dirty="0"/>
              <a:t> </a:t>
            </a:r>
            <a:r>
              <a:rPr lang="it-IT" dirty="0"/>
              <a:t>L’Utente sfida la CPU o un Utente sul proprio dispositivo nella modalità tris.</a:t>
            </a:r>
          </a:p>
          <a:p>
            <a:endParaRPr lang="it-IT" sz="2000" dirty="0"/>
          </a:p>
        </p:txBody>
      </p:sp>
    </p:spTree>
    <p:extLst>
      <p:ext uri="{BB962C8B-B14F-4D97-AF65-F5344CB8AC3E}">
        <p14:creationId xmlns:p14="http://schemas.microsoft.com/office/powerpoint/2010/main" val="14353894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9231" y="161318"/>
            <a:ext cx="9905998" cy="600682"/>
          </a:xfrm>
        </p:spPr>
        <p:txBody>
          <a:bodyPr/>
          <a:lstStyle/>
          <a:p>
            <a:pPr algn="ctr"/>
            <a:r>
              <a:rPr lang="it-IT" b="1" i="1" dirty="0"/>
              <a:t>Design Goal</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129159342"/>
              </p:ext>
            </p:extLst>
          </p:nvPr>
        </p:nvGraphicFramePr>
        <p:xfrm>
          <a:off x="1349231" y="1251961"/>
          <a:ext cx="9906000" cy="4678680"/>
        </p:xfrm>
        <a:graphic>
          <a:graphicData uri="http://schemas.openxmlformats.org/drawingml/2006/table">
            <a:tbl>
              <a:tblPr firstRow="1" bandRow="1">
                <a:tableStyleId>{7DF18680-E054-41AD-8BC1-D1AEF772440D}</a:tableStyleId>
              </a:tblPr>
              <a:tblGrid>
                <a:gridCol w="4953000"/>
                <a:gridCol w="4953000"/>
              </a:tblGrid>
              <a:tr h="370840">
                <a:tc>
                  <a:txBody>
                    <a:bodyPr/>
                    <a:lstStyle/>
                    <a:p>
                      <a:pPr>
                        <a:spcAft>
                          <a:spcPts val="0"/>
                        </a:spcAft>
                      </a:pPr>
                      <a:r>
                        <a:rPr lang="it-IT" sz="1800" b="1" kern="50" dirty="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Criteri di costo</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c>
                  <a:txBody>
                    <a:bodyPr/>
                    <a:lstStyle/>
                    <a:p>
                      <a:pPr>
                        <a:spcAft>
                          <a:spcPts val="0"/>
                        </a:spcAft>
                      </a:pPr>
                      <a:r>
                        <a:rPr lang="it-IT" sz="1800" b="1" kern="50" dirty="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Descrizione</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r h="370840">
                <a:tc>
                  <a:txBody>
                    <a:bodyPr/>
                    <a:lstStyle/>
                    <a:p>
                      <a:pPr>
                        <a:spcAft>
                          <a:spcPts val="0"/>
                        </a:spcAft>
                      </a:pPr>
                      <a:r>
                        <a:rPr lang="it-IT" sz="1800" b="1" kern="50" dirty="0">
                          <a:effectLst/>
                          <a:latin typeface="Calibri" panose="020F0502020204030204" pitchFamily="34" charset="0"/>
                          <a:ea typeface="Lucida Sans Unicode" panose="020B0602030504020204" pitchFamily="34" charset="0"/>
                          <a:cs typeface="Arial" panose="020B0604020202020204" pitchFamily="34" charset="0"/>
                        </a:rPr>
                        <a:t>Criteri di distribuzione</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Il sistema utilizza Altervista (non impone un costo per il suo utilizzo) come web Server. Il DBMS utilizzato è </a:t>
                      </a:r>
                      <a:r>
                        <a:rPr lang="it-IT" sz="1800" kern="50" dirty="0" err="1">
                          <a:effectLst/>
                          <a:latin typeface="Calibri" panose="020F0502020204030204" pitchFamily="34" charset="0"/>
                          <a:ea typeface="Lucida Sans Unicode" panose="020B0602030504020204" pitchFamily="34" charset="0"/>
                          <a:cs typeface="Arial" panose="020B0604020202020204" pitchFamily="34" charset="0"/>
                        </a:rPr>
                        <a:t>MySQL</a:t>
                      </a: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 (open source).</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370840">
                <a:tc>
                  <a:txBody>
                    <a:bodyPr/>
                    <a:lstStyle/>
                    <a:p>
                      <a:pPr>
                        <a:spcAft>
                          <a:spcPts val="0"/>
                        </a:spcAft>
                      </a:pPr>
                      <a:r>
                        <a:rPr lang="it-IT" sz="1800" b="1" kern="5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Criteri di mantenimento</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c>
                  <a:txBody>
                    <a:bodyPr/>
                    <a:lstStyle/>
                    <a:p>
                      <a:pPr>
                        <a:spcAft>
                          <a:spcPts val="0"/>
                        </a:spcAft>
                      </a:pPr>
                      <a:r>
                        <a:rPr lang="it-IT" sz="1800" b="1" kern="50" dirty="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Descrizione</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r h="370840">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Estendibilità</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La progettazione del sistema supporta come linguaggi Java, Xml, </a:t>
                      </a:r>
                      <a:r>
                        <a:rPr lang="it-IT" sz="1800" kern="50" dirty="0" err="1">
                          <a:effectLst/>
                          <a:latin typeface="Calibri" panose="020F0502020204030204" pitchFamily="34" charset="0"/>
                          <a:ea typeface="Lucida Sans Unicode" panose="020B0602030504020204" pitchFamily="34" charset="0"/>
                          <a:cs typeface="Arial" panose="020B0604020202020204" pitchFamily="34" charset="0"/>
                        </a:rPr>
                        <a:t>Php</a:t>
                      </a: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370840">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Modificabilità</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Deve essere possibile intervenire sul codice esistente per correggere eventuali </a:t>
                      </a:r>
                      <a:r>
                        <a:rPr lang="it-IT" sz="1800" kern="50" dirty="0" err="1">
                          <a:effectLst/>
                          <a:latin typeface="Calibri" panose="020F0502020204030204" pitchFamily="34" charset="0"/>
                          <a:ea typeface="Lucida Sans Unicode" panose="020B0602030504020204" pitchFamily="34" charset="0"/>
                          <a:cs typeface="Arial" panose="020B0604020202020204" pitchFamily="34" charset="0"/>
                        </a:rPr>
                        <a:t>bugs</a:t>
                      </a: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 o implementare nuove funzionalità.</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370840">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Tracciabilità</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In ogni fase di sviluppo è possibile risalire facilmente ai requisiti funzioni e viceversa.</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370840">
                <a:tc>
                  <a:txBody>
                    <a:bodyPr/>
                    <a:lstStyle/>
                    <a:p>
                      <a:pPr>
                        <a:spcAft>
                          <a:spcPts val="0"/>
                        </a:spcAft>
                      </a:pPr>
                      <a:r>
                        <a:rPr lang="it-IT" sz="1800" b="1" kern="5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Criteri dell’ utente finale</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c>
                  <a:txBody>
                    <a:bodyPr/>
                    <a:lstStyle/>
                    <a:p>
                      <a:pPr>
                        <a:spcAft>
                          <a:spcPts val="0"/>
                        </a:spcAft>
                      </a:pPr>
                      <a:r>
                        <a:rPr lang="it-IT" sz="1800" b="1" kern="50" dirty="0">
                          <a:solidFill>
                            <a:srgbClr val="FFFFFF"/>
                          </a:solidFill>
                          <a:effectLst/>
                          <a:latin typeface="Calibri" panose="020F0502020204030204" pitchFamily="34" charset="0"/>
                          <a:ea typeface="Lucida Sans Unicode" panose="020B0602030504020204" pitchFamily="34" charset="0"/>
                          <a:cs typeface="Arial" panose="020B0604020202020204" pitchFamily="34" charset="0"/>
                        </a:rPr>
                        <a:t>Descrizione</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60000"/>
                        <a:lumOff val="40000"/>
                      </a:schemeClr>
                    </a:solidFill>
                  </a:tcPr>
                </a:tc>
              </a:tr>
              <a:tr h="370840">
                <a:tc>
                  <a:txBody>
                    <a:bodyPr/>
                    <a:lstStyle/>
                    <a:p>
                      <a:pPr>
                        <a:spcAft>
                          <a:spcPts val="0"/>
                        </a:spcAft>
                      </a:pPr>
                      <a:r>
                        <a:rPr lang="it-IT" sz="1800" b="1" kern="50">
                          <a:effectLst/>
                          <a:latin typeface="Calibri" panose="020F0502020204030204" pitchFamily="34" charset="0"/>
                          <a:ea typeface="Lucida Sans Unicode" panose="020B0602030504020204" pitchFamily="34" charset="0"/>
                          <a:cs typeface="Arial" panose="020B0604020202020204" pitchFamily="34" charset="0"/>
                        </a:rPr>
                        <a:t>Usabilità</a:t>
                      </a:r>
                      <a:endParaRPr lang="it-IT" sz="18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800" kern="50" dirty="0">
                          <a:effectLst/>
                          <a:latin typeface="Calibri" panose="020F0502020204030204" pitchFamily="34" charset="0"/>
                          <a:ea typeface="Lucida Sans Unicode" panose="020B0602030504020204" pitchFamily="34" charset="0"/>
                          <a:cs typeface="Arial" panose="020B0604020202020204" pitchFamily="34" charset="0"/>
                        </a:rPr>
                        <a:t>L’ utilizzo del sistema risulta semplice all’ utente. Non richiede particolari competenze tecniche. Le interfacce mostrate all’ utente risultano intuitive. </a:t>
                      </a:r>
                      <a:endParaRPr lang="it-IT" sz="18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bl>
          </a:graphicData>
        </a:graphic>
      </p:graphicFrame>
    </p:spTree>
    <p:extLst>
      <p:ext uri="{BB962C8B-B14F-4D97-AF65-F5344CB8AC3E}">
        <p14:creationId xmlns:p14="http://schemas.microsoft.com/office/powerpoint/2010/main" val="9401583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79957" y="618518"/>
            <a:ext cx="9905998" cy="877773"/>
          </a:xfrm>
        </p:spPr>
        <p:txBody>
          <a:bodyPr/>
          <a:lstStyle/>
          <a:p>
            <a:pPr algn="ctr"/>
            <a:r>
              <a:rPr lang="it-IT" b="1" i="1" dirty="0"/>
              <a:t>Definizioni, acronimi e abbreviazioni</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020946696"/>
              </p:ext>
            </p:extLst>
          </p:nvPr>
        </p:nvGraphicFramePr>
        <p:xfrm>
          <a:off x="1279957" y="2581997"/>
          <a:ext cx="9905998" cy="1838527"/>
        </p:xfrm>
        <a:graphic>
          <a:graphicData uri="http://schemas.openxmlformats.org/drawingml/2006/table">
            <a:tbl>
              <a:tblPr firstRow="1" bandRow="1">
                <a:tableStyleId>{7DF18680-E054-41AD-8BC1-D1AEF772440D}</a:tableStyleId>
              </a:tblPr>
              <a:tblGrid>
                <a:gridCol w="4952999"/>
                <a:gridCol w="4952999"/>
              </a:tblGrid>
              <a:tr h="355167">
                <a:tc>
                  <a:txBody>
                    <a:bodyPr/>
                    <a:lstStyle/>
                    <a:p>
                      <a:pPr>
                        <a:spcAft>
                          <a:spcPts val="0"/>
                        </a:spcAft>
                      </a:pPr>
                      <a:r>
                        <a:rPr lang="it-IT"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Definizione</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it-IT" sz="18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Acronimi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370840">
                <a:tc>
                  <a:txBody>
                    <a:bodyPr/>
                    <a:lstStyle/>
                    <a:p>
                      <a:pPr>
                        <a:spcAft>
                          <a:spcPts val="0"/>
                        </a:spcAft>
                      </a:pPr>
                      <a:r>
                        <a:rPr lang="it-IT"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Requirements Analysis Document </a:t>
                      </a:r>
                      <a:endParaRPr lang="it-IT"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2">
                        <a:lumMod val="40000"/>
                        <a:lumOff val="60000"/>
                      </a:schemeClr>
                    </a:solidFill>
                  </a:tcPr>
                </a:tc>
                <a:tc>
                  <a:txBody>
                    <a:bodyPr/>
                    <a:lstStyle/>
                    <a:p>
                      <a:pPr>
                        <a:spcAft>
                          <a:spcPts val="0"/>
                        </a:spcAft>
                      </a:pPr>
                      <a:r>
                        <a:rPr lang="it-IT"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RAD</a:t>
                      </a:r>
                      <a:endParaRPr lang="it-IT"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2">
                        <a:lumMod val="40000"/>
                        <a:lumOff val="60000"/>
                      </a:schemeClr>
                    </a:solidFill>
                  </a:tcPr>
                </a:tc>
              </a:tr>
              <a:tr h="370840">
                <a:tc>
                  <a:txBody>
                    <a:bodyPr/>
                    <a:lstStyle/>
                    <a:p>
                      <a:pPr>
                        <a:spcAft>
                          <a:spcPts val="0"/>
                        </a:spcAft>
                      </a:pPr>
                      <a:r>
                        <a:rPr lang="it-IT" sz="1600" b="1" kern="50" dirty="0">
                          <a:effectLst/>
                          <a:latin typeface="Calibri" panose="020F0502020204030204" pitchFamily="34" charset="0"/>
                          <a:ea typeface="Lucida Sans Unicode" panose="020B0602030504020204" pitchFamily="34" charset="0"/>
                          <a:cs typeface="Arial" panose="020B0604020202020204" pitchFamily="34" charset="0"/>
                        </a:rPr>
                        <a:t>System Design Document</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600" b="1" kern="50">
                          <a:effectLst/>
                          <a:latin typeface="Calibri" panose="020F0502020204030204" pitchFamily="34" charset="0"/>
                          <a:ea typeface="Lucida Sans Unicode" panose="020B0602030504020204" pitchFamily="34" charset="0"/>
                          <a:cs typeface="Arial" panose="020B0604020202020204" pitchFamily="34" charset="0"/>
                        </a:rPr>
                        <a:t>SDD</a:t>
                      </a:r>
                      <a:endParaRPr lang="it-IT" sz="12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370840">
                <a:tc>
                  <a:txBody>
                    <a:bodyPr/>
                    <a:lstStyle/>
                    <a:p>
                      <a:pPr>
                        <a:spcAft>
                          <a:spcPts val="0"/>
                        </a:spcAft>
                      </a:pPr>
                      <a:r>
                        <a:rPr lang="it-IT" sz="1600" b="1" kern="50" dirty="0" err="1">
                          <a:effectLst/>
                          <a:latin typeface="Calibri" panose="020F0502020204030204" pitchFamily="34" charset="0"/>
                          <a:ea typeface="Lucida Sans Unicode" panose="020B0602030504020204" pitchFamily="34" charset="0"/>
                          <a:cs typeface="Arial" panose="020B0604020202020204" pitchFamily="34" charset="0"/>
                        </a:rPr>
                        <a:t>DataBase</a:t>
                      </a:r>
                      <a:r>
                        <a:rPr lang="it-IT" sz="1600" b="1" kern="50" dirty="0">
                          <a:effectLst/>
                          <a:latin typeface="Calibri" panose="020F0502020204030204" pitchFamily="34" charset="0"/>
                          <a:ea typeface="Lucida Sans Unicode" panose="020B0602030504020204" pitchFamily="34" charset="0"/>
                          <a:cs typeface="Arial" panose="020B0604020202020204" pitchFamily="34" charset="0"/>
                        </a:rPr>
                        <a:t> Manager System</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600" b="1" kern="50">
                          <a:effectLst/>
                          <a:latin typeface="Calibri" panose="020F0502020204030204" pitchFamily="34" charset="0"/>
                          <a:ea typeface="Lucida Sans Unicode" panose="020B0602030504020204" pitchFamily="34" charset="0"/>
                          <a:cs typeface="Arial" panose="020B0604020202020204" pitchFamily="34" charset="0"/>
                        </a:rPr>
                        <a:t>DBMS</a:t>
                      </a:r>
                      <a:endParaRPr lang="it-IT" sz="1200" kern="5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r h="370840">
                <a:tc>
                  <a:txBody>
                    <a:bodyPr/>
                    <a:lstStyle/>
                    <a:p>
                      <a:pPr>
                        <a:spcAft>
                          <a:spcPts val="0"/>
                        </a:spcAft>
                      </a:pPr>
                      <a:r>
                        <a:rPr lang="it-IT" sz="1600" b="1" kern="50" dirty="0" err="1" smtClean="0">
                          <a:effectLst/>
                          <a:latin typeface="Calibri" panose="020F0502020204030204" pitchFamily="34" charset="0"/>
                          <a:ea typeface="Lucida Sans Unicode" panose="020B0602030504020204" pitchFamily="34" charset="0"/>
                          <a:cs typeface="Arial" panose="020B0604020202020204" pitchFamily="34" charset="0"/>
                        </a:rPr>
                        <a:t>Hash</a:t>
                      </a:r>
                      <a:r>
                        <a:rPr lang="it-IT" sz="1600" b="1" kern="50" dirty="0" smtClean="0">
                          <a:effectLst/>
                          <a:latin typeface="Calibri" panose="020F0502020204030204" pitchFamily="34" charset="0"/>
                          <a:ea typeface="Lucida Sans Unicode" panose="020B0602030504020204" pitchFamily="34" charset="0"/>
                          <a:cs typeface="Arial" panose="020B0604020202020204" pitchFamily="34" charset="0"/>
                        </a:rPr>
                        <a:t>(md5)</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c>
                  <a:txBody>
                    <a:bodyPr/>
                    <a:lstStyle/>
                    <a:p>
                      <a:pPr>
                        <a:spcAft>
                          <a:spcPts val="0"/>
                        </a:spcAft>
                      </a:pPr>
                      <a:r>
                        <a:rPr lang="it-IT" sz="1600" b="1" kern="50" dirty="0">
                          <a:effectLst/>
                          <a:latin typeface="Calibri" panose="020F0502020204030204" pitchFamily="34" charset="0"/>
                          <a:ea typeface="Lucida Sans Unicode" panose="020B0602030504020204" pitchFamily="34" charset="0"/>
                          <a:cs typeface="Arial" panose="020B0604020202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solidFill>
                      <a:schemeClr val="bg2">
                        <a:lumMod val="40000"/>
                        <a:lumOff val="60000"/>
                      </a:schemeClr>
                    </a:solidFill>
                  </a:tcPr>
                </a:tc>
              </a:tr>
            </a:tbl>
          </a:graphicData>
        </a:graphic>
      </p:graphicFrame>
    </p:spTree>
    <p:extLst>
      <p:ext uri="{BB962C8B-B14F-4D97-AF65-F5344CB8AC3E}">
        <p14:creationId xmlns:p14="http://schemas.microsoft.com/office/powerpoint/2010/main" val="19951123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Architettura </a:t>
            </a:r>
            <a:r>
              <a:rPr lang="it-IT" b="1" dirty="0"/>
              <a:t>software corrente</a:t>
            </a:r>
            <a:endParaRPr lang="it-IT" dirty="0"/>
          </a:p>
        </p:txBody>
      </p:sp>
      <p:sp>
        <p:nvSpPr>
          <p:cNvPr id="3" name="Segnaposto contenuto 2"/>
          <p:cNvSpPr>
            <a:spLocks noGrp="1"/>
          </p:cNvSpPr>
          <p:nvPr>
            <p:ph idx="1"/>
          </p:nvPr>
        </p:nvSpPr>
        <p:spPr>
          <a:xfrm>
            <a:off x="1141412" y="2498869"/>
            <a:ext cx="9905999" cy="3541714"/>
          </a:xfrm>
        </p:spPr>
        <p:txBody>
          <a:bodyPr>
            <a:normAutofit fontScale="92500"/>
          </a:bodyPr>
          <a:lstStyle/>
          <a:p>
            <a:pPr marL="457200" indent="-457200">
              <a:buFont typeface="+mj-lt"/>
              <a:buAutoNum type="arabicPeriod"/>
            </a:pPr>
            <a:r>
              <a:rPr lang="it-IT" dirty="0"/>
              <a:t>Il progetto si basa su un sistema inesistente, quindi verrà creato in base alle richieste del cliente</a:t>
            </a:r>
            <a:r>
              <a:rPr lang="it-IT" dirty="0" smtClean="0"/>
              <a:t>.</a:t>
            </a:r>
            <a:endParaRPr lang="it-IT" dirty="0"/>
          </a:p>
          <a:p>
            <a:pPr marL="457200" indent="-457200">
              <a:buFont typeface="+mj-lt"/>
              <a:buAutoNum type="arabicPeriod"/>
            </a:pPr>
            <a:r>
              <a:rPr lang="it-IT" dirty="0"/>
              <a:t>La nostra architettura è strutturata secondo il modello </a:t>
            </a:r>
            <a:r>
              <a:rPr lang="it-IT" dirty="0" smtClean="0"/>
              <a:t>Model / View / Controller</a:t>
            </a:r>
            <a:r>
              <a:rPr lang="it-IT" dirty="0"/>
              <a:t>:</a:t>
            </a:r>
          </a:p>
          <a:p>
            <a:pPr lvl="1"/>
            <a:r>
              <a:rPr lang="it-IT" sz="2200" dirty="0" smtClean="0"/>
              <a:t>Il </a:t>
            </a:r>
            <a:r>
              <a:rPr lang="it-IT" sz="2200" dirty="0"/>
              <a:t>Model fornisce i metodi per accedere ai dati utili al </a:t>
            </a:r>
            <a:r>
              <a:rPr lang="it-IT" sz="2200" dirty="0" smtClean="0"/>
              <a:t>sistema</a:t>
            </a:r>
            <a:r>
              <a:rPr lang="it-IT" sz="2200" dirty="0"/>
              <a:t>;</a:t>
            </a:r>
            <a:endParaRPr lang="it-IT" sz="2200" dirty="0" smtClean="0"/>
          </a:p>
          <a:p>
            <a:pPr lvl="1"/>
            <a:r>
              <a:rPr lang="it-IT" sz="2200" dirty="0" smtClean="0"/>
              <a:t>Il </a:t>
            </a:r>
            <a:r>
              <a:rPr lang="it-IT" sz="2200" dirty="0"/>
              <a:t>View visualizza i dati contenuti nel model e si occupa dell’interazione con gli </a:t>
            </a:r>
            <a:r>
              <a:rPr lang="it-IT" sz="2200" dirty="0" smtClean="0"/>
              <a:t>attori</a:t>
            </a:r>
            <a:r>
              <a:rPr lang="it-IT" sz="2200" dirty="0"/>
              <a:t>;</a:t>
            </a:r>
            <a:endParaRPr lang="it-IT" sz="2200" dirty="0" smtClean="0"/>
          </a:p>
          <a:p>
            <a:pPr lvl="1"/>
            <a:r>
              <a:rPr lang="it-IT" sz="2200" dirty="0" smtClean="0"/>
              <a:t>Il </a:t>
            </a:r>
            <a:r>
              <a:rPr lang="it-IT" sz="2200" dirty="0"/>
              <a:t>Controller riceve i comandi dell’utente e li attua modificando lo stato degli altri due </a:t>
            </a:r>
            <a:r>
              <a:rPr lang="it-IT" sz="2200" dirty="0" smtClean="0"/>
              <a:t>componenti;</a:t>
            </a:r>
            <a:endParaRPr lang="it-IT" sz="2200" dirty="0"/>
          </a:p>
          <a:p>
            <a:endParaRPr lang="it-IT" dirty="0"/>
          </a:p>
        </p:txBody>
      </p:sp>
    </p:spTree>
    <p:extLst>
      <p:ext uri="{BB962C8B-B14F-4D97-AF65-F5344CB8AC3E}">
        <p14:creationId xmlns:p14="http://schemas.microsoft.com/office/powerpoint/2010/main" val="107043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93654" y="189027"/>
            <a:ext cx="9905998" cy="1478570"/>
          </a:xfrm>
        </p:spPr>
        <p:txBody>
          <a:bodyPr/>
          <a:lstStyle/>
          <a:p>
            <a:pPr algn="ctr"/>
            <a:r>
              <a:rPr lang="it-IT" b="1" dirty="0"/>
              <a:t>Architettura software proposta </a:t>
            </a:r>
            <a:r>
              <a:rPr lang="it-IT" dirty="0"/>
              <a:t/>
            </a:r>
            <a:br>
              <a:rPr lang="it-IT" dirty="0"/>
            </a:br>
            <a:endParaRPr lang="it-IT" dirty="0"/>
          </a:p>
        </p:txBody>
      </p:sp>
      <p:sp>
        <p:nvSpPr>
          <p:cNvPr id="3" name="Segnaposto contenuto 2"/>
          <p:cNvSpPr>
            <a:spLocks noGrp="1"/>
          </p:cNvSpPr>
          <p:nvPr>
            <p:ph idx="1"/>
          </p:nvPr>
        </p:nvSpPr>
        <p:spPr>
          <a:xfrm>
            <a:off x="1193654" y="1667597"/>
            <a:ext cx="9905999" cy="3541714"/>
          </a:xfrm>
        </p:spPr>
        <p:txBody>
          <a:bodyPr/>
          <a:lstStyle/>
          <a:p>
            <a:pPr marL="0" indent="0">
              <a:buNone/>
            </a:pPr>
            <a:r>
              <a:rPr lang="it-IT" dirty="0"/>
              <a:t>Il pattern utilizzato per decomporre il sistema è il Main. Questo pattern fornisce un’interfaccia unificata per un insieme di oggetti in un sottosistema. Il Main definisce un’interfaccia di livello più alto che rende il sottosistema più semplice da usare e permette di costruire architetture chiuse.</a:t>
            </a:r>
          </a:p>
          <a:p>
            <a:endParaRPr lang="it-IT"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422" y="3997928"/>
            <a:ext cx="3460461" cy="242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5579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Decomposizione in sottosistemi </a:t>
            </a:r>
            <a:endParaRPr lang="it-IT" dirty="0"/>
          </a:p>
        </p:txBody>
      </p:sp>
      <p:sp>
        <p:nvSpPr>
          <p:cNvPr id="3" name="Segnaposto contenuto 2"/>
          <p:cNvSpPr>
            <a:spLocks noGrp="1"/>
          </p:cNvSpPr>
          <p:nvPr>
            <p:ph idx="1"/>
          </p:nvPr>
        </p:nvSpPr>
        <p:spPr>
          <a:xfrm>
            <a:off x="1141412" y="2249487"/>
            <a:ext cx="9905999" cy="3306186"/>
          </a:xfrm>
        </p:spPr>
        <p:txBody>
          <a:bodyPr>
            <a:normAutofit/>
          </a:bodyPr>
          <a:lstStyle/>
          <a:p>
            <a:pPr marL="0" indent="0">
              <a:buNone/>
            </a:pPr>
            <a:r>
              <a:rPr lang="it-IT" dirty="0"/>
              <a:t>I sottosistemi individuati sono: </a:t>
            </a:r>
          </a:p>
          <a:p>
            <a:pPr marL="914400" lvl="1" indent="-457200">
              <a:buFont typeface="+mj-lt"/>
              <a:buAutoNum type="arabicPeriod"/>
            </a:pPr>
            <a:r>
              <a:rPr lang="it-IT" dirty="0" smtClean="0"/>
              <a:t>Gestione </a:t>
            </a:r>
            <a:r>
              <a:rPr lang="it-IT" dirty="0"/>
              <a:t>crea profilo</a:t>
            </a:r>
          </a:p>
          <a:p>
            <a:pPr marL="914400" lvl="1" indent="-457200">
              <a:buFont typeface="+mj-lt"/>
              <a:buAutoNum type="arabicPeriod"/>
            </a:pPr>
            <a:r>
              <a:rPr lang="it-IT" dirty="0"/>
              <a:t>Gestione login</a:t>
            </a:r>
          </a:p>
          <a:p>
            <a:pPr marL="914400" lvl="1" indent="-457200">
              <a:buFont typeface="+mj-lt"/>
              <a:buAutoNum type="arabicPeriod"/>
            </a:pPr>
            <a:r>
              <a:rPr lang="it-IT" dirty="0"/>
              <a:t>Gestione profilo</a:t>
            </a:r>
          </a:p>
          <a:p>
            <a:pPr marL="914400" lvl="1" indent="-457200">
              <a:buFont typeface="+mj-lt"/>
              <a:buAutoNum type="arabicPeriod"/>
            </a:pPr>
            <a:r>
              <a:rPr lang="it-IT" dirty="0"/>
              <a:t>Gestione impostazioni</a:t>
            </a:r>
          </a:p>
          <a:p>
            <a:pPr marL="914400" lvl="1" indent="-457200">
              <a:buFont typeface="+mj-lt"/>
              <a:buAutoNum type="arabicPeriod"/>
            </a:pPr>
            <a:r>
              <a:rPr lang="it-IT" dirty="0"/>
              <a:t>Gestione classifiche</a:t>
            </a:r>
          </a:p>
          <a:p>
            <a:pPr marL="914400" lvl="1" indent="-457200">
              <a:buFont typeface="+mj-lt"/>
              <a:buAutoNum type="arabicPeriod"/>
            </a:pPr>
            <a:r>
              <a:rPr lang="it-IT" dirty="0"/>
              <a:t>Gestione modalità di gioco</a:t>
            </a:r>
          </a:p>
          <a:p>
            <a:endParaRPr lang="it-IT" dirty="0"/>
          </a:p>
        </p:txBody>
      </p:sp>
    </p:spTree>
    <p:extLst>
      <p:ext uri="{BB962C8B-B14F-4D97-AF65-F5344CB8AC3E}">
        <p14:creationId xmlns:p14="http://schemas.microsoft.com/office/powerpoint/2010/main" val="1982938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07666" y="341427"/>
            <a:ext cx="9905998" cy="1237991"/>
          </a:xfrm>
        </p:spPr>
        <p:txBody>
          <a:bodyPr/>
          <a:lstStyle/>
          <a:p>
            <a:pPr algn="ctr"/>
            <a:r>
              <a:rPr lang="it-IT" b="1" dirty="0"/>
              <a:t>Gestione Registrazione</a:t>
            </a:r>
            <a:r>
              <a:rPr lang="it-IT" dirty="0"/>
              <a:t/>
            </a:r>
            <a:br>
              <a:rPr lang="it-IT" dirty="0"/>
            </a:br>
            <a:endParaRPr lang="it-IT" dirty="0"/>
          </a:p>
        </p:txBody>
      </p:sp>
      <p:sp>
        <p:nvSpPr>
          <p:cNvPr id="3" name="Segnaposto contenuto 2"/>
          <p:cNvSpPr>
            <a:spLocks noGrp="1"/>
          </p:cNvSpPr>
          <p:nvPr>
            <p:ph idx="1"/>
          </p:nvPr>
        </p:nvSpPr>
        <p:spPr>
          <a:xfrm>
            <a:off x="1307666" y="2041668"/>
            <a:ext cx="9905999" cy="3541714"/>
          </a:xfrm>
        </p:spPr>
        <p:txBody>
          <a:bodyPr>
            <a:normAutofit fontScale="92500" lnSpcReduction="10000"/>
          </a:bodyPr>
          <a:lstStyle/>
          <a:p>
            <a:pPr marL="0" indent="0">
              <a:buNone/>
            </a:pPr>
            <a:r>
              <a:rPr lang="it-IT" sz="2200" dirty="0" smtClean="0"/>
              <a:t>Il </a:t>
            </a:r>
            <a:r>
              <a:rPr lang="it-IT" sz="2200" dirty="0"/>
              <a:t>sottosistema gestione registrazione si occupa di effettuare la registrazione di un nuovo profilo utente con i relativi controlli sui vincoli degli utenti già esistenti e vincoli per il corretto inserimento di dati. </a:t>
            </a:r>
          </a:p>
          <a:p>
            <a:pPr marL="0" indent="0">
              <a:buNone/>
            </a:pPr>
            <a:r>
              <a:rPr lang="it-IT" sz="2200" dirty="0"/>
              <a:t>La funzione principale è: </a:t>
            </a:r>
          </a:p>
          <a:p>
            <a:pPr lvl="1"/>
            <a:r>
              <a:rPr lang="it-IT" sz="2200" b="1" dirty="0" smtClean="0"/>
              <a:t>Registrazione</a:t>
            </a:r>
            <a:r>
              <a:rPr lang="it-IT" sz="2200" b="1" dirty="0"/>
              <a:t>: </a:t>
            </a:r>
            <a:r>
              <a:rPr lang="it-IT" sz="2200" dirty="0"/>
              <a:t>che permette all'utente di registrare un account che verrà inserito nel database.  </a:t>
            </a:r>
          </a:p>
          <a:p>
            <a:pPr marL="0" indent="0">
              <a:buNone/>
            </a:pPr>
            <a:r>
              <a:rPr lang="it-IT" sz="2200" dirty="0"/>
              <a:t>Di seguito verrà riportata una breve descrizione della vista del sottosistema: </a:t>
            </a:r>
          </a:p>
          <a:p>
            <a:pPr lvl="1"/>
            <a:r>
              <a:rPr lang="it-IT" sz="2200" b="1" dirty="0" smtClean="0"/>
              <a:t>ViewRegistrazione</a:t>
            </a:r>
            <a:r>
              <a:rPr lang="it-IT" sz="2200" dirty="0"/>
              <a:t>: rappresenta una form in cui l’utente può inserire i dati per la creazione di un nuovo account .</a:t>
            </a:r>
          </a:p>
          <a:p>
            <a:endParaRPr lang="it-IT" dirty="0"/>
          </a:p>
        </p:txBody>
      </p:sp>
    </p:spTree>
    <p:extLst>
      <p:ext uri="{BB962C8B-B14F-4D97-AF65-F5344CB8AC3E}">
        <p14:creationId xmlns:p14="http://schemas.microsoft.com/office/powerpoint/2010/main" val="22480358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522" y="216736"/>
            <a:ext cx="9905998" cy="1478570"/>
          </a:xfrm>
        </p:spPr>
        <p:txBody>
          <a:bodyPr/>
          <a:lstStyle/>
          <a:p>
            <a:pPr algn="ctr"/>
            <a:r>
              <a:rPr lang="it-IT" b="1" dirty="0"/>
              <a:t>Gestione Autenticazione</a:t>
            </a:r>
            <a:r>
              <a:rPr lang="it-IT" dirty="0"/>
              <a:t/>
            </a:r>
            <a:br>
              <a:rPr lang="it-IT" dirty="0"/>
            </a:br>
            <a:endParaRPr lang="it-IT" dirty="0"/>
          </a:p>
        </p:txBody>
      </p:sp>
      <p:sp>
        <p:nvSpPr>
          <p:cNvPr id="3" name="Segnaposto contenuto 2"/>
          <p:cNvSpPr>
            <a:spLocks noGrp="1"/>
          </p:cNvSpPr>
          <p:nvPr>
            <p:ph idx="1"/>
          </p:nvPr>
        </p:nvSpPr>
        <p:spPr>
          <a:xfrm>
            <a:off x="1321521" y="2263341"/>
            <a:ext cx="9905999" cy="2752005"/>
          </a:xfrm>
        </p:spPr>
        <p:txBody>
          <a:bodyPr>
            <a:normAutofit/>
          </a:bodyPr>
          <a:lstStyle/>
          <a:p>
            <a:pPr marL="0" indent="0">
              <a:buNone/>
            </a:pPr>
            <a:r>
              <a:rPr lang="it-IT" sz="2000" dirty="0"/>
              <a:t>Il sottosistema gestione autenticazione si occupa di effettuare il login e logout con i relativi controlli di accesso degli utenti. Le principali funzioni sono: </a:t>
            </a:r>
          </a:p>
          <a:p>
            <a:pPr lvl="1"/>
            <a:r>
              <a:rPr lang="it-IT" b="1" dirty="0" smtClean="0"/>
              <a:t>Login</a:t>
            </a:r>
            <a:r>
              <a:rPr lang="it-IT" b="1" dirty="0"/>
              <a:t>: </a:t>
            </a:r>
            <a:r>
              <a:rPr lang="it-IT" dirty="0"/>
              <a:t>che permette all'utente di autenticarsi. </a:t>
            </a:r>
          </a:p>
          <a:p>
            <a:pPr marL="0" indent="0">
              <a:buNone/>
            </a:pPr>
            <a:r>
              <a:rPr lang="it-IT" sz="2000" dirty="0" smtClean="0"/>
              <a:t>Di </a:t>
            </a:r>
            <a:r>
              <a:rPr lang="it-IT" sz="2000" dirty="0"/>
              <a:t>seguito verrà riportata una breve descrizione della vista del sottosistema: </a:t>
            </a:r>
          </a:p>
          <a:p>
            <a:pPr lvl="1"/>
            <a:r>
              <a:rPr lang="it-IT" b="1" dirty="0" smtClean="0"/>
              <a:t>ViewLogin</a:t>
            </a:r>
            <a:r>
              <a:rPr lang="it-IT" dirty="0" smtClean="0"/>
              <a:t>: permette all'utente di inserire i propri dati di accesso e di sottometterli al sistema per l'autenticazione. </a:t>
            </a:r>
          </a:p>
          <a:p>
            <a:endParaRPr lang="it-IT" sz="2000" dirty="0"/>
          </a:p>
        </p:txBody>
      </p:sp>
    </p:spTree>
    <p:extLst>
      <p:ext uri="{BB962C8B-B14F-4D97-AF65-F5344CB8AC3E}">
        <p14:creationId xmlns:p14="http://schemas.microsoft.com/office/powerpoint/2010/main" val="22016309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3813" y="272155"/>
            <a:ext cx="9905998" cy="1478570"/>
          </a:xfrm>
        </p:spPr>
        <p:txBody>
          <a:bodyPr/>
          <a:lstStyle/>
          <a:p>
            <a:pPr algn="ctr"/>
            <a:r>
              <a:rPr lang="it-IT" b="1" dirty="0"/>
              <a:t>Gestione Profilo</a:t>
            </a:r>
            <a:r>
              <a:rPr lang="it-IT" dirty="0"/>
              <a:t/>
            </a:r>
            <a:br>
              <a:rPr lang="it-IT" dirty="0"/>
            </a:br>
            <a:endParaRPr lang="it-IT" dirty="0"/>
          </a:p>
        </p:txBody>
      </p:sp>
      <p:sp>
        <p:nvSpPr>
          <p:cNvPr id="3" name="Segnaposto contenuto 2"/>
          <p:cNvSpPr>
            <a:spLocks noGrp="1"/>
          </p:cNvSpPr>
          <p:nvPr>
            <p:ph idx="1"/>
          </p:nvPr>
        </p:nvSpPr>
        <p:spPr>
          <a:xfrm>
            <a:off x="1293812" y="1750725"/>
            <a:ext cx="9905999" cy="3722796"/>
          </a:xfrm>
        </p:spPr>
        <p:txBody>
          <a:bodyPr>
            <a:noAutofit/>
          </a:bodyPr>
          <a:lstStyle/>
          <a:p>
            <a:pPr marL="0" indent="0">
              <a:buNone/>
            </a:pPr>
            <a:r>
              <a:rPr lang="it-IT" sz="2000" dirty="0"/>
              <a:t>Il sottosistema gestione profilo si occupa dell’amministrazione del profilo personale dell’utente autenticato. </a:t>
            </a:r>
          </a:p>
          <a:p>
            <a:pPr marL="0" indent="0">
              <a:buNone/>
            </a:pPr>
            <a:r>
              <a:rPr lang="it-IT" sz="2000" dirty="0"/>
              <a:t>Le funzioni principali sono: </a:t>
            </a:r>
          </a:p>
          <a:p>
            <a:pPr lvl="1"/>
            <a:r>
              <a:rPr lang="it-IT" dirty="0" smtClean="0"/>
              <a:t> </a:t>
            </a:r>
            <a:r>
              <a:rPr lang="it-IT" b="1" dirty="0"/>
              <a:t>ModificaAccount: </a:t>
            </a:r>
            <a:r>
              <a:rPr lang="it-IT" dirty="0"/>
              <a:t>consente la modifica dei dati dell’account dell’utente presente nel database. </a:t>
            </a:r>
            <a:endParaRPr lang="it-IT" dirty="0"/>
          </a:p>
          <a:p>
            <a:pPr marL="0" indent="0">
              <a:buNone/>
            </a:pPr>
            <a:r>
              <a:rPr lang="it-IT" sz="2400" dirty="0" smtClean="0"/>
              <a:t>Di </a:t>
            </a:r>
            <a:r>
              <a:rPr lang="it-IT" sz="2400" dirty="0"/>
              <a:t>seguito verrà riportata una breve descrizione del sottosistema: </a:t>
            </a:r>
          </a:p>
          <a:p>
            <a:pPr lvl="1"/>
            <a:r>
              <a:rPr lang="it-IT" b="1" dirty="0" smtClean="0"/>
              <a:t>ViewDati</a:t>
            </a:r>
            <a:r>
              <a:rPr lang="it-IT" b="1" dirty="0"/>
              <a:t>:  </a:t>
            </a:r>
            <a:r>
              <a:rPr lang="it-IT" dirty="0"/>
              <a:t>permette all’ utente di visualizzare e nel caso modificare i propri dati utente. </a:t>
            </a:r>
          </a:p>
          <a:p>
            <a:endParaRPr lang="it-IT" sz="2000" dirty="0"/>
          </a:p>
        </p:txBody>
      </p:sp>
    </p:spTree>
    <p:extLst>
      <p:ext uri="{BB962C8B-B14F-4D97-AF65-F5344CB8AC3E}">
        <p14:creationId xmlns:p14="http://schemas.microsoft.com/office/powerpoint/2010/main" val="12807886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07667" y="216737"/>
            <a:ext cx="9905998" cy="1478570"/>
          </a:xfrm>
        </p:spPr>
        <p:txBody>
          <a:bodyPr/>
          <a:lstStyle/>
          <a:p>
            <a:pPr algn="ctr"/>
            <a:r>
              <a:rPr lang="it-IT" b="1" dirty="0"/>
              <a:t>Gestione </a:t>
            </a:r>
            <a:r>
              <a:rPr lang="it-IT" b="1" dirty="0" smtClean="0"/>
              <a:t>Impostazioni</a:t>
            </a:r>
            <a:endParaRPr lang="it-IT" dirty="0"/>
          </a:p>
        </p:txBody>
      </p:sp>
      <p:sp>
        <p:nvSpPr>
          <p:cNvPr id="3" name="Segnaposto contenuto 2"/>
          <p:cNvSpPr>
            <a:spLocks noGrp="1"/>
          </p:cNvSpPr>
          <p:nvPr>
            <p:ph idx="1"/>
          </p:nvPr>
        </p:nvSpPr>
        <p:spPr>
          <a:xfrm>
            <a:off x="1307667" y="2055523"/>
            <a:ext cx="9905999" cy="4109749"/>
          </a:xfrm>
        </p:spPr>
        <p:txBody>
          <a:bodyPr>
            <a:noAutofit/>
          </a:bodyPr>
          <a:lstStyle/>
          <a:p>
            <a:pPr marL="0" indent="0">
              <a:buNone/>
            </a:pPr>
            <a:r>
              <a:rPr lang="it-IT" sz="2000" dirty="0"/>
              <a:t>Il sottosistema gestione impostazioni si occupa del controllo delle impostazioni dell’interfaccia dell’applicazione. </a:t>
            </a:r>
            <a:endParaRPr lang="it-IT" sz="2000" dirty="0" smtClean="0"/>
          </a:p>
          <a:p>
            <a:pPr marL="0" indent="0">
              <a:buNone/>
            </a:pPr>
            <a:r>
              <a:rPr lang="it-IT" sz="2000" dirty="0" smtClean="0"/>
              <a:t>Le </a:t>
            </a:r>
            <a:r>
              <a:rPr lang="it-IT" sz="2000" dirty="0"/>
              <a:t>funzioni principali sono: </a:t>
            </a:r>
          </a:p>
          <a:p>
            <a:pPr lvl="1"/>
            <a:r>
              <a:rPr lang="it-IT" dirty="0" smtClean="0"/>
              <a:t> </a:t>
            </a:r>
            <a:r>
              <a:rPr lang="it-IT" b="1" dirty="0"/>
              <a:t>ModificaImpostazioni: </a:t>
            </a:r>
            <a:r>
              <a:rPr lang="it-IT" dirty="0"/>
              <a:t>consente la modifica delle impostazioni dell’interfaccia del sistema secondo le preferenze dell’utente autenticato. </a:t>
            </a:r>
          </a:p>
          <a:p>
            <a:pPr lvl="1"/>
            <a:r>
              <a:rPr lang="it-IT" dirty="0" smtClean="0"/>
              <a:t> </a:t>
            </a:r>
            <a:r>
              <a:rPr lang="it-IT" b="1" dirty="0"/>
              <a:t>Logout: </a:t>
            </a:r>
            <a:r>
              <a:rPr lang="it-IT" dirty="0"/>
              <a:t>consente all'utente di terminare la sessione. </a:t>
            </a:r>
          </a:p>
          <a:p>
            <a:pPr marL="0" indent="0">
              <a:buNone/>
            </a:pPr>
            <a:r>
              <a:rPr lang="it-IT" sz="2000" dirty="0" smtClean="0"/>
              <a:t>Di </a:t>
            </a:r>
            <a:r>
              <a:rPr lang="it-IT" sz="2000" dirty="0"/>
              <a:t>seguito verrà riportata una breve descrizione del sottosistema: </a:t>
            </a:r>
          </a:p>
          <a:p>
            <a:pPr lvl="1"/>
            <a:r>
              <a:rPr lang="it-IT" dirty="0"/>
              <a:t>-</a:t>
            </a:r>
            <a:r>
              <a:rPr lang="it-IT" b="1" dirty="0"/>
              <a:t>ViewImpostazioni:  </a:t>
            </a:r>
            <a:r>
              <a:rPr lang="it-IT" dirty="0"/>
              <a:t>permette all’ utente di visualizzare e nel caso modificare le impostazioni del sistema</a:t>
            </a:r>
          </a:p>
        </p:txBody>
      </p:sp>
    </p:spTree>
    <p:extLst>
      <p:ext uri="{BB962C8B-B14F-4D97-AF65-F5344CB8AC3E}">
        <p14:creationId xmlns:p14="http://schemas.microsoft.com/office/powerpoint/2010/main" val="40559914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Gestione </a:t>
            </a:r>
            <a:r>
              <a:rPr lang="it-IT" b="1" dirty="0" smtClean="0"/>
              <a:t>Classifiche</a:t>
            </a:r>
            <a:endParaRPr lang="it-IT" dirty="0"/>
          </a:p>
        </p:txBody>
      </p:sp>
      <p:sp>
        <p:nvSpPr>
          <p:cNvPr id="3" name="Segnaposto contenuto 2"/>
          <p:cNvSpPr>
            <a:spLocks noGrp="1"/>
          </p:cNvSpPr>
          <p:nvPr>
            <p:ph idx="1"/>
          </p:nvPr>
        </p:nvSpPr>
        <p:spPr/>
        <p:txBody>
          <a:bodyPr>
            <a:normAutofit/>
          </a:bodyPr>
          <a:lstStyle/>
          <a:p>
            <a:pPr marL="0" indent="0">
              <a:buNone/>
            </a:pPr>
            <a:r>
              <a:rPr lang="it-IT" sz="2000" dirty="0"/>
              <a:t>Il sottosistema gestione classifiche si occupa della visualizzazione delle classifiche degli utenti autenticati che hanno effettuato partite.</a:t>
            </a:r>
          </a:p>
          <a:p>
            <a:pPr marL="0" indent="0">
              <a:buNone/>
            </a:pPr>
            <a:r>
              <a:rPr lang="it-IT" sz="2000" dirty="0"/>
              <a:t>Le funzioni principali sono: </a:t>
            </a:r>
          </a:p>
          <a:p>
            <a:pPr lvl="1"/>
            <a:r>
              <a:rPr lang="it-IT" b="1" dirty="0" smtClean="0"/>
              <a:t>Visualizza </a:t>
            </a:r>
            <a:r>
              <a:rPr lang="it-IT" b="1" dirty="0"/>
              <a:t>Classifiche: </a:t>
            </a:r>
            <a:r>
              <a:rPr lang="it-IT" dirty="0"/>
              <a:t>consente all’utente autenticato la visualizzazione delle classifiche degli utenti in base alla tipologia di domande </a:t>
            </a:r>
            <a:r>
              <a:rPr lang="it-IT" dirty="0" smtClean="0"/>
              <a:t>scelte(mono-tema </a:t>
            </a:r>
            <a:r>
              <a:rPr lang="it-IT" dirty="0"/>
              <a:t>o </a:t>
            </a:r>
            <a:r>
              <a:rPr lang="it-IT" dirty="0" smtClean="0"/>
              <a:t>multi-tema</a:t>
            </a:r>
            <a:r>
              <a:rPr lang="it-IT" dirty="0"/>
              <a:t>).</a:t>
            </a:r>
          </a:p>
          <a:p>
            <a:pPr marL="0" indent="0">
              <a:buNone/>
            </a:pPr>
            <a:r>
              <a:rPr lang="it-IT" sz="2000" dirty="0"/>
              <a:t>Di seguito verrà riportata una breve descrizione del sottosistema: </a:t>
            </a:r>
          </a:p>
          <a:p>
            <a:pPr lvl="1"/>
            <a:r>
              <a:rPr lang="it-IT" b="1" dirty="0" smtClean="0"/>
              <a:t>ViewClassifiche</a:t>
            </a:r>
            <a:r>
              <a:rPr lang="it-IT" b="1" dirty="0"/>
              <a:t>:  </a:t>
            </a:r>
            <a:r>
              <a:rPr lang="it-IT" dirty="0"/>
              <a:t>permette all’ utente di visualizzare le varie classifiche degli utenti autenticati che hanno effettuato partite. </a:t>
            </a:r>
          </a:p>
          <a:p>
            <a:endParaRPr lang="it-IT" sz="2000" dirty="0"/>
          </a:p>
        </p:txBody>
      </p:sp>
    </p:spTree>
    <p:extLst>
      <p:ext uri="{BB962C8B-B14F-4D97-AF65-F5344CB8AC3E}">
        <p14:creationId xmlns:p14="http://schemas.microsoft.com/office/powerpoint/2010/main" val="1547913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230524" y="2667084"/>
            <a:ext cx="7813357" cy="1200329"/>
          </a:xfrm>
          <a:prstGeom prst="rect">
            <a:avLst/>
          </a:prstGeom>
          <a:noFill/>
        </p:spPr>
        <p:txBody>
          <a:bodyPr wrap="none" lIns="91440" tIns="45720" rIns="91440" bIns="45720">
            <a:spAutoFit/>
          </a:bodyPr>
          <a:lstStyle/>
          <a:p>
            <a:pPr algn="ctr"/>
            <a:r>
              <a:rPr lang="it-IT"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Modello Funzionale</a:t>
            </a:r>
          </a:p>
        </p:txBody>
      </p:sp>
    </p:spTree>
    <p:extLst>
      <p:ext uri="{BB962C8B-B14F-4D97-AF65-F5344CB8AC3E}">
        <p14:creationId xmlns:p14="http://schemas.microsoft.com/office/powerpoint/2010/main" val="8166254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Gestione modalità di </a:t>
            </a:r>
            <a:r>
              <a:rPr lang="it-IT" b="1" dirty="0" smtClean="0"/>
              <a:t>gioco</a:t>
            </a:r>
            <a:endParaRPr lang="it-IT" dirty="0"/>
          </a:p>
        </p:txBody>
      </p:sp>
      <p:sp>
        <p:nvSpPr>
          <p:cNvPr id="3" name="Segnaposto contenuto 2"/>
          <p:cNvSpPr>
            <a:spLocks noGrp="1"/>
          </p:cNvSpPr>
          <p:nvPr>
            <p:ph idx="1"/>
          </p:nvPr>
        </p:nvSpPr>
        <p:spPr>
          <a:xfrm>
            <a:off x="1648496" y="2249486"/>
            <a:ext cx="9398915" cy="4486165"/>
          </a:xfrm>
        </p:spPr>
        <p:txBody>
          <a:bodyPr>
            <a:noAutofit/>
          </a:bodyPr>
          <a:lstStyle/>
          <a:p>
            <a:pPr marL="0" indent="0">
              <a:buNone/>
            </a:pPr>
            <a:r>
              <a:rPr lang="it-IT" sz="2000" dirty="0"/>
              <a:t>Il sottosistema gestione modalità di gioco si occupa della navigazione dell’utente autenticato nella scelta del tipo di partita che vuole </a:t>
            </a:r>
            <a:r>
              <a:rPr lang="it-IT" sz="2000" dirty="0" smtClean="0"/>
              <a:t>effettuare(Classica o Challenge</a:t>
            </a:r>
            <a:r>
              <a:rPr lang="it-IT" sz="2000" dirty="0"/>
              <a:t>).</a:t>
            </a:r>
          </a:p>
          <a:p>
            <a:pPr marL="0" indent="0">
              <a:buNone/>
            </a:pPr>
            <a:r>
              <a:rPr lang="it-IT" sz="2000" dirty="0"/>
              <a:t>Le funzioni principali sono: </a:t>
            </a:r>
          </a:p>
          <a:p>
            <a:pPr marL="971550" lvl="1" indent="-514350">
              <a:buFont typeface="+mj-lt"/>
              <a:buAutoNum type="arabicPeriod"/>
            </a:pPr>
            <a:r>
              <a:rPr lang="it-IT" b="1" dirty="0"/>
              <a:t>Nuova Partita </a:t>
            </a:r>
            <a:r>
              <a:rPr lang="it-IT" b="1" dirty="0" smtClean="0"/>
              <a:t>[BIZBONG]</a:t>
            </a:r>
            <a:r>
              <a:rPr lang="it-IT" dirty="0" smtClean="0"/>
              <a:t>, </a:t>
            </a:r>
            <a:r>
              <a:rPr lang="it-IT" dirty="0"/>
              <a:t>che si suddivide a sua volta in:</a:t>
            </a:r>
          </a:p>
          <a:p>
            <a:pPr lvl="2"/>
            <a:r>
              <a:rPr lang="it-IT" sz="2000" dirty="0" smtClean="0"/>
              <a:t> </a:t>
            </a:r>
            <a:r>
              <a:rPr lang="it-IT" sz="2000" b="1" dirty="0" err="1" smtClean="0"/>
              <a:t>PartitaClassica</a:t>
            </a:r>
            <a:r>
              <a:rPr lang="it-IT" sz="2000" b="1" dirty="0" smtClean="0"/>
              <a:t>: </a:t>
            </a:r>
            <a:r>
              <a:rPr lang="it-IT" sz="2000" dirty="0" smtClean="0"/>
              <a:t>consente all’utente autenticato di effettuare una partita dove sarà sottoposto ad un insieme di domande riguardanti un tema casuale;</a:t>
            </a:r>
          </a:p>
          <a:p>
            <a:pPr lvl="2"/>
            <a:r>
              <a:rPr lang="it-IT" sz="2000" b="1" dirty="0" err="1" smtClean="0"/>
              <a:t>PartitaChallenge</a:t>
            </a:r>
            <a:r>
              <a:rPr lang="it-IT" sz="2000" b="1" dirty="0" smtClean="0"/>
              <a:t>: </a:t>
            </a:r>
            <a:r>
              <a:rPr lang="it-IT" sz="2000" dirty="0" smtClean="0"/>
              <a:t>consente all’utente autenticato di effettuare una partita dove sarà sottoposto ad un insieme di domande casuali che versano su vari temi presenti nell’applicazione;</a:t>
            </a:r>
            <a:endParaRPr lang="it-IT" sz="2000" dirty="0"/>
          </a:p>
        </p:txBody>
      </p:sp>
    </p:spTree>
    <p:extLst>
      <p:ext uri="{BB962C8B-B14F-4D97-AF65-F5344CB8AC3E}">
        <p14:creationId xmlns:p14="http://schemas.microsoft.com/office/powerpoint/2010/main" val="41063093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Gestione modalità di gioco</a:t>
            </a:r>
            <a:endParaRPr lang="it-IT" dirty="0"/>
          </a:p>
        </p:txBody>
      </p:sp>
      <p:sp>
        <p:nvSpPr>
          <p:cNvPr id="3" name="Segnaposto contenuto 2"/>
          <p:cNvSpPr>
            <a:spLocks noGrp="1"/>
          </p:cNvSpPr>
          <p:nvPr>
            <p:ph idx="1"/>
          </p:nvPr>
        </p:nvSpPr>
        <p:spPr/>
        <p:txBody>
          <a:bodyPr>
            <a:normAutofit fontScale="85000" lnSpcReduction="20000"/>
          </a:bodyPr>
          <a:lstStyle/>
          <a:p>
            <a:pPr marL="971550" lvl="1" indent="-514350">
              <a:buFont typeface="+mj-lt"/>
              <a:buAutoNum type="arabicPeriod" startAt="2"/>
            </a:pPr>
            <a:r>
              <a:rPr lang="it-IT" sz="2500" b="1" dirty="0"/>
              <a:t>Nuova Partita [SUDOKU] </a:t>
            </a:r>
            <a:r>
              <a:rPr lang="it-IT" sz="2500" dirty="0"/>
              <a:t>, che si suddivide a sua volta in:</a:t>
            </a:r>
          </a:p>
          <a:p>
            <a:pPr lvl="2"/>
            <a:r>
              <a:rPr lang="it-IT" sz="2700" dirty="0"/>
              <a:t>2x2 facile</a:t>
            </a:r>
          </a:p>
          <a:p>
            <a:pPr lvl="2"/>
            <a:r>
              <a:rPr lang="it-IT" sz="2700" dirty="0"/>
              <a:t>2x2 medio</a:t>
            </a:r>
          </a:p>
          <a:p>
            <a:pPr lvl="2"/>
            <a:r>
              <a:rPr lang="it-IT" sz="2700" dirty="0"/>
              <a:t>2x2 difficile</a:t>
            </a:r>
          </a:p>
          <a:p>
            <a:pPr lvl="2"/>
            <a:r>
              <a:rPr lang="it-IT" sz="2700" dirty="0"/>
              <a:t>3x3 facile</a:t>
            </a:r>
          </a:p>
          <a:p>
            <a:pPr lvl="2"/>
            <a:r>
              <a:rPr lang="it-IT" sz="2700" dirty="0"/>
              <a:t>3x3 medio</a:t>
            </a:r>
          </a:p>
          <a:p>
            <a:pPr lvl="2"/>
            <a:r>
              <a:rPr lang="it-IT" sz="2700" dirty="0"/>
              <a:t>3x3 difficile</a:t>
            </a:r>
          </a:p>
          <a:p>
            <a:pPr marL="971550" lvl="1" indent="-514350">
              <a:buFont typeface="+mj-lt"/>
              <a:buAutoNum type="arabicPeriod" startAt="2"/>
            </a:pPr>
            <a:r>
              <a:rPr lang="it-IT" sz="2500" b="1" dirty="0"/>
              <a:t>Nuova Partita [TRIS]</a:t>
            </a:r>
            <a:endParaRPr lang="it-IT" sz="2500" dirty="0"/>
          </a:p>
          <a:p>
            <a:endParaRPr lang="it-IT" dirty="0"/>
          </a:p>
        </p:txBody>
      </p:sp>
    </p:spTree>
    <p:extLst>
      <p:ext uri="{BB962C8B-B14F-4D97-AF65-F5344CB8AC3E}">
        <p14:creationId xmlns:p14="http://schemas.microsoft.com/office/powerpoint/2010/main" val="28568749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3813" y="189027"/>
            <a:ext cx="9905998" cy="600682"/>
          </a:xfrm>
        </p:spPr>
        <p:txBody>
          <a:bodyPr/>
          <a:lstStyle/>
          <a:p>
            <a:pPr algn="ctr"/>
            <a:r>
              <a:rPr lang="it-IT" b="1" dirty="0"/>
              <a:t>Servizi dei </a:t>
            </a:r>
            <a:r>
              <a:rPr lang="it-IT" b="1" dirty="0" smtClean="0"/>
              <a:t>Sottosistemi</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2094940385"/>
              </p:ext>
            </p:extLst>
          </p:nvPr>
        </p:nvGraphicFramePr>
        <p:xfrm>
          <a:off x="1293813" y="1108363"/>
          <a:ext cx="9906000" cy="942110"/>
        </p:xfrm>
        <a:graphic>
          <a:graphicData uri="http://schemas.openxmlformats.org/drawingml/2006/table">
            <a:tbl>
              <a:tblPr firstRow="1" bandRow="1">
                <a:tableStyleId>{7DF18680-E054-41AD-8BC1-D1AEF772440D}</a:tableStyleId>
              </a:tblPr>
              <a:tblGrid>
                <a:gridCol w="4953000"/>
                <a:gridCol w="4953000"/>
              </a:tblGrid>
              <a:tr h="471055">
                <a:tc>
                  <a:txBody>
                    <a:bodyPr/>
                    <a:lstStyle/>
                    <a:p>
                      <a:pPr marL="76200">
                        <a:lnSpc>
                          <a:spcPts val="1250"/>
                        </a:lnSpc>
                        <a:spcAft>
                          <a:spcPts val="0"/>
                        </a:spcAft>
                      </a:pPr>
                      <a:r>
                        <a:rPr lang="it-IT" sz="1800" b="1" kern="50" dirty="0">
                          <a:effectLst/>
                        </a:rPr>
                        <a:t>Nome sottosistema</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50"/>
                        </a:lnSpc>
                        <a:spcAft>
                          <a:spcPts val="0"/>
                        </a:spcAft>
                      </a:pPr>
                      <a:r>
                        <a:rPr lang="it-IT" sz="1800" b="1" kern="50" dirty="0">
                          <a:effectLst/>
                        </a:rPr>
                        <a:t>Gestore Profilo</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r>
              <a:tr h="471055">
                <a:tc>
                  <a:txBody>
                    <a:bodyPr/>
                    <a:lstStyle/>
                    <a:p>
                      <a:pPr marL="76200">
                        <a:lnSpc>
                          <a:spcPts val="1270"/>
                        </a:lnSpc>
                        <a:spcAft>
                          <a:spcPts val="0"/>
                        </a:spcAft>
                      </a:pPr>
                      <a:r>
                        <a:rPr lang="it-IT" sz="1800" b="1" kern="50" dirty="0">
                          <a:effectLst/>
                        </a:rPr>
                        <a:t>Descrizione</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kern="50" dirty="0">
                          <a:effectLst/>
                        </a:rPr>
                        <a:t>È il sottosistema che si occupa della gestione del profilo di ogni utente</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3519721766"/>
              </p:ext>
            </p:extLst>
          </p:nvPr>
        </p:nvGraphicFramePr>
        <p:xfrm>
          <a:off x="1293813" y="2369124"/>
          <a:ext cx="9905998" cy="3667584"/>
        </p:xfrm>
        <a:graphic>
          <a:graphicData uri="http://schemas.openxmlformats.org/drawingml/2006/table">
            <a:tbl>
              <a:tblPr>
                <a:tableStyleId>{5C22544A-7EE6-4342-B048-85BDC9FD1C3A}</a:tableStyleId>
              </a:tblPr>
              <a:tblGrid>
                <a:gridCol w="2567473"/>
                <a:gridCol w="7338525"/>
              </a:tblGrid>
              <a:tr h="240989">
                <a:tc>
                  <a:txBody>
                    <a:bodyPr/>
                    <a:lstStyle/>
                    <a:p>
                      <a:pPr>
                        <a:spcAft>
                          <a:spcPts val="0"/>
                        </a:spcAft>
                      </a:pPr>
                      <a:r>
                        <a:rPr lang="it-IT" sz="1100" kern="50" dirty="0">
                          <a:effectLst/>
                        </a:rPr>
                        <a:t> </a:t>
                      </a:r>
                      <a:endParaRPr lang="it-IT" sz="1200"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1117600">
                        <a:lnSpc>
                          <a:spcPts val="1250"/>
                        </a:lnSpc>
                        <a:spcAft>
                          <a:spcPts val="0"/>
                        </a:spcAft>
                      </a:pPr>
                      <a:r>
                        <a:rPr lang="it-IT" sz="1800" b="1" kern="50" dirty="0">
                          <a:effectLst/>
                        </a:rPr>
                        <a:t>Servizi offerti</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r>
              <a:tr h="237338">
                <a:tc>
                  <a:txBody>
                    <a:bodyPr/>
                    <a:lstStyle/>
                    <a:p>
                      <a:pPr marL="76200">
                        <a:lnSpc>
                          <a:spcPts val="1270"/>
                        </a:lnSpc>
                        <a:spcAft>
                          <a:spcPts val="0"/>
                        </a:spcAft>
                      </a:pPr>
                      <a:r>
                        <a:rPr lang="it-IT" sz="1800" b="1" kern="50" dirty="0">
                          <a:effectLst/>
                        </a:rPr>
                        <a:t>Servizio</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b="1" kern="50" dirty="0">
                          <a:effectLst/>
                        </a:rPr>
                        <a:t>Descrizione</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r>
              <a:tr h="237338">
                <a:tc>
                  <a:txBody>
                    <a:bodyPr/>
                    <a:lstStyle/>
                    <a:p>
                      <a:pPr marL="76200">
                        <a:lnSpc>
                          <a:spcPts val="1270"/>
                        </a:lnSpc>
                        <a:spcAft>
                          <a:spcPts val="0"/>
                        </a:spcAft>
                      </a:pPr>
                      <a:r>
                        <a:rPr lang="it-IT" sz="1800" b="1" kern="50" dirty="0">
                          <a:effectLst/>
                        </a:rPr>
                        <a:t>Registrazione</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kern="50">
                          <a:effectLst/>
                        </a:rPr>
                        <a:t>Il sottosistema permette ad ogni utente che sta effettuando la registrazione di</a:t>
                      </a:r>
                      <a:endParaRPr lang="it-IT" sz="1800" kern="50">
                        <a:effectLst/>
                        <a:latin typeface="Times New Roman" panose="02020603050405020304" pitchFamily="18" charset="0"/>
                        <a:ea typeface="Lucida Sans Unicode" panose="020B0602030504020204" pitchFamily="34" charset="0"/>
                      </a:endParaRPr>
                    </a:p>
                  </a:txBody>
                  <a:tcPr marL="0" marR="0" marT="0" marB="0" anchor="b"/>
                </a:tc>
              </a:tr>
              <a:tr h="251943">
                <a:tc>
                  <a:txBody>
                    <a:bodyPr/>
                    <a:lstStyle/>
                    <a:p>
                      <a:pPr>
                        <a:spcAft>
                          <a:spcPts val="0"/>
                        </a:spcAft>
                      </a:pPr>
                      <a:r>
                        <a:rPr lang="it-IT" sz="1800" b="1" kern="50" dirty="0">
                          <a:effectLst/>
                        </a:rPr>
                        <a:t> </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spcAft>
                          <a:spcPts val="0"/>
                        </a:spcAft>
                      </a:pPr>
                      <a:r>
                        <a:rPr lang="it-IT" sz="1800" kern="50">
                          <a:effectLst/>
                        </a:rPr>
                        <a:t>creare un proprio profilo utente: nel profilo confluiranno tutti i dati inseriti</a:t>
                      </a:r>
                      <a:endParaRPr lang="it-IT" sz="1800" kern="50">
                        <a:effectLst/>
                        <a:latin typeface="Times New Roman" panose="02020603050405020304" pitchFamily="18" charset="0"/>
                        <a:ea typeface="Lucida Sans Unicode" panose="020B0602030504020204" pitchFamily="34" charset="0"/>
                      </a:endParaRPr>
                    </a:p>
                  </a:txBody>
                  <a:tcPr marL="0" marR="0" marT="0" marB="0" anchor="b"/>
                </a:tc>
              </a:tr>
              <a:tr h="251943">
                <a:tc>
                  <a:txBody>
                    <a:bodyPr/>
                    <a:lstStyle/>
                    <a:p>
                      <a:pPr>
                        <a:spcAft>
                          <a:spcPts val="0"/>
                        </a:spcAft>
                      </a:pPr>
                      <a:r>
                        <a:rPr lang="it-IT" sz="1800" b="1" kern="50" dirty="0">
                          <a:effectLst/>
                        </a:rPr>
                        <a:t> </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spcAft>
                          <a:spcPts val="0"/>
                        </a:spcAft>
                      </a:pPr>
                      <a:r>
                        <a:rPr lang="it-IT" sz="1800" kern="50">
                          <a:effectLst/>
                        </a:rPr>
                        <a:t>nella registrazione dall’utente stesso.</a:t>
                      </a:r>
                      <a:endParaRPr lang="it-IT" sz="1800" kern="50">
                        <a:effectLst/>
                        <a:latin typeface="Times New Roman" panose="02020603050405020304" pitchFamily="18" charset="0"/>
                        <a:ea typeface="Lucida Sans Unicode" panose="020B0602030504020204" pitchFamily="34" charset="0"/>
                      </a:endParaRPr>
                    </a:p>
                  </a:txBody>
                  <a:tcPr marL="0" marR="0" marT="0" marB="0" anchor="b"/>
                </a:tc>
              </a:tr>
              <a:tr h="237338">
                <a:tc>
                  <a:txBody>
                    <a:bodyPr/>
                    <a:lstStyle/>
                    <a:p>
                      <a:pPr marL="76200">
                        <a:lnSpc>
                          <a:spcPts val="1270"/>
                        </a:lnSpc>
                        <a:spcAft>
                          <a:spcPts val="0"/>
                        </a:spcAft>
                      </a:pPr>
                      <a:r>
                        <a:rPr lang="it-IT" sz="1800" b="1" kern="50" dirty="0">
                          <a:effectLst/>
                        </a:rPr>
                        <a:t>Visualizza</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kern="50">
                          <a:effectLst/>
                        </a:rPr>
                        <a:t>Il sottosistema permette ad ogni utente registrato di visualizzare il proprio profilo personale</a:t>
                      </a:r>
                      <a:endParaRPr lang="it-IT" sz="1800" kern="50">
                        <a:effectLst/>
                        <a:latin typeface="Times New Roman" panose="02020603050405020304" pitchFamily="18" charset="0"/>
                        <a:ea typeface="Lucida Sans Unicode" panose="020B0602030504020204" pitchFamily="34" charset="0"/>
                      </a:endParaRPr>
                    </a:p>
                  </a:txBody>
                  <a:tcPr marL="0" marR="0" marT="0" marB="0" anchor="b"/>
                </a:tc>
              </a:tr>
              <a:tr h="237338">
                <a:tc>
                  <a:txBody>
                    <a:bodyPr/>
                    <a:lstStyle/>
                    <a:p>
                      <a:pPr marL="76200">
                        <a:lnSpc>
                          <a:spcPts val="1275"/>
                        </a:lnSpc>
                        <a:spcAft>
                          <a:spcPts val="0"/>
                        </a:spcAft>
                      </a:pPr>
                      <a:r>
                        <a:rPr lang="it-IT" sz="1800" b="1" kern="50" dirty="0">
                          <a:effectLst/>
                        </a:rPr>
                        <a:t>Modifica</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5"/>
                        </a:lnSpc>
                        <a:spcAft>
                          <a:spcPts val="0"/>
                        </a:spcAft>
                      </a:pPr>
                      <a:r>
                        <a:rPr lang="it-IT" sz="1800" kern="50">
                          <a:effectLst/>
                        </a:rPr>
                        <a:t>Il sottosistema permette ad ogni utente registrato di modificare i dati inseriti</a:t>
                      </a:r>
                      <a:endParaRPr lang="it-IT" sz="1800" kern="50">
                        <a:effectLst/>
                        <a:latin typeface="Times New Roman" panose="02020603050405020304" pitchFamily="18" charset="0"/>
                        <a:ea typeface="Lucida Sans Unicode" panose="020B0602030504020204" pitchFamily="34" charset="0"/>
                      </a:endParaRPr>
                    </a:p>
                  </a:txBody>
                  <a:tcPr marL="0" marR="0" marT="0" marB="0" anchor="b"/>
                </a:tc>
              </a:tr>
              <a:tr h="251943">
                <a:tc>
                  <a:txBody>
                    <a:bodyPr/>
                    <a:lstStyle/>
                    <a:p>
                      <a:pPr>
                        <a:spcAft>
                          <a:spcPts val="0"/>
                        </a:spcAft>
                      </a:pPr>
                      <a:r>
                        <a:rPr lang="it-IT" sz="1800" b="1" kern="50" dirty="0">
                          <a:effectLst/>
                        </a:rPr>
                        <a:t> </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335"/>
                        </a:lnSpc>
                        <a:spcAft>
                          <a:spcPts val="0"/>
                        </a:spcAft>
                      </a:pPr>
                      <a:r>
                        <a:rPr lang="it-IT" sz="1800" kern="50" dirty="0">
                          <a:effectLst/>
                        </a:rPr>
                        <a:t>al momento della registrazione nel proprio profilo.</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237338">
                <a:tc>
                  <a:txBody>
                    <a:bodyPr/>
                    <a:lstStyle/>
                    <a:p>
                      <a:pPr marL="76200">
                        <a:lnSpc>
                          <a:spcPts val="1270"/>
                        </a:lnSpc>
                        <a:spcAft>
                          <a:spcPts val="0"/>
                        </a:spcAft>
                      </a:pPr>
                      <a:r>
                        <a:rPr lang="it-IT" sz="1800" b="1" kern="50" dirty="0">
                          <a:effectLst/>
                        </a:rPr>
                        <a:t>Login</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kern="50" dirty="0">
                          <a:effectLst/>
                        </a:rPr>
                        <a:t>Il sottosistema permette il riconoscimento di un utente registrato al sistema:</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812425">
                <a:tc>
                  <a:txBody>
                    <a:bodyPr/>
                    <a:lstStyle/>
                    <a:p>
                      <a:pPr>
                        <a:spcAft>
                          <a:spcPts val="0"/>
                        </a:spcAft>
                      </a:pPr>
                      <a:r>
                        <a:rPr lang="it-IT" sz="1800" b="1" kern="50" dirty="0">
                          <a:effectLst/>
                        </a:rPr>
                        <a:t> </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335"/>
                        </a:lnSpc>
                        <a:spcAft>
                          <a:spcPts val="0"/>
                        </a:spcAft>
                      </a:pPr>
                      <a:r>
                        <a:rPr lang="it-IT" sz="1800" kern="50" dirty="0">
                          <a:effectLst/>
                        </a:rPr>
                        <a:t>l’utente che ha effettuato l’autenticazione ha la possibilità di effettuare una nuova partita, visualizzare/modificare il proprio profilo e modificare le impostazioni di gioco.</a:t>
                      </a:r>
                    </a:p>
                    <a:p>
                      <a:pPr marL="63500">
                        <a:lnSpc>
                          <a:spcPts val="1335"/>
                        </a:lnSpc>
                        <a:spcAft>
                          <a:spcPts val="0"/>
                        </a:spcAft>
                      </a:pPr>
                      <a:r>
                        <a:rPr lang="it-IT" sz="1800" kern="50" dirty="0">
                          <a:effectLst/>
                        </a:rPr>
                        <a:t> </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237338">
                <a:tc>
                  <a:txBody>
                    <a:bodyPr/>
                    <a:lstStyle/>
                    <a:p>
                      <a:pPr marL="76200">
                        <a:lnSpc>
                          <a:spcPts val="1270"/>
                        </a:lnSpc>
                        <a:spcAft>
                          <a:spcPts val="0"/>
                        </a:spcAft>
                      </a:pPr>
                      <a:r>
                        <a:rPr lang="it-IT" sz="1800" b="1" kern="50" dirty="0">
                          <a:effectLst/>
                        </a:rPr>
                        <a:t>Logout</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kern="50" dirty="0">
                          <a:effectLst/>
                        </a:rPr>
                        <a:t>Il sottosistema permette di effettuare il corretto logout dal sistema: viene</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0">
                <a:tc>
                  <a:txBody>
                    <a:bodyPr/>
                    <a:lstStyle/>
                    <a:p>
                      <a:pPr>
                        <a:spcAft>
                          <a:spcPts val="0"/>
                        </a:spcAft>
                      </a:pPr>
                      <a:r>
                        <a:rPr lang="it-IT" sz="1800" kern="50">
                          <a:effectLst/>
                        </a:rPr>
                        <a:t> </a:t>
                      </a:r>
                      <a:endParaRPr lang="it-IT" sz="1800"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335"/>
                        </a:lnSpc>
                        <a:spcAft>
                          <a:spcPts val="0"/>
                        </a:spcAft>
                      </a:pPr>
                      <a:r>
                        <a:rPr lang="it-IT" sz="1800" kern="50" dirty="0">
                          <a:effectLst/>
                        </a:rPr>
                        <a:t>fornita la possibilità di </a:t>
                      </a:r>
                      <a:r>
                        <a:rPr lang="it-IT" sz="1800" kern="50" dirty="0" err="1">
                          <a:effectLst/>
                        </a:rPr>
                        <a:t>rieffettuare</a:t>
                      </a:r>
                      <a:r>
                        <a:rPr lang="it-IT" sz="1800" kern="50" dirty="0">
                          <a:effectLst/>
                        </a:rPr>
                        <a:t> il Login.</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spTree>
    <p:extLst>
      <p:ext uri="{BB962C8B-B14F-4D97-AF65-F5344CB8AC3E}">
        <p14:creationId xmlns:p14="http://schemas.microsoft.com/office/powerpoint/2010/main" val="26774202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9231" y="244445"/>
            <a:ext cx="9905998" cy="656100"/>
          </a:xfrm>
        </p:spPr>
        <p:txBody>
          <a:bodyPr/>
          <a:lstStyle/>
          <a:p>
            <a:pPr algn="ctr"/>
            <a:r>
              <a:rPr lang="it-IT" b="1" dirty="0"/>
              <a:t>Servizi dei Sottosistemi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579252624"/>
              </p:ext>
            </p:extLst>
          </p:nvPr>
        </p:nvGraphicFramePr>
        <p:xfrm>
          <a:off x="1349229" y="1482436"/>
          <a:ext cx="9906000" cy="1191491"/>
        </p:xfrm>
        <a:graphic>
          <a:graphicData uri="http://schemas.openxmlformats.org/drawingml/2006/table">
            <a:tbl>
              <a:tblPr firstRow="1" bandRow="1">
                <a:tableStyleId>{7DF18680-E054-41AD-8BC1-D1AEF772440D}</a:tableStyleId>
              </a:tblPr>
              <a:tblGrid>
                <a:gridCol w="4953000"/>
                <a:gridCol w="4953000"/>
              </a:tblGrid>
              <a:tr h="635897">
                <a:tc>
                  <a:txBody>
                    <a:bodyPr/>
                    <a:lstStyle/>
                    <a:p>
                      <a:pPr marL="76200">
                        <a:lnSpc>
                          <a:spcPts val="1335"/>
                        </a:lnSpc>
                        <a:spcAft>
                          <a:spcPts val="0"/>
                        </a:spcAft>
                      </a:pPr>
                      <a:r>
                        <a:rPr lang="it-IT" sz="1800" b="1" kern="50" dirty="0">
                          <a:effectLst/>
                          <a:latin typeface="Times New Roman" panose="02020603050405020304" pitchFamily="18" charset="0"/>
                          <a:ea typeface="Lucida Sans Unicode" panose="020B0602030504020204" pitchFamily="34" charset="0"/>
                        </a:rPr>
                        <a:t>Nome sottosistema</a:t>
                      </a:r>
                    </a:p>
                  </a:txBody>
                  <a:tcPr marL="0" marR="0" marT="0" marB="0" anchor="b"/>
                </a:tc>
                <a:tc>
                  <a:txBody>
                    <a:bodyPr/>
                    <a:lstStyle/>
                    <a:p>
                      <a:pPr marL="63500">
                        <a:lnSpc>
                          <a:spcPts val="1335"/>
                        </a:lnSpc>
                        <a:spcAft>
                          <a:spcPts val="0"/>
                        </a:spcAft>
                      </a:pPr>
                      <a:r>
                        <a:rPr lang="it-IT" sz="1800" b="1" kern="50" dirty="0">
                          <a:effectLst/>
                          <a:latin typeface="Times New Roman" panose="02020603050405020304" pitchFamily="18" charset="0"/>
                          <a:ea typeface="Lucida Sans Unicode" panose="020B0602030504020204" pitchFamily="34" charset="0"/>
                        </a:rPr>
                        <a:t>Gestore Impostazioni</a:t>
                      </a:r>
                    </a:p>
                  </a:txBody>
                  <a:tcPr marL="0" marR="0" marT="0" marB="0" anchor="b"/>
                </a:tc>
              </a:tr>
              <a:tr h="555594">
                <a:tc>
                  <a:txBody>
                    <a:bodyPr/>
                    <a:lstStyle/>
                    <a:p>
                      <a:pPr marL="76200">
                        <a:lnSpc>
                          <a:spcPts val="1270"/>
                        </a:lnSpc>
                        <a:spcAft>
                          <a:spcPts val="0"/>
                        </a:spcAft>
                      </a:pPr>
                      <a:r>
                        <a:rPr lang="it-IT" sz="1800" b="1" kern="50" dirty="0">
                          <a:effectLst/>
                          <a:latin typeface="Times New Roman" panose="02020603050405020304" pitchFamily="18" charset="0"/>
                          <a:ea typeface="Lucida Sans Unicode" panose="020B0602030504020204" pitchFamily="34" charset="0"/>
                        </a:rPr>
                        <a:t>Descrizione</a:t>
                      </a:r>
                    </a:p>
                  </a:txBody>
                  <a:tcPr marL="0" marR="0" marT="0" marB="0" anchor="b"/>
                </a:tc>
                <a:tc>
                  <a:txBody>
                    <a:bodyPr/>
                    <a:lstStyle/>
                    <a:p>
                      <a:pPr marL="63500">
                        <a:lnSpc>
                          <a:spcPts val="1270"/>
                        </a:lnSpc>
                        <a:spcAft>
                          <a:spcPts val="0"/>
                        </a:spcAft>
                      </a:pPr>
                      <a:r>
                        <a:rPr lang="it-IT" sz="1800" kern="50" dirty="0">
                          <a:effectLst/>
                          <a:latin typeface="Times New Roman" panose="02020603050405020304" pitchFamily="18" charset="0"/>
                          <a:ea typeface="Lucida Sans Unicode" panose="020B0602030504020204" pitchFamily="34" charset="0"/>
                        </a:rPr>
                        <a:t>È il sottosistema che si occupa della gestione delle impostazioni di gioco per ogni utente registrato.</a:t>
                      </a:r>
                    </a:p>
                  </a:txBody>
                  <a:tcPr marL="0" marR="0" marT="0" marB="0" anchor="b"/>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454709599"/>
              </p:ext>
            </p:extLst>
          </p:nvPr>
        </p:nvGraphicFramePr>
        <p:xfrm>
          <a:off x="1349231" y="3255818"/>
          <a:ext cx="9905998" cy="1894357"/>
        </p:xfrm>
        <a:graphic>
          <a:graphicData uri="http://schemas.openxmlformats.org/drawingml/2006/table">
            <a:tbl>
              <a:tblPr>
                <a:tableStyleId>{5C22544A-7EE6-4342-B048-85BDC9FD1C3A}</a:tableStyleId>
              </a:tblPr>
              <a:tblGrid>
                <a:gridCol w="2567473"/>
                <a:gridCol w="7338525"/>
              </a:tblGrid>
              <a:tr h="490483">
                <a:tc gridSpan="2">
                  <a:txBody>
                    <a:bodyPr/>
                    <a:lstStyle/>
                    <a:p>
                      <a:pPr algn="ctr">
                        <a:spcAft>
                          <a:spcPts val="0"/>
                        </a:spcAft>
                      </a:pPr>
                      <a:r>
                        <a:rPr lang="it-IT" sz="1800" b="1" kern="50" dirty="0">
                          <a:effectLst/>
                        </a:rPr>
                        <a:t> </a:t>
                      </a:r>
                      <a:r>
                        <a:rPr lang="it-IT" sz="1800" b="1" kern="50" dirty="0" smtClean="0">
                          <a:effectLst/>
                        </a:rPr>
                        <a:t>Servizi </a:t>
                      </a:r>
                      <a:r>
                        <a:rPr lang="it-IT" sz="1800" b="1" kern="50" dirty="0">
                          <a:effectLst/>
                        </a:rPr>
                        <a:t>offerti</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ctr"/>
                </a:tc>
                <a:tc hMerge="1">
                  <a:txBody>
                    <a:bodyPr/>
                    <a:lstStyle/>
                    <a:p>
                      <a:pPr marL="1117600">
                        <a:lnSpc>
                          <a:spcPts val="1250"/>
                        </a:lnSpc>
                        <a:spcAft>
                          <a:spcPts val="0"/>
                        </a:spcAft>
                      </a:pP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r>
              <a:tr h="437772">
                <a:tc>
                  <a:txBody>
                    <a:bodyPr/>
                    <a:lstStyle/>
                    <a:p>
                      <a:pPr marL="76200">
                        <a:lnSpc>
                          <a:spcPts val="1280"/>
                        </a:lnSpc>
                        <a:spcAft>
                          <a:spcPts val="0"/>
                        </a:spcAft>
                      </a:pPr>
                      <a:r>
                        <a:rPr lang="it-IT" sz="1800" b="1" kern="50">
                          <a:effectLst/>
                        </a:rPr>
                        <a:t>Servizio</a:t>
                      </a:r>
                      <a:endParaRPr lang="it-IT" sz="1800" b="1"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80"/>
                        </a:lnSpc>
                        <a:spcAft>
                          <a:spcPts val="0"/>
                        </a:spcAft>
                      </a:pPr>
                      <a:r>
                        <a:rPr lang="it-IT" sz="1800" b="1" kern="50" dirty="0">
                          <a:effectLst/>
                        </a:rPr>
                        <a:t>Descrizione</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r>
              <a:tr h="966102">
                <a:tc>
                  <a:txBody>
                    <a:bodyPr/>
                    <a:lstStyle/>
                    <a:p>
                      <a:pPr marL="76200">
                        <a:lnSpc>
                          <a:spcPts val="1270"/>
                        </a:lnSpc>
                        <a:spcAft>
                          <a:spcPts val="0"/>
                        </a:spcAft>
                      </a:pPr>
                      <a:r>
                        <a:rPr lang="it-IT" sz="1800" b="1" kern="50" dirty="0">
                          <a:effectLst/>
                        </a:rPr>
                        <a:t>Modifica</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kern="50" dirty="0">
                          <a:effectLst/>
                        </a:rPr>
                        <a:t>Il sottosistema permette ad ogni utente registrato di modificare le impostazioni relative al gioco quali la </a:t>
                      </a:r>
                      <a:r>
                        <a:rPr lang="it-IT" sz="1800" kern="50" dirty="0" err="1">
                          <a:effectLst/>
                        </a:rPr>
                        <a:t>vibrazione,la</a:t>
                      </a:r>
                      <a:r>
                        <a:rPr lang="it-IT" sz="1800" kern="50" dirty="0">
                          <a:effectLst/>
                        </a:rPr>
                        <a:t> lingua e l’audio.</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spTree>
    <p:extLst>
      <p:ext uri="{BB962C8B-B14F-4D97-AF65-F5344CB8AC3E}">
        <p14:creationId xmlns:p14="http://schemas.microsoft.com/office/powerpoint/2010/main" val="28680006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523" y="175172"/>
            <a:ext cx="9905998" cy="1478570"/>
          </a:xfrm>
        </p:spPr>
        <p:txBody>
          <a:bodyPr/>
          <a:lstStyle/>
          <a:p>
            <a:pPr algn="ctr"/>
            <a:r>
              <a:rPr lang="it-IT" b="1" dirty="0"/>
              <a:t>Servizi dei Sottosistemi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51832886"/>
              </p:ext>
            </p:extLst>
          </p:nvPr>
        </p:nvGraphicFramePr>
        <p:xfrm>
          <a:off x="1321523" y="2005614"/>
          <a:ext cx="9906000" cy="1073577"/>
        </p:xfrm>
        <a:graphic>
          <a:graphicData uri="http://schemas.openxmlformats.org/drawingml/2006/table">
            <a:tbl>
              <a:tblPr firstRow="1" bandRow="1">
                <a:tableStyleId>{7DF18680-E054-41AD-8BC1-D1AEF772440D}</a:tableStyleId>
              </a:tblPr>
              <a:tblGrid>
                <a:gridCol w="4953000"/>
                <a:gridCol w="4953000"/>
              </a:tblGrid>
              <a:tr h="558099">
                <a:tc>
                  <a:txBody>
                    <a:bodyPr/>
                    <a:lstStyle/>
                    <a:p>
                      <a:pPr marL="76200">
                        <a:spcAft>
                          <a:spcPts val="0"/>
                        </a:spcAft>
                      </a:pPr>
                      <a:r>
                        <a:rPr lang="it-IT" sz="1800" kern="50" dirty="0">
                          <a:effectLst/>
                          <a:latin typeface="Times New Roman" panose="02020603050405020304" pitchFamily="18" charset="0"/>
                          <a:ea typeface="Lucida Sans Unicode" panose="020B0602030504020204" pitchFamily="34" charset="0"/>
                        </a:rPr>
                        <a:t>Nome sottosistema</a:t>
                      </a:r>
                    </a:p>
                  </a:txBody>
                  <a:tcPr marL="0" marR="0" marT="0" marB="0" anchor="b"/>
                </a:tc>
                <a:tc>
                  <a:txBody>
                    <a:bodyPr/>
                    <a:lstStyle/>
                    <a:p>
                      <a:pPr marL="63500">
                        <a:spcAft>
                          <a:spcPts val="0"/>
                        </a:spcAft>
                      </a:pPr>
                      <a:r>
                        <a:rPr lang="it-IT" sz="1800" b="1" kern="50" dirty="0">
                          <a:effectLst/>
                          <a:latin typeface="Times New Roman" panose="02020603050405020304" pitchFamily="18" charset="0"/>
                          <a:ea typeface="Lucida Sans Unicode" panose="020B0602030504020204" pitchFamily="34" charset="0"/>
                        </a:rPr>
                        <a:t>Gestione partita</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515478">
                <a:tc>
                  <a:txBody>
                    <a:bodyPr/>
                    <a:lstStyle/>
                    <a:p>
                      <a:pPr marL="76200">
                        <a:lnSpc>
                          <a:spcPts val="1275"/>
                        </a:lnSpc>
                        <a:spcAft>
                          <a:spcPts val="0"/>
                        </a:spcAft>
                      </a:pPr>
                      <a:r>
                        <a:rPr lang="it-IT" sz="1800" b="1" kern="50" dirty="0">
                          <a:effectLst/>
                          <a:latin typeface="Times New Roman" panose="02020603050405020304" pitchFamily="18" charset="0"/>
                          <a:ea typeface="Lucida Sans Unicode" panose="020B0602030504020204" pitchFamily="34" charset="0"/>
                        </a:rPr>
                        <a:t>Descrizione</a:t>
                      </a:r>
                    </a:p>
                  </a:txBody>
                  <a:tcPr marL="0" marR="0" marT="0" marB="0" anchor="b"/>
                </a:tc>
                <a:tc>
                  <a:txBody>
                    <a:bodyPr/>
                    <a:lstStyle/>
                    <a:p>
                      <a:pPr marL="63500">
                        <a:lnSpc>
                          <a:spcPts val="1275"/>
                        </a:lnSpc>
                        <a:spcAft>
                          <a:spcPts val="0"/>
                        </a:spcAft>
                      </a:pPr>
                      <a:r>
                        <a:rPr lang="it-IT" sz="1800" kern="50" dirty="0">
                          <a:effectLst/>
                          <a:latin typeface="Times New Roman" panose="02020603050405020304" pitchFamily="18" charset="0"/>
                          <a:ea typeface="Lucida Sans Unicode" panose="020B0602030504020204" pitchFamily="34" charset="0"/>
                        </a:rPr>
                        <a:t>È il sottosistema che si occupa della gestione della partita scelta da parte dell’utente.</a:t>
                      </a:r>
                    </a:p>
                  </a:txBody>
                  <a:tcPr marL="0" marR="0" marT="0" marB="0" anchor="b"/>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58283287"/>
              </p:ext>
            </p:extLst>
          </p:nvPr>
        </p:nvGraphicFramePr>
        <p:xfrm>
          <a:off x="1321523" y="3269674"/>
          <a:ext cx="9905997" cy="2485020"/>
        </p:xfrm>
        <a:graphic>
          <a:graphicData uri="http://schemas.openxmlformats.org/drawingml/2006/table">
            <a:tbl>
              <a:tblPr>
                <a:tableStyleId>{5C22544A-7EE6-4342-B048-85BDC9FD1C3A}</a:tableStyleId>
              </a:tblPr>
              <a:tblGrid>
                <a:gridCol w="2430354"/>
                <a:gridCol w="7475643"/>
              </a:tblGrid>
              <a:tr h="461274">
                <a:tc>
                  <a:txBody>
                    <a:bodyPr/>
                    <a:lstStyle/>
                    <a:p>
                      <a:pPr>
                        <a:spcAft>
                          <a:spcPts val="0"/>
                        </a:spcAft>
                      </a:pPr>
                      <a:r>
                        <a:rPr lang="it-IT" sz="1800" b="1" kern="50" dirty="0">
                          <a:effectLst/>
                        </a:rPr>
                        <a:t> </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1117600">
                        <a:lnSpc>
                          <a:spcPts val="1250"/>
                        </a:lnSpc>
                        <a:spcAft>
                          <a:spcPts val="0"/>
                        </a:spcAft>
                      </a:pPr>
                      <a:r>
                        <a:rPr lang="it-IT" sz="1800" b="1" kern="50" dirty="0">
                          <a:effectLst/>
                        </a:rPr>
                        <a:t>Servizi offerti</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ctr"/>
                </a:tc>
              </a:tr>
              <a:tr h="399828">
                <a:tc>
                  <a:txBody>
                    <a:bodyPr/>
                    <a:lstStyle/>
                    <a:p>
                      <a:pPr marL="76200">
                        <a:lnSpc>
                          <a:spcPts val="1270"/>
                        </a:lnSpc>
                        <a:spcAft>
                          <a:spcPts val="0"/>
                        </a:spcAft>
                      </a:pPr>
                      <a:r>
                        <a:rPr lang="it-IT" sz="1800" b="1" kern="50" dirty="0">
                          <a:effectLst/>
                        </a:rPr>
                        <a:t>Servizio</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b="1" kern="50" dirty="0">
                          <a:effectLst/>
                        </a:rPr>
                        <a:t>Descrizione</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r>
              <a:tr h="399828">
                <a:tc>
                  <a:txBody>
                    <a:bodyPr/>
                    <a:lstStyle/>
                    <a:p>
                      <a:pPr marL="76200">
                        <a:lnSpc>
                          <a:spcPts val="1270"/>
                        </a:lnSpc>
                        <a:spcAft>
                          <a:spcPts val="0"/>
                        </a:spcAft>
                      </a:pPr>
                      <a:r>
                        <a:rPr lang="it-IT" sz="1800" b="1" kern="50" dirty="0">
                          <a:effectLst/>
                        </a:rPr>
                        <a:t>Visualizza</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kern="50" dirty="0">
                          <a:effectLst/>
                        </a:rPr>
                        <a:t>Il sottosistema permette ad ogni utente registrato di visualizzare(e scegliere)</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424433">
                <a:tc>
                  <a:txBody>
                    <a:bodyPr/>
                    <a:lstStyle/>
                    <a:p>
                      <a:pPr>
                        <a:spcAft>
                          <a:spcPts val="0"/>
                        </a:spcAft>
                      </a:pPr>
                      <a:r>
                        <a:rPr lang="it-IT" sz="1800" b="1" kern="50">
                          <a:effectLst/>
                        </a:rPr>
                        <a:t> </a:t>
                      </a:r>
                      <a:endParaRPr lang="it-IT" sz="1800" b="1"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a:lnSpc>
                          <a:spcPts val="1335"/>
                        </a:lnSpc>
                        <a:spcAft>
                          <a:spcPts val="0"/>
                        </a:spcAft>
                      </a:pPr>
                      <a:r>
                        <a:rPr lang="it-IT" sz="1800" kern="50" dirty="0">
                          <a:effectLst/>
                        </a:rPr>
                        <a:t>  la modalità di partita che vuole avviare.</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799657">
                <a:tc>
                  <a:txBody>
                    <a:bodyPr/>
                    <a:lstStyle/>
                    <a:p>
                      <a:pPr marL="76200">
                        <a:lnSpc>
                          <a:spcPts val="1275"/>
                        </a:lnSpc>
                        <a:spcAft>
                          <a:spcPts val="0"/>
                        </a:spcAft>
                      </a:pPr>
                      <a:r>
                        <a:rPr lang="it-IT" sz="1800" b="1" kern="50" dirty="0">
                          <a:effectLst/>
                        </a:rPr>
                        <a:t>Seleziona</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5"/>
                        </a:lnSpc>
                        <a:spcAft>
                          <a:spcPts val="0"/>
                        </a:spcAft>
                      </a:pPr>
                      <a:r>
                        <a:rPr lang="it-IT" sz="1800" kern="50" dirty="0">
                          <a:effectLst/>
                        </a:rPr>
                        <a:t>Il sottosistema permette ad ogni utente registrato di avviare una nuova partita scegliendo tra la modalità presenti: </a:t>
                      </a:r>
                      <a:r>
                        <a:rPr lang="it-IT" sz="1800" kern="50" dirty="0" err="1">
                          <a:effectLst/>
                        </a:rPr>
                        <a:t>Quiz,Sudoku</a:t>
                      </a:r>
                      <a:r>
                        <a:rPr lang="it-IT" sz="1800" kern="50" dirty="0">
                          <a:effectLst/>
                        </a:rPr>
                        <a:t> e Tris.</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spTree>
    <p:extLst>
      <p:ext uri="{BB962C8B-B14F-4D97-AF65-F5344CB8AC3E}">
        <p14:creationId xmlns:p14="http://schemas.microsoft.com/office/powerpoint/2010/main" val="27664471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522" y="258300"/>
            <a:ext cx="9905998" cy="836209"/>
          </a:xfrm>
        </p:spPr>
        <p:txBody>
          <a:bodyPr/>
          <a:lstStyle/>
          <a:p>
            <a:pPr algn="ctr"/>
            <a:r>
              <a:rPr lang="it-IT" b="1" dirty="0"/>
              <a:t>Servizi dei Sottosistemi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342124123"/>
              </p:ext>
            </p:extLst>
          </p:nvPr>
        </p:nvGraphicFramePr>
        <p:xfrm>
          <a:off x="1321520" y="1454727"/>
          <a:ext cx="9906000" cy="1565563"/>
        </p:xfrm>
        <a:graphic>
          <a:graphicData uri="http://schemas.openxmlformats.org/drawingml/2006/table">
            <a:tbl>
              <a:tblPr firstRow="1" bandRow="1">
                <a:tableStyleId>{7DF18680-E054-41AD-8BC1-D1AEF772440D}</a:tableStyleId>
              </a:tblPr>
              <a:tblGrid>
                <a:gridCol w="4953000"/>
                <a:gridCol w="4953000"/>
              </a:tblGrid>
              <a:tr h="550665">
                <a:tc>
                  <a:txBody>
                    <a:bodyPr/>
                    <a:lstStyle/>
                    <a:p>
                      <a:pPr marL="76200">
                        <a:lnSpc>
                          <a:spcPts val="1260"/>
                        </a:lnSpc>
                        <a:spcAft>
                          <a:spcPts val="0"/>
                        </a:spcAft>
                      </a:pPr>
                      <a:r>
                        <a:rPr lang="it-IT" sz="1800" kern="50" dirty="0">
                          <a:effectLst/>
                          <a:latin typeface="Times New Roman" panose="02020603050405020304" pitchFamily="18" charset="0"/>
                          <a:ea typeface="Lucida Sans Unicode" panose="020B0602030504020204" pitchFamily="34" charset="0"/>
                        </a:rPr>
                        <a:t>Nome sottosistema</a:t>
                      </a:r>
                    </a:p>
                  </a:txBody>
                  <a:tcPr marL="0" marR="0" marT="0" marB="0" anchor="b"/>
                </a:tc>
                <a:tc>
                  <a:txBody>
                    <a:bodyPr/>
                    <a:lstStyle/>
                    <a:p>
                      <a:pPr marL="63500">
                        <a:lnSpc>
                          <a:spcPts val="1260"/>
                        </a:lnSpc>
                        <a:spcAft>
                          <a:spcPts val="0"/>
                        </a:spcAft>
                      </a:pPr>
                      <a:r>
                        <a:rPr lang="it-IT" sz="1800" b="1" kern="50" dirty="0">
                          <a:effectLst/>
                          <a:latin typeface="Times New Roman" panose="02020603050405020304" pitchFamily="18" charset="0"/>
                          <a:ea typeface="Lucida Sans Unicode" panose="020B0602030504020204" pitchFamily="34" charset="0"/>
                        </a:rPr>
                        <a:t>Gestore classifiche utenti</a:t>
                      </a:r>
                      <a:endParaRPr lang="it-IT" sz="1800" kern="50" dirty="0">
                        <a:effectLst/>
                        <a:latin typeface="Times New Roman" panose="02020603050405020304" pitchFamily="18" charset="0"/>
                        <a:ea typeface="Lucida Sans Unicode" panose="020B0602030504020204" pitchFamily="34" charset="0"/>
                      </a:endParaRPr>
                    </a:p>
                  </a:txBody>
                  <a:tcPr marL="0" marR="0" marT="0" marB="0" anchor="b"/>
                </a:tc>
              </a:tr>
              <a:tr h="1014898">
                <a:tc>
                  <a:txBody>
                    <a:bodyPr/>
                    <a:lstStyle/>
                    <a:p>
                      <a:pPr marL="76200">
                        <a:lnSpc>
                          <a:spcPts val="1275"/>
                        </a:lnSpc>
                        <a:spcAft>
                          <a:spcPts val="0"/>
                        </a:spcAft>
                      </a:pPr>
                      <a:r>
                        <a:rPr lang="it-IT" sz="1800" b="1" kern="50" dirty="0">
                          <a:effectLst/>
                          <a:latin typeface="Times New Roman" panose="02020603050405020304" pitchFamily="18" charset="0"/>
                          <a:ea typeface="Lucida Sans Unicode" panose="020B0602030504020204" pitchFamily="34" charset="0"/>
                        </a:rPr>
                        <a:t>Descrizione</a:t>
                      </a:r>
                    </a:p>
                  </a:txBody>
                  <a:tcPr marL="0" marR="0" marT="0" marB="0" anchor="b"/>
                </a:tc>
                <a:tc>
                  <a:txBody>
                    <a:bodyPr/>
                    <a:lstStyle/>
                    <a:p>
                      <a:pPr marL="63500">
                        <a:lnSpc>
                          <a:spcPts val="1275"/>
                        </a:lnSpc>
                        <a:spcAft>
                          <a:spcPts val="0"/>
                        </a:spcAft>
                      </a:pPr>
                      <a:r>
                        <a:rPr lang="it-IT" sz="1800" kern="50" dirty="0">
                          <a:effectLst/>
                          <a:latin typeface="Times New Roman" panose="02020603050405020304" pitchFamily="18" charset="0"/>
                          <a:ea typeface="Lucida Sans Unicode" panose="020B0602030504020204" pitchFamily="34" charset="0"/>
                        </a:rPr>
                        <a:t>È il sottosistema che si occupa della gestione delle classifiche degli utenti registrati che hanno partecipato alle diverse partite delle varie modalità di gioco.</a:t>
                      </a:r>
                    </a:p>
                  </a:txBody>
                  <a:tcPr marL="0" marR="0" marT="0" marB="0" anchor="b"/>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580457104"/>
              </p:ext>
            </p:extLst>
          </p:nvPr>
        </p:nvGraphicFramePr>
        <p:xfrm>
          <a:off x="1321520" y="3380508"/>
          <a:ext cx="9906000" cy="2623260"/>
        </p:xfrm>
        <a:graphic>
          <a:graphicData uri="http://schemas.openxmlformats.org/drawingml/2006/table">
            <a:tbl>
              <a:tblPr>
                <a:tableStyleId>{5C22544A-7EE6-4342-B048-85BDC9FD1C3A}</a:tableStyleId>
              </a:tblPr>
              <a:tblGrid>
                <a:gridCol w="2562243"/>
                <a:gridCol w="7343757"/>
              </a:tblGrid>
              <a:tr h="412787">
                <a:tc>
                  <a:txBody>
                    <a:bodyPr/>
                    <a:lstStyle/>
                    <a:p>
                      <a:pPr>
                        <a:spcAft>
                          <a:spcPts val="0"/>
                        </a:spcAft>
                      </a:pPr>
                      <a:r>
                        <a:rPr lang="it-IT" sz="1800" b="1" kern="50" dirty="0">
                          <a:effectLst/>
                        </a:rPr>
                        <a:t> </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1117600" algn="l">
                        <a:lnSpc>
                          <a:spcPts val="1250"/>
                        </a:lnSpc>
                        <a:spcAft>
                          <a:spcPts val="0"/>
                        </a:spcAft>
                      </a:pPr>
                      <a:r>
                        <a:rPr lang="it-IT" sz="1800" b="1" kern="50" dirty="0">
                          <a:effectLst/>
                        </a:rPr>
                        <a:t>Servizi offerti</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ctr"/>
                </a:tc>
              </a:tr>
              <a:tr h="406532">
                <a:tc>
                  <a:txBody>
                    <a:bodyPr/>
                    <a:lstStyle/>
                    <a:p>
                      <a:pPr marL="76200">
                        <a:lnSpc>
                          <a:spcPts val="1270"/>
                        </a:lnSpc>
                        <a:spcAft>
                          <a:spcPts val="0"/>
                        </a:spcAft>
                      </a:pPr>
                      <a:r>
                        <a:rPr lang="it-IT" sz="1800" b="1" kern="50">
                          <a:effectLst/>
                        </a:rPr>
                        <a:t>Servizio</a:t>
                      </a:r>
                      <a:endParaRPr lang="it-IT" sz="1800" b="1" kern="5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b="1" kern="50" dirty="0">
                          <a:effectLst/>
                        </a:rPr>
                        <a:t>Descrizione</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r>
              <a:tr h="1397409">
                <a:tc>
                  <a:txBody>
                    <a:bodyPr/>
                    <a:lstStyle/>
                    <a:p>
                      <a:pPr marL="76200" algn="l">
                        <a:lnSpc>
                          <a:spcPts val="1270"/>
                        </a:lnSpc>
                        <a:spcAft>
                          <a:spcPts val="0"/>
                        </a:spcAft>
                      </a:pPr>
                      <a:r>
                        <a:rPr lang="it-IT" sz="1800" b="1" kern="50" dirty="0" smtClean="0">
                          <a:effectLst/>
                        </a:rPr>
                        <a:t>Selezione</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ctr"/>
                </a:tc>
                <a:tc>
                  <a:txBody>
                    <a:bodyPr/>
                    <a:lstStyle/>
                    <a:p>
                      <a:pPr marL="63500">
                        <a:lnSpc>
                          <a:spcPts val="1270"/>
                        </a:lnSpc>
                        <a:spcAft>
                          <a:spcPts val="0"/>
                        </a:spcAft>
                      </a:pPr>
                      <a:r>
                        <a:rPr lang="it-IT" sz="1800" b="0" kern="50" dirty="0" smtClean="0">
                          <a:effectLst/>
                        </a:rPr>
                        <a:t>Il </a:t>
                      </a:r>
                      <a:r>
                        <a:rPr lang="it-IT" sz="1800" b="0" kern="50" dirty="0">
                          <a:effectLst/>
                        </a:rPr>
                        <a:t>sottosistema permette ad ogni utente registrato di scegliere il tipo di criterio per la visualizzazione della classifica: classifica su tema specifico o classifica generale su </a:t>
                      </a:r>
                      <a:r>
                        <a:rPr lang="it-IT" sz="1800" b="0" kern="50" dirty="0" smtClean="0">
                          <a:effectLst/>
                        </a:rPr>
                        <a:t>multi-tema nel </a:t>
                      </a:r>
                      <a:r>
                        <a:rPr lang="it-IT" sz="1800" b="0" kern="50" dirty="0">
                          <a:effectLst/>
                        </a:rPr>
                        <a:t>caso dei </a:t>
                      </a:r>
                      <a:r>
                        <a:rPr lang="it-IT" sz="1800" b="0" kern="50" dirty="0" smtClean="0">
                          <a:effectLst/>
                        </a:rPr>
                        <a:t>BizBong, </a:t>
                      </a:r>
                      <a:r>
                        <a:rPr lang="it-IT" sz="1800" b="0" kern="50" dirty="0">
                          <a:effectLst/>
                        </a:rPr>
                        <a:t>classifica per le modalità 2x2</a:t>
                      </a:r>
                      <a:r>
                        <a:rPr lang="it-IT" sz="1800" b="0" kern="50" dirty="0" smtClean="0">
                          <a:effectLst/>
                        </a:rPr>
                        <a:t>( facile, medio </a:t>
                      </a:r>
                      <a:r>
                        <a:rPr lang="it-IT" sz="1800" b="0" kern="50" dirty="0">
                          <a:effectLst/>
                        </a:rPr>
                        <a:t>e difficile) e 3x3</a:t>
                      </a:r>
                      <a:r>
                        <a:rPr lang="it-IT" sz="1800" b="0" kern="50" dirty="0" smtClean="0">
                          <a:effectLst/>
                        </a:rPr>
                        <a:t>( facile, medio </a:t>
                      </a:r>
                      <a:r>
                        <a:rPr lang="it-IT" sz="1800" b="0" kern="50" dirty="0">
                          <a:effectLst/>
                        </a:rPr>
                        <a:t>e difficile) relative ai </a:t>
                      </a:r>
                      <a:r>
                        <a:rPr lang="it-IT" sz="1800" b="0" kern="50" dirty="0">
                          <a:effectLst/>
                        </a:rPr>
                        <a:t>S</a:t>
                      </a:r>
                      <a:r>
                        <a:rPr lang="it-IT" sz="1800" b="0" kern="50" dirty="0" smtClean="0">
                          <a:effectLst/>
                        </a:rPr>
                        <a:t>udoku.</a:t>
                      </a:r>
                      <a:endParaRPr lang="it-IT" sz="1800" b="0" kern="50" dirty="0">
                        <a:effectLst/>
                        <a:latin typeface="Times New Roman" panose="02020603050405020304" pitchFamily="18" charset="0"/>
                        <a:ea typeface="Lucida Sans Unicode" panose="020B0602030504020204" pitchFamily="34" charset="0"/>
                      </a:endParaRPr>
                    </a:p>
                  </a:txBody>
                  <a:tcPr marL="0" marR="0" marT="0" marB="0" anchor="ctr"/>
                </a:tc>
              </a:tr>
              <a:tr h="406532">
                <a:tc>
                  <a:txBody>
                    <a:bodyPr/>
                    <a:lstStyle/>
                    <a:p>
                      <a:pPr marL="76200">
                        <a:lnSpc>
                          <a:spcPts val="1270"/>
                        </a:lnSpc>
                        <a:spcAft>
                          <a:spcPts val="0"/>
                        </a:spcAft>
                      </a:pPr>
                      <a:r>
                        <a:rPr lang="it-IT" sz="1800" b="1" kern="50" dirty="0">
                          <a:effectLst/>
                        </a:rPr>
                        <a:t>Visualizza</a:t>
                      </a:r>
                      <a:endParaRPr lang="it-IT" sz="1800" b="1" kern="50" dirty="0">
                        <a:effectLst/>
                        <a:latin typeface="Times New Roman" panose="02020603050405020304" pitchFamily="18" charset="0"/>
                        <a:ea typeface="Lucida Sans Unicode" panose="020B0602030504020204" pitchFamily="34" charset="0"/>
                      </a:endParaRPr>
                    </a:p>
                  </a:txBody>
                  <a:tcPr marL="0" marR="0" marT="0" marB="0" anchor="b"/>
                </a:tc>
                <a:tc>
                  <a:txBody>
                    <a:bodyPr/>
                    <a:lstStyle/>
                    <a:p>
                      <a:pPr marL="63500">
                        <a:lnSpc>
                          <a:spcPts val="1270"/>
                        </a:lnSpc>
                        <a:spcAft>
                          <a:spcPts val="0"/>
                        </a:spcAft>
                      </a:pPr>
                      <a:r>
                        <a:rPr lang="it-IT" sz="1800" b="0" kern="50" dirty="0">
                          <a:effectLst/>
                        </a:rPr>
                        <a:t>Il sottosistema permette ad ogni utente registrato di visualizzare la classifica del gioco in base al criterio scelto.</a:t>
                      </a:r>
                      <a:endParaRPr lang="it-IT" sz="1800" b="0" kern="50" dirty="0">
                        <a:effectLst/>
                        <a:latin typeface="Times New Roman" panose="02020603050405020304" pitchFamily="18" charset="0"/>
                        <a:ea typeface="Lucida Sans Unicode" panose="020B0602030504020204" pitchFamily="34" charset="0"/>
                      </a:endParaRPr>
                    </a:p>
                  </a:txBody>
                  <a:tcPr marL="0" marR="0" marT="0" marB="0" anchor="b"/>
                </a:tc>
              </a:tr>
            </a:tbl>
          </a:graphicData>
        </a:graphic>
      </p:graphicFrame>
    </p:spTree>
    <p:extLst>
      <p:ext uri="{BB962C8B-B14F-4D97-AF65-F5344CB8AC3E}">
        <p14:creationId xmlns:p14="http://schemas.microsoft.com/office/powerpoint/2010/main" val="36691221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79959" y="147463"/>
            <a:ext cx="9905998" cy="1478570"/>
          </a:xfrm>
        </p:spPr>
        <p:txBody>
          <a:bodyPr/>
          <a:lstStyle/>
          <a:p>
            <a:pPr algn="ctr"/>
            <a:r>
              <a:rPr lang="it-IT" b="1" dirty="0"/>
              <a:t>MATRICE DI CONTROLLO DEGLI ACCESSI </a:t>
            </a:r>
            <a:endParaRPr lang="it-IT" dirty="0"/>
          </a:p>
        </p:txBody>
      </p:sp>
      <p:sp>
        <p:nvSpPr>
          <p:cNvPr id="3" name="Segnaposto contenuto 2"/>
          <p:cNvSpPr>
            <a:spLocks noGrp="1"/>
          </p:cNvSpPr>
          <p:nvPr>
            <p:ph idx="1"/>
          </p:nvPr>
        </p:nvSpPr>
        <p:spPr/>
        <p:txBody>
          <a:bodyPr>
            <a:normAutofit lnSpcReduction="10000"/>
          </a:bodyPr>
          <a:lstStyle/>
          <a:p>
            <a:pPr marL="0" indent="0">
              <a:buNone/>
            </a:pPr>
            <a:r>
              <a:rPr lang="it-IT" dirty="0"/>
              <a:t>Le categorie di utenti sono due: utente non registrato e utente registrato. L’utente non registrato ha accesso soltanto alla gestione della registrazione. L’utente registrato è un utente che ha effettuato la registrazione </a:t>
            </a:r>
            <a:r>
              <a:rPr lang="it-IT" dirty="0" smtClean="0"/>
              <a:t>all’applicazione.</a:t>
            </a:r>
          </a:p>
          <a:p>
            <a:pPr marL="0" indent="0">
              <a:buNone/>
            </a:pPr>
            <a:r>
              <a:rPr lang="it-IT" dirty="0" smtClean="0"/>
              <a:t>Quest’ultimo </a:t>
            </a:r>
            <a:r>
              <a:rPr lang="it-IT" dirty="0"/>
              <a:t>ha la possibilità di visualizzare e modificare i dati del proprio profilo e visualizzare qui anche le proprie statistiche</a:t>
            </a:r>
            <a:r>
              <a:rPr lang="it-IT" dirty="0" smtClean="0"/>
              <a:t>. Inoltre </a:t>
            </a:r>
            <a:r>
              <a:rPr lang="it-IT" dirty="0"/>
              <a:t>può effettuare partite inerenti alle varie modalità di gioco e modificare le impostazioni del gioco. </a:t>
            </a:r>
          </a:p>
          <a:p>
            <a:endParaRPr lang="it-IT" dirty="0"/>
          </a:p>
          <a:p>
            <a:endParaRPr lang="it-IT" dirty="0"/>
          </a:p>
        </p:txBody>
      </p:sp>
    </p:spTree>
    <p:extLst>
      <p:ext uri="{BB962C8B-B14F-4D97-AF65-F5344CB8AC3E}">
        <p14:creationId xmlns:p14="http://schemas.microsoft.com/office/powerpoint/2010/main" val="8554941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5375" y="294926"/>
            <a:ext cx="9905998" cy="1478570"/>
          </a:xfrm>
        </p:spPr>
        <p:txBody>
          <a:bodyPr/>
          <a:lstStyle/>
          <a:p>
            <a:pPr algn="ctr"/>
            <a:r>
              <a:rPr lang="it-IT" b="1" dirty="0"/>
              <a:t>MATRICE DI CONTROLLO DEGLI ACCESSI </a:t>
            </a:r>
            <a:endParaRPr lang="it-IT" dirty="0"/>
          </a:p>
        </p:txBody>
      </p:sp>
      <p:sp>
        <p:nvSpPr>
          <p:cNvPr id="3" name="Segnaposto contenuto 2"/>
          <p:cNvSpPr>
            <a:spLocks noGrp="1"/>
          </p:cNvSpPr>
          <p:nvPr>
            <p:ph idx="1"/>
          </p:nvPr>
        </p:nvSpPr>
        <p:spPr>
          <a:xfrm>
            <a:off x="1335375" y="1750724"/>
            <a:ext cx="9905999" cy="3541714"/>
          </a:xfrm>
        </p:spPr>
        <p:txBody>
          <a:bodyPr/>
          <a:lstStyle/>
          <a:p>
            <a:pPr marL="0" indent="0">
              <a:buNone/>
            </a:pPr>
            <a:r>
              <a:rPr lang="it-IT" b="1" dirty="0"/>
              <a:t>Matrice degli accessi relativa all’applicazione per sistema operativo Android:</a:t>
            </a: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3634630238"/>
              </p:ext>
            </p:extLst>
          </p:nvPr>
        </p:nvGraphicFramePr>
        <p:xfrm>
          <a:off x="1335373" y="3047230"/>
          <a:ext cx="9906000" cy="1112520"/>
        </p:xfrm>
        <a:graphic>
          <a:graphicData uri="http://schemas.openxmlformats.org/drawingml/2006/table">
            <a:tbl>
              <a:tblPr firstRow="1" bandRow="1">
                <a:tableStyleId>{7DF18680-E054-41AD-8BC1-D1AEF772440D}</a:tableStyleId>
              </a:tblPr>
              <a:tblGrid>
                <a:gridCol w="3302000"/>
                <a:gridCol w="3302000"/>
                <a:gridCol w="3302000"/>
              </a:tblGrid>
              <a:tr h="370840">
                <a:tc>
                  <a:txBody>
                    <a:bodyPr/>
                    <a:lstStyle/>
                    <a:p>
                      <a:r>
                        <a:rPr lang="it-IT" dirty="0" smtClean="0"/>
                        <a:t>Attore</a:t>
                      </a:r>
                      <a:endParaRPr lang="it-IT" dirty="0"/>
                    </a:p>
                  </a:txBody>
                  <a:tcPr/>
                </a:tc>
                <a:tc>
                  <a:txBody>
                    <a:bodyPr/>
                    <a:lstStyle/>
                    <a:p>
                      <a:r>
                        <a:rPr lang="it-IT" dirty="0" smtClean="0"/>
                        <a:t>Gestione Profilo</a:t>
                      </a:r>
                      <a:endParaRPr lang="it-IT" dirty="0"/>
                    </a:p>
                  </a:txBody>
                  <a:tcPr/>
                </a:tc>
                <a:tc>
                  <a:txBody>
                    <a:bodyPr/>
                    <a:lstStyle/>
                    <a:p>
                      <a:r>
                        <a:rPr lang="it-IT" dirty="0" smtClean="0"/>
                        <a:t>Gestione</a:t>
                      </a:r>
                      <a:r>
                        <a:rPr lang="it-IT" baseline="0" dirty="0" smtClean="0"/>
                        <a:t> Statistiche</a:t>
                      </a:r>
                      <a:endParaRPr lang="it-IT" dirty="0"/>
                    </a:p>
                  </a:txBody>
                  <a:tcPr/>
                </a:tc>
              </a:tr>
              <a:tr h="370840">
                <a:tc>
                  <a:txBody>
                    <a:bodyPr/>
                    <a:lstStyle/>
                    <a:p>
                      <a:r>
                        <a:rPr lang="it-IT" dirty="0" smtClean="0"/>
                        <a:t>Utente_Registrato</a:t>
                      </a:r>
                      <a:endParaRPr lang="it-IT" dirty="0"/>
                    </a:p>
                  </a:txBody>
                  <a:tcPr/>
                </a:tc>
                <a:tc>
                  <a:txBody>
                    <a:bodyPr/>
                    <a:lstStyle/>
                    <a:p>
                      <a:pPr marL="50800" algn="ctr">
                        <a:lnSpc>
                          <a:spcPts val="1270"/>
                        </a:lnSpc>
                        <a:spcAft>
                          <a:spcPts val="0"/>
                        </a:spcAft>
                      </a:pPr>
                      <a:r>
                        <a:rPr lang="it-IT" sz="1800" kern="50" dirty="0">
                          <a:effectLst/>
                          <a:latin typeface="Times New Roman" panose="02020603050405020304" pitchFamily="18" charset="0"/>
                          <a:ea typeface="Lucida Sans Unicode" panose="020B0602030504020204" pitchFamily="34" charset="0"/>
                        </a:rPr>
                        <a:t>Login</a:t>
                      </a:r>
                    </a:p>
                  </a:txBody>
                  <a:tcPr marL="0" marR="0" marT="0" marB="0" anchor="b"/>
                </a:tc>
                <a:tc>
                  <a:txBody>
                    <a:bodyPr/>
                    <a:lstStyle/>
                    <a:p>
                      <a:pPr marL="50800" algn="ctr">
                        <a:lnSpc>
                          <a:spcPts val="1270"/>
                        </a:lnSpc>
                        <a:spcAft>
                          <a:spcPts val="0"/>
                        </a:spcAft>
                      </a:pPr>
                      <a:r>
                        <a:rPr lang="it-IT" sz="1800" kern="50" dirty="0">
                          <a:effectLst/>
                          <a:latin typeface="Times New Roman" panose="02020603050405020304" pitchFamily="18" charset="0"/>
                          <a:ea typeface="Lucida Sans Unicode" panose="020B0602030504020204" pitchFamily="34" charset="0"/>
                        </a:rPr>
                        <a:t>Visualizzazione statistiche personali utente</a:t>
                      </a:r>
                    </a:p>
                  </a:txBody>
                  <a:tcPr marL="0" marR="0" marT="0" marB="0" anchor="b"/>
                </a:tc>
              </a:tr>
              <a:tr h="370840">
                <a:tc>
                  <a:txBody>
                    <a:bodyPr/>
                    <a:lstStyle/>
                    <a:p>
                      <a:r>
                        <a:rPr lang="it-IT" dirty="0" smtClean="0"/>
                        <a:t>Utente_Non_Registrato</a:t>
                      </a:r>
                      <a:endParaRPr lang="it-IT" dirty="0"/>
                    </a:p>
                  </a:txBody>
                  <a:tcPr/>
                </a:tc>
                <a:tc>
                  <a:txBody>
                    <a:bodyPr/>
                    <a:lstStyle/>
                    <a:p>
                      <a:pPr algn="ctr"/>
                      <a:r>
                        <a:rPr lang="it-IT" dirty="0" smtClean="0"/>
                        <a:t>-</a:t>
                      </a:r>
                      <a:endParaRPr lang="it-IT" dirty="0"/>
                    </a:p>
                  </a:txBody>
                  <a:tcPr/>
                </a:tc>
                <a:tc>
                  <a:txBody>
                    <a:bodyPr/>
                    <a:lstStyle/>
                    <a:p>
                      <a:pPr algn="ctr"/>
                      <a:r>
                        <a:rPr lang="it-IT" dirty="0" smtClean="0"/>
                        <a:t>-</a:t>
                      </a:r>
                      <a:endParaRPr lang="it-IT" dirty="0"/>
                    </a:p>
                  </a:txBody>
                  <a:tcPr/>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2738786968"/>
              </p:ext>
            </p:extLst>
          </p:nvPr>
        </p:nvGraphicFramePr>
        <p:xfrm>
          <a:off x="1335373" y="4568526"/>
          <a:ext cx="9906000" cy="1651000"/>
        </p:xfrm>
        <a:graphic>
          <a:graphicData uri="http://schemas.openxmlformats.org/drawingml/2006/table">
            <a:tbl>
              <a:tblPr firstRow="1" bandRow="1">
                <a:tableStyleId>{7DF18680-E054-41AD-8BC1-D1AEF772440D}</a:tableStyleId>
              </a:tblPr>
              <a:tblGrid>
                <a:gridCol w="2308372"/>
                <a:gridCol w="1654028"/>
                <a:gridCol w="1981200"/>
                <a:gridCol w="1981200"/>
                <a:gridCol w="1981200"/>
              </a:tblGrid>
              <a:tr h="370840">
                <a:tc>
                  <a:txBody>
                    <a:bodyPr/>
                    <a:lstStyle/>
                    <a:p>
                      <a:r>
                        <a:rPr lang="it-IT" dirty="0" smtClean="0"/>
                        <a:t>Attore</a:t>
                      </a:r>
                      <a:endParaRPr lang="it-IT" dirty="0"/>
                    </a:p>
                  </a:txBody>
                  <a:tcPr/>
                </a:tc>
                <a:tc>
                  <a:txBody>
                    <a:bodyPr/>
                    <a:lstStyle/>
                    <a:p>
                      <a:pPr algn="ctr"/>
                      <a:r>
                        <a:rPr lang="it-IT" dirty="0" smtClean="0"/>
                        <a:t>Gestione</a:t>
                      </a:r>
                      <a:r>
                        <a:rPr lang="it-IT" baseline="0" dirty="0" smtClean="0"/>
                        <a:t> Gioco</a:t>
                      </a:r>
                      <a:endParaRPr lang="it-IT" dirty="0"/>
                    </a:p>
                  </a:txBody>
                  <a:tcPr/>
                </a:tc>
                <a:tc>
                  <a:txBody>
                    <a:bodyPr/>
                    <a:lstStyle/>
                    <a:p>
                      <a:pPr algn="ctr"/>
                      <a:r>
                        <a:rPr lang="it-IT" dirty="0" smtClean="0"/>
                        <a:t>Gestione</a:t>
                      </a:r>
                      <a:r>
                        <a:rPr lang="it-IT" baseline="0" dirty="0" smtClean="0"/>
                        <a:t> Registrazione</a:t>
                      </a:r>
                      <a:endParaRPr lang="it-IT" dirty="0"/>
                    </a:p>
                  </a:txBody>
                  <a:tcPr/>
                </a:tc>
                <a:tc>
                  <a:txBody>
                    <a:bodyPr/>
                    <a:lstStyle/>
                    <a:p>
                      <a:pPr algn="ctr"/>
                      <a:r>
                        <a:rPr lang="it-IT" dirty="0" smtClean="0"/>
                        <a:t>Gestione Impostazioni</a:t>
                      </a:r>
                      <a:endParaRPr lang="it-IT" dirty="0"/>
                    </a:p>
                  </a:txBody>
                  <a:tcPr/>
                </a:tc>
                <a:tc>
                  <a:txBody>
                    <a:bodyPr/>
                    <a:lstStyle/>
                    <a:p>
                      <a:pPr algn="ctr"/>
                      <a:r>
                        <a:rPr lang="it-IT" dirty="0" smtClean="0"/>
                        <a:t>Gestione Classifica</a:t>
                      </a:r>
                      <a:endParaRPr lang="it-IT" dirty="0"/>
                    </a:p>
                  </a:txBody>
                  <a:tcPr/>
                </a:tc>
              </a:tr>
              <a:tr h="370840">
                <a:tc>
                  <a:txBody>
                    <a:bodyPr/>
                    <a:lstStyle/>
                    <a:p>
                      <a:r>
                        <a:rPr lang="it-IT" dirty="0" smtClean="0"/>
                        <a:t>Utente_Registrato</a:t>
                      </a:r>
                      <a:endParaRPr lang="it-IT" dirty="0"/>
                    </a:p>
                  </a:txBody>
                  <a:tcPr/>
                </a:tc>
                <a:tc>
                  <a:txBody>
                    <a:bodyPr/>
                    <a:lstStyle/>
                    <a:p>
                      <a:pPr algn="ctr"/>
                      <a:r>
                        <a:rPr lang="it-IT" dirty="0" smtClean="0"/>
                        <a:t>Scelta</a:t>
                      </a:r>
                      <a:r>
                        <a:rPr lang="it-IT" baseline="0" dirty="0" smtClean="0"/>
                        <a:t> modalità</a:t>
                      </a:r>
                      <a:endParaRPr lang="it-IT" dirty="0"/>
                    </a:p>
                  </a:txBody>
                  <a:tcPr marL="0" marR="0" marT="0" marB="0" anchor="b"/>
                </a:tc>
                <a:tc>
                  <a:txBody>
                    <a:bodyPr/>
                    <a:lstStyle/>
                    <a:p>
                      <a:pPr algn="ctr"/>
                      <a:r>
                        <a:rPr lang="it-IT" dirty="0" smtClean="0"/>
                        <a:t>-</a:t>
                      </a:r>
                      <a:endParaRPr lang="it-IT" dirty="0"/>
                    </a:p>
                  </a:txBody>
                  <a:tcPr marL="0" marR="0" marT="0" marB="0" anchor="b"/>
                </a:tc>
                <a:tc>
                  <a:txBody>
                    <a:bodyPr/>
                    <a:lstStyle/>
                    <a:p>
                      <a:pPr algn="ctr"/>
                      <a:r>
                        <a:rPr lang="it-IT" dirty="0" smtClean="0"/>
                        <a:t>Visualizzazione</a:t>
                      </a:r>
                    </a:p>
                    <a:p>
                      <a:pPr algn="ctr"/>
                      <a:r>
                        <a:rPr lang="it-IT" dirty="0" smtClean="0"/>
                        <a:t>Modifiche</a:t>
                      </a:r>
                      <a:endParaRPr lang="it-IT" dirty="0"/>
                    </a:p>
                  </a:txBody>
                  <a:tcPr/>
                </a:tc>
                <a:tc>
                  <a:txBody>
                    <a:bodyPr/>
                    <a:lstStyle/>
                    <a:p>
                      <a:pPr algn="ctr"/>
                      <a:r>
                        <a:rPr lang="it-IT" dirty="0" smtClean="0"/>
                        <a:t>Visualizzazione</a:t>
                      </a:r>
                      <a:endParaRPr lang="it-IT" dirty="0"/>
                    </a:p>
                  </a:txBody>
                  <a:tcPr/>
                </a:tc>
              </a:tr>
              <a:tr h="370840">
                <a:tc>
                  <a:txBody>
                    <a:bodyPr/>
                    <a:lstStyle/>
                    <a:p>
                      <a:pPr algn="ctr"/>
                      <a:r>
                        <a:rPr lang="it-IT" dirty="0" smtClean="0"/>
                        <a:t>Utente_Non_Registrato</a:t>
                      </a:r>
                      <a:endParaRPr lang="it-IT" dirty="0"/>
                    </a:p>
                  </a:txBody>
                  <a:tcPr/>
                </a:tc>
                <a:tc>
                  <a:txBody>
                    <a:bodyPr/>
                    <a:lstStyle/>
                    <a:p>
                      <a:pPr algn="ctr"/>
                      <a:r>
                        <a:rPr lang="it-IT" dirty="0" smtClean="0"/>
                        <a:t>-</a:t>
                      </a:r>
                      <a:endParaRPr lang="it-IT" dirty="0"/>
                    </a:p>
                  </a:txBody>
                  <a:tcPr marL="0" marR="0" marT="0" marB="0" anchor="b"/>
                </a:tc>
                <a:tc>
                  <a:txBody>
                    <a:bodyPr/>
                    <a:lstStyle/>
                    <a:p>
                      <a:pPr algn="ctr"/>
                      <a:r>
                        <a:rPr lang="it-IT" dirty="0" smtClean="0"/>
                        <a:t>Registrazione</a:t>
                      </a:r>
                      <a:endParaRPr lang="it-IT" dirty="0"/>
                    </a:p>
                  </a:txBody>
                  <a:tcPr marL="0" marR="0" marT="0" marB="0" anchor="b"/>
                </a:tc>
                <a:tc>
                  <a:txBody>
                    <a:bodyPr/>
                    <a:lstStyle/>
                    <a:p>
                      <a:pPr algn="ctr"/>
                      <a:r>
                        <a:rPr lang="it-IT" dirty="0" smtClean="0"/>
                        <a:t>-</a:t>
                      </a:r>
                      <a:endParaRPr lang="it-IT" dirty="0"/>
                    </a:p>
                  </a:txBody>
                  <a:tcPr/>
                </a:tc>
                <a:tc>
                  <a:txBody>
                    <a:bodyPr/>
                    <a:lstStyle/>
                    <a:p>
                      <a:pPr algn="ctr"/>
                      <a:r>
                        <a:rPr lang="it-IT" dirty="0" smtClean="0"/>
                        <a:t>-</a:t>
                      </a:r>
                      <a:endParaRPr lang="it-IT" dirty="0"/>
                    </a:p>
                  </a:txBody>
                  <a:tcPr/>
                </a:tc>
              </a:tr>
            </a:tbl>
          </a:graphicData>
        </a:graphic>
      </p:graphicFrame>
    </p:spTree>
    <p:extLst>
      <p:ext uri="{BB962C8B-B14F-4D97-AF65-F5344CB8AC3E}">
        <p14:creationId xmlns:p14="http://schemas.microsoft.com/office/powerpoint/2010/main" val="22641883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07668" y="202882"/>
            <a:ext cx="9905998" cy="1321119"/>
          </a:xfrm>
        </p:spPr>
        <p:txBody>
          <a:bodyPr/>
          <a:lstStyle/>
          <a:p>
            <a:pPr algn="ctr"/>
            <a:r>
              <a:rPr lang="it-IT" b="1" dirty="0"/>
              <a:t>Boundary conditions </a:t>
            </a:r>
            <a:endParaRPr lang="it-IT" dirty="0"/>
          </a:p>
        </p:txBody>
      </p:sp>
      <p:sp>
        <p:nvSpPr>
          <p:cNvPr id="3" name="Segnaposto contenuto 2"/>
          <p:cNvSpPr>
            <a:spLocks noGrp="1"/>
          </p:cNvSpPr>
          <p:nvPr>
            <p:ph idx="1"/>
          </p:nvPr>
        </p:nvSpPr>
        <p:spPr>
          <a:xfrm>
            <a:off x="1307668" y="1524001"/>
            <a:ext cx="9905999" cy="5070764"/>
          </a:xfrm>
        </p:spPr>
        <p:txBody>
          <a:bodyPr>
            <a:normAutofit fontScale="92500" lnSpcReduction="10000"/>
          </a:bodyPr>
          <a:lstStyle/>
          <a:p>
            <a:pPr marL="0" indent="0">
              <a:buNone/>
            </a:pPr>
            <a:r>
              <a:rPr lang="it-IT" b="1" dirty="0"/>
              <a:t>2.1 Start‐up del sistema </a:t>
            </a:r>
            <a:endParaRPr lang="it-IT" dirty="0"/>
          </a:p>
          <a:p>
            <a:pPr lvl="1"/>
            <a:r>
              <a:rPr lang="it-IT" dirty="0"/>
              <a:t>L’applicazione BizBong è disponibile solo con l’ausilio di una connessione ad internet</a:t>
            </a:r>
            <a:r>
              <a:rPr lang="it-IT" dirty="0" smtClean="0"/>
              <a:t>, senza </a:t>
            </a:r>
            <a:r>
              <a:rPr lang="it-IT" dirty="0"/>
              <a:t>di </a:t>
            </a:r>
            <a:r>
              <a:rPr lang="it-IT" dirty="0" smtClean="0"/>
              <a:t>essa non </a:t>
            </a:r>
            <a:r>
              <a:rPr lang="it-IT" dirty="0"/>
              <a:t>sarà </a:t>
            </a:r>
            <a:r>
              <a:rPr lang="it-IT" dirty="0" smtClean="0"/>
              <a:t>possibile usufruire </a:t>
            </a:r>
            <a:r>
              <a:rPr lang="it-IT" dirty="0"/>
              <a:t>delle varie funzionalità quali la registrazione e l’autenticazione.</a:t>
            </a:r>
          </a:p>
          <a:p>
            <a:pPr lvl="1"/>
            <a:r>
              <a:rPr lang="it-IT" dirty="0"/>
              <a:t>La homepage permette agli utenti di autenticarsi ed accedere quindi alle varie funzionalità. </a:t>
            </a:r>
          </a:p>
          <a:p>
            <a:pPr marL="0" indent="0">
              <a:buNone/>
            </a:pPr>
            <a:r>
              <a:rPr lang="it-IT" b="1" dirty="0" smtClean="0"/>
              <a:t>2.2 </a:t>
            </a:r>
            <a:r>
              <a:rPr lang="it-IT" b="1" dirty="0"/>
              <a:t>Fallimento del sistema </a:t>
            </a:r>
            <a:endParaRPr lang="it-IT" dirty="0"/>
          </a:p>
          <a:p>
            <a:pPr lvl="1"/>
            <a:r>
              <a:rPr lang="it-IT" dirty="0"/>
              <a:t>Nel caso in cui l’applicazione dovesse incorrere in problemi e quindi non riesce a fornire il servizio verrà riavviata</a:t>
            </a:r>
            <a:r>
              <a:rPr lang="it-IT" dirty="0" smtClean="0"/>
              <a:t>.</a:t>
            </a:r>
            <a:endParaRPr lang="it-IT" dirty="0"/>
          </a:p>
          <a:p>
            <a:pPr marL="0" indent="0">
              <a:buNone/>
            </a:pPr>
            <a:r>
              <a:rPr lang="it-IT" b="1" dirty="0"/>
              <a:t>2.3 Terminazione del sistema </a:t>
            </a:r>
            <a:endParaRPr lang="it-IT" dirty="0"/>
          </a:p>
          <a:p>
            <a:pPr lvl="1"/>
            <a:r>
              <a:rPr lang="it-IT" dirty="0"/>
              <a:t>La terminazione del sistema avviene solo nel caso in cui tutti i sottosistemi siano stati disattivati: nel caso in cui qualche sottosistema sia ancora attivo il sistema rimarrà ancora in esecuzione. Per non incorrere in problemi prima di disattivare il server e il database è consigliabile disattivare prima tutti i client. </a:t>
            </a:r>
          </a:p>
          <a:p>
            <a:endParaRPr lang="it-IT" dirty="0"/>
          </a:p>
        </p:txBody>
      </p:sp>
    </p:spTree>
    <p:extLst>
      <p:ext uri="{BB962C8B-B14F-4D97-AF65-F5344CB8AC3E}">
        <p14:creationId xmlns:p14="http://schemas.microsoft.com/office/powerpoint/2010/main" val="11057392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522" y="64336"/>
            <a:ext cx="9905998" cy="850064"/>
          </a:xfrm>
        </p:spPr>
        <p:txBody>
          <a:bodyPr/>
          <a:lstStyle/>
          <a:p>
            <a:pPr algn="ctr"/>
            <a:r>
              <a:rPr lang="it-IT" b="1" dirty="0"/>
              <a:t>Boundary conditions </a:t>
            </a:r>
            <a:endParaRPr lang="it-IT" dirty="0"/>
          </a:p>
        </p:txBody>
      </p:sp>
      <p:sp>
        <p:nvSpPr>
          <p:cNvPr id="3" name="Segnaposto contenuto 2"/>
          <p:cNvSpPr>
            <a:spLocks noGrp="1"/>
          </p:cNvSpPr>
          <p:nvPr>
            <p:ph idx="1"/>
          </p:nvPr>
        </p:nvSpPr>
        <p:spPr>
          <a:xfrm>
            <a:off x="1321521" y="914399"/>
            <a:ext cx="9905999" cy="5777345"/>
          </a:xfrm>
        </p:spPr>
        <p:txBody>
          <a:bodyPr>
            <a:noAutofit/>
          </a:bodyPr>
          <a:lstStyle/>
          <a:p>
            <a:pPr marL="0" indent="0">
              <a:buNone/>
            </a:pPr>
            <a:r>
              <a:rPr lang="it-IT" sz="2000" b="1" dirty="0"/>
              <a:t>2.4 Gestione delle Eccezioni</a:t>
            </a:r>
            <a:endParaRPr lang="it-IT" sz="2000" dirty="0"/>
          </a:p>
          <a:p>
            <a:pPr lvl="1"/>
            <a:r>
              <a:rPr lang="it-IT" dirty="0"/>
              <a:t>Le eccezioni del sistema vengono opportunamente gestite tramite Toast e Alert, evitando quindi di mandare in crash il sistema.</a:t>
            </a:r>
          </a:p>
          <a:p>
            <a:pPr lvl="1"/>
            <a:r>
              <a:rPr lang="it-IT" dirty="0"/>
              <a:t>Le principali eccezioni gestite sono presenti nel login o nella registrazione</a:t>
            </a:r>
            <a:r>
              <a:rPr lang="it-IT" dirty="0" smtClean="0"/>
              <a:t>, con </a:t>
            </a:r>
            <a:r>
              <a:rPr lang="it-IT" dirty="0"/>
              <a:t>la presenza di dati errati o già presenti nel database</a:t>
            </a:r>
            <a:r>
              <a:rPr lang="it-IT" dirty="0" smtClean="0"/>
              <a:t>.</a:t>
            </a:r>
            <a:endParaRPr lang="it-IT" dirty="0"/>
          </a:p>
          <a:p>
            <a:pPr marL="0" indent="0">
              <a:buNone/>
            </a:pPr>
            <a:r>
              <a:rPr lang="it-IT" sz="2000" b="1" dirty="0"/>
              <a:t>2.5 Global Software Control</a:t>
            </a:r>
            <a:endParaRPr lang="it-IT" sz="2000" dirty="0"/>
          </a:p>
          <a:p>
            <a:pPr lvl="1"/>
            <a:r>
              <a:rPr lang="it-IT" dirty="0"/>
              <a:t>Nel flusso di controllo relativo al software del sistema da realizzare, non esisterà alcuna sequenza prestabilita, ma di volta in volta, l’interazione dell’attore con le componenti dei vari sottosistemi identificati genererà degli specifici comportamenti del sistema.</a:t>
            </a:r>
          </a:p>
          <a:p>
            <a:pPr lvl="1"/>
            <a:r>
              <a:rPr lang="it-IT" dirty="0"/>
              <a:t>Da questa considerazione possiamo affermare che il flusso di controllo del nostro sistema è “event-driven”, ovvero guidato dagli eventi.</a:t>
            </a:r>
          </a:p>
          <a:p>
            <a:pPr lvl="1"/>
            <a:r>
              <a:rPr lang="it-IT" dirty="0"/>
              <a:t>Durante lo svolgimento delle operazioni gli attori non potranno svolgerne altre contemporaneamente, sarà però possibile interromperne una durante il suo svolgimento, mantenendo così una notevole flessibilità dei dati. </a:t>
            </a:r>
          </a:p>
        </p:txBody>
      </p:sp>
    </p:spTree>
    <p:extLst>
      <p:ext uri="{BB962C8B-B14F-4D97-AF65-F5344CB8AC3E}">
        <p14:creationId xmlns:p14="http://schemas.microsoft.com/office/powerpoint/2010/main" val="137825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Requisiti </a:t>
            </a:r>
            <a:r>
              <a:rPr lang="it-IT" b="1" i="1" dirty="0" smtClean="0"/>
              <a:t>Funzionali</a:t>
            </a:r>
            <a:endParaRPr lang="it-IT" dirty="0"/>
          </a:p>
        </p:txBody>
      </p:sp>
      <p:sp>
        <p:nvSpPr>
          <p:cNvPr id="3" name="Segnaposto contenuto 2"/>
          <p:cNvSpPr>
            <a:spLocks noGrp="1"/>
          </p:cNvSpPr>
          <p:nvPr>
            <p:ph idx="1"/>
          </p:nvPr>
        </p:nvSpPr>
        <p:spPr>
          <a:xfrm>
            <a:off x="1141412" y="2249486"/>
            <a:ext cx="9905999" cy="4292982"/>
          </a:xfrm>
        </p:spPr>
        <p:txBody>
          <a:bodyPr>
            <a:noAutofit/>
          </a:bodyPr>
          <a:lstStyle/>
          <a:p>
            <a:pPr marL="914400" lvl="1" indent="-457200">
              <a:buFont typeface="+mj-lt"/>
              <a:buAutoNum type="arabicPeriod"/>
            </a:pPr>
            <a:r>
              <a:rPr lang="it-IT" dirty="0"/>
              <a:t>Il sistema permette all’utente di creare un account:</a:t>
            </a:r>
          </a:p>
          <a:p>
            <a:pPr lvl="2"/>
            <a:r>
              <a:rPr lang="it-IT" sz="2000" dirty="0"/>
              <a:t>Per la registrazione sono necessarie nickname, password ed email;</a:t>
            </a:r>
          </a:p>
          <a:p>
            <a:pPr lvl="2"/>
            <a:r>
              <a:rPr lang="it-IT" sz="2000" dirty="0"/>
              <a:t>Il sistema garantisce l’unicità tra gli utenti attraverso il nickname</a:t>
            </a:r>
            <a:r>
              <a:rPr lang="it-IT" sz="2000" dirty="0" smtClean="0"/>
              <a:t>;</a:t>
            </a:r>
          </a:p>
          <a:p>
            <a:pPr lvl="2"/>
            <a:r>
              <a:rPr lang="it-IT" sz="2000" dirty="0" smtClean="0"/>
              <a:t>La password inserita deve contenere almeno un numero, un carattere maiuscolo, minuscolo e speciale;</a:t>
            </a:r>
          </a:p>
          <a:p>
            <a:pPr lvl="2"/>
            <a:r>
              <a:rPr lang="it-IT" sz="2000" dirty="0" smtClean="0"/>
              <a:t>Viene inviata un’ email di convalida;</a:t>
            </a:r>
          </a:p>
          <a:p>
            <a:pPr marL="914400" lvl="2" indent="0">
              <a:buNone/>
            </a:pPr>
            <a:endParaRPr lang="it-IT" sz="2000" dirty="0" smtClean="0"/>
          </a:p>
          <a:p>
            <a:pPr marL="800100" lvl="1" indent="-342900">
              <a:buFont typeface="+mj-lt"/>
              <a:buAutoNum type="arabicPeriod"/>
            </a:pPr>
            <a:r>
              <a:rPr lang="it-IT" dirty="0" smtClean="0"/>
              <a:t>Il sistema permette all’utente di effettuare il login:</a:t>
            </a:r>
          </a:p>
          <a:p>
            <a:pPr lvl="2"/>
            <a:r>
              <a:rPr lang="it-IT" sz="2000" dirty="0" smtClean="0"/>
              <a:t>Le </a:t>
            </a:r>
            <a:r>
              <a:rPr lang="it-IT" sz="2000" dirty="0"/>
              <a:t>credenziali richieste sono nickname e password;</a:t>
            </a:r>
          </a:p>
          <a:p>
            <a:pPr lvl="2"/>
            <a:r>
              <a:rPr lang="it-IT" sz="2000" dirty="0"/>
              <a:t>Viene garantita la criptazione della password in fase di digitalizzazione</a:t>
            </a:r>
            <a:r>
              <a:rPr lang="it-IT" sz="2000" dirty="0" smtClean="0"/>
              <a:t>;</a:t>
            </a:r>
            <a:endParaRPr lang="it-IT" sz="2000" dirty="0"/>
          </a:p>
        </p:txBody>
      </p:sp>
    </p:spTree>
    <p:extLst>
      <p:ext uri="{BB962C8B-B14F-4D97-AF65-F5344CB8AC3E}">
        <p14:creationId xmlns:p14="http://schemas.microsoft.com/office/powerpoint/2010/main" val="23717345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Mapping Hardware &amp; Software</a:t>
            </a:r>
            <a:endParaRPr lang="it-IT" dirty="0"/>
          </a:p>
        </p:txBody>
      </p:sp>
      <p:sp>
        <p:nvSpPr>
          <p:cNvPr id="3" name="Segnaposto contenuto 2"/>
          <p:cNvSpPr>
            <a:spLocks noGrp="1"/>
          </p:cNvSpPr>
          <p:nvPr>
            <p:ph idx="1"/>
          </p:nvPr>
        </p:nvSpPr>
        <p:spPr/>
        <p:txBody>
          <a:bodyPr>
            <a:normAutofit fontScale="85000" lnSpcReduction="20000"/>
          </a:bodyPr>
          <a:lstStyle/>
          <a:p>
            <a:pPr marL="0" indent="0">
              <a:buNone/>
            </a:pPr>
            <a:endParaRPr lang="it-IT" b="1" dirty="0" smtClean="0"/>
          </a:p>
          <a:p>
            <a:pPr marL="0" indent="0">
              <a:buNone/>
            </a:pPr>
            <a:endParaRPr lang="it-IT" b="1" dirty="0"/>
          </a:p>
          <a:p>
            <a:pPr marL="0" indent="0">
              <a:buNone/>
            </a:pPr>
            <a:endParaRPr lang="it-IT" b="1" dirty="0" smtClean="0"/>
          </a:p>
          <a:p>
            <a:pPr marL="0" indent="0">
              <a:buNone/>
            </a:pPr>
            <a:endParaRPr lang="it-IT" b="1" dirty="0"/>
          </a:p>
          <a:p>
            <a:pPr marL="0" indent="0">
              <a:buNone/>
            </a:pPr>
            <a:endParaRPr lang="it-IT" b="1" dirty="0" smtClean="0"/>
          </a:p>
          <a:p>
            <a:pPr marL="0" indent="0">
              <a:buNone/>
            </a:pPr>
            <a:endParaRPr lang="it-IT" b="1" dirty="0"/>
          </a:p>
          <a:p>
            <a:pPr marL="0" indent="0">
              <a:buNone/>
            </a:pPr>
            <a:r>
              <a:rPr lang="it-IT" sz="1900" b="1" dirty="0"/>
              <a:t>Memorizzazione Dati: </a:t>
            </a:r>
            <a:r>
              <a:rPr lang="it-IT" sz="1900" dirty="0"/>
              <a:t>DMBS Altervista</a:t>
            </a:r>
          </a:p>
          <a:p>
            <a:pPr marL="0" indent="0">
              <a:buNone/>
            </a:pPr>
            <a:r>
              <a:rPr lang="it-IT" sz="1900" b="1" dirty="0"/>
              <a:t>Linguaggi di programmazione utilizzati: </a:t>
            </a:r>
            <a:r>
              <a:rPr lang="it-IT" sz="1900" dirty="0"/>
              <a:t>PHP, Html, Android, Java</a:t>
            </a:r>
            <a:r>
              <a:rPr lang="it-IT" dirty="0"/>
              <a:t>.</a:t>
            </a:r>
          </a:p>
          <a:p>
            <a:pPr marL="0" indent="0">
              <a:buNone/>
            </a:pPr>
            <a:endParaRPr lang="it-IT" dirty="0"/>
          </a:p>
        </p:txBody>
      </p:sp>
      <p:sp>
        <p:nvSpPr>
          <p:cNvPr id="20" name="AutoShape 23"/>
          <p:cNvSpPr>
            <a:spLocks noChangeArrowheads="1"/>
          </p:cNvSpPr>
          <p:nvPr/>
        </p:nvSpPr>
        <p:spPr bwMode="auto">
          <a:xfrm>
            <a:off x="3210647" y="2926484"/>
            <a:ext cx="1735426" cy="1479261"/>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it-IT" altLang="it-IT" sz="1100" b="0" i="0" u="none" strike="noStrike" cap="none" normalizeH="0" baseline="0" dirty="0" smtClean="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r>
              <a:rPr kumimoji="0" lang="it-IT" altLang="it-IT" sz="1600" b="0" i="0" u="none" strike="noStrike" cap="none" normalizeH="0" baseline="0" dirty="0" smtClean="0">
                <a:ln>
                  <a:noFill/>
                </a:ln>
                <a:solidFill>
                  <a:schemeClr val="bg1"/>
                </a:solidFill>
                <a:effectLst/>
                <a:latin typeface="Times New Roman" panose="02020603050405020304" pitchFamily="18" charset="0"/>
              </a:rPr>
              <a:t>Interfaccia client</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it-IT" altLang="it-IT" sz="1100" b="0" i="0" u="none" strike="noStrike" cap="none" normalizeH="0" baseline="0" dirty="0" smtClean="0">
              <a:ln>
                <a:noFill/>
              </a:ln>
              <a:solidFill>
                <a:schemeClr val="tx1"/>
              </a:solidFill>
              <a:effectLst/>
              <a:latin typeface="Times New Roman" panose="02020603050405020304" pitchFamily="18" charset="0"/>
            </a:endParaRPr>
          </a:p>
        </p:txBody>
      </p:sp>
      <p:sp>
        <p:nvSpPr>
          <p:cNvPr id="22" name="AutoShape 25"/>
          <p:cNvSpPr>
            <a:spLocks noChangeArrowheads="1"/>
          </p:cNvSpPr>
          <p:nvPr/>
        </p:nvSpPr>
        <p:spPr bwMode="auto">
          <a:xfrm>
            <a:off x="6374823" y="2327274"/>
            <a:ext cx="3018559" cy="2280949"/>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it-IT" altLang="it-IT" sz="1600" dirty="0" smtClean="0">
                <a:solidFill>
                  <a:schemeClr val="bg1"/>
                </a:solidFill>
                <a:latin typeface="Calibri" panose="020F0502020204030204" pitchFamily="34" charset="0"/>
              </a:rPr>
              <a:t>Server</a:t>
            </a:r>
            <a:endParaRPr kumimoji="0" lang="it-IT" altLang="it-IT" sz="11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it-IT" altLang="it-IT" sz="1600" b="0" i="0" u="none" strike="noStrike" cap="none" normalizeH="0" baseline="0" dirty="0" smtClean="0">
                <a:ln>
                  <a:noFill/>
                </a:ln>
                <a:solidFill>
                  <a:schemeClr val="bg1"/>
                </a:solidFill>
                <a:effectLst/>
                <a:latin typeface="Calibri" panose="020F0502020204030204" pitchFamily="34" charset="0"/>
              </a:rPr>
              <a:t>Interfaccia DB</a:t>
            </a:r>
            <a:r>
              <a:rPr kumimoji="0" lang="it-IT" altLang="it-IT" sz="1100" b="0" i="0" u="none" strike="noStrike" cap="none" normalizeH="0" baseline="0" dirty="0" smtClean="0">
                <a:ln>
                  <a:noFill/>
                </a:ln>
                <a:solidFill>
                  <a:schemeClr val="tx1"/>
                </a:solidFill>
                <a:effectLst/>
                <a:latin typeface="Calibri" panose="020F0502020204030204" pitchFamily="34" charset="0"/>
              </a:rPr>
              <a:t>G</a:t>
            </a:r>
          </a:p>
          <a:p>
            <a:pPr marL="0" marR="0" lvl="0" indent="0" algn="l" defTabSz="914400" rtl="0" eaLnBrk="0" fontAlgn="base" latinLnBrk="0" hangingPunct="0">
              <a:lnSpc>
                <a:spcPct val="100000"/>
              </a:lnSpc>
              <a:spcBef>
                <a:spcPct val="0"/>
              </a:spcBef>
              <a:spcAft>
                <a:spcPts val="800"/>
              </a:spcAft>
              <a:buClrTx/>
              <a:buSzTx/>
              <a:buFontTx/>
              <a:buNone/>
              <a:tabLst/>
            </a:pPr>
            <a:r>
              <a:rPr lang="it-IT" altLang="it-IT" sz="1600" dirty="0" smtClean="0">
                <a:solidFill>
                  <a:schemeClr val="bg1"/>
                </a:solidFill>
                <a:latin typeface="Calibri" panose="020F0502020204030204" pitchFamily="34" charset="0"/>
              </a:rPr>
              <a:t>Gestione Account</a:t>
            </a:r>
            <a:r>
              <a:rPr kumimoji="0" lang="it-IT" altLang="it-IT" sz="1100" b="0" i="0" u="none" strike="noStrike" cap="none" normalizeH="0" baseline="0" dirty="0" smtClean="0">
                <a:ln>
                  <a:noFill/>
                </a:ln>
                <a:solidFill>
                  <a:schemeClr val="tx1"/>
                </a:solidFill>
                <a:effectLst/>
                <a:latin typeface="Calibri" panose="020F0502020204030204" pitchFamily="34" charset="0"/>
              </a:rPr>
              <a:t> Account</a:t>
            </a:r>
            <a:endParaRPr kumimoji="0" lang="it-IT" altLang="it-IT" sz="1800" b="0" i="0" u="none" strike="noStrike" cap="none" normalizeH="0" baseline="0" dirty="0" smtClean="0">
              <a:ln>
                <a:noFill/>
              </a:ln>
              <a:solidFill>
                <a:schemeClr val="tx1"/>
              </a:solidFill>
              <a:effectLst/>
              <a:latin typeface="Arial" panose="020B0604020202020204" pitchFamily="34" charset="0"/>
            </a:endParaRPr>
          </a:p>
        </p:txBody>
      </p:sp>
      <p:cxnSp>
        <p:nvCxnSpPr>
          <p:cNvPr id="16411" name="AutoShape 27"/>
          <p:cNvCxnSpPr>
            <a:cxnSpLocks noChangeShapeType="1"/>
          </p:cNvCxnSpPr>
          <p:nvPr/>
        </p:nvCxnSpPr>
        <p:spPr bwMode="auto">
          <a:xfrm>
            <a:off x="4946073" y="3459668"/>
            <a:ext cx="14287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AutoShape 31"/>
          <p:cNvSpPr>
            <a:spLocks noChangeArrowheads="1"/>
          </p:cNvSpPr>
          <p:nvPr/>
        </p:nvSpPr>
        <p:spPr bwMode="auto">
          <a:xfrm>
            <a:off x="6906059" y="5398798"/>
            <a:ext cx="1601932" cy="1301389"/>
          </a:xfrm>
          <a:prstGeom prst="can">
            <a:avLst>
              <a:gd name="adj" fmla="val 250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it-IT" altLang="it-IT" sz="1100" b="0" i="0" u="none" strike="noStrike" cap="none" normalizeH="0" baseline="0" dirty="0" smtClean="0">
                <a:ln>
                  <a:noFill/>
                </a:ln>
                <a:solidFill>
                  <a:schemeClr val="tx1"/>
                </a:solidFill>
                <a:effectLst/>
                <a:latin typeface="Times New Roman" panose="02020603050405020304" pitchFamily="18" charset="0"/>
              </a:rPr>
              <a:t>	</a:t>
            </a:r>
          </a:p>
          <a:p>
            <a:pPr marL="0" marR="0" lvl="0" indent="0" algn="ctr" defTabSz="914400" rtl="0" eaLnBrk="0" fontAlgn="base" latinLnBrk="0" hangingPunct="0">
              <a:lnSpc>
                <a:spcPct val="100000"/>
              </a:lnSpc>
              <a:spcBef>
                <a:spcPct val="0"/>
              </a:spcBef>
              <a:spcAft>
                <a:spcPts val="800"/>
              </a:spcAft>
              <a:buClrTx/>
              <a:buSzTx/>
              <a:buFontTx/>
              <a:buNone/>
              <a:tabLst/>
            </a:pPr>
            <a:r>
              <a:rPr lang="it-IT" altLang="it-IT" sz="1600" dirty="0" smtClean="0">
                <a:solidFill>
                  <a:schemeClr val="bg1"/>
                </a:solidFill>
                <a:latin typeface="Times New Roman" panose="02020603050405020304" pitchFamily="18" charset="0"/>
              </a:rPr>
              <a:t>    DBMS</a:t>
            </a:r>
            <a:r>
              <a:rPr kumimoji="0" lang="it-IT" altLang="it-IT" sz="1100" b="0" i="0" u="none" strike="noStrike" cap="none" normalizeH="0" baseline="0" dirty="0" smtClean="0">
                <a:ln>
                  <a:noFill/>
                </a:ln>
                <a:solidFill>
                  <a:schemeClr val="tx1"/>
                </a:solidFill>
                <a:effectLst/>
                <a:latin typeface="Times New Roman" panose="02020603050405020304" pitchFamily="18" charset="0"/>
              </a:rPr>
              <a:t>	</a:t>
            </a:r>
          </a:p>
          <a:p>
            <a:pPr marL="0" marR="0" lvl="0" indent="0" algn="l" defTabSz="914400" rtl="0" eaLnBrk="0" fontAlgn="base" latinLnBrk="0" hangingPunct="0">
              <a:lnSpc>
                <a:spcPct val="100000"/>
              </a:lnSpc>
              <a:spcBef>
                <a:spcPct val="0"/>
              </a:spcBef>
              <a:spcAft>
                <a:spcPts val="800"/>
              </a:spcAft>
              <a:buClrTx/>
              <a:buSzTx/>
              <a:buFontTx/>
              <a:buNone/>
              <a:tabLst/>
            </a:pPr>
            <a:r>
              <a:rPr kumimoji="0" lang="it-IT" altLang="it-IT" sz="1100" b="0" i="0" u="none" strike="noStrike" cap="none" normalizeH="0" baseline="0" dirty="0" smtClean="0">
                <a:ln>
                  <a:noFill/>
                </a:ln>
                <a:solidFill>
                  <a:schemeClr val="tx1"/>
                </a:solidFill>
                <a:effectLst/>
                <a:latin typeface="Times New Roman" panose="02020603050405020304" pitchFamily="18" charset="0"/>
              </a:rPr>
              <a:t>		</a:t>
            </a:r>
            <a:r>
              <a:rPr kumimoji="0" lang="it-IT" altLang="it-IT" sz="1100" b="0" i="0" u="none" strike="noStrike" cap="none" normalizeH="0" baseline="0" dirty="0" smtClean="0">
                <a:ln>
                  <a:noFill/>
                </a:ln>
                <a:solidFill>
                  <a:schemeClr val="tx1"/>
                </a:solidFill>
                <a:effectLst/>
                <a:latin typeface="Calibri" panose="020F0502020204030204" pitchFamily="34" charset="0"/>
              </a:rPr>
              <a:t>DBMS</a:t>
            </a:r>
            <a:endParaRPr kumimoji="0" lang="it-IT" altLang="it-IT" sz="1800" b="0" i="0" u="none" strike="noStrike" cap="none" normalizeH="0" baseline="0" dirty="0" smtClean="0">
              <a:ln>
                <a:noFill/>
              </a:ln>
              <a:solidFill>
                <a:schemeClr val="tx1"/>
              </a:solidFill>
              <a:effectLst/>
              <a:latin typeface="Arial" panose="020B0604020202020204" pitchFamily="34" charset="0"/>
            </a:endParaRPr>
          </a:p>
        </p:txBody>
      </p:sp>
      <p:cxnSp>
        <p:nvCxnSpPr>
          <p:cNvPr id="16417" name="AutoShape 33"/>
          <p:cNvCxnSpPr>
            <a:cxnSpLocks noChangeShapeType="1"/>
          </p:cNvCxnSpPr>
          <p:nvPr/>
        </p:nvCxnSpPr>
        <p:spPr bwMode="auto">
          <a:xfrm>
            <a:off x="7707025" y="4608223"/>
            <a:ext cx="0" cy="7905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290073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Gestione dei dati persistenti </a:t>
            </a:r>
            <a:endParaRPr lang="it-IT" dirty="0"/>
          </a:p>
        </p:txBody>
      </p:sp>
      <p:sp>
        <p:nvSpPr>
          <p:cNvPr id="3" name="Segnaposto contenuto 2"/>
          <p:cNvSpPr>
            <a:spLocks noGrp="1"/>
          </p:cNvSpPr>
          <p:nvPr>
            <p:ph idx="1"/>
          </p:nvPr>
        </p:nvSpPr>
        <p:spPr>
          <a:xfrm>
            <a:off x="1141412" y="2249487"/>
            <a:ext cx="9905999" cy="2657364"/>
          </a:xfrm>
        </p:spPr>
        <p:txBody>
          <a:bodyPr>
            <a:normAutofit/>
          </a:bodyPr>
          <a:lstStyle/>
          <a:p>
            <a:pPr marL="0" indent="0">
              <a:buNone/>
            </a:pPr>
            <a:r>
              <a:rPr lang="it-IT" dirty="0"/>
              <a:t>I dati persistenti individuati per l’applicazione BizBong sono:</a:t>
            </a:r>
          </a:p>
          <a:p>
            <a:pPr marL="914400" lvl="1" indent="-457200">
              <a:buFont typeface="+mj-lt"/>
              <a:buAutoNum type="arabicPeriod"/>
            </a:pPr>
            <a:r>
              <a:rPr lang="it-IT" dirty="0"/>
              <a:t>Profilo</a:t>
            </a:r>
          </a:p>
          <a:p>
            <a:pPr marL="914400" lvl="1" indent="-457200">
              <a:buFont typeface="+mj-lt"/>
              <a:buAutoNum type="arabicPeriod"/>
            </a:pPr>
            <a:r>
              <a:rPr lang="it-IT" dirty="0" smtClean="0"/>
              <a:t>Classificato</a:t>
            </a:r>
            <a:endParaRPr lang="it-IT" dirty="0"/>
          </a:p>
          <a:p>
            <a:pPr marL="914400" lvl="1" indent="-457200">
              <a:buFont typeface="+mj-lt"/>
              <a:buAutoNum type="arabicPeriod"/>
            </a:pPr>
            <a:r>
              <a:rPr lang="it-IT" dirty="0" smtClean="0"/>
              <a:t>Statistica</a:t>
            </a:r>
          </a:p>
          <a:p>
            <a:pPr marL="914400" lvl="1" indent="-457200">
              <a:buFont typeface="+mj-lt"/>
              <a:buAutoNum type="arabicPeriod"/>
            </a:pPr>
            <a:r>
              <a:rPr lang="it-IT" dirty="0" smtClean="0"/>
              <a:t>BizBong</a:t>
            </a:r>
            <a:endParaRPr lang="it-IT" dirty="0"/>
          </a:p>
          <a:p>
            <a:endParaRPr lang="it-IT" dirty="0"/>
          </a:p>
        </p:txBody>
      </p:sp>
    </p:spTree>
    <p:extLst>
      <p:ext uri="{BB962C8B-B14F-4D97-AF65-F5344CB8AC3E}">
        <p14:creationId xmlns:p14="http://schemas.microsoft.com/office/powerpoint/2010/main" val="30189283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5377" y="271395"/>
            <a:ext cx="9905998" cy="1478570"/>
          </a:xfrm>
        </p:spPr>
        <p:txBody>
          <a:bodyPr/>
          <a:lstStyle/>
          <a:p>
            <a:pPr algn="ctr"/>
            <a:r>
              <a:rPr lang="it-IT" b="1" dirty="0"/>
              <a:t>Gestione dei dati persistenti </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1298459402"/>
              </p:ext>
            </p:extLst>
          </p:nvPr>
        </p:nvGraphicFramePr>
        <p:xfrm>
          <a:off x="1335377" y="3090864"/>
          <a:ext cx="3818514" cy="2807422"/>
        </p:xfrm>
        <a:graphic>
          <a:graphicData uri="http://schemas.openxmlformats.org/drawingml/2006/table">
            <a:tbl>
              <a:tblPr firstRow="1" bandRow="1">
                <a:tableStyleId>{7DF18680-E054-41AD-8BC1-D1AEF772440D}</a:tableStyleId>
              </a:tblPr>
              <a:tblGrid>
                <a:gridCol w="1909257"/>
                <a:gridCol w="1909257"/>
              </a:tblGrid>
              <a:tr h="901945">
                <a:tc>
                  <a:txBody>
                    <a:bodyPr/>
                    <a:lstStyle/>
                    <a:p>
                      <a:pPr>
                        <a:spcAft>
                          <a:spcPts val="0"/>
                        </a:spcAft>
                      </a:pPr>
                      <a:r>
                        <a:rPr lang="it-IT" sz="1800" b="1" u="sng"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Profilo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Attributo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Tipo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376153">
                <a:tc>
                  <a:txBody>
                    <a:bodyPr/>
                    <a:lstStyle/>
                    <a:p>
                      <a:pPr algn="ctr">
                        <a:spcAft>
                          <a:spcPts val="0"/>
                        </a:spcAft>
                      </a:pPr>
                      <a:r>
                        <a:rPr lang="it-IT" sz="1800" dirty="0">
                          <a:solidFill>
                            <a:srgbClr val="000000"/>
                          </a:solidFill>
                          <a:effectLst/>
                          <a:latin typeface="+mj-lt"/>
                          <a:ea typeface="Times New Roman" panose="02020603050405020304" pitchFamily="18" charset="0"/>
                          <a:cs typeface="Calibri" panose="020F0502020204030204" pitchFamily="34" charset="0"/>
                        </a:rPr>
                        <a:t>Nickname</a:t>
                      </a:r>
                    </a:p>
                  </a:txBody>
                  <a:tcPr marL="68580" marR="68580" marT="0" marB="0"/>
                </a:tc>
                <a:tc>
                  <a:txBody>
                    <a:bodyPr/>
                    <a:lstStyle/>
                    <a:p>
                      <a:pPr algn="ctr">
                        <a:spcAft>
                          <a:spcPts val="0"/>
                        </a:spcAft>
                      </a:pPr>
                      <a:r>
                        <a:rPr lang="it-IT" sz="1800" dirty="0" err="1">
                          <a:solidFill>
                            <a:srgbClr val="000000"/>
                          </a:solidFill>
                          <a:effectLst/>
                          <a:latin typeface="+mj-lt"/>
                          <a:ea typeface="Times New Roman" panose="02020603050405020304" pitchFamily="18" charset="0"/>
                          <a:cs typeface="Calibri" panose="020F0502020204030204" pitchFamily="34" charset="0"/>
                        </a:rPr>
                        <a:t>VarChar</a:t>
                      </a:r>
                      <a:r>
                        <a:rPr lang="it-IT" sz="1800" dirty="0">
                          <a:solidFill>
                            <a:srgbClr val="000000"/>
                          </a:solidFill>
                          <a:effectLst/>
                          <a:latin typeface="+mj-lt"/>
                          <a:ea typeface="Times New Roman" panose="02020603050405020304" pitchFamily="18" charset="0"/>
                          <a:cs typeface="Calibri" panose="020F0502020204030204" pitchFamily="34" charset="0"/>
                        </a:rPr>
                        <a:t>(16) </a:t>
                      </a:r>
                    </a:p>
                  </a:txBody>
                  <a:tcPr marL="68580" marR="68580" marT="0" marB="0"/>
                </a:tc>
              </a:tr>
              <a:tr h="376153">
                <a:tc>
                  <a:txBody>
                    <a:bodyPr/>
                    <a:lstStyle/>
                    <a:p>
                      <a:pPr algn="ctr">
                        <a:spcAft>
                          <a:spcPts val="0"/>
                        </a:spcAft>
                      </a:pPr>
                      <a:r>
                        <a:rPr lang="it-IT" sz="1800" dirty="0">
                          <a:solidFill>
                            <a:srgbClr val="000000"/>
                          </a:solidFill>
                          <a:effectLst/>
                          <a:latin typeface="+mj-lt"/>
                          <a:ea typeface="Times New Roman" panose="02020603050405020304" pitchFamily="18" charset="0"/>
                          <a:cs typeface="Calibri" panose="020F0502020204030204" pitchFamily="34" charset="0"/>
                        </a:rPr>
                        <a:t>Password </a:t>
                      </a:r>
                    </a:p>
                  </a:txBody>
                  <a:tcPr marL="68580" marR="68580" marT="0" marB="0"/>
                </a:tc>
                <a:tc>
                  <a:txBody>
                    <a:bodyPr/>
                    <a:lstStyle/>
                    <a:p>
                      <a:pPr algn="ctr">
                        <a:spcAft>
                          <a:spcPts val="0"/>
                        </a:spcAft>
                      </a:pPr>
                      <a:r>
                        <a:rPr lang="it-IT" sz="1800" dirty="0" err="1">
                          <a:solidFill>
                            <a:srgbClr val="000000"/>
                          </a:solidFill>
                          <a:effectLst/>
                          <a:latin typeface="+mj-lt"/>
                          <a:ea typeface="Times New Roman" panose="02020603050405020304" pitchFamily="18" charset="0"/>
                          <a:cs typeface="Calibri" panose="020F0502020204030204" pitchFamily="34" charset="0"/>
                        </a:rPr>
                        <a:t>VarChar</a:t>
                      </a:r>
                      <a:r>
                        <a:rPr lang="it-IT" sz="1800" dirty="0">
                          <a:solidFill>
                            <a:srgbClr val="000000"/>
                          </a:solidFill>
                          <a:effectLst/>
                          <a:latin typeface="+mj-lt"/>
                          <a:ea typeface="Times New Roman" panose="02020603050405020304" pitchFamily="18" charset="0"/>
                          <a:cs typeface="Calibri" panose="020F0502020204030204" pitchFamily="34" charset="0"/>
                        </a:rPr>
                        <a:t>(255) </a:t>
                      </a:r>
                    </a:p>
                  </a:txBody>
                  <a:tcPr marL="68580" marR="68580" marT="0" marB="0"/>
                </a:tc>
              </a:tr>
              <a:tr h="376153">
                <a:tc>
                  <a:txBody>
                    <a:bodyPr/>
                    <a:lstStyle/>
                    <a:p>
                      <a:pPr algn="ctr">
                        <a:spcAft>
                          <a:spcPts val="0"/>
                        </a:spcAft>
                      </a:pPr>
                      <a:r>
                        <a:rPr lang="it-IT" sz="1800" dirty="0">
                          <a:solidFill>
                            <a:srgbClr val="000000"/>
                          </a:solidFill>
                          <a:effectLst/>
                          <a:latin typeface="+mj-lt"/>
                          <a:ea typeface="Times New Roman" panose="02020603050405020304" pitchFamily="18" charset="0"/>
                          <a:cs typeface="Calibri" panose="020F0502020204030204" pitchFamily="34" charset="0"/>
                        </a:rPr>
                        <a:t>E-mail</a:t>
                      </a:r>
                    </a:p>
                  </a:txBody>
                  <a:tcPr marL="68580" marR="68580" marT="0" marB="0"/>
                </a:tc>
                <a:tc>
                  <a:txBody>
                    <a:bodyPr/>
                    <a:lstStyle/>
                    <a:p>
                      <a:pPr algn="ctr">
                        <a:spcAft>
                          <a:spcPts val="0"/>
                        </a:spcAft>
                      </a:pPr>
                      <a:r>
                        <a:rPr lang="it-IT" sz="1800">
                          <a:solidFill>
                            <a:srgbClr val="000000"/>
                          </a:solidFill>
                          <a:effectLst/>
                          <a:latin typeface="+mj-lt"/>
                          <a:ea typeface="Times New Roman" panose="02020603050405020304" pitchFamily="18" charset="0"/>
                          <a:cs typeface="Calibri" panose="020F0502020204030204" pitchFamily="34" charset="0"/>
                        </a:rPr>
                        <a:t>VarChar(16) </a:t>
                      </a:r>
                    </a:p>
                  </a:txBody>
                  <a:tcPr marL="68580" marR="68580" marT="0" marB="0"/>
                </a:tc>
              </a:tr>
              <a:tr h="376153">
                <a:tc>
                  <a:txBody>
                    <a:bodyPr/>
                    <a:lstStyle/>
                    <a:p>
                      <a:pPr algn="ctr">
                        <a:spcAft>
                          <a:spcPts val="0"/>
                        </a:spcAft>
                      </a:pPr>
                      <a:r>
                        <a:rPr lang="it-IT" sz="1800" dirty="0">
                          <a:solidFill>
                            <a:srgbClr val="000000"/>
                          </a:solidFill>
                          <a:effectLst/>
                          <a:latin typeface="+mj-lt"/>
                          <a:ea typeface="Times New Roman" panose="02020603050405020304" pitchFamily="18" charset="0"/>
                          <a:cs typeface="Calibri" panose="020F0502020204030204" pitchFamily="34" charset="0"/>
                        </a:rPr>
                        <a:t>Nickname</a:t>
                      </a:r>
                    </a:p>
                  </a:txBody>
                  <a:tcPr marL="68580" marR="68580" marT="0" marB="0"/>
                </a:tc>
                <a:tc>
                  <a:txBody>
                    <a:bodyPr/>
                    <a:lstStyle/>
                    <a:p>
                      <a:pPr algn="ctr">
                        <a:spcAft>
                          <a:spcPts val="0"/>
                        </a:spcAft>
                      </a:pPr>
                      <a:r>
                        <a:rPr lang="it-IT" sz="1800" dirty="0" err="1">
                          <a:solidFill>
                            <a:srgbClr val="000000"/>
                          </a:solidFill>
                          <a:effectLst/>
                          <a:latin typeface="+mj-lt"/>
                          <a:ea typeface="Times New Roman" panose="02020603050405020304" pitchFamily="18" charset="0"/>
                          <a:cs typeface="Calibri" panose="020F0502020204030204" pitchFamily="34" charset="0"/>
                        </a:rPr>
                        <a:t>VarChar</a:t>
                      </a:r>
                      <a:r>
                        <a:rPr lang="it-IT" sz="1800" dirty="0">
                          <a:solidFill>
                            <a:srgbClr val="000000"/>
                          </a:solidFill>
                          <a:effectLst/>
                          <a:latin typeface="+mj-lt"/>
                          <a:ea typeface="Times New Roman" panose="02020603050405020304" pitchFamily="18" charset="0"/>
                          <a:cs typeface="Calibri" panose="020F0502020204030204" pitchFamily="34" charset="0"/>
                        </a:rPr>
                        <a:t>(16) </a:t>
                      </a:r>
                    </a:p>
                  </a:txBody>
                  <a:tcPr marL="68580" marR="68580" marT="0" marB="0"/>
                </a:tc>
              </a:tr>
              <a:tr h="400865">
                <a:tc>
                  <a:txBody>
                    <a:bodyPr/>
                    <a:lstStyle/>
                    <a:p>
                      <a:pPr algn="ctr"/>
                      <a:r>
                        <a:rPr lang="it-IT" sz="1800" b="0" dirty="0" err="1" smtClean="0">
                          <a:latin typeface="+mj-lt"/>
                        </a:rPr>
                        <a:t>Image_Profilo</a:t>
                      </a:r>
                      <a:endParaRPr lang="it-IT" sz="1800" b="0" dirty="0">
                        <a:latin typeface="+mj-lt"/>
                      </a:endParaRPr>
                    </a:p>
                  </a:txBody>
                  <a:tcPr/>
                </a:tc>
                <a:tc>
                  <a:txBody>
                    <a:bodyPr/>
                    <a:lstStyle/>
                    <a:p>
                      <a:pPr algn="ctr"/>
                      <a:r>
                        <a:rPr lang="it-IT" sz="1800" b="0" dirty="0" err="1" smtClean="0">
                          <a:latin typeface="+mj-lt"/>
                        </a:rPr>
                        <a:t>VarChar</a:t>
                      </a:r>
                      <a:r>
                        <a:rPr lang="it-IT" sz="1800" b="0" dirty="0" smtClean="0">
                          <a:latin typeface="+mj-lt"/>
                        </a:rPr>
                        <a:t>(16)</a:t>
                      </a:r>
                      <a:endParaRPr lang="it-IT" sz="1800" b="0" dirty="0">
                        <a:latin typeface="+mj-lt"/>
                      </a:endParaRPr>
                    </a:p>
                  </a:txBody>
                  <a:tcPr/>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3871200877"/>
              </p:ext>
            </p:extLst>
          </p:nvPr>
        </p:nvGraphicFramePr>
        <p:xfrm>
          <a:off x="7079673" y="3090865"/>
          <a:ext cx="4161702" cy="1886583"/>
        </p:xfrm>
        <a:graphic>
          <a:graphicData uri="http://schemas.openxmlformats.org/drawingml/2006/table">
            <a:tbl>
              <a:tblPr firstRow="1" bandRow="1">
                <a:tableStyleId>{7DF18680-E054-41AD-8BC1-D1AEF772440D}</a:tableStyleId>
              </a:tblPr>
              <a:tblGrid>
                <a:gridCol w="2080851"/>
                <a:gridCol w="2080851"/>
              </a:tblGrid>
              <a:tr h="623575">
                <a:tc>
                  <a:txBody>
                    <a:bodyPr/>
                    <a:lstStyle/>
                    <a:p>
                      <a:pPr>
                        <a:spcAft>
                          <a:spcPts val="0"/>
                        </a:spcAft>
                      </a:pPr>
                      <a:r>
                        <a:rPr lang="it-IT" sz="1800" b="1" u="sng"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Classificato</a:t>
                      </a:r>
                      <a:endPar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Attributo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Tipo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354541">
                <a:tc>
                  <a:txBody>
                    <a:bodyPr/>
                    <a:lstStyle/>
                    <a:p>
                      <a:pPr algn="ctr">
                        <a:spcAft>
                          <a:spcPts val="0"/>
                        </a:spcAft>
                      </a:pPr>
                      <a:r>
                        <a:rPr lang="it-IT" sz="1800" dirty="0">
                          <a:solidFill>
                            <a:srgbClr val="000000"/>
                          </a:solidFill>
                          <a:effectLst/>
                          <a:latin typeface="+mj-lt"/>
                          <a:ea typeface="Times New Roman" panose="02020603050405020304" pitchFamily="18" charset="0"/>
                          <a:cs typeface="Calibri" panose="020F0502020204030204" pitchFamily="34" charset="0"/>
                        </a:rPr>
                        <a:t>Nickname</a:t>
                      </a:r>
                    </a:p>
                  </a:txBody>
                  <a:tcPr marL="68580" marR="68580" marT="0" marB="0" anchor="ctr"/>
                </a:tc>
                <a:tc>
                  <a:txBody>
                    <a:bodyPr/>
                    <a:lstStyle/>
                    <a:p>
                      <a:pPr algn="ctr">
                        <a:spcAft>
                          <a:spcPts val="0"/>
                        </a:spcAft>
                      </a:pPr>
                      <a:r>
                        <a:rPr lang="it-IT" sz="1800" dirty="0" err="1">
                          <a:solidFill>
                            <a:srgbClr val="000000"/>
                          </a:solidFill>
                          <a:effectLst/>
                          <a:latin typeface="+mj-lt"/>
                          <a:ea typeface="Times New Roman" panose="02020603050405020304" pitchFamily="18" charset="0"/>
                          <a:cs typeface="Calibri" panose="020F0502020204030204" pitchFamily="34" charset="0"/>
                        </a:rPr>
                        <a:t>VarChar</a:t>
                      </a:r>
                      <a:r>
                        <a:rPr lang="it-IT" sz="1800" dirty="0">
                          <a:solidFill>
                            <a:srgbClr val="000000"/>
                          </a:solidFill>
                          <a:effectLst/>
                          <a:latin typeface="+mj-lt"/>
                          <a:ea typeface="Times New Roman" panose="02020603050405020304" pitchFamily="18" charset="0"/>
                          <a:cs typeface="Calibri" panose="020F0502020204030204" pitchFamily="34" charset="0"/>
                        </a:rPr>
                        <a:t>(16) </a:t>
                      </a:r>
                    </a:p>
                  </a:txBody>
                  <a:tcPr marL="68580" marR="68580" marT="0" marB="0" anchor="ctr"/>
                </a:tc>
              </a:tr>
              <a:tr h="354541">
                <a:tc>
                  <a:txBody>
                    <a:bodyPr/>
                    <a:lstStyle/>
                    <a:p>
                      <a:pPr algn="ctr">
                        <a:spcAft>
                          <a:spcPts val="0"/>
                        </a:spcAft>
                      </a:pPr>
                      <a:r>
                        <a:rPr lang="it-IT" sz="1800" dirty="0" err="1" smtClean="0">
                          <a:solidFill>
                            <a:srgbClr val="000000"/>
                          </a:solidFill>
                          <a:effectLst/>
                          <a:latin typeface="+mj-lt"/>
                          <a:ea typeface="Times New Roman" panose="02020603050405020304" pitchFamily="18" charset="0"/>
                          <a:cs typeface="Calibri" panose="020F0502020204030204" pitchFamily="34" charset="0"/>
                        </a:rPr>
                        <a:t>Image_Profilo</a:t>
                      </a:r>
                      <a:r>
                        <a:rPr lang="it-IT" sz="1800" dirty="0" smtClean="0">
                          <a:solidFill>
                            <a:srgbClr val="000000"/>
                          </a:solidFill>
                          <a:effectLst/>
                          <a:latin typeface="+mj-lt"/>
                          <a:ea typeface="Times New Roman" panose="02020603050405020304" pitchFamily="18" charset="0"/>
                          <a:cs typeface="Calibri" panose="020F0502020204030204" pitchFamily="34" charset="0"/>
                        </a:rPr>
                        <a:t> </a:t>
                      </a:r>
                      <a:endParaRPr lang="it-IT" sz="1800" dirty="0">
                        <a:solidFill>
                          <a:srgbClr val="000000"/>
                        </a:solidFill>
                        <a:effectLst/>
                        <a:latin typeface="+mj-lt"/>
                        <a:ea typeface="Times New Roman" panose="02020603050405020304" pitchFamily="18" charset="0"/>
                        <a:cs typeface="Calibri" panose="020F0502020204030204" pitchFamily="34" charset="0"/>
                      </a:endParaRPr>
                    </a:p>
                  </a:txBody>
                  <a:tcPr marL="68580" marR="68580" marT="0" marB="0" anchor="ctr"/>
                </a:tc>
                <a:tc>
                  <a:txBody>
                    <a:bodyPr/>
                    <a:lstStyle/>
                    <a:p>
                      <a:pPr algn="ctr">
                        <a:spcAft>
                          <a:spcPts val="0"/>
                        </a:spcAft>
                      </a:pPr>
                      <a:r>
                        <a:rPr lang="it-IT" sz="1800" dirty="0" err="1" smtClean="0">
                          <a:solidFill>
                            <a:srgbClr val="000000"/>
                          </a:solidFill>
                          <a:effectLst/>
                          <a:latin typeface="+mj-lt"/>
                          <a:ea typeface="Times New Roman" panose="02020603050405020304" pitchFamily="18" charset="0"/>
                          <a:cs typeface="Calibri" panose="020F0502020204030204" pitchFamily="34" charset="0"/>
                        </a:rPr>
                        <a:t>VarChar</a:t>
                      </a:r>
                      <a:r>
                        <a:rPr lang="it-IT" sz="1800" dirty="0" smtClean="0">
                          <a:solidFill>
                            <a:srgbClr val="000000"/>
                          </a:solidFill>
                          <a:effectLst/>
                          <a:latin typeface="+mj-lt"/>
                          <a:ea typeface="Times New Roman" panose="02020603050405020304" pitchFamily="18" charset="0"/>
                          <a:cs typeface="Calibri" panose="020F0502020204030204" pitchFamily="34" charset="0"/>
                        </a:rPr>
                        <a:t>(20) </a:t>
                      </a:r>
                      <a:endParaRPr lang="it-IT" sz="1800" dirty="0">
                        <a:solidFill>
                          <a:srgbClr val="000000"/>
                        </a:solidFill>
                        <a:effectLst/>
                        <a:latin typeface="+mj-lt"/>
                        <a:ea typeface="Times New Roman" panose="02020603050405020304" pitchFamily="18" charset="0"/>
                        <a:cs typeface="Calibri" panose="020F0502020204030204" pitchFamily="34" charset="0"/>
                      </a:endParaRPr>
                    </a:p>
                  </a:txBody>
                  <a:tcPr marL="68580" marR="68580" marT="0" marB="0" anchor="ctr"/>
                </a:tc>
              </a:tr>
              <a:tr h="354541">
                <a:tc>
                  <a:txBody>
                    <a:bodyPr/>
                    <a:lstStyle/>
                    <a:p>
                      <a:pPr algn="ctr">
                        <a:spcAft>
                          <a:spcPts val="0"/>
                        </a:spcAft>
                      </a:pPr>
                      <a:r>
                        <a:rPr lang="it-IT" sz="1800" dirty="0" smtClean="0">
                          <a:solidFill>
                            <a:srgbClr val="000000"/>
                          </a:solidFill>
                          <a:effectLst/>
                          <a:latin typeface="+mj-lt"/>
                          <a:ea typeface="Times New Roman" panose="02020603050405020304" pitchFamily="18" charset="0"/>
                          <a:cs typeface="Calibri" panose="020F0502020204030204" pitchFamily="34" charset="0"/>
                        </a:rPr>
                        <a:t>Punteggio</a:t>
                      </a:r>
                      <a:endParaRPr lang="it-IT" sz="1800" dirty="0">
                        <a:solidFill>
                          <a:srgbClr val="000000"/>
                        </a:solidFill>
                        <a:effectLst/>
                        <a:latin typeface="+mj-lt"/>
                        <a:ea typeface="Times New Roman" panose="02020603050405020304" pitchFamily="18" charset="0"/>
                        <a:cs typeface="Calibri" panose="020F0502020204030204" pitchFamily="34" charset="0"/>
                      </a:endParaRPr>
                    </a:p>
                  </a:txBody>
                  <a:tcPr marL="68580" marR="68580" marT="0" marB="0" anchor="ctr"/>
                </a:tc>
                <a:tc>
                  <a:txBody>
                    <a:bodyPr/>
                    <a:lstStyle/>
                    <a:p>
                      <a:pPr algn="ctr">
                        <a:spcAft>
                          <a:spcPts val="0"/>
                        </a:spcAft>
                      </a:pPr>
                      <a:r>
                        <a:rPr lang="it-IT" sz="1800" dirty="0" smtClean="0">
                          <a:solidFill>
                            <a:srgbClr val="000000"/>
                          </a:solidFill>
                          <a:effectLst/>
                          <a:latin typeface="+mj-lt"/>
                          <a:ea typeface="Times New Roman" panose="02020603050405020304" pitchFamily="18" charset="0"/>
                          <a:cs typeface="Calibri" panose="020F0502020204030204" pitchFamily="34" charset="0"/>
                        </a:rPr>
                        <a:t>Integer</a:t>
                      </a:r>
                      <a:endParaRPr lang="it-IT" sz="1800" dirty="0">
                        <a:solidFill>
                          <a:srgbClr val="000000"/>
                        </a:solidFill>
                        <a:effectLst/>
                        <a:latin typeface="+mj-lt"/>
                        <a:ea typeface="Times New Roman" panose="02020603050405020304" pitchFamily="18" charset="0"/>
                        <a:cs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20610381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4596" y="0"/>
            <a:ext cx="9905998" cy="721217"/>
          </a:xfrm>
        </p:spPr>
        <p:txBody>
          <a:bodyPr/>
          <a:lstStyle/>
          <a:p>
            <a:pPr algn="ctr"/>
            <a:r>
              <a:rPr lang="it-IT" b="1" dirty="0"/>
              <a:t>Gestione dei dati persistenti </a:t>
            </a: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3984085354"/>
              </p:ext>
            </p:extLst>
          </p:nvPr>
        </p:nvGraphicFramePr>
        <p:xfrm>
          <a:off x="1656568" y="1133341"/>
          <a:ext cx="4538170" cy="5286651"/>
        </p:xfrm>
        <a:graphic>
          <a:graphicData uri="http://schemas.openxmlformats.org/drawingml/2006/table">
            <a:tbl>
              <a:tblPr firstRow="1" bandRow="1">
                <a:tableStyleId>{7DF18680-E054-41AD-8BC1-D1AEF772440D}</a:tableStyleId>
              </a:tblPr>
              <a:tblGrid>
                <a:gridCol w="2269085"/>
                <a:gridCol w="2269085"/>
              </a:tblGrid>
              <a:tr h="523336">
                <a:tc>
                  <a:txBody>
                    <a:bodyPr/>
                    <a:lstStyle/>
                    <a:p>
                      <a:pPr>
                        <a:spcAft>
                          <a:spcPts val="0"/>
                        </a:spcAft>
                      </a:pPr>
                      <a:r>
                        <a:rPr lang="it-IT" sz="1800" b="1" u="sng"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Statistica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Attributo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Tipo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Nickname</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VarChar(16)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Storia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Geografia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Sport</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Scienze</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348891">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Cinema e Spettacolo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Musica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Logica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Videogames</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Informatica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Cartoni e Serie</a:t>
                      </a:r>
                      <a:r>
                        <a:rPr lang="it-IT" sz="1800" baseline="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Tv</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Arte</a:t>
                      </a: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Matematica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Classica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201472">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BizBong</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174445">
                <a:tc>
                  <a:txBody>
                    <a:bodyPr/>
                    <a:lstStyle/>
                    <a:p>
                      <a:pPr algn="ctr">
                        <a:spcAft>
                          <a:spcPts val="0"/>
                        </a:spcAft>
                      </a:pPr>
                      <a:r>
                        <a:rPr lang="it-IT" sz="1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2x2f</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bl>
          </a:graphicData>
        </a:graphic>
      </p:graphicFrame>
      <p:graphicFrame>
        <p:nvGraphicFramePr>
          <p:cNvPr id="8" name="Segnaposto contenuto 7"/>
          <p:cNvGraphicFramePr>
            <a:graphicFrameLocks noGrp="1"/>
          </p:cNvGraphicFramePr>
          <p:nvPr>
            <p:ph idx="1"/>
            <p:extLst>
              <p:ext uri="{D42A27DB-BD31-4B8C-83A1-F6EECF244321}">
                <p14:modId xmlns:p14="http://schemas.microsoft.com/office/powerpoint/2010/main" val="2957558076"/>
              </p:ext>
            </p:extLst>
          </p:nvPr>
        </p:nvGraphicFramePr>
        <p:xfrm>
          <a:off x="7018984" y="1133341"/>
          <a:ext cx="4221610" cy="2677160"/>
        </p:xfrm>
        <a:graphic>
          <a:graphicData uri="http://schemas.openxmlformats.org/drawingml/2006/table">
            <a:tbl>
              <a:tblPr firstRow="1" bandRow="1">
                <a:tableStyleId>{7DF18680-E054-41AD-8BC1-D1AEF772440D}</a:tableStyleId>
              </a:tblPr>
              <a:tblGrid>
                <a:gridCol w="2110805"/>
                <a:gridCol w="2110805"/>
              </a:tblGrid>
              <a:tr h="818645">
                <a:tc>
                  <a:txBody>
                    <a:bodyPr/>
                    <a:lstStyle/>
                    <a:p>
                      <a:pPr>
                        <a:spcAft>
                          <a:spcPts val="0"/>
                        </a:spcAft>
                      </a:pPr>
                      <a:r>
                        <a:rPr lang="it-IT" sz="1800" b="1" u="sng"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Statistica</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Attributo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r>
                        <a:rPr lang="it-IT"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Tipo</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r>
              <a:tr h="370840">
                <a:tc>
                  <a:txBody>
                    <a:bodyPr/>
                    <a:lstStyle/>
                    <a:p>
                      <a:pPr algn="ctr"/>
                      <a:r>
                        <a:rPr lang="it-IT" dirty="0" smtClean="0"/>
                        <a:t>2x2m</a:t>
                      </a:r>
                      <a:endParaRPr lang="it-IT" dirty="0"/>
                    </a:p>
                  </a:txBody>
                  <a:tcPr/>
                </a:tc>
                <a:tc>
                  <a:txBody>
                    <a:bodyPr/>
                    <a:lstStyle/>
                    <a:p>
                      <a:pPr algn="ctr">
                        <a:spcAft>
                          <a:spcPts val="0"/>
                        </a:spcAft>
                      </a:pPr>
                      <a:r>
                        <a:rPr lang="it-IT" sz="180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tc>
              </a:tr>
              <a:tr h="370840">
                <a:tc>
                  <a:txBody>
                    <a:bodyPr/>
                    <a:lstStyle/>
                    <a:p>
                      <a:pPr algn="ctr"/>
                      <a:r>
                        <a:rPr lang="it-IT" dirty="0" smtClean="0"/>
                        <a:t>2x2d</a:t>
                      </a:r>
                      <a:endParaRPr lang="it-IT" dirty="0"/>
                    </a:p>
                  </a:txBody>
                  <a:tcPr/>
                </a:tc>
                <a:tc>
                  <a:txBody>
                    <a:bodyPr/>
                    <a:lstStyle/>
                    <a:p>
                      <a:pPr algn="ctr">
                        <a:spcAft>
                          <a:spcPts val="0"/>
                        </a:spcAft>
                      </a:pPr>
                      <a:r>
                        <a:rPr lang="it-IT" sz="180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tc>
              </a:tr>
              <a:tr h="370840">
                <a:tc>
                  <a:txBody>
                    <a:bodyPr/>
                    <a:lstStyle/>
                    <a:p>
                      <a:pPr algn="ctr"/>
                      <a:r>
                        <a:rPr lang="it-IT" dirty="0" smtClean="0"/>
                        <a:t>3x3f</a:t>
                      </a:r>
                      <a:endParaRPr lang="it-IT" dirty="0"/>
                    </a:p>
                  </a:txBody>
                  <a:tcPr/>
                </a:tc>
                <a:tc>
                  <a:txBody>
                    <a:bodyPr/>
                    <a:lstStyle/>
                    <a:p>
                      <a:pPr algn="ctr">
                        <a:spcAft>
                          <a:spcPts val="0"/>
                        </a:spcAft>
                      </a:pPr>
                      <a:r>
                        <a:rPr lang="it-IT" sz="180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tc>
              </a:tr>
              <a:tr h="370840">
                <a:tc>
                  <a:txBody>
                    <a:bodyPr/>
                    <a:lstStyle/>
                    <a:p>
                      <a:pPr algn="ctr"/>
                      <a:r>
                        <a:rPr lang="it-IT" dirty="0" smtClean="0"/>
                        <a:t>3x3m</a:t>
                      </a:r>
                      <a:endParaRPr lang="it-IT" dirty="0"/>
                    </a:p>
                  </a:txBody>
                  <a:tcPr/>
                </a:tc>
                <a:tc>
                  <a:txBody>
                    <a:bodyPr/>
                    <a:lstStyle/>
                    <a:p>
                      <a:pPr algn="ctr">
                        <a:spcAft>
                          <a:spcPts val="0"/>
                        </a:spcAft>
                      </a:pPr>
                      <a:r>
                        <a:rPr lang="it-IT" sz="180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tc>
              </a:tr>
              <a:tr h="370840">
                <a:tc>
                  <a:txBody>
                    <a:bodyPr/>
                    <a:lstStyle/>
                    <a:p>
                      <a:pPr algn="ctr"/>
                      <a:r>
                        <a:rPr lang="it-IT" dirty="0" smtClean="0"/>
                        <a:t>3x3d</a:t>
                      </a:r>
                      <a:endParaRPr lang="it-IT" dirty="0"/>
                    </a:p>
                  </a:txBody>
                  <a:tcPr/>
                </a:tc>
                <a:tc>
                  <a:txBody>
                    <a:bodyPr/>
                    <a:lstStyle/>
                    <a:p>
                      <a:pPr algn="ctr">
                        <a:spcAft>
                          <a:spcPts val="0"/>
                        </a:spcAft>
                      </a:pPr>
                      <a:r>
                        <a:rPr lang="it-IT" sz="1800"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Integer</a:t>
                      </a:r>
                      <a:endPar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4456026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4596" y="335183"/>
            <a:ext cx="9905998" cy="669369"/>
          </a:xfrm>
        </p:spPr>
        <p:txBody>
          <a:bodyPr/>
          <a:lstStyle/>
          <a:p>
            <a:pPr algn="ctr"/>
            <a:r>
              <a:rPr lang="it-IT" b="1" dirty="0"/>
              <a:t>Gestione dei dati persistenti </a:t>
            </a:r>
            <a:endParaRPr lang="it-IT" dirty="0"/>
          </a:p>
        </p:txBody>
      </p:sp>
      <p:pic>
        <p:nvPicPr>
          <p:cNvPr id="4" name="Segnaposto contenuto 3"/>
          <p:cNvPicPr>
            <a:picLocks noGrp="1" noChangeAspect="1"/>
          </p:cNvPicPr>
          <p:nvPr>
            <p:ph idx="1"/>
          </p:nvPr>
        </p:nvPicPr>
        <p:blipFill>
          <a:blip r:embed="rId2"/>
          <a:stretch>
            <a:fillRect/>
          </a:stretch>
        </p:blipFill>
        <p:spPr>
          <a:xfrm>
            <a:off x="4365106" y="1785849"/>
            <a:ext cx="3844977" cy="3541712"/>
          </a:xfrm>
          <a:prstGeom prst="rect">
            <a:avLst/>
          </a:prstGeom>
        </p:spPr>
      </p:pic>
    </p:spTree>
    <p:extLst>
      <p:ext uri="{BB962C8B-B14F-4D97-AF65-F5344CB8AC3E}">
        <p14:creationId xmlns:p14="http://schemas.microsoft.com/office/powerpoint/2010/main" val="26376279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158904" y="2626148"/>
            <a:ext cx="5822684" cy="1200329"/>
          </a:xfrm>
          <a:prstGeom prst="rect">
            <a:avLst/>
          </a:prstGeom>
        </p:spPr>
        <p:txBody>
          <a:bodyPr wrap="none">
            <a:spAutoFit/>
          </a:bodyPr>
          <a:lstStyle/>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Class Diagram</a:t>
            </a:r>
            <a:endParaRPr lang="it-IT"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2933135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632" y="1438120"/>
            <a:ext cx="9682347" cy="4357374"/>
          </a:xfrm>
        </p:spPr>
      </p:pic>
    </p:spTree>
    <p:extLst>
      <p:ext uri="{BB962C8B-B14F-4D97-AF65-F5344CB8AC3E}">
        <p14:creationId xmlns:p14="http://schemas.microsoft.com/office/powerpoint/2010/main" val="26229133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070" y="1360846"/>
            <a:ext cx="9350062" cy="4305858"/>
          </a:xfrm>
        </p:spPr>
      </p:pic>
    </p:spTree>
    <p:extLst>
      <p:ext uri="{BB962C8B-B14F-4D97-AF65-F5344CB8AC3E}">
        <p14:creationId xmlns:p14="http://schemas.microsoft.com/office/powerpoint/2010/main" val="26710793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432" y="1296450"/>
            <a:ext cx="9543245" cy="4396011"/>
          </a:xfrm>
        </p:spPr>
      </p:pic>
    </p:spTree>
    <p:extLst>
      <p:ext uri="{BB962C8B-B14F-4D97-AF65-F5344CB8AC3E}">
        <p14:creationId xmlns:p14="http://schemas.microsoft.com/office/powerpoint/2010/main" val="15676901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586" y="1296451"/>
            <a:ext cx="9350061" cy="4331616"/>
          </a:xfrm>
        </p:spPr>
      </p:pic>
    </p:spTree>
    <p:extLst>
      <p:ext uri="{BB962C8B-B14F-4D97-AF65-F5344CB8AC3E}">
        <p14:creationId xmlns:p14="http://schemas.microsoft.com/office/powerpoint/2010/main" val="3167757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a:t>Requisiti </a:t>
            </a:r>
            <a:r>
              <a:rPr lang="it-IT" b="1" i="1" dirty="0" smtClean="0"/>
              <a:t>Funzionali</a:t>
            </a:r>
            <a:endParaRPr lang="it-IT" dirty="0"/>
          </a:p>
        </p:txBody>
      </p:sp>
      <p:sp>
        <p:nvSpPr>
          <p:cNvPr id="3" name="Segnaposto contenuto 2"/>
          <p:cNvSpPr>
            <a:spLocks noGrp="1"/>
          </p:cNvSpPr>
          <p:nvPr>
            <p:ph idx="1"/>
          </p:nvPr>
        </p:nvSpPr>
        <p:spPr>
          <a:xfrm>
            <a:off x="1141412" y="2249487"/>
            <a:ext cx="9905999" cy="2799031"/>
          </a:xfrm>
        </p:spPr>
        <p:txBody>
          <a:bodyPr/>
          <a:lstStyle/>
          <a:p>
            <a:pPr marL="914400" lvl="1" indent="-457200">
              <a:buFont typeface="+mj-lt"/>
              <a:buAutoNum type="arabicPeriod" startAt="3"/>
            </a:pPr>
            <a:r>
              <a:rPr lang="it-IT" dirty="0"/>
              <a:t>Il sistema permette di scegliere una delle seguenti opzioni nel menu principale:</a:t>
            </a:r>
          </a:p>
          <a:p>
            <a:pPr lvl="2"/>
            <a:r>
              <a:rPr lang="it-IT" sz="2000" dirty="0" smtClean="0"/>
              <a:t>Selezionare una modalità di gioco tra le possibili;</a:t>
            </a:r>
          </a:p>
          <a:p>
            <a:pPr lvl="2"/>
            <a:r>
              <a:rPr lang="it-IT" sz="2000" dirty="0" smtClean="0"/>
              <a:t>Visualizzare le classifiche;</a:t>
            </a:r>
          </a:p>
          <a:p>
            <a:pPr lvl="2"/>
            <a:r>
              <a:rPr lang="it-IT" sz="2000" dirty="0" smtClean="0"/>
              <a:t>Visualizzare le proprie statistiche tramite grafici a torta;</a:t>
            </a:r>
            <a:endParaRPr lang="it-IT" sz="2000" dirty="0"/>
          </a:p>
          <a:p>
            <a:pPr lvl="2"/>
            <a:r>
              <a:rPr lang="it-IT" sz="2000" dirty="0"/>
              <a:t>Modificare impostazioni di volume, vibrazione e lingua;</a:t>
            </a:r>
          </a:p>
          <a:p>
            <a:pPr lvl="2"/>
            <a:r>
              <a:rPr lang="it-IT" sz="2000" dirty="0" smtClean="0"/>
              <a:t>Visualizzare la propria area profilo e di effettuare eventuali modifiche annesse;</a:t>
            </a:r>
            <a:endParaRPr lang="it-IT" sz="2000" dirty="0"/>
          </a:p>
          <a:p>
            <a:endParaRPr lang="it-IT" sz="2000" dirty="0"/>
          </a:p>
          <a:p>
            <a:endParaRPr lang="it-IT" sz="2000" dirty="0"/>
          </a:p>
          <a:p>
            <a:pPr marL="0" indent="0">
              <a:buNone/>
            </a:pPr>
            <a:endParaRPr lang="it-IT" dirty="0"/>
          </a:p>
        </p:txBody>
      </p:sp>
    </p:spTree>
    <p:extLst>
      <p:ext uri="{BB962C8B-B14F-4D97-AF65-F5344CB8AC3E}">
        <p14:creationId xmlns:p14="http://schemas.microsoft.com/office/powerpoint/2010/main" val="28585036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5" y="1257814"/>
            <a:ext cx="9105362" cy="4396011"/>
          </a:xfrm>
        </p:spPr>
      </p:pic>
    </p:spTree>
    <p:extLst>
      <p:ext uri="{BB962C8B-B14F-4D97-AF65-F5344CB8AC3E}">
        <p14:creationId xmlns:p14="http://schemas.microsoft.com/office/powerpoint/2010/main" val="8737180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585" y="1244936"/>
            <a:ext cx="9298547" cy="4383132"/>
          </a:xfrm>
        </p:spPr>
      </p:pic>
    </p:spTree>
    <p:extLst>
      <p:ext uri="{BB962C8B-B14F-4D97-AF65-F5344CB8AC3E}">
        <p14:creationId xmlns:p14="http://schemas.microsoft.com/office/powerpoint/2010/main" val="39724977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436" y="1309329"/>
            <a:ext cx="9375818" cy="4408889"/>
          </a:xfrm>
        </p:spPr>
      </p:pic>
    </p:spTree>
    <p:extLst>
      <p:ext uri="{BB962C8B-B14F-4D97-AF65-F5344CB8AC3E}">
        <p14:creationId xmlns:p14="http://schemas.microsoft.com/office/powerpoint/2010/main" val="3192762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442693" y="1856584"/>
            <a:ext cx="7216462" cy="2308324"/>
          </a:xfrm>
          <a:prstGeom prst="rect">
            <a:avLst/>
          </a:prstGeom>
        </p:spPr>
        <p:txBody>
          <a:bodyPr wrap="square">
            <a:spAutoFit/>
          </a:bodyPr>
          <a:lstStyle/>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 Design Document (ODD)</a:t>
            </a:r>
            <a:endParaRPr lang="it-IT"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006280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958" y="773064"/>
            <a:ext cx="9905998" cy="836795"/>
          </a:xfrm>
        </p:spPr>
        <p:txBody>
          <a:bodyPr>
            <a:normAutofit fontScale="90000"/>
          </a:bodyPr>
          <a:lstStyle/>
          <a:p>
            <a:pPr algn="ctr"/>
            <a:r>
              <a:rPr lang="it-IT" b="1" dirty="0"/>
              <a:t>Scelte progettuali dell'Object Design</a:t>
            </a:r>
            <a:r>
              <a:rPr lang="it-IT" dirty="0"/>
              <a:t/>
            </a:r>
            <a:br>
              <a:rPr lang="it-IT" dirty="0"/>
            </a:br>
            <a:endParaRPr lang="it-IT" dirty="0"/>
          </a:p>
        </p:txBody>
      </p:sp>
      <p:sp>
        <p:nvSpPr>
          <p:cNvPr id="3" name="Segnaposto contenuto 2"/>
          <p:cNvSpPr>
            <a:spLocks noGrp="1"/>
          </p:cNvSpPr>
          <p:nvPr>
            <p:ph idx="1"/>
          </p:nvPr>
        </p:nvSpPr>
        <p:spPr>
          <a:xfrm>
            <a:off x="1295958" y="1953272"/>
            <a:ext cx="9905999" cy="3541714"/>
          </a:xfrm>
        </p:spPr>
        <p:txBody>
          <a:bodyPr>
            <a:normAutofit fontScale="92500"/>
          </a:bodyPr>
          <a:lstStyle/>
          <a:p>
            <a:pPr marL="0" indent="0">
              <a:buNone/>
            </a:pPr>
            <a:r>
              <a:rPr lang="it-IT" dirty="0"/>
              <a:t>Durante l'ideazione e lo sviluppo del progetto BizBong, si è ritenuto idoneo</a:t>
            </a:r>
          </a:p>
          <a:p>
            <a:pPr marL="0" indent="0">
              <a:buNone/>
            </a:pPr>
            <a:r>
              <a:rPr lang="it-IT" dirty="0"/>
              <a:t>fare alcune scelte progettuali, mirate soprattutto a ridurre la complessità</a:t>
            </a:r>
          </a:p>
          <a:p>
            <a:pPr marL="0" indent="0">
              <a:buNone/>
            </a:pPr>
            <a:r>
              <a:rPr lang="it-IT" dirty="0"/>
              <a:t>nello sviluppo e a favorire l'uso del sistema da parti di software esterno </a:t>
            </a:r>
            <a:r>
              <a:rPr lang="it-IT" dirty="0" smtClean="0"/>
              <a:t>allo stesso</a:t>
            </a:r>
            <a:r>
              <a:rPr lang="it-IT" dirty="0"/>
              <a:t>.</a:t>
            </a:r>
          </a:p>
          <a:p>
            <a:pPr marL="0" indent="0">
              <a:buNone/>
            </a:pPr>
            <a:r>
              <a:rPr lang="it-IT" dirty="0"/>
              <a:t>Si è scelto di sviluppare la parte server del progetto usando le tecnologie offerte da </a:t>
            </a:r>
            <a:r>
              <a:rPr lang="it-IT" dirty="0" smtClean="0"/>
              <a:t>PHP. </a:t>
            </a:r>
          </a:p>
          <a:p>
            <a:pPr marL="0" indent="0">
              <a:buNone/>
            </a:pPr>
            <a:r>
              <a:rPr lang="it-IT" dirty="0" smtClean="0"/>
              <a:t>La  </a:t>
            </a:r>
            <a:r>
              <a:rPr lang="it-IT" dirty="0"/>
              <a:t>parte client del progetto è stata invece, effettuata la scelta di sviluppare in linguaggio Android per usare i servizi del sistema BizBong.</a:t>
            </a:r>
          </a:p>
          <a:p>
            <a:endParaRPr lang="it-IT" dirty="0"/>
          </a:p>
        </p:txBody>
      </p:sp>
    </p:spTree>
    <p:extLst>
      <p:ext uri="{BB962C8B-B14F-4D97-AF65-F5344CB8AC3E}">
        <p14:creationId xmlns:p14="http://schemas.microsoft.com/office/powerpoint/2010/main" val="3770367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08838" y="283668"/>
            <a:ext cx="9905998" cy="1478570"/>
          </a:xfrm>
        </p:spPr>
        <p:txBody>
          <a:bodyPr/>
          <a:lstStyle/>
          <a:p>
            <a:pPr algn="ctr"/>
            <a:r>
              <a:rPr lang="it-IT" b="1" dirty="0"/>
              <a:t>Object Design </a:t>
            </a:r>
            <a:r>
              <a:rPr lang="it-IT" b="1" dirty="0" err="1"/>
              <a:t>Trade-offs</a:t>
            </a:r>
            <a:r>
              <a:rPr lang="it-IT" dirty="0"/>
              <a:t/>
            </a:r>
            <a:br>
              <a:rPr lang="it-IT" dirty="0"/>
            </a:br>
            <a:endParaRPr lang="it-IT" dirty="0"/>
          </a:p>
        </p:txBody>
      </p:sp>
      <p:sp>
        <p:nvSpPr>
          <p:cNvPr id="3" name="Segnaposto contenuto 2"/>
          <p:cNvSpPr>
            <a:spLocks noGrp="1"/>
          </p:cNvSpPr>
          <p:nvPr>
            <p:ph idx="1"/>
          </p:nvPr>
        </p:nvSpPr>
        <p:spPr>
          <a:xfrm>
            <a:off x="1308838" y="2120698"/>
            <a:ext cx="9905999" cy="3541714"/>
          </a:xfrm>
        </p:spPr>
        <p:txBody>
          <a:bodyPr>
            <a:normAutofit fontScale="92500" lnSpcReduction="10000"/>
          </a:bodyPr>
          <a:lstStyle/>
          <a:p>
            <a:pPr marL="0" indent="0">
              <a:buNone/>
            </a:pPr>
            <a:r>
              <a:rPr lang="it-IT" b="1" dirty="0"/>
              <a:t>Comprensibilità vs tempo</a:t>
            </a:r>
            <a:endParaRPr lang="it-IT" dirty="0"/>
          </a:p>
          <a:p>
            <a:pPr marL="0" indent="0">
              <a:buNone/>
            </a:pPr>
            <a:r>
              <a:rPr lang="it-IT" dirty="0"/>
              <a:t>La comprensibilità del codice è un aspetto molto importante soprattutto per la fase di testing.</a:t>
            </a:r>
          </a:p>
          <a:p>
            <a:pPr marL="0" indent="0">
              <a:buNone/>
            </a:pPr>
            <a:r>
              <a:rPr lang="it-IT" dirty="0"/>
              <a:t>Ogni classe e metodo deve essere facilmente interpretabile anche da chi non ha collaborato al progetto.</a:t>
            </a:r>
          </a:p>
          <a:p>
            <a:pPr marL="0" indent="0">
              <a:buNone/>
            </a:pPr>
            <a:r>
              <a:rPr lang="it-IT" dirty="0"/>
              <a:t>Nel codice si useranno i commenti standard e Javadoc per aumentare la comprensione del codice sorgente. Ovviamente questa caratteristica aggiungerà dei costi allo sviluppo del nostro progetto.</a:t>
            </a:r>
          </a:p>
          <a:p>
            <a:pPr marL="0" indent="0">
              <a:buNone/>
            </a:pPr>
            <a:endParaRPr lang="it-IT" dirty="0"/>
          </a:p>
        </p:txBody>
      </p:sp>
    </p:spTree>
    <p:extLst>
      <p:ext uri="{BB962C8B-B14F-4D97-AF65-F5344CB8AC3E}">
        <p14:creationId xmlns:p14="http://schemas.microsoft.com/office/powerpoint/2010/main" val="5692060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Object Design </a:t>
            </a:r>
            <a:r>
              <a:rPr lang="it-IT" b="1" dirty="0" err="1" smtClean="0"/>
              <a:t>Trade-offs</a:t>
            </a:r>
            <a:endParaRPr lang="it-IT" dirty="0"/>
          </a:p>
        </p:txBody>
      </p:sp>
      <p:sp>
        <p:nvSpPr>
          <p:cNvPr id="3" name="Segnaposto contenuto 2"/>
          <p:cNvSpPr>
            <a:spLocks noGrp="1"/>
          </p:cNvSpPr>
          <p:nvPr>
            <p:ph idx="1"/>
          </p:nvPr>
        </p:nvSpPr>
        <p:spPr>
          <a:xfrm>
            <a:off x="1141412" y="2249487"/>
            <a:ext cx="9905999" cy="3752068"/>
          </a:xfrm>
        </p:spPr>
        <p:txBody>
          <a:bodyPr>
            <a:normAutofit/>
          </a:bodyPr>
          <a:lstStyle/>
          <a:p>
            <a:pPr marL="0" indent="0">
              <a:buNone/>
            </a:pPr>
            <a:r>
              <a:rPr lang="it-IT" sz="2000" b="1" dirty="0"/>
              <a:t>Prestazioni vs Costi</a:t>
            </a:r>
            <a:endParaRPr lang="it-IT" sz="2000" dirty="0"/>
          </a:p>
          <a:p>
            <a:pPr marL="0" indent="0">
              <a:buNone/>
            </a:pPr>
            <a:r>
              <a:rPr lang="it-IT" sz="2000" dirty="0"/>
              <a:t>Dal momento che non si dispone di alcun budget, utilizziamo materiale open source per la realizzazione della nostra applicazione BizBong con lo scopo di rendere il sistema performante ed efficiente.</a:t>
            </a:r>
          </a:p>
          <a:p>
            <a:pPr marL="0" indent="0">
              <a:buNone/>
            </a:pPr>
            <a:endParaRPr lang="it-IT" sz="2000" b="1" dirty="0" smtClean="0"/>
          </a:p>
          <a:p>
            <a:pPr marL="0" indent="0">
              <a:buNone/>
            </a:pPr>
            <a:r>
              <a:rPr lang="it-IT" sz="2000" b="1" dirty="0" smtClean="0"/>
              <a:t>Costi </a:t>
            </a:r>
            <a:r>
              <a:rPr lang="it-IT" sz="2000" b="1" dirty="0"/>
              <a:t>vs Mantenimento </a:t>
            </a:r>
            <a:endParaRPr lang="it-IT" sz="2000" dirty="0"/>
          </a:p>
          <a:p>
            <a:pPr marL="0" indent="0">
              <a:buNone/>
            </a:pPr>
            <a:r>
              <a:rPr lang="it-IT" sz="2000" dirty="0"/>
              <a:t>L’utilizzo di materiale open source e del linguaggio Javadoc rende il sistema facilmente modificabile e mantenibile.</a:t>
            </a:r>
          </a:p>
          <a:p>
            <a:pPr marL="0" indent="0">
              <a:buNone/>
            </a:pPr>
            <a:endParaRPr lang="it-IT" dirty="0"/>
          </a:p>
        </p:txBody>
      </p:sp>
    </p:spTree>
    <p:extLst>
      <p:ext uri="{BB962C8B-B14F-4D97-AF65-F5344CB8AC3E}">
        <p14:creationId xmlns:p14="http://schemas.microsoft.com/office/powerpoint/2010/main" val="42542963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86112" y="180636"/>
            <a:ext cx="9905998" cy="1478570"/>
          </a:xfrm>
        </p:spPr>
        <p:txBody>
          <a:bodyPr/>
          <a:lstStyle/>
          <a:p>
            <a:pPr algn="ctr"/>
            <a:r>
              <a:rPr lang="it-IT" b="1" dirty="0"/>
              <a:t>Object Design </a:t>
            </a:r>
            <a:r>
              <a:rPr lang="it-IT" b="1" dirty="0" err="1" smtClean="0"/>
              <a:t>Trade-offs</a:t>
            </a:r>
            <a:endParaRPr lang="it-IT" dirty="0"/>
          </a:p>
        </p:txBody>
      </p:sp>
      <p:sp>
        <p:nvSpPr>
          <p:cNvPr id="3" name="Segnaposto contenuto 2"/>
          <p:cNvSpPr>
            <a:spLocks noGrp="1"/>
          </p:cNvSpPr>
          <p:nvPr>
            <p:ph idx="1"/>
          </p:nvPr>
        </p:nvSpPr>
        <p:spPr>
          <a:xfrm>
            <a:off x="1386111" y="1659206"/>
            <a:ext cx="9905999" cy="4878969"/>
          </a:xfrm>
        </p:spPr>
        <p:txBody>
          <a:bodyPr>
            <a:normAutofit fontScale="85000" lnSpcReduction="20000"/>
          </a:bodyPr>
          <a:lstStyle/>
          <a:p>
            <a:pPr marL="0" indent="0">
              <a:buNone/>
            </a:pPr>
            <a:r>
              <a:rPr lang="it-IT" b="1" dirty="0"/>
              <a:t>Interfaccia vs Easy-use</a:t>
            </a:r>
            <a:endParaRPr lang="it-IT" dirty="0"/>
          </a:p>
          <a:p>
            <a:pPr marL="0" indent="0">
              <a:buNone/>
            </a:pPr>
            <a:r>
              <a:rPr lang="it-IT" dirty="0"/>
              <a:t>Grazie all’utilizzo delle form l’interfaccia grafica si presenta semplice e intuitiva, facilitando la gestione del database</a:t>
            </a:r>
            <a:r>
              <a:rPr lang="it-IT" dirty="0" smtClean="0"/>
              <a:t>.</a:t>
            </a:r>
          </a:p>
          <a:p>
            <a:pPr marL="0" indent="0">
              <a:buNone/>
            </a:pPr>
            <a:endParaRPr lang="it-IT" dirty="0"/>
          </a:p>
          <a:p>
            <a:pPr marL="0" indent="0">
              <a:buNone/>
            </a:pPr>
            <a:r>
              <a:rPr lang="it-IT" b="1" dirty="0"/>
              <a:t>Memoria vs efficienza </a:t>
            </a:r>
            <a:endParaRPr lang="it-IT" dirty="0"/>
          </a:p>
          <a:p>
            <a:pPr marL="0" indent="0">
              <a:buNone/>
            </a:pPr>
            <a:r>
              <a:rPr lang="it-IT" dirty="0"/>
              <a:t>Si è scelto di preferire l’efficienza a discapito della memoria utilizzata. Quindi si è aumentata la ridondanza dei dati nel database, al fine di rendere subito disponibili i dati</a:t>
            </a:r>
            <a:r>
              <a:rPr lang="it-IT" dirty="0" smtClean="0"/>
              <a:t>.</a:t>
            </a:r>
          </a:p>
          <a:p>
            <a:pPr marL="0" indent="0">
              <a:buNone/>
            </a:pPr>
            <a:endParaRPr lang="it-IT" dirty="0"/>
          </a:p>
          <a:p>
            <a:pPr marL="0" indent="0">
              <a:buNone/>
            </a:pPr>
            <a:r>
              <a:rPr lang="it-IT" b="1" dirty="0"/>
              <a:t>Sicurezza vs efficienza</a:t>
            </a:r>
            <a:endParaRPr lang="it-IT" dirty="0"/>
          </a:p>
          <a:p>
            <a:pPr marL="0" indent="0">
              <a:buNone/>
            </a:pPr>
            <a:r>
              <a:rPr lang="it-IT" dirty="0"/>
              <a:t>Nel nostro sistema ogni richiesta del client viene validata attraverso l’uso di sessioni. La presenza di molte persone all’interno dell’applicazione potrebbe far aumentare il tempo di risposta del sistema soprattutto in situazioni di carico elevato.</a:t>
            </a:r>
          </a:p>
          <a:p>
            <a:pPr marL="0" indent="0">
              <a:buNone/>
            </a:pPr>
            <a:endParaRPr lang="it-IT" dirty="0"/>
          </a:p>
        </p:txBody>
      </p:sp>
    </p:spTree>
    <p:extLst>
      <p:ext uri="{BB962C8B-B14F-4D97-AF65-F5344CB8AC3E}">
        <p14:creationId xmlns:p14="http://schemas.microsoft.com/office/powerpoint/2010/main" val="7838553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Object Design </a:t>
            </a:r>
            <a:r>
              <a:rPr lang="it-IT" b="1" dirty="0" err="1" smtClean="0"/>
              <a:t>Trade-offs</a:t>
            </a:r>
            <a:endParaRPr lang="it-IT" dirty="0"/>
          </a:p>
        </p:txBody>
      </p:sp>
      <p:sp>
        <p:nvSpPr>
          <p:cNvPr id="3" name="Segnaposto contenuto 2"/>
          <p:cNvSpPr>
            <a:spLocks noGrp="1"/>
          </p:cNvSpPr>
          <p:nvPr>
            <p:ph idx="1"/>
          </p:nvPr>
        </p:nvSpPr>
        <p:spPr/>
        <p:txBody>
          <a:bodyPr>
            <a:normAutofit fontScale="92500"/>
          </a:bodyPr>
          <a:lstStyle/>
          <a:p>
            <a:pPr marL="0" indent="0">
              <a:buNone/>
            </a:pPr>
            <a:r>
              <a:rPr lang="it-IT" sz="2200" b="1" dirty="0"/>
              <a:t>Tempo di risposta vs Spazio di memoria </a:t>
            </a:r>
            <a:endParaRPr lang="it-IT" sz="2200" dirty="0"/>
          </a:p>
          <a:p>
            <a:pPr marL="0" indent="0">
              <a:buNone/>
            </a:pPr>
            <a:r>
              <a:rPr lang="it-IT" sz="2200" dirty="0"/>
              <a:t>La scelta di utilizzare un DB relazionale è scaturita dai diversi vantaggi che se ne derivano:</a:t>
            </a:r>
          </a:p>
          <a:p>
            <a:pPr lvl="1"/>
            <a:r>
              <a:rPr lang="it-IT" sz="2200" dirty="0" smtClean="0"/>
              <a:t>Gestione </a:t>
            </a:r>
            <a:r>
              <a:rPr lang="it-IT" sz="2200" dirty="0"/>
              <a:t>consistente dei dati;</a:t>
            </a:r>
          </a:p>
          <a:p>
            <a:pPr lvl="1"/>
            <a:r>
              <a:rPr lang="it-IT" sz="2200" dirty="0" smtClean="0"/>
              <a:t>Tempo </a:t>
            </a:r>
            <a:r>
              <a:rPr lang="it-IT" sz="2200" dirty="0"/>
              <a:t>di risposta abbastanza veloce;</a:t>
            </a:r>
          </a:p>
          <a:p>
            <a:pPr lvl="1"/>
            <a:r>
              <a:rPr lang="it-IT" sz="2200" dirty="0" smtClean="0"/>
              <a:t>Accesso </a:t>
            </a:r>
            <a:r>
              <a:rPr lang="it-IT" sz="2200" dirty="0"/>
              <a:t>veloce e concorrente ai dati;</a:t>
            </a:r>
          </a:p>
          <a:p>
            <a:pPr marL="0" indent="0">
              <a:buNone/>
            </a:pPr>
            <a:r>
              <a:rPr lang="it-IT" sz="2200" dirty="0"/>
              <a:t>Lo svantaggio nell’utilizzo di un DB relazionale è che richiede il triplo dello spazio di memoria rispetto ad esempio ad un file system e si trovano difficoltà nel momento in cui si vuole gestire una enorme quantità di dati.</a:t>
            </a:r>
          </a:p>
          <a:p>
            <a:pPr marL="0" indent="0">
              <a:buNone/>
            </a:pPr>
            <a:endParaRPr lang="it-IT" dirty="0"/>
          </a:p>
        </p:txBody>
      </p:sp>
    </p:spTree>
    <p:extLst>
      <p:ext uri="{BB962C8B-B14F-4D97-AF65-F5344CB8AC3E}">
        <p14:creationId xmlns:p14="http://schemas.microsoft.com/office/powerpoint/2010/main" val="41298875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21717" y="180636"/>
            <a:ext cx="9905998" cy="1478570"/>
          </a:xfrm>
        </p:spPr>
        <p:txBody>
          <a:bodyPr>
            <a:normAutofit fontScale="90000"/>
          </a:bodyPr>
          <a:lstStyle/>
          <a:p>
            <a:pPr algn="ctr"/>
            <a:r>
              <a:rPr lang="it-IT" b="1" dirty="0"/>
              <a:t>Linee guida della documentazione delle interfacce</a:t>
            </a:r>
            <a:r>
              <a:rPr lang="it-IT" dirty="0"/>
              <a:t/>
            </a:r>
            <a:br>
              <a:rPr lang="it-IT" dirty="0"/>
            </a:br>
            <a:endParaRPr lang="it-IT" dirty="0"/>
          </a:p>
        </p:txBody>
      </p:sp>
      <p:sp>
        <p:nvSpPr>
          <p:cNvPr id="3" name="Segnaposto contenuto 2"/>
          <p:cNvSpPr>
            <a:spLocks noGrp="1"/>
          </p:cNvSpPr>
          <p:nvPr>
            <p:ph idx="1"/>
          </p:nvPr>
        </p:nvSpPr>
        <p:spPr>
          <a:xfrm>
            <a:off x="1321716" y="1659206"/>
            <a:ext cx="9905999" cy="4561290"/>
          </a:xfrm>
        </p:spPr>
        <p:txBody>
          <a:bodyPr>
            <a:noAutofit/>
          </a:bodyPr>
          <a:lstStyle/>
          <a:p>
            <a:pPr marL="0" indent="0">
              <a:buNone/>
            </a:pPr>
            <a:r>
              <a:rPr lang="it-IT" sz="1800" dirty="0"/>
              <a:t>Nell'implementazione del sistema, i programmatori dovranno attenersi alle linee guida di seguito definite. </a:t>
            </a:r>
          </a:p>
          <a:p>
            <a:pPr marL="0" indent="0">
              <a:buNone/>
            </a:pPr>
            <a:r>
              <a:rPr lang="it-IT" sz="1800" b="1" dirty="0"/>
              <a:t>Classi e Interfacce Android </a:t>
            </a:r>
            <a:endParaRPr lang="it-IT" sz="1800" dirty="0"/>
          </a:p>
          <a:p>
            <a:pPr marL="0" indent="0">
              <a:buNone/>
            </a:pPr>
            <a:r>
              <a:rPr lang="it-IT" sz="1800" dirty="0"/>
              <a:t>Nella scrittura di codice per le classi Java si presterà attenzione a: </a:t>
            </a:r>
          </a:p>
          <a:p>
            <a:pPr lvl="1"/>
            <a:r>
              <a:rPr lang="it-IT" sz="1800" dirty="0" smtClean="0"/>
              <a:t>Convenzioni </a:t>
            </a:r>
            <a:r>
              <a:rPr lang="it-IT" sz="1800" dirty="0"/>
              <a:t>sui nomi; </a:t>
            </a:r>
          </a:p>
          <a:p>
            <a:pPr lvl="1"/>
            <a:r>
              <a:rPr lang="it-IT" sz="1800" dirty="0" smtClean="0"/>
              <a:t>Struttura </a:t>
            </a:r>
            <a:r>
              <a:rPr lang="it-IT" sz="1800" dirty="0"/>
              <a:t>dei file; </a:t>
            </a:r>
          </a:p>
          <a:p>
            <a:pPr lvl="1"/>
            <a:r>
              <a:rPr lang="it-IT" sz="1800" dirty="0" smtClean="0"/>
              <a:t>Accesso </a:t>
            </a:r>
            <a:r>
              <a:rPr lang="it-IT" sz="1800" dirty="0"/>
              <a:t>alle variabili </a:t>
            </a:r>
          </a:p>
          <a:p>
            <a:pPr lvl="1"/>
            <a:r>
              <a:rPr lang="it-IT" sz="1800" dirty="0" smtClean="0"/>
              <a:t>Commenti </a:t>
            </a:r>
            <a:r>
              <a:rPr lang="it-IT" sz="1800" dirty="0"/>
              <a:t>speciali </a:t>
            </a:r>
          </a:p>
          <a:p>
            <a:pPr lvl="1"/>
            <a:r>
              <a:rPr lang="it-IT" sz="1800" dirty="0" smtClean="0"/>
              <a:t>Tutte </a:t>
            </a:r>
            <a:r>
              <a:rPr lang="it-IT" sz="1800" dirty="0"/>
              <a:t>le variabili dovrebbero essere private (private). Ogni variabile non privata deve essere  preceduta da un commento, che spiega la ragione per cui tale variabile non è privata. </a:t>
            </a:r>
          </a:p>
          <a:p>
            <a:pPr lvl="1"/>
            <a:r>
              <a:rPr lang="it-IT" sz="1800" dirty="0" smtClean="0"/>
              <a:t>Tutte </a:t>
            </a:r>
            <a:r>
              <a:rPr lang="it-IT" sz="1800" dirty="0"/>
              <a:t>le variabili che non vengono mai modificate dovrebbero essere dichiarate come costanti (</a:t>
            </a:r>
            <a:r>
              <a:rPr lang="it-IT" sz="1800" dirty="0" err="1"/>
              <a:t>final</a:t>
            </a:r>
            <a:r>
              <a:rPr lang="it-IT" sz="1800" dirty="0"/>
              <a:t>). </a:t>
            </a:r>
          </a:p>
          <a:p>
            <a:endParaRPr lang="it-IT" sz="1800" dirty="0"/>
          </a:p>
        </p:txBody>
      </p:sp>
    </p:spTree>
    <p:extLst>
      <p:ext uri="{BB962C8B-B14F-4D97-AF65-F5344CB8AC3E}">
        <p14:creationId xmlns:p14="http://schemas.microsoft.com/office/powerpoint/2010/main" val="1533309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i="1" dirty="0" smtClean="0"/>
              <a:t>Requisiti non Funzionali</a:t>
            </a:r>
            <a:endParaRPr lang="it-IT" dirty="0"/>
          </a:p>
        </p:txBody>
      </p:sp>
      <p:sp>
        <p:nvSpPr>
          <p:cNvPr id="3" name="Segnaposto contenuto 2"/>
          <p:cNvSpPr>
            <a:spLocks noGrp="1"/>
          </p:cNvSpPr>
          <p:nvPr>
            <p:ph idx="1"/>
          </p:nvPr>
        </p:nvSpPr>
        <p:spPr>
          <a:xfrm>
            <a:off x="1141412" y="2249488"/>
            <a:ext cx="9905999" cy="4280102"/>
          </a:xfrm>
        </p:spPr>
        <p:txBody>
          <a:bodyPr>
            <a:normAutofit fontScale="85000" lnSpcReduction="20000"/>
          </a:bodyPr>
          <a:lstStyle/>
          <a:p>
            <a:pPr marL="971550" lvl="1" indent="-514350">
              <a:buFont typeface="+mj-lt"/>
              <a:buAutoNum type="arabicPeriod"/>
            </a:pPr>
            <a:r>
              <a:rPr lang="it-IT" sz="2600" b="1" dirty="0"/>
              <a:t>Usability</a:t>
            </a:r>
            <a:r>
              <a:rPr lang="it-IT" sz="2200" b="1" dirty="0" smtClean="0"/>
              <a:t>:  </a:t>
            </a:r>
            <a:r>
              <a:rPr lang="it-IT" sz="2200" dirty="0"/>
              <a:t>L’ interfaccia risulta fluida e semplice per ogni tipologia di utente in grado di leggere e comprendere un testo</a:t>
            </a:r>
            <a:r>
              <a:rPr lang="it-IT" sz="2200" dirty="0" smtClean="0"/>
              <a:t>.</a:t>
            </a:r>
          </a:p>
          <a:p>
            <a:pPr marL="457200" lvl="1" indent="0">
              <a:buNone/>
            </a:pPr>
            <a:endParaRPr lang="it-IT" sz="2200" dirty="0"/>
          </a:p>
          <a:p>
            <a:pPr marL="971550" lvl="1" indent="-514350">
              <a:buFont typeface="+mj-lt"/>
              <a:buAutoNum type="arabicPeriod" startAt="2"/>
            </a:pPr>
            <a:r>
              <a:rPr lang="it-IT" sz="2600" b="1" dirty="0"/>
              <a:t>Reliability</a:t>
            </a:r>
            <a:r>
              <a:rPr lang="it-IT" sz="2200" b="1" dirty="0" smtClean="0"/>
              <a:t>: </a:t>
            </a:r>
            <a:r>
              <a:rPr lang="it-IT" sz="2200" dirty="0" smtClean="0"/>
              <a:t> Il sistema è in grado di svolgere correttamente le operazioni e avvertire l’utente in caso di malfunzionamento tramite messaggi e riavvio;</a:t>
            </a:r>
          </a:p>
          <a:p>
            <a:pPr marL="457200" lvl="1" indent="0">
              <a:buNone/>
            </a:pPr>
            <a:endParaRPr lang="it-IT" sz="2200" dirty="0"/>
          </a:p>
          <a:p>
            <a:pPr marL="971550" lvl="1" indent="-514350">
              <a:buFont typeface="+mj-lt"/>
              <a:buAutoNum type="arabicPeriod" startAt="3"/>
            </a:pPr>
            <a:r>
              <a:rPr lang="it-IT" sz="2600" b="1" dirty="0" smtClean="0"/>
              <a:t>Performance</a:t>
            </a:r>
            <a:r>
              <a:rPr lang="it-IT" sz="2200" b="1" dirty="0" smtClean="0"/>
              <a:t>:</a:t>
            </a:r>
          </a:p>
          <a:p>
            <a:pPr lvl="2"/>
            <a:r>
              <a:rPr lang="it-IT" sz="2200" b="1" dirty="0" smtClean="0"/>
              <a:t>Throughput </a:t>
            </a:r>
            <a:r>
              <a:rPr lang="it-IT" sz="2200" dirty="0" smtClean="0"/>
              <a:t>→ Varia secondo le condizioni server e connessione da parte del dispositivo utente;</a:t>
            </a:r>
          </a:p>
          <a:p>
            <a:pPr lvl="2"/>
            <a:r>
              <a:rPr lang="it-IT" sz="2200" b="1" dirty="0" smtClean="0"/>
              <a:t>Memoria </a:t>
            </a:r>
            <a:r>
              <a:rPr lang="it-IT" sz="2200" dirty="0"/>
              <a:t>→ </a:t>
            </a:r>
            <a:r>
              <a:rPr lang="it-IT" sz="2200" dirty="0" smtClean="0"/>
              <a:t>Il software utilizza uno spazio di memoria limitato;</a:t>
            </a:r>
          </a:p>
          <a:p>
            <a:pPr lvl="2"/>
            <a:r>
              <a:rPr lang="it-IT" sz="2200" b="1" dirty="0" smtClean="0"/>
              <a:t>Tempi di risposta </a:t>
            </a:r>
            <a:r>
              <a:rPr lang="it-IT" sz="2200" dirty="0"/>
              <a:t>→ </a:t>
            </a:r>
            <a:r>
              <a:rPr lang="it-IT" sz="2200" dirty="0" smtClean="0"/>
              <a:t>Le richieste utente sono soddisfatte in un tempo limite di tre secondi;</a:t>
            </a:r>
          </a:p>
        </p:txBody>
      </p:sp>
    </p:spTree>
    <p:extLst>
      <p:ext uri="{BB962C8B-B14F-4D97-AF65-F5344CB8AC3E}">
        <p14:creationId xmlns:p14="http://schemas.microsoft.com/office/powerpoint/2010/main" val="9432783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lgn="ctr"/>
            <a:r>
              <a:rPr lang="it-IT" b="1" dirty="0"/>
              <a:t>Linee guida della documentazione delle interfacce</a:t>
            </a:r>
            <a:r>
              <a:rPr lang="it-IT" dirty="0"/>
              <a:t/>
            </a:r>
            <a:br>
              <a:rPr lang="it-IT" dirty="0"/>
            </a:br>
            <a:endParaRPr lang="it-IT" dirty="0"/>
          </a:p>
        </p:txBody>
      </p:sp>
      <p:sp>
        <p:nvSpPr>
          <p:cNvPr id="3" name="Segnaposto contenuto 2"/>
          <p:cNvSpPr>
            <a:spLocks noGrp="1"/>
          </p:cNvSpPr>
          <p:nvPr>
            <p:ph idx="1"/>
          </p:nvPr>
        </p:nvSpPr>
        <p:spPr/>
        <p:txBody>
          <a:bodyPr>
            <a:normAutofit/>
          </a:bodyPr>
          <a:lstStyle/>
          <a:p>
            <a:pPr marL="0" indent="0">
              <a:buNone/>
            </a:pPr>
            <a:r>
              <a:rPr lang="it-IT" sz="2000" dirty="0"/>
              <a:t>Inoltre:</a:t>
            </a:r>
          </a:p>
          <a:p>
            <a:pPr lvl="1"/>
            <a:r>
              <a:rPr lang="it-IT" dirty="0"/>
              <a:t>Le classi hanno nomi singolari.</a:t>
            </a:r>
          </a:p>
          <a:p>
            <a:pPr lvl="1"/>
            <a:r>
              <a:rPr lang="it-IT" dirty="0"/>
              <a:t>Le classi che compongono il software sono contenute all’interno di una cartella “entity”.</a:t>
            </a:r>
          </a:p>
          <a:p>
            <a:pPr lvl="1"/>
            <a:r>
              <a:rPr lang="it-IT" dirty="0"/>
              <a:t>Le interfacce che compongono il software sono contenute in una cartella “entity_interface”.</a:t>
            </a:r>
          </a:p>
          <a:p>
            <a:pPr lvl="1"/>
            <a:r>
              <a:rPr lang="it-IT" dirty="0"/>
              <a:t>I metodi sono chiamati con frasi verbali, mentre i campi ed i </a:t>
            </a:r>
            <a:r>
              <a:rPr lang="it-IT" dirty="0" smtClean="0"/>
              <a:t>parametri con </a:t>
            </a:r>
            <a:r>
              <a:rPr lang="it-IT" dirty="0"/>
              <a:t>sostantivi.</a:t>
            </a:r>
          </a:p>
          <a:p>
            <a:pPr lvl="1"/>
            <a:r>
              <a:rPr lang="it-IT" dirty="0"/>
              <a:t>I nomi delle classi esprimono la funzione degli oggetti </a:t>
            </a:r>
            <a:r>
              <a:rPr lang="it-IT" dirty="0" smtClean="0"/>
              <a:t>istanziati </a:t>
            </a:r>
            <a:r>
              <a:rPr lang="it-IT" dirty="0"/>
              <a:t>di </a:t>
            </a:r>
            <a:r>
              <a:rPr lang="it-IT" dirty="0" smtClean="0"/>
              <a:t>tale classe</a:t>
            </a:r>
            <a:r>
              <a:rPr lang="it-IT" dirty="0"/>
              <a:t>.</a:t>
            </a:r>
          </a:p>
          <a:p>
            <a:endParaRPr lang="it-IT" dirty="0"/>
          </a:p>
        </p:txBody>
      </p:sp>
    </p:spTree>
    <p:extLst>
      <p:ext uri="{BB962C8B-B14F-4D97-AF65-F5344CB8AC3E}">
        <p14:creationId xmlns:p14="http://schemas.microsoft.com/office/powerpoint/2010/main" val="37024331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970468" y="2498502"/>
            <a:ext cx="8203842" cy="1200329"/>
          </a:xfrm>
          <a:prstGeom prst="rect">
            <a:avLst/>
          </a:prstGeom>
        </p:spPr>
        <p:txBody>
          <a:bodyPr wrap="square">
            <a:spAutoFit/>
          </a:bodyPr>
          <a:lstStyle/>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Design Pattern</a:t>
            </a:r>
            <a:endParaRPr lang="it-IT"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7434488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11869" y="257909"/>
            <a:ext cx="9905998" cy="1478570"/>
          </a:xfrm>
        </p:spPr>
        <p:txBody>
          <a:bodyPr/>
          <a:lstStyle/>
          <a:p>
            <a:pPr algn="ctr"/>
            <a:r>
              <a:rPr lang="it-IT" b="1" dirty="0"/>
              <a:t>Design Pattern</a:t>
            </a:r>
            <a:r>
              <a:rPr lang="it-IT" dirty="0"/>
              <a:t/>
            </a:r>
            <a:br>
              <a:rPr lang="it-IT" dirty="0"/>
            </a:br>
            <a:endParaRPr lang="it-IT" dirty="0"/>
          </a:p>
        </p:txBody>
      </p:sp>
      <p:sp>
        <p:nvSpPr>
          <p:cNvPr id="3" name="Segnaposto contenuto 2"/>
          <p:cNvSpPr>
            <a:spLocks noGrp="1"/>
          </p:cNvSpPr>
          <p:nvPr>
            <p:ph idx="1"/>
          </p:nvPr>
        </p:nvSpPr>
        <p:spPr>
          <a:xfrm>
            <a:off x="1218685" y="2094940"/>
            <a:ext cx="9905999" cy="3541714"/>
          </a:xfrm>
        </p:spPr>
        <p:txBody>
          <a:bodyPr>
            <a:normAutofit/>
          </a:bodyPr>
          <a:lstStyle/>
          <a:p>
            <a:pPr marL="0" indent="0">
              <a:buNone/>
            </a:pPr>
            <a:r>
              <a:rPr lang="it-IT" b="1" dirty="0"/>
              <a:t>Model View Controller </a:t>
            </a:r>
            <a:endParaRPr lang="it-IT" dirty="0"/>
          </a:p>
          <a:p>
            <a:pPr marL="0" indent="0">
              <a:buNone/>
            </a:pPr>
            <a:r>
              <a:rPr lang="it-IT" dirty="0"/>
              <a:t>È un pattern architetturale diviso in 3 sottosistemi qui di seguito elencati: </a:t>
            </a:r>
          </a:p>
          <a:p>
            <a:pPr lvl="1"/>
            <a:r>
              <a:rPr lang="it-IT" dirty="0"/>
              <a:t>I</a:t>
            </a:r>
            <a:r>
              <a:rPr lang="it-IT" dirty="0" smtClean="0"/>
              <a:t>l </a:t>
            </a:r>
            <a:r>
              <a:rPr lang="it-IT" dirty="0"/>
              <a:t>Model, che implementa le funzionalità dell’applicazione</a:t>
            </a:r>
          </a:p>
          <a:p>
            <a:pPr lvl="1"/>
            <a:r>
              <a:rPr lang="it-IT" dirty="0"/>
              <a:t>L</a:t>
            </a:r>
            <a:r>
              <a:rPr lang="it-IT" dirty="0" smtClean="0"/>
              <a:t>a </a:t>
            </a:r>
            <a:r>
              <a:rPr lang="it-IT" dirty="0"/>
              <a:t>View: che implementa la logica di presentazione dei dati sempre aggiornati </a:t>
            </a:r>
          </a:p>
          <a:p>
            <a:pPr lvl="1"/>
            <a:r>
              <a:rPr lang="it-IT" dirty="0"/>
              <a:t>I</a:t>
            </a:r>
            <a:r>
              <a:rPr lang="it-IT" dirty="0" smtClean="0"/>
              <a:t>l </a:t>
            </a:r>
            <a:r>
              <a:rPr lang="it-IT" dirty="0"/>
              <a:t>Controller: che implementa la logica di controllo </a:t>
            </a:r>
          </a:p>
          <a:p>
            <a:pPr marL="0" indent="0">
              <a:buNone/>
            </a:pPr>
            <a:r>
              <a:rPr lang="it-IT" dirty="0"/>
              <a:t>Abbiamo adottato questa architettura in quanto permette una migliore gestione delle informazioni e delle azioni effettuabili dall’utente</a:t>
            </a:r>
            <a:r>
              <a:rPr lang="it-IT" dirty="0" smtClean="0"/>
              <a:t>.</a:t>
            </a:r>
            <a:endParaRPr lang="it-IT" dirty="0"/>
          </a:p>
        </p:txBody>
      </p:sp>
    </p:spTree>
    <p:extLst>
      <p:ext uri="{BB962C8B-B14F-4D97-AF65-F5344CB8AC3E}">
        <p14:creationId xmlns:p14="http://schemas.microsoft.com/office/powerpoint/2010/main" val="6639111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Design Pattern</a:t>
            </a:r>
            <a:r>
              <a:rPr lang="it-IT" dirty="0"/>
              <a:t/>
            </a:r>
            <a:br>
              <a:rPr lang="it-IT" dirty="0"/>
            </a:br>
            <a:endParaRPr lang="it-IT" dirty="0"/>
          </a:p>
        </p:txBody>
      </p:sp>
      <p:sp>
        <p:nvSpPr>
          <p:cNvPr id="3" name="Segnaposto contenuto 2"/>
          <p:cNvSpPr>
            <a:spLocks noGrp="1"/>
          </p:cNvSpPr>
          <p:nvPr>
            <p:ph idx="1"/>
          </p:nvPr>
        </p:nvSpPr>
        <p:spPr>
          <a:xfrm>
            <a:off x="1262130" y="2249486"/>
            <a:ext cx="9785281" cy="4473286"/>
          </a:xfrm>
        </p:spPr>
        <p:txBody>
          <a:bodyPr>
            <a:normAutofit fontScale="77500" lnSpcReduction="20000"/>
          </a:bodyPr>
          <a:lstStyle/>
          <a:p>
            <a:pPr marL="0" indent="0">
              <a:buNone/>
            </a:pPr>
            <a:r>
              <a:rPr lang="it-IT" sz="2600" b="1" dirty="0"/>
              <a:t>Proxy Pattern </a:t>
            </a:r>
            <a:endParaRPr lang="it-IT" sz="2600" dirty="0"/>
          </a:p>
          <a:p>
            <a:pPr marL="0" indent="0">
              <a:buNone/>
            </a:pPr>
            <a:r>
              <a:rPr lang="it-IT" sz="2600" dirty="0"/>
              <a:t>La creazione e l’inizializzazione di oggetti sono due attività molto costose attraverso l’uso di questo pattern queste operazioni vengono rimandate finché non se ne ha effettivamente bisogno, infatti il proxy crea l’oggetto reale solo quando l’utente lo richiede. Il proxy pattern riduce il costo dell’accesso agli oggetti, dal momento che usa un altro oggetto (proxy) che rappresenta funzionalmente dell’oggetto reale. Appartiene alla categoria dei pattern strutturali. Nel modello di proxy, creiamo un oggetto che ha lo scopo di interfacciare la sua funzionalità al mondo esterno.</a:t>
            </a:r>
          </a:p>
          <a:p>
            <a:pPr marL="0" indent="0">
              <a:buNone/>
            </a:pPr>
            <a:r>
              <a:rPr lang="it-IT" sz="2600" u="sng" dirty="0"/>
              <a:t>Nota bene:</a:t>
            </a:r>
            <a:r>
              <a:rPr lang="it-IT" sz="2600" dirty="0"/>
              <a:t> </a:t>
            </a:r>
          </a:p>
          <a:p>
            <a:pPr marL="457200" lvl="1" indent="0">
              <a:buNone/>
            </a:pPr>
            <a:r>
              <a:rPr lang="it-IT" dirty="0"/>
              <a:t>Tutte le classi </a:t>
            </a:r>
            <a:r>
              <a:rPr lang="it-IT" i="1" u="sng" dirty="0"/>
              <a:t>Controller</a:t>
            </a:r>
            <a:r>
              <a:rPr lang="it-IT" i="1" dirty="0"/>
              <a:t> </a:t>
            </a:r>
            <a:r>
              <a:rPr lang="it-IT" dirty="0"/>
              <a:t>vengono usate come ponte tra l’interfaccia grafica(all</a:t>
            </a:r>
            <a:r>
              <a:rPr lang="it-IT" dirty="0" smtClean="0"/>
              <a:t>’ </a:t>
            </a:r>
            <a:r>
              <a:rPr lang="it-IT" dirty="0" err="1" smtClean="0"/>
              <a:t>intenro</a:t>
            </a:r>
            <a:r>
              <a:rPr lang="it-IT" dirty="0" smtClean="0"/>
              <a:t> </a:t>
            </a:r>
            <a:r>
              <a:rPr lang="it-IT" dirty="0"/>
              <a:t>dell’applicazione) e il database. L’applicazione BizBong invia a specifici </a:t>
            </a:r>
            <a:r>
              <a:rPr lang="it-IT" i="1" dirty="0"/>
              <a:t>Controller </a:t>
            </a:r>
            <a:r>
              <a:rPr lang="it-IT" dirty="0"/>
              <a:t>le informazioni da inserire o modificare nel database oppure invia richieste di dati del database. Si effettuano controlli sulla consistenza e correttezza delle informazioni nel primo caso (campi vuoti o non validi) nel primo caso, e l’effettiva presenza di tali dati all’interno del database. </a:t>
            </a:r>
          </a:p>
          <a:p>
            <a:pPr marL="0" indent="0">
              <a:buNone/>
            </a:pPr>
            <a:endParaRPr lang="it-IT" dirty="0"/>
          </a:p>
        </p:txBody>
      </p:sp>
    </p:spTree>
    <p:extLst>
      <p:ext uri="{BB962C8B-B14F-4D97-AF65-F5344CB8AC3E}">
        <p14:creationId xmlns:p14="http://schemas.microsoft.com/office/powerpoint/2010/main" val="3598546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Design Pattern</a:t>
            </a:r>
            <a:r>
              <a:rPr lang="it-IT" dirty="0"/>
              <a:t/>
            </a:r>
            <a:br>
              <a:rPr lang="it-IT" dirty="0"/>
            </a:br>
            <a:endParaRPr lang="it-IT" dirty="0"/>
          </a:p>
        </p:txBody>
      </p:sp>
      <p:sp>
        <p:nvSpPr>
          <p:cNvPr id="3" name="Segnaposto contenuto 2"/>
          <p:cNvSpPr>
            <a:spLocks noGrp="1"/>
          </p:cNvSpPr>
          <p:nvPr>
            <p:ph idx="1"/>
          </p:nvPr>
        </p:nvSpPr>
        <p:spPr>
          <a:xfrm>
            <a:off x="1141412" y="2249486"/>
            <a:ext cx="9905999" cy="3816463"/>
          </a:xfrm>
        </p:spPr>
        <p:txBody>
          <a:bodyPr>
            <a:normAutofit fontScale="92500"/>
          </a:bodyPr>
          <a:lstStyle/>
          <a:p>
            <a:pPr marL="0" indent="0">
              <a:buNone/>
            </a:pPr>
            <a:r>
              <a:rPr lang="it-IT" sz="2200" b="1" dirty="0"/>
              <a:t>Adapter Pattern</a:t>
            </a:r>
            <a:endParaRPr lang="it-IT" sz="2200" dirty="0"/>
          </a:p>
          <a:p>
            <a:pPr marL="0" indent="0">
              <a:buNone/>
            </a:pPr>
            <a:r>
              <a:rPr lang="it-IT" sz="2200" dirty="0"/>
              <a:t>L’Adapter è un  pattern strutturale che può essere basato sia su classi che su oggetti. Il suo fine è quello di fornire una soluzione astratta al problema dell'interoperabilità tra interfacce differenti. Il problema si presenta ogni qual volta nel progetto di un software si debbano utilizzare sistemi di supporto la cui interfaccia non è perfettamente compatibile con quanto richiesto da applicazioni già esistenti. Invece di dover riscrivere parte del sistema, compito oneroso e non sempre possibile se non si ha a disposizione il codice sorgente, può essere comodo scrivere un </a:t>
            </a:r>
            <a:r>
              <a:rPr lang="it-IT" sz="2200" i="1" dirty="0"/>
              <a:t>adapter</a:t>
            </a:r>
            <a:r>
              <a:rPr lang="it-IT" sz="2200" dirty="0"/>
              <a:t> che faccia da tramite. Nel nostro progetto sono presenti proprio oggetti Adapter per fare quanto descritto sopra.</a:t>
            </a:r>
          </a:p>
          <a:p>
            <a:pPr marL="0" indent="0">
              <a:buNone/>
            </a:pPr>
            <a:endParaRPr lang="it-IT" dirty="0"/>
          </a:p>
        </p:txBody>
      </p:sp>
    </p:spTree>
    <p:extLst>
      <p:ext uri="{BB962C8B-B14F-4D97-AF65-F5344CB8AC3E}">
        <p14:creationId xmlns:p14="http://schemas.microsoft.com/office/powerpoint/2010/main" val="27114661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Design Pattern</a:t>
            </a:r>
            <a:r>
              <a:rPr lang="it-IT" dirty="0"/>
              <a:t/>
            </a:r>
            <a:br>
              <a:rPr lang="it-IT" dirty="0"/>
            </a:br>
            <a:endParaRPr lang="it-IT" dirty="0"/>
          </a:p>
        </p:txBody>
      </p:sp>
      <p:sp>
        <p:nvSpPr>
          <p:cNvPr id="3" name="Segnaposto contenuto 2"/>
          <p:cNvSpPr>
            <a:spLocks noGrp="1"/>
          </p:cNvSpPr>
          <p:nvPr>
            <p:ph idx="1"/>
          </p:nvPr>
        </p:nvSpPr>
        <p:spPr/>
        <p:txBody>
          <a:bodyPr/>
          <a:lstStyle/>
          <a:p>
            <a:pPr marL="0" indent="0">
              <a:buNone/>
            </a:pPr>
            <a:r>
              <a:rPr lang="it-IT" b="1" dirty="0"/>
              <a:t>Bridge Pattern</a:t>
            </a:r>
            <a:endParaRPr lang="it-IT" dirty="0"/>
          </a:p>
          <a:p>
            <a:pPr marL="0" indent="0">
              <a:buNone/>
            </a:pPr>
            <a:r>
              <a:rPr lang="it-IT" dirty="0"/>
              <a:t>Il bridge pattern è un design pattern della programmazione ad oggetti che permette di separare l'interfaccia di una classe (che cosa si può fare con la classe) dalla sua implementazione (come lo fa). In tal modo si può usare l'ereditarietà per fare evolvere l'interfaccia o l'implementazione in modo separato.</a:t>
            </a:r>
          </a:p>
          <a:p>
            <a:pPr marL="0" indent="0">
              <a:buNone/>
            </a:pPr>
            <a:r>
              <a:rPr lang="it-IT" dirty="0"/>
              <a:t>Noi utilizziamo per BizBong sia l’ereditarietà che l’implementazione.</a:t>
            </a:r>
          </a:p>
          <a:p>
            <a:pPr marL="0" indent="0">
              <a:buNone/>
            </a:pPr>
            <a:endParaRPr lang="it-IT" dirty="0"/>
          </a:p>
        </p:txBody>
      </p:sp>
    </p:spTree>
    <p:extLst>
      <p:ext uri="{BB962C8B-B14F-4D97-AF65-F5344CB8AC3E}">
        <p14:creationId xmlns:p14="http://schemas.microsoft.com/office/powerpoint/2010/main" val="312039803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Design Pattern</a:t>
            </a:r>
            <a:r>
              <a:rPr lang="it-IT" dirty="0"/>
              <a:t/>
            </a:r>
            <a:br>
              <a:rPr lang="it-IT" dirty="0"/>
            </a:br>
            <a:endParaRPr lang="it-IT" dirty="0"/>
          </a:p>
        </p:txBody>
      </p:sp>
      <p:sp>
        <p:nvSpPr>
          <p:cNvPr id="3" name="Segnaposto contenuto 2"/>
          <p:cNvSpPr>
            <a:spLocks noGrp="1"/>
          </p:cNvSpPr>
          <p:nvPr>
            <p:ph idx="1"/>
          </p:nvPr>
        </p:nvSpPr>
        <p:spPr>
          <a:xfrm>
            <a:off x="1141412" y="2249487"/>
            <a:ext cx="9905999" cy="2760395"/>
          </a:xfrm>
        </p:spPr>
        <p:txBody>
          <a:bodyPr>
            <a:normAutofit fontScale="85000" lnSpcReduction="20000"/>
          </a:bodyPr>
          <a:lstStyle/>
          <a:p>
            <a:pPr marL="0" indent="0">
              <a:buNone/>
            </a:pPr>
            <a:r>
              <a:rPr lang="it-IT" b="1" dirty="0"/>
              <a:t>Composite Pattern</a:t>
            </a:r>
            <a:endParaRPr lang="it-IT" dirty="0"/>
          </a:p>
          <a:p>
            <a:pPr marL="0" indent="0">
              <a:buNone/>
            </a:pPr>
            <a:r>
              <a:rPr lang="it-IT" dirty="0"/>
              <a:t>Nella programmazione ad oggetti, il Composite è uno dei pattern fondamentali.</a:t>
            </a:r>
          </a:p>
          <a:p>
            <a:pPr marL="0" indent="0">
              <a:buNone/>
            </a:pPr>
            <a:r>
              <a:rPr lang="it-IT" dirty="0"/>
              <a:t>Questo pattern permette di trattare un gruppo di oggetti come se fossero l'istanza di un oggetto singolo. Il design pattern Composite organizza gli oggetti in una struttura ad albero, nella quale i nodi sono delle composite e le foglie sono oggetti semplici.</a:t>
            </a:r>
          </a:p>
          <a:p>
            <a:pPr marL="0" indent="0">
              <a:buNone/>
            </a:pPr>
            <a:r>
              <a:rPr lang="it-IT" dirty="0"/>
              <a:t>È utilizzato per dare la possibilità ai client di manipolare oggetti singoli e composizioni in modo uniforme.</a:t>
            </a:r>
          </a:p>
          <a:p>
            <a:pPr marL="0" indent="0">
              <a:buNone/>
            </a:pPr>
            <a:endParaRPr lang="it-IT" dirty="0"/>
          </a:p>
        </p:txBody>
      </p:sp>
    </p:spTree>
    <p:extLst>
      <p:ext uri="{BB962C8B-B14F-4D97-AF65-F5344CB8AC3E}">
        <p14:creationId xmlns:p14="http://schemas.microsoft.com/office/powerpoint/2010/main" val="20410794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Design Pattern</a:t>
            </a:r>
            <a:r>
              <a:rPr lang="it-IT" dirty="0"/>
              <a:t/>
            </a:r>
            <a:br>
              <a:rPr lang="it-IT" dirty="0"/>
            </a:br>
            <a:endParaRPr lang="it-IT" dirty="0"/>
          </a:p>
        </p:txBody>
      </p:sp>
      <p:sp>
        <p:nvSpPr>
          <p:cNvPr id="3" name="Segnaposto contenuto 2"/>
          <p:cNvSpPr>
            <a:spLocks noGrp="1"/>
          </p:cNvSpPr>
          <p:nvPr>
            <p:ph idx="1"/>
          </p:nvPr>
        </p:nvSpPr>
        <p:spPr>
          <a:xfrm>
            <a:off x="1403797" y="2249486"/>
            <a:ext cx="9643614" cy="4460407"/>
          </a:xfrm>
        </p:spPr>
        <p:txBody>
          <a:bodyPr>
            <a:noAutofit/>
          </a:bodyPr>
          <a:lstStyle/>
          <a:p>
            <a:pPr marL="0" indent="0">
              <a:buNone/>
            </a:pPr>
            <a:r>
              <a:rPr lang="it-IT" sz="2000" b="1" dirty="0"/>
              <a:t>Abstract Factory Pattern</a:t>
            </a:r>
            <a:endParaRPr lang="it-IT" sz="2000" dirty="0"/>
          </a:p>
          <a:p>
            <a:pPr marL="0" indent="0">
              <a:buNone/>
            </a:pPr>
            <a:r>
              <a:rPr lang="it-IT" sz="2000" dirty="0" smtClean="0"/>
              <a:t>L‘ Abstract </a:t>
            </a:r>
            <a:r>
              <a:rPr lang="it-IT" sz="2000" dirty="0"/>
              <a:t>Factory fornisce un'interfaccia per creare famiglie di oggetti connessi o dipendenti tra loro, in modo che non ci sia necessità da parte dei client di specificare i nomi delle classi concrete all'interno del proprio codice. In questo modo si permette che un sistema sia indipendente dall'implementazione degli oggetti concreti e che il client, attraverso l'interfaccia, utilizzi diverse famiglie di prodotti.</a:t>
            </a:r>
          </a:p>
          <a:p>
            <a:pPr marL="0" indent="0">
              <a:buNone/>
            </a:pPr>
            <a:r>
              <a:rPr lang="it-IT" sz="2000" dirty="0"/>
              <a:t>Questo pattern è utile quando</a:t>
            </a:r>
          </a:p>
          <a:p>
            <a:pPr lvl="1"/>
            <a:r>
              <a:rPr lang="it-IT" dirty="0"/>
              <a:t>si vuole un sistema indipendente da come gli oggetti vengono creati, composti e </a:t>
            </a:r>
            <a:r>
              <a:rPr lang="it-IT" dirty="0" smtClean="0"/>
              <a:t>rappresentati;</a:t>
            </a:r>
            <a:endParaRPr lang="it-IT" dirty="0"/>
          </a:p>
          <a:p>
            <a:pPr lvl="1"/>
            <a:r>
              <a:rPr lang="it-IT" dirty="0"/>
              <a:t>si vuole permettere la configurazione del sistema come scelta tra diverse famiglie di </a:t>
            </a:r>
            <a:r>
              <a:rPr lang="it-IT" dirty="0" smtClean="0"/>
              <a:t>prodotti;</a:t>
            </a:r>
            <a:endParaRPr lang="it-IT" dirty="0"/>
          </a:p>
          <a:p>
            <a:pPr lvl="1"/>
            <a:r>
              <a:rPr lang="it-IT" dirty="0"/>
              <a:t>si vuole che i prodotti che sono organizzati in famiglie siano vincolati ad essere utilizzati con prodotti della stessa famiglia</a:t>
            </a:r>
          </a:p>
          <a:p>
            <a:pPr lvl="1"/>
            <a:r>
              <a:rPr lang="it-IT" dirty="0"/>
              <a:t>si vuole fornire una libreria di classi mostrando solo le interfacce e nascondendo le implementazioni.</a:t>
            </a:r>
          </a:p>
          <a:p>
            <a:pPr marL="0" indent="0">
              <a:buNone/>
            </a:pPr>
            <a:endParaRPr lang="it-IT" sz="2000" dirty="0"/>
          </a:p>
        </p:txBody>
      </p:sp>
    </p:spTree>
    <p:extLst>
      <p:ext uri="{BB962C8B-B14F-4D97-AF65-F5344CB8AC3E}">
        <p14:creationId xmlns:p14="http://schemas.microsoft.com/office/powerpoint/2010/main" val="2402108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4407701" y="2870847"/>
            <a:ext cx="2887201" cy="1200329"/>
          </a:xfrm>
          <a:prstGeom prst="rect">
            <a:avLst/>
          </a:prstGeom>
        </p:spPr>
        <p:txBody>
          <a:bodyPr wrap="none">
            <a:spAutoFit/>
          </a:bodyPr>
          <a:lstStyle/>
          <a:p>
            <a:pPr algn="ctr"/>
            <a:r>
              <a:rPr lang="it-IT"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Testing</a:t>
            </a:r>
            <a:endParaRPr lang="it-IT"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5846141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Introduzione</a:t>
            </a:r>
            <a:endParaRPr lang="it-IT" dirty="0"/>
          </a:p>
        </p:txBody>
      </p:sp>
      <p:sp>
        <p:nvSpPr>
          <p:cNvPr id="3" name="Segnaposto contenuto 2"/>
          <p:cNvSpPr>
            <a:spLocks noGrp="1"/>
          </p:cNvSpPr>
          <p:nvPr>
            <p:ph idx="1"/>
          </p:nvPr>
        </p:nvSpPr>
        <p:spPr/>
        <p:txBody>
          <a:bodyPr>
            <a:normAutofit fontScale="85000" lnSpcReduction="10000"/>
          </a:bodyPr>
          <a:lstStyle/>
          <a:p>
            <a:pPr marL="0" indent="0">
              <a:buNone/>
            </a:pPr>
            <a:r>
              <a:rPr lang="it-IT" dirty="0"/>
              <a:t>Lo scopo del documento è quello di definire i test case su cui </a:t>
            </a:r>
            <a:r>
              <a:rPr lang="it-IT" dirty="0" smtClean="0"/>
              <a:t>verranno testate </a:t>
            </a:r>
            <a:r>
              <a:rPr lang="it-IT" dirty="0"/>
              <a:t>le funzionalità del sistema. Per ogni funzionalità saranno forniti </a:t>
            </a:r>
            <a:r>
              <a:rPr lang="it-IT" dirty="0" smtClean="0"/>
              <a:t>un numero </a:t>
            </a:r>
            <a:r>
              <a:rPr lang="it-IT" dirty="0"/>
              <a:t>sufficiente di istanze di input in modo tale da fornire almeno </a:t>
            </a:r>
            <a:r>
              <a:rPr lang="it-IT" dirty="0" smtClean="0"/>
              <a:t>un test </a:t>
            </a:r>
            <a:r>
              <a:rPr lang="it-IT" dirty="0"/>
              <a:t>case composto da dati corretti.</a:t>
            </a:r>
          </a:p>
          <a:p>
            <a:pPr marL="0" indent="0">
              <a:buNone/>
            </a:pPr>
            <a:r>
              <a:rPr lang="it-IT" dirty="0"/>
              <a:t>Il testing è una tecnica che ha lo scopo di rompere il sistema, cioè quello di identificare errori con l'obiettivo di evitare che si presentino durante l'utilizzo del software da parte dell'utente, e non quello di garantire che il codice sia corretto. In altre parole si cerca di creare quanti più fallimenti o stati erronei in modo pianificato per consentire agli sviluppatori di correggerli prima che il prodotto sia consegnato al cliente. Lo scopo di questo documento è quello di descrivere e pianificare l'attività di testing su determinate funzionalità del sistema.</a:t>
            </a:r>
          </a:p>
          <a:p>
            <a:endParaRPr lang="it-IT" dirty="0"/>
          </a:p>
        </p:txBody>
      </p:sp>
    </p:spTree>
    <p:extLst>
      <p:ext uri="{BB962C8B-B14F-4D97-AF65-F5344CB8AC3E}">
        <p14:creationId xmlns:p14="http://schemas.microsoft.com/office/powerpoint/2010/main" val="3477357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702</TotalTime>
  <Words>5281</Words>
  <Application>Microsoft Office PowerPoint</Application>
  <PresentationFormat>Widescreen</PresentationFormat>
  <Paragraphs>901</Paragraphs>
  <Slides>115</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115</vt:i4>
      </vt:variant>
    </vt:vector>
  </HeadingPairs>
  <TitlesOfParts>
    <vt:vector size="125" baseType="lpstr">
      <vt:lpstr>Arial</vt:lpstr>
      <vt:lpstr>Arimo</vt:lpstr>
      <vt:lpstr>Calibri</vt:lpstr>
      <vt:lpstr>Lucida Sans Unicode</vt:lpstr>
      <vt:lpstr>Symbol</vt:lpstr>
      <vt:lpstr>Times New Roman</vt:lpstr>
      <vt:lpstr>Trebuchet MS</vt:lpstr>
      <vt:lpstr>Tw Cen MT</vt:lpstr>
      <vt:lpstr>Wingdings</vt:lpstr>
      <vt:lpstr>Circuito</vt:lpstr>
      <vt:lpstr>Università degli Studi di Salerno Corso di Ingegneria del Software</vt:lpstr>
      <vt:lpstr>Presentazione standard di PowerPoint</vt:lpstr>
      <vt:lpstr>Scopo del Sistema</vt:lpstr>
      <vt:lpstr>Ambito del Sistema</vt:lpstr>
      <vt:lpstr>Ambito del Sistema</vt:lpstr>
      <vt:lpstr>Presentazione standard di PowerPoint</vt:lpstr>
      <vt:lpstr>Requisiti Funzionali</vt:lpstr>
      <vt:lpstr>Requisiti Funzionali</vt:lpstr>
      <vt:lpstr>Requisiti non Funzionali</vt:lpstr>
      <vt:lpstr>Requisiti non Funzionali</vt:lpstr>
      <vt:lpstr>Pseudo Requisiti</vt:lpstr>
      <vt:lpstr>Scenari</vt:lpstr>
      <vt:lpstr>Scenari</vt:lpstr>
      <vt:lpstr>Scenari</vt:lpstr>
      <vt:lpstr>Scenari</vt:lpstr>
      <vt:lpstr>Scenari</vt:lpstr>
      <vt:lpstr>Scenari</vt:lpstr>
      <vt:lpstr>Scenari</vt:lpstr>
      <vt:lpstr>Casi D’ Uso</vt:lpstr>
      <vt:lpstr>Casi D’ Uso</vt:lpstr>
      <vt:lpstr>Casi D’ Uso</vt:lpstr>
      <vt:lpstr>Casi D’ Uso</vt:lpstr>
      <vt:lpstr>Casi D’ Uso</vt:lpstr>
      <vt:lpstr>Casi D’ Uso</vt:lpstr>
      <vt:lpstr>Casi D’ Uso</vt:lpstr>
      <vt:lpstr>Casi D’ Uso</vt:lpstr>
      <vt:lpstr>Casi D’ Uso</vt:lpstr>
      <vt:lpstr>Casi D’ Uso</vt:lpstr>
      <vt:lpstr>Presentazione standard di PowerPoint</vt:lpstr>
      <vt:lpstr>Presentazione standard di PowerPoint</vt:lpstr>
      <vt:lpstr>Presentazione standard di PowerPoint</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State Chart Diagram</vt:lpstr>
      <vt:lpstr>State Chart Diagram</vt:lpstr>
      <vt:lpstr>State Chart Diagram</vt:lpstr>
      <vt:lpstr>State Chart Diagram</vt:lpstr>
      <vt:lpstr>Presentazione standard di PowerPoint</vt:lpstr>
      <vt:lpstr>Presentazione standard di PowerPoint</vt:lpstr>
      <vt:lpstr>Presentazione standard di PowerPoint</vt:lpstr>
      <vt:lpstr>Design Goal</vt:lpstr>
      <vt:lpstr>Design Goal</vt:lpstr>
      <vt:lpstr>Definizioni, acronimi e abbreviazioni</vt:lpstr>
      <vt:lpstr>Architettura software corrente</vt:lpstr>
      <vt:lpstr>Architettura software proposta  </vt:lpstr>
      <vt:lpstr>Decomposizione in sottosistemi </vt:lpstr>
      <vt:lpstr>Gestione Registrazione </vt:lpstr>
      <vt:lpstr>Gestione Autenticazione </vt:lpstr>
      <vt:lpstr>Gestione Profilo </vt:lpstr>
      <vt:lpstr>Gestione Impostazioni</vt:lpstr>
      <vt:lpstr>Gestione Classifiche</vt:lpstr>
      <vt:lpstr>Gestione modalità di gioco</vt:lpstr>
      <vt:lpstr>Gestione modalità di gioco</vt:lpstr>
      <vt:lpstr>Servizi dei Sottosistemi</vt:lpstr>
      <vt:lpstr>Servizi dei Sottosistemi</vt:lpstr>
      <vt:lpstr>Servizi dei Sottosistemi</vt:lpstr>
      <vt:lpstr>Servizi dei Sottosistemi</vt:lpstr>
      <vt:lpstr>MATRICE DI CONTROLLO DEGLI ACCESSI </vt:lpstr>
      <vt:lpstr>MATRICE DI CONTROLLO DEGLI ACCESSI </vt:lpstr>
      <vt:lpstr>Boundary conditions </vt:lpstr>
      <vt:lpstr>Boundary conditions </vt:lpstr>
      <vt:lpstr>Mapping Hardware &amp; Software</vt:lpstr>
      <vt:lpstr>Gestione dei dati persistenti </vt:lpstr>
      <vt:lpstr>Gestione dei dati persistenti </vt:lpstr>
      <vt:lpstr>Gestione dei dati persistenti </vt:lpstr>
      <vt:lpstr>Gestione dei dati persistenti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Scelte progettuali dell'Object Design </vt:lpstr>
      <vt:lpstr>Object Design Trade-offs </vt:lpstr>
      <vt:lpstr>Object Design Trade-offs</vt:lpstr>
      <vt:lpstr>Object Design Trade-offs</vt:lpstr>
      <vt:lpstr>Object Design Trade-offs</vt:lpstr>
      <vt:lpstr>Linee guida della documentazione delle interfacce </vt:lpstr>
      <vt:lpstr>Linee guida della documentazione delle interfacce </vt:lpstr>
      <vt:lpstr>Presentazione standard di PowerPoint</vt:lpstr>
      <vt:lpstr>Design Pattern </vt:lpstr>
      <vt:lpstr>Design Pattern </vt:lpstr>
      <vt:lpstr>Design Pattern </vt:lpstr>
      <vt:lpstr>Design Pattern </vt:lpstr>
      <vt:lpstr>Design Pattern </vt:lpstr>
      <vt:lpstr>Design Pattern </vt:lpstr>
      <vt:lpstr>Presentazione standard di PowerPoint</vt:lpstr>
      <vt:lpstr>Introduzione</vt:lpstr>
      <vt:lpstr>Funzionalità da testare</vt:lpstr>
      <vt:lpstr>Approccio</vt:lpstr>
      <vt:lpstr>Testing di Unità</vt:lpstr>
      <vt:lpstr>Testing di Unità</vt:lpstr>
      <vt:lpstr>Testing d’integrazione</vt:lpstr>
      <vt:lpstr>Testing di Sistema</vt:lpstr>
      <vt:lpstr>Sospensione e Ripresa</vt:lpstr>
      <vt:lpstr>Criteri di ripresa</vt:lpstr>
      <vt:lpstr>Test Cases</vt:lpstr>
      <vt:lpstr>Classi di equivalenza</vt:lpstr>
      <vt:lpstr>Registrazione</vt:lpstr>
      <vt:lpstr>Login</vt:lpstr>
      <vt:lpstr>Modifica Profilo</vt:lpstr>
      <vt:lpstr>Visualizza Classifica</vt:lpstr>
      <vt:lpstr>Modifica Impostazioni</vt:lpstr>
      <vt:lpstr>Grazie mille dell’ attenzione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Università degli Studi di Salerno Corso di Ingegneria del Software</dc:title>
  <dc:creator>Raffaella Scianguetta</dc:creator>
  <cp:lastModifiedBy>Raffaella Scianguetta</cp:lastModifiedBy>
  <cp:revision>55</cp:revision>
  <dcterms:created xsi:type="dcterms:W3CDTF">2017-02-16T09:04:54Z</dcterms:created>
  <dcterms:modified xsi:type="dcterms:W3CDTF">2017-02-17T08:58:08Z</dcterms:modified>
</cp:coreProperties>
</file>