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2" r:id="rId6"/>
    <p:sldId id="281" r:id="rId7"/>
    <p:sldId id="280" r:id="rId8"/>
    <p:sldId id="289" r:id="rId9"/>
    <p:sldId id="290" r:id="rId10"/>
    <p:sldId id="291" r:id="rId11"/>
    <p:sldId id="285" r:id="rId12"/>
    <p:sldId id="263" r:id="rId13"/>
    <p:sldId id="264" r:id="rId14"/>
    <p:sldId id="265" r:id="rId15"/>
    <p:sldId id="286" r:id="rId16"/>
    <p:sldId id="287" r:id="rId17"/>
    <p:sldId id="266" r:id="rId18"/>
    <p:sldId id="267" r:id="rId19"/>
    <p:sldId id="275" r:id="rId20"/>
    <p:sldId id="277" r:id="rId21"/>
    <p:sldId id="279" r:id="rId22"/>
    <p:sldId id="278" r:id="rId23"/>
    <p:sldId id="282" r:id="rId24"/>
    <p:sldId id="268" r:id="rId25"/>
    <p:sldId id="269" r:id="rId26"/>
    <p:sldId id="288" r:id="rId27"/>
    <p:sldId id="271" r:id="rId28"/>
    <p:sldId id="272" r:id="rId29"/>
    <p:sldId id="273" r:id="rId30"/>
    <p:sldId id="274" r:id="rId31"/>
    <p:sldId id="270" r:id="rId32"/>
    <p:sldId id="284" r:id="rId33"/>
    <p:sldId id="283" r:id="rId34"/>
    <p:sldId id="292" r:id="rId35"/>
    <p:sldId id="293" r:id="rId36"/>
    <p:sldId id="294"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8"/>
    <p:restoredTop sz="94663"/>
  </p:normalViewPr>
  <p:slideViewPr>
    <p:cSldViewPr snapToGrid="0" snapToObjects="1">
      <p:cViewPr varScale="1">
        <p:scale>
          <a:sx n="119" d="100"/>
          <a:sy n="119"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46A95-3BEA-4D01-A0BC-D5D432A6D938}"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FD6E4057-84FC-493D-A739-EF0C23DA0C37}">
      <dgm:prSet/>
      <dgm:spPr/>
      <dgm:t>
        <a:bodyPr/>
        <a:lstStyle/>
        <a:p>
          <a:r>
            <a:rPr lang="it-IT" baseline="0"/>
            <a:t>I consumatori che cercano il prodotto a chilometro zero sanno dove trovarlo?</a:t>
          </a:r>
          <a:endParaRPr lang="en-US"/>
        </a:p>
      </dgm:t>
    </dgm:pt>
    <dgm:pt modelId="{29CD2C62-FF55-4D7C-A172-6A6AC13597C6}" type="parTrans" cxnId="{16E23CC5-7137-4D1E-92F6-92AE551F1C88}">
      <dgm:prSet/>
      <dgm:spPr/>
      <dgm:t>
        <a:bodyPr/>
        <a:lstStyle/>
        <a:p>
          <a:endParaRPr lang="en-US"/>
        </a:p>
      </dgm:t>
    </dgm:pt>
    <dgm:pt modelId="{8F562929-F443-4CC6-ABD5-88663B1D8D89}" type="sibTrans" cxnId="{16E23CC5-7137-4D1E-92F6-92AE551F1C88}">
      <dgm:prSet/>
      <dgm:spPr/>
      <dgm:t>
        <a:bodyPr/>
        <a:lstStyle/>
        <a:p>
          <a:endParaRPr lang="en-US"/>
        </a:p>
      </dgm:t>
    </dgm:pt>
    <dgm:pt modelId="{D269C673-A80D-40CC-B27D-36B8BF66757E}">
      <dgm:prSet/>
      <dgm:spPr/>
      <dgm:t>
        <a:bodyPr/>
        <a:lstStyle/>
        <a:p>
          <a:r>
            <a:rPr lang="it-IT" baseline="0"/>
            <a:t>I consumatori preferiscono sapere quali caratteristiche rispetta il prodotto alimentare?</a:t>
          </a:r>
          <a:endParaRPr lang="en-US"/>
        </a:p>
      </dgm:t>
    </dgm:pt>
    <dgm:pt modelId="{6D32F1DA-6A19-46DA-99AE-A67F16DEF4CB}" type="parTrans" cxnId="{ADD45FD5-7BC5-458A-A5CA-C09B9B443837}">
      <dgm:prSet/>
      <dgm:spPr/>
      <dgm:t>
        <a:bodyPr/>
        <a:lstStyle/>
        <a:p>
          <a:endParaRPr lang="en-US"/>
        </a:p>
      </dgm:t>
    </dgm:pt>
    <dgm:pt modelId="{C29DF0D6-AB48-4122-8AE4-74D2926E0219}" type="sibTrans" cxnId="{ADD45FD5-7BC5-458A-A5CA-C09B9B443837}">
      <dgm:prSet/>
      <dgm:spPr/>
      <dgm:t>
        <a:bodyPr/>
        <a:lstStyle/>
        <a:p>
          <a:endParaRPr lang="en-US"/>
        </a:p>
      </dgm:t>
    </dgm:pt>
    <dgm:pt modelId="{40365F52-9D89-4D1F-86FF-E8A9D5F9B1B8}">
      <dgm:prSet/>
      <dgm:spPr/>
      <dgm:t>
        <a:bodyPr/>
        <a:lstStyle/>
        <a:p>
          <a:r>
            <a:rPr lang="it-IT" baseline="0"/>
            <a:t>I produttori piccoli conoscono altri metodi di mercato?</a:t>
          </a:r>
          <a:endParaRPr lang="en-US"/>
        </a:p>
      </dgm:t>
    </dgm:pt>
    <dgm:pt modelId="{60FBC83D-999D-4B4C-AF51-022291553E47}" type="parTrans" cxnId="{2FA4938C-7811-422C-AC22-8CCE450EF828}">
      <dgm:prSet/>
      <dgm:spPr/>
      <dgm:t>
        <a:bodyPr/>
        <a:lstStyle/>
        <a:p>
          <a:endParaRPr lang="en-US"/>
        </a:p>
      </dgm:t>
    </dgm:pt>
    <dgm:pt modelId="{5568CFD6-DFB6-4A21-AE06-62D2C96BBE04}" type="sibTrans" cxnId="{2FA4938C-7811-422C-AC22-8CCE450EF828}">
      <dgm:prSet/>
      <dgm:spPr/>
      <dgm:t>
        <a:bodyPr/>
        <a:lstStyle/>
        <a:p>
          <a:endParaRPr lang="en-US"/>
        </a:p>
      </dgm:t>
    </dgm:pt>
    <dgm:pt modelId="{05DDCADC-7F68-4B9E-B9C8-6BD5BC9FEE65}">
      <dgm:prSet/>
      <dgm:spPr/>
      <dgm:t>
        <a:bodyPr/>
        <a:lstStyle/>
        <a:p>
          <a:r>
            <a:rPr lang="it-IT" baseline="0" dirty="0"/>
            <a:t>I produttori preferiscono essere contattati direttamente dai consumatori?</a:t>
          </a:r>
          <a:endParaRPr lang="en-US" dirty="0"/>
        </a:p>
      </dgm:t>
    </dgm:pt>
    <dgm:pt modelId="{9168FE22-1EBD-4DBD-ADF6-39913B022EAB}" type="parTrans" cxnId="{9ED5A692-053D-459B-A8A0-C06F1E046EE2}">
      <dgm:prSet/>
      <dgm:spPr/>
      <dgm:t>
        <a:bodyPr/>
        <a:lstStyle/>
        <a:p>
          <a:endParaRPr lang="en-US"/>
        </a:p>
      </dgm:t>
    </dgm:pt>
    <dgm:pt modelId="{F0621177-A92B-43B5-B895-FD682A96E850}" type="sibTrans" cxnId="{9ED5A692-053D-459B-A8A0-C06F1E046EE2}">
      <dgm:prSet/>
      <dgm:spPr/>
      <dgm:t>
        <a:bodyPr/>
        <a:lstStyle/>
        <a:p>
          <a:endParaRPr lang="en-US"/>
        </a:p>
      </dgm:t>
    </dgm:pt>
    <dgm:pt modelId="{E477ADE1-F1DF-4748-B28F-F28D731FB8B8}">
      <dgm:prSet/>
      <dgm:spPr/>
      <dgm:t>
        <a:bodyPr/>
        <a:lstStyle/>
        <a:p>
          <a:r>
            <a:rPr lang="it-IT" baseline="0"/>
            <a:t>In un mondo completamente informatizzato, una piattaforma di mercato può aiutare la distribuzione dei prodotti locali o nazionali?</a:t>
          </a:r>
          <a:endParaRPr lang="en-US"/>
        </a:p>
      </dgm:t>
    </dgm:pt>
    <dgm:pt modelId="{430C1962-CAA9-4A5F-9D1C-1B47893CAC40}" type="parTrans" cxnId="{CB21FF46-1EF1-4907-80C4-BBFF36D30C3E}">
      <dgm:prSet/>
      <dgm:spPr/>
      <dgm:t>
        <a:bodyPr/>
        <a:lstStyle/>
        <a:p>
          <a:endParaRPr lang="en-US"/>
        </a:p>
      </dgm:t>
    </dgm:pt>
    <dgm:pt modelId="{69304C44-F5F1-41BF-9F41-7A5FDF8AE79D}" type="sibTrans" cxnId="{CB21FF46-1EF1-4907-80C4-BBFF36D30C3E}">
      <dgm:prSet/>
      <dgm:spPr/>
      <dgm:t>
        <a:bodyPr/>
        <a:lstStyle/>
        <a:p>
          <a:endParaRPr lang="en-US"/>
        </a:p>
      </dgm:t>
    </dgm:pt>
    <dgm:pt modelId="{345932EF-43AD-43FD-9DA6-AE2D0AFE32F1}">
      <dgm:prSet/>
      <dgm:spPr/>
      <dgm:t>
        <a:bodyPr/>
        <a:lstStyle/>
        <a:p>
          <a:r>
            <a:rPr lang="it-IT" baseline="0"/>
            <a:t>I consumatori preferiscono tracciare il proprio prodotto?</a:t>
          </a:r>
          <a:endParaRPr lang="en-US"/>
        </a:p>
      </dgm:t>
    </dgm:pt>
    <dgm:pt modelId="{999ED2C4-7996-43F7-B629-FCCCA8A6F697}" type="parTrans" cxnId="{EA8EC706-DB08-4D66-88B0-F8592137742E}">
      <dgm:prSet/>
      <dgm:spPr/>
      <dgm:t>
        <a:bodyPr/>
        <a:lstStyle/>
        <a:p>
          <a:endParaRPr lang="en-US"/>
        </a:p>
      </dgm:t>
    </dgm:pt>
    <dgm:pt modelId="{26597962-3B2F-4173-9CDF-1B3125949830}" type="sibTrans" cxnId="{EA8EC706-DB08-4D66-88B0-F8592137742E}">
      <dgm:prSet/>
      <dgm:spPr/>
      <dgm:t>
        <a:bodyPr/>
        <a:lstStyle/>
        <a:p>
          <a:endParaRPr lang="en-US"/>
        </a:p>
      </dgm:t>
    </dgm:pt>
    <dgm:pt modelId="{AA9F916A-653D-4680-991A-87BAFE6A5691}">
      <dgm:prSet/>
      <dgm:spPr/>
      <dgm:t>
        <a:bodyPr/>
        <a:lstStyle/>
        <a:p>
          <a:r>
            <a:rPr lang="it-IT" baseline="0"/>
            <a:t>I produttori preferiscono inviare il prodotto o attendere il consumatore in loco?</a:t>
          </a:r>
          <a:endParaRPr lang="en-US"/>
        </a:p>
      </dgm:t>
    </dgm:pt>
    <dgm:pt modelId="{E7CC1470-C136-468C-B099-92DA9F25825A}" type="parTrans" cxnId="{49CADC42-AAF2-4B4B-A923-1965B353E342}">
      <dgm:prSet/>
      <dgm:spPr/>
      <dgm:t>
        <a:bodyPr/>
        <a:lstStyle/>
        <a:p>
          <a:endParaRPr lang="en-US"/>
        </a:p>
      </dgm:t>
    </dgm:pt>
    <dgm:pt modelId="{3A9FE06B-4579-46D8-B415-EC06428DEAD1}" type="sibTrans" cxnId="{49CADC42-AAF2-4B4B-A923-1965B353E342}">
      <dgm:prSet/>
      <dgm:spPr/>
      <dgm:t>
        <a:bodyPr/>
        <a:lstStyle/>
        <a:p>
          <a:endParaRPr lang="en-US"/>
        </a:p>
      </dgm:t>
    </dgm:pt>
    <dgm:pt modelId="{33F2DC18-F16A-49E2-9AB7-6A4A1214F383}">
      <dgm:prSet/>
      <dgm:spPr/>
      <dgm:t>
        <a:bodyPr/>
        <a:lstStyle/>
        <a:p>
          <a:r>
            <a:rPr lang="it-IT" baseline="0"/>
            <a:t>Produttori inesperti di sistema informatici riescono a creare un proprio negozio online?</a:t>
          </a:r>
          <a:endParaRPr lang="en-US"/>
        </a:p>
      </dgm:t>
    </dgm:pt>
    <dgm:pt modelId="{45675365-F7B9-4CB3-AE4D-F9B40F98D30C}" type="parTrans" cxnId="{E0B03547-B057-4410-A864-34645F2DB0B5}">
      <dgm:prSet/>
      <dgm:spPr/>
      <dgm:t>
        <a:bodyPr/>
        <a:lstStyle/>
        <a:p>
          <a:endParaRPr lang="en-US"/>
        </a:p>
      </dgm:t>
    </dgm:pt>
    <dgm:pt modelId="{449BC085-3B78-44FC-A9A5-4F2C192B3B0D}" type="sibTrans" cxnId="{E0B03547-B057-4410-A864-34645F2DB0B5}">
      <dgm:prSet/>
      <dgm:spPr/>
      <dgm:t>
        <a:bodyPr/>
        <a:lstStyle/>
        <a:p>
          <a:endParaRPr lang="en-US"/>
        </a:p>
      </dgm:t>
    </dgm:pt>
    <dgm:pt modelId="{7C81608B-602F-4500-B6F1-4877A59FEBAA}">
      <dgm:prSet/>
      <dgm:spPr/>
      <dgm:t>
        <a:bodyPr/>
        <a:lstStyle/>
        <a:p>
          <a:r>
            <a:rPr lang="it-IT" baseline="0"/>
            <a:t>I consumatori preferiscono sapere quali produttori presiedono nella propria regione?</a:t>
          </a:r>
          <a:endParaRPr lang="en-US"/>
        </a:p>
      </dgm:t>
    </dgm:pt>
    <dgm:pt modelId="{24761902-4E3A-4C88-A797-5E13AE6CC5B2}" type="parTrans" cxnId="{7D0819BC-F45E-49EE-BF9F-8E28D04AFDC6}">
      <dgm:prSet/>
      <dgm:spPr/>
      <dgm:t>
        <a:bodyPr/>
        <a:lstStyle/>
        <a:p>
          <a:endParaRPr lang="en-US"/>
        </a:p>
      </dgm:t>
    </dgm:pt>
    <dgm:pt modelId="{C35823FB-787F-439B-981B-C9A157D43DC3}" type="sibTrans" cxnId="{7D0819BC-F45E-49EE-BF9F-8E28D04AFDC6}">
      <dgm:prSet/>
      <dgm:spPr/>
      <dgm:t>
        <a:bodyPr/>
        <a:lstStyle/>
        <a:p>
          <a:endParaRPr lang="en-US"/>
        </a:p>
      </dgm:t>
    </dgm:pt>
    <dgm:pt modelId="{4BF8DF48-3F7F-44AD-91FD-A9344B2E5EFB}">
      <dgm:prSet/>
      <dgm:spPr/>
      <dgm:t>
        <a:bodyPr/>
        <a:lstStyle/>
        <a:p>
          <a:r>
            <a:rPr lang="it-IT" baseline="0"/>
            <a:t>I produttori gradiscono interagire con i produttori locali/nazionali? </a:t>
          </a:r>
          <a:endParaRPr lang="en-US"/>
        </a:p>
      </dgm:t>
    </dgm:pt>
    <dgm:pt modelId="{CB5AD34E-4932-4C91-BD5C-8846CC38C817}" type="parTrans" cxnId="{EADA6B9C-F249-440C-9810-2274933F2C7B}">
      <dgm:prSet/>
      <dgm:spPr/>
      <dgm:t>
        <a:bodyPr/>
        <a:lstStyle/>
        <a:p>
          <a:endParaRPr lang="en-US"/>
        </a:p>
      </dgm:t>
    </dgm:pt>
    <dgm:pt modelId="{D5DCA040-E287-47A0-8E5F-1839D76EE14A}" type="sibTrans" cxnId="{EADA6B9C-F249-440C-9810-2274933F2C7B}">
      <dgm:prSet/>
      <dgm:spPr/>
      <dgm:t>
        <a:bodyPr/>
        <a:lstStyle/>
        <a:p>
          <a:endParaRPr lang="en-US"/>
        </a:p>
      </dgm:t>
    </dgm:pt>
    <dgm:pt modelId="{9D769975-E282-5843-9EFE-F2358D390280}">
      <dgm:prSet/>
      <dgm:spPr/>
      <dgm:t>
        <a:bodyPr/>
        <a:lstStyle/>
        <a:p>
          <a:r>
            <a:rPr lang="it-IT" dirty="0"/>
            <a:t>Quanto tempo impiega un consumatore per fare la spesa ?</a:t>
          </a:r>
        </a:p>
      </dgm:t>
    </dgm:pt>
    <dgm:pt modelId="{98067EEA-A46E-FA4E-A69B-44754F48DACC}" type="parTrans" cxnId="{7EA990A3-C3C5-6F46-816A-984009645205}">
      <dgm:prSet/>
      <dgm:spPr/>
      <dgm:t>
        <a:bodyPr/>
        <a:lstStyle/>
        <a:p>
          <a:endParaRPr lang="it-IT"/>
        </a:p>
      </dgm:t>
    </dgm:pt>
    <dgm:pt modelId="{E781DAA0-9B77-A140-8303-7D8F7C4D4888}" type="sibTrans" cxnId="{7EA990A3-C3C5-6F46-816A-984009645205}">
      <dgm:prSet/>
      <dgm:spPr/>
      <dgm:t>
        <a:bodyPr/>
        <a:lstStyle/>
        <a:p>
          <a:endParaRPr lang="it-IT"/>
        </a:p>
      </dgm:t>
    </dgm:pt>
    <dgm:pt modelId="{F6C96004-E40A-AB4F-9447-932E780A2766}" type="pres">
      <dgm:prSet presAssocID="{FA546A95-3BEA-4D01-A0BC-D5D432A6D938}" presName="linear" presStyleCnt="0">
        <dgm:presLayoutVars>
          <dgm:animLvl val="lvl"/>
          <dgm:resizeHandles val="exact"/>
        </dgm:presLayoutVars>
      </dgm:prSet>
      <dgm:spPr/>
    </dgm:pt>
    <dgm:pt modelId="{6C6B39AE-7E3C-D84A-B705-0AF8C473CE7B}" type="pres">
      <dgm:prSet presAssocID="{FD6E4057-84FC-493D-A739-EF0C23DA0C37}" presName="parentText" presStyleLbl="node1" presStyleIdx="0" presStyleCnt="11">
        <dgm:presLayoutVars>
          <dgm:chMax val="0"/>
          <dgm:bulletEnabled val="1"/>
        </dgm:presLayoutVars>
      </dgm:prSet>
      <dgm:spPr/>
    </dgm:pt>
    <dgm:pt modelId="{FC96A181-4F5D-7F4D-A50E-02C01C5D9FF2}" type="pres">
      <dgm:prSet presAssocID="{8F562929-F443-4CC6-ABD5-88663B1D8D89}" presName="spacer" presStyleCnt="0"/>
      <dgm:spPr/>
    </dgm:pt>
    <dgm:pt modelId="{D07ADEA2-FEF6-4041-9C7F-48A189BA15C2}" type="pres">
      <dgm:prSet presAssocID="{D269C673-A80D-40CC-B27D-36B8BF66757E}" presName="parentText" presStyleLbl="node1" presStyleIdx="1" presStyleCnt="11">
        <dgm:presLayoutVars>
          <dgm:chMax val="0"/>
          <dgm:bulletEnabled val="1"/>
        </dgm:presLayoutVars>
      </dgm:prSet>
      <dgm:spPr/>
    </dgm:pt>
    <dgm:pt modelId="{D431F06E-678C-524C-B5BE-2FF14991DFE5}" type="pres">
      <dgm:prSet presAssocID="{C29DF0D6-AB48-4122-8AE4-74D2926E0219}" presName="spacer" presStyleCnt="0"/>
      <dgm:spPr/>
    </dgm:pt>
    <dgm:pt modelId="{05406C69-892A-124D-A506-FE07CA9A95AE}" type="pres">
      <dgm:prSet presAssocID="{40365F52-9D89-4D1F-86FF-E8A9D5F9B1B8}" presName="parentText" presStyleLbl="node1" presStyleIdx="2" presStyleCnt="11">
        <dgm:presLayoutVars>
          <dgm:chMax val="0"/>
          <dgm:bulletEnabled val="1"/>
        </dgm:presLayoutVars>
      </dgm:prSet>
      <dgm:spPr/>
    </dgm:pt>
    <dgm:pt modelId="{115D808F-F596-9D4A-A835-65AECD50AD88}" type="pres">
      <dgm:prSet presAssocID="{5568CFD6-DFB6-4A21-AE06-62D2C96BBE04}" presName="spacer" presStyleCnt="0"/>
      <dgm:spPr/>
    </dgm:pt>
    <dgm:pt modelId="{37C4529D-424E-0B48-9F1A-72508A91B038}" type="pres">
      <dgm:prSet presAssocID="{05DDCADC-7F68-4B9E-B9C8-6BD5BC9FEE65}" presName="parentText" presStyleLbl="node1" presStyleIdx="3" presStyleCnt="11">
        <dgm:presLayoutVars>
          <dgm:chMax val="0"/>
          <dgm:bulletEnabled val="1"/>
        </dgm:presLayoutVars>
      </dgm:prSet>
      <dgm:spPr/>
    </dgm:pt>
    <dgm:pt modelId="{D11928A6-6A18-7243-A99D-7B77523D3246}" type="pres">
      <dgm:prSet presAssocID="{F0621177-A92B-43B5-B895-FD682A96E850}" presName="spacer" presStyleCnt="0"/>
      <dgm:spPr/>
    </dgm:pt>
    <dgm:pt modelId="{82EC1EF6-029C-0F4F-B048-7A4917B90ADE}" type="pres">
      <dgm:prSet presAssocID="{9D769975-E282-5843-9EFE-F2358D390280}" presName="parentText" presStyleLbl="node1" presStyleIdx="4" presStyleCnt="11">
        <dgm:presLayoutVars>
          <dgm:chMax val="0"/>
          <dgm:bulletEnabled val="1"/>
        </dgm:presLayoutVars>
      </dgm:prSet>
      <dgm:spPr/>
    </dgm:pt>
    <dgm:pt modelId="{E3EED44E-330B-5143-8709-FFF18B37080C}" type="pres">
      <dgm:prSet presAssocID="{E781DAA0-9B77-A140-8303-7D8F7C4D4888}" presName="spacer" presStyleCnt="0"/>
      <dgm:spPr/>
    </dgm:pt>
    <dgm:pt modelId="{20C2E912-78A0-D145-87EC-0AEAC06D2946}" type="pres">
      <dgm:prSet presAssocID="{E477ADE1-F1DF-4748-B28F-F28D731FB8B8}" presName="parentText" presStyleLbl="node1" presStyleIdx="5" presStyleCnt="11">
        <dgm:presLayoutVars>
          <dgm:chMax val="0"/>
          <dgm:bulletEnabled val="1"/>
        </dgm:presLayoutVars>
      </dgm:prSet>
      <dgm:spPr/>
    </dgm:pt>
    <dgm:pt modelId="{F0197B41-C214-A843-B5CA-7F2845A201C6}" type="pres">
      <dgm:prSet presAssocID="{69304C44-F5F1-41BF-9F41-7A5FDF8AE79D}" presName="spacer" presStyleCnt="0"/>
      <dgm:spPr/>
    </dgm:pt>
    <dgm:pt modelId="{E791B9CB-BDD2-7E4B-936C-78ADED8FCEB2}" type="pres">
      <dgm:prSet presAssocID="{345932EF-43AD-43FD-9DA6-AE2D0AFE32F1}" presName="parentText" presStyleLbl="node1" presStyleIdx="6" presStyleCnt="11">
        <dgm:presLayoutVars>
          <dgm:chMax val="0"/>
          <dgm:bulletEnabled val="1"/>
        </dgm:presLayoutVars>
      </dgm:prSet>
      <dgm:spPr/>
    </dgm:pt>
    <dgm:pt modelId="{ACDD77BB-1AA1-BB49-A257-F39555C56CAD}" type="pres">
      <dgm:prSet presAssocID="{26597962-3B2F-4173-9CDF-1B3125949830}" presName="spacer" presStyleCnt="0"/>
      <dgm:spPr/>
    </dgm:pt>
    <dgm:pt modelId="{472C4A99-9306-1147-BDD3-B3D77552B3B0}" type="pres">
      <dgm:prSet presAssocID="{AA9F916A-653D-4680-991A-87BAFE6A5691}" presName="parentText" presStyleLbl="node1" presStyleIdx="7" presStyleCnt="11">
        <dgm:presLayoutVars>
          <dgm:chMax val="0"/>
          <dgm:bulletEnabled val="1"/>
        </dgm:presLayoutVars>
      </dgm:prSet>
      <dgm:spPr/>
    </dgm:pt>
    <dgm:pt modelId="{8A13B5A4-28B3-DC43-A49A-642296EDC9B1}" type="pres">
      <dgm:prSet presAssocID="{3A9FE06B-4579-46D8-B415-EC06428DEAD1}" presName="spacer" presStyleCnt="0"/>
      <dgm:spPr/>
    </dgm:pt>
    <dgm:pt modelId="{C1A908CB-AC40-584F-BEB8-2ADBFFA4137B}" type="pres">
      <dgm:prSet presAssocID="{33F2DC18-F16A-49E2-9AB7-6A4A1214F383}" presName="parentText" presStyleLbl="node1" presStyleIdx="8" presStyleCnt="11">
        <dgm:presLayoutVars>
          <dgm:chMax val="0"/>
          <dgm:bulletEnabled val="1"/>
        </dgm:presLayoutVars>
      </dgm:prSet>
      <dgm:spPr/>
    </dgm:pt>
    <dgm:pt modelId="{DB959CC7-7A35-FE46-B5C8-9FCFB4942730}" type="pres">
      <dgm:prSet presAssocID="{449BC085-3B78-44FC-A9A5-4F2C192B3B0D}" presName="spacer" presStyleCnt="0"/>
      <dgm:spPr/>
    </dgm:pt>
    <dgm:pt modelId="{2BF67FB8-396C-7940-9F25-DEF8EAF6F482}" type="pres">
      <dgm:prSet presAssocID="{7C81608B-602F-4500-B6F1-4877A59FEBAA}" presName="parentText" presStyleLbl="node1" presStyleIdx="9" presStyleCnt="11">
        <dgm:presLayoutVars>
          <dgm:chMax val="0"/>
          <dgm:bulletEnabled val="1"/>
        </dgm:presLayoutVars>
      </dgm:prSet>
      <dgm:spPr/>
    </dgm:pt>
    <dgm:pt modelId="{3D559D2C-1747-5B49-B310-DC3072AF2FD4}" type="pres">
      <dgm:prSet presAssocID="{C35823FB-787F-439B-981B-C9A157D43DC3}" presName="spacer" presStyleCnt="0"/>
      <dgm:spPr/>
    </dgm:pt>
    <dgm:pt modelId="{3671EFD3-A60A-F248-AAC4-BB6CA68B92AE}" type="pres">
      <dgm:prSet presAssocID="{4BF8DF48-3F7F-44AD-91FD-A9344B2E5EFB}" presName="parentText" presStyleLbl="node1" presStyleIdx="10" presStyleCnt="11">
        <dgm:presLayoutVars>
          <dgm:chMax val="0"/>
          <dgm:bulletEnabled val="1"/>
        </dgm:presLayoutVars>
      </dgm:prSet>
      <dgm:spPr/>
    </dgm:pt>
  </dgm:ptLst>
  <dgm:cxnLst>
    <dgm:cxn modelId="{63710103-600B-8940-8869-ED1D314DDA71}" type="presOf" srcId="{FD6E4057-84FC-493D-A739-EF0C23DA0C37}" destId="{6C6B39AE-7E3C-D84A-B705-0AF8C473CE7B}" srcOrd="0" destOrd="0" presId="urn:microsoft.com/office/officeart/2005/8/layout/vList2"/>
    <dgm:cxn modelId="{EA8EC706-DB08-4D66-88B0-F8592137742E}" srcId="{FA546A95-3BEA-4D01-A0BC-D5D432A6D938}" destId="{345932EF-43AD-43FD-9DA6-AE2D0AFE32F1}" srcOrd="6" destOrd="0" parTransId="{999ED2C4-7996-43F7-B629-FCCCA8A6F697}" sibTransId="{26597962-3B2F-4173-9CDF-1B3125949830}"/>
    <dgm:cxn modelId="{EED53E0C-35CE-4C4C-A5FF-DF3DB1BCB00B}" type="presOf" srcId="{D269C673-A80D-40CC-B27D-36B8BF66757E}" destId="{D07ADEA2-FEF6-4041-9C7F-48A189BA15C2}" srcOrd="0" destOrd="0" presId="urn:microsoft.com/office/officeart/2005/8/layout/vList2"/>
    <dgm:cxn modelId="{68B3CE11-F3E0-4640-9E59-E966336923CF}" type="presOf" srcId="{E477ADE1-F1DF-4748-B28F-F28D731FB8B8}" destId="{20C2E912-78A0-D145-87EC-0AEAC06D2946}" srcOrd="0" destOrd="0" presId="urn:microsoft.com/office/officeart/2005/8/layout/vList2"/>
    <dgm:cxn modelId="{C1000A12-1D73-7444-AE32-BBAE4BA4C357}" type="presOf" srcId="{33F2DC18-F16A-49E2-9AB7-6A4A1214F383}" destId="{C1A908CB-AC40-584F-BEB8-2ADBFFA4137B}" srcOrd="0" destOrd="0" presId="urn:microsoft.com/office/officeart/2005/8/layout/vList2"/>
    <dgm:cxn modelId="{DF0FF91B-43EB-4149-ACD8-8CCBC2240B79}" type="presOf" srcId="{40365F52-9D89-4D1F-86FF-E8A9D5F9B1B8}" destId="{05406C69-892A-124D-A506-FE07CA9A95AE}" srcOrd="0" destOrd="0" presId="urn:microsoft.com/office/officeart/2005/8/layout/vList2"/>
    <dgm:cxn modelId="{49CADC42-AAF2-4B4B-A923-1965B353E342}" srcId="{FA546A95-3BEA-4D01-A0BC-D5D432A6D938}" destId="{AA9F916A-653D-4680-991A-87BAFE6A5691}" srcOrd="7" destOrd="0" parTransId="{E7CC1470-C136-468C-B099-92DA9F25825A}" sibTransId="{3A9FE06B-4579-46D8-B415-EC06428DEAD1}"/>
    <dgm:cxn modelId="{CB21FF46-1EF1-4907-80C4-BBFF36D30C3E}" srcId="{FA546A95-3BEA-4D01-A0BC-D5D432A6D938}" destId="{E477ADE1-F1DF-4748-B28F-F28D731FB8B8}" srcOrd="5" destOrd="0" parTransId="{430C1962-CAA9-4A5F-9D1C-1B47893CAC40}" sibTransId="{69304C44-F5F1-41BF-9F41-7A5FDF8AE79D}"/>
    <dgm:cxn modelId="{E0B03547-B057-4410-A864-34645F2DB0B5}" srcId="{FA546A95-3BEA-4D01-A0BC-D5D432A6D938}" destId="{33F2DC18-F16A-49E2-9AB7-6A4A1214F383}" srcOrd="8" destOrd="0" parTransId="{45675365-F7B9-4CB3-AE4D-F9B40F98D30C}" sibTransId="{449BC085-3B78-44FC-A9A5-4F2C192B3B0D}"/>
    <dgm:cxn modelId="{F922525E-50F3-F845-B1DF-94D74E456435}" type="presOf" srcId="{05DDCADC-7F68-4B9E-B9C8-6BD5BC9FEE65}" destId="{37C4529D-424E-0B48-9F1A-72508A91B038}" srcOrd="0" destOrd="0" presId="urn:microsoft.com/office/officeart/2005/8/layout/vList2"/>
    <dgm:cxn modelId="{386D0075-0D9A-354F-934B-C9E8CD388FD8}" type="presOf" srcId="{FA546A95-3BEA-4D01-A0BC-D5D432A6D938}" destId="{F6C96004-E40A-AB4F-9447-932E780A2766}" srcOrd="0" destOrd="0" presId="urn:microsoft.com/office/officeart/2005/8/layout/vList2"/>
    <dgm:cxn modelId="{5BA70375-7786-494C-8D3C-026B4377D656}" type="presOf" srcId="{345932EF-43AD-43FD-9DA6-AE2D0AFE32F1}" destId="{E791B9CB-BDD2-7E4B-936C-78ADED8FCEB2}" srcOrd="0" destOrd="0" presId="urn:microsoft.com/office/officeart/2005/8/layout/vList2"/>
    <dgm:cxn modelId="{4ABF8B75-7EF1-8543-BA35-20D9C94F8142}" type="presOf" srcId="{4BF8DF48-3F7F-44AD-91FD-A9344B2E5EFB}" destId="{3671EFD3-A60A-F248-AAC4-BB6CA68B92AE}" srcOrd="0" destOrd="0" presId="urn:microsoft.com/office/officeart/2005/8/layout/vList2"/>
    <dgm:cxn modelId="{2FA4938C-7811-422C-AC22-8CCE450EF828}" srcId="{FA546A95-3BEA-4D01-A0BC-D5D432A6D938}" destId="{40365F52-9D89-4D1F-86FF-E8A9D5F9B1B8}" srcOrd="2" destOrd="0" parTransId="{60FBC83D-999D-4B4C-AF51-022291553E47}" sibTransId="{5568CFD6-DFB6-4A21-AE06-62D2C96BBE04}"/>
    <dgm:cxn modelId="{9ED5A692-053D-459B-A8A0-C06F1E046EE2}" srcId="{FA546A95-3BEA-4D01-A0BC-D5D432A6D938}" destId="{05DDCADC-7F68-4B9E-B9C8-6BD5BC9FEE65}" srcOrd="3" destOrd="0" parTransId="{9168FE22-1EBD-4DBD-ADF6-39913B022EAB}" sibTransId="{F0621177-A92B-43B5-B895-FD682A96E850}"/>
    <dgm:cxn modelId="{EADA6B9C-F249-440C-9810-2274933F2C7B}" srcId="{FA546A95-3BEA-4D01-A0BC-D5D432A6D938}" destId="{4BF8DF48-3F7F-44AD-91FD-A9344B2E5EFB}" srcOrd="10" destOrd="0" parTransId="{CB5AD34E-4932-4C91-BD5C-8846CC38C817}" sibTransId="{D5DCA040-E287-47A0-8E5F-1839D76EE14A}"/>
    <dgm:cxn modelId="{7EA990A3-C3C5-6F46-816A-984009645205}" srcId="{FA546A95-3BEA-4D01-A0BC-D5D432A6D938}" destId="{9D769975-E282-5843-9EFE-F2358D390280}" srcOrd="4" destOrd="0" parTransId="{98067EEA-A46E-FA4E-A69B-44754F48DACC}" sibTransId="{E781DAA0-9B77-A140-8303-7D8F7C4D4888}"/>
    <dgm:cxn modelId="{A1B87DAB-86AB-6343-90A5-D260BBD33883}" type="presOf" srcId="{9D769975-E282-5843-9EFE-F2358D390280}" destId="{82EC1EF6-029C-0F4F-B048-7A4917B90ADE}" srcOrd="0" destOrd="0" presId="urn:microsoft.com/office/officeart/2005/8/layout/vList2"/>
    <dgm:cxn modelId="{7D0819BC-F45E-49EE-BF9F-8E28D04AFDC6}" srcId="{FA546A95-3BEA-4D01-A0BC-D5D432A6D938}" destId="{7C81608B-602F-4500-B6F1-4877A59FEBAA}" srcOrd="9" destOrd="0" parTransId="{24761902-4E3A-4C88-A797-5E13AE6CC5B2}" sibTransId="{C35823FB-787F-439B-981B-C9A157D43DC3}"/>
    <dgm:cxn modelId="{16E23CC5-7137-4D1E-92F6-92AE551F1C88}" srcId="{FA546A95-3BEA-4D01-A0BC-D5D432A6D938}" destId="{FD6E4057-84FC-493D-A739-EF0C23DA0C37}" srcOrd="0" destOrd="0" parTransId="{29CD2C62-FF55-4D7C-A172-6A6AC13597C6}" sibTransId="{8F562929-F443-4CC6-ABD5-88663B1D8D89}"/>
    <dgm:cxn modelId="{ADD45FD5-7BC5-458A-A5CA-C09B9B443837}" srcId="{FA546A95-3BEA-4D01-A0BC-D5D432A6D938}" destId="{D269C673-A80D-40CC-B27D-36B8BF66757E}" srcOrd="1" destOrd="0" parTransId="{6D32F1DA-6A19-46DA-99AE-A67F16DEF4CB}" sibTransId="{C29DF0D6-AB48-4122-8AE4-74D2926E0219}"/>
    <dgm:cxn modelId="{A1E48CDA-3798-E241-B42B-190CA77FEF26}" type="presOf" srcId="{AA9F916A-653D-4680-991A-87BAFE6A5691}" destId="{472C4A99-9306-1147-BDD3-B3D77552B3B0}" srcOrd="0" destOrd="0" presId="urn:microsoft.com/office/officeart/2005/8/layout/vList2"/>
    <dgm:cxn modelId="{F813F3DD-0049-4E48-BDF5-CD447FE975C4}" type="presOf" srcId="{7C81608B-602F-4500-B6F1-4877A59FEBAA}" destId="{2BF67FB8-396C-7940-9F25-DEF8EAF6F482}" srcOrd="0" destOrd="0" presId="urn:microsoft.com/office/officeart/2005/8/layout/vList2"/>
    <dgm:cxn modelId="{69343427-D125-FC4D-9EEF-CE526619143A}" type="presParOf" srcId="{F6C96004-E40A-AB4F-9447-932E780A2766}" destId="{6C6B39AE-7E3C-D84A-B705-0AF8C473CE7B}" srcOrd="0" destOrd="0" presId="urn:microsoft.com/office/officeart/2005/8/layout/vList2"/>
    <dgm:cxn modelId="{B8B9470B-C5BA-ED4E-AF22-BF72BDDE296E}" type="presParOf" srcId="{F6C96004-E40A-AB4F-9447-932E780A2766}" destId="{FC96A181-4F5D-7F4D-A50E-02C01C5D9FF2}" srcOrd="1" destOrd="0" presId="urn:microsoft.com/office/officeart/2005/8/layout/vList2"/>
    <dgm:cxn modelId="{F92176D7-F4FC-2744-9CD8-62A1A90D6ED2}" type="presParOf" srcId="{F6C96004-E40A-AB4F-9447-932E780A2766}" destId="{D07ADEA2-FEF6-4041-9C7F-48A189BA15C2}" srcOrd="2" destOrd="0" presId="urn:microsoft.com/office/officeart/2005/8/layout/vList2"/>
    <dgm:cxn modelId="{E21B5CFF-DEAD-EE48-8FC5-088FE7A27DE8}" type="presParOf" srcId="{F6C96004-E40A-AB4F-9447-932E780A2766}" destId="{D431F06E-678C-524C-B5BE-2FF14991DFE5}" srcOrd="3" destOrd="0" presId="urn:microsoft.com/office/officeart/2005/8/layout/vList2"/>
    <dgm:cxn modelId="{89C2277F-F4CB-7845-96B3-63E72EFBE12D}" type="presParOf" srcId="{F6C96004-E40A-AB4F-9447-932E780A2766}" destId="{05406C69-892A-124D-A506-FE07CA9A95AE}" srcOrd="4" destOrd="0" presId="urn:microsoft.com/office/officeart/2005/8/layout/vList2"/>
    <dgm:cxn modelId="{49BAC75C-C3B1-DE4B-8A06-914A529309CF}" type="presParOf" srcId="{F6C96004-E40A-AB4F-9447-932E780A2766}" destId="{115D808F-F596-9D4A-A835-65AECD50AD88}" srcOrd="5" destOrd="0" presId="urn:microsoft.com/office/officeart/2005/8/layout/vList2"/>
    <dgm:cxn modelId="{015A683F-F123-0245-A2E0-673EA5543956}" type="presParOf" srcId="{F6C96004-E40A-AB4F-9447-932E780A2766}" destId="{37C4529D-424E-0B48-9F1A-72508A91B038}" srcOrd="6" destOrd="0" presId="urn:microsoft.com/office/officeart/2005/8/layout/vList2"/>
    <dgm:cxn modelId="{2C26993D-679B-634E-A49F-80E981A37933}" type="presParOf" srcId="{F6C96004-E40A-AB4F-9447-932E780A2766}" destId="{D11928A6-6A18-7243-A99D-7B77523D3246}" srcOrd="7" destOrd="0" presId="urn:microsoft.com/office/officeart/2005/8/layout/vList2"/>
    <dgm:cxn modelId="{18F75DC6-D5E9-2D43-B5F1-9BD4D38BD189}" type="presParOf" srcId="{F6C96004-E40A-AB4F-9447-932E780A2766}" destId="{82EC1EF6-029C-0F4F-B048-7A4917B90ADE}" srcOrd="8" destOrd="0" presId="urn:microsoft.com/office/officeart/2005/8/layout/vList2"/>
    <dgm:cxn modelId="{DB65658E-5456-3049-9580-8B74BAD1886F}" type="presParOf" srcId="{F6C96004-E40A-AB4F-9447-932E780A2766}" destId="{E3EED44E-330B-5143-8709-FFF18B37080C}" srcOrd="9" destOrd="0" presId="urn:microsoft.com/office/officeart/2005/8/layout/vList2"/>
    <dgm:cxn modelId="{CB30E498-14BC-744B-91A2-6B17B1DA56CD}" type="presParOf" srcId="{F6C96004-E40A-AB4F-9447-932E780A2766}" destId="{20C2E912-78A0-D145-87EC-0AEAC06D2946}" srcOrd="10" destOrd="0" presId="urn:microsoft.com/office/officeart/2005/8/layout/vList2"/>
    <dgm:cxn modelId="{7B306B6B-6AE7-4747-BFF1-F1E97BE98663}" type="presParOf" srcId="{F6C96004-E40A-AB4F-9447-932E780A2766}" destId="{F0197B41-C214-A843-B5CA-7F2845A201C6}" srcOrd="11" destOrd="0" presId="urn:microsoft.com/office/officeart/2005/8/layout/vList2"/>
    <dgm:cxn modelId="{EE5CABF0-A49D-2943-817D-020F27ACBE47}" type="presParOf" srcId="{F6C96004-E40A-AB4F-9447-932E780A2766}" destId="{E791B9CB-BDD2-7E4B-936C-78ADED8FCEB2}" srcOrd="12" destOrd="0" presId="urn:microsoft.com/office/officeart/2005/8/layout/vList2"/>
    <dgm:cxn modelId="{E51A30F8-B804-E64B-85A4-2F10012D1E2D}" type="presParOf" srcId="{F6C96004-E40A-AB4F-9447-932E780A2766}" destId="{ACDD77BB-1AA1-BB49-A257-F39555C56CAD}" srcOrd="13" destOrd="0" presId="urn:microsoft.com/office/officeart/2005/8/layout/vList2"/>
    <dgm:cxn modelId="{24FF2833-BB8B-3047-8D1E-55A857C5570F}" type="presParOf" srcId="{F6C96004-E40A-AB4F-9447-932E780A2766}" destId="{472C4A99-9306-1147-BDD3-B3D77552B3B0}" srcOrd="14" destOrd="0" presId="urn:microsoft.com/office/officeart/2005/8/layout/vList2"/>
    <dgm:cxn modelId="{C08F9285-7841-8346-B6D5-B19E9BC086DE}" type="presParOf" srcId="{F6C96004-E40A-AB4F-9447-932E780A2766}" destId="{8A13B5A4-28B3-DC43-A49A-642296EDC9B1}" srcOrd="15" destOrd="0" presId="urn:microsoft.com/office/officeart/2005/8/layout/vList2"/>
    <dgm:cxn modelId="{1F1555D3-893F-1149-9C95-8871B1C707A5}" type="presParOf" srcId="{F6C96004-E40A-AB4F-9447-932E780A2766}" destId="{C1A908CB-AC40-584F-BEB8-2ADBFFA4137B}" srcOrd="16" destOrd="0" presId="urn:microsoft.com/office/officeart/2005/8/layout/vList2"/>
    <dgm:cxn modelId="{47033212-59BA-E749-A181-4A07DCAEC220}" type="presParOf" srcId="{F6C96004-E40A-AB4F-9447-932E780A2766}" destId="{DB959CC7-7A35-FE46-B5C8-9FCFB4942730}" srcOrd="17" destOrd="0" presId="urn:microsoft.com/office/officeart/2005/8/layout/vList2"/>
    <dgm:cxn modelId="{274720B4-ADAC-B64C-BB32-8BF178C5E034}" type="presParOf" srcId="{F6C96004-E40A-AB4F-9447-932E780A2766}" destId="{2BF67FB8-396C-7940-9F25-DEF8EAF6F482}" srcOrd="18" destOrd="0" presId="urn:microsoft.com/office/officeart/2005/8/layout/vList2"/>
    <dgm:cxn modelId="{BD85A679-3158-8A48-86EA-BA42E0B0054F}" type="presParOf" srcId="{F6C96004-E40A-AB4F-9447-932E780A2766}" destId="{3D559D2C-1747-5B49-B310-DC3072AF2FD4}" srcOrd="19" destOrd="0" presId="urn:microsoft.com/office/officeart/2005/8/layout/vList2"/>
    <dgm:cxn modelId="{73FB75BD-DC54-BE49-9BA9-775B419FE85A}" type="presParOf" srcId="{F6C96004-E40A-AB4F-9447-932E780A2766}" destId="{3671EFD3-A60A-F248-AAC4-BB6CA68B92AE}"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28D82-85C2-4814-BAC1-DD3DB378D41C}" type="doc">
      <dgm:prSet loTypeId="urn:microsoft.com/office/officeart/2005/8/layout/hierarchy1" loCatId="hierarchy" qsTypeId="urn:microsoft.com/office/officeart/2005/8/quickstyle/simple3" qsCatId="simple" csTypeId="urn:microsoft.com/office/officeart/2005/8/colors/accent5_2" csCatId="accent5" phldr="1"/>
      <dgm:spPr/>
      <dgm:t>
        <a:bodyPr/>
        <a:lstStyle/>
        <a:p>
          <a:endParaRPr lang="en-US"/>
        </a:p>
      </dgm:t>
    </dgm:pt>
    <dgm:pt modelId="{14BC60C0-148B-4A52-B17F-B05C5719FE06}">
      <dgm:prSet/>
      <dgm:spPr/>
      <dgm:t>
        <a:bodyPr/>
        <a:lstStyle/>
        <a:p>
          <a:r>
            <a:rPr lang="it-IT" b="1" dirty="0"/>
            <a:t>Paolo</a:t>
          </a:r>
          <a:r>
            <a:rPr lang="it-IT" dirty="0"/>
            <a:t> </a:t>
          </a:r>
          <a:r>
            <a:rPr lang="it-IT" b="1" dirty="0"/>
            <a:t>Lundi</a:t>
          </a:r>
          <a:r>
            <a:rPr lang="it-IT" dirty="0"/>
            <a:t>, produttore agricolo di Pietralcina di 50 anni. Il personaggio presenta problematiche di marketing causato dalla scarsa pubblicità. Paolo vuole conoscere metodi alternativi per far conoscere i proprio prodotti sia in loco che a scala nazionale. L’obiettivo è quello di creare un sistema in grado di far conoscere i suoi prodotti, estendendo la medesima soluzione ad altri piccoli produttori.</a:t>
          </a:r>
          <a:endParaRPr lang="en-US" dirty="0"/>
        </a:p>
      </dgm:t>
    </dgm:pt>
    <dgm:pt modelId="{3F50FDF3-E94B-458A-B413-5B2AC4D3BFFC}" type="parTrans" cxnId="{1A7318F8-B7A8-49AF-93A2-318CBCEA5DD9}">
      <dgm:prSet/>
      <dgm:spPr/>
      <dgm:t>
        <a:bodyPr/>
        <a:lstStyle/>
        <a:p>
          <a:endParaRPr lang="en-US"/>
        </a:p>
      </dgm:t>
    </dgm:pt>
    <dgm:pt modelId="{EAEB0FD0-8317-4CC0-BBBE-1CDD3BAA707E}" type="sibTrans" cxnId="{1A7318F8-B7A8-49AF-93A2-318CBCEA5DD9}">
      <dgm:prSet/>
      <dgm:spPr/>
      <dgm:t>
        <a:bodyPr/>
        <a:lstStyle/>
        <a:p>
          <a:endParaRPr lang="en-US"/>
        </a:p>
      </dgm:t>
    </dgm:pt>
    <dgm:pt modelId="{E5E3EDAB-7B99-44FD-B627-1048572E69BD}">
      <dgm:prSet/>
      <dgm:spPr/>
      <dgm:t>
        <a:bodyPr/>
        <a:lstStyle/>
        <a:p>
          <a:r>
            <a:rPr lang="it-IT" b="1" dirty="0"/>
            <a:t>Luisa</a:t>
          </a:r>
          <a:r>
            <a:rPr lang="it-IT" dirty="0"/>
            <a:t> </a:t>
          </a:r>
          <a:r>
            <a:rPr lang="it-IT" b="1" dirty="0"/>
            <a:t>Fassone</a:t>
          </a:r>
          <a:r>
            <a:rPr lang="it-IT" dirty="0"/>
            <a:t>, studentessa vegana di 22 anni alla ricerca di prodotti a chilometro zero. È stata selezionata per valutare i parametri di ricerca dei prodotti. La giovane studentessa si è appena trasferita a Bologna per studiare Economia all’Università, ma provenendo da un piccolo paesino di campagna, è sempre stata abituata a mangiare prodotti a chilometro zero. L’obiettivo è quello di un sistema di ricerca di prodotti o produttori locali che soddisfano i parametri. </a:t>
          </a:r>
          <a:endParaRPr lang="en-US" dirty="0"/>
        </a:p>
      </dgm:t>
    </dgm:pt>
    <dgm:pt modelId="{CF601411-B6EE-4DCF-BE2F-418ED2030BCB}" type="parTrans" cxnId="{A75A0460-1D06-4C5D-9248-9E87F851B201}">
      <dgm:prSet/>
      <dgm:spPr/>
      <dgm:t>
        <a:bodyPr/>
        <a:lstStyle/>
        <a:p>
          <a:endParaRPr lang="en-US"/>
        </a:p>
      </dgm:t>
    </dgm:pt>
    <dgm:pt modelId="{14A0947E-92B0-436C-9839-4887F50563A6}" type="sibTrans" cxnId="{A75A0460-1D06-4C5D-9248-9E87F851B201}">
      <dgm:prSet/>
      <dgm:spPr/>
      <dgm:t>
        <a:bodyPr/>
        <a:lstStyle/>
        <a:p>
          <a:endParaRPr lang="en-US"/>
        </a:p>
      </dgm:t>
    </dgm:pt>
    <dgm:pt modelId="{0BE5CEEC-012B-B146-B004-9191C3E57C72}" type="pres">
      <dgm:prSet presAssocID="{59728D82-85C2-4814-BAC1-DD3DB378D41C}" presName="hierChild1" presStyleCnt="0">
        <dgm:presLayoutVars>
          <dgm:chPref val="1"/>
          <dgm:dir/>
          <dgm:animOne val="branch"/>
          <dgm:animLvl val="lvl"/>
          <dgm:resizeHandles/>
        </dgm:presLayoutVars>
      </dgm:prSet>
      <dgm:spPr/>
    </dgm:pt>
    <dgm:pt modelId="{6F7112A4-CFB7-BA4E-8B87-7F5C5A3088E7}" type="pres">
      <dgm:prSet presAssocID="{14BC60C0-148B-4A52-B17F-B05C5719FE06}" presName="hierRoot1" presStyleCnt="0"/>
      <dgm:spPr/>
    </dgm:pt>
    <dgm:pt modelId="{C3F56166-3EB5-3144-8736-594329222A01}" type="pres">
      <dgm:prSet presAssocID="{14BC60C0-148B-4A52-B17F-B05C5719FE06}" presName="composite" presStyleCnt="0"/>
      <dgm:spPr/>
    </dgm:pt>
    <dgm:pt modelId="{FCC6A2BD-F01E-6B45-B9D9-D0B2CCBEF010}" type="pres">
      <dgm:prSet presAssocID="{14BC60C0-148B-4A52-B17F-B05C5719FE06}" presName="background" presStyleLbl="node0" presStyleIdx="0" presStyleCnt="2"/>
      <dgm:spPr/>
    </dgm:pt>
    <dgm:pt modelId="{8413950D-A6F6-9A4B-8D51-ED48F2C6EE67}" type="pres">
      <dgm:prSet presAssocID="{14BC60C0-148B-4A52-B17F-B05C5719FE06}" presName="text" presStyleLbl="fgAcc0" presStyleIdx="0" presStyleCnt="2">
        <dgm:presLayoutVars>
          <dgm:chPref val="3"/>
        </dgm:presLayoutVars>
      </dgm:prSet>
      <dgm:spPr/>
    </dgm:pt>
    <dgm:pt modelId="{57284579-4F06-014A-A4B3-018B3B3CA255}" type="pres">
      <dgm:prSet presAssocID="{14BC60C0-148B-4A52-B17F-B05C5719FE06}" presName="hierChild2" presStyleCnt="0"/>
      <dgm:spPr/>
    </dgm:pt>
    <dgm:pt modelId="{1AD9E0A2-9C0F-924A-BB6D-460E209AE6CC}" type="pres">
      <dgm:prSet presAssocID="{E5E3EDAB-7B99-44FD-B627-1048572E69BD}" presName="hierRoot1" presStyleCnt="0"/>
      <dgm:spPr/>
    </dgm:pt>
    <dgm:pt modelId="{B1C4A62B-F018-E148-9522-A0140CBE6DDC}" type="pres">
      <dgm:prSet presAssocID="{E5E3EDAB-7B99-44FD-B627-1048572E69BD}" presName="composite" presStyleCnt="0"/>
      <dgm:spPr/>
    </dgm:pt>
    <dgm:pt modelId="{77186789-7C40-C442-8A8B-18DD4FBBB77B}" type="pres">
      <dgm:prSet presAssocID="{E5E3EDAB-7B99-44FD-B627-1048572E69BD}" presName="background" presStyleLbl="node0" presStyleIdx="1" presStyleCnt="2"/>
      <dgm:spPr/>
    </dgm:pt>
    <dgm:pt modelId="{C9F82B8B-85FC-714D-95E1-37592E455804}" type="pres">
      <dgm:prSet presAssocID="{E5E3EDAB-7B99-44FD-B627-1048572E69BD}" presName="text" presStyleLbl="fgAcc0" presStyleIdx="1" presStyleCnt="2">
        <dgm:presLayoutVars>
          <dgm:chPref val="3"/>
        </dgm:presLayoutVars>
      </dgm:prSet>
      <dgm:spPr/>
    </dgm:pt>
    <dgm:pt modelId="{63885EA4-4F9F-274D-A307-49031D49F8BF}" type="pres">
      <dgm:prSet presAssocID="{E5E3EDAB-7B99-44FD-B627-1048572E69BD}" presName="hierChild2" presStyleCnt="0"/>
      <dgm:spPr/>
    </dgm:pt>
  </dgm:ptLst>
  <dgm:cxnLst>
    <dgm:cxn modelId="{C939073C-7CE9-AB49-A962-B85A976A54AD}" type="presOf" srcId="{E5E3EDAB-7B99-44FD-B627-1048572E69BD}" destId="{C9F82B8B-85FC-714D-95E1-37592E455804}" srcOrd="0" destOrd="0" presId="urn:microsoft.com/office/officeart/2005/8/layout/hierarchy1"/>
    <dgm:cxn modelId="{5D3C2B4A-30FE-7F43-BABE-4F6653566828}" type="presOf" srcId="{14BC60C0-148B-4A52-B17F-B05C5719FE06}" destId="{8413950D-A6F6-9A4B-8D51-ED48F2C6EE67}" srcOrd="0" destOrd="0" presId="urn:microsoft.com/office/officeart/2005/8/layout/hierarchy1"/>
    <dgm:cxn modelId="{A75A0460-1D06-4C5D-9248-9E87F851B201}" srcId="{59728D82-85C2-4814-BAC1-DD3DB378D41C}" destId="{E5E3EDAB-7B99-44FD-B627-1048572E69BD}" srcOrd="1" destOrd="0" parTransId="{CF601411-B6EE-4DCF-BE2F-418ED2030BCB}" sibTransId="{14A0947E-92B0-436C-9839-4887F50563A6}"/>
    <dgm:cxn modelId="{1A7318F8-B7A8-49AF-93A2-318CBCEA5DD9}" srcId="{59728D82-85C2-4814-BAC1-DD3DB378D41C}" destId="{14BC60C0-148B-4A52-B17F-B05C5719FE06}" srcOrd="0" destOrd="0" parTransId="{3F50FDF3-E94B-458A-B413-5B2AC4D3BFFC}" sibTransId="{EAEB0FD0-8317-4CC0-BBBE-1CDD3BAA707E}"/>
    <dgm:cxn modelId="{245A54FD-82D8-5542-8C53-B765C4D31179}" type="presOf" srcId="{59728D82-85C2-4814-BAC1-DD3DB378D41C}" destId="{0BE5CEEC-012B-B146-B004-9191C3E57C72}" srcOrd="0" destOrd="0" presId="urn:microsoft.com/office/officeart/2005/8/layout/hierarchy1"/>
    <dgm:cxn modelId="{9B7E83C1-DC3A-324A-9B37-533A2D697781}" type="presParOf" srcId="{0BE5CEEC-012B-B146-B004-9191C3E57C72}" destId="{6F7112A4-CFB7-BA4E-8B87-7F5C5A3088E7}" srcOrd="0" destOrd="0" presId="urn:microsoft.com/office/officeart/2005/8/layout/hierarchy1"/>
    <dgm:cxn modelId="{13C42BB5-CB8F-D945-BC61-969DC3375AE6}" type="presParOf" srcId="{6F7112A4-CFB7-BA4E-8B87-7F5C5A3088E7}" destId="{C3F56166-3EB5-3144-8736-594329222A01}" srcOrd="0" destOrd="0" presId="urn:microsoft.com/office/officeart/2005/8/layout/hierarchy1"/>
    <dgm:cxn modelId="{B779D494-A9D8-6544-A5FA-02CB35E74413}" type="presParOf" srcId="{C3F56166-3EB5-3144-8736-594329222A01}" destId="{FCC6A2BD-F01E-6B45-B9D9-D0B2CCBEF010}" srcOrd="0" destOrd="0" presId="urn:microsoft.com/office/officeart/2005/8/layout/hierarchy1"/>
    <dgm:cxn modelId="{92F18735-C287-424D-84FA-1A7ACF1B693C}" type="presParOf" srcId="{C3F56166-3EB5-3144-8736-594329222A01}" destId="{8413950D-A6F6-9A4B-8D51-ED48F2C6EE67}" srcOrd="1" destOrd="0" presId="urn:microsoft.com/office/officeart/2005/8/layout/hierarchy1"/>
    <dgm:cxn modelId="{BD55FE04-F7D8-DC4B-B6B7-FC07D072F862}" type="presParOf" srcId="{6F7112A4-CFB7-BA4E-8B87-7F5C5A3088E7}" destId="{57284579-4F06-014A-A4B3-018B3B3CA255}" srcOrd="1" destOrd="0" presId="urn:microsoft.com/office/officeart/2005/8/layout/hierarchy1"/>
    <dgm:cxn modelId="{F4209BE8-45DB-7140-8432-593F655157C0}" type="presParOf" srcId="{0BE5CEEC-012B-B146-B004-9191C3E57C72}" destId="{1AD9E0A2-9C0F-924A-BB6D-460E209AE6CC}" srcOrd="1" destOrd="0" presId="urn:microsoft.com/office/officeart/2005/8/layout/hierarchy1"/>
    <dgm:cxn modelId="{991D40D3-CF81-4148-83C4-337666040139}" type="presParOf" srcId="{1AD9E0A2-9C0F-924A-BB6D-460E209AE6CC}" destId="{B1C4A62B-F018-E148-9522-A0140CBE6DDC}" srcOrd="0" destOrd="0" presId="urn:microsoft.com/office/officeart/2005/8/layout/hierarchy1"/>
    <dgm:cxn modelId="{4EC9BC32-B2F9-C64B-9240-FD0D377AD3A6}" type="presParOf" srcId="{B1C4A62B-F018-E148-9522-A0140CBE6DDC}" destId="{77186789-7C40-C442-8A8B-18DD4FBBB77B}" srcOrd="0" destOrd="0" presId="urn:microsoft.com/office/officeart/2005/8/layout/hierarchy1"/>
    <dgm:cxn modelId="{65D50766-1AD5-AE42-80A2-56487373AFF7}" type="presParOf" srcId="{B1C4A62B-F018-E148-9522-A0140CBE6DDC}" destId="{C9F82B8B-85FC-714D-95E1-37592E455804}" srcOrd="1" destOrd="0" presId="urn:microsoft.com/office/officeart/2005/8/layout/hierarchy1"/>
    <dgm:cxn modelId="{434E5F05-328F-5541-A445-1EA70CF3983D}" type="presParOf" srcId="{1AD9E0A2-9C0F-924A-BB6D-460E209AE6CC}" destId="{63885EA4-4F9F-274D-A307-49031D49F8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728D82-85C2-4814-BAC1-DD3DB378D41C}" type="doc">
      <dgm:prSet loTypeId="urn:microsoft.com/office/officeart/2005/8/layout/hierarchy1" loCatId="hierarchy" qsTypeId="urn:microsoft.com/office/officeart/2005/8/quickstyle/simple3" qsCatId="simple" csTypeId="urn:microsoft.com/office/officeart/2005/8/colors/accent5_2" csCatId="accent5" phldr="1"/>
      <dgm:spPr/>
      <dgm:t>
        <a:bodyPr/>
        <a:lstStyle/>
        <a:p>
          <a:endParaRPr lang="en-US"/>
        </a:p>
      </dgm:t>
    </dgm:pt>
    <dgm:pt modelId="{14BC60C0-148B-4A52-B17F-B05C5719FE06}">
      <dgm:prSet/>
      <dgm:spPr/>
      <dgm:t>
        <a:bodyPr/>
        <a:lstStyle/>
        <a:p>
          <a:r>
            <a:rPr lang="it-IT" b="1" dirty="0"/>
            <a:t>Giacomo</a:t>
          </a:r>
          <a:r>
            <a:rPr lang="it-IT" dirty="0"/>
            <a:t> </a:t>
          </a:r>
          <a:r>
            <a:rPr lang="it-IT" b="1" dirty="0"/>
            <a:t>Rissoni</a:t>
          </a:r>
          <a:r>
            <a:rPr lang="it-IT" dirty="0"/>
            <a:t>, produttore e fondatore di un’azienda agricola. È stato selezionato come rappresentate di una grande azienda per il mercato online di prodotti agricoli. Giacomo ricopre una carica importante all’interno della propria azienda di famiglia e da anni cerca metodi alternativi per vedere sempre più merce prodotta. L’obiettivo è quello di ampliare il mercato, cercando di proporre molteplici scelte di vendita del prodotto.</a:t>
          </a:r>
          <a:r>
            <a:rPr lang="it-IT" baseline="0" dirty="0"/>
            <a:t>.</a:t>
          </a:r>
          <a:endParaRPr lang="en-US" dirty="0"/>
        </a:p>
      </dgm:t>
    </dgm:pt>
    <dgm:pt modelId="{3F50FDF3-E94B-458A-B413-5B2AC4D3BFFC}" type="parTrans" cxnId="{1A7318F8-B7A8-49AF-93A2-318CBCEA5DD9}">
      <dgm:prSet/>
      <dgm:spPr/>
      <dgm:t>
        <a:bodyPr/>
        <a:lstStyle/>
        <a:p>
          <a:endParaRPr lang="en-US"/>
        </a:p>
      </dgm:t>
    </dgm:pt>
    <dgm:pt modelId="{EAEB0FD0-8317-4CC0-BBBE-1CDD3BAA707E}" type="sibTrans" cxnId="{1A7318F8-B7A8-49AF-93A2-318CBCEA5DD9}">
      <dgm:prSet/>
      <dgm:spPr/>
      <dgm:t>
        <a:bodyPr/>
        <a:lstStyle/>
        <a:p>
          <a:endParaRPr lang="en-US"/>
        </a:p>
      </dgm:t>
    </dgm:pt>
    <dgm:pt modelId="{E5E3EDAB-7B99-44FD-B627-1048572E69BD}">
      <dgm:prSet/>
      <dgm:spPr/>
      <dgm:t>
        <a:bodyPr/>
        <a:lstStyle/>
        <a:p>
          <a:r>
            <a:rPr lang="it-IT" b="1" dirty="0"/>
            <a:t>Ugo D’Aria</a:t>
          </a:r>
          <a:r>
            <a:rPr lang="it-IT" dirty="0"/>
            <a:t>, impiegato statale e padre di famiglia di 42 anni. È stato selezionato per valutare le scelte delle famiglie italiane sui prodotti locali e nazionali. Ugo cerca di selezionare sempre prodotti italiani per la propria famiglia. L’obiettivo è quello di pubblicizzare i prodotti nazionali permettendo alle famiglie italiane di localizzare i produttori locali e regionali. Diverse specifiche del prodotto servono ad ampliare un motore di ricerca dei vari articoli.</a:t>
          </a:r>
          <a:endParaRPr lang="en-US" dirty="0"/>
        </a:p>
      </dgm:t>
    </dgm:pt>
    <dgm:pt modelId="{CF601411-B6EE-4DCF-BE2F-418ED2030BCB}" type="parTrans" cxnId="{A75A0460-1D06-4C5D-9248-9E87F851B201}">
      <dgm:prSet/>
      <dgm:spPr/>
      <dgm:t>
        <a:bodyPr/>
        <a:lstStyle/>
        <a:p>
          <a:endParaRPr lang="en-US"/>
        </a:p>
      </dgm:t>
    </dgm:pt>
    <dgm:pt modelId="{14A0947E-92B0-436C-9839-4887F50563A6}" type="sibTrans" cxnId="{A75A0460-1D06-4C5D-9248-9E87F851B201}">
      <dgm:prSet/>
      <dgm:spPr/>
      <dgm:t>
        <a:bodyPr/>
        <a:lstStyle/>
        <a:p>
          <a:endParaRPr lang="en-US"/>
        </a:p>
      </dgm:t>
    </dgm:pt>
    <dgm:pt modelId="{0BE5CEEC-012B-B146-B004-9191C3E57C72}" type="pres">
      <dgm:prSet presAssocID="{59728D82-85C2-4814-BAC1-DD3DB378D41C}" presName="hierChild1" presStyleCnt="0">
        <dgm:presLayoutVars>
          <dgm:chPref val="1"/>
          <dgm:dir/>
          <dgm:animOne val="branch"/>
          <dgm:animLvl val="lvl"/>
          <dgm:resizeHandles/>
        </dgm:presLayoutVars>
      </dgm:prSet>
      <dgm:spPr/>
    </dgm:pt>
    <dgm:pt modelId="{6F7112A4-CFB7-BA4E-8B87-7F5C5A3088E7}" type="pres">
      <dgm:prSet presAssocID="{14BC60C0-148B-4A52-B17F-B05C5719FE06}" presName="hierRoot1" presStyleCnt="0"/>
      <dgm:spPr/>
    </dgm:pt>
    <dgm:pt modelId="{C3F56166-3EB5-3144-8736-594329222A01}" type="pres">
      <dgm:prSet presAssocID="{14BC60C0-148B-4A52-B17F-B05C5719FE06}" presName="composite" presStyleCnt="0"/>
      <dgm:spPr/>
    </dgm:pt>
    <dgm:pt modelId="{FCC6A2BD-F01E-6B45-B9D9-D0B2CCBEF010}" type="pres">
      <dgm:prSet presAssocID="{14BC60C0-148B-4A52-B17F-B05C5719FE06}" presName="background" presStyleLbl="node0" presStyleIdx="0" presStyleCnt="2"/>
      <dgm:spPr/>
    </dgm:pt>
    <dgm:pt modelId="{8413950D-A6F6-9A4B-8D51-ED48F2C6EE67}" type="pres">
      <dgm:prSet presAssocID="{14BC60C0-148B-4A52-B17F-B05C5719FE06}" presName="text" presStyleLbl="fgAcc0" presStyleIdx="0" presStyleCnt="2">
        <dgm:presLayoutVars>
          <dgm:chPref val="3"/>
        </dgm:presLayoutVars>
      </dgm:prSet>
      <dgm:spPr/>
    </dgm:pt>
    <dgm:pt modelId="{57284579-4F06-014A-A4B3-018B3B3CA255}" type="pres">
      <dgm:prSet presAssocID="{14BC60C0-148B-4A52-B17F-B05C5719FE06}" presName="hierChild2" presStyleCnt="0"/>
      <dgm:spPr/>
    </dgm:pt>
    <dgm:pt modelId="{1AD9E0A2-9C0F-924A-BB6D-460E209AE6CC}" type="pres">
      <dgm:prSet presAssocID="{E5E3EDAB-7B99-44FD-B627-1048572E69BD}" presName="hierRoot1" presStyleCnt="0"/>
      <dgm:spPr/>
    </dgm:pt>
    <dgm:pt modelId="{B1C4A62B-F018-E148-9522-A0140CBE6DDC}" type="pres">
      <dgm:prSet presAssocID="{E5E3EDAB-7B99-44FD-B627-1048572E69BD}" presName="composite" presStyleCnt="0"/>
      <dgm:spPr/>
    </dgm:pt>
    <dgm:pt modelId="{77186789-7C40-C442-8A8B-18DD4FBBB77B}" type="pres">
      <dgm:prSet presAssocID="{E5E3EDAB-7B99-44FD-B627-1048572E69BD}" presName="background" presStyleLbl="node0" presStyleIdx="1" presStyleCnt="2"/>
      <dgm:spPr/>
    </dgm:pt>
    <dgm:pt modelId="{C9F82B8B-85FC-714D-95E1-37592E455804}" type="pres">
      <dgm:prSet presAssocID="{E5E3EDAB-7B99-44FD-B627-1048572E69BD}" presName="text" presStyleLbl="fgAcc0" presStyleIdx="1" presStyleCnt="2">
        <dgm:presLayoutVars>
          <dgm:chPref val="3"/>
        </dgm:presLayoutVars>
      </dgm:prSet>
      <dgm:spPr/>
    </dgm:pt>
    <dgm:pt modelId="{63885EA4-4F9F-274D-A307-49031D49F8BF}" type="pres">
      <dgm:prSet presAssocID="{E5E3EDAB-7B99-44FD-B627-1048572E69BD}" presName="hierChild2" presStyleCnt="0"/>
      <dgm:spPr/>
    </dgm:pt>
  </dgm:ptLst>
  <dgm:cxnLst>
    <dgm:cxn modelId="{C939073C-7CE9-AB49-A962-B85A976A54AD}" type="presOf" srcId="{E5E3EDAB-7B99-44FD-B627-1048572E69BD}" destId="{C9F82B8B-85FC-714D-95E1-37592E455804}" srcOrd="0" destOrd="0" presId="urn:microsoft.com/office/officeart/2005/8/layout/hierarchy1"/>
    <dgm:cxn modelId="{5D3C2B4A-30FE-7F43-BABE-4F6653566828}" type="presOf" srcId="{14BC60C0-148B-4A52-B17F-B05C5719FE06}" destId="{8413950D-A6F6-9A4B-8D51-ED48F2C6EE67}" srcOrd="0" destOrd="0" presId="urn:microsoft.com/office/officeart/2005/8/layout/hierarchy1"/>
    <dgm:cxn modelId="{A75A0460-1D06-4C5D-9248-9E87F851B201}" srcId="{59728D82-85C2-4814-BAC1-DD3DB378D41C}" destId="{E5E3EDAB-7B99-44FD-B627-1048572E69BD}" srcOrd="1" destOrd="0" parTransId="{CF601411-B6EE-4DCF-BE2F-418ED2030BCB}" sibTransId="{14A0947E-92B0-436C-9839-4887F50563A6}"/>
    <dgm:cxn modelId="{1A7318F8-B7A8-49AF-93A2-318CBCEA5DD9}" srcId="{59728D82-85C2-4814-BAC1-DD3DB378D41C}" destId="{14BC60C0-148B-4A52-B17F-B05C5719FE06}" srcOrd="0" destOrd="0" parTransId="{3F50FDF3-E94B-458A-B413-5B2AC4D3BFFC}" sibTransId="{EAEB0FD0-8317-4CC0-BBBE-1CDD3BAA707E}"/>
    <dgm:cxn modelId="{245A54FD-82D8-5542-8C53-B765C4D31179}" type="presOf" srcId="{59728D82-85C2-4814-BAC1-DD3DB378D41C}" destId="{0BE5CEEC-012B-B146-B004-9191C3E57C72}" srcOrd="0" destOrd="0" presId="urn:microsoft.com/office/officeart/2005/8/layout/hierarchy1"/>
    <dgm:cxn modelId="{9B7E83C1-DC3A-324A-9B37-533A2D697781}" type="presParOf" srcId="{0BE5CEEC-012B-B146-B004-9191C3E57C72}" destId="{6F7112A4-CFB7-BA4E-8B87-7F5C5A3088E7}" srcOrd="0" destOrd="0" presId="urn:microsoft.com/office/officeart/2005/8/layout/hierarchy1"/>
    <dgm:cxn modelId="{13C42BB5-CB8F-D945-BC61-969DC3375AE6}" type="presParOf" srcId="{6F7112A4-CFB7-BA4E-8B87-7F5C5A3088E7}" destId="{C3F56166-3EB5-3144-8736-594329222A01}" srcOrd="0" destOrd="0" presId="urn:microsoft.com/office/officeart/2005/8/layout/hierarchy1"/>
    <dgm:cxn modelId="{B779D494-A9D8-6544-A5FA-02CB35E74413}" type="presParOf" srcId="{C3F56166-3EB5-3144-8736-594329222A01}" destId="{FCC6A2BD-F01E-6B45-B9D9-D0B2CCBEF010}" srcOrd="0" destOrd="0" presId="urn:microsoft.com/office/officeart/2005/8/layout/hierarchy1"/>
    <dgm:cxn modelId="{92F18735-C287-424D-84FA-1A7ACF1B693C}" type="presParOf" srcId="{C3F56166-3EB5-3144-8736-594329222A01}" destId="{8413950D-A6F6-9A4B-8D51-ED48F2C6EE67}" srcOrd="1" destOrd="0" presId="urn:microsoft.com/office/officeart/2005/8/layout/hierarchy1"/>
    <dgm:cxn modelId="{BD55FE04-F7D8-DC4B-B6B7-FC07D072F862}" type="presParOf" srcId="{6F7112A4-CFB7-BA4E-8B87-7F5C5A3088E7}" destId="{57284579-4F06-014A-A4B3-018B3B3CA255}" srcOrd="1" destOrd="0" presId="urn:microsoft.com/office/officeart/2005/8/layout/hierarchy1"/>
    <dgm:cxn modelId="{F4209BE8-45DB-7140-8432-593F655157C0}" type="presParOf" srcId="{0BE5CEEC-012B-B146-B004-9191C3E57C72}" destId="{1AD9E0A2-9C0F-924A-BB6D-460E209AE6CC}" srcOrd="1" destOrd="0" presId="urn:microsoft.com/office/officeart/2005/8/layout/hierarchy1"/>
    <dgm:cxn modelId="{991D40D3-CF81-4148-83C4-337666040139}" type="presParOf" srcId="{1AD9E0A2-9C0F-924A-BB6D-460E209AE6CC}" destId="{B1C4A62B-F018-E148-9522-A0140CBE6DDC}" srcOrd="0" destOrd="0" presId="urn:microsoft.com/office/officeart/2005/8/layout/hierarchy1"/>
    <dgm:cxn modelId="{4EC9BC32-B2F9-C64B-9240-FD0D377AD3A6}" type="presParOf" srcId="{B1C4A62B-F018-E148-9522-A0140CBE6DDC}" destId="{77186789-7C40-C442-8A8B-18DD4FBBB77B}" srcOrd="0" destOrd="0" presId="urn:microsoft.com/office/officeart/2005/8/layout/hierarchy1"/>
    <dgm:cxn modelId="{65D50766-1AD5-AE42-80A2-56487373AFF7}" type="presParOf" srcId="{B1C4A62B-F018-E148-9522-A0140CBE6DDC}" destId="{C9F82B8B-85FC-714D-95E1-37592E455804}" srcOrd="1" destOrd="0" presId="urn:microsoft.com/office/officeart/2005/8/layout/hierarchy1"/>
    <dgm:cxn modelId="{434E5F05-328F-5541-A445-1EA70CF3983D}" type="presParOf" srcId="{1AD9E0A2-9C0F-924A-BB6D-460E209AE6CC}" destId="{63885EA4-4F9F-274D-A307-49031D49F8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728D82-85C2-4814-BAC1-DD3DB378D41C}" type="doc">
      <dgm:prSet loTypeId="urn:microsoft.com/office/officeart/2005/8/layout/hierarchy1" loCatId="hierarchy" qsTypeId="urn:microsoft.com/office/officeart/2005/8/quickstyle/simple3" qsCatId="simple" csTypeId="urn:microsoft.com/office/officeart/2005/8/colors/accent5_2" csCatId="accent5"/>
      <dgm:spPr/>
      <dgm:t>
        <a:bodyPr/>
        <a:lstStyle/>
        <a:p>
          <a:endParaRPr lang="en-US"/>
        </a:p>
      </dgm:t>
    </dgm:pt>
    <dgm:pt modelId="{14BC60C0-148B-4A52-B17F-B05C5719FE06}">
      <dgm:prSet/>
      <dgm:spPr/>
      <dgm:t>
        <a:bodyPr/>
        <a:lstStyle/>
        <a:p>
          <a:r>
            <a:rPr lang="it-IT" b="1" baseline="0"/>
            <a:t>Sara Lamonica</a:t>
          </a:r>
          <a:r>
            <a:rPr lang="it-IT" baseline="0"/>
            <a:t>, donna di 38 anni che lavora presso una ditta di trasporti. È stata selezionata per analizzare maggiormente il trasporto dei prodotti all’interno del territorio. L’obiettivo è quello di analizzare le vendite online con i tempi di spedizione e le opportune modalità di distribuzione.</a:t>
          </a:r>
          <a:endParaRPr lang="en-US"/>
        </a:p>
      </dgm:t>
    </dgm:pt>
    <dgm:pt modelId="{3F50FDF3-E94B-458A-B413-5B2AC4D3BFFC}" type="parTrans" cxnId="{1A7318F8-B7A8-49AF-93A2-318CBCEA5DD9}">
      <dgm:prSet/>
      <dgm:spPr/>
      <dgm:t>
        <a:bodyPr/>
        <a:lstStyle/>
        <a:p>
          <a:endParaRPr lang="en-US"/>
        </a:p>
      </dgm:t>
    </dgm:pt>
    <dgm:pt modelId="{EAEB0FD0-8317-4CC0-BBBE-1CDD3BAA707E}" type="sibTrans" cxnId="{1A7318F8-B7A8-49AF-93A2-318CBCEA5DD9}">
      <dgm:prSet/>
      <dgm:spPr/>
      <dgm:t>
        <a:bodyPr/>
        <a:lstStyle/>
        <a:p>
          <a:endParaRPr lang="en-US"/>
        </a:p>
      </dgm:t>
    </dgm:pt>
    <dgm:pt modelId="{E5E3EDAB-7B99-44FD-B627-1048572E69BD}">
      <dgm:prSet/>
      <dgm:spPr/>
      <dgm:t>
        <a:bodyPr/>
        <a:lstStyle/>
        <a:p>
          <a:r>
            <a:rPr lang="it-IT" b="1" baseline="0"/>
            <a:t>Cesare Pozzo</a:t>
          </a:r>
          <a:r>
            <a:rPr lang="it-IT" baseline="0"/>
            <a:t>, giovane produttore agricolo. È stato selezionato per delineare l’interfaccia su cui basare l’applicazione. Cesare ha deciso di sperimentare nuovi metodi di agricoltura grazie all’utilizzo dell’informatica. L’obiettivo è quello di analizzare un’interfacci di facile utilizzo per svariate tipologie di utenza.</a:t>
          </a:r>
          <a:endParaRPr lang="en-US"/>
        </a:p>
      </dgm:t>
    </dgm:pt>
    <dgm:pt modelId="{CF601411-B6EE-4DCF-BE2F-418ED2030BCB}" type="parTrans" cxnId="{A75A0460-1D06-4C5D-9248-9E87F851B201}">
      <dgm:prSet/>
      <dgm:spPr/>
      <dgm:t>
        <a:bodyPr/>
        <a:lstStyle/>
        <a:p>
          <a:endParaRPr lang="en-US"/>
        </a:p>
      </dgm:t>
    </dgm:pt>
    <dgm:pt modelId="{14A0947E-92B0-436C-9839-4887F50563A6}" type="sibTrans" cxnId="{A75A0460-1D06-4C5D-9248-9E87F851B201}">
      <dgm:prSet/>
      <dgm:spPr/>
      <dgm:t>
        <a:bodyPr/>
        <a:lstStyle/>
        <a:p>
          <a:endParaRPr lang="en-US"/>
        </a:p>
      </dgm:t>
    </dgm:pt>
    <dgm:pt modelId="{0BE5CEEC-012B-B146-B004-9191C3E57C72}" type="pres">
      <dgm:prSet presAssocID="{59728D82-85C2-4814-BAC1-DD3DB378D41C}" presName="hierChild1" presStyleCnt="0">
        <dgm:presLayoutVars>
          <dgm:chPref val="1"/>
          <dgm:dir/>
          <dgm:animOne val="branch"/>
          <dgm:animLvl val="lvl"/>
          <dgm:resizeHandles/>
        </dgm:presLayoutVars>
      </dgm:prSet>
      <dgm:spPr/>
    </dgm:pt>
    <dgm:pt modelId="{6F7112A4-CFB7-BA4E-8B87-7F5C5A3088E7}" type="pres">
      <dgm:prSet presAssocID="{14BC60C0-148B-4A52-B17F-B05C5719FE06}" presName="hierRoot1" presStyleCnt="0"/>
      <dgm:spPr/>
    </dgm:pt>
    <dgm:pt modelId="{C3F56166-3EB5-3144-8736-594329222A01}" type="pres">
      <dgm:prSet presAssocID="{14BC60C0-148B-4A52-B17F-B05C5719FE06}" presName="composite" presStyleCnt="0"/>
      <dgm:spPr/>
    </dgm:pt>
    <dgm:pt modelId="{FCC6A2BD-F01E-6B45-B9D9-D0B2CCBEF010}" type="pres">
      <dgm:prSet presAssocID="{14BC60C0-148B-4A52-B17F-B05C5719FE06}" presName="background" presStyleLbl="node0" presStyleIdx="0" presStyleCnt="2"/>
      <dgm:spPr/>
    </dgm:pt>
    <dgm:pt modelId="{8413950D-A6F6-9A4B-8D51-ED48F2C6EE67}" type="pres">
      <dgm:prSet presAssocID="{14BC60C0-148B-4A52-B17F-B05C5719FE06}" presName="text" presStyleLbl="fgAcc0" presStyleIdx="0" presStyleCnt="2">
        <dgm:presLayoutVars>
          <dgm:chPref val="3"/>
        </dgm:presLayoutVars>
      </dgm:prSet>
      <dgm:spPr/>
    </dgm:pt>
    <dgm:pt modelId="{57284579-4F06-014A-A4B3-018B3B3CA255}" type="pres">
      <dgm:prSet presAssocID="{14BC60C0-148B-4A52-B17F-B05C5719FE06}" presName="hierChild2" presStyleCnt="0"/>
      <dgm:spPr/>
    </dgm:pt>
    <dgm:pt modelId="{1AD9E0A2-9C0F-924A-BB6D-460E209AE6CC}" type="pres">
      <dgm:prSet presAssocID="{E5E3EDAB-7B99-44FD-B627-1048572E69BD}" presName="hierRoot1" presStyleCnt="0"/>
      <dgm:spPr/>
    </dgm:pt>
    <dgm:pt modelId="{B1C4A62B-F018-E148-9522-A0140CBE6DDC}" type="pres">
      <dgm:prSet presAssocID="{E5E3EDAB-7B99-44FD-B627-1048572E69BD}" presName="composite" presStyleCnt="0"/>
      <dgm:spPr/>
    </dgm:pt>
    <dgm:pt modelId="{77186789-7C40-C442-8A8B-18DD4FBBB77B}" type="pres">
      <dgm:prSet presAssocID="{E5E3EDAB-7B99-44FD-B627-1048572E69BD}" presName="background" presStyleLbl="node0" presStyleIdx="1" presStyleCnt="2"/>
      <dgm:spPr/>
    </dgm:pt>
    <dgm:pt modelId="{C9F82B8B-85FC-714D-95E1-37592E455804}" type="pres">
      <dgm:prSet presAssocID="{E5E3EDAB-7B99-44FD-B627-1048572E69BD}" presName="text" presStyleLbl="fgAcc0" presStyleIdx="1" presStyleCnt="2">
        <dgm:presLayoutVars>
          <dgm:chPref val="3"/>
        </dgm:presLayoutVars>
      </dgm:prSet>
      <dgm:spPr/>
    </dgm:pt>
    <dgm:pt modelId="{63885EA4-4F9F-274D-A307-49031D49F8BF}" type="pres">
      <dgm:prSet presAssocID="{E5E3EDAB-7B99-44FD-B627-1048572E69BD}" presName="hierChild2" presStyleCnt="0"/>
      <dgm:spPr/>
    </dgm:pt>
  </dgm:ptLst>
  <dgm:cxnLst>
    <dgm:cxn modelId="{C939073C-7CE9-AB49-A962-B85A976A54AD}" type="presOf" srcId="{E5E3EDAB-7B99-44FD-B627-1048572E69BD}" destId="{C9F82B8B-85FC-714D-95E1-37592E455804}" srcOrd="0" destOrd="0" presId="urn:microsoft.com/office/officeart/2005/8/layout/hierarchy1"/>
    <dgm:cxn modelId="{5D3C2B4A-30FE-7F43-BABE-4F6653566828}" type="presOf" srcId="{14BC60C0-148B-4A52-B17F-B05C5719FE06}" destId="{8413950D-A6F6-9A4B-8D51-ED48F2C6EE67}" srcOrd="0" destOrd="0" presId="urn:microsoft.com/office/officeart/2005/8/layout/hierarchy1"/>
    <dgm:cxn modelId="{A75A0460-1D06-4C5D-9248-9E87F851B201}" srcId="{59728D82-85C2-4814-BAC1-DD3DB378D41C}" destId="{E5E3EDAB-7B99-44FD-B627-1048572E69BD}" srcOrd="1" destOrd="0" parTransId="{CF601411-B6EE-4DCF-BE2F-418ED2030BCB}" sibTransId="{14A0947E-92B0-436C-9839-4887F50563A6}"/>
    <dgm:cxn modelId="{1A7318F8-B7A8-49AF-93A2-318CBCEA5DD9}" srcId="{59728D82-85C2-4814-BAC1-DD3DB378D41C}" destId="{14BC60C0-148B-4A52-B17F-B05C5719FE06}" srcOrd="0" destOrd="0" parTransId="{3F50FDF3-E94B-458A-B413-5B2AC4D3BFFC}" sibTransId="{EAEB0FD0-8317-4CC0-BBBE-1CDD3BAA707E}"/>
    <dgm:cxn modelId="{245A54FD-82D8-5542-8C53-B765C4D31179}" type="presOf" srcId="{59728D82-85C2-4814-BAC1-DD3DB378D41C}" destId="{0BE5CEEC-012B-B146-B004-9191C3E57C72}" srcOrd="0" destOrd="0" presId="urn:microsoft.com/office/officeart/2005/8/layout/hierarchy1"/>
    <dgm:cxn modelId="{9B7E83C1-DC3A-324A-9B37-533A2D697781}" type="presParOf" srcId="{0BE5CEEC-012B-B146-B004-9191C3E57C72}" destId="{6F7112A4-CFB7-BA4E-8B87-7F5C5A3088E7}" srcOrd="0" destOrd="0" presId="urn:microsoft.com/office/officeart/2005/8/layout/hierarchy1"/>
    <dgm:cxn modelId="{13C42BB5-CB8F-D945-BC61-969DC3375AE6}" type="presParOf" srcId="{6F7112A4-CFB7-BA4E-8B87-7F5C5A3088E7}" destId="{C3F56166-3EB5-3144-8736-594329222A01}" srcOrd="0" destOrd="0" presId="urn:microsoft.com/office/officeart/2005/8/layout/hierarchy1"/>
    <dgm:cxn modelId="{B779D494-A9D8-6544-A5FA-02CB35E74413}" type="presParOf" srcId="{C3F56166-3EB5-3144-8736-594329222A01}" destId="{FCC6A2BD-F01E-6B45-B9D9-D0B2CCBEF010}" srcOrd="0" destOrd="0" presId="urn:microsoft.com/office/officeart/2005/8/layout/hierarchy1"/>
    <dgm:cxn modelId="{92F18735-C287-424D-84FA-1A7ACF1B693C}" type="presParOf" srcId="{C3F56166-3EB5-3144-8736-594329222A01}" destId="{8413950D-A6F6-9A4B-8D51-ED48F2C6EE67}" srcOrd="1" destOrd="0" presId="urn:microsoft.com/office/officeart/2005/8/layout/hierarchy1"/>
    <dgm:cxn modelId="{BD55FE04-F7D8-DC4B-B6B7-FC07D072F862}" type="presParOf" srcId="{6F7112A4-CFB7-BA4E-8B87-7F5C5A3088E7}" destId="{57284579-4F06-014A-A4B3-018B3B3CA255}" srcOrd="1" destOrd="0" presId="urn:microsoft.com/office/officeart/2005/8/layout/hierarchy1"/>
    <dgm:cxn modelId="{F4209BE8-45DB-7140-8432-593F655157C0}" type="presParOf" srcId="{0BE5CEEC-012B-B146-B004-9191C3E57C72}" destId="{1AD9E0A2-9C0F-924A-BB6D-460E209AE6CC}" srcOrd="1" destOrd="0" presId="urn:microsoft.com/office/officeart/2005/8/layout/hierarchy1"/>
    <dgm:cxn modelId="{991D40D3-CF81-4148-83C4-337666040139}" type="presParOf" srcId="{1AD9E0A2-9C0F-924A-BB6D-460E209AE6CC}" destId="{B1C4A62B-F018-E148-9522-A0140CBE6DDC}" srcOrd="0" destOrd="0" presId="urn:microsoft.com/office/officeart/2005/8/layout/hierarchy1"/>
    <dgm:cxn modelId="{4EC9BC32-B2F9-C64B-9240-FD0D377AD3A6}" type="presParOf" srcId="{B1C4A62B-F018-E148-9522-A0140CBE6DDC}" destId="{77186789-7C40-C442-8A8B-18DD4FBBB77B}" srcOrd="0" destOrd="0" presId="urn:microsoft.com/office/officeart/2005/8/layout/hierarchy1"/>
    <dgm:cxn modelId="{65D50766-1AD5-AE42-80A2-56487373AFF7}" type="presParOf" srcId="{B1C4A62B-F018-E148-9522-A0140CBE6DDC}" destId="{C9F82B8B-85FC-714D-95E1-37592E455804}" srcOrd="1" destOrd="0" presId="urn:microsoft.com/office/officeart/2005/8/layout/hierarchy1"/>
    <dgm:cxn modelId="{434E5F05-328F-5541-A445-1EA70CF3983D}" type="presParOf" srcId="{1AD9E0A2-9C0F-924A-BB6D-460E209AE6CC}" destId="{63885EA4-4F9F-274D-A307-49031D49F8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E1E3FF-7020-4441-972A-4F5D5846F6B8}"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052E6A69-1515-42E7-8E48-DCFECA38971F}">
      <dgm:prSet/>
      <dgm:spPr/>
      <dgm:t>
        <a:bodyPr/>
        <a:lstStyle/>
        <a:p>
          <a:pPr>
            <a:defRPr b="1"/>
          </a:pPr>
          <a:r>
            <a:rPr lang="it-IT" baseline="0"/>
            <a:t>Vantaggi</a:t>
          </a:r>
          <a:endParaRPr lang="en-US"/>
        </a:p>
      </dgm:t>
    </dgm:pt>
    <dgm:pt modelId="{73D3DBF0-D73E-4941-8416-E99F5B2917FD}" type="parTrans" cxnId="{0A30BDDC-AF6F-4AE8-B078-16476F900E29}">
      <dgm:prSet/>
      <dgm:spPr/>
      <dgm:t>
        <a:bodyPr/>
        <a:lstStyle/>
        <a:p>
          <a:endParaRPr lang="en-US"/>
        </a:p>
      </dgm:t>
    </dgm:pt>
    <dgm:pt modelId="{0A7F8CA5-756D-4CEC-982E-6AF4F67CEE05}" type="sibTrans" cxnId="{0A30BDDC-AF6F-4AE8-B078-16476F900E29}">
      <dgm:prSet/>
      <dgm:spPr/>
      <dgm:t>
        <a:bodyPr/>
        <a:lstStyle/>
        <a:p>
          <a:endParaRPr lang="en-US"/>
        </a:p>
      </dgm:t>
    </dgm:pt>
    <dgm:pt modelId="{23306F35-8942-4045-AD58-89F0C84D7E42}">
      <dgm:prSet/>
      <dgm:spPr/>
      <dgm:t>
        <a:bodyPr/>
        <a:lstStyle/>
        <a:p>
          <a:r>
            <a:rPr lang="it-IT"/>
            <a:t>Distribuzione maggiore dei prodotti;</a:t>
          </a:r>
          <a:endParaRPr lang="en-US" dirty="0"/>
        </a:p>
      </dgm:t>
    </dgm:pt>
    <dgm:pt modelId="{0AED51F4-B3C1-400C-B61F-06E9CAF58DF7}" type="parTrans" cxnId="{900F6889-8A8E-416C-8736-F6DC5A118D13}">
      <dgm:prSet/>
      <dgm:spPr/>
      <dgm:t>
        <a:bodyPr/>
        <a:lstStyle/>
        <a:p>
          <a:endParaRPr lang="en-US"/>
        </a:p>
      </dgm:t>
    </dgm:pt>
    <dgm:pt modelId="{4D41AC9B-EF37-42CE-9F8F-7CFC6608F662}" type="sibTrans" cxnId="{900F6889-8A8E-416C-8736-F6DC5A118D13}">
      <dgm:prSet/>
      <dgm:spPr/>
      <dgm:t>
        <a:bodyPr/>
        <a:lstStyle/>
        <a:p>
          <a:endParaRPr lang="en-US"/>
        </a:p>
      </dgm:t>
    </dgm:pt>
    <dgm:pt modelId="{71971B97-2894-41BE-A401-7B120876AA8F}">
      <dgm:prSet/>
      <dgm:spPr/>
      <dgm:t>
        <a:bodyPr/>
        <a:lstStyle/>
        <a:p>
          <a:pPr>
            <a:defRPr b="1"/>
          </a:pPr>
          <a:r>
            <a:rPr lang="it-IT" baseline="0" dirty="0"/>
            <a:t>Svantaggi</a:t>
          </a:r>
          <a:endParaRPr lang="en-US" dirty="0"/>
        </a:p>
      </dgm:t>
    </dgm:pt>
    <dgm:pt modelId="{0C6D4253-4F4B-4E90-8D25-B9AF1A9765E5}" type="parTrans" cxnId="{61BF5CC8-D6E8-451A-B637-03F1CDB951E4}">
      <dgm:prSet/>
      <dgm:spPr/>
      <dgm:t>
        <a:bodyPr/>
        <a:lstStyle/>
        <a:p>
          <a:endParaRPr lang="en-US"/>
        </a:p>
      </dgm:t>
    </dgm:pt>
    <dgm:pt modelId="{3582BC8B-CDED-49DE-896E-2E9184D230F5}" type="sibTrans" cxnId="{61BF5CC8-D6E8-451A-B637-03F1CDB951E4}">
      <dgm:prSet/>
      <dgm:spPr/>
      <dgm:t>
        <a:bodyPr/>
        <a:lstStyle/>
        <a:p>
          <a:endParaRPr lang="en-US"/>
        </a:p>
      </dgm:t>
    </dgm:pt>
    <dgm:pt modelId="{C2CD89DA-7B3E-4190-A34F-6F09D73A254B}">
      <dgm:prSet/>
      <dgm:spPr/>
      <dgm:t>
        <a:bodyPr/>
        <a:lstStyle/>
        <a:p>
          <a:r>
            <a:rPr lang="it-IT" dirty="0"/>
            <a:t>Difficoltà nello sviluppo della sezione acquisti online;</a:t>
          </a:r>
          <a:endParaRPr lang="en-US" dirty="0"/>
        </a:p>
      </dgm:t>
    </dgm:pt>
    <dgm:pt modelId="{65E905DD-8C8A-4528-B93C-9F383FA4860E}" type="parTrans" cxnId="{23B5B3A0-3ABA-46EB-B2A5-5E36A41486F0}">
      <dgm:prSet/>
      <dgm:spPr/>
      <dgm:t>
        <a:bodyPr/>
        <a:lstStyle/>
        <a:p>
          <a:endParaRPr lang="en-US"/>
        </a:p>
      </dgm:t>
    </dgm:pt>
    <dgm:pt modelId="{9FAAD345-8B3F-45F1-B945-EDC0DB37DCB9}" type="sibTrans" cxnId="{23B5B3A0-3ABA-46EB-B2A5-5E36A41486F0}">
      <dgm:prSet/>
      <dgm:spPr/>
      <dgm:t>
        <a:bodyPr/>
        <a:lstStyle/>
        <a:p>
          <a:endParaRPr lang="en-US"/>
        </a:p>
      </dgm:t>
    </dgm:pt>
    <dgm:pt modelId="{0865FE0F-2CB7-EA4D-ADD0-CA0B0DEB92B2}">
      <dgm:prSet/>
      <dgm:spPr/>
      <dgm:t>
        <a:bodyPr/>
        <a:lstStyle/>
        <a:p>
          <a:r>
            <a:rPr lang="it-IT" dirty="0"/>
            <a:t>Uso maggiore da più consumatori;</a:t>
          </a:r>
        </a:p>
      </dgm:t>
    </dgm:pt>
    <dgm:pt modelId="{CDC6F38B-B5F6-9D46-846A-91F59531C85D}" type="parTrans" cxnId="{5C9AA415-5F6C-4A4C-A30D-6001AEE233AB}">
      <dgm:prSet/>
      <dgm:spPr/>
      <dgm:t>
        <a:bodyPr/>
        <a:lstStyle/>
        <a:p>
          <a:endParaRPr lang="it-IT"/>
        </a:p>
      </dgm:t>
    </dgm:pt>
    <dgm:pt modelId="{84C26842-5E36-9147-925A-18CF2EBBCB2A}" type="sibTrans" cxnId="{5C9AA415-5F6C-4A4C-A30D-6001AEE233AB}">
      <dgm:prSet/>
      <dgm:spPr/>
      <dgm:t>
        <a:bodyPr/>
        <a:lstStyle/>
        <a:p>
          <a:endParaRPr lang="it-IT"/>
        </a:p>
      </dgm:t>
    </dgm:pt>
    <dgm:pt modelId="{1A101DB7-3F51-D640-89E0-B6D37F59AFCA}">
      <dgm:prSet/>
      <dgm:spPr/>
      <dgm:t>
        <a:bodyPr/>
        <a:lstStyle/>
        <a:p>
          <a:r>
            <a:rPr lang="it-IT" dirty="0"/>
            <a:t>Svariate tipologie di acquisto;</a:t>
          </a:r>
        </a:p>
      </dgm:t>
    </dgm:pt>
    <dgm:pt modelId="{ED6DB325-45F9-9F49-B9CC-52E1E9A02022}" type="parTrans" cxnId="{6C2F9782-65C0-9F42-A990-7C9952668104}">
      <dgm:prSet/>
      <dgm:spPr/>
      <dgm:t>
        <a:bodyPr/>
        <a:lstStyle/>
        <a:p>
          <a:endParaRPr lang="it-IT"/>
        </a:p>
      </dgm:t>
    </dgm:pt>
    <dgm:pt modelId="{2A5BC358-E852-7447-B3AB-C232096D6FE5}" type="sibTrans" cxnId="{6C2F9782-65C0-9F42-A990-7C9952668104}">
      <dgm:prSet/>
      <dgm:spPr/>
      <dgm:t>
        <a:bodyPr/>
        <a:lstStyle/>
        <a:p>
          <a:endParaRPr lang="it-IT"/>
        </a:p>
      </dgm:t>
    </dgm:pt>
    <dgm:pt modelId="{E8EBD919-0FE1-C04A-97A1-A30F05F907D2}">
      <dgm:prSet/>
      <dgm:spPr/>
      <dgm:t>
        <a:bodyPr/>
        <a:lstStyle/>
        <a:p>
          <a:r>
            <a:rPr lang="it-IT" dirty="0"/>
            <a:t>Maggiore tempo di sviluppo;</a:t>
          </a:r>
        </a:p>
      </dgm:t>
    </dgm:pt>
    <dgm:pt modelId="{57EBF50E-558F-2A44-B588-B49B87490F40}" type="parTrans" cxnId="{8D23E4A4-82C6-1342-86FA-01D23D0AE7B7}">
      <dgm:prSet/>
      <dgm:spPr/>
      <dgm:t>
        <a:bodyPr/>
        <a:lstStyle/>
        <a:p>
          <a:endParaRPr lang="it-IT"/>
        </a:p>
      </dgm:t>
    </dgm:pt>
    <dgm:pt modelId="{0E5E3F8C-6CA5-3E4F-B10B-4857991A33F7}" type="sibTrans" cxnId="{8D23E4A4-82C6-1342-86FA-01D23D0AE7B7}">
      <dgm:prSet/>
      <dgm:spPr/>
      <dgm:t>
        <a:bodyPr/>
        <a:lstStyle/>
        <a:p>
          <a:endParaRPr lang="it-IT"/>
        </a:p>
      </dgm:t>
    </dgm:pt>
    <dgm:pt modelId="{E8C30905-234B-9243-A6D1-8AD4C5844E16}" type="pres">
      <dgm:prSet presAssocID="{AFE1E3FF-7020-4441-972A-4F5D5846F6B8}" presName="linear" presStyleCnt="0">
        <dgm:presLayoutVars>
          <dgm:dir/>
          <dgm:animLvl val="lvl"/>
          <dgm:resizeHandles val="exact"/>
        </dgm:presLayoutVars>
      </dgm:prSet>
      <dgm:spPr/>
    </dgm:pt>
    <dgm:pt modelId="{FFFACA09-7657-6D43-8D22-F4C121E4241C}" type="pres">
      <dgm:prSet presAssocID="{052E6A69-1515-42E7-8E48-DCFECA38971F}" presName="parentLin" presStyleCnt="0"/>
      <dgm:spPr/>
    </dgm:pt>
    <dgm:pt modelId="{A3FA2F30-F2B0-0F44-8E48-E0245FF6E1F0}" type="pres">
      <dgm:prSet presAssocID="{052E6A69-1515-42E7-8E48-DCFECA38971F}" presName="parentLeftMargin" presStyleLbl="node1" presStyleIdx="0" presStyleCnt="2"/>
      <dgm:spPr/>
    </dgm:pt>
    <dgm:pt modelId="{5025DB2A-BC01-C64B-9F39-34F0ECBB0B20}" type="pres">
      <dgm:prSet presAssocID="{052E6A69-1515-42E7-8E48-DCFECA38971F}" presName="parentText" presStyleLbl="node1" presStyleIdx="0" presStyleCnt="2">
        <dgm:presLayoutVars>
          <dgm:chMax val="0"/>
          <dgm:bulletEnabled val="1"/>
        </dgm:presLayoutVars>
      </dgm:prSet>
      <dgm:spPr/>
    </dgm:pt>
    <dgm:pt modelId="{8EA8F2F0-5D40-B145-9E43-5D135C8C229E}" type="pres">
      <dgm:prSet presAssocID="{052E6A69-1515-42E7-8E48-DCFECA38971F}" presName="negativeSpace" presStyleCnt="0"/>
      <dgm:spPr/>
    </dgm:pt>
    <dgm:pt modelId="{F99156A8-5E86-F44E-8401-4DE580D22832}" type="pres">
      <dgm:prSet presAssocID="{052E6A69-1515-42E7-8E48-DCFECA38971F}" presName="childText" presStyleLbl="conFgAcc1" presStyleIdx="0" presStyleCnt="2">
        <dgm:presLayoutVars>
          <dgm:bulletEnabled val="1"/>
        </dgm:presLayoutVars>
      </dgm:prSet>
      <dgm:spPr/>
    </dgm:pt>
    <dgm:pt modelId="{BD434477-65C2-B042-9722-1B7AADF8D798}" type="pres">
      <dgm:prSet presAssocID="{0A7F8CA5-756D-4CEC-982E-6AF4F67CEE05}" presName="spaceBetweenRectangles" presStyleCnt="0"/>
      <dgm:spPr/>
    </dgm:pt>
    <dgm:pt modelId="{819CBA2E-CA88-3E41-9317-C9D3BCF1247E}" type="pres">
      <dgm:prSet presAssocID="{71971B97-2894-41BE-A401-7B120876AA8F}" presName="parentLin" presStyleCnt="0"/>
      <dgm:spPr/>
    </dgm:pt>
    <dgm:pt modelId="{85107B1D-D5BB-394D-883D-31F120DD9FB9}" type="pres">
      <dgm:prSet presAssocID="{71971B97-2894-41BE-A401-7B120876AA8F}" presName="parentLeftMargin" presStyleLbl="node1" presStyleIdx="0" presStyleCnt="2"/>
      <dgm:spPr/>
    </dgm:pt>
    <dgm:pt modelId="{D6B0F219-2E74-134D-A350-855C3D946015}" type="pres">
      <dgm:prSet presAssocID="{71971B97-2894-41BE-A401-7B120876AA8F}" presName="parentText" presStyleLbl="node1" presStyleIdx="1" presStyleCnt="2">
        <dgm:presLayoutVars>
          <dgm:chMax val="0"/>
          <dgm:bulletEnabled val="1"/>
        </dgm:presLayoutVars>
      </dgm:prSet>
      <dgm:spPr/>
    </dgm:pt>
    <dgm:pt modelId="{FAFEEFBC-65CC-CE40-963C-850721C5C90E}" type="pres">
      <dgm:prSet presAssocID="{71971B97-2894-41BE-A401-7B120876AA8F}" presName="negativeSpace" presStyleCnt="0"/>
      <dgm:spPr/>
    </dgm:pt>
    <dgm:pt modelId="{B2279AAC-95C2-C94E-B696-1E4B7F8AAF04}" type="pres">
      <dgm:prSet presAssocID="{71971B97-2894-41BE-A401-7B120876AA8F}" presName="childText" presStyleLbl="conFgAcc1" presStyleIdx="1" presStyleCnt="2">
        <dgm:presLayoutVars>
          <dgm:bulletEnabled val="1"/>
        </dgm:presLayoutVars>
      </dgm:prSet>
      <dgm:spPr/>
    </dgm:pt>
  </dgm:ptLst>
  <dgm:cxnLst>
    <dgm:cxn modelId="{5C9AA415-5F6C-4A4C-A30D-6001AEE233AB}" srcId="{052E6A69-1515-42E7-8E48-DCFECA38971F}" destId="{0865FE0F-2CB7-EA4D-ADD0-CA0B0DEB92B2}" srcOrd="1" destOrd="0" parTransId="{CDC6F38B-B5F6-9D46-846A-91F59531C85D}" sibTransId="{84C26842-5E36-9147-925A-18CF2EBBCB2A}"/>
    <dgm:cxn modelId="{1F90C629-2403-B94E-8AB4-A5850F128C2F}" type="presOf" srcId="{052E6A69-1515-42E7-8E48-DCFECA38971F}" destId="{A3FA2F30-F2B0-0F44-8E48-E0245FF6E1F0}" srcOrd="0" destOrd="0" presId="urn:microsoft.com/office/officeart/2005/8/layout/list1"/>
    <dgm:cxn modelId="{C56D6860-110B-6140-9832-0C92B73A9323}" type="presOf" srcId="{AFE1E3FF-7020-4441-972A-4F5D5846F6B8}" destId="{E8C30905-234B-9243-A6D1-8AD4C5844E16}" srcOrd="0" destOrd="0" presId="urn:microsoft.com/office/officeart/2005/8/layout/list1"/>
    <dgm:cxn modelId="{6C2F9782-65C0-9F42-A990-7C9952668104}" srcId="{052E6A69-1515-42E7-8E48-DCFECA38971F}" destId="{1A101DB7-3F51-D640-89E0-B6D37F59AFCA}" srcOrd="2" destOrd="0" parTransId="{ED6DB325-45F9-9F49-B9CC-52E1E9A02022}" sibTransId="{2A5BC358-E852-7447-B3AB-C232096D6FE5}"/>
    <dgm:cxn modelId="{900F6889-8A8E-416C-8736-F6DC5A118D13}" srcId="{052E6A69-1515-42E7-8E48-DCFECA38971F}" destId="{23306F35-8942-4045-AD58-89F0C84D7E42}" srcOrd="0" destOrd="0" parTransId="{0AED51F4-B3C1-400C-B61F-06E9CAF58DF7}" sibTransId="{4D41AC9B-EF37-42CE-9F8F-7CFC6608F662}"/>
    <dgm:cxn modelId="{950D8497-7C82-9145-BAF1-4AF5F703608F}" type="presOf" srcId="{052E6A69-1515-42E7-8E48-DCFECA38971F}" destId="{5025DB2A-BC01-C64B-9F39-34F0ECBB0B20}" srcOrd="1" destOrd="0" presId="urn:microsoft.com/office/officeart/2005/8/layout/list1"/>
    <dgm:cxn modelId="{23B5B3A0-3ABA-46EB-B2A5-5E36A41486F0}" srcId="{71971B97-2894-41BE-A401-7B120876AA8F}" destId="{C2CD89DA-7B3E-4190-A34F-6F09D73A254B}" srcOrd="0" destOrd="0" parTransId="{65E905DD-8C8A-4528-B93C-9F383FA4860E}" sibTransId="{9FAAD345-8B3F-45F1-B945-EDC0DB37DCB9}"/>
    <dgm:cxn modelId="{A8289CA2-49FB-E74B-92AD-A495BCB9E7F7}" type="presOf" srcId="{C2CD89DA-7B3E-4190-A34F-6F09D73A254B}" destId="{B2279AAC-95C2-C94E-B696-1E4B7F8AAF04}" srcOrd="0" destOrd="0" presId="urn:microsoft.com/office/officeart/2005/8/layout/list1"/>
    <dgm:cxn modelId="{2B51FFA2-1E51-8A45-9776-EACF4FC04FEF}" type="presOf" srcId="{1A101DB7-3F51-D640-89E0-B6D37F59AFCA}" destId="{F99156A8-5E86-F44E-8401-4DE580D22832}" srcOrd="0" destOrd="2" presId="urn:microsoft.com/office/officeart/2005/8/layout/list1"/>
    <dgm:cxn modelId="{407C8DA3-82B4-594C-BD68-95EF9450BE42}" type="presOf" srcId="{0865FE0F-2CB7-EA4D-ADD0-CA0B0DEB92B2}" destId="{F99156A8-5E86-F44E-8401-4DE580D22832}" srcOrd="0" destOrd="1" presId="urn:microsoft.com/office/officeart/2005/8/layout/list1"/>
    <dgm:cxn modelId="{8D23E4A4-82C6-1342-86FA-01D23D0AE7B7}" srcId="{71971B97-2894-41BE-A401-7B120876AA8F}" destId="{E8EBD919-0FE1-C04A-97A1-A30F05F907D2}" srcOrd="1" destOrd="0" parTransId="{57EBF50E-558F-2A44-B588-B49B87490F40}" sibTransId="{0E5E3F8C-6CA5-3E4F-B10B-4857991A33F7}"/>
    <dgm:cxn modelId="{339BBEC0-5A5A-1248-8CED-7354CFC25617}" type="presOf" srcId="{E8EBD919-0FE1-C04A-97A1-A30F05F907D2}" destId="{B2279AAC-95C2-C94E-B696-1E4B7F8AAF04}" srcOrd="0" destOrd="1" presId="urn:microsoft.com/office/officeart/2005/8/layout/list1"/>
    <dgm:cxn modelId="{61BF5CC8-D6E8-451A-B637-03F1CDB951E4}" srcId="{AFE1E3FF-7020-4441-972A-4F5D5846F6B8}" destId="{71971B97-2894-41BE-A401-7B120876AA8F}" srcOrd="1" destOrd="0" parTransId="{0C6D4253-4F4B-4E90-8D25-B9AF1A9765E5}" sibTransId="{3582BC8B-CDED-49DE-896E-2E9184D230F5}"/>
    <dgm:cxn modelId="{FF8FEBC9-F0A0-4542-881F-D5FDB93B61AA}" type="presOf" srcId="{23306F35-8942-4045-AD58-89F0C84D7E42}" destId="{F99156A8-5E86-F44E-8401-4DE580D22832}" srcOrd="0" destOrd="0" presId="urn:microsoft.com/office/officeart/2005/8/layout/list1"/>
    <dgm:cxn modelId="{EE1FEBD3-9CD9-B54C-A69F-F8036A372661}" type="presOf" srcId="{71971B97-2894-41BE-A401-7B120876AA8F}" destId="{85107B1D-D5BB-394D-883D-31F120DD9FB9}" srcOrd="0" destOrd="0" presId="urn:microsoft.com/office/officeart/2005/8/layout/list1"/>
    <dgm:cxn modelId="{0A30BDDC-AF6F-4AE8-B078-16476F900E29}" srcId="{AFE1E3FF-7020-4441-972A-4F5D5846F6B8}" destId="{052E6A69-1515-42E7-8E48-DCFECA38971F}" srcOrd="0" destOrd="0" parTransId="{73D3DBF0-D73E-4941-8416-E99F5B2917FD}" sibTransId="{0A7F8CA5-756D-4CEC-982E-6AF4F67CEE05}"/>
    <dgm:cxn modelId="{FD410EEE-38EB-484F-A7C3-7179A974268E}" type="presOf" srcId="{71971B97-2894-41BE-A401-7B120876AA8F}" destId="{D6B0F219-2E74-134D-A350-855C3D946015}" srcOrd="1" destOrd="0" presId="urn:microsoft.com/office/officeart/2005/8/layout/list1"/>
    <dgm:cxn modelId="{5EC2E909-F187-9E44-9529-3E3028D11502}" type="presParOf" srcId="{E8C30905-234B-9243-A6D1-8AD4C5844E16}" destId="{FFFACA09-7657-6D43-8D22-F4C121E4241C}" srcOrd="0" destOrd="0" presId="urn:microsoft.com/office/officeart/2005/8/layout/list1"/>
    <dgm:cxn modelId="{062580C6-5B52-DE41-AD45-AD630187570C}" type="presParOf" srcId="{FFFACA09-7657-6D43-8D22-F4C121E4241C}" destId="{A3FA2F30-F2B0-0F44-8E48-E0245FF6E1F0}" srcOrd="0" destOrd="0" presId="urn:microsoft.com/office/officeart/2005/8/layout/list1"/>
    <dgm:cxn modelId="{08EF073B-11C1-B94D-8321-1ACF4D206037}" type="presParOf" srcId="{FFFACA09-7657-6D43-8D22-F4C121E4241C}" destId="{5025DB2A-BC01-C64B-9F39-34F0ECBB0B20}" srcOrd="1" destOrd="0" presId="urn:microsoft.com/office/officeart/2005/8/layout/list1"/>
    <dgm:cxn modelId="{28FDC174-205F-864C-8765-F0F1C5A66506}" type="presParOf" srcId="{E8C30905-234B-9243-A6D1-8AD4C5844E16}" destId="{8EA8F2F0-5D40-B145-9E43-5D135C8C229E}" srcOrd="1" destOrd="0" presId="urn:microsoft.com/office/officeart/2005/8/layout/list1"/>
    <dgm:cxn modelId="{BE4E6C57-4AB3-B94F-8C84-30BDE286AE02}" type="presParOf" srcId="{E8C30905-234B-9243-A6D1-8AD4C5844E16}" destId="{F99156A8-5E86-F44E-8401-4DE580D22832}" srcOrd="2" destOrd="0" presId="urn:microsoft.com/office/officeart/2005/8/layout/list1"/>
    <dgm:cxn modelId="{3805CCC5-6AD3-694B-93A7-8238C4275103}" type="presParOf" srcId="{E8C30905-234B-9243-A6D1-8AD4C5844E16}" destId="{BD434477-65C2-B042-9722-1B7AADF8D798}" srcOrd="3" destOrd="0" presId="urn:microsoft.com/office/officeart/2005/8/layout/list1"/>
    <dgm:cxn modelId="{46F38B21-1300-2F43-8F59-8BAD62053B71}" type="presParOf" srcId="{E8C30905-234B-9243-A6D1-8AD4C5844E16}" destId="{819CBA2E-CA88-3E41-9317-C9D3BCF1247E}" srcOrd="4" destOrd="0" presId="urn:microsoft.com/office/officeart/2005/8/layout/list1"/>
    <dgm:cxn modelId="{D0A062C0-F564-E743-BD28-2D2C173743D9}" type="presParOf" srcId="{819CBA2E-CA88-3E41-9317-C9D3BCF1247E}" destId="{85107B1D-D5BB-394D-883D-31F120DD9FB9}" srcOrd="0" destOrd="0" presId="urn:microsoft.com/office/officeart/2005/8/layout/list1"/>
    <dgm:cxn modelId="{E4CB52E2-ECE8-634C-A206-1DFC05C6F3D0}" type="presParOf" srcId="{819CBA2E-CA88-3E41-9317-C9D3BCF1247E}" destId="{D6B0F219-2E74-134D-A350-855C3D946015}" srcOrd="1" destOrd="0" presId="urn:microsoft.com/office/officeart/2005/8/layout/list1"/>
    <dgm:cxn modelId="{9787A018-AA1B-A34C-BF9C-3EF2C535BB3B}" type="presParOf" srcId="{E8C30905-234B-9243-A6D1-8AD4C5844E16}" destId="{FAFEEFBC-65CC-CE40-963C-850721C5C90E}" srcOrd="5" destOrd="0" presId="urn:microsoft.com/office/officeart/2005/8/layout/list1"/>
    <dgm:cxn modelId="{E31337B0-8F2A-804C-8019-3EA4E056F8D5}" type="presParOf" srcId="{E8C30905-234B-9243-A6D1-8AD4C5844E16}" destId="{B2279AAC-95C2-C94E-B696-1E4B7F8AAF0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E1E3FF-7020-4441-972A-4F5D5846F6B8}" type="doc">
      <dgm:prSet loTypeId="urn:microsoft.com/office/officeart/2005/8/layout/list1" loCatId="list" qsTypeId="urn:microsoft.com/office/officeart/2005/8/quickstyle/simple3" qsCatId="simple" csTypeId="urn:microsoft.com/office/officeart/2005/8/colors/accent3_2" csCatId="accent3" phldr="1"/>
      <dgm:spPr/>
      <dgm:t>
        <a:bodyPr/>
        <a:lstStyle/>
        <a:p>
          <a:endParaRPr lang="en-US"/>
        </a:p>
      </dgm:t>
    </dgm:pt>
    <dgm:pt modelId="{052E6A69-1515-42E7-8E48-DCFECA38971F}">
      <dgm:prSet/>
      <dgm:spPr/>
      <dgm:t>
        <a:bodyPr/>
        <a:lstStyle/>
        <a:p>
          <a:pPr>
            <a:defRPr b="1"/>
          </a:pPr>
          <a:r>
            <a:rPr lang="it-IT" baseline="0"/>
            <a:t>Vantaggi</a:t>
          </a:r>
          <a:endParaRPr lang="en-US"/>
        </a:p>
      </dgm:t>
    </dgm:pt>
    <dgm:pt modelId="{73D3DBF0-D73E-4941-8416-E99F5B2917FD}" type="parTrans" cxnId="{0A30BDDC-AF6F-4AE8-B078-16476F900E29}">
      <dgm:prSet/>
      <dgm:spPr/>
      <dgm:t>
        <a:bodyPr/>
        <a:lstStyle/>
        <a:p>
          <a:endParaRPr lang="en-US"/>
        </a:p>
      </dgm:t>
    </dgm:pt>
    <dgm:pt modelId="{0A7F8CA5-756D-4CEC-982E-6AF4F67CEE05}" type="sibTrans" cxnId="{0A30BDDC-AF6F-4AE8-B078-16476F900E29}">
      <dgm:prSet/>
      <dgm:spPr/>
      <dgm:t>
        <a:bodyPr/>
        <a:lstStyle/>
        <a:p>
          <a:endParaRPr lang="en-US"/>
        </a:p>
      </dgm:t>
    </dgm:pt>
    <dgm:pt modelId="{23306F35-8942-4045-AD58-89F0C84D7E42}">
      <dgm:prSet/>
      <dgm:spPr/>
      <dgm:t>
        <a:bodyPr/>
        <a:lstStyle/>
        <a:p>
          <a:r>
            <a:rPr lang="it-IT" baseline="0"/>
            <a:t>Minor tempo di sviluppo;</a:t>
          </a:r>
          <a:endParaRPr lang="en-US"/>
        </a:p>
      </dgm:t>
    </dgm:pt>
    <dgm:pt modelId="{0AED51F4-B3C1-400C-B61F-06E9CAF58DF7}" type="parTrans" cxnId="{900F6889-8A8E-416C-8736-F6DC5A118D13}">
      <dgm:prSet/>
      <dgm:spPr/>
      <dgm:t>
        <a:bodyPr/>
        <a:lstStyle/>
        <a:p>
          <a:endParaRPr lang="en-US"/>
        </a:p>
      </dgm:t>
    </dgm:pt>
    <dgm:pt modelId="{4D41AC9B-EF37-42CE-9F8F-7CFC6608F662}" type="sibTrans" cxnId="{900F6889-8A8E-416C-8736-F6DC5A118D13}">
      <dgm:prSet/>
      <dgm:spPr/>
      <dgm:t>
        <a:bodyPr/>
        <a:lstStyle/>
        <a:p>
          <a:endParaRPr lang="en-US"/>
        </a:p>
      </dgm:t>
    </dgm:pt>
    <dgm:pt modelId="{A08B3E7C-32BD-4002-A23F-FE9F7FA943C2}">
      <dgm:prSet/>
      <dgm:spPr/>
      <dgm:t>
        <a:bodyPr/>
        <a:lstStyle/>
        <a:p>
          <a:r>
            <a:rPr lang="it-IT" baseline="0"/>
            <a:t>Minor numero di risorse utilizzate;</a:t>
          </a:r>
          <a:endParaRPr lang="en-US"/>
        </a:p>
      </dgm:t>
    </dgm:pt>
    <dgm:pt modelId="{F6C11D30-1B66-494C-A537-25AC46BA16CB}" type="parTrans" cxnId="{C946D646-DD11-4256-B9F3-A47B1F089077}">
      <dgm:prSet/>
      <dgm:spPr/>
      <dgm:t>
        <a:bodyPr/>
        <a:lstStyle/>
        <a:p>
          <a:endParaRPr lang="en-US"/>
        </a:p>
      </dgm:t>
    </dgm:pt>
    <dgm:pt modelId="{0291F275-2EB6-4994-8AA7-DD8995ECF7A8}" type="sibTrans" cxnId="{C946D646-DD11-4256-B9F3-A47B1F089077}">
      <dgm:prSet/>
      <dgm:spPr/>
      <dgm:t>
        <a:bodyPr/>
        <a:lstStyle/>
        <a:p>
          <a:endParaRPr lang="en-US"/>
        </a:p>
      </dgm:t>
    </dgm:pt>
    <dgm:pt modelId="{71971B97-2894-41BE-A401-7B120876AA8F}">
      <dgm:prSet/>
      <dgm:spPr/>
      <dgm:t>
        <a:bodyPr/>
        <a:lstStyle/>
        <a:p>
          <a:pPr>
            <a:defRPr b="1"/>
          </a:pPr>
          <a:r>
            <a:rPr lang="it-IT" baseline="0" dirty="0"/>
            <a:t>Svantaggi</a:t>
          </a:r>
          <a:endParaRPr lang="en-US" dirty="0"/>
        </a:p>
      </dgm:t>
    </dgm:pt>
    <dgm:pt modelId="{0C6D4253-4F4B-4E90-8D25-B9AF1A9765E5}" type="parTrans" cxnId="{61BF5CC8-D6E8-451A-B637-03F1CDB951E4}">
      <dgm:prSet/>
      <dgm:spPr/>
      <dgm:t>
        <a:bodyPr/>
        <a:lstStyle/>
        <a:p>
          <a:endParaRPr lang="en-US"/>
        </a:p>
      </dgm:t>
    </dgm:pt>
    <dgm:pt modelId="{3582BC8B-CDED-49DE-896E-2E9184D230F5}" type="sibTrans" cxnId="{61BF5CC8-D6E8-451A-B637-03F1CDB951E4}">
      <dgm:prSet/>
      <dgm:spPr/>
      <dgm:t>
        <a:bodyPr/>
        <a:lstStyle/>
        <a:p>
          <a:endParaRPr lang="en-US"/>
        </a:p>
      </dgm:t>
    </dgm:pt>
    <dgm:pt modelId="{C2CD89DA-7B3E-4190-A34F-6F09D73A254B}">
      <dgm:prSet/>
      <dgm:spPr/>
      <dgm:t>
        <a:bodyPr/>
        <a:lstStyle/>
        <a:p>
          <a:r>
            <a:rPr lang="it-IT" baseline="0"/>
            <a:t>Assenza dell’acquisto online;</a:t>
          </a:r>
          <a:endParaRPr lang="en-US"/>
        </a:p>
      </dgm:t>
    </dgm:pt>
    <dgm:pt modelId="{65E905DD-8C8A-4528-B93C-9F383FA4860E}" type="parTrans" cxnId="{23B5B3A0-3ABA-46EB-B2A5-5E36A41486F0}">
      <dgm:prSet/>
      <dgm:spPr/>
      <dgm:t>
        <a:bodyPr/>
        <a:lstStyle/>
        <a:p>
          <a:endParaRPr lang="en-US"/>
        </a:p>
      </dgm:t>
    </dgm:pt>
    <dgm:pt modelId="{9FAAD345-8B3F-45F1-B945-EDC0DB37DCB9}" type="sibTrans" cxnId="{23B5B3A0-3ABA-46EB-B2A5-5E36A41486F0}">
      <dgm:prSet/>
      <dgm:spPr/>
      <dgm:t>
        <a:bodyPr/>
        <a:lstStyle/>
        <a:p>
          <a:endParaRPr lang="en-US"/>
        </a:p>
      </dgm:t>
    </dgm:pt>
    <dgm:pt modelId="{6E15091F-4E79-4E6A-81CE-352ED17CB742}">
      <dgm:prSet/>
      <dgm:spPr/>
      <dgm:t>
        <a:bodyPr/>
        <a:lstStyle/>
        <a:p>
          <a:r>
            <a:rPr lang="it-IT" baseline="0" dirty="0"/>
            <a:t>Minor pubblicità dei produttori all’interno delle altre regioni;</a:t>
          </a:r>
          <a:endParaRPr lang="en-US" dirty="0"/>
        </a:p>
      </dgm:t>
    </dgm:pt>
    <dgm:pt modelId="{1F679B5E-F3CF-4BE8-9365-75FB3E1B452F}" type="parTrans" cxnId="{FCE66BB0-532A-4BEA-9F95-5CFA9EE4EB2F}">
      <dgm:prSet/>
      <dgm:spPr/>
      <dgm:t>
        <a:bodyPr/>
        <a:lstStyle/>
        <a:p>
          <a:endParaRPr lang="en-US"/>
        </a:p>
      </dgm:t>
    </dgm:pt>
    <dgm:pt modelId="{E0456363-8518-4892-8D70-D5B7219F7AFB}" type="sibTrans" cxnId="{FCE66BB0-532A-4BEA-9F95-5CFA9EE4EB2F}">
      <dgm:prSet/>
      <dgm:spPr/>
      <dgm:t>
        <a:bodyPr/>
        <a:lstStyle/>
        <a:p>
          <a:endParaRPr lang="en-US"/>
        </a:p>
      </dgm:t>
    </dgm:pt>
    <dgm:pt modelId="{64B2DDBF-BF78-4914-9129-9B4A9BE44F87}">
      <dgm:prSet/>
      <dgm:spPr/>
      <dgm:t>
        <a:bodyPr/>
        <a:lstStyle/>
        <a:p>
          <a:r>
            <a:rPr lang="it-IT" baseline="0"/>
            <a:t>Necessario l’acquisto in loco;</a:t>
          </a:r>
          <a:endParaRPr lang="en-US"/>
        </a:p>
      </dgm:t>
    </dgm:pt>
    <dgm:pt modelId="{41721BDA-6C98-4C80-9D98-AA1281541366}" type="parTrans" cxnId="{633498C8-EE5F-4D41-870D-578F80DDAD28}">
      <dgm:prSet/>
      <dgm:spPr/>
      <dgm:t>
        <a:bodyPr/>
        <a:lstStyle/>
        <a:p>
          <a:endParaRPr lang="en-US"/>
        </a:p>
      </dgm:t>
    </dgm:pt>
    <dgm:pt modelId="{7E5E7A4D-EB32-4C7E-A09C-20E9CC3767AA}" type="sibTrans" cxnId="{633498C8-EE5F-4D41-870D-578F80DDAD28}">
      <dgm:prSet/>
      <dgm:spPr/>
      <dgm:t>
        <a:bodyPr/>
        <a:lstStyle/>
        <a:p>
          <a:endParaRPr lang="en-US"/>
        </a:p>
      </dgm:t>
    </dgm:pt>
    <dgm:pt modelId="{59C33AEC-C5F6-E14B-BAD5-0CA156A65593}" type="pres">
      <dgm:prSet presAssocID="{AFE1E3FF-7020-4441-972A-4F5D5846F6B8}" presName="linear" presStyleCnt="0">
        <dgm:presLayoutVars>
          <dgm:dir/>
          <dgm:animLvl val="lvl"/>
          <dgm:resizeHandles val="exact"/>
        </dgm:presLayoutVars>
      </dgm:prSet>
      <dgm:spPr/>
    </dgm:pt>
    <dgm:pt modelId="{A208A7E3-0FCE-0A43-96A6-523319B3093A}" type="pres">
      <dgm:prSet presAssocID="{052E6A69-1515-42E7-8E48-DCFECA38971F}" presName="parentLin" presStyleCnt="0"/>
      <dgm:spPr/>
    </dgm:pt>
    <dgm:pt modelId="{07C9E2E4-9E5F-7442-9A54-8FBAAB5C9161}" type="pres">
      <dgm:prSet presAssocID="{052E6A69-1515-42E7-8E48-DCFECA38971F}" presName="parentLeftMargin" presStyleLbl="node1" presStyleIdx="0" presStyleCnt="2"/>
      <dgm:spPr/>
    </dgm:pt>
    <dgm:pt modelId="{F3C87198-05C1-BD47-AD9C-2BC4C039395F}" type="pres">
      <dgm:prSet presAssocID="{052E6A69-1515-42E7-8E48-DCFECA38971F}" presName="parentText" presStyleLbl="node1" presStyleIdx="0" presStyleCnt="2">
        <dgm:presLayoutVars>
          <dgm:chMax val="0"/>
          <dgm:bulletEnabled val="1"/>
        </dgm:presLayoutVars>
      </dgm:prSet>
      <dgm:spPr/>
    </dgm:pt>
    <dgm:pt modelId="{F05DF2EC-16D8-F84E-B9B7-182BC074A3C7}" type="pres">
      <dgm:prSet presAssocID="{052E6A69-1515-42E7-8E48-DCFECA38971F}" presName="negativeSpace" presStyleCnt="0"/>
      <dgm:spPr/>
    </dgm:pt>
    <dgm:pt modelId="{74098206-BA33-7E40-8736-C66624F19FAF}" type="pres">
      <dgm:prSet presAssocID="{052E6A69-1515-42E7-8E48-DCFECA38971F}" presName="childText" presStyleLbl="conFgAcc1" presStyleIdx="0" presStyleCnt="2">
        <dgm:presLayoutVars>
          <dgm:bulletEnabled val="1"/>
        </dgm:presLayoutVars>
      </dgm:prSet>
      <dgm:spPr/>
    </dgm:pt>
    <dgm:pt modelId="{1ED7E282-6A12-1149-ADDB-15564028A900}" type="pres">
      <dgm:prSet presAssocID="{0A7F8CA5-756D-4CEC-982E-6AF4F67CEE05}" presName="spaceBetweenRectangles" presStyleCnt="0"/>
      <dgm:spPr/>
    </dgm:pt>
    <dgm:pt modelId="{8D16BD5D-3F63-6240-9555-5B15300D7C8C}" type="pres">
      <dgm:prSet presAssocID="{71971B97-2894-41BE-A401-7B120876AA8F}" presName="parentLin" presStyleCnt="0"/>
      <dgm:spPr/>
    </dgm:pt>
    <dgm:pt modelId="{C5A950D0-B6DA-344E-AE3C-B19EEBE01C0A}" type="pres">
      <dgm:prSet presAssocID="{71971B97-2894-41BE-A401-7B120876AA8F}" presName="parentLeftMargin" presStyleLbl="node1" presStyleIdx="0" presStyleCnt="2"/>
      <dgm:spPr/>
    </dgm:pt>
    <dgm:pt modelId="{3415876F-9DDE-BE4E-8726-284C9602564B}" type="pres">
      <dgm:prSet presAssocID="{71971B97-2894-41BE-A401-7B120876AA8F}" presName="parentText" presStyleLbl="node1" presStyleIdx="1" presStyleCnt="2">
        <dgm:presLayoutVars>
          <dgm:chMax val="0"/>
          <dgm:bulletEnabled val="1"/>
        </dgm:presLayoutVars>
      </dgm:prSet>
      <dgm:spPr/>
    </dgm:pt>
    <dgm:pt modelId="{670EC012-62AE-1340-9F3D-EDF75CC17730}" type="pres">
      <dgm:prSet presAssocID="{71971B97-2894-41BE-A401-7B120876AA8F}" presName="negativeSpace" presStyleCnt="0"/>
      <dgm:spPr/>
    </dgm:pt>
    <dgm:pt modelId="{AF5EEF43-F2CB-4E42-900B-5F0C4C1DFF9F}" type="pres">
      <dgm:prSet presAssocID="{71971B97-2894-41BE-A401-7B120876AA8F}" presName="childText" presStyleLbl="conFgAcc1" presStyleIdx="1" presStyleCnt="2">
        <dgm:presLayoutVars>
          <dgm:bulletEnabled val="1"/>
        </dgm:presLayoutVars>
      </dgm:prSet>
      <dgm:spPr/>
    </dgm:pt>
  </dgm:ptLst>
  <dgm:cxnLst>
    <dgm:cxn modelId="{8474F80D-EA8B-304C-942C-40A1D9EC6920}" type="presOf" srcId="{052E6A69-1515-42E7-8E48-DCFECA38971F}" destId="{07C9E2E4-9E5F-7442-9A54-8FBAAB5C9161}" srcOrd="0" destOrd="0" presId="urn:microsoft.com/office/officeart/2005/8/layout/list1"/>
    <dgm:cxn modelId="{FF636721-8003-E94D-9778-8307E511DC5B}" type="presOf" srcId="{64B2DDBF-BF78-4914-9129-9B4A9BE44F87}" destId="{AF5EEF43-F2CB-4E42-900B-5F0C4C1DFF9F}" srcOrd="0" destOrd="2" presId="urn:microsoft.com/office/officeart/2005/8/layout/list1"/>
    <dgm:cxn modelId="{FCDC8A31-298C-3A4C-B599-9B419CD1A8D2}" type="presOf" srcId="{A08B3E7C-32BD-4002-A23F-FE9F7FA943C2}" destId="{74098206-BA33-7E40-8736-C66624F19FAF}" srcOrd="0" destOrd="1" presId="urn:microsoft.com/office/officeart/2005/8/layout/list1"/>
    <dgm:cxn modelId="{C946D646-DD11-4256-B9F3-A47B1F089077}" srcId="{052E6A69-1515-42E7-8E48-DCFECA38971F}" destId="{A08B3E7C-32BD-4002-A23F-FE9F7FA943C2}" srcOrd="1" destOrd="0" parTransId="{F6C11D30-1B66-494C-A537-25AC46BA16CB}" sibTransId="{0291F275-2EB6-4994-8AA7-DD8995ECF7A8}"/>
    <dgm:cxn modelId="{18AAC248-034E-B24C-B3C5-31BE53C59BFD}" type="presOf" srcId="{23306F35-8942-4045-AD58-89F0C84D7E42}" destId="{74098206-BA33-7E40-8736-C66624F19FAF}" srcOrd="0" destOrd="0" presId="urn:microsoft.com/office/officeart/2005/8/layout/list1"/>
    <dgm:cxn modelId="{2CE6815F-4EC8-8549-9D34-EE02EBDD1B5D}" type="presOf" srcId="{71971B97-2894-41BE-A401-7B120876AA8F}" destId="{C5A950D0-B6DA-344E-AE3C-B19EEBE01C0A}" srcOrd="0" destOrd="0" presId="urn:microsoft.com/office/officeart/2005/8/layout/list1"/>
    <dgm:cxn modelId="{26A98263-8301-E64F-9755-A51985E26407}" type="presOf" srcId="{C2CD89DA-7B3E-4190-A34F-6F09D73A254B}" destId="{AF5EEF43-F2CB-4E42-900B-5F0C4C1DFF9F}" srcOrd="0" destOrd="0" presId="urn:microsoft.com/office/officeart/2005/8/layout/list1"/>
    <dgm:cxn modelId="{1C691B6A-1AB0-2E43-B7FD-392AE71BE76B}" type="presOf" srcId="{6E15091F-4E79-4E6A-81CE-352ED17CB742}" destId="{AF5EEF43-F2CB-4E42-900B-5F0C4C1DFF9F}" srcOrd="0" destOrd="1" presId="urn:microsoft.com/office/officeart/2005/8/layout/list1"/>
    <dgm:cxn modelId="{FD405078-A8D5-ED44-814A-C714B4BAA0B3}" type="presOf" srcId="{052E6A69-1515-42E7-8E48-DCFECA38971F}" destId="{F3C87198-05C1-BD47-AD9C-2BC4C039395F}" srcOrd="1" destOrd="0" presId="urn:microsoft.com/office/officeart/2005/8/layout/list1"/>
    <dgm:cxn modelId="{900F6889-8A8E-416C-8736-F6DC5A118D13}" srcId="{052E6A69-1515-42E7-8E48-DCFECA38971F}" destId="{23306F35-8942-4045-AD58-89F0C84D7E42}" srcOrd="0" destOrd="0" parTransId="{0AED51F4-B3C1-400C-B61F-06E9CAF58DF7}" sibTransId="{4D41AC9B-EF37-42CE-9F8F-7CFC6608F662}"/>
    <dgm:cxn modelId="{23B5B3A0-3ABA-46EB-B2A5-5E36A41486F0}" srcId="{71971B97-2894-41BE-A401-7B120876AA8F}" destId="{C2CD89DA-7B3E-4190-A34F-6F09D73A254B}" srcOrd="0" destOrd="0" parTransId="{65E905DD-8C8A-4528-B93C-9F383FA4860E}" sibTransId="{9FAAD345-8B3F-45F1-B945-EDC0DB37DCB9}"/>
    <dgm:cxn modelId="{36D24AA6-6BCB-9A49-85FC-7D223544E086}" type="presOf" srcId="{AFE1E3FF-7020-4441-972A-4F5D5846F6B8}" destId="{59C33AEC-C5F6-E14B-BAD5-0CA156A65593}" srcOrd="0" destOrd="0" presId="urn:microsoft.com/office/officeart/2005/8/layout/list1"/>
    <dgm:cxn modelId="{FCE66BB0-532A-4BEA-9F95-5CFA9EE4EB2F}" srcId="{71971B97-2894-41BE-A401-7B120876AA8F}" destId="{6E15091F-4E79-4E6A-81CE-352ED17CB742}" srcOrd="1" destOrd="0" parTransId="{1F679B5E-F3CF-4BE8-9365-75FB3E1B452F}" sibTransId="{E0456363-8518-4892-8D70-D5B7219F7AFB}"/>
    <dgm:cxn modelId="{61BF5CC8-D6E8-451A-B637-03F1CDB951E4}" srcId="{AFE1E3FF-7020-4441-972A-4F5D5846F6B8}" destId="{71971B97-2894-41BE-A401-7B120876AA8F}" srcOrd="1" destOrd="0" parTransId="{0C6D4253-4F4B-4E90-8D25-B9AF1A9765E5}" sibTransId="{3582BC8B-CDED-49DE-896E-2E9184D230F5}"/>
    <dgm:cxn modelId="{633498C8-EE5F-4D41-870D-578F80DDAD28}" srcId="{71971B97-2894-41BE-A401-7B120876AA8F}" destId="{64B2DDBF-BF78-4914-9129-9B4A9BE44F87}" srcOrd="2" destOrd="0" parTransId="{41721BDA-6C98-4C80-9D98-AA1281541366}" sibTransId="{7E5E7A4D-EB32-4C7E-A09C-20E9CC3767AA}"/>
    <dgm:cxn modelId="{0A30BDDC-AF6F-4AE8-B078-16476F900E29}" srcId="{AFE1E3FF-7020-4441-972A-4F5D5846F6B8}" destId="{052E6A69-1515-42E7-8E48-DCFECA38971F}" srcOrd="0" destOrd="0" parTransId="{73D3DBF0-D73E-4941-8416-E99F5B2917FD}" sibTransId="{0A7F8CA5-756D-4CEC-982E-6AF4F67CEE05}"/>
    <dgm:cxn modelId="{DA5AA8DD-7E6C-7943-ADD4-6332B320A129}" type="presOf" srcId="{71971B97-2894-41BE-A401-7B120876AA8F}" destId="{3415876F-9DDE-BE4E-8726-284C9602564B}" srcOrd="1" destOrd="0" presId="urn:microsoft.com/office/officeart/2005/8/layout/list1"/>
    <dgm:cxn modelId="{3B3BDA95-BDDC-6147-9A08-B7E211EC4A6B}" type="presParOf" srcId="{59C33AEC-C5F6-E14B-BAD5-0CA156A65593}" destId="{A208A7E3-0FCE-0A43-96A6-523319B3093A}" srcOrd="0" destOrd="0" presId="urn:microsoft.com/office/officeart/2005/8/layout/list1"/>
    <dgm:cxn modelId="{F993BD7B-350B-9E4A-8834-5DDFC0ECBAB4}" type="presParOf" srcId="{A208A7E3-0FCE-0A43-96A6-523319B3093A}" destId="{07C9E2E4-9E5F-7442-9A54-8FBAAB5C9161}" srcOrd="0" destOrd="0" presId="urn:microsoft.com/office/officeart/2005/8/layout/list1"/>
    <dgm:cxn modelId="{8D9E3E0A-E43D-4147-A781-06E7271C6077}" type="presParOf" srcId="{A208A7E3-0FCE-0A43-96A6-523319B3093A}" destId="{F3C87198-05C1-BD47-AD9C-2BC4C039395F}" srcOrd="1" destOrd="0" presId="urn:microsoft.com/office/officeart/2005/8/layout/list1"/>
    <dgm:cxn modelId="{AE5CAEF6-DAC1-5940-A7D4-5E86657D1BE2}" type="presParOf" srcId="{59C33AEC-C5F6-E14B-BAD5-0CA156A65593}" destId="{F05DF2EC-16D8-F84E-B9B7-182BC074A3C7}" srcOrd="1" destOrd="0" presId="urn:microsoft.com/office/officeart/2005/8/layout/list1"/>
    <dgm:cxn modelId="{8FDEF0A4-156F-1145-B8BD-714A077317A9}" type="presParOf" srcId="{59C33AEC-C5F6-E14B-BAD5-0CA156A65593}" destId="{74098206-BA33-7E40-8736-C66624F19FAF}" srcOrd="2" destOrd="0" presId="urn:microsoft.com/office/officeart/2005/8/layout/list1"/>
    <dgm:cxn modelId="{1E7F0FE8-9EA7-2644-8190-FEB3AE7317E5}" type="presParOf" srcId="{59C33AEC-C5F6-E14B-BAD5-0CA156A65593}" destId="{1ED7E282-6A12-1149-ADDB-15564028A900}" srcOrd="3" destOrd="0" presId="urn:microsoft.com/office/officeart/2005/8/layout/list1"/>
    <dgm:cxn modelId="{689C6F53-35EF-DC4A-A0B2-6665BF0CCA88}" type="presParOf" srcId="{59C33AEC-C5F6-E14B-BAD5-0CA156A65593}" destId="{8D16BD5D-3F63-6240-9555-5B15300D7C8C}" srcOrd="4" destOrd="0" presId="urn:microsoft.com/office/officeart/2005/8/layout/list1"/>
    <dgm:cxn modelId="{72CE05BF-2853-8E40-BA0E-0A600711B621}" type="presParOf" srcId="{8D16BD5D-3F63-6240-9555-5B15300D7C8C}" destId="{C5A950D0-B6DA-344E-AE3C-B19EEBE01C0A}" srcOrd="0" destOrd="0" presId="urn:microsoft.com/office/officeart/2005/8/layout/list1"/>
    <dgm:cxn modelId="{1F6A8FEA-45AD-9B4A-872E-296D45C9D121}" type="presParOf" srcId="{8D16BD5D-3F63-6240-9555-5B15300D7C8C}" destId="{3415876F-9DDE-BE4E-8726-284C9602564B}" srcOrd="1" destOrd="0" presId="urn:microsoft.com/office/officeart/2005/8/layout/list1"/>
    <dgm:cxn modelId="{8DED5114-23BB-DC41-89D4-4DD10FF95ECF}" type="presParOf" srcId="{59C33AEC-C5F6-E14B-BAD5-0CA156A65593}" destId="{670EC012-62AE-1340-9F3D-EDF75CC17730}" srcOrd="5" destOrd="0" presId="urn:microsoft.com/office/officeart/2005/8/layout/list1"/>
    <dgm:cxn modelId="{FDC076F0-6F0F-5F40-A6B1-1F3CD202C67C}" type="presParOf" srcId="{59C33AEC-C5F6-E14B-BAD5-0CA156A65593}" destId="{AF5EEF43-F2CB-4E42-900B-5F0C4C1DFF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B39AE-7E3C-D84A-B705-0AF8C473CE7B}">
      <dsp:nvSpPr>
        <dsp:cNvPr id="0" name=""/>
        <dsp:cNvSpPr/>
      </dsp:nvSpPr>
      <dsp:spPr>
        <a:xfrm>
          <a:off x="0" y="142896"/>
          <a:ext cx="6188689" cy="436976"/>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che cercano il prodotto a chilometro zero sanno dove trovarlo?</a:t>
          </a:r>
          <a:endParaRPr lang="en-US" sz="1100" kern="1200"/>
        </a:p>
      </dsp:txBody>
      <dsp:txXfrm>
        <a:off x="21331" y="164227"/>
        <a:ext cx="6146027" cy="394314"/>
      </dsp:txXfrm>
    </dsp:sp>
    <dsp:sp modelId="{D07ADEA2-FEF6-4041-9C7F-48A189BA15C2}">
      <dsp:nvSpPr>
        <dsp:cNvPr id="0" name=""/>
        <dsp:cNvSpPr/>
      </dsp:nvSpPr>
      <dsp:spPr>
        <a:xfrm>
          <a:off x="0" y="611552"/>
          <a:ext cx="6188689" cy="436976"/>
        </a:xfrm>
        <a:prstGeom prst="roundRect">
          <a:avLst/>
        </a:prstGeom>
        <a:gradFill rotWithShape="0">
          <a:gsLst>
            <a:gs pos="0">
              <a:schemeClr val="accent5">
                <a:hueOff val="-5005"/>
                <a:satOff val="-3356"/>
                <a:lumOff val="902"/>
                <a:alphaOff val="0"/>
                <a:lumMod val="110000"/>
                <a:satMod val="105000"/>
                <a:tint val="67000"/>
              </a:schemeClr>
            </a:gs>
            <a:gs pos="50000">
              <a:schemeClr val="accent5">
                <a:hueOff val="-5005"/>
                <a:satOff val="-3356"/>
                <a:lumOff val="902"/>
                <a:alphaOff val="0"/>
                <a:lumMod val="105000"/>
                <a:satMod val="103000"/>
                <a:tint val="73000"/>
              </a:schemeClr>
            </a:gs>
            <a:gs pos="100000">
              <a:schemeClr val="accent5">
                <a:hueOff val="-5005"/>
                <a:satOff val="-3356"/>
                <a:lumOff val="9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preferiscono sapere quali caratteristiche rispetta il prodotto alimentare?</a:t>
          </a:r>
          <a:endParaRPr lang="en-US" sz="1100" kern="1200"/>
        </a:p>
      </dsp:txBody>
      <dsp:txXfrm>
        <a:off x="21331" y="632883"/>
        <a:ext cx="6146027" cy="394314"/>
      </dsp:txXfrm>
    </dsp:sp>
    <dsp:sp modelId="{05406C69-892A-124D-A506-FE07CA9A95AE}">
      <dsp:nvSpPr>
        <dsp:cNvPr id="0" name=""/>
        <dsp:cNvSpPr/>
      </dsp:nvSpPr>
      <dsp:spPr>
        <a:xfrm>
          <a:off x="0" y="1080209"/>
          <a:ext cx="6188689" cy="436976"/>
        </a:xfrm>
        <a:prstGeom prst="roundRect">
          <a:avLst/>
        </a:prstGeom>
        <a:gradFill rotWithShape="0">
          <a:gsLst>
            <a:gs pos="0">
              <a:schemeClr val="accent5">
                <a:hueOff val="-10010"/>
                <a:satOff val="-6712"/>
                <a:lumOff val="1804"/>
                <a:alphaOff val="0"/>
                <a:lumMod val="110000"/>
                <a:satMod val="105000"/>
                <a:tint val="67000"/>
              </a:schemeClr>
            </a:gs>
            <a:gs pos="50000">
              <a:schemeClr val="accent5">
                <a:hueOff val="-10010"/>
                <a:satOff val="-6712"/>
                <a:lumOff val="1804"/>
                <a:alphaOff val="0"/>
                <a:lumMod val="105000"/>
                <a:satMod val="103000"/>
                <a:tint val="73000"/>
              </a:schemeClr>
            </a:gs>
            <a:gs pos="100000">
              <a:schemeClr val="accent5">
                <a:hueOff val="-10010"/>
                <a:satOff val="-6712"/>
                <a:lumOff val="1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produttori piccoli conoscono altri metodi di mercato?</a:t>
          </a:r>
          <a:endParaRPr lang="en-US" sz="1100" kern="1200"/>
        </a:p>
      </dsp:txBody>
      <dsp:txXfrm>
        <a:off x="21331" y="1101540"/>
        <a:ext cx="6146027" cy="394314"/>
      </dsp:txXfrm>
    </dsp:sp>
    <dsp:sp modelId="{37C4529D-424E-0B48-9F1A-72508A91B038}">
      <dsp:nvSpPr>
        <dsp:cNvPr id="0" name=""/>
        <dsp:cNvSpPr/>
      </dsp:nvSpPr>
      <dsp:spPr>
        <a:xfrm>
          <a:off x="0" y="1548866"/>
          <a:ext cx="6188689" cy="436976"/>
        </a:xfrm>
        <a:prstGeom prst="roundRect">
          <a:avLst/>
        </a:prstGeom>
        <a:gradFill rotWithShape="0">
          <a:gsLst>
            <a:gs pos="0">
              <a:schemeClr val="accent5">
                <a:hueOff val="-15015"/>
                <a:satOff val="-10067"/>
                <a:lumOff val="2706"/>
                <a:alphaOff val="0"/>
                <a:lumMod val="110000"/>
                <a:satMod val="105000"/>
                <a:tint val="67000"/>
              </a:schemeClr>
            </a:gs>
            <a:gs pos="50000">
              <a:schemeClr val="accent5">
                <a:hueOff val="-15015"/>
                <a:satOff val="-10067"/>
                <a:lumOff val="2706"/>
                <a:alphaOff val="0"/>
                <a:lumMod val="105000"/>
                <a:satMod val="103000"/>
                <a:tint val="73000"/>
              </a:schemeClr>
            </a:gs>
            <a:gs pos="100000">
              <a:schemeClr val="accent5">
                <a:hueOff val="-15015"/>
                <a:satOff val="-10067"/>
                <a:lumOff val="2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dirty="0"/>
            <a:t>I produttori preferiscono essere contattati direttamente dai consumatori?</a:t>
          </a:r>
          <a:endParaRPr lang="en-US" sz="1100" kern="1200" dirty="0"/>
        </a:p>
      </dsp:txBody>
      <dsp:txXfrm>
        <a:off x="21331" y="1570197"/>
        <a:ext cx="6146027" cy="394314"/>
      </dsp:txXfrm>
    </dsp:sp>
    <dsp:sp modelId="{82EC1EF6-029C-0F4F-B048-7A4917B90ADE}">
      <dsp:nvSpPr>
        <dsp:cNvPr id="0" name=""/>
        <dsp:cNvSpPr/>
      </dsp:nvSpPr>
      <dsp:spPr>
        <a:xfrm>
          <a:off x="0" y="2017522"/>
          <a:ext cx="6188689" cy="436976"/>
        </a:xfrm>
        <a:prstGeom prst="roundRect">
          <a:avLst/>
        </a:prstGeom>
        <a:gradFill rotWithShape="0">
          <a:gsLst>
            <a:gs pos="0">
              <a:schemeClr val="accent5">
                <a:hueOff val="-20020"/>
                <a:satOff val="-13423"/>
                <a:lumOff val="3608"/>
                <a:alphaOff val="0"/>
                <a:lumMod val="110000"/>
                <a:satMod val="105000"/>
                <a:tint val="67000"/>
              </a:schemeClr>
            </a:gs>
            <a:gs pos="50000">
              <a:schemeClr val="accent5">
                <a:hueOff val="-20020"/>
                <a:satOff val="-13423"/>
                <a:lumOff val="3608"/>
                <a:alphaOff val="0"/>
                <a:lumMod val="105000"/>
                <a:satMod val="103000"/>
                <a:tint val="73000"/>
              </a:schemeClr>
            </a:gs>
            <a:gs pos="100000">
              <a:schemeClr val="accent5">
                <a:hueOff val="-20020"/>
                <a:satOff val="-13423"/>
                <a:lumOff val="3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dirty="0"/>
            <a:t>Quanto tempo impiega un consumatore per fare la spesa ?</a:t>
          </a:r>
        </a:p>
      </dsp:txBody>
      <dsp:txXfrm>
        <a:off x="21331" y="2038853"/>
        <a:ext cx="6146027" cy="394314"/>
      </dsp:txXfrm>
    </dsp:sp>
    <dsp:sp modelId="{20C2E912-78A0-D145-87EC-0AEAC06D2946}">
      <dsp:nvSpPr>
        <dsp:cNvPr id="0" name=""/>
        <dsp:cNvSpPr/>
      </dsp:nvSpPr>
      <dsp:spPr>
        <a:xfrm>
          <a:off x="0" y="2486179"/>
          <a:ext cx="6188689" cy="436976"/>
        </a:xfrm>
        <a:prstGeom prst="roundRect">
          <a:avLst/>
        </a:prstGeom>
        <a:gradFill rotWithShape="0">
          <a:gsLst>
            <a:gs pos="0">
              <a:schemeClr val="accent5">
                <a:hueOff val="-25025"/>
                <a:satOff val="-16779"/>
                <a:lumOff val="4510"/>
                <a:alphaOff val="0"/>
                <a:lumMod val="110000"/>
                <a:satMod val="105000"/>
                <a:tint val="67000"/>
              </a:schemeClr>
            </a:gs>
            <a:gs pos="50000">
              <a:schemeClr val="accent5">
                <a:hueOff val="-25025"/>
                <a:satOff val="-16779"/>
                <a:lumOff val="4510"/>
                <a:alphaOff val="0"/>
                <a:lumMod val="105000"/>
                <a:satMod val="103000"/>
                <a:tint val="73000"/>
              </a:schemeClr>
            </a:gs>
            <a:gs pos="100000">
              <a:schemeClr val="accent5">
                <a:hueOff val="-25025"/>
                <a:satOff val="-16779"/>
                <a:lumOff val="45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In un mondo completamente informatizzato, una piattaforma di mercato può aiutare la distribuzione dei prodotti locali o nazionali?</a:t>
          </a:r>
          <a:endParaRPr lang="en-US" sz="1100" kern="1200"/>
        </a:p>
      </dsp:txBody>
      <dsp:txXfrm>
        <a:off x="21331" y="2507510"/>
        <a:ext cx="6146027" cy="394314"/>
      </dsp:txXfrm>
    </dsp:sp>
    <dsp:sp modelId="{E791B9CB-BDD2-7E4B-936C-78ADED8FCEB2}">
      <dsp:nvSpPr>
        <dsp:cNvPr id="0" name=""/>
        <dsp:cNvSpPr/>
      </dsp:nvSpPr>
      <dsp:spPr>
        <a:xfrm>
          <a:off x="0" y="2954836"/>
          <a:ext cx="6188689" cy="436976"/>
        </a:xfrm>
        <a:prstGeom prst="roundRect">
          <a:avLst/>
        </a:prstGeom>
        <a:gradFill rotWithShape="0">
          <a:gsLst>
            <a:gs pos="0">
              <a:schemeClr val="accent5">
                <a:hueOff val="-30029"/>
                <a:satOff val="-20135"/>
                <a:lumOff val="5412"/>
                <a:alphaOff val="0"/>
                <a:lumMod val="110000"/>
                <a:satMod val="105000"/>
                <a:tint val="67000"/>
              </a:schemeClr>
            </a:gs>
            <a:gs pos="50000">
              <a:schemeClr val="accent5">
                <a:hueOff val="-30029"/>
                <a:satOff val="-20135"/>
                <a:lumOff val="5412"/>
                <a:alphaOff val="0"/>
                <a:lumMod val="105000"/>
                <a:satMod val="103000"/>
                <a:tint val="73000"/>
              </a:schemeClr>
            </a:gs>
            <a:gs pos="100000">
              <a:schemeClr val="accent5">
                <a:hueOff val="-30029"/>
                <a:satOff val="-20135"/>
                <a:lumOff val="5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preferiscono tracciare il proprio prodotto?</a:t>
          </a:r>
          <a:endParaRPr lang="en-US" sz="1100" kern="1200"/>
        </a:p>
      </dsp:txBody>
      <dsp:txXfrm>
        <a:off x="21331" y="2976167"/>
        <a:ext cx="6146027" cy="394314"/>
      </dsp:txXfrm>
    </dsp:sp>
    <dsp:sp modelId="{472C4A99-9306-1147-BDD3-B3D77552B3B0}">
      <dsp:nvSpPr>
        <dsp:cNvPr id="0" name=""/>
        <dsp:cNvSpPr/>
      </dsp:nvSpPr>
      <dsp:spPr>
        <a:xfrm>
          <a:off x="0" y="3423493"/>
          <a:ext cx="6188689" cy="436976"/>
        </a:xfrm>
        <a:prstGeom prst="roundRect">
          <a:avLst/>
        </a:prstGeom>
        <a:gradFill rotWithShape="0">
          <a:gsLst>
            <a:gs pos="0">
              <a:schemeClr val="accent5">
                <a:hueOff val="-35034"/>
                <a:satOff val="-23491"/>
                <a:lumOff val="6314"/>
                <a:alphaOff val="0"/>
                <a:lumMod val="110000"/>
                <a:satMod val="105000"/>
                <a:tint val="67000"/>
              </a:schemeClr>
            </a:gs>
            <a:gs pos="50000">
              <a:schemeClr val="accent5">
                <a:hueOff val="-35034"/>
                <a:satOff val="-23491"/>
                <a:lumOff val="6314"/>
                <a:alphaOff val="0"/>
                <a:lumMod val="105000"/>
                <a:satMod val="103000"/>
                <a:tint val="73000"/>
              </a:schemeClr>
            </a:gs>
            <a:gs pos="100000">
              <a:schemeClr val="accent5">
                <a:hueOff val="-35034"/>
                <a:satOff val="-23491"/>
                <a:lumOff val="6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produttori preferiscono inviare il prodotto o attendere il consumatore in loco?</a:t>
          </a:r>
          <a:endParaRPr lang="en-US" sz="1100" kern="1200"/>
        </a:p>
      </dsp:txBody>
      <dsp:txXfrm>
        <a:off x="21331" y="3444824"/>
        <a:ext cx="6146027" cy="394314"/>
      </dsp:txXfrm>
    </dsp:sp>
    <dsp:sp modelId="{C1A908CB-AC40-584F-BEB8-2ADBFFA4137B}">
      <dsp:nvSpPr>
        <dsp:cNvPr id="0" name=""/>
        <dsp:cNvSpPr/>
      </dsp:nvSpPr>
      <dsp:spPr>
        <a:xfrm>
          <a:off x="0" y="3892149"/>
          <a:ext cx="6188689" cy="436976"/>
        </a:xfrm>
        <a:prstGeom prst="roundRect">
          <a:avLst/>
        </a:prstGeom>
        <a:gradFill rotWithShape="0">
          <a:gsLst>
            <a:gs pos="0">
              <a:schemeClr val="accent5">
                <a:hueOff val="-40039"/>
                <a:satOff val="-26846"/>
                <a:lumOff val="7216"/>
                <a:alphaOff val="0"/>
                <a:lumMod val="110000"/>
                <a:satMod val="105000"/>
                <a:tint val="67000"/>
              </a:schemeClr>
            </a:gs>
            <a:gs pos="50000">
              <a:schemeClr val="accent5">
                <a:hueOff val="-40039"/>
                <a:satOff val="-26846"/>
                <a:lumOff val="7216"/>
                <a:alphaOff val="0"/>
                <a:lumMod val="105000"/>
                <a:satMod val="103000"/>
                <a:tint val="73000"/>
              </a:schemeClr>
            </a:gs>
            <a:gs pos="100000">
              <a:schemeClr val="accent5">
                <a:hueOff val="-40039"/>
                <a:satOff val="-26846"/>
                <a:lumOff val="721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Produttori inesperti di sistema informatici riescono a creare un proprio negozio online?</a:t>
          </a:r>
          <a:endParaRPr lang="en-US" sz="1100" kern="1200"/>
        </a:p>
      </dsp:txBody>
      <dsp:txXfrm>
        <a:off x="21331" y="3913480"/>
        <a:ext cx="6146027" cy="394314"/>
      </dsp:txXfrm>
    </dsp:sp>
    <dsp:sp modelId="{2BF67FB8-396C-7940-9F25-DEF8EAF6F482}">
      <dsp:nvSpPr>
        <dsp:cNvPr id="0" name=""/>
        <dsp:cNvSpPr/>
      </dsp:nvSpPr>
      <dsp:spPr>
        <a:xfrm>
          <a:off x="0" y="4360806"/>
          <a:ext cx="6188689" cy="436976"/>
        </a:xfrm>
        <a:prstGeom prst="roundRect">
          <a:avLst/>
        </a:prstGeom>
        <a:gradFill rotWithShape="0">
          <a:gsLst>
            <a:gs pos="0">
              <a:schemeClr val="accent5">
                <a:hueOff val="-45044"/>
                <a:satOff val="-30202"/>
                <a:lumOff val="8118"/>
                <a:alphaOff val="0"/>
                <a:lumMod val="110000"/>
                <a:satMod val="105000"/>
                <a:tint val="67000"/>
              </a:schemeClr>
            </a:gs>
            <a:gs pos="50000">
              <a:schemeClr val="accent5">
                <a:hueOff val="-45044"/>
                <a:satOff val="-30202"/>
                <a:lumOff val="8118"/>
                <a:alphaOff val="0"/>
                <a:lumMod val="105000"/>
                <a:satMod val="103000"/>
                <a:tint val="73000"/>
              </a:schemeClr>
            </a:gs>
            <a:gs pos="100000">
              <a:schemeClr val="accent5">
                <a:hueOff val="-45044"/>
                <a:satOff val="-30202"/>
                <a:lumOff val="81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preferiscono sapere quali produttori presiedono nella propria regione?</a:t>
          </a:r>
          <a:endParaRPr lang="en-US" sz="1100" kern="1200"/>
        </a:p>
      </dsp:txBody>
      <dsp:txXfrm>
        <a:off x="21331" y="4382137"/>
        <a:ext cx="6146027" cy="394314"/>
      </dsp:txXfrm>
    </dsp:sp>
    <dsp:sp modelId="{3671EFD3-A60A-F248-AAC4-BB6CA68B92AE}">
      <dsp:nvSpPr>
        <dsp:cNvPr id="0" name=""/>
        <dsp:cNvSpPr/>
      </dsp:nvSpPr>
      <dsp:spPr>
        <a:xfrm>
          <a:off x="0" y="4829463"/>
          <a:ext cx="6188689" cy="436976"/>
        </a:xfrm>
        <a:prstGeom prst="roundRect">
          <a:avLst/>
        </a:prstGeom>
        <a:gradFill rotWithShape="0">
          <a:gsLst>
            <a:gs pos="0">
              <a:schemeClr val="accent5">
                <a:hueOff val="-50049"/>
                <a:satOff val="-33558"/>
                <a:lumOff val="9020"/>
                <a:alphaOff val="0"/>
                <a:lumMod val="110000"/>
                <a:satMod val="105000"/>
                <a:tint val="67000"/>
              </a:schemeClr>
            </a:gs>
            <a:gs pos="50000">
              <a:schemeClr val="accent5">
                <a:hueOff val="-50049"/>
                <a:satOff val="-33558"/>
                <a:lumOff val="9020"/>
                <a:alphaOff val="0"/>
                <a:lumMod val="105000"/>
                <a:satMod val="103000"/>
                <a:tint val="73000"/>
              </a:schemeClr>
            </a:gs>
            <a:gs pos="100000">
              <a:schemeClr val="accent5">
                <a:hueOff val="-50049"/>
                <a:satOff val="-33558"/>
                <a:lumOff val="902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produttori gradiscono interagire con i produttori locali/nazionali? </a:t>
          </a:r>
          <a:endParaRPr lang="en-US" sz="1100" kern="1200"/>
        </a:p>
      </dsp:txBody>
      <dsp:txXfrm>
        <a:off x="21331" y="4850794"/>
        <a:ext cx="6146027" cy="394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A2BD-F01E-6B45-B9D9-D0B2CCBEF010}">
      <dsp:nvSpPr>
        <dsp:cNvPr id="0" name=""/>
        <dsp:cNvSpPr/>
      </dsp:nvSpPr>
      <dsp:spPr>
        <a:xfrm>
          <a:off x="831864"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3950D-A6F6-9A4B-8D51-ED48F2C6EE67}">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Paolo</a:t>
          </a:r>
          <a:r>
            <a:rPr lang="it-IT" sz="1300" kern="1200" dirty="0"/>
            <a:t> </a:t>
          </a:r>
          <a:r>
            <a:rPr lang="it-IT" sz="1300" b="1" kern="1200" dirty="0"/>
            <a:t>Lundi</a:t>
          </a:r>
          <a:r>
            <a:rPr lang="it-IT" sz="1300" kern="1200" dirty="0"/>
            <a:t>, produttore agricolo di Pietralcina di 50 anni. Il personaggio presenta problematiche di marketing causato dalla scarsa pubblicità. Paolo vuole conoscere metodi alternativi per far conoscere i proprio prodotti sia in loco che a scala nazionale. L’obiettivo è quello di creare un sistema in grado di far conoscere i suoi prodotti, estendendo la medesima soluzione ad altri piccoli produttori.</a:t>
          </a:r>
          <a:endParaRPr lang="en-US" sz="1300" kern="1200" dirty="0"/>
        </a:p>
      </dsp:txBody>
      <dsp:txXfrm>
        <a:off x="1335763" y="483714"/>
        <a:ext cx="3740323" cy="2322361"/>
      </dsp:txXfrm>
    </dsp:sp>
    <dsp:sp modelId="{77186789-7C40-C442-8A8B-18DD4FBBB77B}">
      <dsp:nvSpPr>
        <dsp:cNvPr id="0" name=""/>
        <dsp:cNvSpPr/>
      </dsp:nvSpPr>
      <dsp:spPr>
        <a:xfrm>
          <a:off x="5579986"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82B8B-85FC-714D-95E1-37592E455804}">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Luisa</a:t>
          </a:r>
          <a:r>
            <a:rPr lang="it-IT" sz="1300" kern="1200" dirty="0"/>
            <a:t> </a:t>
          </a:r>
          <a:r>
            <a:rPr lang="it-IT" sz="1300" b="1" kern="1200" dirty="0"/>
            <a:t>Fassone</a:t>
          </a:r>
          <a:r>
            <a:rPr lang="it-IT" sz="1300" kern="1200" dirty="0"/>
            <a:t>, studentessa vegana di 22 anni alla ricerca di prodotti a chilometro zero. È stata selezionata per valutare i parametri di ricerca dei prodotti. La giovane studentessa si è appena trasferita a Bologna per studiare Economia all’Università, ma provenendo da un piccolo paesino di campagna, è sempre stata abituata a mangiare prodotti a chilometro zero. L’obiettivo è quello di un sistema di ricerca di prodotti o produttori locali che soddisfano i parametri. </a:t>
          </a:r>
          <a:endParaRPr lang="en-US" sz="1300" kern="1200" dirty="0"/>
        </a:p>
      </dsp:txBody>
      <dsp:txXfrm>
        <a:off x="6083885" y="483714"/>
        <a:ext cx="3740323" cy="23223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A2BD-F01E-6B45-B9D9-D0B2CCBEF010}">
      <dsp:nvSpPr>
        <dsp:cNvPr id="0" name=""/>
        <dsp:cNvSpPr/>
      </dsp:nvSpPr>
      <dsp:spPr>
        <a:xfrm>
          <a:off x="831864"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3950D-A6F6-9A4B-8D51-ED48F2C6EE67}">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Giacomo</a:t>
          </a:r>
          <a:r>
            <a:rPr lang="it-IT" sz="1300" kern="1200" dirty="0"/>
            <a:t> </a:t>
          </a:r>
          <a:r>
            <a:rPr lang="it-IT" sz="1300" b="1" kern="1200" dirty="0"/>
            <a:t>Rissoni</a:t>
          </a:r>
          <a:r>
            <a:rPr lang="it-IT" sz="1300" kern="1200" dirty="0"/>
            <a:t>, produttore e fondatore di un’azienda agricola. È stato selezionato come rappresentate di una grande azienda per il mercato online di prodotti agricoli. Giacomo ricopre una carica importante all’interno della propria azienda di famiglia e da anni cerca metodi alternativi per vedere sempre più merce prodotta. L’obiettivo è quello di ampliare il mercato, cercando di proporre molteplici scelte di vendita del prodotto.</a:t>
          </a:r>
          <a:r>
            <a:rPr lang="it-IT" sz="1300" kern="1200" baseline="0" dirty="0"/>
            <a:t>.</a:t>
          </a:r>
          <a:endParaRPr lang="en-US" sz="1300" kern="1200" dirty="0"/>
        </a:p>
      </dsp:txBody>
      <dsp:txXfrm>
        <a:off x="1335763" y="483714"/>
        <a:ext cx="3740323" cy="2322361"/>
      </dsp:txXfrm>
    </dsp:sp>
    <dsp:sp modelId="{77186789-7C40-C442-8A8B-18DD4FBBB77B}">
      <dsp:nvSpPr>
        <dsp:cNvPr id="0" name=""/>
        <dsp:cNvSpPr/>
      </dsp:nvSpPr>
      <dsp:spPr>
        <a:xfrm>
          <a:off x="5579986"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82B8B-85FC-714D-95E1-37592E455804}">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Ugo D’Aria</a:t>
          </a:r>
          <a:r>
            <a:rPr lang="it-IT" sz="1300" kern="1200" dirty="0"/>
            <a:t>, impiegato statale e padre di famiglia di 42 anni. È stato selezionato per valutare le scelte delle famiglie italiane sui prodotti locali e nazionali. Ugo cerca di selezionare sempre prodotti italiani per la propria famiglia. L’obiettivo è quello di pubblicizzare i prodotti nazionali permettendo alle famiglie italiane di localizzare i produttori locali e regionali. Diverse specifiche del prodotto servono ad ampliare un motore di ricerca dei vari articoli.</a:t>
          </a:r>
          <a:endParaRPr lang="en-US" sz="1300" kern="1200" dirty="0"/>
        </a:p>
      </dsp:txBody>
      <dsp:txXfrm>
        <a:off x="6083885" y="483714"/>
        <a:ext cx="3740323" cy="2322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A2BD-F01E-6B45-B9D9-D0B2CCBEF010}">
      <dsp:nvSpPr>
        <dsp:cNvPr id="0" name=""/>
        <dsp:cNvSpPr/>
      </dsp:nvSpPr>
      <dsp:spPr>
        <a:xfrm>
          <a:off x="831864"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3950D-A6F6-9A4B-8D51-ED48F2C6EE67}">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baseline="0"/>
            <a:t>Sara Lamonica</a:t>
          </a:r>
          <a:r>
            <a:rPr lang="it-IT" sz="1600" kern="1200" baseline="0"/>
            <a:t>, donna di 38 anni che lavora presso una ditta di trasporti. È stata selezionata per analizzare maggiormente il trasporto dei prodotti all’interno del territorio. L’obiettivo è quello di analizzare le vendite online con i tempi di spedizione e le opportune modalità di distribuzione.</a:t>
          </a:r>
          <a:endParaRPr lang="en-US" sz="1600" kern="1200"/>
        </a:p>
      </dsp:txBody>
      <dsp:txXfrm>
        <a:off x="1335763" y="483714"/>
        <a:ext cx="3740323" cy="2322361"/>
      </dsp:txXfrm>
    </dsp:sp>
    <dsp:sp modelId="{77186789-7C40-C442-8A8B-18DD4FBBB77B}">
      <dsp:nvSpPr>
        <dsp:cNvPr id="0" name=""/>
        <dsp:cNvSpPr/>
      </dsp:nvSpPr>
      <dsp:spPr>
        <a:xfrm>
          <a:off x="5579986"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82B8B-85FC-714D-95E1-37592E455804}">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baseline="0"/>
            <a:t>Cesare Pozzo</a:t>
          </a:r>
          <a:r>
            <a:rPr lang="it-IT" sz="1600" kern="1200" baseline="0"/>
            <a:t>, giovane produttore agricolo. È stato selezionato per delineare l’interfaccia su cui basare l’applicazione. Cesare ha deciso di sperimentare nuovi metodi di agricoltura grazie all’utilizzo dell’informatica. L’obiettivo è quello di analizzare un’interfacci di facile utilizzo per svariate tipologie di utenza.</a:t>
          </a:r>
          <a:endParaRPr lang="en-US" sz="1600" kern="1200"/>
        </a:p>
      </dsp:txBody>
      <dsp:txXfrm>
        <a:off x="6083885" y="483714"/>
        <a:ext cx="3740323" cy="23223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156A8-5E86-F44E-8401-4DE580D22832}">
      <dsp:nvSpPr>
        <dsp:cNvPr id="0" name=""/>
        <dsp:cNvSpPr/>
      </dsp:nvSpPr>
      <dsp:spPr>
        <a:xfrm>
          <a:off x="0" y="432167"/>
          <a:ext cx="6188689" cy="25987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20700" rIns="480311" bIns="177800" numCol="1" spcCol="1270" anchor="t" anchorCtr="0">
          <a:noAutofit/>
        </a:bodyPr>
        <a:lstStyle/>
        <a:p>
          <a:pPr marL="228600" lvl="1" indent="-228600" algn="l" defTabSz="1111250">
            <a:lnSpc>
              <a:spcPct val="90000"/>
            </a:lnSpc>
            <a:spcBef>
              <a:spcPct val="0"/>
            </a:spcBef>
            <a:spcAft>
              <a:spcPct val="15000"/>
            </a:spcAft>
            <a:buChar char="•"/>
          </a:pPr>
          <a:r>
            <a:rPr lang="it-IT" sz="2500" kern="1200"/>
            <a:t>Distribuzione maggiore dei prodotti;</a:t>
          </a:r>
          <a:endParaRPr lang="en-US" sz="2500" kern="1200" dirty="0"/>
        </a:p>
        <a:p>
          <a:pPr marL="228600" lvl="1" indent="-228600" algn="l" defTabSz="1111250">
            <a:lnSpc>
              <a:spcPct val="90000"/>
            </a:lnSpc>
            <a:spcBef>
              <a:spcPct val="0"/>
            </a:spcBef>
            <a:spcAft>
              <a:spcPct val="15000"/>
            </a:spcAft>
            <a:buChar char="•"/>
          </a:pPr>
          <a:r>
            <a:rPr lang="it-IT" sz="2500" kern="1200" dirty="0"/>
            <a:t>Uso maggiore da più consumatori;</a:t>
          </a:r>
        </a:p>
        <a:p>
          <a:pPr marL="228600" lvl="1" indent="-228600" algn="l" defTabSz="1111250">
            <a:lnSpc>
              <a:spcPct val="90000"/>
            </a:lnSpc>
            <a:spcBef>
              <a:spcPct val="0"/>
            </a:spcBef>
            <a:spcAft>
              <a:spcPct val="15000"/>
            </a:spcAft>
            <a:buChar char="•"/>
          </a:pPr>
          <a:r>
            <a:rPr lang="it-IT" sz="2500" kern="1200" dirty="0"/>
            <a:t>Svariate tipologie di acquisto;</a:t>
          </a:r>
        </a:p>
      </dsp:txBody>
      <dsp:txXfrm>
        <a:off x="0" y="432167"/>
        <a:ext cx="6188689" cy="2598750"/>
      </dsp:txXfrm>
    </dsp:sp>
    <dsp:sp modelId="{5025DB2A-BC01-C64B-9F39-34F0ECBB0B20}">
      <dsp:nvSpPr>
        <dsp:cNvPr id="0" name=""/>
        <dsp:cNvSpPr/>
      </dsp:nvSpPr>
      <dsp:spPr>
        <a:xfrm>
          <a:off x="309434" y="63167"/>
          <a:ext cx="4332082" cy="73800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111250">
            <a:lnSpc>
              <a:spcPct val="90000"/>
            </a:lnSpc>
            <a:spcBef>
              <a:spcPct val="0"/>
            </a:spcBef>
            <a:spcAft>
              <a:spcPct val="35000"/>
            </a:spcAft>
            <a:buNone/>
            <a:defRPr b="1"/>
          </a:pPr>
          <a:r>
            <a:rPr lang="it-IT" sz="2500" kern="1200" baseline="0"/>
            <a:t>Vantaggi</a:t>
          </a:r>
          <a:endParaRPr lang="en-US" sz="2500" kern="1200"/>
        </a:p>
      </dsp:txBody>
      <dsp:txXfrm>
        <a:off x="345460" y="99193"/>
        <a:ext cx="4260030" cy="665948"/>
      </dsp:txXfrm>
    </dsp:sp>
    <dsp:sp modelId="{B2279AAC-95C2-C94E-B696-1E4B7F8AAF04}">
      <dsp:nvSpPr>
        <dsp:cNvPr id="0" name=""/>
        <dsp:cNvSpPr/>
      </dsp:nvSpPr>
      <dsp:spPr>
        <a:xfrm>
          <a:off x="0" y="3534918"/>
          <a:ext cx="6188689" cy="1811250"/>
        </a:xfrm>
        <a:prstGeom prst="rect">
          <a:avLst/>
        </a:prstGeom>
        <a:solidFill>
          <a:schemeClr val="lt1">
            <a:alpha val="90000"/>
            <a:hueOff val="0"/>
            <a:satOff val="0"/>
            <a:lumOff val="0"/>
            <a:alphaOff val="0"/>
          </a:schemeClr>
        </a:solidFill>
        <a:ln w="6350" cap="flat" cmpd="sng" algn="ctr">
          <a:solidFill>
            <a:schemeClr val="accent5">
              <a:hueOff val="-50049"/>
              <a:satOff val="-33558"/>
              <a:lumOff val="902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20700" rIns="480311" bIns="177800" numCol="1" spcCol="1270" anchor="t" anchorCtr="0">
          <a:noAutofit/>
        </a:bodyPr>
        <a:lstStyle/>
        <a:p>
          <a:pPr marL="228600" lvl="1" indent="-228600" algn="l" defTabSz="1111250">
            <a:lnSpc>
              <a:spcPct val="90000"/>
            </a:lnSpc>
            <a:spcBef>
              <a:spcPct val="0"/>
            </a:spcBef>
            <a:spcAft>
              <a:spcPct val="15000"/>
            </a:spcAft>
            <a:buChar char="•"/>
          </a:pPr>
          <a:r>
            <a:rPr lang="it-IT" sz="2500" kern="1200" dirty="0"/>
            <a:t>Difficoltà nello sviluppo della sezione acquisti online;</a:t>
          </a:r>
          <a:endParaRPr lang="en-US" sz="2500" kern="1200" dirty="0"/>
        </a:p>
        <a:p>
          <a:pPr marL="228600" lvl="1" indent="-228600" algn="l" defTabSz="1111250">
            <a:lnSpc>
              <a:spcPct val="90000"/>
            </a:lnSpc>
            <a:spcBef>
              <a:spcPct val="0"/>
            </a:spcBef>
            <a:spcAft>
              <a:spcPct val="15000"/>
            </a:spcAft>
            <a:buChar char="•"/>
          </a:pPr>
          <a:r>
            <a:rPr lang="it-IT" sz="2500" kern="1200" dirty="0"/>
            <a:t>Maggiore tempo di sviluppo;</a:t>
          </a:r>
        </a:p>
      </dsp:txBody>
      <dsp:txXfrm>
        <a:off x="0" y="3534918"/>
        <a:ext cx="6188689" cy="1811250"/>
      </dsp:txXfrm>
    </dsp:sp>
    <dsp:sp modelId="{D6B0F219-2E74-134D-A350-855C3D946015}">
      <dsp:nvSpPr>
        <dsp:cNvPr id="0" name=""/>
        <dsp:cNvSpPr/>
      </dsp:nvSpPr>
      <dsp:spPr>
        <a:xfrm>
          <a:off x="309434" y="3165918"/>
          <a:ext cx="4332082" cy="738000"/>
        </a:xfrm>
        <a:prstGeom prst="roundRect">
          <a:avLst/>
        </a:prstGeom>
        <a:gradFill rotWithShape="0">
          <a:gsLst>
            <a:gs pos="0">
              <a:schemeClr val="accent5">
                <a:hueOff val="-50049"/>
                <a:satOff val="-33558"/>
                <a:lumOff val="9020"/>
                <a:alphaOff val="0"/>
                <a:lumMod val="110000"/>
                <a:satMod val="105000"/>
                <a:tint val="67000"/>
              </a:schemeClr>
            </a:gs>
            <a:gs pos="50000">
              <a:schemeClr val="accent5">
                <a:hueOff val="-50049"/>
                <a:satOff val="-33558"/>
                <a:lumOff val="9020"/>
                <a:alphaOff val="0"/>
                <a:lumMod val="105000"/>
                <a:satMod val="103000"/>
                <a:tint val="73000"/>
              </a:schemeClr>
            </a:gs>
            <a:gs pos="100000">
              <a:schemeClr val="accent5">
                <a:hueOff val="-50049"/>
                <a:satOff val="-33558"/>
                <a:lumOff val="902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111250">
            <a:lnSpc>
              <a:spcPct val="90000"/>
            </a:lnSpc>
            <a:spcBef>
              <a:spcPct val="0"/>
            </a:spcBef>
            <a:spcAft>
              <a:spcPct val="35000"/>
            </a:spcAft>
            <a:buNone/>
            <a:defRPr b="1"/>
          </a:pPr>
          <a:r>
            <a:rPr lang="it-IT" sz="2500" kern="1200" baseline="0" dirty="0"/>
            <a:t>Svantaggi</a:t>
          </a:r>
          <a:endParaRPr lang="en-US" sz="2500" kern="1200" dirty="0"/>
        </a:p>
      </dsp:txBody>
      <dsp:txXfrm>
        <a:off x="345460" y="3201944"/>
        <a:ext cx="4260030"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98206-BA33-7E40-8736-C66624F19FAF}">
      <dsp:nvSpPr>
        <dsp:cNvPr id="0" name=""/>
        <dsp:cNvSpPr/>
      </dsp:nvSpPr>
      <dsp:spPr>
        <a:xfrm>
          <a:off x="0" y="462992"/>
          <a:ext cx="6188689" cy="195615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62356" rIns="480311" bIns="192024" numCol="1" spcCol="1270" anchor="t" anchorCtr="0">
          <a:noAutofit/>
        </a:bodyPr>
        <a:lstStyle/>
        <a:p>
          <a:pPr marL="228600" lvl="1" indent="-228600" algn="l" defTabSz="1200150">
            <a:lnSpc>
              <a:spcPct val="90000"/>
            </a:lnSpc>
            <a:spcBef>
              <a:spcPct val="0"/>
            </a:spcBef>
            <a:spcAft>
              <a:spcPct val="15000"/>
            </a:spcAft>
            <a:buChar char="•"/>
          </a:pPr>
          <a:r>
            <a:rPr lang="it-IT" sz="2700" kern="1200" baseline="0"/>
            <a:t>Minor tempo di sviluppo;</a:t>
          </a:r>
          <a:endParaRPr lang="en-US" sz="2700" kern="1200"/>
        </a:p>
        <a:p>
          <a:pPr marL="228600" lvl="1" indent="-228600" algn="l" defTabSz="1200150">
            <a:lnSpc>
              <a:spcPct val="90000"/>
            </a:lnSpc>
            <a:spcBef>
              <a:spcPct val="0"/>
            </a:spcBef>
            <a:spcAft>
              <a:spcPct val="15000"/>
            </a:spcAft>
            <a:buChar char="•"/>
          </a:pPr>
          <a:r>
            <a:rPr lang="it-IT" sz="2700" kern="1200" baseline="0"/>
            <a:t>Minor numero di risorse utilizzate;</a:t>
          </a:r>
          <a:endParaRPr lang="en-US" sz="2700" kern="1200"/>
        </a:p>
      </dsp:txBody>
      <dsp:txXfrm>
        <a:off x="0" y="462992"/>
        <a:ext cx="6188689" cy="1956150"/>
      </dsp:txXfrm>
    </dsp:sp>
    <dsp:sp modelId="{F3C87198-05C1-BD47-AD9C-2BC4C039395F}">
      <dsp:nvSpPr>
        <dsp:cNvPr id="0" name=""/>
        <dsp:cNvSpPr/>
      </dsp:nvSpPr>
      <dsp:spPr>
        <a:xfrm>
          <a:off x="309434" y="64472"/>
          <a:ext cx="4332082" cy="79704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200150">
            <a:lnSpc>
              <a:spcPct val="90000"/>
            </a:lnSpc>
            <a:spcBef>
              <a:spcPct val="0"/>
            </a:spcBef>
            <a:spcAft>
              <a:spcPct val="35000"/>
            </a:spcAft>
            <a:buNone/>
            <a:defRPr b="1"/>
          </a:pPr>
          <a:r>
            <a:rPr lang="it-IT" sz="2700" kern="1200" baseline="0"/>
            <a:t>Vantaggi</a:t>
          </a:r>
          <a:endParaRPr lang="en-US" sz="2700" kern="1200"/>
        </a:p>
      </dsp:txBody>
      <dsp:txXfrm>
        <a:off x="348342" y="103380"/>
        <a:ext cx="4254266" cy="719224"/>
      </dsp:txXfrm>
    </dsp:sp>
    <dsp:sp modelId="{AF5EEF43-F2CB-4E42-900B-5F0C4C1DFF9F}">
      <dsp:nvSpPr>
        <dsp:cNvPr id="0" name=""/>
        <dsp:cNvSpPr/>
      </dsp:nvSpPr>
      <dsp:spPr>
        <a:xfrm>
          <a:off x="0" y="2963463"/>
          <a:ext cx="6188689"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62356" rIns="480311" bIns="192024" numCol="1" spcCol="1270" anchor="t" anchorCtr="0">
          <a:noAutofit/>
        </a:bodyPr>
        <a:lstStyle/>
        <a:p>
          <a:pPr marL="228600" lvl="1" indent="-228600" algn="l" defTabSz="1200150">
            <a:lnSpc>
              <a:spcPct val="90000"/>
            </a:lnSpc>
            <a:spcBef>
              <a:spcPct val="0"/>
            </a:spcBef>
            <a:spcAft>
              <a:spcPct val="15000"/>
            </a:spcAft>
            <a:buChar char="•"/>
          </a:pPr>
          <a:r>
            <a:rPr lang="it-IT" sz="2700" kern="1200" baseline="0"/>
            <a:t>Assenza dell’acquisto online;</a:t>
          </a:r>
          <a:endParaRPr lang="en-US" sz="2700" kern="1200"/>
        </a:p>
        <a:p>
          <a:pPr marL="228600" lvl="1" indent="-228600" algn="l" defTabSz="1200150">
            <a:lnSpc>
              <a:spcPct val="90000"/>
            </a:lnSpc>
            <a:spcBef>
              <a:spcPct val="0"/>
            </a:spcBef>
            <a:spcAft>
              <a:spcPct val="15000"/>
            </a:spcAft>
            <a:buChar char="•"/>
          </a:pPr>
          <a:r>
            <a:rPr lang="it-IT" sz="2700" kern="1200" baseline="0" dirty="0"/>
            <a:t>Minor pubblicità dei produttori all’interno delle altre regioni;</a:t>
          </a:r>
          <a:endParaRPr lang="en-US" sz="2700" kern="1200" dirty="0"/>
        </a:p>
        <a:p>
          <a:pPr marL="228600" lvl="1" indent="-228600" algn="l" defTabSz="1200150">
            <a:lnSpc>
              <a:spcPct val="90000"/>
            </a:lnSpc>
            <a:spcBef>
              <a:spcPct val="0"/>
            </a:spcBef>
            <a:spcAft>
              <a:spcPct val="15000"/>
            </a:spcAft>
            <a:buChar char="•"/>
          </a:pPr>
          <a:r>
            <a:rPr lang="it-IT" sz="2700" kern="1200" baseline="0"/>
            <a:t>Necessario l’acquisto in loco;</a:t>
          </a:r>
          <a:endParaRPr lang="en-US" sz="2700" kern="1200"/>
        </a:p>
      </dsp:txBody>
      <dsp:txXfrm>
        <a:off x="0" y="2963463"/>
        <a:ext cx="6188689" cy="2381400"/>
      </dsp:txXfrm>
    </dsp:sp>
    <dsp:sp modelId="{3415876F-9DDE-BE4E-8726-284C9602564B}">
      <dsp:nvSpPr>
        <dsp:cNvPr id="0" name=""/>
        <dsp:cNvSpPr/>
      </dsp:nvSpPr>
      <dsp:spPr>
        <a:xfrm>
          <a:off x="309434" y="2564942"/>
          <a:ext cx="4332082" cy="79704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200150">
            <a:lnSpc>
              <a:spcPct val="90000"/>
            </a:lnSpc>
            <a:spcBef>
              <a:spcPct val="0"/>
            </a:spcBef>
            <a:spcAft>
              <a:spcPct val="35000"/>
            </a:spcAft>
            <a:buNone/>
            <a:defRPr b="1"/>
          </a:pPr>
          <a:r>
            <a:rPr lang="it-IT" sz="2700" kern="1200" baseline="0" dirty="0"/>
            <a:t>Svantaggi</a:t>
          </a:r>
          <a:endParaRPr lang="en-US" sz="2700" kern="1200" dirty="0"/>
        </a:p>
      </dsp:txBody>
      <dsp:txXfrm>
        <a:off x="348342" y="2603850"/>
        <a:ext cx="4254266"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September 8,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9163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September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71219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September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88633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September 8,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402401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September 8,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25586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September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72519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September 8,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86795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September 8,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10553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September 8,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69547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September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285377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September 8,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01502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September 8,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a:t>
            </a:fld>
            <a:endParaRPr lang="en-US" dirty="0"/>
          </a:p>
        </p:txBody>
      </p:sp>
    </p:spTree>
    <p:extLst>
      <p:ext uri="{BB962C8B-B14F-4D97-AF65-F5344CB8AC3E}">
        <p14:creationId xmlns:p14="http://schemas.microsoft.com/office/powerpoint/2010/main" val="214017142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tiff"/><Relationship Id="rId4" Type="http://schemas.openxmlformats.org/officeDocument/2006/relationships/image" Target="../media/image17.tiff"/></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olo 1">
            <a:extLst>
              <a:ext uri="{FF2B5EF4-FFF2-40B4-BE49-F238E27FC236}">
                <a16:creationId xmlns:a16="http://schemas.microsoft.com/office/drawing/2014/main" id="{8C08AC93-C040-8F49-B448-212D98D53064}"/>
              </a:ext>
            </a:extLst>
          </p:cNvPr>
          <p:cNvSpPr>
            <a:spLocks noGrp="1"/>
          </p:cNvSpPr>
          <p:nvPr>
            <p:ph type="ctrTitle"/>
          </p:nvPr>
        </p:nvSpPr>
        <p:spPr>
          <a:xfrm>
            <a:off x="720000" y="720000"/>
            <a:ext cx="5015638" cy="2804400"/>
          </a:xfrm>
        </p:spPr>
        <p:txBody>
          <a:bodyPr>
            <a:normAutofit/>
          </a:bodyPr>
          <a:lstStyle/>
          <a:p>
            <a:r>
              <a:rPr lang="it-IT" dirty="0"/>
              <a:t>Progetto Demetra</a:t>
            </a:r>
          </a:p>
        </p:txBody>
      </p:sp>
      <p:sp>
        <p:nvSpPr>
          <p:cNvPr id="3" name="Sottotitolo 2">
            <a:extLst>
              <a:ext uri="{FF2B5EF4-FFF2-40B4-BE49-F238E27FC236}">
                <a16:creationId xmlns:a16="http://schemas.microsoft.com/office/drawing/2014/main" id="{1AACFC8D-3E54-494B-ADBD-70979C68381B}"/>
              </a:ext>
            </a:extLst>
          </p:cNvPr>
          <p:cNvSpPr>
            <a:spLocks noGrp="1"/>
          </p:cNvSpPr>
          <p:nvPr>
            <p:ph type="subTitle" idx="1"/>
          </p:nvPr>
        </p:nvSpPr>
        <p:spPr>
          <a:xfrm>
            <a:off x="720000" y="3830399"/>
            <a:ext cx="5015638" cy="1936800"/>
          </a:xfrm>
        </p:spPr>
        <p:txBody>
          <a:bodyPr>
            <a:normAutofit/>
          </a:bodyPr>
          <a:lstStyle/>
          <a:p>
            <a:r>
              <a:rPr lang="it-IT" dirty="0">
                <a:solidFill>
                  <a:schemeClr val="tx2">
                    <a:lumMod val="90000"/>
                  </a:schemeClr>
                </a:solidFill>
              </a:rPr>
              <a:t>Applicazione per dispositivi Android</a:t>
            </a:r>
          </a:p>
        </p:txBody>
      </p:sp>
      <p:pic>
        <p:nvPicPr>
          <p:cNvPr id="4" name="Immagine 3" descr="Immagine che contiene disegnando, luce&#10;&#10;Descrizione generata automaticamente">
            <a:extLst>
              <a:ext uri="{FF2B5EF4-FFF2-40B4-BE49-F238E27FC236}">
                <a16:creationId xmlns:a16="http://schemas.microsoft.com/office/drawing/2014/main" id="{B8615711-C94A-AC4C-872A-3F2A69FB31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64537" y="1769702"/>
            <a:ext cx="3094787" cy="3309933"/>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403753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wrap="square" anchor="ctr">
            <a:normAutofit/>
          </a:bodyPr>
          <a:lstStyle/>
          <a:p>
            <a:r>
              <a:rPr lang="it-IT" sz="4000" b="1" dirty="0"/>
              <a:t>Task</a:t>
            </a:r>
            <a:r>
              <a:rPr lang="it-IT" b="1" dirty="0"/>
              <a:t> </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2541600"/>
            <a:ext cx="6557100" cy="3216273"/>
          </a:xfrm>
        </p:spPr>
        <p:txBody>
          <a:bodyPr>
            <a:normAutofit lnSpcReduction="10000"/>
          </a:bodyPr>
          <a:lstStyle/>
          <a:p>
            <a:pPr marL="0" indent="0">
              <a:lnSpc>
                <a:spcPct val="110000"/>
              </a:lnSpc>
              <a:buNone/>
            </a:pPr>
            <a:r>
              <a:rPr lang="it-IT" sz="1900" dirty="0"/>
              <a:t>Possiamo quindi delineare i seguenti task :</a:t>
            </a:r>
          </a:p>
          <a:p>
            <a:pPr>
              <a:lnSpc>
                <a:spcPct val="110000"/>
              </a:lnSpc>
            </a:pPr>
            <a:r>
              <a:rPr lang="it-IT" sz="1900" dirty="0"/>
              <a:t>Comprare un prodotto in loco</a:t>
            </a:r>
          </a:p>
          <a:p>
            <a:pPr>
              <a:lnSpc>
                <a:spcPct val="110000"/>
              </a:lnSpc>
            </a:pPr>
            <a:r>
              <a:rPr lang="it-IT" sz="1900" dirty="0"/>
              <a:t>Comprare un prodotto online</a:t>
            </a:r>
          </a:p>
          <a:p>
            <a:pPr>
              <a:lnSpc>
                <a:spcPct val="110000"/>
              </a:lnSpc>
            </a:pPr>
            <a:r>
              <a:rPr lang="it-IT" sz="1900" dirty="0"/>
              <a:t>Cercare un prodotto attraverso varia modalità di ricerca</a:t>
            </a:r>
          </a:p>
          <a:p>
            <a:pPr>
              <a:lnSpc>
                <a:spcPct val="110000"/>
              </a:lnSpc>
            </a:pPr>
            <a:r>
              <a:rPr lang="it-IT" sz="1900" dirty="0"/>
              <a:t>Cercare un produttore con eventuale profilo</a:t>
            </a:r>
          </a:p>
          <a:p>
            <a:pPr>
              <a:lnSpc>
                <a:spcPct val="110000"/>
              </a:lnSpc>
            </a:pPr>
            <a:r>
              <a:rPr lang="it-IT" sz="1900" dirty="0"/>
              <a:t>Aggiungere nuovi prodotti in negozio</a:t>
            </a:r>
          </a:p>
          <a:p>
            <a:pPr>
              <a:lnSpc>
                <a:spcPct val="110000"/>
              </a:lnSpc>
            </a:pPr>
            <a:r>
              <a:rPr lang="it-IT" sz="1900" dirty="0"/>
              <a:t>Modificare eventuali prodotti </a:t>
            </a:r>
          </a:p>
          <a:p>
            <a:pPr>
              <a:lnSpc>
                <a:spcPct val="110000"/>
              </a:lnSpc>
            </a:pPr>
            <a:r>
              <a:rPr lang="it-IT" sz="1900" dirty="0"/>
              <a:t>Inviare prodotti</a:t>
            </a:r>
          </a:p>
        </p:txBody>
      </p:sp>
      <p:pic>
        <p:nvPicPr>
          <p:cNvPr id="5" name="Picture 4" descr="Immagine che contiene ombrello, tenendo, scuro, sedendo&#10;&#10;Descrizione generata automaticamente">
            <a:extLst>
              <a:ext uri="{FF2B5EF4-FFF2-40B4-BE49-F238E27FC236}">
                <a16:creationId xmlns:a16="http://schemas.microsoft.com/office/drawing/2014/main" id="{2148F07D-21BB-473C-8E34-B7DDA0E39C52}"/>
              </a:ext>
            </a:extLst>
          </p:cNvPr>
          <p:cNvPicPr>
            <a:picLocks noChangeAspect="1"/>
          </p:cNvPicPr>
          <p:nvPr/>
        </p:nvPicPr>
        <p:blipFill rotWithShape="1">
          <a:blip r:embed="rId2"/>
          <a:srcRect l="34529" r="3540"/>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212193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39"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3"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it-IT" sz="5600" b="1" spc="-100" dirty="0"/>
              <a:t>Casi d’uso</a:t>
            </a:r>
            <a:endParaRPr lang="it-IT" sz="5600" spc="-100" dirty="0"/>
          </a:p>
        </p:txBody>
      </p:sp>
      <p:sp useBgFill="1">
        <p:nvSpPr>
          <p:cNvPr id="46" name="Freeform: Shape 45">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104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it-IT" b="1" dirty="0"/>
              <a:t>Caso d’uso</a:t>
            </a:r>
            <a:endParaRPr lang="it-IT" dirty="0"/>
          </a:p>
        </p:txBody>
      </p:sp>
      <p:sp useBgFill="1">
        <p:nvSpPr>
          <p:cNvPr id="15" name="Freeform: Shape 14">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CasellaDiTesto 5">
            <a:extLst>
              <a:ext uri="{FF2B5EF4-FFF2-40B4-BE49-F238E27FC236}">
                <a16:creationId xmlns:a16="http://schemas.microsoft.com/office/drawing/2014/main" id="{9EFC2FC1-5399-5548-823B-8594C35621FC}"/>
              </a:ext>
            </a:extLst>
          </p:cNvPr>
          <p:cNvSpPr txBox="1"/>
          <p:nvPr/>
        </p:nvSpPr>
        <p:spPr>
          <a:xfrm>
            <a:off x="6480000" y="2541600"/>
            <a:ext cx="4991962" cy="3216273"/>
          </a:xfrm>
          <a:prstGeom prst="rect">
            <a:avLst/>
          </a:prstGeom>
        </p:spPr>
        <p:txBody>
          <a:bodyPr vert="horz" lIns="0" tIns="0" rIns="0" bIns="0" rtlCol="0">
            <a:normAutofit/>
          </a:bodyPr>
          <a:lstStyle/>
          <a:p>
            <a:pPr defTabSz="914400">
              <a:lnSpc>
                <a:spcPct val="120000"/>
              </a:lnSpc>
              <a:spcAft>
                <a:spcPts val="600"/>
              </a:spcAft>
              <a:buClr>
                <a:schemeClr val="accent4"/>
              </a:buClr>
            </a:pPr>
            <a:r>
              <a:rPr lang="it-IT" sz="2000" spc="20" dirty="0">
                <a:solidFill>
                  <a:schemeClr val="tx1">
                    <a:alpha val="58000"/>
                  </a:schemeClr>
                </a:solidFill>
              </a:rPr>
              <a:t>Nel seguente diagramma viene descritto il caso d’uso di un Actor (Consumatore) che desidera ricerca sia dei prodotti che dei produttori. In entrambe le operazioni il sistema necessita di collegarsi ad un sistema esterno per ricevere le informazioni desiderate e mostrarle all’Actor. </a:t>
            </a:r>
          </a:p>
        </p:txBody>
      </p:sp>
      <p:pic>
        <p:nvPicPr>
          <p:cNvPr id="8" name="Segnaposto contenuto 7" descr="Immagine che contiene testo, mappa&#10;&#10;Descrizione generata automaticamente">
            <a:extLst>
              <a:ext uri="{FF2B5EF4-FFF2-40B4-BE49-F238E27FC236}">
                <a16:creationId xmlns:a16="http://schemas.microsoft.com/office/drawing/2014/main" id="{F01E5DFD-DD76-F649-8B1E-A4182B951167}"/>
              </a:ext>
            </a:extLst>
          </p:cNvPr>
          <p:cNvPicPr>
            <a:picLocks noGrp="1" noChangeAspect="1"/>
          </p:cNvPicPr>
          <p:nvPr>
            <p:ph idx="1"/>
          </p:nvPr>
        </p:nvPicPr>
        <p:blipFill>
          <a:blip r:embed="rId2"/>
          <a:stretch>
            <a:fillRect/>
          </a:stretch>
        </p:blipFill>
        <p:spPr>
          <a:xfrm>
            <a:off x="263511" y="1487016"/>
            <a:ext cx="5276978" cy="3883967"/>
          </a:xfrm>
        </p:spPr>
      </p:pic>
    </p:spTree>
    <p:extLst>
      <p:ext uri="{BB962C8B-B14F-4D97-AF65-F5344CB8AC3E}">
        <p14:creationId xmlns:p14="http://schemas.microsoft.com/office/powerpoint/2010/main" val="23409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vert="horz" wrap="square" lIns="0" tIns="0" rIns="0" bIns="0" rtlCol="0" anchor="ctr" anchorCtr="0">
            <a:normAutofit/>
          </a:bodyPr>
          <a:lstStyle/>
          <a:p>
            <a:r>
              <a:rPr lang="it-IT" b="1" dirty="0"/>
              <a:t>Caso d’uso</a:t>
            </a:r>
            <a:endParaRPr lang="it-IT" dirty="0"/>
          </a:p>
        </p:txBody>
      </p:sp>
      <p:sp>
        <p:nvSpPr>
          <p:cNvPr id="6" name="CasellaDiTesto 5">
            <a:extLst>
              <a:ext uri="{FF2B5EF4-FFF2-40B4-BE49-F238E27FC236}">
                <a16:creationId xmlns:a16="http://schemas.microsoft.com/office/drawing/2014/main" id="{9EFC2FC1-5399-5548-823B-8594C35621FC}"/>
              </a:ext>
            </a:extLst>
          </p:cNvPr>
          <p:cNvSpPr txBox="1"/>
          <p:nvPr/>
        </p:nvSpPr>
        <p:spPr>
          <a:xfrm>
            <a:off x="720000" y="2541600"/>
            <a:ext cx="4991962" cy="3216273"/>
          </a:xfrm>
          <a:prstGeom prst="rect">
            <a:avLst/>
          </a:prstGeom>
        </p:spPr>
        <p:txBody>
          <a:bodyPr vert="horz" lIns="0" tIns="0" rIns="0" bIns="0" rtlCol="0">
            <a:normAutofit fontScale="92500" lnSpcReduction="20000"/>
          </a:bodyPr>
          <a:lstStyle/>
          <a:p>
            <a:pPr defTabSz="914400">
              <a:lnSpc>
                <a:spcPct val="120000"/>
              </a:lnSpc>
              <a:spcAft>
                <a:spcPts val="600"/>
              </a:spcAft>
              <a:buClr>
                <a:schemeClr val="accent4"/>
              </a:buClr>
            </a:pPr>
            <a:r>
              <a:rPr lang="it-IT" sz="2000" spc="20" dirty="0">
                <a:solidFill>
                  <a:schemeClr val="tx1">
                    <a:alpha val="58000"/>
                  </a:schemeClr>
                </a:solidFill>
              </a:rPr>
              <a:t>Nel seguente diagramma viene analizzato il caso d’uso in cui l’ Actor desidera aggiungere un prodotto all’interno del sistema e modificarne un altro successivamente. Come si evince dall’immagine, l’ Actor interagisce con il sistema principale attraverso le funzioni Aggiungi Articolo e Modifica Articolo che a loro volto interagiscono con un sistema esterno. Il sistema online andrà ad aggiornare le modifiche svolte dall’ Actor.</a:t>
            </a:r>
          </a:p>
        </p:txBody>
      </p:sp>
      <p:sp useBgFill="1">
        <p:nvSpPr>
          <p:cNvPr id="21" name="Freeform: Shape 20">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2" name="Segnaposto contenuto 11" descr="Immagine che contiene testo, mappa&#10;&#10;Descrizione generata automaticamente">
            <a:extLst>
              <a:ext uri="{FF2B5EF4-FFF2-40B4-BE49-F238E27FC236}">
                <a16:creationId xmlns:a16="http://schemas.microsoft.com/office/drawing/2014/main" id="{090D39DC-2E1E-6D4A-8391-2080962419E2}"/>
              </a:ext>
            </a:extLst>
          </p:cNvPr>
          <p:cNvPicPr>
            <a:picLocks noGrp="1" noChangeAspect="1"/>
          </p:cNvPicPr>
          <p:nvPr>
            <p:ph idx="1"/>
          </p:nvPr>
        </p:nvPicPr>
        <p:blipFill>
          <a:blip r:embed="rId2"/>
          <a:stretch>
            <a:fillRect/>
          </a:stretch>
        </p:blipFill>
        <p:spPr>
          <a:xfrm>
            <a:off x="6898301" y="1624479"/>
            <a:ext cx="4796068" cy="360904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215126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en-US" b="1" dirty="0"/>
              <a:t>Caso </a:t>
            </a:r>
            <a:r>
              <a:rPr lang="it-IT" b="1" dirty="0"/>
              <a:t>d’uso</a:t>
            </a:r>
            <a:endParaRPr lang="it-IT" dirty="0"/>
          </a:p>
        </p:txBody>
      </p:sp>
      <p:sp useBgFill="1">
        <p:nvSpPr>
          <p:cNvPr id="33" name="Freeform: Shape 3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CasellaDiTesto 5">
            <a:extLst>
              <a:ext uri="{FF2B5EF4-FFF2-40B4-BE49-F238E27FC236}">
                <a16:creationId xmlns:a16="http://schemas.microsoft.com/office/drawing/2014/main" id="{9EFC2FC1-5399-5548-823B-8594C35621FC}"/>
              </a:ext>
            </a:extLst>
          </p:cNvPr>
          <p:cNvSpPr txBox="1"/>
          <p:nvPr/>
        </p:nvSpPr>
        <p:spPr>
          <a:xfrm>
            <a:off x="6480000" y="2541600"/>
            <a:ext cx="4991962" cy="3216273"/>
          </a:xfrm>
          <a:prstGeom prst="rect">
            <a:avLst/>
          </a:prstGeom>
        </p:spPr>
        <p:txBody>
          <a:bodyPr vert="horz" lIns="0" tIns="0" rIns="0" bIns="0" rtlCol="0">
            <a:normAutofit/>
          </a:bodyPr>
          <a:lstStyle/>
          <a:p>
            <a:pPr defTabSz="914400">
              <a:lnSpc>
                <a:spcPct val="120000"/>
              </a:lnSpc>
              <a:spcAft>
                <a:spcPts val="600"/>
              </a:spcAft>
              <a:buClr>
                <a:schemeClr val="accent4"/>
              </a:buClr>
            </a:pPr>
            <a:r>
              <a:rPr lang="it-IT" sz="2000" spc="20" dirty="0">
                <a:solidFill>
                  <a:schemeClr val="tx1">
                    <a:alpha val="58000"/>
                  </a:schemeClr>
                </a:solidFill>
              </a:rPr>
              <a:t>Nel seguente schema viene analizzato il caso d’uso in cui due Actors, un consumatore e un produttore, desiderano registrarsi al sistema. Una volta eseguita la registrazione, l’operazione verrà a sua volta inviata ad un sistema esterno che si occuperà di gestire gli utenti.</a:t>
            </a:r>
          </a:p>
        </p:txBody>
      </p:sp>
      <p:pic>
        <p:nvPicPr>
          <p:cNvPr id="12" name="Segnaposto contenuto 11" descr="Immagine che contiene testo, mappa&#10;&#10;Descrizione generata automaticamente">
            <a:extLst>
              <a:ext uri="{FF2B5EF4-FFF2-40B4-BE49-F238E27FC236}">
                <a16:creationId xmlns:a16="http://schemas.microsoft.com/office/drawing/2014/main" id="{C33E7538-B932-DA46-82A2-8401FD0AE2B2}"/>
              </a:ext>
            </a:extLst>
          </p:cNvPr>
          <p:cNvPicPr>
            <a:picLocks noGrp="1" noChangeAspect="1"/>
          </p:cNvPicPr>
          <p:nvPr>
            <p:ph idx="1"/>
          </p:nvPr>
        </p:nvPicPr>
        <p:blipFill>
          <a:blip r:embed="rId2"/>
          <a:stretch>
            <a:fillRect/>
          </a:stretch>
        </p:blipFill>
        <p:spPr>
          <a:xfrm>
            <a:off x="218598" y="1393229"/>
            <a:ext cx="5366082" cy="4071541"/>
          </a:xfrm>
        </p:spPr>
      </p:pic>
    </p:spTree>
    <p:extLst>
      <p:ext uri="{BB962C8B-B14F-4D97-AF65-F5344CB8AC3E}">
        <p14:creationId xmlns:p14="http://schemas.microsoft.com/office/powerpoint/2010/main" val="283262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vert="horz" wrap="square" lIns="0" tIns="0" rIns="0" bIns="0" rtlCol="0" anchor="ctr" anchorCtr="0">
            <a:normAutofit/>
          </a:bodyPr>
          <a:lstStyle/>
          <a:p>
            <a:r>
              <a:rPr lang="it-IT" b="1" dirty="0"/>
              <a:t>Caso d’uso</a:t>
            </a:r>
            <a:endParaRPr lang="it-IT" dirty="0"/>
          </a:p>
        </p:txBody>
      </p:sp>
      <p:sp>
        <p:nvSpPr>
          <p:cNvPr id="6" name="CasellaDiTesto 5">
            <a:extLst>
              <a:ext uri="{FF2B5EF4-FFF2-40B4-BE49-F238E27FC236}">
                <a16:creationId xmlns:a16="http://schemas.microsoft.com/office/drawing/2014/main" id="{9EFC2FC1-5399-5548-823B-8594C35621FC}"/>
              </a:ext>
            </a:extLst>
          </p:cNvPr>
          <p:cNvSpPr txBox="1"/>
          <p:nvPr/>
        </p:nvSpPr>
        <p:spPr>
          <a:xfrm>
            <a:off x="720000" y="2541600"/>
            <a:ext cx="4991962" cy="3216273"/>
          </a:xfrm>
          <a:prstGeom prst="rect">
            <a:avLst/>
          </a:prstGeom>
        </p:spPr>
        <p:txBody>
          <a:bodyPr vert="horz" lIns="0" tIns="0" rIns="0" bIns="0" rtlCol="0">
            <a:normAutofit/>
          </a:bodyPr>
          <a:lstStyle/>
          <a:p>
            <a:pPr defTabSz="914400">
              <a:lnSpc>
                <a:spcPct val="120000"/>
              </a:lnSpc>
              <a:spcAft>
                <a:spcPts val="600"/>
              </a:spcAft>
              <a:buClr>
                <a:schemeClr val="accent4"/>
              </a:buClr>
            </a:pPr>
            <a:r>
              <a:rPr lang="it-IT" spc="20" dirty="0">
                <a:solidFill>
                  <a:schemeClr val="tx1">
                    <a:alpha val="58000"/>
                  </a:schemeClr>
                </a:solidFill>
              </a:rPr>
              <a:t>Nel seguente schema viene analizzato il caso d’uso in cui due Actors, un consumatore e un produttore, desiderano effettuare il Login al sistema. Una volta compilati i campi necessari, il sistema si collega a sua volta ad un sistema esterno per controllare che i dati inviati (inseriti dall’ Actor) siano esatti. In caso positivo dell’operazione, l’Actor può accedere alla schermata successiva.</a:t>
            </a:r>
          </a:p>
        </p:txBody>
      </p:sp>
      <p:sp useBgFill="1">
        <p:nvSpPr>
          <p:cNvPr id="48" name="Freeform: Shape 47">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1" name="Segnaposto contenuto 10" descr="Immagine che contiene testo, mappa&#10;&#10;Descrizione generata automaticamente">
            <a:extLst>
              <a:ext uri="{FF2B5EF4-FFF2-40B4-BE49-F238E27FC236}">
                <a16:creationId xmlns:a16="http://schemas.microsoft.com/office/drawing/2014/main" id="{FA7F3C71-5734-1C43-80B6-FDEDD5044111}"/>
              </a:ext>
            </a:extLst>
          </p:cNvPr>
          <p:cNvPicPr>
            <a:picLocks noGrp="1" noChangeAspect="1"/>
          </p:cNvPicPr>
          <p:nvPr>
            <p:ph idx="1"/>
          </p:nvPr>
        </p:nvPicPr>
        <p:blipFill>
          <a:blip r:embed="rId2"/>
          <a:stretch>
            <a:fillRect/>
          </a:stretch>
        </p:blipFill>
        <p:spPr>
          <a:xfrm>
            <a:off x="6627838" y="1367586"/>
            <a:ext cx="5336993" cy="4122826"/>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2183998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en-US" b="1"/>
              <a:t>Caso d’uso</a:t>
            </a:r>
            <a:endParaRPr lang="en-US"/>
          </a:p>
        </p:txBody>
      </p:sp>
      <p:sp useBgFill="1">
        <p:nvSpPr>
          <p:cNvPr id="20" name="Freeform: Shape 19">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CasellaDiTesto 5">
            <a:extLst>
              <a:ext uri="{FF2B5EF4-FFF2-40B4-BE49-F238E27FC236}">
                <a16:creationId xmlns:a16="http://schemas.microsoft.com/office/drawing/2014/main" id="{9EFC2FC1-5399-5548-823B-8594C35621FC}"/>
              </a:ext>
            </a:extLst>
          </p:cNvPr>
          <p:cNvSpPr txBox="1"/>
          <p:nvPr/>
        </p:nvSpPr>
        <p:spPr>
          <a:xfrm>
            <a:off x="6480000" y="2541600"/>
            <a:ext cx="4991962" cy="3216273"/>
          </a:xfrm>
          <a:prstGeom prst="rect">
            <a:avLst/>
          </a:prstGeom>
        </p:spPr>
        <p:txBody>
          <a:bodyPr vert="horz" lIns="0" tIns="0" rIns="0" bIns="0" rtlCol="0">
            <a:normAutofit/>
          </a:bodyPr>
          <a:lstStyle/>
          <a:p>
            <a:pPr defTabSz="914400">
              <a:lnSpc>
                <a:spcPct val="110000"/>
              </a:lnSpc>
              <a:spcAft>
                <a:spcPts val="600"/>
              </a:spcAft>
              <a:buClr>
                <a:schemeClr val="accent4"/>
              </a:buClr>
            </a:pPr>
            <a:r>
              <a:rPr lang="it-IT" sz="1900" spc="20" dirty="0">
                <a:solidFill>
                  <a:schemeClr val="tx1">
                    <a:alpha val="58000"/>
                  </a:schemeClr>
                </a:solidFill>
              </a:rPr>
              <a:t>Nel seguente diagramma viene analizzato il caso in cui l’Actor (Consumatore) vuole acquistare uno o più prodotti. Il sistema cattura l’azione e rindirizza l’Actor ad un sistema esterno per completare le ultime operazioni. Una volta concluse le operazioni, l’Actor ritorna alla schermata principale del sistema.</a:t>
            </a:r>
          </a:p>
        </p:txBody>
      </p:sp>
      <p:pic>
        <p:nvPicPr>
          <p:cNvPr id="7" name="Segnaposto contenuto 6" descr="Immagine che contiene testo, mappa&#10;&#10;Descrizione generata automaticamente">
            <a:extLst>
              <a:ext uri="{FF2B5EF4-FFF2-40B4-BE49-F238E27FC236}">
                <a16:creationId xmlns:a16="http://schemas.microsoft.com/office/drawing/2014/main" id="{162C186A-453F-AF41-B131-BB9584EB8B2F}"/>
              </a:ext>
            </a:extLst>
          </p:cNvPr>
          <p:cNvPicPr>
            <a:picLocks noGrp="1" noChangeAspect="1"/>
          </p:cNvPicPr>
          <p:nvPr>
            <p:ph idx="1"/>
          </p:nvPr>
        </p:nvPicPr>
        <p:blipFill>
          <a:blip r:embed="rId2"/>
          <a:stretch>
            <a:fillRect/>
          </a:stretch>
        </p:blipFill>
        <p:spPr>
          <a:xfrm>
            <a:off x="285603" y="1454943"/>
            <a:ext cx="5220126" cy="3948112"/>
          </a:xfrm>
        </p:spPr>
      </p:pic>
    </p:spTree>
    <p:extLst>
      <p:ext uri="{BB962C8B-B14F-4D97-AF65-F5344CB8AC3E}">
        <p14:creationId xmlns:p14="http://schemas.microsoft.com/office/powerpoint/2010/main" val="420358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Lavori correlati e analisi comparativa</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955800"/>
            <a:ext cx="10716487" cy="4521200"/>
          </a:xfrm>
        </p:spPr>
        <p:txBody>
          <a:bodyPr>
            <a:normAutofit/>
          </a:bodyPr>
          <a:lstStyle/>
          <a:p>
            <a:pPr marL="0" indent="0">
              <a:lnSpc>
                <a:spcPct val="110000"/>
              </a:lnSpc>
              <a:buNone/>
            </a:pPr>
            <a:r>
              <a:rPr lang="it-IT" sz="1800" dirty="0"/>
              <a:t>In questa fase sono stati intervistati i vari utenti per analizzare alcuni software già in uso e per selezionare quali servizi utilizzare all’interno dell’applicazione. I sistemi già conosciuti come Amazon e Ebay sono stati presi come esempio per un modello di area acquisti online, analizzandone i servizi proposti e individuando gli schemi su cui lavorare. Analogamente, una gestione account attualmente in uso da vari sistemi, è facilmente realizzabile per i lati produttore e consumatore. Un’ulteriore modello analizzato è la struttura dati per la gestione di prodotti e negozi, con opportuno sistema di ricerca modulare. Gli utenti già in possesso di questo servizio, hanno avanzato delle richieste per migliorarne lo sviluppo. </a:t>
            </a:r>
          </a:p>
          <a:p>
            <a:pPr marL="0" indent="0">
              <a:lnSpc>
                <a:spcPct val="110000"/>
              </a:lnSpc>
              <a:buNone/>
            </a:pPr>
            <a:r>
              <a:rPr lang="it-IT" sz="1800" dirty="0"/>
              <a:t>Tra le idee proposte in fase d’intervista, vi è la possibilità di collegarsi a Google Maps tramite indirizzo del negozio, stilando un percorso dal consumatore al produttore selezionato.</a:t>
            </a:r>
          </a:p>
          <a:p>
            <a:pPr marL="0" indent="0">
              <a:lnSpc>
                <a:spcPct val="110000"/>
              </a:lnSpc>
              <a:buNone/>
            </a:pPr>
            <a:r>
              <a:rPr lang="it-IT" sz="1800" dirty="0"/>
              <a:t>Per lo sviluppo dell’applicazione è stata selezionata come piattaforma Android Studio collegata ad un sistema Firebase. Il sito permette di gestire un database facilmente, modellandone la struttura online e rendendolo leggibile all’applicazione.</a:t>
            </a:r>
          </a:p>
        </p:txBody>
      </p:sp>
    </p:spTree>
    <p:extLst>
      <p:ext uri="{BB962C8B-B14F-4D97-AF65-F5344CB8AC3E}">
        <p14:creationId xmlns:p14="http://schemas.microsoft.com/office/powerpoint/2010/main" val="28352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822273"/>
          </a:xfrm>
        </p:spPr>
        <p:txBody>
          <a:bodyPr wrap="square" anchor="ctr">
            <a:normAutofit/>
          </a:bodyPr>
          <a:lstStyle/>
          <a:p>
            <a:r>
              <a:rPr lang="it-IT" b="1" dirty="0"/>
              <a:t>Idee di progetto</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441474"/>
            <a:ext cx="6379300" cy="5187926"/>
          </a:xfrm>
        </p:spPr>
        <p:txBody>
          <a:bodyPr>
            <a:noAutofit/>
          </a:bodyPr>
          <a:lstStyle/>
          <a:p>
            <a:pPr marL="0" indent="0">
              <a:lnSpc>
                <a:spcPct val="110000"/>
              </a:lnSpc>
              <a:buNone/>
            </a:pPr>
            <a:r>
              <a:rPr lang="it-IT" sz="1500" dirty="0"/>
              <a:t>Le idee sviluppate ed analizzate sono le seguenti:</a:t>
            </a:r>
          </a:p>
          <a:p>
            <a:pPr>
              <a:lnSpc>
                <a:spcPct val="110000"/>
              </a:lnSpc>
            </a:pPr>
            <a:r>
              <a:rPr lang="it-IT" sz="1500" b="1" dirty="0"/>
              <a:t>Progetto 1</a:t>
            </a:r>
            <a:r>
              <a:rPr lang="it-IT" sz="1500" dirty="0"/>
              <a:t>: Un applicativo mobile con servizi di acquisto e ricerca di prodotti agricoli. Ogni nuovo utente può iscriversi alla piattaforma online, compilando i vari campi e specificandone la tipologia di account (produttore/consumatore). Una volta registrati, potranno selezionare le varie aree disponibili come: </a:t>
            </a:r>
            <a:r>
              <a:rPr lang="it-IT" sz="1500" b="1" dirty="0"/>
              <a:t>Ricerca Prodotti</a:t>
            </a:r>
            <a:r>
              <a:rPr lang="it-IT" sz="1500" dirty="0"/>
              <a:t>, </a:t>
            </a:r>
            <a:r>
              <a:rPr lang="it-IT" sz="1500" b="1" dirty="0"/>
              <a:t>Analizza Produttori</a:t>
            </a:r>
            <a:r>
              <a:rPr lang="it-IT" sz="1500" dirty="0"/>
              <a:t>, </a:t>
            </a:r>
            <a:r>
              <a:rPr lang="it-IT" sz="1500" b="1" dirty="0"/>
              <a:t>Profilo</a:t>
            </a:r>
            <a:r>
              <a:rPr lang="it-IT" sz="1500" dirty="0"/>
              <a:t>, </a:t>
            </a:r>
            <a:r>
              <a:rPr lang="it-IT" sz="1500" b="1" dirty="0"/>
              <a:t>Impostazioni</a:t>
            </a:r>
            <a:r>
              <a:rPr lang="it-IT" sz="1500" dirty="0"/>
              <a:t>, </a:t>
            </a:r>
            <a:r>
              <a:rPr lang="it-IT" sz="1500" b="1" dirty="0"/>
              <a:t>Aggiungi Prodotto</a:t>
            </a:r>
            <a:r>
              <a:rPr lang="it-IT" sz="1500" dirty="0"/>
              <a:t>, </a:t>
            </a:r>
            <a:r>
              <a:rPr lang="it-IT" sz="1500" b="1" dirty="0"/>
              <a:t>Modifica Prodotto</a:t>
            </a:r>
            <a:r>
              <a:rPr lang="it-IT" sz="1500" dirty="0"/>
              <a:t>, ecc.… Il sistema risponde in pieno alle richieste degli utenti selezionati nelle fasi precedenti, andando a semplificare una comunicazione tra il produttore e il consumatore.</a:t>
            </a:r>
          </a:p>
          <a:p>
            <a:pPr>
              <a:lnSpc>
                <a:spcPct val="110000"/>
              </a:lnSpc>
            </a:pPr>
            <a:r>
              <a:rPr lang="it-IT" sz="1500" b="1" dirty="0"/>
              <a:t>Progetto 2</a:t>
            </a:r>
            <a:r>
              <a:rPr lang="it-IT" sz="1500" dirty="0"/>
              <a:t>: Un applicativo mobile che consente di esplorare i produttori delle varie regioni italiane. Ogni produttore promuove i propri prodotti locali, segnalandone le specifiche e le caratteristiche. Viceversa, i consumatori potranno collegarsi ai vari servizi di ricerca proposti, selezionando i vari prodotti o quali produttori visitare il loco. Il servizio Google Maps inserito all’interno del profilo produttore, permette di indicare la strada più rapida per raggiungerlo.</a:t>
            </a:r>
          </a:p>
        </p:txBody>
      </p:sp>
      <p:pic>
        <p:nvPicPr>
          <p:cNvPr id="6" name="Picture 4" descr="Immagine che contiene ombrello, tenendo, scuro, sedendo&#10;&#10;Descrizione generata automaticamente">
            <a:extLst>
              <a:ext uri="{FF2B5EF4-FFF2-40B4-BE49-F238E27FC236}">
                <a16:creationId xmlns:a16="http://schemas.microsoft.com/office/drawing/2014/main" id="{AEB02624-C234-4EBD-AEE7-6B8BB7EA3D40}"/>
              </a:ext>
            </a:extLst>
          </p:cNvPr>
          <p:cNvPicPr>
            <a:picLocks noChangeAspect="1"/>
          </p:cNvPicPr>
          <p:nvPr/>
        </p:nvPicPr>
        <p:blipFill rotWithShape="1">
          <a:blip r:embed="rId2"/>
          <a:srcRect l="34529" r="3540"/>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307270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Idee di progetto</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768512"/>
            <a:ext cx="10716487" cy="3320975"/>
          </a:xfrm>
        </p:spPr>
        <p:txBody>
          <a:bodyPr>
            <a:normAutofit/>
          </a:bodyPr>
          <a:lstStyle/>
          <a:p>
            <a:pPr marL="0" indent="0">
              <a:lnSpc>
                <a:spcPct val="110000"/>
              </a:lnSpc>
              <a:buNone/>
            </a:pPr>
            <a:r>
              <a:rPr lang="it-IT" sz="1900" dirty="0"/>
              <a:t>In entrambi i progetti sopra elencati, il produttore e il consumatore sono in diretto contatto, permettendo lo sviluppo del mercato agroalimentare. La differenza tra i due progetti analizzati è la tipologia di vendita, in quanto nel primo caso viene considerata anche l’opzione online, mentre nel secondo, vi è l’obbligo di acquisto in loco. Considerando i modelli già utilizzati da molti sistemi esistenti e sfruttando già i servizi conosciuti, si è optato per la prima idea di progetto, ampliando il commercio a tutti i produttori. </a:t>
            </a:r>
          </a:p>
          <a:p>
            <a:pPr marL="0" indent="0">
              <a:lnSpc>
                <a:spcPct val="110000"/>
              </a:lnSpc>
              <a:buNone/>
            </a:pPr>
            <a:r>
              <a:rPr lang="it-IT" sz="1900" dirty="0"/>
              <a:t>Nella prossima slide vengono analizzati i vantaggi e gli svantaggi per lo sviluppo di entrambi i progetti.</a:t>
            </a:r>
          </a:p>
        </p:txBody>
      </p:sp>
    </p:spTree>
    <p:extLst>
      <p:ext uri="{BB962C8B-B14F-4D97-AF65-F5344CB8AC3E}">
        <p14:creationId xmlns:p14="http://schemas.microsoft.com/office/powerpoint/2010/main" val="219909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Descrizione del problema</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524000"/>
            <a:ext cx="10716487" cy="5041900"/>
          </a:xfrm>
        </p:spPr>
        <p:txBody>
          <a:bodyPr>
            <a:noAutofit/>
          </a:bodyPr>
          <a:lstStyle/>
          <a:p>
            <a:pPr marL="0" indent="0">
              <a:lnSpc>
                <a:spcPct val="110000"/>
              </a:lnSpc>
              <a:buNone/>
            </a:pPr>
            <a:r>
              <a:rPr lang="it-IT" sz="1800" dirty="0"/>
              <a:t>L’idea considerata è quella di favorire la distribuzione di prodotti locali o nazionali, facilitandone le operazioni tramite un sistema di ricerca di aziende registrate. </a:t>
            </a:r>
          </a:p>
          <a:p>
            <a:pPr marL="0" indent="0">
              <a:lnSpc>
                <a:spcPct val="110000"/>
              </a:lnSpc>
              <a:buNone/>
            </a:pPr>
            <a:r>
              <a:rPr lang="it-IT" sz="1800" dirty="0"/>
              <a:t>Ogni consumatore ha a disposizione un proprio account personale in cui sarà possibile selezionare svariati articoli proposti. Ogni prodotto ha a disposizione una scheda con le proprie specifiche, come ad esempio: il modello di coltivazione o l’uso di conservanti chimici. Una volta acquistato un articolo, il consumatore potrà ritirare il prodotto in loco, oppure scegliere tra le varie modalità di spedizione proposte. In caso di problemi, ogni produttore potrà essere contattato via e-mail, numero telefonico o contattare il servizio clienti nell’opportuna sezione.</a:t>
            </a:r>
          </a:p>
          <a:p>
            <a:pPr marL="0" indent="0">
              <a:lnSpc>
                <a:spcPct val="110000"/>
              </a:lnSpc>
              <a:buNone/>
            </a:pPr>
            <a:r>
              <a:rPr lang="it-IT" sz="1800" dirty="0"/>
              <a:t>Analogamente, le aziende o i produttori hanno a disposizione un proprio account Demetra per poter registrare il proprio negozio online. Una volta registrati potranno inserire i propri prodotti compilando i vari campi all’interno di una scheda. I prodotti potranno essere modificati anche una volta registrati nel proprio negozio. Ogni produttore potrà selezionare le modalità di vendita dei propri articoli, specificandone la possibilità di acquisto in loco o online (molteplici funzioni). </a:t>
            </a:r>
          </a:p>
        </p:txBody>
      </p:sp>
    </p:spTree>
    <p:extLst>
      <p:ext uri="{BB962C8B-B14F-4D97-AF65-F5344CB8AC3E}">
        <p14:creationId xmlns:p14="http://schemas.microsoft.com/office/powerpoint/2010/main" val="2703437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3107463" cy="5510138"/>
          </a:xfrm>
        </p:spPr>
        <p:txBody>
          <a:bodyPr>
            <a:normAutofit/>
          </a:bodyPr>
          <a:lstStyle/>
          <a:p>
            <a:r>
              <a:rPr lang="it-IT" b="1" dirty="0"/>
              <a:t>Progetto 1</a:t>
            </a:r>
            <a:endParaRPr lang="it-IT" dirty="0"/>
          </a:p>
        </p:txBody>
      </p:sp>
      <p:sp useBgFill="1">
        <p:nvSpPr>
          <p:cNvPr id="27" name="Freeform: Shape 26">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Segnaposto contenuto 2">
            <a:extLst>
              <a:ext uri="{FF2B5EF4-FFF2-40B4-BE49-F238E27FC236}">
                <a16:creationId xmlns:a16="http://schemas.microsoft.com/office/drawing/2014/main" id="{28A34061-8F47-4B43-A384-B68FB9E7AE32}"/>
              </a:ext>
            </a:extLst>
          </p:cNvPr>
          <p:cNvGraphicFramePr>
            <a:graphicFrameLocks noGrp="1"/>
          </p:cNvGraphicFramePr>
          <p:nvPr>
            <p:ph idx="1"/>
            <p:extLst>
              <p:ext uri="{D42A27DB-BD31-4B8C-83A1-F6EECF244321}">
                <p14:modId xmlns:p14="http://schemas.microsoft.com/office/powerpoint/2010/main" val="3771905054"/>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3107463" cy="5510138"/>
          </a:xfrm>
        </p:spPr>
        <p:txBody>
          <a:bodyPr>
            <a:normAutofit/>
          </a:bodyPr>
          <a:lstStyle/>
          <a:p>
            <a:r>
              <a:rPr lang="it-IT" b="1" dirty="0"/>
              <a:t>Progetto 2</a:t>
            </a:r>
            <a:endParaRPr lang="it-IT" dirty="0"/>
          </a:p>
        </p:txBody>
      </p:sp>
      <p:sp useBgFill="1">
        <p:nvSpPr>
          <p:cNvPr id="27" name="Freeform: Shape 26">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Segnaposto contenuto 2">
            <a:extLst>
              <a:ext uri="{FF2B5EF4-FFF2-40B4-BE49-F238E27FC236}">
                <a16:creationId xmlns:a16="http://schemas.microsoft.com/office/drawing/2014/main" id="{28A34061-8F47-4B43-A384-B68FB9E7AE32}"/>
              </a:ext>
            </a:extLst>
          </p:cNvPr>
          <p:cNvGraphicFramePr>
            <a:graphicFrameLocks noGrp="1"/>
          </p:cNvGraphicFramePr>
          <p:nvPr>
            <p:ph idx="1"/>
            <p:extLst>
              <p:ext uri="{D42A27DB-BD31-4B8C-83A1-F6EECF244321}">
                <p14:modId xmlns:p14="http://schemas.microsoft.com/office/powerpoint/2010/main" val="2805626133"/>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992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EF57F5-0822-433D-BDBD-4BE65F79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ADC837-B58F-47AA-91E4-BB75C2D94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wrap="square" anchor="ctr">
            <a:normAutofit/>
          </a:bodyPr>
          <a:lstStyle/>
          <a:p>
            <a:r>
              <a:rPr lang="it-IT" b="1" dirty="0"/>
              <a:t>Tecnologie Utilizzate</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2541600"/>
            <a:ext cx="4991962" cy="3216273"/>
          </a:xfrm>
        </p:spPr>
        <p:txBody>
          <a:bodyPr>
            <a:normAutofit/>
          </a:bodyPr>
          <a:lstStyle/>
          <a:p>
            <a:pPr marL="0" indent="0">
              <a:buNone/>
            </a:pPr>
            <a:r>
              <a:rPr lang="it-IT" dirty="0"/>
              <a:t>Come elencato precedentemente, per lo sviluppo del progetto sono stati utilizzati:</a:t>
            </a:r>
          </a:p>
          <a:p>
            <a:r>
              <a:rPr lang="it-IT" dirty="0"/>
              <a:t>Android Studio, per la sezione codice e design;</a:t>
            </a:r>
          </a:p>
          <a:p>
            <a:r>
              <a:rPr lang="it-IT" dirty="0"/>
              <a:t>Firebase, per la sezione Database;</a:t>
            </a:r>
          </a:p>
          <a:p>
            <a:r>
              <a:rPr lang="it-IT" dirty="0"/>
              <a:t>Google Maps, per il sistema mappe;</a:t>
            </a:r>
          </a:p>
          <a:p>
            <a:r>
              <a:rPr lang="it-IT" dirty="0"/>
              <a:t>PayPal, per il sistema dei pagamenti;</a:t>
            </a:r>
          </a:p>
          <a:p>
            <a:endParaRPr lang="it-IT" dirty="0"/>
          </a:p>
          <a:p>
            <a:endParaRPr lang="it-IT" dirty="0"/>
          </a:p>
        </p:txBody>
      </p:sp>
      <p:sp useBgFill="1">
        <p:nvSpPr>
          <p:cNvPr id="17" name="Freeform: Shape 16">
            <a:extLst>
              <a:ext uri="{FF2B5EF4-FFF2-40B4-BE49-F238E27FC236}">
                <a16:creationId xmlns:a16="http://schemas.microsoft.com/office/drawing/2014/main" id="{7D5A25AB-3B80-485D-8183-9887D730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2686" y="0"/>
            <a:ext cx="5759314" cy="6858000"/>
          </a:xfrm>
          <a:custGeom>
            <a:avLst/>
            <a:gdLst>
              <a:gd name="connsiteX0" fmla="*/ 29541 w 6191250"/>
              <a:gd name="connsiteY0" fmla="*/ 0 h 6858000"/>
              <a:gd name="connsiteX1" fmla="*/ 6191250 w 6191250"/>
              <a:gd name="connsiteY1" fmla="*/ 0 h 6858000"/>
              <a:gd name="connsiteX2" fmla="*/ 6191250 w 6191250"/>
              <a:gd name="connsiteY2" fmla="*/ 6858000 h 6858000"/>
              <a:gd name="connsiteX3" fmla="*/ 138706 w 6191250"/>
              <a:gd name="connsiteY3" fmla="*/ 6858000 h 6858000"/>
              <a:gd name="connsiteX4" fmla="*/ 138706 w 6191250"/>
              <a:gd name="connsiteY4" fmla="*/ 6644713 h 6858000"/>
              <a:gd name="connsiteX5" fmla="*/ 138706 w 6191250"/>
              <a:gd name="connsiteY5" fmla="*/ 6328767 h 6858000"/>
              <a:gd name="connsiteX6" fmla="*/ 25442 w 6191250"/>
              <a:gd name="connsiteY6" fmla="*/ 1809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1250" h="6858000">
                <a:moveTo>
                  <a:pt x="29541" y="0"/>
                </a:moveTo>
                <a:lnTo>
                  <a:pt x="6191250" y="0"/>
                </a:lnTo>
                <a:lnTo>
                  <a:pt x="6191250" y="6858000"/>
                </a:lnTo>
                <a:lnTo>
                  <a:pt x="138706" y="6858000"/>
                </a:lnTo>
                <a:lnTo>
                  <a:pt x="138706" y="6644713"/>
                </a:lnTo>
                <a:cubicBezTo>
                  <a:pt x="138706" y="6540825"/>
                  <a:pt x="138706" y="6435512"/>
                  <a:pt x="138706" y="6328767"/>
                </a:cubicBezTo>
                <a:cubicBezTo>
                  <a:pt x="-22214" y="4535439"/>
                  <a:pt x="-17185" y="2213719"/>
                  <a:pt x="25442" y="180964"/>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7" name="Immagine 6" descr="Immagine che contiene disegnando&#10;&#10;Descrizione generata automaticamente">
            <a:extLst>
              <a:ext uri="{FF2B5EF4-FFF2-40B4-BE49-F238E27FC236}">
                <a16:creationId xmlns:a16="http://schemas.microsoft.com/office/drawing/2014/main" id="{11F7ADD8-2358-9C45-9E02-AC5D0C93A0A0}"/>
              </a:ext>
            </a:extLst>
          </p:cNvPr>
          <p:cNvPicPr>
            <a:picLocks noChangeAspect="1"/>
          </p:cNvPicPr>
          <p:nvPr/>
        </p:nvPicPr>
        <p:blipFill>
          <a:blip r:embed="rId2"/>
          <a:stretch>
            <a:fillRect/>
          </a:stretch>
        </p:blipFill>
        <p:spPr>
          <a:xfrm>
            <a:off x="7262895" y="724330"/>
            <a:ext cx="1770774" cy="2524669"/>
          </a:xfrm>
          <a:custGeom>
            <a:avLst/>
            <a:gdLst/>
            <a:ahLst/>
            <a:cxnLst/>
            <a:rect l="l" t="t" r="r" b="b"/>
            <a:pathLst>
              <a:path w="1967920" h="2524669">
                <a:moveTo>
                  <a:pt x="0" y="0"/>
                </a:moveTo>
                <a:lnTo>
                  <a:pt x="1967920" y="0"/>
                </a:lnTo>
                <a:lnTo>
                  <a:pt x="1967920" y="2524669"/>
                </a:lnTo>
                <a:lnTo>
                  <a:pt x="0" y="2524669"/>
                </a:lnTo>
                <a:close/>
              </a:path>
            </a:pathLst>
          </a:custGeom>
        </p:spPr>
      </p:pic>
      <p:pic>
        <p:nvPicPr>
          <p:cNvPr id="4" name="Immagine 3" descr="Immagine che contiene disegnando&#10;&#10;Descrizione generata automaticamente">
            <a:extLst>
              <a:ext uri="{FF2B5EF4-FFF2-40B4-BE49-F238E27FC236}">
                <a16:creationId xmlns:a16="http://schemas.microsoft.com/office/drawing/2014/main" id="{48B752E8-561A-4045-ABE3-0D1A9F291BB3}"/>
              </a:ext>
            </a:extLst>
          </p:cNvPr>
          <p:cNvPicPr>
            <a:picLocks noChangeAspect="1"/>
          </p:cNvPicPr>
          <p:nvPr/>
        </p:nvPicPr>
        <p:blipFill>
          <a:blip r:embed="rId3"/>
          <a:stretch>
            <a:fillRect/>
          </a:stretch>
        </p:blipFill>
        <p:spPr>
          <a:xfrm>
            <a:off x="9492242" y="920708"/>
            <a:ext cx="1967920" cy="2131913"/>
          </a:xfrm>
          <a:custGeom>
            <a:avLst/>
            <a:gdLst/>
            <a:ahLst/>
            <a:cxnLst/>
            <a:rect l="l" t="t" r="r" b="b"/>
            <a:pathLst>
              <a:path w="1967919" h="2524669">
                <a:moveTo>
                  <a:pt x="0" y="0"/>
                </a:moveTo>
                <a:lnTo>
                  <a:pt x="1967919" y="0"/>
                </a:lnTo>
                <a:lnTo>
                  <a:pt x="1967919" y="2524669"/>
                </a:lnTo>
                <a:lnTo>
                  <a:pt x="0" y="2524669"/>
                </a:lnTo>
                <a:close/>
              </a:path>
            </a:pathLst>
          </a:custGeom>
        </p:spPr>
      </p:pic>
      <p:pic>
        <p:nvPicPr>
          <p:cNvPr id="5" name="Immagine 4" descr="Immagine che contiene disegnando&#10;&#10;Descrizione generata automaticamente">
            <a:extLst>
              <a:ext uri="{FF2B5EF4-FFF2-40B4-BE49-F238E27FC236}">
                <a16:creationId xmlns:a16="http://schemas.microsoft.com/office/drawing/2014/main" id="{06DF93DC-BBDD-6C4F-BBBF-CA30396CD762}"/>
              </a:ext>
            </a:extLst>
          </p:cNvPr>
          <p:cNvPicPr>
            <a:picLocks noChangeAspect="1"/>
          </p:cNvPicPr>
          <p:nvPr/>
        </p:nvPicPr>
        <p:blipFill>
          <a:blip r:embed="rId4"/>
          <a:stretch>
            <a:fillRect/>
          </a:stretch>
        </p:blipFill>
        <p:spPr>
          <a:xfrm>
            <a:off x="7212884" y="3604670"/>
            <a:ext cx="1870797" cy="2524669"/>
          </a:xfrm>
          <a:custGeom>
            <a:avLst/>
            <a:gdLst/>
            <a:ahLst/>
            <a:cxnLst/>
            <a:rect l="l" t="t" r="r" b="b"/>
            <a:pathLst>
              <a:path w="1967920" h="2524669">
                <a:moveTo>
                  <a:pt x="0" y="0"/>
                </a:moveTo>
                <a:lnTo>
                  <a:pt x="1967920" y="0"/>
                </a:lnTo>
                <a:lnTo>
                  <a:pt x="1967920" y="2524669"/>
                </a:lnTo>
                <a:lnTo>
                  <a:pt x="0" y="2524669"/>
                </a:lnTo>
                <a:close/>
              </a:path>
            </a:pathLst>
          </a:custGeom>
        </p:spPr>
      </p:pic>
      <p:pic>
        <p:nvPicPr>
          <p:cNvPr id="8" name="Immagine 7" descr="Immagine che contiene disegnando&#10;&#10;Descrizione generata automaticamente">
            <a:extLst>
              <a:ext uri="{FF2B5EF4-FFF2-40B4-BE49-F238E27FC236}">
                <a16:creationId xmlns:a16="http://schemas.microsoft.com/office/drawing/2014/main" id="{F97C7CD2-E790-324E-9CD0-C58DA225D79E}"/>
              </a:ext>
            </a:extLst>
          </p:cNvPr>
          <p:cNvPicPr>
            <a:picLocks noChangeAspect="1"/>
          </p:cNvPicPr>
          <p:nvPr/>
        </p:nvPicPr>
        <p:blipFill>
          <a:blip r:embed="rId5"/>
          <a:stretch>
            <a:fillRect/>
          </a:stretch>
        </p:blipFill>
        <p:spPr>
          <a:xfrm>
            <a:off x="9492242" y="3908060"/>
            <a:ext cx="1967920" cy="1917888"/>
          </a:xfrm>
          <a:custGeom>
            <a:avLst/>
            <a:gdLst/>
            <a:ahLst/>
            <a:cxnLst/>
            <a:rect l="l" t="t" r="r" b="b"/>
            <a:pathLst>
              <a:path w="1967919" h="2524669">
                <a:moveTo>
                  <a:pt x="0" y="0"/>
                </a:moveTo>
                <a:lnTo>
                  <a:pt x="1967919" y="0"/>
                </a:lnTo>
                <a:lnTo>
                  <a:pt x="1967919" y="2524669"/>
                </a:lnTo>
                <a:lnTo>
                  <a:pt x="0" y="2524669"/>
                </a:lnTo>
                <a:close/>
              </a:path>
            </a:pathLst>
          </a:custGeom>
        </p:spPr>
      </p:pic>
    </p:spTree>
    <p:extLst>
      <p:ext uri="{BB962C8B-B14F-4D97-AF65-F5344CB8AC3E}">
        <p14:creationId xmlns:p14="http://schemas.microsoft.com/office/powerpoint/2010/main" val="402324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26"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b="1" spc="-100" dirty="0"/>
              <a:t>Paper Sketch</a:t>
            </a:r>
            <a:br>
              <a:rPr lang="en-US" sz="5600" b="1" spc="-100" dirty="0"/>
            </a:br>
            <a:r>
              <a:rPr lang="it-IT" sz="5600" b="1" spc="-100" dirty="0"/>
              <a:t>Prototipi</a:t>
            </a:r>
            <a:endParaRPr lang="it-IT" sz="5600" spc="-100" dirty="0"/>
          </a:p>
        </p:txBody>
      </p:sp>
      <p:sp useBgFill="1">
        <p:nvSpPr>
          <p:cNvPr id="33" name="Freeform: Shape 32">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5079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descr="Immagine che contiene schermo, sedendo, parcheggiato&#10;&#10;Descrizione generata automaticamente">
            <a:extLst>
              <a:ext uri="{FF2B5EF4-FFF2-40B4-BE49-F238E27FC236}">
                <a16:creationId xmlns:a16="http://schemas.microsoft.com/office/drawing/2014/main" id="{DB0DAF48-7322-344F-B65B-13D55778867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626" b="653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 name="CasellaDiTesto 4">
            <a:extLst>
              <a:ext uri="{FF2B5EF4-FFF2-40B4-BE49-F238E27FC236}">
                <a16:creationId xmlns:a16="http://schemas.microsoft.com/office/drawing/2014/main" id="{D81409ED-3AED-6242-9817-1758D7A598E1}"/>
              </a:ext>
            </a:extLst>
          </p:cNvPr>
          <p:cNvSpPr txBox="1"/>
          <p:nvPr/>
        </p:nvSpPr>
        <p:spPr>
          <a:xfrm>
            <a:off x="8077180" y="114300"/>
            <a:ext cx="4368800" cy="292388"/>
          </a:xfrm>
          <a:prstGeom prst="rect">
            <a:avLst/>
          </a:prstGeom>
          <a:noFill/>
        </p:spPr>
        <p:txBody>
          <a:bodyPr wrap="square" rtlCol="0">
            <a:spAutoFit/>
          </a:bodyPr>
          <a:lstStyle/>
          <a:p>
            <a:r>
              <a:rPr lang="it-IT" sz="1300" dirty="0">
                <a:latin typeface="Cocogoose Pro" pitchFamily="2" charset="0"/>
              </a:rPr>
              <a:t>Tavola Sketch Profilo Utente Produttore</a:t>
            </a:r>
          </a:p>
        </p:txBody>
      </p:sp>
    </p:spTree>
    <p:extLst>
      <p:ext uri="{BB962C8B-B14F-4D97-AF65-F5344CB8AC3E}">
        <p14:creationId xmlns:p14="http://schemas.microsoft.com/office/powerpoint/2010/main" val="29433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64B55095-E9A4-9248-BA5C-FC395CDB6AD7}"/>
              </a:ext>
            </a:extLst>
          </p:cNvPr>
          <p:cNvSpPr txBox="1"/>
          <p:nvPr/>
        </p:nvSpPr>
        <p:spPr>
          <a:xfrm>
            <a:off x="7632700" y="6419423"/>
            <a:ext cx="4368800" cy="292388"/>
          </a:xfrm>
          <a:prstGeom prst="rect">
            <a:avLst/>
          </a:prstGeom>
          <a:noFill/>
        </p:spPr>
        <p:txBody>
          <a:bodyPr wrap="square" rtlCol="0">
            <a:spAutoFit/>
          </a:bodyPr>
          <a:lstStyle/>
          <a:p>
            <a:r>
              <a:rPr lang="it-IT" sz="1300" dirty="0">
                <a:latin typeface="Cocogoose Pro" pitchFamily="2" charset="0"/>
              </a:rPr>
              <a:t>Tavola Sketch Profilo Utente Consumatore</a:t>
            </a:r>
          </a:p>
        </p:txBody>
      </p:sp>
      <p:pic>
        <p:nvPicPr>
          <p:cNvPr id="9" name="Immagine 8">
            <a:extLst>
              <a:ext uri="{FF2B5EF4-FFF2-40B4-BE49-F238E27FC236}">
                <a16:creationId xmlns:a16="http://schemas.microsoft.com/office/drawing/2014/main" id="{393073E3-E511-374C-ABD4-744A887FFD0C}"/>
              </a:ext>
            </a:extLst>
          </p:cNvPr>
          <p:cNvPicPr>
            <a:picLocks noChangeAspect="1"/>
          </p:cNvPicPr>
          <p:nvPr/>
        </p:nvPicPr>
        <p:blipFill>
          <a:blip r:embed="rId2"/>
          <a:stretch>
            <a:fillRect/>
          </a:stretch>
        </p:blipFill>
        <p:spPr>
          <a:xfrm>
            <a:off x="-11837" y="-1"/>
            <a:ext cx="12191998" cy="6858001"/>
          </a:xfrm>
          <a:prstGeom prst="rect">
            <a:avLst/>
          </a:prstGeom>
        </p:spPr>
      </p:pic>
    </p:spTree>
    <p:extLst>
      <p:ext uri="{BB962C8B-B14F-4D97-AF65-F5344CB8AC3E}">
        <p14:creationId xmlns:p14="http://schemas.microsoft.com/office/powerpoint/2010/main" val="378217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descr="Immagine che contiene schermo&#10;&#10;Descrizione generata automaticamente">
            <a:extLst>
              <a:ext uri="{FF2B5EF4-FFF2-40B4-BE49-F238E27FC236}">
                <a16:creationId xmlns:a16="http://schemas.microsoft.com/office/drawing/2014/main" id="{54D2D77E-8697-0A46-9D8C-4849BD359240}"/>
              </a:ext>
            </a:extLst>
          </p:cNvPr>
          <p:cNvPicPr>
            <a:picLocks noGrp="1" noChangeAspect="1"/>
          </p:cNvPicPr>
          <p:nvPr>
            <p:ph idx="1"/>
          </p:nvPr>
        </p:nvPicPr>
        <p:blipFill rotWithShape="1">
          <a:blip r:embed="rId2"/>
          <a:srcRect t="2150" b="1358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 name="CasellaDiTesto 6">
            <a:extLst>
              <a:ext uri="{FF2B5EF4-FFF2-40B4-BE49-F238E27FC236}">
                <a16:creationId xmlns:a16="http://schemas.microsoft.com/office/drawing/2014/main" id="{0299BDA9-ECC5-264D-8935-0F239AD33AAF}"/>
              </a:ext>
            </a:extLst>
          </p:cNvPr>
          <p:cNvSpPr txBox="1"/>
          <p:nvPr/>
        </p:nvSpPr>
        <p:spPr>
          <a:xfrm>
            <a:off x="7416800" y="6451600"/>
            <a:ext cx="4889500" cy="307777"/>
          </a:xfrm>
          <a:prstGeom prst="rect">
            <a:avLst/>
          </a:prstGeom>
          <a:noFill/>
        </p:spPr>
        <p:txBody>
          <a:bodyPr wrap="square" rtlCol="0">
            <a:spAutoFit/>
          </a:bodyPr>
          <a:lstStyle/>
          <a:p>
            <a:r>
              <a:rPr lang="it-IT" sz="1400" dirty="0">
                <a:latin typeface="Cocogoose Pro" pitchFamily="2" charset="0"/>
              </a:rPr>
              <a:t>Tavola Prototipo Profilo Utente Consumatore</a:t>
            </a:r>
          </a:p>
        </p:txBody>
      </p:sp>
    </p:spTree>
    <p:extLst>
      <p:ext uri="{BB962C8B-B14F-4D97-AF65-F5344CB8AC3E}">
        <p14:creationId xmlns:p14="http://schemas.microsoft.com/office/powerpoint/2010/main" val="247404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333500"/>
            <a:ext cx="10716487" cy="5207000"/>
          </a:xfrm>
        </p:spPr>
        <p:txBody>
          <a:bodyPr>
            <a:noAutofit/>
          </a:bodyPr>
          <a:lstStyle/>
          <a:p>
            <a:pPr marL="0" indent="0">
              <a:lnSpc>
                <a:spcPct val="110000"/>
              </a:lnSpc>
              <a:buNone/>
            </a:pPr>
            <a:r>
              <a:rPr lang="it-IT" sz="1600" b="1" i="1" dirty="0"/>
              <a:t>Azione da svolgere</a:t>
            </a:r>
            <a:r>
              <a:rPr lang="it-IT" sz="1600" dirty="0"/>
              <a:t> </a:t>
            </a:r>
            <a:br>
              <a:rPr lang="it-IT" sz="1600" dirty="0"/>
            </a:br>
            <a:r>
              <a:rPr lang="it-IT" sz="1600" b="1" dirty="0"/>
              <a:t>Cosa fa Paolo</a:t>
            </a:r>
            <a:r>
              <a:rPr lang="it-IT" sz="1600" dirty="0"/>
              <a:t> </a:t>
            </a:r>
            <a:br>
              <a:rPr lang="it-IT" sz="1600" dirty="0"/>
            </a:br>
            <a:r>
              <a:rPr lang="it-IT" sz="1600" dirty="0"/>
              <a:t>Registra il proprio negozio online</a:t>
            </a:r>
            <a:br>
              <a:rPr lang="it-IT" sz="1600" dirty="0"/>
            </a:br>
            <a:r>
              <a:rPr lang="it-IT" sz="1600" b="1" dirty="0"/>
              <a:t>Cosa fa il sistema</a:t>
            </a:r>
            <a:r>
              <a:rPr lang="it-IT" sz="1600" dirty="0"/>
              <a:t> </a:t>
            </a:r>
            <a:br>
              <a:rPr lang="it-IT" sz="1600" dirty="0"/>
            </a:br>
            <a:r>
              <a:rPr lang="it-IT" sz="1600" dirty="0"/>
              <a:t>Carica la form per la registrazione</a:t>
            </a:r>
            <a:br>
              <a:rPr lang="it-IT" sz="1600" dirty="0"/>
            </a:br>
            <a:br>
              <a:rPr lang="it-IT" sz="1600" dirty="0"/>
            </a:br>
            <a:r>
              <a:rPr lang="it-IT" sz="1600" b="1" i="1" dirty="0"/>
              <a:t>Analisi dell’azione</a:t>
            </a:r>
            <a:r>
              <a:rPr lang="it-IT" sz="1600" dirty="0"/>
              <a:t> </a:t>
            </a:r>
            <a:br>
              <a:rPr lang="it-IT" sz="1600" dirty="0"/>
            </a:br>
            <a:r>
              <a:rPr lang="it-IT" sz="1600" dirty="0"/>
              <a:t>Paolo clicca sulla scritta </a:t>
            </a:r>
            <a:r>
              <a:rPr lang="it-IT" sz="1600" b="1" dirty="0"/>
              <a:t>Registrazione </a:t>
            </a:r>
            <a:r>
              <a:rPr lang="it-IT" sz="1600" dirty="0"/>
              <a:t>affinché venga caricata la sezione con annessa scheda da compilare.</a:t>
            </a:r>
            <a:br>
              <a:rPr lang="it-IT" sz="1600" dirty="0"/>
            </a:br>
            <a:r>
              <a:rPr lang="it-IT" sz="1600" b="1" dirty="0"/>
              <a:t>Domanda 1</a:t>
            </a:r>
            <a:r>
              <a:rPr lang="it-IT" sz="1600" dirty="0"/>
              <a:t> </a:t>
            </a:r>
            <a:br>
              <a:rPr lang="it-IT" sz="1600" dirty="0"/>
            </a:br>
            <a:r>
              <a:rPr lang="it-IT" sz="1600" dirty="0"/>
              <a:t>L’azione è sufficientemente evidente a Paolo ?</a:t>
            </a:r>
            <a:br>
              <a:rPr lang="it-IT" sz="1600" dirty="0"/>
            </a:br>
            <a:r>
              <a:rPr lang="it-IT" sz="1600" dirty="0"/>
              <a:t>Si, l’azione richiesta è esplicita e viene segnalata all’interno della sezione principale.</a:t>
            </a:r>
          </a:p>
          <a:p>
            <a:pPr marL="0" indent="0">
              <a:lnSpc>
                <a:spcPct val="110000"/>
              </a:lnSpc>
              <a:buNone/>
            </a:pPr>
            <a:br>
              <a:rPr lang="it-IT" sz="1600" dirty="0"/>
            </a:br>
            <a:r>
              <a:rPr lang="it-IT" sz="1600" b="1" dirty="0"/>
              <a:t>Domanda 2</a:t>
            </a:r>
            <a:r>
              <a:rPr lang="it-IT" sz="1600" dirty="0"/>
              <a:t> </a:t>
            </a:r>
            <a:br>
              <a:rPr lang="it-IT" sz="1600" dirty="0"/>
            </a:br>
            <a:r>
              <a:rPr lang="it-IT" sz="1600" dirty="0"/>
              <a:t>Paolo è in grado di riconoscere l’azione in base alla sua descrizione? </a:t>
            </a:r>
            <a:br>
              <a:rPr lang="it-IT" sz="1600" dirty="0"/>
            </a:br>
            <a:r>
              <a:rPr lang="it-IT" sz="1600" dirty="0"/>
              <a:t>Si, l’azione è evidenziata all’interno della scena ed è riportata nella schermata di </a:t>
            </a:r>
            <a:r>
              <a:rPr lang="it-IT" sz="1600" b="1" dirty="0"/>
              <a:t>Login</a:t>
            </a:r>
            <a:r>
              <a:rPr lang="it-IT" sz="1600" dirty="0"/>
              <a:t> come alternativa.</a:t>
            </a:r>
            <a:br>
              <a:rPr lang="it-IT" sz="1600" dirty="0"/>
            </a:br>
            <a:br>
              <a:rPr lang="it-IT" sz="1600" dirty="0"/>
            </a:br>
            <a:r>
              <a:rPr lang="it-IT" sz="1600" b="1" dirty="0"/>
              <a:t>Domanda 3</a:t>
            </a:r>
            <a:r>
              <a:rPr lang="it-IT" sz="1600" dirty="0"/>
              <a:t> </a:t>
            </a:r>
            <a:br>
              <a:rPr lang="it-IT" sz="1600" dirty="0"/>
            </a:br>
            <a:r>
              <a:rPr lang="it-IT" sz="1600" dirty="0"/>
              <a:t>Paolo può capire se ha fatto la scelta giusta in base alla risposta del sistema?</a:t>
            </a:r>
            <a:br>
              <a:rPr lang="it-IT" sz="1600" dirty="0"/>
            </a:br>
            <a:r>
              <a:rPr lang="it-IT" sz="1600" dirty="0"/>
              <a:t>Si, poiché il sistema una volta catturata l’azione, carica velocemente la sezione per la registrazione.</a:t>
            </a:r>
          </a:p>
        </p:txBody>
      </p:sp>
    </p:spTree>
    <p:extLst>
      <p:ext uri="{BB962C8B-B14F-4D97-AF65-F5344CB8AC3E}">
        <p14:creationId xmlns:p14="http://schemas.microsoft.com/office/powerpoint/2010/main" val="1433164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449300"/>
            <a:ext cx="6923813" cy="434900"/>
          </a:xfrm>
        </p:spPr>
        <p:txBody>
          <a:bodyPr>
            <a:normAutofit fontScale="90000"/>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150900"/>
            <a:ext cx="10716487" cy="5529300"/>
          </a:xfrm>
        </p:spPr>
        <p:txBody>
          <a:bodyPr>
            <a:noAutofit/>
          </a:bodyPr>
          <a:lstStyle/>
          <a:p>
            <a:pPr marL="0" indent="0">
              <a:lnSpc>
                <a:spcPct val="110000"/>
              </a:lnSpc>
              <a:buNone/>
            </a:pPr>
            <a:r>
              <a:rPr lang="it-IT" sz="1600" b="1" i="1" dirty="0"/>
              <a:t>Azione da svolgere</a:t>
            </a:r>
            <a:r>
              <a:rPr lang="it-IT" sz="1600" dirty="0"/>
              <a:t> </a:t>
            </a:r>
            <a:br>
              <a:rPr lang="it-IT" sz="1600" dirty="0"/>
            </a:br>
            <a:r>
              <a:rPr lang="it-IT" sz="1600" b="1" dirty="0"/>
              <a:t>Cosa fa Luisa</a:t>
            </a:r>
            <a:r>
              <a:rPr lang="it-IT" sz="1600" dirty="0"/>
              <a:t> </a:t>
            </a:r>
            <a:br>
              <a:rPr lang="it-IT" sz="1600" dirty="0"/>
            </a:br>
            <a:r>
              <a:rPr lang="it-IT" sz="1600" dirty="0"/>
              <a:t>Vuole cercare dei pomodori a km 0</a:t>
            </a:r>
            <a:br>
              <a:rPr lang="it-IT" sz="1600" dirty="0"/>
            </a:br>
            <a:r>
              <a:rPr lang="it-IT" sz="1600" b="1" dirty="0"/>
              <a:t>Cosa fa il sistema</a:t>
            </a:r>
            <a:r>
              <a:rPr lang="it-IT" sz="1600" dirty="0"/>
              <a:t> </a:t>
            </a:r>
            <a:br>
              <a:rPr lang="it-IT" sz="1600" dirty="0"/>
            </a:br>
            <a:r>
              <a:rPr lang="it-IT" sz="1600" dirty="0"/>
              <a:t>Carica la lista dei prodotti </a:t>
            </a:r>
            <a:br>
              <a:rPr lang="it-IT" sz="1600" dirty="0"/>
            </a:br>
            <a:br>
              <a:rPr lang="it-IT" sz="1600" dirty="0"/>
            </a:br>
            <a:r>
              <a:rPr lang="it-IT" sz="1600" b="1" i="1" dirty="0"/>
              <a:t>Analisi dell’azione</a:t>
            </a:r>
            <a:r>
              <a:rPr lang="it-IT" sz="1600" dirty="0"/>
              <a:t> </a:t>
            </a:r>
            <a:br>
              <a:rPr lang="it-IT" sz="1600" dirty="0"/>
            </a:br>
            <a:r>
              <a:rPr lang="it-IT" sz="1600" dirty="0"/>
              <a:t>Luisa esegue un ricerca del prodotto all’interno del sistema</a:t>
            </a:r>
            <a:br>
              <a:rPr lang="it-IT" sz="1600" dirty="0"/>
            </a:br>
            <a:r>
              <a:rPr lang="it-IT" sz="1600" b="1" dirty="0"/>
              <a:t>Domanda 1</a:t>
            </a:r>
            <a:r>
              <a:rPr lang="it-IT" sz="1600" dirty="0"/>
              <a:t> </a:t>
            </a:r>
            <a:br>
              <a:rPr lang="it-IT" sz="1600" dirty="0"/>
            </a:br>
            <a:r>
              <a:rPr lang="it-IT" sz="1600" dirty="0"/>
              <a:t>L’azione è sufficientemente evidente a Luisa ?</a:t>
            </a:r>
            <a:br>
              <a:rPr lang="it-IT" sz="1600" dirty="0"/>
            </a:br>
            <a:r>
              <a:rPr lang="it-IT" sz="1600" dirty="0"/>
              <a:t>Si, l’azione richiesta viene effettuata attraverso i parametri di ricerca.</a:t>
            </a:r>
          </a:p>
          <a:p>
            <a:pPr marL="0" indent="0">
              <a:lnSpc>
                <a:spcPct val="110000"/>
              </a:lnSpc>
              <a:buNone/>
            </a:pPr>
            <a:br>
              <a:rPr lang="it-IT" sz="1600" dirty="0"/>
            </a:br>
            <a:r>
              <a:rPr lang="it-IT" sz="1600" b="1" dirty="0"/>
              <a:t>Domanda 2</a:t>
            </a:r>
            <a:r>
              <a:rPr lang="it-IT" sz="1600" dirty="0"/>
              <a:t> </a:t>
            </a:r>
            <a:br>
              <a:rPr lang="it-IT" sz="1600" dirty="0"/>
            </a:br>
            <a:r>
              <a:rPr lang="it-IT" sz="1600" dirty="0"/>
              <a:t>Luisa è in grado di riconoscere l’azione in base alla sua descrizione? </a:t>
            </a:r>
            <a:br>
              <a:rPr lang="it-IT" sz="1600" dirty="0"/>
            </a:br>
            <a:r>
              <a:rPr lang="it-IT" sz="1600" dirty="0"/>
              <a:t>Si, poiché vengono segnalati attraverso delle parole chiave le specifiche di ricerca.</a:t>
            </a:r>
            <a:br>
              <a:rPr lang="it-IT" sz="1600" dirty="0"/>
            </a:br>
            <a:br>
              <a:rPr lang="it-IT" sz="1600" dirty="0"/>
            </a:br>
            <a:r>
              <a:rPr lang="it-IT" sz="1600" b="1" dirty="0"/>
              <a:t>Domanda 3</a:t>
            </a:r>
            <a:r>
              <a:rPr lang="it-IT" sz="1600" dirty="0"/>
              <a:t> </a:t>
            </a:r>
            <a:br>
              <a:rPr lang="it-IT" sz="1600" dirty="0"/>
            </a:br>
            <a:r>
              <a:rPr lang="it-IT" sz="1600" dirty="0"/>
              <a:t>Luisa può capire se ha fatto la scelta giusta in base alla risposta del sistema?</a:t>
            </a:r>
            <a:br>
              <a:rPr lang="it-IT" sz="1600" dirty="0"/>
            </a:br>
            <a:r>
              <a:rPr lang="it-IT" sz="1600" dirty="0"/>
              <a:t>Si, poiché il sistema una volta catturata l’azione, genera una lista di prodotti da lei ricercati con eventuale parametri del prodotto.</a:t>
            </a:r>
          </a:p>
        </p:txBody>
      </p:sp>
    </p:spTree>
    <p:extLst>
      <p:ext uri="{BB962C8B-B14F-4D97-AF65-F5344CB8AC3E}">
        <p14:creationId xmlns:p14="http://schemas.microsoft.com/office/powerpoint/2010/main" val="214893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390600"/>
            <a:ext cx="6923813" cy="396800"/>
          </a:xfrm>
        </p:spPr>
        <p:txBody>
          <a:bodyPr>
            <a:normAutofit fontScale="90000"/>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003300"/>
            <a:ext cx="10716487" cy="5765800"/>
          </a:xfrm>
        </p:spPr>
        <p:txBody>
          <a:bodyPr>
            <a:noAutofit/>
          </a:bodyPr>
          <a:lstStyle/>
          <a:p>
            <a:pPr marL="0" indent="0">
              <a:lnSpc>
                <a:spcPct val="110000"/>
              </a:lnSpc>
              <a:buNone/>
            </a:pPr>
            <a:r>
              <a:rPr lang="it-IT" sz="1500" b="1" i="1" dirty="0"/>
              <a:t>Azione da svolgere</a:t>
            </a:r>
            <a:r>
              <a:rPr lang="it-IT" sz="1500" dirty="0"/>
              <a:t> </a:t>
            </a:r>
            <a:br>
              <a:rPr lang="it-IT" sz="1500" dirty="0"/>
            </a:br>
            <a:r>
              <a:rPr lang="it-IT" sz="1500" b="1" dirty="0"/>
              <a:t>Cosa fa Ugo</a:t>
            </a:r>
            <a:r>
              <a:rPr lang="it-IT" sz="1500" dirty="0"/>
              <a:t> </a:t>
            </a:r>
            <a:br>
              <a:rPr lang="it-IT" sz="1500" dirty="0"/>
            </a:br>
            <a:r>
              <a:rPr lang="it-IT" sz="1500" dirty="0"/>
              <a:t>Vuole cercare dei produttori locali e comunicare con loro</a:t>
            </a:r>
            <a:br>
              <a:rPr lang="it-IT" sz="1500" dirty="0"/>
            </a:br>
            <a:r>
              <a:rPr lang="it-IT" sz="1500" b="1" dirty="0"/>
              <a:t>Cosa fa il sistema</a:t>
            </a:r>
            <a:r>
              <a:rPr lang="it-IT" sz="1500" dirty="0"/>
              <a:t> </a:t>
            </a:r>
            <a:br>
              <a:rPr lang="it-IT" sz="1500" dirty="0"/>
            </a:br>
            <a:r>
              <a:rPr lang="it-IT" sz="1500" dirty="0"/>
              <a:t>Carica la lista dei produttori</a:t>
            </a:r>
            <a:br>
              <a:rPr lang="it-IT" sz="1500" dirty="0"/>
            </a:br>
            <a:br>
              <a:rPr lang="it-IT" sz="1500" dirty="0"/>
            </a:br>
            <a:r>
              <a:rPr lang="it-IT" sz="1500" b="1" i="1" dirty="0"/>
              <a:t>Analisi dell’azione</a:t>
            </a:r>
            <a:r>
              <a:rPr lang="it-IT" sz="1500" dirty="0"/>
              <a:t> </a:t>
            </a:r>
            <a:br>
              <a:rPr lang="it-IT" sz="1500" dirty="0"/>
            </a:br>
            <a:r>
              <a:rPr lang="it-IT" sz="1500" dirty="0"/>
              <a:t>Ugo esegue un ricerca dei produttori locali all’interno del sistema e chiama quelli selezionati.</a:t>
            </a:r>
            <a:br>
              <a:rPr lang="it-IT" sz="1500" dirty="0"/>
            </a:br>
            <a:r>
              <a:rPr lang="it-IT" sz="1500" b="1" dirty="0"/>
              <a:t>Domanda 1</a:t>
            </a:r>
            <a:r>
              <a:rPr lang="it-IT" sz="1500" dirty="0"/>
              <a:t> </a:t>
            </a:r>
            <a:br>
              <a:rPr lang="it-IT" sz="1500" dirty="0"/>
            </a:br>
            <a:r>
              <a:rPr lang="it-IT" sz="1500" dirty="0"/>
              <a:t>L’azione è sufficientemente evidente a Ugo ?</a:t>
            </a:r>
            <a:br>
              <a:rPr lang="it-IT" sz="1500" dirty="0"/>
            </a:br>
            <a:r>
              <a:rPr lang="it-IT" sz="1500" dirty="0"/>
              <a:t>Si, l’azione richiesta viene inizialmente elaborata dal sistema tramite elaborazione di una lista di produttori locali. Successivamente, ogni produttore selezionato mostra una schermata profilo con annesso numero di telefono.</a:t>
            </a:r>
          </a:p>
          <a:p>
            <a:pPr marL="0" indent="0">
              <a:lnSpc>
                <a:spcPct val="110000"/>
              </a:lnSpc>
              <a:buNone/>
            </a:pPr>
            <a:br>
              <a:rPr lang="it-IT" sz="1500" dirty="0"/>
            </a:br>
            <a:r>
              <a:rPr lang="it-IT" sz="1500" b="1" dirty="0"/>
              <a:t>Domanda 2</a:t>
            </a:r>
            <a:r>
              <a:rPr lang="it-IT" sz="1500" dirty="0"/>
              <a:t> </a:t>
            </a:r>
            <a:br>
              <a:rPr lang="it-IT" sz="1500" dirty="0"/>
            </a:br>
            <a:r>
              <a:rPr lang="it-IT" sz="1500" dirty="0"/>
              <a:t>Ugo è in grado di riconoscere l’azione in base alla sua descrizione? </a:t>
            </a:r>
            <a:br>
              <a:rPr lang="it-IT" sz="1500" dirty="0"/>
            </a:br>
            <a:r>
              <a:rPr lang="it-IT" sz="1500" dirty="0"/>
              <a:t>Si, poiché vengono segnalati attraverso delle parole chiave le specifiche di ricerca. Ogni produttore ha una propria scheda profilo con eventuali specifiche per esseri contattati o raggiunti in loco.</a:t>
            </a:r>
            <a:br>
              <a:rPr lang="it-IT" sz="1500" dirty="0"/>
            </a:br>
            <a:br>
              <a:rPr lang="it-IT" sz="1500" dirty="0"/>
            </a:br>
            <a:r>
              <a:rPr lang="it-IT" sz="1500" b="1" dirty="0"/>
              <a:t>Domanda 3</a:t>
            </a:r>
            <a:r>
              <a:rPr lang="it-IT" sz="1500" dirty="0"/>
              <a:t> </a:t>
            </a:r>
            <a:br>
              <a:rPr lang="it-IT" sz="1500" dirty="0"/>
            </a:br>
            <a:r>
              <a:rPr lang="it-IT" sz="1500" dirty="0"/>
              <a:t>Ugo può capire se ha fatto la scelta giusta in base alla risposta del sistema?</a:t>
            </a:r>
            <a:br>
              <a:rPr lang="it-IT" sz="1500" dirty="0"/>
            </a:br>
            <a:r>
              <a:rPr lang="it-IT" sz="1500" dirty="0"/>
              <a:t>Si, poiché nella schermata profilo viene specificata l’indirizzo con eventuale paese e regione del negozio e nella lista dei produttori viene descritta anche la regione di appartenenza.</a:t>
            </a:r>
          </a:p>
          <a:p>
            <a:pPr marL="0" indent="0">
              <a:lnSpc>
                <a:spcPct val="110000"/>
              </a:lnSpc>
              <a:buNone/>
            </a:pPr>
            <a:endParaRPr lang="it-IT" sz="1500" dirty="0"/>
          </a:p>
        </p:txBody>
      </p:sp>
    </p:spTree>
    <p:extLst>
      <p:ext uri="{BB962C8B-B14F-4D97-AF65-F5344CB8AC3E}">
        <p14:creationId xmlns:p14="http://schemas.microsoft.com/office/powerpoint/2010/main" val="235693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Sviluppo dei personaggi</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562100"/>
            <a:ext cx="10716487" cy="4384675"/>
          </a:xfrm>
        </p:spPr>
        <p:txBody>
          <a:bodyPr>
            <a:normAutofit/>
          </a:bodyPr>
          <a:lstStyle/>
          <a:p>
            <a:pPr marL="0" indent="0">
              <a:lnSpc>
                <a:spcPct val="110000"/>
              </a:lnSpc>
              <a:buNone/>
            </a:pPr>
            <a:r>
              <a:rPr lang="it-IT" sz="1800" dirty="0"/>
              <a:t>Ogni personaggio è stato selezionato per facilitare lo sviluppo dei vari scenari e per analizzare i vari obiettivi da raggiungere. Ogni produttore ha spiegato i propri punti di forza e debolezza della propria attività, sviluppando delle linee guida su cui lavorare. I produttori più piccoli mostravano principalmente problemi di marketing in quanto conosciuti principalmente da pochi locali del posto. Una rete di commercio online o in loco porterebbe pubblicità direttamente ai produttori attraverso un rilascio di feedback sui prodotti. Analogamente, ai produttori più grandi, in possesso di aziende private in alcuni casi, porterebbe vendite maggiori all’economia annuale. I consumatori hanno analizzato svariati punti di interesse sui prodotti agricoli. Tra gli obiettivo posti troviamo una catalogazione dei prodotti attraverso dei parametri di produzione e caratteristiche degli alimenti, una facilità di acquisto dei prodotti con adeguata tracciabilità del prodotto acquistato e un modello di comunicazione produttore/consumatore. </a:t>
            </a:r>
          </a:p>
          <a:p>
            <a:pPr marL="0" indent="0">
              <a:lnSpc>
                <a:spcPct val="110000"/>
              </a:lnSpc>
              <a:buNone/>
            </a:pPr>
            <a:endParaRPr lang="it-IT" sz="1800" dirty="0"/>
          </a:p>
        </p:txBody>
      </p:sp>
    </p:spTree>
    <p:extLst>
      <p:ext uri="{BB962C8B-B14F-4D97-AF65-F5344CB8AC3E}">
        <p14:creationId xmlns:p14="http://schemas.microsoft.com/office/powerpoint/2010/main" val="80968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37756" y="320900"/>
            <a:ext cx="6923813" cy="587300"/>
          </a:xfrm>
        </p:spPr>
        <p:txBody>
          <a:bodyPr>
            <a:normAutofit/>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37756" y="911300"/>
            <a:ext cx="10716487" cy="3320975"/>
          </a:xfrm>
        </p:spPr>
        <p:txBody>
          <a:bodyPr>
            <a:noAutofit/>
          </a:bodyPr>
          <a:lstStyle/>
          <a:p>
            <a:pPr marL="0" indent="0">
              <a:lnSpc>
                <a:spcPct val="110000"/>
              </a:lnSpc>
              <a:buNone/>
            </a:pPr>
            <a:r>
              <a:rPr lang="it-IT" sz="1600" b="1" i="1" dirty="0"/>
              <a:t>Azione da svolgere</a:t>
            </a:r>
            <a:r>
              <a:rPr lang="it-IT" sz="1600" dirty="0"/>
              <a:t> </a:t>
            </a:r>
            <a:br>
              <a:rPr lang="it-IT" sz="1600" dirty="0"/>
            </a:br>
            <a:r>
              <a:rPr lang="it-IT" sz="1600" b="1" dirty="0"/>
              <a:t>Cosa fa Cesare</a:t>
            </a:r>
            <a:r>
              <a:rPr lang="it-IT" sz="1600" dirty="0"/>
              <a:t> </a:t>
            </a:r>
            <a:br>
              <a:rPr lang="it-IT" sz="1600" dirty="0"/>
            </a:br>
            <a:r>
              <a:rPr lang="it-IT" sz="1600" dirty="0"/>
              <a:t>Vuole eliminare un suo prodotto dal negozio</a:t>
            </a:r>
            <a:br>
              <a:rPr lang="it-IT" sz="1600" dirty="0"/>
            </a:br>
            <a:r>
              <a:rPr lang="it-IT" sz="1600" b="1" dirty="0"/>
              <a:t>Cosa fa il sistema</a:t>
            </a:r>
            <a:r>
              <a:rPr lang="it-IT" sz="1600" dirty="0"/>
              <a:t> </a:t>
            </a:r>
            <a:br>
              <a:rPr lang="it-IT" sz="1600" dirty="0"/>
            </a:br>
            <a:r>
              <a:rPr lang="it-IT" sz="1600" dirty="0"/>
              <a:t>Carica la lista di prodotti in negozio</a:t>
            </a:r>
            <a:br>
              <a:rPr lang="it-IT" sz="1600" dirty="0"/>
            </a:br>
            <a:br>
              <a:rPr lang="it-IT" sz="1600" dirty="0"/>
            </a:br>
            <a:r>
              <a:rPr lang="it-IT" sz="1600" b="1" i="1" dirty="0"/>
              <a:t>Analisi dell’azione</a:t>
            </a:r>
            <a:r>
              <a:rPr lang="it-IT" sz="1600" dirty="0"/>
              <a:t> </a:t>
            </a:r>
            <a:br>
              <a:rPr lang="it-IT" sz="1600" dirty="0"/>
            </a:br>
            <a:r>
              <a:rPr lang="it-IT" sz="1600" dirty="0"/>
              <a:t>Cesare clicca sul bottone modifica prodotti ed elimina il prodotto selezionato.</a:t>
            </a:r>
            <a:br>
              <a:rPr lang="it-IT" sz="1600" dirty="0"/>
            </a:br>
            <a:r>
              <a:rPr lang="it-IT" sz="1600" b="1" dirty="0"/>
              <a:t>Domanda 1</a:t>
            </a:r>
            <a:r>
              <a:rPr lang="it-IT" sz="1600" dirty="0"/>
              <a:t> </a:t>
            </a:r>
            <a:br>
              <a:rPr lang="it-IT" sz="1600" dirty="0"/>
            </a:br>
            <a:r>
              <a:rPr lang="it-IT" sz="1600" dirty="0"/>
              <a:t>L’azione è sufficientemente evidente a Cesare ?</a:t>
            </a:r>
            <a:br>
              <a:rPr lang="it-IT" sz="1600" dirty="0"/>
            </a:br>
            <a:r>
              <a:rPr lang="it-IT" sz="1600" dirty="0"/>
              <a:t>Si, l’azione richiesta viene evidenziata all’interno della sezione </a:t>
            </a:r>
            <a:r>
              <a:rPr lang="it-IT" sz="1600" b="1" dirty="0"/>
              <a:t>Modifica Prodotti</a:t>
            </a:r>
            <a:r>
              <a:rPr lang="it-IT" sz="1600" dirty="0"/>
              <a:t>.</a:t>
            </a:r>
          </a:p>
          <a:p>
            <a:pPr marL="0" indent="0">
              <a:lnSpc>
                <a:spcPct val="110000"/>
              </a:lnSpc>
              <a:buNone/>
            </a:pPr>
            <a:br>
              <a:rPr lang="it-IT" sz="1600" dirty="0"/>
            </a:br>
            <a:r>
              <a:rPr lang="it-IT" sz="1600" b="1" dirty="0"/>
              <a:t>Domanda 2</a:t>
            </a:r>
            <a:r>
              <a:rPr lang="it-IT" sz="1600" dirty="0"/>
              <a:t> </a:t>
            </a:r>
            <a:br>
              <a:rPr lang="it-IT" sz="1600" dirty="0"/>
            </a:br>
            <a:r>
              <a:rPr lang="it-IT" sz="1600" dirty="0"/>
              <a:t>Cesare è in grado di riconoscere l’azione in base alla sua descrizione? </a:t>
            </a:r>
            <a:br>
              <a:rPr lang="it-IT" sz="1600" dirty="0"/>
            </a:br>
            <a:r>
              <a:rPr lang="it-IT" sz="1600" dirty="0"/>
              <a:t>Si, poiché viene posto un bottone </a:t>
            </a:r>
            <a:r>
              <a:rPr lang="it-IT" sz="1600" b="1" dirty="0"/>
              <a:t>Elimina Prodotto.</a:t>
            </a:r>
            <a:br>
              <a:rPr lang="it-IT" sz="1600" dirty="0"/>
            </a:br>
            <a:br>
              <a:rPr lang="it-IT" sz="1600" dirty="0"/>
            </a:br>
            <a:r>
              <a:rPr lang="it-IT" sz="1600" b="1" dirty="0"/>
              <a:t>Domanda 3</a:t>
            </a:r>
            <a:r>
              <a:rPr lang="it-IT" sz="1600" dirty="0"/>
              <a:t> </a:t>
            </a:r>
            <a:br>
              <a:rPr lang="it-IT" sz="1600" dirty="0"/>
            </a:br>
            <a:r>
              <a:rPr lang="it-IT" sz="1600" dirty="0"/>
              <a:t>Ugo può capire se ha fatto la scelta giusta in base alla risposta del sistema?</a:t>
            </a:r>
            <a:br>
              <a:rPr lang="it-IT" sz="1600" dirty="0"/>
            </a:br>
            <a:r>
              <a:rPr lang="it-IT" sz="1600" dirty="0"/>
              <a:t>No, poiché deve prima accedere alla sezione </a:t>
            </a:r>
            <a:r>
              <a:rPr lang="it-IT" sz="1600" b="1" dirty="0"/>
              <a:t>Modifica Prodotti</a:t>
            </a:r>
            <a:r>
              <a:rPr lang="it-IT" sz="1600" dirty="0"/>
              <a:t>, selezionare il prodotto o ricercarlo e infine cliccare sul bottone </a:t>
            </a:r>
            <a:r>
              <a:rPr lang="it-IT" sz="1600" b="1" dirty="0"/>
              <a:t>Elimina Prodotto</a:t>
            </a:r>
            <a:r>
              <a:rPr lang="it-IT" sz="1600" dirty="0"/>
              <a:t>.</a:t>
            </a:r>
          </a:p>
          <a:p>
            <a:pPr marL="0" indent="0">
              <a:lnSpc>
                <a:spcPct val="110000"/>
              </a:lnSpc>
              <a:buNone/>
            </a:pPr>
            <a:endParaRPr lang="it-IT" sz="1600" dirty="0"/>
          </a:p>
        </p:txBody>
      </p:sp>
    </p:spTree>
    <p:extLst>
      <p:ext uri="{BB962C8B-B14F-4D97-AF65-F5344CB8AC3E}">
        <p14:creationId xmlns:p14="http://schemas.microsoft.com/office/powerpoint/2010/main" val="159024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18400" y="154800"/>
            <a:ext cx="6923813" cy="537088"/>
          </a:xfrm>
        </p:spPr>
        <p:txBody>
          <a:bodyPr>
            <a:normAutofit/>
          </a:bodyPr>
          <a:lstStyle/>
          <a:p>
            <a:r>
              <a:rPr lang="it-IT" b="1" dirty="0"/>
              <a:t>Scenari</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618400" y="846688"/>
            <a:ext cx="10716487" cy="5701712"/>
          </a:xfrm>
        </p:spPr>
        <p:txBody>
          <a:bodyPr>
            <a:noAutofit/>
          </a:bodyPr>
          <a:lstStyle/>
          <a:p>
            <a:pPr>
              <a:lnSpc>
                <a:spcPct val="110000"/>
              </a:lnSpc>
            </a:pPr>
            <a:r>
              <a:rPr lang="it-IT" sz="1500" b="1" dirty="0"/>
              <a:t>Scenario 1</a:t>
            </a:r>
            <a:r>
              <a:rPr lang="it-IT" sz="1500" dirty="0"/>
              <a:t>: Un nuovo produttore ha da poco scaricato l’applicazione, avviandola dall’home principale del suo dispositivo mobile. Una volta avviato l’applicativo, una finestra di caricamento fa da transito con la finestra di </a:t>
            </a:r>
            <a:r>
              <a:rPr lang="it-IT" sz="1500" b="1" dirty="0"/>
              <a:t>Login</a:t>
            </a:r>
            <a:r>
              <a:rPr lang="it-IT" sz="1500" dirty="0"/>
              <a:t>. All’interno della nuova finestra il produttore premerà sul bottone in basso a destra di </a:t>
            </a:r>
            <a:r>
              <a:rPr lang="it-IT" sz="1500" b="1" dirty="0"/>
              <a:t>Registra</a:t>
            </a:r>
            <a:r>
              <a:rPr lang="it-IT" sz="1500" dirty="0"/>
              <a:t> caricando una nuova finestra. Aperta la nuova sezione, l’utente dovrà compilare i vari campi (tra cui alcuni obbligatori) e poi premere sul bottone in basso alla sezione. In caso di errore verrà generato un messaggio sullo schermo, con opportune spiegazioni. In caso contrario, la registrazione andrà a buon fine e verrà generata una nuova schermata con le opportune presentazioni dell’ app.</a:t>
            </a:r>
          </a:p>
          <a:p>
            <a:pPr>
              <a:lnSpc>
                <a:spcPct val="110000"/>
              </a:lnSpc>
            </a:pPr>
            <a:endParaRPr lang="it-IT" sz="1500" dirty="0"/>
          </a:p>
          <a:p>
            <a:pPr>
              <a:lnSpc>
                <a:spcPct val="110000"/>
              </a:lnSpc>
            </a:pPr>
            <a:r>
              <a:rPr lang="it-IT" sz="1500" b="1" dirty="0"/>
              <a:t>Scenario 2</a:t>
            </a:r>
            <a:r>
              <a:rPr lang="it-IT" sz="1500" dirty="0"/>
              <a:t>: Un utente (consumatore) ha effettuato l’accesso all’interno dell’applicativo. Una volta caricata la sezione </a:t>
            </a:r>
            <a:r>
              <a:rPr lang="it-IT" sz="1500" b="1" dirty="0"/>
              <a:t>Home</a:t>
            </a:r>
            <a:r>
              <a:rPr lang="it-IT" sz="1500" dirty="0"/>
              <a:t>, l’utente decide di effettuare delle ricerche su alcuni produttori all’interno della sezione </a:t>
            </a:r>
            <a:r>
              <a:rPr lang="it-IT" sz="1500" b="1" dirty="0"/>
              <a:t>Negozi</a:t>
            </a:r>
            <a:r>
              <a:rPr lang="it-IT" sz="1500" dirty="0"/>
              <a:t>. Al suo interno trova una lista di produttori suddivisi in regione o feedback. Una volta selezionato un produttore verrà aperta una sezione </a:t>
            </a:r>
            <a:r>
              <a:rPr lang="it-IT" sz="1500" b="1" dirty="0"/>
              <a:t>Profilo Produttore</a:t>
            </a:r>
            <a:r>
              <a:rPr lang="it-IT" sz="1500" dirty="0"/>
              <a:t> con eventuale scheda. </a:t>
            </a:r>
          </a:p>
          <a:p>
            <a:pPr>
              <a:lnSpc>
                <a:spcPct val="110000"/>
              </a:lnSpc>
            </a:pPr>
            <a:endParaRPr lang="it-IT" sz="1500" dirty="0"/>
          </a:p>
          <a:p>
            <a:pPr>
              <a:lnSpc>
                <a:spcPct val="110000"/>
              </a:lnSpc>
            </a:pPr>
            <a:r>
              <a:rPr lang="it-IT" sz="1500" b="1" dirty="0"/>
              <a:t>Scenario 3:</a:t>
            </a:r>
            <a:r>
              <a:rPr lang="it-IT" sz="1500" dirty="0"/>
              <a:t> Un utente (produttore) desidera modificare il prezzo di un articolo. All’interno della propria </a:t>
            </a:r>
            <a:r>
              <a:rPr lang="it-IT" sz="1500" b="1" dirty="0"/>
              <a:t>Home</a:t>
            </a:r>
            <a:r>
              <a:rPr lang="it-IT" sz="1500" dirty="0"/>
              <a:t> clicca il bottone </a:t>
            </a:r>
            <a:r>
              <a:rPr lang="it-IT" sz="1500" b="1" dirty="0"/>
              <a:t>Modifica Prodotto</a:t>
            </a:r>
            <a:r>
              <a:rPr lang="it-IT" sz="1500" dirty="0"/>
              <a:t>. L’applicazione carica la nuova area con all’interno una form di modifica. Una volta eseguite le modifiche l’utente salva l’articolo nel database e ritorna nella sezione </a:t>
            </a:r>
            <a:r>
              <a:rPr lang="it-IT" sz="1500" b="1" dirty="0"/>
              <a:t>Home</a:t>
            </a:r>
            <a:r>
              <a:rPr lang="it-IT" sz="1500" dirty="0"/>
              <a:t>. </a:t>
            </a:r>
          </a:p>
          <a:p>
            <a:pPr>
              <a:lnSpc>
                <a:spcPct val="110000"/>
              </a:lnSpc>
            </a:pPr>
            <a:endParaRPr lang="it-IT" sz="1500" dirty="0"/>
          </a:p>
          <a:p>
            <a:pPr>
              <a:lnSpc>
                <a:spcPct val="110000"/>
              </a:lnSpc>
            </a:pPr>
            <a:r>
              <a:rPr lang="it-IT" sz="1500" b="1" dirty="0"/>
              <a:t>Scenario 4:</a:t>
            </a:r>
            <a:r>
              <a:rPr lang="it-IT" sz="1500" dirty="0"/>
              <a:t> Un utente (consumatore) vuole leggere gli acquisti effettuati tramite applicazione. Clicca sul bottone </a:t>
            </a:r>
            <a:r>
              <a:rPr lang="it-IT" sz="1500" b="1" dirty="0"/>
              <a:t>Menu </a:t>
            </a:r>
            <a:r>
              <a:rPr lang="it-IT" sz="1500" dirty="0"/>
              <a:t>in alto a sinistra della sezione </a:t>
            </a:r>
            <a:r>
              <a:rPr lang="it-IT" sz="1500" b="1" dirty="0"/>
              <a:t>Home </a:t>
            </a:r>
            <a:r>
              <a:rPr lang="it-IT" sz="1500" dirty="0"/>
              <a:t>e viene caricata la nuova area. Al suo interno viene visualizzata l’intera lista di acquisti disposti per tempo.</a:t>
            </a:r>
          </a:p>
        </p:txBody>
      </p:sp>
    </p:spTree>
    <p:extLst>
      <p:ext uri="{BB962C8B-B14F-4D97-AF65-F5344CB8AC3E}">
        <p14:creationId xmlns:p14="http://schemas.microsoft.com/office/powerpoint/2010/main" val="416306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D7B83CC-F90F-4ACC-B257-099F782DF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02ADDBF-AAAB-47D2-ABFB-04A8B13D1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2797596E-1C85-4502-A66F-5628E719D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1"/>
            <a:ext cx="5015638" cy="1476000"/>
          </a:xfrm>
        </p:spPr>
        <p:txBody>
          <a:bodyPr>
            <a:normAutofit/>
          </a:bodyPr>
          <a:lstStyle/>
          <a:p>
            <a:r>
              <a:rPr lang="it-IT" b="1" dirty="0"/>
              <a:t>Scelte di Design</a:t>
            </a:r>
            <a:endParaRPr lang="it-IT" dirty="0"/>
          </a:p>
        </p:txBody>
      </p:sp>
      <p:pic>
        <p:nvPicPr>
          <p:cNvPr id="1026" name="Picture 2" descr="Un menu Hamburger Button, per favore - Apogeo Editore">
            <a:extLst>
              <a:ext uri="{FF2B5EF4-FFF2-40B4-BE49-F238E27FC236}">
                <a16:creationId xmlns:a16="http://schemas.microsoft.com/office/drawing/2014/main" id="{16C2C52D-0C7A-F941-9E73-1F21B32DC6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876" y="2636839"/>
            <a:ext cx="1386067" cy="1386067"/>
          </a:xfrm>
          <a:custGeom>
            <a:avLst/>
            <a:gdLst/>
            <a:ahLst/>
            <a:cxnLst/>
            <a:rect l="l" t="t" r="r" b="b"/>
            <a:pathLst>
              <a:path w="2327820" h="1386068">
                <a:moveTo>
                  <a:pt x="0" y="0"/>
                </a:moveTo>
                <a:lnTo>
                  <a:pt x="2327820" y="0"/>
                </a:lnTo>
                <a:lnTo>
                  <a:pt x="2327820" y="1386068"/>
                </a:lnTo>
                <a:lnTo>
                  <a:pt x="0" y="1386068"/>
                </a:lnTo>
                <a:close/>
              </a:path>
            </a:pathLst>
          </a:custGeom>
          <a:noFill/>
          <a:extLst>
            <a:ext uri="{909E8E84-426E-40DD-AFC4-6F175D3DCCD1}">
              <a14:hiddenFill xmlns:a14="http://schemas.microsoft.com/office/drawing/2010/main">
                <a:solidFill>
                  <a:srgbClr val="FFFFFF"/>
                </a:solidFill>
              </a14:hiddenFill>
            </a:ext>
          </a:extLst>
        </p:spPr>
      </p:pic>
      <p:pic>
        <p:nvPicPr>
          <p:cNvPr id="11" name="Immagine 10" descr="Immagine che contiene screenshot&#10;&#10;Descrizione generata automaticamente">
            <a:extLst>
              <a:ext uri="{FF2B5EF4-FFF2-40B4-BE49-F238E27FC236}">
                <a16:creationId xmlns:a16="http://schemas.microsoft.com/office/drawing/2014/main" id="{AB2383F2-E0CF-DE46-9CAD-096F04EF1142}"/>
              </a:ext>
            </a:extLst>
          </p:cNvPr>
          <p:cNvPicPr>
            <a:picLocks noChangeAspect="1"/>
          </p:cNvPicPr>
          <p:nvPr/>
        </p:nvPicPr>
        <p:blipFill>
          <a:blip r:embed="rId3"/>
          <a:stretch>
            <a:fillRect/>
          </a:stretch>
        </p:blipFill>
        <p:spPr>
          <a:xfrm>
            <a:off x="3421465" y="2636839"/>
            <a:ext cx="2300526" cy="1386067"/>
          </a:xfrm>
          <a:custGeom>
            <a:avLst/>
            <a:gdLst/>
            <a:ahLst/>
            <a:cxnLst/>
            <a:rect l="l" t="t" r="r" b="b"/>
            <a:pathLst>
              <a:path w="2327820" h="1386068">
                <a:moveTo>
                  <a:pt x="0" y="0"/>
                </a:moveTo>
                <a:lnTo>
                  <a:pt x="2327820" y="0"/>
                </a:lnTo>
                <a:lnTo>
                  <a:pt x="2327820" y="1386068"/>
                </a:lnTo>
                <a:lnTo>
                  <a:pt x="0" y="1386068"/>
                </a:lnTo>
                <a:close/>
              </a:path>
            </a:pathLst>
          </a:custGeom>
        </p:spPr>
      </p:pic>
      <p:pic>
        <p:nvPicPr>
          <p:cNvPr id="9" name="Immagine 8" descr="Immagine che contiene coltello&#10;&#10;Descrizione generata automaticamente">
            <a:extLst>
              <a:ext uri="{FF2B5EF4-FFF2-40B4-BE49-F238E27FC236}">
                <a16:creationId xmlns:a16="http://schemas.microsoft.com/office/drawing/2014/main" id="{6ACE216B-E5D2-FA43-965C-27A13C1FDDE2}"/>
              </a:ext>
            </a:extLst>
          </p:cNvPr>
          <p:cNvPicPr>
            <a:picLocks noChangeAspect="1"/>
          </p:cNvPicPr>
          <p:nvPr/>
        </p:nvPicPr>
        <p:blipFill>
          <a:blip r:embed="rId4"/>
          <a:stretch>
            <a:fillRect/>
          </a:stretch>
        </p:blipFill>
        <p:spPr>
          <a:xfrm>
            <a:off x="720000" y="4738406"/>
            <a:ext cx="2327820" cy="675067"/>
          </a:xfrm>
          <a:custGeom>
            <a:avLst/>
            <a:gdLst/>
            <a:ahLst/>
            <a:cxnLst/>
            <a:rect l="l" t="t" r="r" b="b"/>
            <a:pathLst>
              <a:path w="2327820" h="1386067">
                <a:moveTo>
                  <a:pt x="0" y="0"/>
                </a:moveTo>
                <a:lnTo>
                  <a:pt x="2327820" y="0"/>
                </a:lnTo>
                <a:lnTo>
                  <a:pt x="2327820" y="1386067"/>
                </a:lnTo>
                <a:lnTo>
                  <a:pt x="0" y="1386067"/>
                </a:lnTo>
                <a:close/>
              </a:path>
            </a:pathLst>
          </a:custGeom>
        </p:spPr>
      </p:pic>
      <p:pic>
        <p:nvPicPr>
          <p:cNvPr id="10" name="Immagine 9">
            <a:extLst>
              <a:ext uri="{FF2B5EF4-FFF2-40B4-BE49-F238E27FC236}">
                <a16:creationId xmlns:a16="http://schemas.microsoft.com/office/drawing/2014/main" id="{14D84C3B-C225-0045-8E7C-4C0EA7251EC5}"/>
              </a:ext>
            </a:extLst>
          </p:cNvPr>
          <p:cNvPicPr>
            <a:picLocks noChangeAspect="1"/>
          </p:cNvPicPr>
          <p:nvPr/>
        </p:nvPicPr>
        <p:blipFill>
          <a:blip r:embed="rId5"/>
          <a:stretch>
            <a:fillRect/>
          </a:stretch>
        </p:blipFill>
        <p:spPr>
          <a:xfrm>
            <a:off x="3407818" y="4741316"/>
            <a:ext cx="2327820" cy="669248"/>
          </a:xfrm>
          <a:custGeom>
            <a:avLst/>
            <a:gdLst/>
            <a:ahLst/>
            <a:cxnLst/>
            <a:rect l="l" t="t" r="r" b="b"/>
            <a:pathLst>
              <a:path w="2327820" h="1386067">
                <a:moveTo>
                  <a:pt x="0" y="0"/>
                </a:moveTo>
                <a:lnTo>
                  <a:pt x="2327820" y="0"/>
                </a:lnTo>
                <a:lnTo>
                  <a:pt x="2327820" y="1386067"/>
                </a:lnTo>
                <a:lnTo>
                  <a:pt x="0" y="1386067"/>
                </a:lnTo>
                <a:close/>
              </a:path>
            </a:pathLst>
          </a:custGeom>
        </p:spPr>
      </p:pic>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6444000" y="633600"/>
            <a:ext cx="4991962" cy="5135374"/>
          </a:xfrm>
        </p:spPr>
        <p:txBody>
          <a:bodyPr>
            <a:normAutofit/>
          </a:bodyPr>
          <a:lstStyle/>
          <a:p>
            <a:pPr marL="0" indent="0">
              <a:buNone/>
            </a:pPr>
            <a:r>
              <a:rPr lang="it-IT" dirty="0"/>
              <a:t>Sono state selezionate le seguenti linee guida:</a:t>
            </a:r>
          </a:p>
          <a:p>
            <a:r>
              <a:rPr lang="it-IT" dirty="0"/>
              <a:t>Un motore di ricerca;</a:t>
            </a:r>
          </a:p>
          <a:p>
            <a:r>
              <a:rPr lang="it-IT" dirty="0"/>
              <a:t>Uso di modelli standard per facilitarne le azioni;</a:t>
            </a:r>
          </a:p>
          <a:p>
            <a:r>
              <a:rPr lang="it-IT" dirty="0"/>
              <a:t>Uso di bottoni con eventuali descrizioni;</a:t>
            </a:r>
          </a:p>
          <a:p>
            <a:r>
              <a:rPr lang="it-IT" dirty="0"/>
              <a:t>Uso di immagini per specificare l’eventuale l’azione;</a:t>
            </a:r>
          </a:p>
        </p:txBody>
      </p:sp>
    </p:spTree>
    <p:extLst>
      <p:ext uri="{BB962C8B-B14F-4D97-AF65-F5344CB8AC3E}">
        <p14:creationId xmlns:p14="http://schemas.microsoft.com/office/powerpoint/2010/main" val="125009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A6B1D7-5D85-49A6-984B-224A869CB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AFE3EE-AD9B-4E88-9D23-351220A49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D6F107A-6ED4-48CE-BFE7-7915BD513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1277054" cy="6858000"/>
          </a:xfrm>
          <a:custGeom>
            <a:avLst/>
            <a:gdLst>
              <a:gd name="connsiteX0" fmla="*/ 0 w 11328044"/>
              <a:gd name="connsiteY0" fmla="*/ 0 h 6858000"/>
              <a:gd name="connsiteX1" fmla="*/ 11275556 w 11328044"/>
              <a:gd name="connsiteY1" fmla="*/ 0 h 6858000"/>
              <a:gd name="connsiteX2" fmla="*/ 11277054 w 11328044"/>
              <a:gd name="connsiteY2" fmla="*/ 14424 h 6858000"/>
              <a:gd name="connsiteX3" fmla="*/ 11328044 w 11328044"/>
              <a:gd name="connsiteY3" fmla="*/ 1247697 h 6858000"/>
              <a:gd name="connsiteX4" fmla="*/ 11075802 w 11328044"/>
              <a:gd name="connsiteY4" fmla="*/ 2634913 h 6858000"/>
              <a:gd name="connsiteX5" fmla="*/ 8637463 w 11328044"/>
              <a:gd name="connsiteY5" fmla="*/ 6418229 h 6858000"/>
              <a:gd name="connsiteX6" fmla="*/ 8278561 w 11328044"/>
              <a:gd name="connsiteY6" fmla="*/ 6795822 h 6858000"/>
              <a:gd name="connsiteX7" fmla="*/ 8211710 w 11328044"/>
              <a:gd name="connsiteY7" fmla="*/ 6858000 h 6858000"/>
              <a:gd name="connsiteX8" fmla="*/ 0 w 11328044"/>
              <a:gd name="connsiteY8" fmla="*/ 6858000 h 6858000"/>
              <a:gd name="connsiteX0" fmla="*/ 0 w 11328044"/>
              <a:gd name="connsiteY0" fmla="*/ 0 h 6858000"/>
              <a:gd name="connsiteX1" fmla="*/ 11275556 w 11328044"/>
              <a:gd name="connsiteY1" fmla="*/ 0 h 6858000"/>
              <a:gd name="connsiteX2" fmla="*/ 11277054 w 11328044"/>
              <a:gd name="connsiteY2" fmla="*/ 14424 h 6858000"/>
              <a:gd name="connsiteX3" fmla="*/ 11328044 w 11328044"/>
              <a:gd name="connsiteY3" fmla="*/ 1247697 h 6858000"/>
              <a:gd name="connsiteX4" fmla="*/ 11075802 w 11328044"/>
              <a:gd name="connsiteY4" fmla="*/ 2634913 h 6858000"/>
              <a:gd name="connsiteX5" fmla="*/ 8637463 w 11328044"/>
              <a:gd name="connsiteY5" fmla="*/ 6418229 h 6858000"/>
              <a:gd name="connsiteX6" fmla="*/ 8278561 w 11328044"/>
              <a:gd name="connsiteY6" fmla="*/ 6795822 h 6858000"/>
              <a:gd name="connsiteX7" fmla="*/ 8211710 w 11328044"/>
              <a:gd name="connsiteY7" fmla="*/ 6858000 h 6858000"/>
              <a:gd name="connsiteX8" fmla="*/ 0 w 11328044"/>
              <a:gd name="connsiteY8" fmla="*/ 6858000 h 6858000"/>
              <a:gd name="connsiteX9" fmla="*/ 0 w 11328044"/>
              <a:gd name="connsiteY9" fmla="*/ 0 h 6858000"/>
              <a:gd name="connsiteX0" fmla="*/ 0 w 11346277"/>
              <a:gd name="connsiteY0" fmla="*/ 0 h 6858000"/>
              <a:gd name="connsiteX1" fmla="*/ 11275556 w 11346277"/>
              <a:gd name="connsiteY1" fmla="*/ 0 h 6858000"/>
              <a:gd name="connsiteX2" fmla="*/ 11277054 w 11346277"/>
              <a:gd name="connsiteY2" fmla="*/ 14424 h 6858000"/>
              <a:gd name="connsiteX3" fmla="*/ 11328044 w 11346277"/>
              <a:gd name="connsiteY3" fmla="*/ 1247697 h 6858000"/>
              <a:gd name="connsiteX4" fmla="*/ 10971027 w 11346277"/>
              <a:gd name="connsiteY4" fmla="*/ 2806363 h 6858000"/>
              <a:gd name="connsiteX5" fmla="*/ 8637463 w 11346277"/>
              <a:gd name="connsiteY5" fmla="*/ 6418229 h 6858000"/>
              <a:gd name="connsiteX6" fmla="*/ 8278561 w 11346277"/>
              <a:gd name="connsiteY6" fmla="*/ 6795822 h 6858000"/>
              <a:gd name="connsiteX7" fmla="*/ 8211710 w 11346277"/>
              <a:gd name="connsiteY7" fmla="*/ 6858000 h 6858000"/>
              <a:gd name="connsiteX8" fmla="*/ 0 w 11346277"/>
              <a:gd name="connsiteY8" fmla="*/ 6858000 h 6858000"/>
              <a:gd name="connsiteX9" fmla="*/ 0 w 11346277"/>
              <a:gd name="connsiteY9"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71027 w 11277054"/>
              <a:gd name="connsiteY3" fmla="*/ 280636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71027 w 11277054"/>
              <a:gd name="connsiteY3" fmla="*/ 280636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875777 w 11277054"/>
              <a:gd name="connsiteY3" fmla="*/ 29397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86152"/>
              <a:gd name="connsiteY0" fmla="*/ 0 h 6858000"/>
              <a:gd name="connsiteX1" fmla="*/ 11275556 w 11286152"/>
              <a:gd name="connsiteY1" fmla="*/ 0 h 6858000"/>
              <a:gd name="connsiteX2" fmla="*/ 11277054 w 11286152"/>
              <a:gd name="connsiteY2" fmla="*/ 14424 h 6858000"/>
              <a:gd name="connsiteX3" fmla="*/ 11258550 w 11286152"/>
              <a:gd name="connsiteY3" fmla="*/ 1238250 h 6858000"/>
              <a:gd name="connsiteX4" fmla="*/ 10875777 w 11286152"/>
              <a:gd name="connsiteY4" fmla="*/ 2939713 h 6858000"/>
              <a:gd name="connsiteX5" fmla="*/ 8637463 w 11286152"/>
              <a:gd name="connsiteY5" fmla="*/ 6418229 h 6858000"/>
              <a:gd name="connsiteX6" fmla="*/ 8278561 w 11286152"/>
              <a:gd name="connsiteY6" fmla="*/ 6795822 h 6858000"/>
              <a:gd name="connsiteX7" fmla="*/ 8211710 w 11286152"/>
              <a:gd name="connsiteY7" fmla="*/ 6858000 h 6858000"/>
              <a:gd name="connsiteX8" fmla="*/ 0 w 11286152"/>
              <a:gd name="connsiteY8" fmla="*/ 6858000 h 6858000"/>
              <a:gd name="connsiteX9" fmla="*/ 0 w 11286152"/>
              <a:gd name="connsiteY9"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875777 w 11277054"/>
              <a:gd name="connsiteY3" fmla="*/ 29397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32927 w 11277054"/>
              <a:gd name="connsiteY3" fmla="*/ 29778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32927 w 11277054"/>
              <a:gd name="connsiteY3" fmla="*/ 29778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7054" h="6858000">
                <a:moveTo>
                  <a:pt x="0" y="0"/>
                </a:moveTo>
                <a:lnTo>
                  <a:pt x="11275556" y="0"/>
                </a:lnTo>
                <a:lnTo>
                  <a:pt x="11277054" y="14424"/>
                </a:lnTo>
                <a:cubicBezTo>
                  <a:pt x="11210424" y="504376"/>
                  <a:pt x="11303100" y="1952558"/>
                  <a:pt x="10932927" y="2977813"/>
                </a:cubicBezTo>
                <a:cubicBezTo>
                  <a:pt x="10562754" y="4003068"/>
                  <a:pt x="9604391" y="5493418"/>
                  <a:pt x="8637463" y="6418229"/>
                </a:cubicBezTo>
                <a:cubicBezTo>
                  <a:pt x="8521852" y="6549594"/>
                  <a:pt x="8402300" y="6675705"/>
                  <a:pt x="8278561" y="6795822"/>
                </a:cubicBezTo>
                <a:lnTo>
                  <a:pt x="8211710"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olo 1">
            <a:extLst>
              <a:ext uri="{FF2B5EF4-FFF2-40B4-BE49-F238E27FC236}">
                <a16:creationId xmlns:a16="http://schemas.microsoft.com/office/drawing/2014/main" id="{8E0D711D-DDC7-9B47-8EBE-4A59A084ECA0}"/>
              </a:ext>
            </a:extLst>
          </p:cNvPr>
          <p:cNvSpPr>
            <a:spLocks noGrp="1"/>
          </p:cNvSpPr>
          <p:nvPr>
            <p:ph type="title"/>
          </p:nvPr>
        </p:nvSpPr>
        <p:spPr>
          <a:xfrm>
            <a:off x="720000" y="619201"/>
            <a:ext cx="3483700" cy="599999"/>
          </a:xfrm>
        </p:spPr>
        <p:txBody>
          <a:bodyPr wrap="square">
            <a:normAutofit/>
          </a:bodyPr>
          <a:lstStyle/>
          <a:p>
            <a:r>
              <a:rPr lang="it-IT" b="1" dirty="0"/>
              <a:t>Scelte di Design</a:t>
            </a:r>
            <a:endParaRPr lang="it-IT" dirty="0"/>
          </a:p>
        </p:txBody>
      </p:sp>
      <p:sp>
        <p:nvSpPr>
          <p:cNvPr id="3" name="Segnaposto contenuto 2">
            <a:extLst>
              <a:ext uri="{FF2B5EF4-FFF2-40B4-BE49-F238E27FC236}">
                <a16:creationId xmlns:a16="http://schemas.microsoft.com/office/drawing/2014/main" id="{1735F6F1-3E92-484F-B253-E7BB55A177E7}"/>
              </a:ext>
            </a:extLst>
          </p:cNvPr>
          <p:cNvSpPr>
            <a:spLocks noGrp="1"/>
          </p:cNvSpPr>
          <p:nvPr>
            <p:ph idx="1"/>
          </p:nvPr>
        </p:nvSpPr>
        <p:spPr>
          <a:xfrm>
            <a:off x="4560026" y="633600"/>
            <a:ext cx="6900136" cy="3227200"/>
          </a:xfrm>
        </p:spPr>
        <p:txBody>
          <a:bodyPr>
            <a:normAutofit/>
          </a:bodyPr>
          <a:lstStyle/>
          <a:p>
            <a:r>
              <a:rPr lang="it-IT" dirty="0"/>
              <a:t>Segnalazione di errori nei campi corrispondenti</a:t>
            </a:r>
          </a:p>
          <a:p>
            <a:r>
              <a:rPr lang="it-IT" dirty="0"/>
              <a:t>Conferma per eventuali azioni: Elimina Oggetto</a:t>
            </a:r>
          </a:p>
          <a:p>
            <a:r>
              <a:rPr lang="it-IT" dirty="0"/>
              <a:t>Colori coerenti tra oggetti e combinazioni</a:t>
            </a:r>
          </a:p>
          <a:p>
            <a:r>
              <a:rPr lang="it-IT" dirty="0"/>
              <a:t>Feedback, al termine di azioni</a:t>
            </a:r>
          </a:p>
          <a:p>
            <a:endParaRPr lang="it-IT" dirty="0"/>
          </a:p>
        </p:txBody>
      </p:sp>
      <p:pic>
        <p:nvPicPr>
          <p:cNvPr id="6" name="Immagine 5">
            <a:extLst>
              <a:ext uri="{FF2B5EF4-FFF2-40B4-BE49-F238E27FC236}">
                <a16:creationId xmlns:a16="http://schemas.microsoft.com/office/drawing/2014/main" id="{F2333229-CDE7-C445-B014-DD6F092F74A3}"/>
              </a:ext>
            </a:extLst>
          </p:cNvPr>
          <p:cNvPicPr>
            <a:picLocks noChangeAspect="1"/>
          </p:cNvPicPr>
          <p:nvPr/>
        </p:nvPicPr>
        <p:blipFill>
          <a:blip r:embed="rId2"/>
          <a:stretch>
            <a:fillRect/>
          </a:stretch>
        </p:blipFill>
        <p:spPr>
          <a:xfrm>
            <a:off x="720000" y="4766512"/>
            <a:ext cx="3344401" cy="1188142"/>
          </a:xfrm>
          <a:custGeom>
            <a:avLst/>
            <a:gdLst/>
            <a:ahLst/>
            <a:cxnLst/>
            <a:rect l="l" t="t" r="r" b="b"/>
            <a:pathLst>
              <a:path w="3344401" h="1558116">
                <a:moveTo>
                  <a:pt x="0" y="0"/>
                </a:moveTo>
                <a:lnTo>
                  <a:pt x="3344401" y="0"/>
                </a:lnTo>
                <a:lnTo>
                  <a:pt x="3344401" y="1558116"/>
                </a:lnTo>
                <a:lnTo>
                  <a:pt x="0" y="1558116"/>
                </a:lnTo>
                <a:close/>
              </a:path>
            </a:pathLst>
          </a:custGeom>
        </p:spPr>
      </p:pic>
      <p:pic>
        <p:nvPicPr>
          <p:cNvPr id="5" name="Immagine 4">
            <a:extLst>
              <a:ext uri="{FF2B5EF4-FFF2-40B4-BE49-F238E27FC236}">
                <a16:creationId xmlns:a16="http://schemas.microsoft.com/office/drawing/2014/main" id="{75885296-4F63-0F44-BDEE-E45CA028BD96}"/>
              </a:ext>
            </a:extLst>
          </p:cNvPr>
          <p:cNvPicPr>
            <a:picLocks noChangeAspect="1"/>
          </p:cNvPicPr>
          <p:nvPr/>
        </p:nvPicPr>
        <p:blipFill>
          <a:blip r:embed="rId3"/>
          <a:stretch>
            <a:fillRect/>
          </a:stretch>
        </p:blipFill>
        <p:spPr>
          <a:xfrm>
            <a:off x="4465065" y="4581525"/>
            <a:ext cx="3263069" cy="1558116"/>
          </a:xfrm>
          <a:custGeom>
            <a:avLst/>
            <a:gdLst/>
            <a:ahLst/>
            <a:cxnLst/>
            <a:rect l="l" t="t" r="r" b="b"/>
            <a:pathLst>
              <a:path w="3344400" h="1558116">
                <a:moveTo>
                  <a:pt x="0" y="0"/>
                </a:moveTo>
                <a:lnTo>
                  <a:pt x="3344400" y="0"/>
                </a:lnTo>
                <a:lnTo>
                  <a:pt x="3344400" y="1558116"/>
                </a:lnTo>
                <a:lnTo>
                  <a:pt x="0" y="1558116"/>
                </a:lnTo>
                <a:close/>
              </a:path>
            </a:pathLst>
          </a:custGeom>
        </p:spPr>
      </p:pic>
      <p:pic>
        <p:nvPicPr>
          <p:cNvPr id="7" name="Immagine 6">
            <a:extLst>
              <a:ext uri="{FF2B5EF4-FFF2-40B4-BE49-F238E27FC236}">
                <a16:creationId xmlns:a16="http://schemas.microsoft.com/office/drawing/2014/main" id="{48229FD7-5EEE-FA4C-979C-4B5AC9D50845}"/>
              </a:ext>
            </a:extLst>
          </p:cNvPr>
          <p:cNvPicPr>
            <a:picLocks noChangeAspect="1"/>
          </p:cNvPicPr>
          <p:nvPr/>
        </p:nvPicPr>
        <p:blipFill>
          <a:blip r:embed="rId4"/>
          <a:stretch>
            <a:fillRect/>
          </a:stretch>
        </p:blipFill>
        <p:spPr>
          <a:xfrm>
            <a:off x="8576020" y="4581525"/>
            <a:ext cx="2425083" cy="1558116"/>
          </a:xfrm>
          <a:custGeom>
            <a:avLst/>
            <a:gdLst/>
            <a:ahLst/>
            <a:cxnLst/>
            <a:rect l="l" t="t" r="r" b="b"/>
            <a:pathLst>
              <a:path w="3319524" h="1558116">
                <a:moveTo>
                  <a:pt x="0" y="0"/>
                </a:moveTo>
                <a:lnTo>
                  <a:pt x="3319524" y="0"/>
                </a:lnTo>
                <a:lnTo>
                  <a:pt x="3319524" y="1558116"/>
                </a:lnTo>
                <a:lnTo>
                  <a:pt x="0" y="1558116"/>
                </a:lnTo>
                <a:close/>
              </a:path>
            </a:pathLst>
          </a:custGeom>
          <a:noFill/>
        </p:spPr>
      </p:pic>
    </p:spTree>
    <p:extLst>
      <p:ext uri="{BB962C8B-B14F-4D97-AF65-F5344CB8AC3E}">
        <p14:creationId xmlns:p14="http://schemas.microsoft.com/office/powerpoint/2010/main" val="1097468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6"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b="1" spc="-100" dirty="0"/>
              <a:t>Testing</a:t>
            </a:r>
            <a:endParaRPr lang="en-US" sz="5600" spc="-100" dirty="0"/>
          </a:p>
        </p:txBody>
      </p:sp>
      <p:sp useBgFill="1">
        <p:nvSpPr>
          <p:cNvPr id="23" name="Freeform: Shape 22">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0290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Immagine che contiene ombrello, tenendo, scuro, sedendo&#10;&#10;Descrizione generata automaticamente">
            <a:extLst>
              <a:ext uri="{FF2B5EF4-FFF2-40B4-BE49-F238E27FC236}">
                <a16:creationId xmlns:a16="http://schemas.microsoft.com/office/drawing/2014/main" id="{AEB02624-C234-4EBD-AEE7-6B8BB7EA3D40}"/>
              </a:ext>
            </a:extLst>
          </p:cNvPr>
          <p:cNvPicPr>
            <a:picLocks noChangeAspect="1"/>
          </p:cNvPicPr>
          <p:nvPr/>
        </p:nvPicPr>
        <p:blipFill rotWithShape="1">
          <a:blip r:embed="rId2"/>
          <a:srcRect l="38058" r="8806"/>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2" cy="1477328"/>
          </a:xfrm>
        </p:spPr>
        <p:txBody>
          <a:bodyPr wrap="square" anchor="ctr">
            <a:normAutofit/>
          </a:bodyPr>
          <a:lstStyle/>
          <a:p>
            <a:r>
              <a:rPr lang="it-IT" b="1" dirty="0"/>
              <a:t>Test di Usabilità</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19999" y="2541600"/>
            <a:ext cx="6923813" cy="3216273"/>
          </a:xfrm>
        </p:spPr>
        <p:txBody>
          <a:bodyPr>
            <a:normAutofit lnSpcReduction="10000"/>
          </a:bodyPr>
          <a:lstStyle/>
          <a:p>
            <a:pPr marL="0" indent="0">
              <a:lnSpc>
                <a:spcPct val="110000"/>
              </a:lnSpc>
              <a:buNone/>
            </a:pPr>
            <a:r>
              <a:rPr lang="it-IT" sz="1600" dirty="0"/>
              <a:t>Nella seguente sezione vengono descritti i parametri di test effettuato con il prototipo sviluppato.</a:t>
            </a:r>
          </a:p>
          <a:p>
            <a:pPr marL="0" indent="0">
              <a:lnSpc>
                <a:spcPct val="110000"/>
              </a:lnSpc>
              <a:buNone/>
            </a:pPr>
            <a:r>
              <a:rPr lang="it-IT" sz="1600" dirty="0"/>
              <a:t>I test sono strutturati in modo da valutare:</a:t>
            </a:r>
          </a:p>
          <a:p>
            <a:pPr>
              <a:lnSpc>
                <a:spcPct val="110000"/>
              </a:lnSpc>
            </a:pPr>
            <a:r>
              <a:rPr lang="it-IT" sz="1600" dirty="0"/>
              <a:t>Usabilità nell’utilizzo</a:t>
            </a:r>
          </a:p>
          <a:p>
            <a:pPr>
              <a:lnSpc>
                <a:spcPct val="110000"/>
              </a:lnSpc>
            </a:pPr>
            <a:r>
              <a:rPr lang="it-IT" sz="1600" dirty="0"/>
              <a:t>Efficacia dell’applicazione</a:t>
            </a:r>
          </a:p>
          <a:p>
            <a:pPr>
              <a:lnSpc>
                <a:spcPct val="110000"/>
              </a:lnSpc>
            </a:pPr>
            <a:r>
              <a:rPr lang="it-IT" sz="1600" dirty="0"/>
              <a:t>Soddisfazione nell’utilizzo</a:t>
            </a:r>
          </a:p>
          <a:p>
            <a:pPr marL="0" indent="0">
              <a:lnSpc>
                <a:spcPct val="110000"/>
              </a:lnSpc>
              <a:buNone/>
            </a:pPr>
            <a:r>
              <a:rPr lang="it-IT" sz="1600" dirty="0"/>
              <a:t>Viene utilizzato un metodo di osservazione diretta, con misurazione in tempi di svolgimento dei task. Al termine del test, è stato effettuato una breve intervista agli utenti per analizzare eventuali commenti e suggerimento in merito al lavoro svolto.</a:t>
            </a:r>
          </a:p>
        </p:txBody>
      </p:sp>
    </p:spTree>
    <p:extLst>
      <p:ext uri="{BB962C8B-B14F-4D97-AF65-F5344CB8AC3E}">
        <p14:creationId xmlns:p14="http://schemas.microsoft.com/office/powerpoint/2010/main" val="4164290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9D38893-1D97-FE40-BCF4-198AE846AA72}"/>
              </a:ext>
            </a:extLst>
          </p:cNvPr>
          <p:cNvSpPr>
            <a:spLocks noGrp="1"/>
          </p:cNvSpPr>
          <p:nvPr>
            <p:ph type="title"/>
          </p:nvPr>
        </p:nvSpPr>
        <p:spPr>
          <a:xfrm>
            <a:off x="619640" y="316197"/>
            <a:ext cx="3095626" cy="1477328"/>
          </a:xfrm>
        </p:spPr>
        <p:txBody>
          <a:bodyPr vert="horz" wrap="square" lIns="0" tIns="0" rIns="0" bIns="0" rtlCol="0" anchor="t" anchorCtr="0">
            <a:normAutofit/>
          </a:bodyPr>
          <a:lstStyle/>
          <a:p>
            <a:r>
              <a:rPr lang="it-IT" sz="4000" dirty="0"/>
              <a:t>Task e tempistiche</a:t>
            </a:r>
          </a:p>
        </p:txBody>
      </p:sp>
      <p:sp>
        <p:nvSpPr>
          <p:cNvPr id="6" name="CasellaDiTesto 5">
            <a:extLst>
              <a:ext uri="{FF2B5EF4-FFF2-40B4-BE49-F238E27FC236}">
                <a16:creationId xmlns:a16="http://schemas.microsoft.com/office/drawing/2014/main" id="{92CE9783-13E6-1040-8E6E-A5D10878885E}"/>
              </a:ext>
            </a:extLst>
          </p:cNvPr>
          <p:cNvSpPr txBox="1"/>
          <p:nvPr/>
        </p:nvSpPr>
        <p:spPr>
          <a:xfrm>
            <a:off x="4066738" y="699695"/>
            <a:ext cx="7393426" cy="2187659"/>
          </a:xfrm>
          <a:prstGeom prst="rect">
            <a:avLst/>
          </a:prstGeom>
        </p:spPr>
        <p:txBody>
          <a:bodyPr vert="horz" lIns="0" tIns="0" rIns="0" bIns="0" rtlCol="0">
            <a:noAutofit/>
          </a:bodyPr>
          <a:lstStyle/>
          <a:p>
            <a:pPr defTabSz="914400">
              <a:lnSpc>
                <a:spcPct val="110000"/>
              </a:lnSpc>
              <a:spcAft>
                <a:spcPts val="600"/>
              </a:spcAft>
              <a:buClr>
                <a:schemeClr val="accent4"/>
              </a:buClr>
            </a:pPr>
            <a:r>
              <a:rPr lang="it-IT" sz="1200" spc="20" dirty="0">
                <a:solidFill>
                  <a:schemeClr val="tx1">
                    <a:alpha val="58000"/>
                  </a:schemeClr>
                </a:solidFill>
              </a:rPr>
              <a:t>All’interno della tabella vengono descritti i tempi degli Utenti selezionati per svolgere i seguenti task:</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Registrazione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Login</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Cerca Prodotto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Cerca Produttore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Acquista Prodotto/i</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Aggiungi Prodotto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Modifica Prodotto</a:t>
            </a:r>
          </a:p>
        </p:txBody>
      </p:sp>
      <p:graphicFrame>
        <p:nvGraphicFramePr>
          <p:cNvPr id="5" name="Segnaposto contenuto 4">
            <a:extLst>
              <a:ext uri="{FF2B5EF4-FFF2-40B4-BE49-F238E27FC236}">
                <a16:creationId xmlns:a16="http://schemas.microsoft.com/office/drawing/2014/main" id="{C61B5FDD-C847-2E43-8A0B-852E5C8C5784}"/>
              </a:ext>
            </a:extLst>
          </p:cNvPr>
          <p:cNvGraphicFramePr>
            <a:graphicFrameLocks noGrp="1"/>
          </p:cNvGraphicFramePr>
          <p:nvPr>
            <p:ph idx="1"/>
            <p:extLst>
              <p:ext uri="{D42A27DB-BD31-4B8C-83A1-F6EECF244321}">
                <p14:modId xmlns:p14="http://schemas.microsoft.com/office/powerpoint/2010/main" val="1574371934"/>
              </p:ext>
            </p:extLst>
          </p:nvPr>
        </p:nvGraphicFramePr>
        <p:xfrm>
          <a:off x="731835" y="3495164"/>
          <a:ext cx="10728329" cy="2915213"/>
        </p:xfrm>
        <a:graphic>
          <a:graphicData uri="http://schemas.openxmlformats.org/drawingml/2006/table">
            <a:tbl>
              <a:tblPr firstRow="1" bandRow="1">
                <a:noFill/>
                <a:tableStyleId>{3B4B98B0-60AC-42C2-AFA5-B58CD77FA1E5}</a:tableStyleId>
              </a:tblPr>
              <a:tblGrid>
                <a:gridCol w="1289404">
                  <a:extLst>
                    <a:ext uri="{9D8B030D-6E8A-4147-A177-3AD203B41FA5}">
                      <a16:colId xmlns:a16="http://schemas.microsoft.com/office/drawing/2014/main" val="798641493"/>
                    </a:ext>
                  </a:extLst>
                </a:gridCol>
                <a:gridCol w="1339958">
                  <a:extLst>
                    <a:ext uri="{9D8B030D-6E8A-4147-A177-3AD203B41FA5}">
                      <a16:colId xmlns:a16="http://schemas.microsoft.com/office/drawing/2014/main" val="362680706"/>
                    </a:ext>
                  </a:extLst>
                </a:gridCol>
                <a:gridCol w="1339958">
                  <a:extLst>
                    <a:ext uri="{9D8B030D-6E8A-4147-A177-3AD203B41FA5}">
                      <a16:colId xmlns:a16="http://schemas.microsoft.com/office/drawing/2014/main" val="2632044835"/>
                    </a:ext>
                  </a:extLst>
                </a:gridCol>
                <a:gridCol w="1292294">
                  <a:extLst>
                    <a:ext uri="{9D8B030D-6E8A-4147-A177-3AD203B41FA5}">
                      <a16:colId xmlns:a16="http://schemas.microsoft.com/office/drawing/2014/main" val="677439642"/>
                    </a:ext>
                  </a:extLst>
                </a:gridCol>
                <a:gridCol w="1339958">
                  <a:extLst>
                    <a:ext uri="{9D8B030D-6E8A-4147-A177-3AD203B41FA5}">
                      <a16:colId xmlns:a16="http://schemas.microsoft.com/office/drawing/2014/main" val="367841393"/>
                    </a:ext>
                  </a:extLst>
                </a:gridCol>
                <a:gridCol w="1446841">
                  <a:extLst>
                    <a:ext uri="{9D8B030D-6E8A-4147-A177-3AD203B41FA5}">
                      <a16:colId xmlns:a16="http://schemas.microsoft.com/office/drawing/2014/main" val="2760517764"/>
                    </a:ext>
                  </a:extLst>
                </a:gridCol>
                <a:gridCol w="1339958">
                  <a:extLst>
                    <a:ext uri="{9D8B030D-6E8A-4147-A177-3AD203B41FA5}">
                      <a16:colId xmlns:a16="http://schemas.microsoft.com/office/drawing/2014/main" val="3903031007"/>
                    </a:ext>
                  </a:extLst>
                </a:gridCol>
                <a:gridCol w="1339958">
                  <a:extLst>
                    <a:ext uri="{9D8B030D-6E8A-4147-A177-3AD203B41FA5}">
                      <a16:colId xmlns:a16="http://schemas.microsoft.com/office/drawing/2014/main" val="1936513713"/>
                    </a:ext>
                  </a:extLst>
                </a:gridCol>
              </a:tblGrid>
              <a:tr h="416459">
                <a:tc>
                  <a:txBody>
                    <a:bodyPr/>
                    <a:lstStyle/>
                    <a:p>
                      <a:pPr algn="ctr" rtl="0" fontAlgn="ctr"/>
                      <a:r>
                        <a:rPr lang="it-IT" sz="1200" b="1" u="none" strike="noStrike">
                          <a:solidFill>
                            <a:srgbClr val="FFFFFF"/>
                          </a:solidFill>
                          <a:effectLst/>
                        </a:rPr>
                        <a:t>Actors</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dirty="0">
                          <a:solidFill>
                            <a:srgbClr val="FFFFFF"/>
                          </a:solidFill>
                          <a:effectLst/>
                        </a:rPr>
                        <a:t>T1</a:t>
                      </a:r>
                      <a:endParaRPr lang="it-IT" sz="1200" b="1" i="1" u="none" strike="noStrike" dirty="0">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T2 </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T3</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dirty="0">
                          <a:solidFill>
                            <a:srgbClr val="FFFFFF"/>
                          </a:solidFill>
                          <a:effectLst/>
                        </a:rPr>
                        <a:t>T4</a:t>
                      </a:r>
                      <a:endParaRPr lang="it-IT" sz="1200" b="1" i="1" u="none" strike="noStrike" dirty="0">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T5</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T6</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T7</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4513199"/>
                  </a:ext>
                </a:extLst>
              </a:tr>
              <a:tr h="416459">
                <a:tc>
                  <a:txBody>
                    <a:bodyPr/>
                    <a:lstStyle/>
                    <a:p>
                      <a:pPr algn="l" rtl="0" fontAlgn="ctr"/>
                      <a:r>
                        <a:rPr lang="it-IT" sz="1200" u="none" strike="noStrike">
                          <a:solidFill>
                            <a:schemeClr val="tx1">
                              <a:lumMod val="85000"/>
                              <a:lumOff val="15000"/>
                            </a:schemeClr>
                          </a:solidFill>
                          <a:effectLst/>
                        </a:rPr>
                        <a:t>A1 </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2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2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216570267"/>
                  </a:ext>
                </a:extLst>
              </a:tr>
              <a:tr h="416459">
                <a:tc>
                  <a:txBody>
                    <a:bodyPr/>
                    <a:lstStyle/>
                    <a:p>
                      <a:pPr algn="l" rtl="0" fontAlgn="ctr"/>
                      <a:r>
                        <a:rPr lang="it-IT" sz="1200" u="none" strike="noStrike">
                          <a:solidFill>
                            <a:schemeClr val="tx1">
                              <a:lumMod val="85000"/>
                              <a:lumOff val="15000"/>
                            </a:schemeClr>
                          </a:solidFill>
                          <a:effectLst/>
                        </a:rPr>
                        <a:t>A2</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11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534882143"/>
                  </a:ext>
                </a:extLst>
              </a:tr>
              <a:tr h="416459">
                <a:tc>
                  <a:txBody>
                    <a:bodyPr/>
                    <a:lstStyle/>
                    <a:p>
                      <a:pPr algn="l" rtl="0" fontAlgn="ctr"/>
                      <a:r>
                        <a:rPr lang="it-IT" sz="1200" u="none" strike="noStrike">
                          <a:solidFill>
                            <a:schemeClr val="tx1">
                              <a:lumMod val="85000"/>
                              <a:lumOff val="15000"/>
                            </a:schemeClr>
                          </a:solidFill>
                          <a:effectLst/>
                        </a:rPr>
                        <a:t>A3</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8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6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4,4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91503309"/>
                  </a:ext>
                </a:extLst>
              </a:tr>
              <a:tr h="416459">
                <a:tc>
                  <a:txBody>
                    <a:bodyPr/>
                    <a:lstStyle/>
                    <a:p>
                      <a:pPr algn="l" rtl="0" fontAlgn="ctr"/>
                      <a:r>
                        <a:rPr lang="it-IT" sz="1200" u="none" strike="noStrike">
                          <a:solidFill>
                            <a:schemeClr val="tx1">
                              <a:lumMod val="85000"/>
                              <a:lumOff val="15000"/>
                            </a:schemeClr>
                          </a:solidFill>
                          <a:effectLst/>
                        </a:rPr>
                        <a:t>A4</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8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4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6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2,8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7,8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3,2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679360780"/>
                  </a:ext>
                </a:extLst>
              </a:tr>
              <a:tr h="416459">
                <a:tc>
                  <a:txBody>
                    <a:bodyPr/>
                    <a:lstStyle/>
                    <a:p>
                      <a:pPr algn="l" rtl="0" fontAlgn="ctr"/>
                      <a:r>
                        <a:rPr lang="it-IT" sz="1200" u="none" strike="noStrike">
                          <a:solidFill>
                            <a:schemeClr val="tx1">
                              <a:lumMod val="85000"/>
                              <a:lumOff val="15000"/>
                            </a:schemeClr>
                          </a:solidFill>
                          <a:effectLst/>
                        </a:rPr>
                        <a:t>A5</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3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12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12,5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21501614"/>
                  </a:ext>
                </a:extLst>
              </a:tr>
              <a:tr h="416459">
                <a:tc>
                  <a:txBody>
                    <a:bodyPr/>
                    <a:lstStyle/>
                    <a:p>
                      <a:pPr algn="l" rtl="0" fontAlgn="ctr"/>
                      <a:r>
                        <a:rPr lang="it-IT" sz="1200" u="none" strike="noStrike">
                          <a:solidFill>
                            <a:schemeClr val="tx1">
                              <a:lumMod val="85000"/>
                              <a:lumOff val="15000"/>
                            </a:schemeClr>
                          </a:solidFill>
                          <a:effectLst/>
                        </a:rPr>
                        <a:t>A6</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4,5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2,5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9,3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dirty="0">
                          <a:solidFill>
                            <a:schemeClr val="tx1">
                              <a:lumMod val="85000"/>
                              <a:lumOff val="15000"/>
                            </a:schemeClr>
                          </a:solidFill>
                          <a:effectLst/>
                        </a:rPr>
                        <a:t>4 min</a:t>
                      </a:r>
                      <a:endParaRPr lang="it-IT" sz="1200" b="1" i="0" u="none" strike="noStrike" dirty="0">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915088094"/>
                  </a:ext>
                </a:extLst>
              </a:tr>
            </a:tbl>
          </a:graphicData>
        </a:graphic>
      </p:graphicFrame>
    </p:spTree>
    <p:extLst>
      <p:ext uri="{BB962C8B-B14F-4D97-AF65-F5344CB8AC3E}">
        <p14:creationId xmlns:p14="http://schemas.microsoft.com/office/powerpoint/2010/main" val="177028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Immagine che contiene ombrello, tenendo, scuro, sedendo&#10;&#10;Descrizione generata automaticamente">
            <a:extLst>
              <a:ext uri="{FF2B5EF4-FFF2-40B4-BE49-F238E27FC236}">
                <a16:creationId xmlns:a16="http://schemas.microsoft.com/office/drawing/2014/main" id="{AEB02624-C234-4EBD-AEE7-6B8BB7EA3D40}"/>
              </a:ext>
            </a:extLst>
          </p:cNvPr>
          <p:cNvPicPr>
            <a:picLocks noChangeAspect="1"/>
          </p:cNvPicPr>
          <p:nvPr/>
        </p:nvPicPr>
        <p:blipFill rotWithShape="1">
          <a:blip r:embed="rId2"/>
          <a:srcRect l="38058" r="8806"/>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2" cy="1477328"/>
          </a:xfrm>
        </p:spPr>
        <p:txBody>
          <a:bodyPr wrap="square" anchor="ctr">
            <a:normAutofit/>
          </a:bodyPr>
          <a:lstStyle/>
          <a:p>
            <a:r>
              <a:rPr lang="it-IT" b="1" dirty="0"/>
              <a:t>Interviste</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19999" y="2541600"/>
            <a:ext cx="6923813" cy="3216273"/>
          </a:xfrm>
        </p:spPr>
        <p:txBody>
          <a:bodyPr>
            <a:normAutofit/>
          </a:bodyPr>
          <a:lstStyle/>
          <a:p>
            <a:pPr marL="0" indent="0">
              <a:lnSpc>
                <a:spcPct val="110000"/>
              </a:lnSpc>
              <a:buNone/>
            </a:pPr>
            <a:r>
              <a:rPr lang="it-IT" sz="1700" dirty="0"/>
              <a:t>Dopo i test svolti, gli utenti hanno effettuato considerazioni in merito all’usabilità del sistema. In alcuni casi, sono stati catturati degli errori provocati dalla mancanza di rete da parte del dispositivo o per eventuali campi di ricerca sbagliati. </a:t>
            </a:r>
          </a:p>
          <a:p>
            <a:pPr marL="0" indent="0">
              <a:lnSpc>
                <a:spcPct val="110000"/>
              </a:lnSpc>
              <a:buNone/>
            </a:pPr>
            <a:r>
              <a:rPr lang="it-IT" sz="1700" dirty="0"/>
              <a:t>Con pochi utenti è stata necessaria una spiegazione della funzione di ricerca prodotto, in quanto il bottone posto in basso alla sezione, creava ambiguità. La problematica è stata considerata ed eventuali modifiche, verranno apportate.</a:t>
            </a:r>
          </a:p>
          <a:p>
            <a:pPr marL="0" indent="0">
              <a:lnSpc>
                <a:spcPct val="110000"/>
              </a:lnSpc>
              <a:buNone/>
            </a:pPr>
            <a:r>
              <a:rPr lang="it-IT" sz="1700" dirty="0"/>
              <a:t>In assenza di veri prodotti in vendita e di negozi online, si è optata per una simulazione della procedura di acquisto.</a:t>
            </a:r>
          </a:p>
        </p:txBody>
      </p:sp>
    </p:spTree>
    <p:extLst>
      <p:ext uri="{BB962C8B-B14F-4D97-AF65-F5344CB8AC3E}">
        <p14:creationId xmlns:p14="http://schemas.microsoft.com/office/powerpoint/2010/main" val="248079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6834B5D5-E2CD-0546-8E28-5C030023012F}"/>
              </a:ext>
            </a:extLst>
          </p:cNvPr>
          <p:cNvSpPr>
            <a:spLocks noGrp="1"/>
          </p:cNvSpPr>
          <p:nvPr>
            <p:ph type="title"/>
          </p:nvPr>
        </p:nvSpPr>
        <p:spPr>
          <a:xfrm>
            <a:off x="720000" y="619200"/>
            <a:ext cx="6923813" cy="1477328"/>
          </a:xfrm>
        </p:spPr>
        <p:txBody>
          <a:bodyPr>
            <a:normAutofit/>
          </a:bodyPr>
          <a:lstStyle/>
          <a:p>
            <a:r>
              <a:rPr lang="it-IT" sz="4400" dirty="0"/>
              <a:t>Conclusioni</a:t>
            </a:r>
          </a:p>
        </p:txBody>
      </p:sp>
      <p:sp>
        <p:nvSpPr>
          <p:cNvPr id="3" name="Segnaposto contenuto 2">
            <a:extLst>
              <a:ext uri="{FF2B5EF4-FFF2-40B4-BE49-F238E27FC236}">
                <a16:creationId xmlns:a16="http://schemas.microsoft.com/office/drawing/2014/main" id="{30FC921E-C069-C248-8D46-C54DA6663732}"/>
              </a:ext>
            </a:extLst>
          </p:cNvPr>
          <p:cNvSpPr>
            <a:spLocks noGrp="1"/>
          </p:cNvSpPr>
          <p:nvPr>
            <p:ph idx="1"/>
          </p:nvPr>
        </p:nvSpPr>
        <p:spPr>
          <a:xfrm>
            <a:off x="720000" y="1968498"/>
            <a:ext cx="10716487" cy="2792975"/>
          </a:xfrm>
        </p:spPr>
        <p:txBody>
          <a:bodyPr>
            <a:normAutofit/>
          </a:bodyPr>
          <a:lstStyle/>
          <a:p>
            <a:pPr marL="0" indent="0">
              <a:lnSpc>
                <a:spcPct val="110000"/>
              </a:lnSpc>
              <a:buNone/>
            </a:pPr>
            <a:r>
              <a:rPr lang="it-IT" sz="2600" dirty="0"/>
              <a:t>Il prototipo sviluppato mostra potenzialità di utilizzo, migliorando l’acquisto di prodotti agroalimentari. I servizi proposti sono stati apprezzati dagli utenti, come analogamente la facilità di utilizzo di esso risulta efficace per entrambe le tipologie di utenza. In conclusione, con eventuali modifiche nella sezione acquisti e di ricerca, Demetra ha soddisfatto i propri utenti.</a:t>
            </a:r>
          </a:p>
        </p:txBody>
      </p:sp>
    </p:spTree>
    <p:extLst>
      <p:ext uri="{BB962C8B-B14F-4D97-AF65-F5344CB8AC3E}">
        <p14:creationId xmlns:p14="http://schemas.microsoft.com/office/powerpoint/2010/main" val="279782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3107463" cy="5510138"/>
          </a:xfrm>
        </p:spPr>
        <p:txBody>
          <a:bodyPr>
            <a:normAutofit/>
          </a:bodyPr>
          <a:lstStyle/>
          <a:p>
            <a:r>
              <a:rPr lang="it-IT" b="1" dirty="0"/>
              <a:t>Domande per delineare profili utenti</a:t>
            </a:r>
            <a:endParaRPr lang="it-IT" dirty="0"/>
          </a:p>
        </p:txBody>
      </p:sp>
      <p:sp useBgFill="1">
        <p:nvSpPr>
          <p:cNvPr id="17"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Segnaposto contenuto 2">
            <a:extLst>
              <a:ext uri="{FF2B5EF4-FFF2-40B4-BE49-F238E27FC236}">
                <a16:creationId xmlns:a16="http://schemas.microsoft.com/office/drawing/2014/main" id="{F0761A81-2565-4A4A-AC5B-B63FFE5B479B}"/>
              </a:ext>
            </a:extLst>
          </p:cNvPr>
          <p:cNvGraphicFramePr>
            <a:graphicFrameLocks noGrp="1"/>
          </p:cNvGraphicFramePr>
          <p:nvPr>
            <p:ph idx="1"/>
            <p:extLst>
              <p:ext uri="{D42A27DB-BD31-4B8C-83A1-F6EECF244321}">
                <p14:modId xmlns:p14="http://schemas.microsoft.com/office/powerpoint/2010/main" val="3331657902"/>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5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1680006" y="619200"/>
            <a:ext cx="8831988" cy="681586"/>
          </a:xfrm>
        </p:spPr>
        <p:txBody>
          <a:bodyPr wrap="square">
            <a:normAutofit/>
          </a:bodyPr>
          <a:lstStyle/>
          <a:p>
            <a:pPr algn="ctr"/>
            <a:r>
              <a:rPr lang="it-IT" b="1" dirty="0"/>
              <a:t>Personaggi, obiettivi e task</a:t>
            </a:r>
            <a:endParaRPr lang="it-IT"/>
          </a:p>
        </p:txBody>
      </p:sp>
      <p:grpSp>
        <p:nvGrpSpPr>
          <p:cNvPr id="32" name="Group 31">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3"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7" name="Group 36">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38"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42" name="Freeform: Shape 41">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Segnaposto contenuto 2">
            <a:extLst>
              <a:ext uri="{FF2B5EF4-FFF2-40B4-BE49-F238E27FC236}">
                <a16:creationId xmlns:a16="http://schemas.microsoft.com/office/drawing/2014/main" id="{DC799C5E-E845-459A-8B61-3D3F0AA66294}"/>
              </a:ext>
            </a:extLst>
          </p:cNvPr>
          <p:cNvGraphicFramePr>
            <a:graphicFrameLocks noGrp="1"/>
          </p:cNvGraphicFramePr>
          <p:nvPr>
            <p:ph idx="1"/>
            <p:extLst>
              <p:ext uri="{D42A27DB-BD31-4B8C-83A1-F6EECF244321}">
                <p14:modId xmlns:p14="http://schemas.microsoft.com/office/powerpoint/2010/main" val="1861303840"/>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49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b="1" spc="-100"/>
              <a:t>Personaggi, obiettivi e task</a:t>
            </a:r>
            <a:endParaRPr lang="en-US" spc="-100"/>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6" name="Freeform: Shape 25">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5" name="Segnaposto contenuto 2">
            <a:extLst>
              <a:ext uri="{FF2B5EF4-FFF2-40B4-BE49-F238E27FC236}">
                <a16:creationId xmlns:a16="http://schemas.microsoft.com/office/drawing/2014/main" id="{DC799C5E-E845-459A-8B61-3D3F0AA66294}"/>
              </a:ext>
            </a:extLst>
          </p:cNvPr>
          <p:cNvGraphicFramePr>
            <a:graphicFrameLocks noGrp="1"/>
          </p:cNvGraphicFramePr>
          <p:nvPr>
            <p:ph idx="1"/>
            <p:extLst>
              <p:ext uri="{D42A27DB-BD31-4B8C-83A1-F6EECF244321}">
                <p14:modId xmlns:p14="http://schemas.microsoft.com/office/powerpoint/2010/main" val="3217238318"/>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00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b="1" spc="-100"/>
              <a:t>Personaggi, obiettivi e task</a:t>
            </a:r>
            <a:endParaRPr lang="en-US" spc="-100"/>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6" name="Freeform: Shape 25">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5" name="Segnaposto contenuto 2">
            <a:extLst>
              <a:ext uri="{FF2B5EF4-FFF2-40B4-BE49-F238E27FC236}">
                <a16:creationId xmlns:a16="http://schemas.microsoft.com/office/drawing/2014/main" id="{DC799C5E-E845-459A-8B61-3D3F0AA66294}"/>
              </a:ext>
            </a:extLst>
          </p:cNvPr>
          <p:cNvGraphicFramePr>
            <a:graphicFrameLocks noGrp="1"/>
          </p:cNvGraphicFramePr>
          <p:nvPr>
            <p:ph idx="1"/>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86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9D38893-1D97-FE40-BCF4-198AE846AA72}"/>
              </a:ext>
            </a:extLst>
          </p:cNvPr>
          <p:cNvSpPr>
            <a:spLocks noGrp="1"/>
          </p:cNvSpPr>
          <p:nvPr>
            <p:ph type="title"/>
          </p:nvPr>
        </p:nvSpPr>
        <p:spPr>
          <a:xfrm>
            <a:off x="720000" y="619201"/>
            <a:ext cx="3095626" cy="1477328"/>
          </a:xfrm>
        </p:spPr>
        <p:txBody>
          <a:bodyPr vert="horz" wrap="square" lIns="0" tIns="0" rIns="0" bIns="0" rtlCol="0" anchor="t" anchorCtr="0">
            <a:normAutofit/>
          </a:bodyPr>
          <a:lstStyle/>
          <a:p>
            <a:r>
              <a:rPr lang="en-US" sz="3500" dirty="0"/>
              <a:t>Task e </a:t>
            </a:r>
            <a:r>
              <a:rPr lang="it-IT" sz="3500" dirty="0"/>
              <a:t>tempistiche</a:t>
            </a:r>
          </a:p>
        </p:txBody>
      </p:sp>
      <p:sp>
        <p:nvSpPr>
          <p:cNvPr id="6" name="CasellaDiTesto 5">
            <a:extLst>
              <a:ext uri="{FF2B5EF4-FFF2-40B4-BE49-F238E27FC236}">
                <a16:creationId xmlns:a16="http://schemas.microsoft.com/office/drawing/2014/main" id="{92CE9783-13E6-1040-8E6E-A5D10878885E}"/>
              </a:ext>
            </a:extLst>
          </p:cNvPr>
          <p:cNvSpPr txBox="1"/>
          <p:nvPr/>
        </p:nvSpPr>
        <p:spPr>
          <a:xfrm>
            <a:off x="4535626" y="409670"/>
            <a:ext cx="6900137" cy="1817500"/>
          </a:xfrm>
          <a:prstGeom prst="rect">
            <a:avLst/>
          </a:prstGeom>
        </p:spPr>
        <p:txBody>
          <a:bodyPr vert="horz" lIns="0" tIns="0" rIns="0" bIns="0" rtlCol="0">
            <a:noAutofit/>
          </a:bodyPr>
          <a:lstStyle/>
          <a:p>
            <a:pPr defTabSz="914400">
              <a:lnSpc>
                <a:spcPct val="110000"/>
              </a:lnSpc>
              <a:spcAft>
                <a:spcPts val="600"/>
              </a:spcAft>
              <a:buClr>
                <a:schemeClr val="accent4"/>
              </a:buClr>
            </a:pPr>
            <a:r>
              <a:rPr lang="it-IT" sz="1400" spc="20" dirty="0">
                <a:solidFill>
                  <a:schemeClr val="tx1">
                    <a:alpha val="58000"/>
                  </a:schemeClr>
                </a:solidFill>
              </a:rPr>
              <a:t>All’interno della tabella vengono descritti i tempi di alcuni Actors sopra citati che svolgere i seguenti task:</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trovare un mercato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trovare un produttore locale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comprare prodotti su piattaforme online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comprare prodotti in loco</a:t>
            </a:r>
          </a:p>
        </p:txBody>
      </p:sp>
      <p:graphicFrame>
        <p:nvGraphicFramePr>
          <p:cNvPr id="5" name="Segnaposto contenuto 4">
            <a:extLst>
              <a:ext uri="{FF2B5EF4-FFF2-40B4-BE49-F238E27FC236}">
                <a16:creationId xmlns:a16="http://schemas.microsoft.com/office/drawing/2014/main" id="{C61B5FDD-C847-2E43-8A0B-852E5C8C5784}"/>
              </a:ext>
            </a:extLst>
          </p:cNvPr>
          <p:cNvGraphicFramePr>
            <a:graphicFrameLocks noGrp="1"/>
          </p:cNvGraphicFramePr>
          <p:nvPr>
            <p:ph idx="1"/>
            <p:extLst>
              <p:ext uri="{D42A27DB-BD31-4B8C-83A1-F6EECF244321}">
                <p14:modId xmlns:p14="http://schemas.microsoft.com/office/powerpoint/2010/main" val="3400436460"/>
              </p:ext>
            </p:extLst>
          </p:nvPr>
        </p:nvGraphicFramePr>
        <p:xfrm>
          <a:off x="1457626" y="2636839"/>
          <a:ext cx="9253074" cy="3501162"/>
        </p:xfrm>
        <a:graphic>
          <a:graphicData uri="http://schemas.openxmlformats.org/drawingml/2006/table">
            <a:tbl>
              <a:tblPr firstRow="1" bandRow="1">
                <a:noFill/>
                <a:tableStyleId>{3B4B98B0-60AC-42C2-AFA5-B58CD77FA1E5}</a:tableStyleId>
              </a:tblPr>
              <a:tblGrid>
                <a:gridCol w="1947261">
                  <a:extLst>
                    <a:ext uri="{9D8B030D-6E8A-4147-A177-3AD203B41FA5}">
                      <a16:colId xmlns:a16="http://schemas.microsoft.com/office/drawing/2014/main" val="798641493"/>
                    </a:ext>
                  </a:extLst>
                </a:gridCol>
                <a:gridCol w="1696202">
                  <a:extLst>
                    <a:ext uri="{9D8B030D-6E8A-4147-A177-3AD203B41FA5}">
                      <a16:colId xmlns:a16="http://schemas.microsoft.com/office/drawing/2014/main" val="362680706"/>
                    </a:ext>
                  </a:extLst>
                </a:gridCol>
                <a:gridCol w="1964845">
                  <a:extLst>
                    <a:ext uri="{9D8B030D-6E8A-4147-A177-3AD203B41FA5}">
                      <a16:colId xmlns:a16="http://schemas.microsoft.com/office/drawing/2014/main" val="2632044835"/>
                    </a:ext>
                  </a:extLst>
                </a:gridCol>
                <a:gridCol w="1948564">
                  <a:extLst>
                    <a:ext uri="{9D8B030D-6E8A-4147-A177-3AD203B41FA5}">
                      <a16:colId xmlns:a16="http://schemas.microsoft.com/office/drawing/2014/main" val="677439642"/>
                    </a:ext>
                  </a:extLst>
                </a:gridCol>
                <a:gridCol w="1696202">
                  <a:extLst>
                    <a:ext uri="{9D8B030D-6E8A-4147-A177-3AD203B41FA5}">
                      <a16:colId xmlns:a16="http://schemas.microsoft.com/office/drawing/2014/main" val="367841393"/>
                    </a:ext>
                  </a:extLst>
                </a:gridCol>
              </a:tblGrid>
              <a:tr h="1000332">
                <a:tc>
                  <a:txBody>
                    <a:bodyPr/>
                    <a:lstStyle/>
                    <a:p>
                      <a:pPr algn="ctr" rtl="0" fontAlgn="ctr"/>
                      <a:r>
                        <a:rPr lang="it-IT" sz="3100" u="none" strike="noStrike">
                          <a:solidFill>
                            <a:schemeClr val="tx1">
                              <a:lumMod val="75000"/>
                              <a:lumOff val="25000"/>
                            </a:schemeClr>
                          </a:solidFill>
                          <a:effectLst/>
                        </a:rPr>
                        <a:t>Actors</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T1</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T2 </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T3</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T4</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513199"/>
                  </a:ext>
                </a:extLst>
              </a:tr>
              <a:tr h="833610">
                <a:tc>
                  <a:txBody>
                    <a:bodyPr/>
                    <a:lstStyle/>
                    <a:p>
                      <a:pPr algn="l" rtl="0" fontAlgn="ctr"/>
                      <a:r>
                        <a:rPr lang="it-IT" sz="2400" u="none" strike="noStrike">
                          <a:solidFill>
                            <a:schemeClr val="tx1">
                              <a:lumMod val="75000"/>
                              <a:lumOff val="25000"/>
                            </a:schemeClr>
                          </a:solidFill>
                          <a:effectLst/>
                        </a:rPr>
                        <a:t>A1 </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10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30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10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12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16570267"/>
                  </a:ext>
                </a:extLst>
              </a:tr>
              <a:tr h="833610">
                <a:tc>
                  <a:txBody>
                    <a:bodyPr/>
                    <a:lstStyle/>
                    <a:p>
                      <a:pPr algn="l" rtl="0" fontAlgn="ctr"/>
                      <a:r>
                        <a:rPr lang="it-IT" sz="2400" u="none" strike="noStrike">
                          <a:solidFill>
                            <a:schemeClr val="tx1">
                              <a:lumMod val="75000"/>
                              <a:lumOff val="25000"/>
                            </a:schemeClr>
                          </a:solidFill>
                          <a:effectLst/>
                        </a:rPr>
                        <a:t>A2</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5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 h 30 m</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8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7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34882143"/>
                  </a:ext>
                </a:extLst>
              </a:tr>
              <a:tr h="833610">
                <a:tc>
                  <a:txBody>
                    <a:bodyPr/>
                    <a:lstStyle/>
                    <a:p>
                      <a:pPr algn="l" rtl="0" fontAlgn="ctr"/>
                      <a:r>
                        <a:rPr lang="it-IT" sz="2400" u="none" strike="noStrike">
                          <a:solidFill>
                            <a:schemeClr val="tx1">
                              <a:lumMod val="75000"/>
                              <a:lumOff val="25000"/>
                            </a:schemeClr>
                          </a:solidFill>
                          <a:effectLst/>
                        </a:rPr>
                        <a:t>A3</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20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 h</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11,5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10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091503309"/>
                  </a:ext>
                </a:extLst>
              </a:tr>
            </a:tbl>
          </a:graphicData>
        </a:graphic>
      </p:graphicFrame>
    </p:spTree>
    <p:extLst>
      <p:ext uri="{BB962C8B-B14F-4D97-AF65-F5344CB8AC3E}">
        <p14:creationId xmlns:p14="http://schemas.microsoft.com/office/powerpoint/2010/main" val="380734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38893-1D97-FE40-BCF4-198AE846AA72}"/>
              </a:ext>
            </a:extLst>
          </p:cNvPr>
          <p:cNvSpPr>
            <a:spLocks noGrp="1"/>
          </p:cNvSpPr>
          <p:nvPr>
            <p:ph type="title"/>
          </p:nvPr>
        </p:nvSpPr>
        <p:spPr>
          <a:xfrm>
            <a:off x="720000" y="619201"/>
            <a:ext cx="3095626" cy="1477328"/>
          </a:xfrm>
        </p:spPr>
        <p:txBody>
          <a:bodyPr vert="horz" wrap="square" lIns="0" tIns="0" rIns="0" bIns="0" rtlCol="0" anchor="t" anchorCtr="0">
            <a:normAutofit/>
          </a:bodyPr>
          <a:lstStyle/>
          <a:p>
            <a:r>
              <a:rPr lang="en-US" sz="3500" dirty="0"/>
              <a:t>Task e </a:t>
            </a:r>
            <a:r>
              <a:rPr lang="it-IT" sz="3500" dirty="0"/>
              <a:t>tempistiche</a:t>
            </a:r>
          </a:p>
        </p:txBody>
      </p:sp>
      <p:sp>
        <p:nvSpPr>
          <p:cNvPr id="6" name="CasellaDiTesto 5">
            <a:extLst>
              <a:ext uri="{FF2B5EF4-FFF2-40B4-BE49-F238E27FC236}">
                <a16:creationId xmlns:a16="http://schemas.microsoft.com/office/drawing/2014/main" id="{92CE9783-13E6-1040-8E6E-A5D10878885E}"/>
              </a:ext>
            </a:extLst>
          </p:cNvPr>
          <p:cNvSpPr txBox="1"/>
          <p:nvPr/>
        </p:nvSpPr>
        <p:spPr>
          <a:xfrm>
            <a:off x="4535626" y="409670"/>
            <a:ext cx="6900137" cy="1817500"/>
          </a:xfrm>
          <a:prstGeom prst="rect">
            <a:avLst/>
          </a:prstGeom>
        </p:spPr>
        <p:txBody>
          <a:bodyPr vert="horz" lIns="0" tIns="0" rIns="0" bIns="0" rtlCol="0">
            <a:noAutofit/>
          </a:bodyPr>
          <a:lstStyle/>
          <a:p>
            <a:pPr defTabSz="914400">
              <a:lnSpc>
                <a:spcPct val="110000"/>
              </a:lnSpc>
              <a:spcAft>
                <a:spcPts val="600"/>
              </a:spcAft>
              <a:buClr>
                <a:schemeClr val="accent4"/>
              </a:buClr>
            </a:pPr>
            <a:r>
              <a:rPr lang="it-IT" sz="1400" spc="20" dirty="0">
                <a:solidFill>
                  <a:schemeClr val="tx1">
                    <a:alpha val="58000"/>
                  </a:schemeClr>
                </a:solidFill>
              </a:rPr>
              <a:t>Analogamente, possiamo analizzare i tempi degli Actors (Produttori) nello svolgere i seguenti task:</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vendere dei prodotti</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intercorre tra un cliente e l’altro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per inviare prodotti</a:t>
            </a:r>
          </a:p>
        </p:txBody>
      </p:sp>
      <p:graphicFrame>
        <p:nvGraphicFramePr>
          <p:cNvPr id="5" name="Segnaposto contenuto 4">
            <a:extLst>
              <a:ext uri="{FF2B5EF4-FFF2-40B4-BE49-F238E27FC236}">
                <a16:creationId xmlns:a16="http://schemas.microsoft.com/office/drawing/2014/main" id="{C61B5FDD-C847-2E43-8A0B-852E5C8C5784}"/>
              </a:ext>
            </a:extLst>
          </p:cNvPr>
          <p:cNvGraphicFramePr>
            <a:graphicFrameLocks noGrp="1"/>
          </p:cNvGraphicFramePr>
          <p:nvPr>
            <p:ph idx="1"/>
            <p:extLst>
              <p:ext uri="{D42A27DB-BD31-4B8C-83A1-F6EECF244321}">
                <p14:modId xmlns:p14="http://schemas.microsoft.com/office/powerpoint/2010/main" val="1053149480"/>
              </p:ext>
            </p:extLst>
          </p:nvPr>
        </p:nvGraphicFramePr>
        <p:xfrm>
          <a:off x="2267813" y="2967039"/>
          <a:ext cx="7556872" cy="3276140"/>
        </p:xfrm>
        <a:graphic>
          <a:graphicData uri="http://schemas.openxmlformats.org/drawingml/2006/table">
            <a:tbl>
              <a:tblPr firstRow="1" bandRow="1">
                <a:noFill/>
                <a:tableStyleId>{3B4B98B0-60AC-42C2-AFA5-B58CD77FA1E5}</a:tableStyleId>
              </a:tblPr>
              <a:tblGrid>
                <a:gridCol w="1947261">
                  <a:extLst>
                    <a:ext uri="{9D8B030D-6E8A-4147-A177-3AD203B41FA5}">
                      <a16:colId xmlns:a16="http://schemas.microsoft.com/office/drawing/2014/main" val="798641493"/>
                    </a:ext>
                  </a:extLst>
                </a:gridCol>
                <a:gridCol w="1696202">
                  <a:extLst>
                    <a:ext uri="{9D8B030D-6E8A-4147-A177-3AD203B41FA5}">
                      <a16:colId xmlns:a16="http://schemas.microsoft.com/office/drawing/2014/main" val="362680706"/>
                    </a:ext>
                  </a:extLst>
                </a:gridCol>
                <a:gridCol w="1964845">
                  <a:extLst>
                    <a:ext uri="{9D8B030D-6E8A-4147-A177-3AD203B41FA5}">
                      <a16:colId xmlns:a16="http://schemas.microsoft.com/office/drawing/2014/main" val="2632044835"/>
                    </a:ext>
                  </a:extLst>
                </a:gridCol>
                <a:gridCol w="1948564">
                  <a:extLst>
                    <a:ext uri="{9D8B030D-6E8A-4147-A177-3AD203B41FA5}">
                      <a16:colId xmlns:a16="http://schemas.microsoft.com/office/drawing/2014/main" val="677439642"/>
                    </a:ext>
                  </a:extLst>
                </a:gridCol>
              </a:tblGrid>
              <a:tr h="1000332">
                <a:tc>
                  <a:txBody>
                    <a:bodyPr/>
                    <a:lstStyle/>
                    <a:p>
                      <a:pPr algn="ctr" rtl="0" fontAlgn="ctr"/>
                      <a:r>
                        <a:rPr lang="it-IT" sz="3100" u="none" strike="noStrike">
                          <a:solidFill>
                            <a:schemeClr val="tx1">
                              <a:lumMod val="75000"/>
                              <a:lumOff val="25000"/>
                            </a:schemeClr>
                          </a:solidFill>
                          <a:effectLst/>
                        </a:rPr>
                        <a:t>Actors</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T1</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T2 </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T3</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513199"/>
                  </a:ext>
                </a:extLst>
              </a:tr>
              <a:tr h="833610">
                <a:tc>
                  <a:txBody>
                    <a:bodyPr/>
                    <a:lstStyle/>
                    <a:p>
                      <a:pPr algn="l" rtl="0" fontAlgn="ctr"/>
                      <a:r>
                        <a:rPr lang="it-IT" sz="2400" u="none" strike="noStrike">
                          <a:solidFill>
                            <a:schemeClr val="tx1">
                              <a:lumMod val="75000"/>
                              <a:lumOff val="25000"/>
                            </a:schemeClr>
                          </a:solidFill>
                          <a:effectLst/>
                        </a:rPr>
                        <a:t>A1 </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dirty="0">
                          <a:solidFill>
                            <a:schemeClr val="tx1">
                              <a:lumMod val="75000"/>
                              <a:lumOff val="25000"/>
                            </a:schemeClr>
                          </a:solidFill>
                          <a:effectLst/>
                        </a:rPr>
                        <a:t>5,5 min</a:t>
                      </a:r>
                      <a:endParaRPr lang="it-IT" sz="2400" b="0" i="0" u="none" strike="noStrike" dirty="0">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Dai 30 min a 1 h</a:t>
                      </a: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1" i="0" u="none" strike="noStrike" dirty="0">
                          <a:solidFill>
                            <a:schemeClr val="tx1">
                              <a:lumMod val="75000"/>
                              <a:lumOff val="25000"/>
                            </a:schemeClr>
                          </a:solidFill>
                          <a:effectLst/>
                          <a:latin typeface="Times New Roman" panose="02020603050405020304" pitchFamily="18" charset="0"/>
                        </a:rPr>
                        <a:t>/</a:t>
                      </a: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16570267"/>
                  </a:ext>
                </a:extLst>
              </a:tr>
              <a:tr h="833610">
                <a:tc>
                  <a:txBody>
                    <a:bodyPr/>
                    <a:lstStyle/>
                    <a:p>
                      <a:pPr algn="l" rtl="0" fontAlgn="ctr"/>
                      <a:r>
                        <a:rPr lang="it-IT" sz="2400" u="none" strike="noStrike">
                          <a:solidFill>
                            <a:schemeClr val="tx1">
                              <a:lumMod val="75000"/>
                              <a:lumOff val="25000"/>
                            </a:schemeClr>
                          </a:solidFill>
                          <a:effectLst/>
                        </a:rPr>
                        <a:t>A2</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1 min</a:t>
                      </a: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a:t>
                      </a: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Dai 10 ai 20 min</a:t>
                      </a: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34882143"/>
                  </a:ext>
                </a:extLst>
              </a:tr>
            </a:tbl>
          </a:graphicData>
        </a:graphic>
      </p:graphicFrame>
    </p:spTree>
    <p:extLst>
      <p:ext uri="{BB962C8B-B14F-4D97-AF65-F5344CB8AC3E}">
        <p14:creationId xmlns:p14="http://schemas.microsoft.com/office/powerpoint/2010/main" val="2172620901"/>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399</TotalTime>
  <Words>3378</Words>
  <Application>Microsoft Macintosh PowerPoint</Application>
  <PresentationFormat>Widescreen</PresentationFormat>
  <Paragraphs>239</Paragraphs>
  <Slides>38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38</vt:i4>
      </vt:variant>
    </vt:vector>
  </HeadingPairs>
  <TitlesOfParts>
    <vt:vector size="45" baseType="lpstr">
      <vt:lpstr>Arial</vt:lpstr>
      <vt:lpstr>Avenir Next LT Pro</vt:lpstr>
      <vt:lpstr>Cocogoose Pro</vt:lpstr>
      <vt:lpstr>Sagona Book</vt:lpstr>
      <vt:lpstr>The Hand Extrablack</vt:lpstr>
      <vt:lpstr>Times New Roman</vt:lpstr>
      <vt:lpstr>BlobVTI</vt:lpstr>
      <vt:lpstr>Progetto Demetra</vt:lpstr>
      <vt:lpstr>Descrizione del problema</vt:lpstr>
      <vt:lpstr>Sviluppo dei personaggi</vt:lpstr>
      <vt:lpstr>Domande per delineare profili utenti</vt:lpstr>
      <vt:lpstr>Personaggi, obiettivi e task</vt:lpstr>
      <vt:lpstr>Personaggi, obiettivi e task</vt:lpstr>
      <vt:lpstr>Personaggi, obiettivi e task</vt:lpstr>
      <vt:lpstr>Task e tempistiche</vt:lpstr>
      <vt:lpstr>Task e tempistiche</vt:lpstr>
      <vt:lpstr>Task </vt:lpstr>
      <vt:lpstr>Casi d’uso</vt:lpstr>
      <vt:lpstr>Caso d’uso</vt:lpstr>
      <vt:lpstr>Caso d’uso</vt:lpstr>
      <vt:lpstr>Caso d’uso</vt:lpstr>
      <vt:lpstr>Caso d’uso</vt:lpstr>
      <vt:lpstr>Caso d’uso</vt:lpstr>
      <vt:lpstr>Lavori correlati e analisi comparativa</vt:lpstr>
      <vt:lpstr>Idee di progetto</vt:lpstr>
      <vt:lpstr>Idee di progetto</vt:lpstr>
      <vt:lpstr>Progetto 1</vt:lpstr>
      <vt:lpstr>Progetto 2</vt:lpstr>
      <vt:lpstr>Tecnologie Utilizzate</vt:lpstr>
      <vt:lpstr>Paper Sketch Prototipi</vt:lpstr>
      <vt:lpstr>Presentazione standard di PowerPoint</vt:lpstr>
      <vt:lpstr>Presentazione standard di PowerPoint</vt:lpstr>
      <vt:lpstr>Presentazione standard di PowerPoint</vt:lpstr>
      <vt:lpstr>Cognitive Walkthrough</vt:lpstr>
      <vt:lpstr>Cognitive Walkthrough</vt:lpstr>
      <vt:lpstr>Cognitive Walkthrough</vt:lpstr>
      <vt:lpstr>Cognitive Walkthrough</vt:lpstr>
      <vt:lpstr>Scenari</vt:lpstr>
      <vt:lpstr>Scelte di Design</vt:lpstr>
      <vt:lpstr>Scelte di Design</vt:lpstr>
      <vt:lpstr>Testing</vt:lpstr>
      <vt:lpstr>Test di Usabilità</vt:lpstr>
      <vt:lpstr>Task e tempistiche</vt:lpstr>
      <vt:lpstr>Interviste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Demetra</dc:title>
  <dc:creator>Pietro Clemente</dc:creator>
  <cp:lastModifiedBy>Pietro Clemente</cp:lastModifiedBy>
  <cp:revision>11</cp:revision>
  <dcterms:created xsi:type="dcterms:W3CDTF">2020-09-07T10:41:50Z</dcterms:created>
  <dcterms:modified xsi:type="dcterms:W3CDTF">2020-09-08T17:53:36Z</dcterms:modified>
</cp:coreProperties>
</file>