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92" r:id="rId6"/>
    <p:sldId id="261" r:id="rId7"/>
    <p:sldId id="293" r:id="rId8"/>
    <p:sldId id="275" r:id="rId9"/>
    <p:sldId id="294" r:id="rId10"/>
    <p:sldId id="263" r:id="rId11"/>
    <p:sldId id="264" r:id="rId12"/>
    <p:sldId id="303" r:id="rId13"/>
    <p:sldId id="274" r:id="rId14"/>
    <p:sldId id="304" r:id="rId15"/>
    <p:sldId id="305" r:id="rId16"/>
    <p:sldId id="265" r:id="rId17"/>
    <p:sldId id="269" r:id="rId18"/>
    <p:sldId id="277" r:id="rId19"/>
    <p:sldId id="278" r:id="rId20"/>
    <p:sldId id="279" r:id="rId21"/>
    <p:sldId id="280" r:id="rId22"/>
    <p:sldId id="281" r:id="rId23"/>
    <p:sldId id="284" r:id="rId24"/>
    <p:sldId id="271" r:id="rId25"/>
    <p:sldId id="282" r:id="rId26"/>
    <p:sldId id="283" r:id="rId27"/>
    <p:sldId id="27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09" r:id="rId36"/>
    <p:sldId id="313" r:id="rId37"/>
    <p:sldId id="314" r:id="rId38"/>
    <p:sldId id="307" r:id="rId39"/>
    <p:sldId id="273" r:id="rId40"/>
    <p:sldId id="308" r:id="rId41"/>
    <p:sldId id="312" r:id="rId42"/>
    <p:sldId id="329" r:id="rId4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1" autoAdjust="0"/>
    <p:restoredTop sz="94694"/>
  </p:normalViewPr>
  <p:slideViewPr>
    <p:cSldViewPr>
      <p:cViewPr varScale="1">
        <p:scale>
          <a:sx n="121" d="100"/>
          <a:sy n="121" d="100"/>
        </p:scale>
        <p:origin x="19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BD10B-3E30-4B9C-B285-BE3A21C02866}" type="datetimeFigureOut">
              <a:rPr lang="it-IT" smtClean="0"/>
              <a:t>20/09/19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CAC3-23F1-4C04-A61C-A9B2984C6DD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53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8CAC3-23F1-4C04-A61C-A9B2984C6DD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80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8CAC3-23F1-4C04-A61C-A9B2984C6DDC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22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96A8-98BD-4719-A984-670DE235D001}" type="datetime1">
              <a:rPr lang="it-IT" smtClean="0"/>
              <a:t>20/09/19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059-49D9-4591-B81B-72758AB500E7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781C-8A03-4FF4-9481-21777E422531}" type="datetime1">
              <a:rPr lang="it-IT" smtClean="0"/>
              <a:t>20/09/19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059-49D9-4591-B81B-72758AB500E7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510C-83F4-473D-9E1D-55582804C1F0}" type="datetime1">
              <a:rPr lang="it-IT" smtClean="0"/>
              <a:t>20/09/19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059-49D9-4591-B81B-72758AB500E7}" type="slidenum">
              <a:rPr lang="it-IT" smtClean="0"/>
              <a:t>‹#›</a:t>
            </a:fld>
            <a:endParaRPr lang="it-I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BBC-712A-4E51-916B-8175A9FA02A0}" type="datetime1">
              <a:rPr lang="it-IT" smtClean="0"/>
              <a:t>20/09/19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059-49D9-4591-B81B-72758AB500E7}" type="slidenum">
              <a:rPr lang="it-IT" smtClean="0"/>
              <a:t>‹#›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BFF5-8E49-42EA-997C-A8909489BB1D}" type="datetime1">
              <a:rPr lang="it-IT" smtClean="0"/>
              <a:t>20/09/19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059-49D9-4591-B81B-72758AB500E7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16E-8A6E-496D-95B7-0243DDDE0F3F}" type="datetime1">
              <a:rPr lang="it-IT" smtClean="0"/>
              <a:t>20/09/19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059-49D9-4591-B81B-72758AB500E7}" type="slidenum">
              <a:rPr lang="it-IT" smtClean="0"/>
              <a:t>‹#›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F3A-26DF-4F1B-AB34-D7613B7AB393}" type="datetime1">
              <a:rPr lang="it-IT" smtClean="0"/>
              <a:t>20/09/19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059-49D9-4591-B81B-72758AB500E7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205E-F895-479D-879E-31E2E11725DB}" type="datetime1">
              <a:rPr lang="it-IT" smtClean="0"/>
              <a:t>20/09/19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059-49D9-4591-B81B-72758AB500E7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7B6A-AA58-4B57-85FE-791DC0D891CD}" type="datetime1">
              <a:rPr lang="it-IT" smtClean="0"/>
              <a:t>20/09/19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059-49D9-4591-B81B-72758AB500E7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1E4F-856A-4D40-9EBC-937CF93089BB}" type="datetime1">
              <a:rPr lang="it-IT" smtClean="0"/>
              <a:t>20/09/19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059-49D9-4591-B81B-72758AB500E7}" type="slidenum">
              <a:rPr lang="it-IT" smtClean="0"/>
              <a:t>‹#›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81DF-622A-4225-A2BB-286F50E8D7FC}" type="datetime1">
              <a:rPr lang="it-IT" smtClean="0"/>
              <a:t>20/09/19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059-49D9-4591-B81B-72758AB500E7}" type="slidenum">
              <a:rPr lang="it-IT" smtClean="0"/>
              <a:t>‹#›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107EC60-FAD7-4AA4-AE07-99AF5018F454}" type="datetime1">
              <a:rPr lang="it-IT" smtClean="0"/>
              <a:t>20/09/19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0250059-49D9-4591-B81B-72758AB500E7}" type="slidenum">
              <a:rPr lang="it-IT" smtClean="0"/>
              <a:t>‹#›</a:t>
            </a:fld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it.mathworks.com/help/matlab/ref/mldivide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xopt/cvxopt" TargetMode="External"/><Relationship Id="rId2" Type="http://schemas.openxmlformats.org/officeDocument/2006/relationships/hyperlink" Target="https://cvxopt.org/userguide/spsolvers.html#positive-definite-linear-equation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documentation.org/packages/Matrix/versions/1.2-17/topics/Cholesky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8352928" cy="2044824"/>
          </a:xfrm>
        </p:spPr>
        <p:txBody>
          <a:bodyPr>
            <a:noAutofit/>
          </a:bodyPr>
          <a:lstStyle/>
          <a:p>
            <a:r>
              <a:rPr lang="it-IT" sz="6000" dirty="0"/>
              <a:t>PROGETTO DI </a:t>
            </a:r>
            <a:br>
              <a:rPr lang="it-IT" sz="6000" dirty="0"/>
            </a:br>
            <a:r>
              <a:rPr lang="it-IT" sz="6000" dirty="0"/>
              <a:t>METODI DEL CALCOLO SCIENTIFICO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3933056"/>
            <a:ext cx="6872808" cy="1473200"/>
          </a:xfrm>
        </p:spPr>
        <p:txBody>
          <a:bodyPr>
            <a:normAutofit fontScale="92500" lnSpcReduction="10000"/>
          </a:bodyPr>
          <a:lstStyle/>
          <a:p>
            <a:pPr algn="r"/>
            <a:endParaRPr lang="it-IT" dirty="0"/>
          </a:p>
          <a:p>
            <a:pPr algn="r"/>
            <a:r>
              <a:rPr lang="it-IT" sz="2400" dirty="0" err="1"/>
              <a:t>Brumana</a:t>
            </a:r>
            <a:r>
              <a:rPr lang="it-IT" sz="2400" dirty="0"/>
              <a:t> Mattia 808374</a:t>
            </a:r>
          </a:p>
          <a:p>
            <a:pPr algn="r"/>
            <a:r>
              <a:rPr lang="it-IT" sz="2400" dirty="0"/>
              <a:t>Carta Costantino 808417</a:t>
            </a:r>
          </a:p>
          <a:p>
            <a:pPr algn="r"/>
            <a:r>
              <a:rPr lang="it-IT" sz="2400" dirty="0"/>
              <a:t>Colombo Pietro 793679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BC88E7A-5B01-7E48-8E0F-261FBADFCBC5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64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5400" dirty="0"/>
              <a:t>Macchina Utilizzata</a:t>
            </a:r>
          </a:p>
        </p:txBody>
      </p:sp>
      <p:sp>
        <p:nvSpPr>
          <p:cNvPr id="3" name="Segnaposto contenuto 1"/>
          <p:cNvSpPr txBox="1">
            <a:spLocks/>
          </p:cNvSpPr>
          <p:nvPr/>
        </p:nvSpPr>
        <p:spPr>
          <a:xfrm>
            <a:off x="755576" y="2780928"/>
            <a:ext cx="7480341" cy="345069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it-IT" dirty="0"/>
          </a:p>
        </p:txBody>
      </p:sp>
      <p:sp>
        <p:nvSpPr>
          <p:cNvPr id="4" name="Segnaposto contenuto 1"/>
          <p:cNvSpPr txBox="1">
            <a:spLocks/>
          </p:cNvSpPr>
          <p:nvPr/>
        </p:nvSpPr>
        <p:spPr>
          <a:xfrm>
            <a:off x="907976" y="2636912"/>
            <a:ext cx="7480341" cy="345069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Dell Latitude e7270: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dirty="0"/>
              <a:t>CPU: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Intel® Core™ i5-6200U CPU @ 2,30GHz x 4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dirty="0"/>
              <a:t>RAM: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4 GB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dirty="0"/>
              <a:t>Memoria Fisica: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SSD 256 GB</a:t>
            </a:r>
            <a:r>
              <a:rPr lang="it-IT" dirty="0"/>
              <a:t> (156 GB Windows 10 + 100 GB Ubuntu Linux 16.04)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dirty="0"/>
              <a:t>Sistemi Operativi: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Windows 10 </a:t>
            </a:r>
          </a:p>
          <a:p>
            <a:pPr lvl="2" algn="just">
              <a:buFont typeface="Arial" panose="020B0604020202020204" pitchFamily="34" charset="0"/>
              <a:buChar char="•"/>
            </a:pP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Ubuntu Linux 16.04</a:t>
            </a:r>
          </a:p>
          <a:p>
            <a:pPr algn="just"/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432" y="4857914"/>
            <a:ext cx="669591" cy="66959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26" y="5615793"/>
            <a:ext cx="639515" cy="639515"/>
          </a:xfrm>
          <a:prstGeom prst="rect">
            <a:avLst/>
          </a:prstGeom>
        </p:spPr>
      </p:pic>
      <p:sp>
        <p:nvSpPr>
          <p:cNvPr id="9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3451317-2BB7-DC4E-9A11-5539775D0004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35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5400" dirty="0"/>
              <a:t>Matrici Testate</a:t>
            </a:r>
          </a:p>
        </p:txBody>
      </p:sp>
      <p:sp>
        <p:nvSpPr>
          <p:cNvPr id="4" name="Segnaposto contenuto 1"/>
          <p:cNvSpPr txBox="1">
            <a:spLocks/>
          </p:cNvSpPr>
          <p:nvPr/>
        </p:nvSpPr>
        <p:spPr>
          <a:xfrm>
            <a:off x="4427984" y="2962091"/>
            <a:ext cx="5256584" cy="345069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lvl="2" algn="just"/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lvl="1" algn="just"/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04549"/>
              </p:ext>
            </p:extLst>
          </p:nvPr>
        </p:nvGraphicFramePr>
        <p:xfrm>
          <a:off x="755576" y="2962091"/>
          <a:ext cx="77048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DIMENSIONI</a:t>
                      </a:r>
                      <a:r>
                        <a:rPr lang="it-IT" baseline="0" dirty="0"/>
                        <a:t> (RIGHE x COLONNE)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Flan_1565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1,564,794 x 1,564,794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StocF-1465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1,465,137 x 1,465,137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cfd2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123,440 x 123,440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cfd1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70,656 x 70,656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G3_circuit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1,585,478 x 1,585,478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parabolic_fem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525,825 x 525,825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apache2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715,176 x 715,176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shallow_water1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81,920 x 81,920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6,867 x 6,867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Segnaposto contenuto 1"/>
          <p:cNvSpPr txBox="1">
            <a:spLocks/>
          </p:cNvSpPr>
          <p:nvPr/>
        </p:nvSpPr>
        <p:spPr>
          <a:xfrm>
            <a:off x="251520" y="2386027"/>
            <a:ext cx="7480341" cy="57606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Matrici Sparse e Definite Positive</a:t>
            </a:r>
          </a:p>
        </p:txBody>
      </p:sp>
      <p:sp>
        <p:nvSpPr>
          <p:cNvPr id="7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CF0E889-710E-9A4E-A6DF-A5D0D554FF1D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37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1"/>
          <p:cNvSpPr txBox="1">
            <a:spLocks/>
          </p:cNvSpPr>
          <p:nvPr/>
        </p:nvSpPr>
        <p:spPr>
          <a:xfrm>
            <a:off x="479370" y="2636912"/>
            <a:ext cx="7931117" cy="345069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Problemi nella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valutazione</a:t>
            </a:r>
            <a:r>
              <a:rPr lang="it-IT" dirty="0"/>
              <a:t> delle matrici </a:t>
            </a:r>
            <a:r>
              <a:rPr lang="it-IT" i="1" dirty="0"/>
              <a:t>StocF-1465</a:t>
            </a:r>
            <a:r>
              <a:rPr lang="it-IT" dirty="0"/>
              <a:t> e   </a:t>
            </a:r>
            <a:r>
              <a:rPr lang="it-IT" i="1" dirty="0"/>
              <a:t>Flan_1565</a:t>
            </a:r>
            <a:r>
              <a:rPr lang="it-IT" dirty="0"/>
              <a:t>  indipendentemente dall’ambiente di sviluppo e dal sistema operativo a causa delle poche risorse computazionali dell’elaboratore utilizzato.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In ambiente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it-IT" dirty="0"/>
              <a:t>, impossibilità di calcolare le matrici </a:t>
            </a:r>
            <a:r>
              <a:rPr lang="it-IT" i="1" dirty="0"/>
              <a:t>apache2</a:t>
            </a:r>
            <a:r>
              <a:rPr lang="it-IT" dirty="0"/>
              <a:t> e </a:t>
            </a:r>
            <a:r>
              <a:rPr lang="it-IT" i="1" dirty="0"/>
              <a:t>g3_circuit </a:t>
            </a:r>
            <a:r>
              <a:rPr lang="it-IT" dirty="0"/>
              <a:t>(oltre a </a:t>
            </a:r>
            <a:r>
              <a:rPr lang="it-IT" i="1" dirty="0"/>
              <a:t>StocF_1465</a:t>
            </a:r>
            <a:r>
              <a:rPr lang="it-IT" dirty="0"/>
              <a:t> e </a:t>
            </a:r>
            <a:r>
              <a:rPr lang="it-IT" i="1" dirty="0"/>
              <a:t>Flan_1565</a:t>
            </a:r>
            <a:r>
              <a:rPr lang="it-IT" dirty="0"/>
              <a:t>) a causa dell’alta allocazione di memoria.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Difficoltà nel trovare una libreria open source in ambiente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Python</a:t>
            </a:r>
            <a:r>
              <a:rPr lang="it-IT" dirty="0"/>
              <a:t> che facesse al caso nostro.</a:t>
            </a:r>
          </a:p>
        </p:txBody>
      </p:sp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it-IT" sz="5400" dirty="0"/>
              <a:t>Problemi Riscontrati (1)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191B9EE-A1EA-B945-8244-1D9F175587C0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63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6" name="Segnaposto contenuto 1"/>
          <p:cNvSpPr txBox="1">
            <a:spLocks/>
          </p:cNvSpPr>
          <p:nvPr/>
        </p:nvSpPr>
        <p:spPr>
          <a:xfrm>
            <a:off x="479370" y="2608797"/>
            <a:ext cx="7931117" cy="3894509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Inizialmente, per il linguaggio Python, abbiamo provato invano ad utilizzare la libreria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scipy</a:t>
            </a:r>
            <a:r>
              <a:rPr lang="it-IT" dirty="0"/>
              <a:t>, che fornisce la funzione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linalg.cholesky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it-IT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Tale funzione richiede però in input la matrice sparsa in formato array, ed utilizzando le funzioni </a:t>
            </a:r>
            <a:r>
              <a:rPr lang="it-IT" i="1" dirty="0" err="1"/>
              <a:t>matrice.todense</a:t>
            </a:r>
            <a:r>
              <a:rPr lang="it-IT" i="1" dirty="0"/>
              <a:t>()</a:t>
            </a:r>
            <a:r>
              <a:rPr lang="it-IT" dirty="0"/>
              <a:t> o </a:t>
            </a:r>
            <a:r>
              <a:rPr lang="it-IT" i="1" dirty="0" err="1"/>
              <a:t>matrice.toarray</a:t>
            </a:r>
            <a:r>
              <a:rPr lang="it-IT" i="1" dirty="0"/>
              <a:t>()</a:t>
            </a:r>
            <a:r>
              <a:rPr lang="it-IT" dirty="0"/>
              <a:t> si genera </a:t>
            </a:r>
            <a:r>
              <a:rPr lang="it-IT" i="1" dirty="0" err="1"/>
              <a:t>memoryError</a:t>
            </a:r>
            <a:r>
              <a:rPr lang="it-IT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L’unica matrice da noi risolta con successo con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linalg.cholesky</a:t>
            </a:r>
            <a:r>
              <a:rPr lang="it-IT" dirty="0"/>
              <a:t> è stata </a:t>
            </a:r>
            <a:r>
              <a:rPr lang="it-IT" i="1" dirty="0"/>
              <a:t>ex15</a:t>
            </a:r>
            <a:r>
              <a:rPr lang="it-IT" dirty="0"/>
              <a:t>. Abbiamo quindi deciso di non utilizzare questa libreria.</a:t>
            </a: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it-IT" sz="5400" dirty="0"/>
              <a:t>Problemi Riscontrati (2)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28E5201-59DC-F24D-8E18-4FD48B27F1B1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813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E58BFCC-E62E-468C-B030-B0AC2874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82" y="1556792"/>
            <a:ext cx="8675036" cy="5184576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it-IT" dirty="0"/>
              <a:t>Routine di Esecuzione</a:t>
            </a:r>
          </a:p>
        </p:txBody>
      </p:sp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630EA8E-8A1C-C147-B8DE-D9BC8C674338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3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50F09FF-01AD-471D-94A7-1E8448D0991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4"/>
            <a:ext cx="998538" cy="998537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B9F25EE-7744-40AD-98E4-78F5B19BA5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4270655"/>
            <a:ext cx="999207" cy="99920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2E381C3-3E8E-4502-9106-D51757392A6E}"/>
              </a:ext>
            </a:extLst>
          </p:cNvPr>
          <p:cNvSpPr txBox="1"/>
          <p:nvPr/>
        </p:nvSpPr>
        <p:spPr>
          <a:xfrm>
            <a:off x="1763688" y="4447094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python profiler.py --include-children --log results/' + syst '/python/' + m + '.txt --interval 0.01  </a:t>
            </a:r>
            <a:r>
              <a:rPr lang="en-US" b="1" dirty="0">
                <a:solidFill>
                  <a:schemeClr val="tx2"/>
                </a:solidFill>
              </a:rPr>
              <a:t>python python/cholesky.py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6043800-A611-473E-9A01-5B6A66116B13}"/>
              </a:ext>
            </a:extLst>
          </p:cNvPr>
          <p:cNvSpPr txBox="1"/>
          <p:nvPr/>
        </p:nvSpPr>
        <p:spPr>
          <a:xfrm>
            <a:off x="1763688" y="2636912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python profiler.py --include-children --log results/' + syst ‘/</a:t>
            </a:r>
            <a:r>
              <a:rPr lang="en-US" dirty="0" err="1">
                <a:solidFill>
                  <a:schemeClr val="tx2"/>
                </a:solidFill>
              </a:rPr>
              <a:t>matlab</a:t>
            </a:r>
            <a:r>
              <a:rPr lang="en-US" dirty="0">
                <a:solidFill>
                  <a:schemeClr val="tx2"/>
                </a:solidFill>
              </a:rPr>
              <a:t>/' + m + '.txt --interval 0.01</a:t>
            </a:r>
          </a:p>
          <a:p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matlab</a:t>
            </a:r>
            <a:r>
              <a:rPr lang="en-US" b="1" dirty="0">
                <a:solidFill>
                  <a:schemeClr val="tx2"/>
                </a:solidFill>
              </a:rPr>
              <a:t> -wait -</a:t>
            </a:r>
            <a:r>
              <a:rPr lang="en-US" b="1" dirty="0" err="1">
                <a:solidFill>
                  <a:schemeClr val="tx2"/>
                </a:solidFill>
              </a:rPr>
              <a:t>nodisplay</a:t>
            </a:r>
            <a:r>
              <a:rPr lang="en-US" b="1" dirty="0">
                <a:solidFill>
                  <a:schemeClr val="tx2"/>
                </a:solidFill>
              </a:rPr>
              <a:t> -</a:t>
            </a:r>
            <a:r>
              <a:rPr lang="en-US" b="1" dirty="0" err="1">
                <a:solidFill>
                  <a:schemeClr val="tx2"/>
                </a:solidFill>
              </a:rPr>
              <a:t>nosplash</a:t>
            </a:r>
            <a:r>
              <a:rPr lang="en-US" b="1" dirty="0">
                <a:solidFill>
                  <a:schemeClr val="tx2"/>
                </a:solidFill>
              </a:rPr>
              <a:t> -</a:t>
            </a:r>
            <a:r>
              <a:rPr lang="en-US" b="1" dirty="0" err="1">
                <a:solidFill>
                  <a:schemeClr val="tx2"/>
                </a:solidFill>
              </a:rPr>
              <a:t>nodesktop</a:t>
            </a:r>
            <a:r>
              <a:rPr lang="en-US" b="1" dirty="0">
                <a:solidFill>
                  <a:schemeClr val="tx2"/>
                </a:solidFill>
              </a:rPr>
              <a:t> -r \\"addpath(genpath(\'matlab\'));cd \'</a:t>
            </a:r>
            <a:r>
              <a:rPr lang="en-US" b="1" dirty="0" err="1">
                <a:solidFill>
                  <a:schemeClr val="tx2"/>
                </a:solidFill>
              </a:rPr>
              <a:t>matlab</a:t>
            </a:r>
            <a:r>
              <a:rPr lang="en-US" b="1" dirty="0">
                <a:solidFill>
                  <a:schemeClr val="tx2"/>
                </a:solidFill>
              </a:rPr>
              <a:t>\';</a:t>
            </a:r>
            <a:r>
              <a:rPr lang="en-US" b="1" dirty="0" err="1">
                <a:solidFill>
                  <a:schemeClr val="tx2"/>
                </a:solidFill>
              </a:rPr>
              <a:t>cholesky</a:t>
            </a:r>
            <a:r>
              <a:rPr lang="en-US" b="1" dirty="0">
                <a:solidFill>
                  <a:schemeClr val="tx2"/>
                </a:solidFill>
              </a:rPr>
              <a:t>(\'' + m + '\');exit;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89F2BB7-C40A-4FB1-B5A8-C26CB9D5554E}"/>
              </a:ext>
            </a:extLst>
          </p:cNvPr>
          <p:cNvSpPr txBox="1"/>
          <p:nvPr/>
        </p:nvSpPr>
        <p:spPr>
          <a:xfrm>
            <a:off x="1763688" y="5589240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python profiler.py --include-children --log results/' + syst ‘/r/' + m + '.txt --interval 0.01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b="1" dirty="0">
                <a:solidFill>
                  <a:schemeClr val="tx2"/>
                </a:solidFill>
              </a:rPr>
              <a:t>"</a:t>
            </a:r>
            <a:r>
              <a:rPr lang="fr-FR" b="1" dirty="0" err="1">
                <a:solidFill>
                  <a:schemeClr val="tx2"/>
                </a:solidFill>
              </a:rPr>
              <a:t>Rscript</a:t>
            </a:r>
            <a:r>
              <a:rPr lang="fr-FR" b="1" dirty="0">
                <a:solidFill>
                  <a:schemeClr val="tx2"/>
                </a:solidFill>
              </a:rPr>
              <a:t> r/</a:t>
            </a:r>
            <a:r>
              <a:rPr lang="fr-FR" b="1" dirty="0" err="1">
                <a:solidFill>
                  <a:schemeClr val="tx2"/>
                </a:solidFill>
              </a:rPr>
              <a:t>chol.r</a:t>
            </a:r>
            <a:r>
              <a:rPr lang="fr-FR" b="1" dirty="0">
                <a:solidFill>
                  <a:schemeClr val="tx2"/>
                </a:solidFill>
              </a:rPr>
              <a:t> ' + m + '"</a:t>
            </a:r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it-IT" sz="5400" dirty="0"/>
              <a:t>Tracciamento Uso Memoria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5412801"/>
            <a:ext cx="999207" cy="99920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E922672-C411-EA4B-9AA1-A66AD11BD601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4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5400" dirty="0"/>
              <a:t>Risultati Ottenuti</a:t>
            </a:r>
          </a:p>
        </p:txBody>
      </p:sp>
      <p:sp>
        <p:nvSpPr>
          <p:cNvPr id="6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" y="1556792"/>
            <a:ext cx="9144000" cy="5322703"/>
          </a:xfrm>
          <a:prstGeom prst="rect">
            <a:avLst/>
          </a:prstGeom>
        </p:spPr>
      </p:pic>
      <p:sp>
        <p:nvSpPr>
          <p:cNvPr id="10" name="Segnaposto numero diapositiva 3"/>
          <p:cNvSpPr txBox="1">
            <a:spLocks/>
          </p:cNvSpPr>
          <p:nvPr/>
        </p:nvSpPr>
        <p:spPr>
          <a:xfrm>
            <a:off x="8261773" y="6492874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EB302B4-AEA9-5744-857F-873410FC5575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323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735" y="332383"/>
            <a:ext cx="8229600" cy="1252728"/>
          </a:xfrm>
        </p:spPr>
        <p:txBody>
          <a:bodyPr>
            <a:noAutofit/>
          </a:bodyPr>
          <a:lstStyle/>
          <a:p>
            <a:pPr algn="l"/>
            <a:r>
              <a:rPr lang="it-IT" dirty="0"/>
              <a:t>Windows – Tempi di Esecuzione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17</a:t>
            </a:fld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9" y="1668162"/>
            <a:ext cx="9144000" cy="51898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25" y="135248"/>
            <a:ext cx="1142820" cy="1142820"/>
          </a:xfrm>
          <a:prstGeom prst="rect">
            <a:avLst/>
          </a:prstGeom>
        </p:spPr>
      </p:pic>
      <p:sp>
        <p:nvSpPr>
          <p:cNvPr id="8" name="Segnaposto numero diapositiva 3"/>
          <p:cNvSpPr txBox="1">
            <a:spLocks/>
          </p:cNvSpPr>
          <p:nvPr/>
        </p:nvSpPr>
        <p:spPr>
          <a:xfrm>
            <a:off x="8261773" y="6492874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32B4676-D0F7-2F45-822C-FD80753B7F66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71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800" dirty="0"/>
              <a:t>Windows – Errore Relativo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25" y="135248"/>
            <a:ext cx="1142820" cy="1142820"/>
          </a:xfrm>
          <a:prstGeom prst="rect">
            <a:avLst/>
          </a:prstGeom>
        </p:spPr>
      </p:pic>
      <p:sp>
        <p:nvSpPr>
          <p:cNvPr id="6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18</a:t>
            </a:fld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162"/>
            <a:ext cx="9144000" cy="5189838"/>
          </a:xfrm>
          <a:prstGeom prst="rect">
            <a:avLst/>
          </a:prstGeom>
        </p:spPr>
      </p:pic>
      <p:sp>
        <p:nvSpPr>
          <p:cNvPr id="7" name="Segnaposto numero diapositiva 3"/>
          <p:cNvSpPr txBox="1">
            <a:spLocks/>
          </p:cNvSpPr>
          <p:nvPr/>
        </p:nvSpPr>
        <p:spPr>
          <a:xfrm>
            <a:off x="8261773" y="6492874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380B16F-6C74-FF4A-A44B-CA7DE6116E3C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46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800" dirty="0"/>
              <a:t>Windows – Memoria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25" y="135248"/>
            <a:ext cx="1142820" cy="114282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162"/>
            <a:ext cx="9144000" cy="5189838"/>
          </a:xfrm>
          <a:prstGeom prst="rect">
            <a:avLst/>
          </a:prstGeom>
        </p:spPr>
      </p:pic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4CFB2FE-FCA8-B345-921E-FA77119999F8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755576" y="3068960"/>
            <a:ext cx="7480341" cy="316835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Confrontare l’implementazione in ambienti di programmazione open source con l’implementazione di MATLAB del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metodo di Cholesky</a:t>
            </a:r>
            <a:r>
              <a:rPr lang="it-IT" dirty="0"/>
              <a:t>, utilizzato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/>
              <a:t>per la risoluzione di sistemi lineari per matrici sparse, simmetriche e definite positive.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5400" dirty="0"/>
              <a:t>Obiettivo</a:t>
            </a:r>
          </a:p>
        </p:txBody>
      </p:sp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7FBE6023-E41F-F542-B2F6-66E538CCA70B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888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Ubuntu – Tempi di Esecuzione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0120" cy="108012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" y="1658856"/>
            <a:ext cx="9144000" cy="5189838"/>
          </a:xfrm>
          <a:prstGeom prst="rect">
            <a:avLst/>
          </a:prstGeom>
        </p:spPr>
      </p:pic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20</a:t>
            </a:fld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FF5B03D-260D-6C44-A477-0E44F8354B6A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63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800" dirty="0"/>
              <a:t>Ubuntu – Errore Relativo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0120" cy="1080120"/>
          </a:xfrm>
          <a:prstGeom prst="rect">
            <a:avLst/>
          </a:prstGeom>
        </p:spPr>
      </p:pic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21</a:t>
            </a:fld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" y="1556792"/>
            <a:ext cx="9144000" cy="5335488"/>
          </a:xfrm>
          <a:prstGeom prst="rect">
            <a:avLst/>
          </a:prstGeom>
        </p:spPr>
      </p:pic>
      <p:sp>
        <p:nvSpPr>
          <p:cNvPr id="10" name="Segnaposto numero diapositiva 3"/>
          <p:cNvSpPr txBox="1">
            <a:spLocks/>
          </p:cNvSpPr>
          <p:nvPr/>
        </p:nvSpPr>
        <p:spPr>
          <a:xfrm>
            <a:off x="8299826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21</a:t>
            </a:fld>
            <a:endParaRPr lang="it-IT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1810819-A4BC-E440-9458-12713DF3CB8C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203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800" dirty="0"/>
              <a:t>Ubuntu - Memoria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0120" cy="1080120"/>
          </a:xfrm>
          <a:prstGeom prst="rect">
            <a:avLst/>
          </a:prstGeom>
        </p:spPr>
      </p:pic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22</a:t>
            </a:fld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" y="1668162"/>
            <a:ext cx="9144000" cy="5189838"/>
          </a:xfrm>
          <a:prstGeom prst="rect">
            <a:avLst/>
          </a:prstGeom>
        </p:spPr>
      </p:pic>
      <p:sp>
        <p:nvSpPr>
          <p:cNvPr id="7" name="Segnaposto numero diapositiva 3"/>
          <p:cNvSpPr txBox="1">
            <a:spLocks/>
          </p:cNvSpPr>
          <p:nvPr/>
        </p:nvSpPr>
        <p:spPr>
          <a:xfrm>
            <a:off x="8299826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22</a:t>
            </a:fld>
            <a:endParaRPr lang="it-IT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8AD9A6AB-2C08-6C43-9706-7845B0D555EB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400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MATLAB – Windows vs Ubuntu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0120" cy="1080120"/>
          </a:xfrm>
          <a:prstGeom prst="rect">
            <a:avLst/>
          </a:prstGeom>
        </p:spPr>
      </p:pic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23</a:t>
            </a:fld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062"/>
            <a:ext cx="9144000" cy="5189838"/>
          </a:xfrm>
          <a:prstGeom prst="rect">
            <a:avLst/>
          </a:prstGeom>
        </p:spPr>
      </p:pic>
      <p:sp>
        <p:nvSpPr>
          <p:cNvPr id="8" name="Segnaposto numero diapositiva 3"/>
          <p:cNvSpPr txBox="1">
            <a:spLocks/>
          </p:cNvSpPr>
          <p:nvPr/>
        </p:nvSpPr>
        <p:spPr>
          <a:xfrm>
            <a:off x="8299826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B93B9F4C-9378-E344-9078-55B7933CEAA5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973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MATLAB – Tempi di Esecuzione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0120" cy="108012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74" y="1556792"/>
            <a:ext cx="9144000" cy="5301208"/>
          </a:xfrm>
          <a:prstGeom prst="rect">
            <a:avLst/>
          </a:prstGeom>
        </p:spPr>
      </p:pic>
      <p:sp>
        <p:nvSpPr>
          <p:cNvPr id="7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24</a:t>
            </a:fld>
            <a:endParaRPr lang="it-IT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5F3F8617-E552-074D-88EB-1159ED4DAA0F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98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800" dirty="0"/>
              <a:t>MATLAB – Errore Relativo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0120" cy="108012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176"/>
            <a:ext cx="9144000" cy="5229200"/>
          </a:xfrm>
          <a:prstGeom prst="rect">
            <a:avLst/>
          </a:prstGeom>
        </p:spPr>
      </p:pic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480E87A-46CB-FC4A-ABEB-A6E61FA7C49E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026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800" dirty="0"/>
              <a:t>MATLAB – Memoria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0120" cy="108012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162"/>
            <a:ext cx="9144000" cy="5189838"/>
          </a:xfrm>
          <a:prstGeom prst="rect">
            <a:avLst/>
          </a:prstGeom>
        </p:spPr>
      </p:pic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787C26C9-DBCF-A340-B0B8-995B631D0A6F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832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Python – Windows vs Ubuntu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27</a:t>
            </a:fld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9428" cy="108942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" y="1668162"/>
            <a:ext cx="9116113" cy="5189838"/>
          </a:xfrm>
          <a:prstGeom prst="rect">
            <a:avLst/>
          </a:prstGeom>
        </p:spPr>
      </p:pic>
      <p:sp>
        <p:nvSpPr>
          <p:cNvPr id="7" name="Segnaposto numero diapositiva 3"/>
          <p:cNvSpPr txBox="1">
            <a:spLocks/>
          </p:cNvSpPr>
          <p:nvPr/>
        </p:nvSpPr>
        <p:spPr>
          <a:xfrm>
            <a:off x="8230553" y="6492874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27</a:t>
            </a:fld>
            <a:endParaRPr lang="it-IT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FFA2E72-DA2F-E14C-93CB-DE0CB771F68D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46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Python – Tempi di Esecuzione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9428" cy="1089428"/>
          </a:xfrm>
          <a:prstGeom prst="rect">
            <a:avLst/>
          </a:prstGeom>
        </p:spPr>
      </p:pic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28</a:t>
            </a:fld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162"/>
            <a:ext cx="9144000" cy="5189838"/>
          </a:xfrm>
          <a:prstGeom prst="rect">
            <a:avLst/>
          </a:prstGeom>
        </p:spPr>
      </p:pic>
      <p:sp>
        <p:nvSpPr>
          <p:cNvPr id="8" name="Segnaposto numero diapositiva 3"/>
          <p:cNvSpPr txBox="1">
            <a:spLocks/>
          </p:cNvSpPr>
          <p:nvPr/>
        </p:nvSpPr>
        <p:spPr>
          <a:xfrm>
            <a:off x="8202845" y="6504276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28</a:t>
            </a:fld>
            <a:endParaRPr lang="it-IT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FEB14EB-9BC7-D94F-B38E-C5658B40EDCE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98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800" dirty="0"/>
              <a:t>Python – Errore Relativo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9428" cy="1089428"/>
          </a:xfrm>
          <a:prstGeom prst="rect">
            <a:avLst/>
          </a:prstGeom>
        </p:spPr>
      </p:pic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29</a:t>
            </a:fld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668162"/>
            <a:ext cx="9144000" cy="5189838"/>
          </a:xfrm>
          <a:prstGeom prst="rect">
            <a:avLst/>
          </a:prstGeom>
        </p:spPr>
      </p:pic>
      <p:sp>
        <p:nvSpPr>
          <p:cNvPr id="8" name="Segnaposto numero diapositiva 3"/>
          <p:cNvSpPr txBox="1">
            <a:spLocks/>
          </p:cNvSpPr>
          <p:nvPr/>
        </p:nvSpPr>
        <p:spPr>
          <a:xfrm>
            <a:off x="8244408" y="650533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E8C2CD7-4FEE-1A45-B173-F16185992115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07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5400" dirty="0"/>
              <a:t>Parametri Osservati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1"/>
              <p:cNvSpPr txBox="1">
                <a:spLocks/>
              </p:cNvSpPr>
              <p:nvPr/>
            </p:nvSpPr>
            <p:spPr>
              <a:xfrm>
                <a:off x="755576" y="2636912"/>
                <a:ext cx="7480341" cy="36724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it-IT" dirty="0"/>
                  <a:t>Dato il sistema lineare Ax = b, per ogni matrice occorre determinare: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it-IT" dirty="0"/>
                  <a:t>Il </a:t>
                </a:r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tempo</a:t>
                </a:r>
                <a:r>
                  <a:rPr lang="it-IT" dirty="0"/>
                  <a:t> necessario per calcolare la soluzione x;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L’errore relativo</a:t>
                </a:r>
                <a:r>
                  <a:rPr lang="it-IT" dirty="0"/>
                  <a:t> tra la soluzione calcolata x e la soluzione esatta x</a:t>
                </a:r>
                <a:r>
                  <a:rPr lang="it-IT" baseline="-25000" dirty="0"/>
                  <a:t>e</a:t>
                </a:r>
                <a:r>
                  <a:rPr lang="it-IT" dirty="0"/>
                  <a:t>:</a:t>
                </a:r>
              </a:p>
              <a:p>
                <a:pPr marL="301943" lvl="1" indent="0" algn="just">
                  <a:buNone/>
                </a:pPr>
                <a:r>
                  <a:rPr lang="it-IT" dirty="0"/>
                  <a:t>	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/>
                      </a:rPr>
                      <m:t>𝑒𝑟𝑟𝑜𝑟𝑒</m:t>
                    </m:r>
                    <m:r>
                      <a:rPr lang="it-IT" sz="2400" b="0" i="1" smtClean="0">
                        <a:latin typeface="Cambria Math"/>
                      </a:rPr>
                      <m:t> </m:t>
                    </m:r>
                    <m:r>
                      <a:rPr lang="it-IT" sz="2400" b="0" i="1" smtClean="0">
                        <a:latin typeface="Cambria Math"/>
                      </a:rPr>
                      <m:t>𝑟𝑒𝑙𝑎𝑡𝑖𝑣𝑜</m:t>
                    </m:r>
                    <m:r>
                      <a:rPr lang="it-IT" sz="2400" b="0" i="1" smtClean="0">
                        <a:latin typeface="Cambria Math"/>
                      </a:rPr>
                      <m:t> = </m:t>
                    </m:r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/>
                          </a:rPr>
                          <m:t>||</m:t>
                        </m:r>
                        <m:r>
                          <a:rPr lang="it-IT" sz="2400" b="0" i="1" smtClean="0">
                            <a:latin typeface="Cambria Math"/>
                          </a:rPr>
                          <m:t>𝑥</m:t>
                        </m:r>
                        <m:r>
                          <a:rPr lang="it-IT" sz="2400" b="0" i="1" smtClean="0">
                            <a:latin typeface="Cambria Math"/>
                          </a:rPr>
                          <m:t>−</m:t>
                        </m:r>
                        <m:r>
                          <a:rPr lang="it-IT" sz="2400" b="0" i="1" smtClean="0">
                            <a:latin typeface="Cambria Math"/>
                          </a:rPr>
                          <m:t>𝑥𝑒</m:t>
                        </m:r>
                        <m:r>
                          <a:rPr lang="it-IT" sz="2400" b="0" i="1" smtClean="0">
                            <a:latin typeface="Cambria Math"/>
                          </a:rPr>
                          <m:t>||2</m:t>
                        </m:r>
                      </m:num>
                      <m:den>
                        <m:r>
                          <a:rPr lang="it-IT" sz="2400" b="0" i="1" smtClean="0">
                            <a:latin typeface="Cambria Math"/>
                          </a:rPr>
                          <m:t>||</m:t>
                        </m:r>
                        <m:r>
                          <a:rPr lang="it-IT" sz="2400" b="0" i="1" smtClean="0">
                            <a:latin typeface="Cambria Math"/>
                          </a:rPr>
                          <m:t>𝑥𝑒</m:t>
                        </m:r>
                        <m:r>
                          <a:rPr lang="it-IT" sz="2400" b="0" i="1" smtClean="0">
                            <a:latin typeface="Cambria Math"/>
                          </a:rPr>
                          <m:t>||2</m:t>
                        </m:r>
                      </m:den>
                    </m:f>
                  </m:oMath>
                </a14:m>
                <a:endParaRPr lang="it-IT" dirty="0"/>
              </a:p>
              <a:p>
                <a:pPr lvl="1" algn="just">
                  <a:buFont typeface="Arial" panose="020B0604020202020204" pitchFamily="34" charset="0"/>
                  <a:buChar char="•"/>
                </a:pPr>
                <a:endParaRPr lang="it-IT" sz="900" dirty="0"/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it-IT" dirty="0"/>
                  <a:t>La </a:t>
                </a:r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memoria</a:t>
                </a:r>
                <a:r>
                  <a:rPr lang="it-IT" dirty="0"/>
                  <a:t> necessaria per risolvere il sistema, ovvero l’aumento della dimensione del programma in memoria da subito dopo aver letto la matrice a dopo aver risolto il sistema.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Segnaposto contenu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6912"/>
                <a:ext cx="7480341" cy="3672408"/>
              </a:xfrm>
              <a:prstGeom prst="rect">
                <a:avLst/>
              </a:prstGeom>
              <a:blipFill>
                <a:blip r:embed="rId2"/>
                <a:stretch>
                  <a:fillRect l="-847" t="-1034" r="-10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A96EAEC-6C4D-F94A-BD39-55F0CB1C057C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816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800" dirty="0"/>
              <a:t>Python - Memoria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9428" cy="108942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" y="1668162"/>
            <a:ext cx="9144000" cy="5189838"/>
          </a:xfrm>
          <a:prstGeom prst="rect">
            <a:avLst/>
          </a:prstGeom>
        </p:spPr>
      </p:pic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30</a:t>
            </a:fld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F1BE2A1-FB47-0645-912D-CB426736F594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834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R – Windows vs Ubuntu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9428" cy="10894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82" y="1668162"/>
            <a:ext cx="9144000" cy="5189838"/>
          </a:xfrm>
          <a:prstGeom prst="rect">
            <a:avLst/>
          </a:prstGeom>
        </p:spPr>
      </p:pic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31</a:t>
            </a:fld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07A2C0B-843B-B646-9EAA-F728B15783E3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844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R – Tempi di Esecuzione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9428" cy="10894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" y="1669619"/>
            <a:ext cx="9144000" cy="5189838"/>
          </a:xfrm>
          <a:prstGeom prst="rect">
            <a:avLst/>
          </a:prstGeom>
        </p:spPr>
      </p:pic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32</a:t>
            </a:fld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DDBAAC1-7236-5743-8B08-95E64AF5B6C9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0999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800" dirty="0"/>
              <a:t>R – Errore Relativo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9428" cy="10894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162"/>
            <a:ext cx="9144000" cy="5189838"/>
          </a:xfrm>
          <a:prstGeom prst="rect">
            <a:avLst/>
          </a:prstGeom>
        </p:spPr>
      </p:pic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33</a:t>
            </a:fld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AD37BAC-FDFF-F84F-8D01-2A28439F1C73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315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40" y="1668162"/>
            <a:ext cx="9144000" cy="518983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800" dirty="0"/>
              <a:t>R – Memoria</a:t>
            </a:r>
          </a:p>
        </p:txBody>
      </p:sp>
      <p:sp>
        <p:nvSpPr>
          <p:cNvPr id="5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34</a:t>
            </a:fld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9428" cy="10894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B5AF2047-ED3D-1C46-8802-FFD209F5E48B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940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5173AA3-F55D-4760-A204-F025C4D2E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55" y="2780929"/>
            <a:ext cx="1142820" cy="11428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868D910-3AFA-46B1-BEFF-A578A8A66E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139774"/>
            <a:ext cx="648072" cy="648072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01EBC00-DCB5-4B5B-9C98-66E5A5A053B3}"/>
              </a:ext>
            </a:extLst>
          </p:cNvPr>
          <p:cNvCxnSpPr/>
          <p:nvPr/>
        </p:nvCxnSpPr>
        <p:spPr>
          <a:xfrm>
            <a:off x="5700483" y="2997753"/>
            <a:ext cx="0" cy="346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3C741FA9-AB44-4C7D-9853-824DD8AE41B7}"/>
              </a:ext>
            </a:extLst>
          </p:cNvPr>
          <p:cNvCxnSpPr/>
          <p:nvPr/>
        </p:nvCxnSpPr>
        <p:spPr>
          <a:xfrm>
            <a:off x="3036187" y="2997752"/>
            <a:ext cx="0" cy="346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E6248D8-DF90-458C-928B-006429DCC675}"/>
              </a:ext>
            </a:extLst>
          </p:cNvPr>
          <p:cNvCxnSpPr>
            <a:cxnSpLocks/>
          </p:cNvCxnSpPr>
          <p:nvPr/>
        </p:nvCxnSpPr>
        <p:spPr>
          <a:xfrm>
            <a:off x="467544" y="4069381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20696AD0-45ED-46D3-AFAA-FDB90D1B8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9" y="4950188"/>
            <a:ext cx="648072" cy="64807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766603E-6163-40C0-B234-4C15C54C1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29" y="4950188"/>
            <a:ext cx="648072" cy="64807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B119131-B1AD-4D51-91E3-26508B77F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29" y="5697376"/>
            <a:ext cx="648072" cy="648072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29E25E1-5FFF-401C-863D-AA6EEC6D0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63" y="2780929"/>
            <a:ext cx="1098929" cy="109892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8492000-D899-47C6-AD29-2B6D2C05A8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59" y="2780929"/>
            <a:ext cx="1080120" cy="1080120"/>
          </a:xfrm>
          <a:prstGeom prst="rect">
            <a:avLst/>
          </a:prstGeom>
        </p:spPr>
      </p:pic>
      <p:sp>
        <p:nvSpPr>
          <p:cNvPr id="25" name="Titolo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Conclusioni - MATLAB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54016" y="4279144"/>
            <a:ext cx="209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Tempi d’Esecuzione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881225" y="5089558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Errore Relativo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50579" y="583674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Memoria Allocata</a:t>
            </a:r>
          </a:p>
        </p:txBody>
      </p:sp>
      <p:cxnSp>
        <p:nvCxnSpPr>
          <p:cNvPr id="28" name="Connettore diritto 18">
            <a:extLst>
              <a:ext uri="{FF2B5EF4-FFF2-40B4-BE49-F238E27FC236}">
                <a16:creationId xmlns:a16="http://schemas.microsoft.com/office/drawing/2014/main" id="{AE6248D8-DF90-458C-928B-006429DCC675}"/>
              </a:ext>
            </a:extLst>
          </p:cNvPr>
          <p:cNvCxnSpPr>
            <a:cxnSpLocks/>
          </p:cNvCxnSpPr>
          <p:nvPr/>
        </p:nvCxnSpPr>
        <p:spPr>
          <a:xfrm>
            <a:off x="470107" y="4903407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18">
            <a:extLst>
              <a:ext uri="{FF2B5EF4-FFF2-40B4-BE49-F238E27FC236}">
                <a16:creationId xmlns:a16="http://schemas.microsoft.com/office/drawing/2014/main" id="{AE6248D8-DF90-458C-928B-006429DCC675}"/>
              </a:ext>
            </a:extLst>
          </p:cNvPr>
          <p:cNvCxnSpPr>
            <a:cxnSpLocks/>
          </p:cNvCxnSpPr>
          <p:nvPr/>
        </p:nvCxnSpPr>
        <p:spPr>
          <a:xfrm>
            <a:off x="470107" y="5697376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35</a:t>
            </a:fld>
            <a:endParaRPr lang="it-IT" dirty="0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24E497C1-294A-E04C-B5C3-715D5306C2DE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884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5173AA3-F55D-4760-A204-F025C4D2E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55" y="2780929"/>
            <a:ext cx="1142820" cy="11428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868D910-3AFA-46B1-BEFF-A578A8A66E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29" y="4139774"/>
            <a:ext cx="648072" cy="648072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01EBC00-DCB5-4B5B-9C98-66E5A5A053B3}"/>
              </a:ext>
            </a:extLst>
          </p:cNvPr>
          <p:cNvCxnSpPr/>
          <p:nvPr/>
        </p:nvCxnSpPr>
        <p:spPr>
          <a:xfrm>
            <a:off x="5700483" y="2997753"/>
            <a:ext cx="0" cy="346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3C741FA9-AB44-4C7D-9853-824DD8AE41B7}"/>
              </a:ext>
            </a:extLst>
          </p:cNvPr>
          <p:cNvCxnSpPr/>
          <p:nvPr/>
        </p:nvCxnSpPr>
        <p:spPr>
          <a:xfrm>
            <a:off x="3036187" y="2997752"/>
            <a:ext cx="0" cy="346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E6248D8-DF90-458C-928B-006429DCC675}"/>
              </a:ext>
            </a:extLst>
          </p:cNvPr>
          <p:cNvCxnSpPr>
            <a:cxnSpLocks/>
          </p:cNvCxnSpPr>
          <p:nvPr/>
        </p:nvCxnSpPr>
        <p:spPr>
          <a:xfrm>
            <a:off x="467544" y="4069381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20696AD0-45ED-46D3-AFAA-FDB90D1B8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950188"/>
            <a:ext cx="648072" cy="64807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766603E-6163-40C0-B234-4C15C54C1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29" y="4950188"/>
            <a:ext cx="648072" cy="64807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B119131-B1AD-4D51-91E3-26508B77F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29" y="5697376"/>
            <a:ext cx="648072" cy="64807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8492000-D899-47C6-AD29-2B6D2C05A8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59" y="2780929"/>
            <a:ext cx="1080120" cy="1080120"/>
          </a:xfrm>
          <a:prstGeom prst="rect">
            <a:avLst/>
          </a:prstGeom>
        </p:spPr>
      </p:pic>
      <p:sp>
        <p:nvSpPr>
          <p:cNvPr id="25" name="Titolo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Conclusioni - Python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54016" y="4279144"/>
            <a:ext cx="209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Tempi d’Esecuzione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881225" y="5089558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Errore Relativo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50579" y="583674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Memoria Allocata</a:t>
            </a:r>
          </a:p>
        </p:txBody>
      </p:sp>
      <p:cxnSp>
        <p:nvCxnSpPr>
          <p:cNvPr id="28" name="Connettore diritto 18">
            <a:extLst>
              <a:ext uri="{FF2B5EF4-FFF2-40B4-BE49-F238E27FC236}">
                <a16:creationId xmlns:a16="http://schemas.microsoft.com/office/drawing/2014/main" id="{AE6248D8-DF90-458C-928B-006429DCC675}"/>
              </a:ext>
            </a:extLst>
          </p:cNvPr>
          <p:cNvCxnSpPr>
            <a:cxnSpLocks/>
          </p:cNvCxnSpPr>
          <p:nvPr/>
        </p:nvCxnSpPr>
        <p:spPr>
          <a:xfrm>
            <a:off x="470107" y="4903407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18">
            <a:extLst>
              <a:ext uri="{FF2B5EF4-FFF2-40B4-BE49-F238E27FC236}">
                <a16:creationId xmlns:a16="http://schemas.microsoft.com/office/drawing/2014/main" id="{AE6248D8-DF90-458C-928B-006429DCC675}"/>
              </a:ext>
            </a:extLst>
          </p:cNvPr>
          <p:cNvCxnSpPr>
            <a:cxnSpLocks/>
          </p:cNvCxnSpPr>
          <p:nvPr/>
        </p:nvCxnSpPr>
        <p:spPr>
          <a:xfrm>
            <a:off x="470107" y="5697376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36</a:t>
            </a:fld>
            <a:endParaRPr lang="it-IT" dirty="0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04318216-AAB7-4CCF-ACC8-78869E378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65" y="2812279"/>
            <a:ext cx="1080120" cy="1080120"/>
          </a:xfrm>
          <a:prstGeom prst="rect">
            <a:avLst/>
          </a:prstGeom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25824E47-50CB-2F4D-903E-4F3CBBDFD24A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3029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5173AA3-F55D-4760-A204-F025C4D2E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55" y="2780929"/>
            <a:ext cx="1142820" cy="11428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868D910-3AFA-46B1-BEFF-A578A8A66E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139774"/>
            <a:ext cx="648072" cy="648072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01EBC00-DCB5-4B5B-9C98-66E5A5A053B3}"/>
              </a:ext>
            </a:extLst>
          </p:cNvPr>
          <p:cNvCxnSpPr/>
          <p:nvPr/>
        </p:nvCxnSpPr>
        <p:spPr>
          <a:xfrm>
            <a:off x="5700483" y="2997753"/>
            <a:ext cx="0" cy="346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3C741FA9-AB44-4C7D-9853-824DD8AE41B7}"/>
              </a:ext>
            </a:extLst>
          </p:cNvPr>
          <p:cNvCxnSpPr/>
          <p:nvPr/>
        </p:nvCxnSpPr>
        <p:spPr>
          <a:xfrm>
            <a:off x="3036187" y="2997752"/>
            <a:ext cx="0" cy="346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E6248D8-DF90-458C-928B-006429DCC675}"/>
              </a:ext>
            </a:extLst>
          </p:cNvPr>
          <p:cNvCxnSpPr>
            <a:cxnSpLocks/>
          </p:cNvCxnSpPr>
          <p:nvPr/>
        </p:nvCxnSpPr>
        <p:spPr>
          <a:xfrm>
            <a:off x="467544" y="4069381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20696AD0-45ED-46D3-AFAA-FDB90D1B8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9" y="4950188"/>
            <a:ext cx="648072" cy="64807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766603E-6163-40C0-B234-4C15C54C1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29" y="4950188"/>
            <a:ext cx="648072" cy="64807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B119131-B1AD-4D51-91E3-26508B77F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29" y="5697376"/>
            <a:ext cx="648072" cy="64807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8492000-D899-47C6-AD29-2B6D2C05A8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59" y="2780929"/>
            <a:ext cx="1080120" cy="1080120"/>
          </a:xfrm>
          <a:prstGeom prst="rect">
            <a:avLst/>
          </a:prstGeom>
        </p:spPr>
      </p:pic>
      <p:sp>
        <p:nvSpPr>
          <p:cNvPr id="25" name="Titolo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Conclusioni - R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54016" y="4279144"/>
            <a:ext cx="209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Tempi d’Esecuzione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881225" y="5089558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Errore Relativo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50579" y="583674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Memoria Allocata</a:t>
            </a:r>
          </a:p>
        </p:txBody>
      </p:sp>
      <p:cxnSp>
        <p:nvCxnSpPr>
          <p:cNvPr id="28" name="Connettore diritto 18">
            <a:extLst>
              <a:ext uri="{FF2B5EF4-FFF2-40B4-BE49-F238E27FC236}">
                <a16:creationId xmlns:a16="http://schemas.microsoft.com/office/drawing/2014/main" id="{AE6248D8-DF90-458C-928B-006429DCC675}"/>
              </a:ext>
            </a:extLst>
          </p:cNvPr>
          <p:cNvCxnSpPr>
            <a:cxnSpLocks/>
          </p:cNvCxnSpPr>
          <p:nvPr/>
        </p:nvCxnSpPr>
        <p:spPr>
          <a:xfrm>
            <a:off x="470107" y="4903407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18">
            <a:extLst>
              <a:ext uri="{FF2B5EF4-FFF2-40B4-BE49-F238E27FC236}">
                <a16:creationId xmlns:a16="http://schemas.microsoft.com/office/drawing/2014/main" id="{AE6248D8-DF90-458C-928B-006429DCC675}"/>
              </a:ext>
            </a:extLst>
          </p:cNvPr>
          <p:cNvCxnSpPr>
            <a:cxnSpLocks/>
          </p:cNvCxnSpPr>
          <p:nvPr/>
        </p:nvCxnSpPr>
        <p:spPr>
          <a:xfrm>
            <a:off x="470107" y="5697376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37</a:t>
            </a:fld>
            <a:endParaRPr lang="it-IT" dirty="0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7DCA1116-3009-4290-AC23-B01B2AD420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65" y="2780929"/>
            <a:ext cx="1080120" cy="10801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FB5ED545-5C1D-6346-AA78-676EDBC8208D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513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38</a:t>
            </a:fld>
            <a:endParaRPr lang="it-IT" dirty="0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it-IT" sz="4800" dirty="0"/>
              <a:t>Conclusioni – Tempi d’Esecuzione</a:t>
            </a:r>
          </a:p>
        </p:txBody>
      </p:sp>
      <p:sp>
        <p:nvSpPr>
          <p:cNvPr id="12" name="Segnaposto contenuto 5">
            <a:extLst>
              <a:ext uri="{FF2B5EF4-FFF2-40B4-BE49-F238E27FC236}">
                <a16:creationId xmlns:a16="http://schemas.microsoft.com/office/drawing/2014/main" id="{11A604B3-B740-413E-B151-1D7240F10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436" y="4221088"/>
            <a:ext cx="3719989" cy="1512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MATLAB</a:t>
            </a:r>
            <a:r>
              <a:rPr lang="it-IT" dirty="0"/>
              <a:t> risulta essere l’alternativa più performante in termini di tempo; seguono Python e successivamente R.</a:t>
            </a:r>
            <a:endParaRPr lang="en-US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56E589C-251F-475A-BFC9-4151FF0AC0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20290"/>
            <a:ext cx="1111470" cy="111147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9077B7F-026B-404A-A110-52D2356CD7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951640"/>
            <a:ext cx="1080120" cy="1080120"/>
          </a:xfrm>
          <a:prstGeom prst="rect">
            <a:avLst/>
          </a:prstGeom>
        </p:spPr>
      </p:pic>
      <p:sp>
        <p:nvSpPr>
          <p:cNvPr id="16" name="Segnaposto contenuto 5">
            <a:extLst>
              <a:ext uri="{FF2B5EF4-FFF2-40B4-BE49-F238E27FC236}">
                <a16:creationId xmlns:a16="http://schemas.microsoft.com/office/drawing/2014/main" id="{11A604B3-B740-413E-B151-1D7240F10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8209" y="4221088"/>
            <a:ext cx="3719989" cy="1512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MATLAB</a:t>
            </a:r>
            <a:r>
              <a:rPr lang="it-IT" dirty="0"/>
              <a:t> risulta essere l’alternativa più performante in termini di tempo; seguono Python e successivamente R.</a:t>
            </a:r>
            <a:endParaRPr lang="en-US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923AFDF-D6AB-7D44-8E2A-14E118CA294B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952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A604B3-B740-413E-B151-1D7240F10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436" y="4221088"/>
            <a:ext cx="3719989" cy="1512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 accuratezza è molto più bassa utilizzando R mentre </a:t>
            </a:r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MATLAB</a:t>
            </a:r>
            <a:r>
              <a:rPr lang="it-IT" dirty="0"/>
              <a:t> e </a:t>
            </a:r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Python</a:t>
            </a:r>
            <a:r>
              <a:rPr lang="it-IT" dirty="0"/>
              <a:t> hanno accuratezza pressoché identica.</a:t>
            </a:r>
            <a:endParaRPr lang="en-US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39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56E589C-251F-475A-BFC9-4151FF0AC0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20290"/>
            <a:ext cx="1111470" cy="11114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9077B7F-026B-404A-A110-52D2356CD7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951640"/>
            <a:ext cx="1080120" cy="1080120"/>
          </a:xfrm>
          <a:prstGeom prst="rect">
            <a:avLst/>
          </a:prstGeom>
        </p:spPr>
      </p:pic>
      <p:sp>
        <p:nvSpPr>
          <p:cNvPr id="11" name="Titolo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Conclusioni – Errore Relativo</a:t>
            </a:r>
          </a:p>
        </p:txBody>
      </p:sp>
      <p:sp>
        <p:nvSpPr>
          <p:cNvPr id="12" name="Segnaposto contenuto 5">
            <a:extLst>
              <a:ext uri="{FF2B5EF4-FFF2-40B4-BE49-F238E27FC236}">
                <a16:creationId xmlns:a16="http://schemas.microsoft.com/office/drawing/2014/main" id="{11A604B3-B740-413E-B151-1D7240F10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8209" y="4221088"/>
            <a:ext cx="3719989" cy="1512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 accuratezza è molto più bassa utilizzando R mentre </a:t>
            </a:r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MATLAB</a:t>
            </a:r>
            <a:r>
              <a:rPr lang="it-IT" dirty="0"/>
              <a:t> e </a:t>
            </a:r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Python</a:t>
            </a:r>
            <a:r>
              <a:rPr lang="it-IT" dirty="0"/>
              <a:t> hanno accuratezza pressoché identica.</a:t>
            </a:r>
            <a:endParaRPr lang="en-US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042A04C-9764-5E41-9F32-052D7E6FB94C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6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5400" dirty="0"/>
              <a:t>MATLAB</a:t>
            </a:r>
          </a:p>
        </p:txBody>
      </p:sp>
      <p:sp>
        <p:nvSpPr>
          <p:cNvPr id="7" name="Segnaposto contenuto 1"/>
          <p:cNvSpPr>
            <a:spLocks noGrp="1"/>
          </p:cNvSpPr>
          <p:nvPr>
            <p:ph idx="1"/>
          </p:nvPr>
        </p:nvSpPr>
        <p:spPr>
          <a:xfrm>
            <a:off x="755576" y="2780928"/>
            <a:ext cx="7480341" cy="345069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Libreria utilizzata: </a:t>
            </a:r>
            <a:r>
              <a:rPr lang="it-IT" dirty="0">
                <a:hlinkClick r:id="rId2"/>
              </a:rPr>
              <a:t>mldivide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/>
              <a:t>(operatore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\</a:t>
            </a:r>
            <a:r>
              <a:rPr lang="it-IT" dirty="0"/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it-IT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Risolve sistemi di equazioni lineari del tipo Ax = b.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it-IT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Svolge calcoli preliminari al fine di individuare il metodo di risoluzione (</a:t>
            </a:r>
            <a:r>
              <a:rPr lang="it-IT" i="1" dirty="0"/>
              <a:t>solver</a:t>
            </a:r>
            <a:r>
              <a:rPr lang="it-IT" dirty="0"/>
              <a:t>) più efficiente rispetto al tempo di computazione.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0120" cy="1080120"/>
          </a:xfrm>
          <a:prstGeom prst="rect">
            <a:avLst/>
          </a:prstGeom>
        </p:spPr>
      </p:pic>
      <p:sp>
        <p:nvSpPr>
          <p:cNvPr id="8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7C3604C-44EB-9545-9799-1AA40C6BC524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981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40</a:t>
            </a:fld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Conclusioni – Memoria</a:t>
            </a:r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11A604B3-B740-413E-B151-1D7240F10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436" y="4221088"/>
            <a:ext cx="3719989" cy="1512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Python</a:t>
            </a:r>
            <a:r>
              <a:rPr lang="it-IT" dirty="0"/>
              <a:t> risulta la scelta più efficace in termini di allocazione di memoria; seguono MATLAB ed infine R.</a:t>
            </a:r>
            <a:endParaRPr lang="en-US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56E589C-251F-475A-BFC9-4151FF0AC0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20290"/>
            <a:ext cx="1111470" cy="111147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9077B7F-026B-404A-A110-52D2356CD7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951640"/>
            <a:ext cx="1080120" cy="1080120"/>
          </a:xfrm>
          <a:prstGeom prst="rect">
            <a:avLst/>
          </a:prstGeom>
        </p:spPr>
      </p:pic>
      <p:sp>
        <p:nvSpPr>
          <p:cNvPr id="16" name="Segnaposto contenuto 5">
            <a:extLst>
              <a:ext uri="{FF2B5EF4-FFF2-40B4-BE49-F238E27FC236}">
                <a16:creationId xmlns:a16="http://schemas.microsoft.com/office/drawing/2014/main" id="{11A604B3-B740-413E-B151-1D7240F10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8209" y="4221088"/>
            <a:ext cx="3719989" cy="1512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Python</a:t>
            </a:r>
            <a:r>
              <a:rPr lang="it-IT" dirty="0"/>
              <a:t> risulta la scelta più efficace in termini di allocazione di memoria; seguono R ed infine MATLAB.</a:t>
            </a:r>
            <a:endParaRPr lang="en-US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F63F344-868E-E94E-8654-38C805E50C70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211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41</a:t>
            </a:fld>
            <a:endParaRPr lang="it-IT" dirty="0"/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Considerazioni Finali</a:t>
            </a:r>
          </a:p>
        </p:txBody>
      </p:sp>
      <p:sp>
        <p:nvSpPr>
          <p:cNvPr id="8" name="Segnaposto contenuto 1"/>
          <p:cNvSpPr txBox="1">
            <a:spLocks/>
          </p:cNvSpPr>
          <p:nvPr/>
        </p:nvSpPr>
        <p:spPr>
          <a:xfrm>
            <a:off x="479370" y="2608797"/>
            <a:ext cx="7931117" cy="3894509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Segnaposto contenuto 1"/>
          <p:cNvSpPr>
            <a:spLocks noGrp="1"/>
          </p:cNvSpPr>
          <p:nvPr>
            <p:ph idx="1"/>
          </p:nvPr>
        </p:nvSpPr>
        <p:spPr>
          <a:xfrm>
            <a:off x="251520" y="2501899"/>
            <a:ext cx="8573801" cy="4182541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Python</a:t>
            </a:r>
            <a:r>
              <a:rPr lang="it-IT" dirty="0">
                <a:latin typeface="+mn-lt"/>
              </a:rPr>
              <a:t> utilizzato con il pacchetto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cvxopt</a:t>
            </a:r>
            <a:r>
              <a:rPr lang="it-IT" dirty="0">
                <a:latin typeface="+mn-lt"/>
              </a:rPr>
              <a:t> ci permette di ottenere delle prestazioni migliori rispetto a MATLAB in termini di utilizzo della memoria e prestazioni uguali in termini di accuratezza.  MATLAB è leggermente più performante in termini di tempo.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>
                <a:latin typeface="+mn-lt"/>
              </a:rPr>
              <a:t>Essendo Python un ambiente open-source ed essendo le librerie utilizzate ben documentate e mantenute, il suo utilizzo può essere una valida alternativa all’utilizzo di MATLAB, che prevede inoltre l’acquisto di una licenza per l’utilizzo.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>
                <a:latin typeface="+mn-lt"/>
              </a:rPr>
              <a:t>Python risulta però essere poco user-friendly in confronto a MATLAB.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Escludiamo R</a:t>
            </a:r>
            <a:r>
              <a:rPr lang="it-IT" dirty="0">
                <a:latin typeface="+mn-lt"/>
              </a:rPr>
              <a:t> a priori in quanto la libreria utilizzata implementa funzioni che risultano più lente in termini di tempo e più costose in termini di occupazione della memoria.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1F0F6DC-9940-4043-8052-E8D6DF3ADB62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248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251520" y="2060848"/>
            <a:ext cx="8640960" cy="1780108"/>
          </a:xfrm>
        </p:spPr>
        <p:txBody>
          <a:bodyPr>
            <a:normAutofit/>
          </a:bodyPr>
          <a:lstStyle/>
          <a:p>
            <a:r>
              <a:rPr lang="it-IT" sz="5400" dirty="0"/>
              <a:t>GRAZIE PER L’ATTENZIONE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438BC25-C9B4-9246-8965-449E7F8E346D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03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66568" y="2024189"/>
            <a:ext cx="7953254" cy="4686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B050"/>
                </a:solidFill>
              </a:rPr>
              <a:t>% caricamento della matrice</a:t>
            </a:r>
          </a:p>
          <a:p>
            <a:pPr marL="0" indent="0">
              <a:buNone/>
            </a:pPr>
            <a:r>
              <a:rPr lang="it-IT" dirty="0" err="1"/>
              <a:t>matrix</a:t>
            </a:r>
            <a:r>
              <a:rPr lang="it-IT" dirty="0"/>
              <a:t> =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importdata</a:t>
            </a:r>
            <a:r>
              <a:rPr lang="it-IT" dirty="0"/>
              <a:t>(</a:t>
            </a:r>
            <a:r>
              <a:rPr lang="it-IT" dirty="0" err="1"/>
              <a:t>path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A = </a:t>
            </a:r>
            <a:r>
              <a:rPr lang="it-IT" dirty="0" err="1"/>
              <a:t>matrix.A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>
                <a:solidFill>
                  <a:srgbClr val="00B050"/>
                </a:solidFill>
              </a:rPr>
              <a:t>% creazione di Xe</a:t>
            </a:r>
          </a:p>
          <a:p>
            <a:pPr marL="0" indent="0">
              <a:buNone/>
            </a:pPr>
            <a:r>
              <a:rPr lang="it-IT" dirty="0" err="1"/>
              <a:t>size_mat</a:t>
            </a:r>
            <a:r>
              <a:rPr lang="it-IT" dirty="0"/>
              <a:t> =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size</a:t>
            </a:r>
            <a:r>
              <a:rPr lang="it-IT" dirty="0"/>
              <a:t>(A);</a:t>
            </a:r>
          </a:p>
          <a:p>
            <a:pPr marL="0" indent="0">
              <a:buNone/>
            </a:pPr>
            <a:r>
              <a:rPr lang="it-IT" dirty="0" err="1"/>
              <a:t>xe</a:t>
            </a:r>
            <a:r>
              <a:rPr lang="it-IT" dirty="0"/>
              <a:t> =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ones</a:t>
            </a:r>
            <a:r>
              <a:rPr lang="it-IT" dirty="0"/>
              <a:t>(</a:t>
            </a:r>
            <a:r>
              <a:rPr lang="it-IT" dirty="0" err="1"/>
              <a:t>size_mat</a:t>
            </a:r>
            <a:r>
              <a:rPr lang="it-IT" dirty="0"/>
              <a:t>(1, 1), 1);</a:t>
            </a:r>
          </a:p>
          <a:p>
            <a:pPr marL="0" indent="0">
              <a:buNone/>
            </a:pPr>
            <a:r>
              <a:rPr lang="it-IT" dirty="0">
                <a:solidFill>
                  <a:srgbClr val="00B050"/>
                </a:solidFill>
              </a:rPr>
              <a:t>% calcolo di B</a:t>
            </a:r>
          </a:p>
          <a:p>
            <a:pPr marL="0" indent="0">
              <a:buNone/>
            </a:pPr>
            <a:r>
              <a:rPr lang="it-IT" dirty="0"/>
              <a:t>b = A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it-IT" dirty="0"/>
              <a:t> </a:t>
            </a:r>
            <a:r>
              <a:rPr lang="it-IT" dirty="0" err="1"/>
              <a:t>xe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>
                <a:solidFill>
                  <a:srgbClr val="00B050"/>
                </a:solidFill>
              </a:rPr>
              <a:t>% utilizzo della funzione mldivide \ per la risoluzione del sistema</a:t>
            </a:r>
          </a:p>
          <a:p>
            <a:pPr marL="0" indent="0">
              <a:buNone/>
            </a:pPr>
            <a:r>
              <a:rPr lang="it-IT" dirty="0"/>
              <a:t>x = A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it-IT" dirty="0"/>
              <a:t> b;</a:t>
            </a:r>
          </a:p>
          <a:p>
            <a:pPr marL="0" indent="0">
              <a:buNone/>
            </a:pPr>
            <a:r>
              <a:rPr lang="it-IT" dirty="0">
                <a:solidFill>
                  <a:srgbClr val="00B050"/>
                </a:solidFill>
              </a:rPr>
              <a:t>% calcolo dell’errore relativo</a:t>
            </a:r>
          </a:p>
          <a:p>
            <a:pPr marL="0" indent="0">
              <a:buNone/>
            </a:pPr>
            <a:r>
              <a:rPr lang="it-IT" dirty="0" err="1"/>
              <a:t>error</a:t>
            </a:r>
            <a:r>
              <a:rPr lang="it-IT" dirty="0"/>
              <a:t> =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norm</a:t>
            </a:r>
            <a:r>
              <a:rPr lang="it-IT" dirty="0"/>
              <a:t>(x - </a:t>
            </a:r>
            <a:r>
              <a:rPr lang="it-IT" dirty="0" err="1"/>
              <a:t>xe</a:t>
            </a:r>
            <a:r>
              <a:rPr lang="it-IT" dirty="0"/>
              <a:t>) /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norm</a:t>
            </a:r>
            <a:r>
              <a:rPr lang="it-IT" dirty="0"/>
              <a:t>(</a:t>
            </a:r>
            <a:r>
              <a:rPr lang="it-IT" dirty="0" err="1"/>
              <a:t>xe</a:t>
            </a:r>
            <a:r>
              <a:rPr lang="it-IT" dirty="0"/>
              <a:t>);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5400" dirty="0"/>
              <a:t>mldivide (\)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0120" cy="1080120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53DE37CC-CAC9-C143-9F27-69144BE206F5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5400" dirty="0"/>
              <a:t>Python</a:t>
            </a:r>
          </a:p>
        </p:txBody>
      </p:sp>
      <p:sp>
        <p:nvSpPr>
          <p:cNvPr id="3" name="Segnaposto contenuto 1"/>
          <p:cNvSpPr txBox="1">
            <a:spLocks/>
          </p:cNvSpPr>
          <p:nvPr/>
        </p:nvSpPr>
        <p:spPr>
          <a:xfrm>
            <a:off x="457200" y="2132856"/>
            <a:ext cx="7480341" cy="423206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Package utilizzato :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hlinkClick r:id="rId2"/>
              </a:rPr>
              <a:t>cvxopt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spc="-150" dirty="0"/>
              <a:t>Scaricabile da : </a:t>
            </a:r>
            <a:r>
              <a:rPr lang="en-US" dirty="0">
                <a:hlinkClick r:id="rId3"/>
              </a:rPr>
              <a:t>https://github.com/cvxopt/cvxopt</a:t>
            </a:r>
            <a:endParaRPr lang="it-IT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pc="-150" dirty="0"/>
              <a:t>Possiede un’interfaccia per le routine di fattorizzazione del pacchetto CHOLMOD (Cholesky)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Algoritmo di risoluzione di sistemi lineari sparsi definiti positivi: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cholmod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/>
              <a:t>contiene funzioni per la fattorizzazione di Cholesky di matrici sparse definite positive;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splinsolve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/>
              <a:t>risolve sistemi di equazioni lineari di matrici sparse definite positive.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9428" cy="1089428"/>
          </a:xfrm>
          <a:prstGeom prst="rect">
            <a:avLst/>
          </a:prstGeom>
        </p:spPr>
      </p:pic>
      <p:sp>
        <p:nvSpPr>
          <p:cNvPr id="9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D634781-E4D0-CE40-ABFA-3D4CB374A91F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691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5400" dirty="0"/>
              <a:t>cholmod.splinsolve</a:t>
            </a:r>
          </a:p>
        </p:txBody>
      </p:sp>
      <p:sp>
        <p:nvSpPr>
          <p:cNvPr id="3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9428" cy="1089428"/>
          </a:xfrm>
          <a:prstGeom prst="rect">
            <a:avLst/>
          </a:prstGeom>
        </p:spPr>
      </p:pic>
      <p:sp>
        <p:nvSpPr>
          <p:cNvPr id="5" name="Segnaposto contenuto 1"/>
          <p:cNvSpPr txBox="1">
            <a:spLocks/>
          </p:cNvSpPr>
          <p:nvPr/>
        </p:nvSpPr>
        <p:spPr>
          <a:xfrm>
            <a:off x="426330" y="2564904"/>
            <a:ext cx="8717670" cy="408225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"/>
              </a:spcAft>
              <a:buFont typeface="Symbol" pitchFamily="18" charset="2"/>
              <a:buNone/>
            </a:pPr>
            <a:r>
              <a:rPr lang="it-IT" sz="8000" dirty="0">
                <a:solidFill>
                  <a:srgbClr val="00B050"/>
                </a:solidFill>
              </a:rPr>
              <a:t># caricamento della matrice</a:t>
            </a:r>
          </a:p>
          <a:p>
            <a:pPr marL="0" indent="0">
              <a:spcAft>
                <a:spcPts val="200"/>
              </a:spcAft>
              <a:buFont typeface="Symbol" pitchFamily="18" charset="2"/>
              <a:buNone/>
            </a:pPr>
            <a:r>
              <a:rPr lang="it-IT" sz="8000" dirty="0" err="1"/>
              <a:t>matr</a:t>
            </a:r>
            <a:r>
              <a:rPr lang="it-IT" sz="8000" dirty="0"/>
              <a:t> = matrix_utilities.</a:t>
            </a:r>
            <a:r>
              <a:rPr lang="it-IT" sz="8000" dirty="0">
                <a:solidFill>
                  <a:schemeClr val="bg2">
                    <a:lumMod val="50000"/>
                  </a:schemeClr>
                </a:solidFill>
              </a:rPr>
              <a:t>sparse2cvxopt</a:t>
            </a:r>
            <a:r>
              <a:rPr lang="it-IT" sz="8000" dirty="0"/>
              <a:t>(</a:t>
            </a:r>
            <a:r>
              <a:rPr lang="it-IT" sz="8000" dirty="0" err="1"/>
              <a:t>io.</a:t>
            </a:r>
            <a:r>
              <a:rPr lang="it-IT" sz="8000" dirty="0" err="1">
                <a:solidFill>
                  <a:schemeClr val="bg2">
                    <a:lumMod val="50000"/>
                  </a:schemeClr>
                </a:solidFill>
              </a:rPr>
              <a:t>loadmat</a:t>
            </a:r>
            <a:r>
              <a:rPr lang="it-IT" sz="8000" dirty="0"/>
              <a:t>(</a:t>
            </a:r>
            <a:r>
              <a:rPr lang="it-IT" sz="8000" dirty="0" err="1"/>
              <a:t>path</a:t>
            </a:r>
            <a:r>
              <a:rPr lang="it-IT" sz="8000" dirty="0"/>
              <a:t>)[‘</a:t>
            </a:r>
            <a:r>
              <a:rPr lang="it-IT" sz="8000" dirty="0" err="1">
                <a:solidFill>
                  <a:schemeClr val="bg2">
                    <a:lumMod val="50000"/>
                  </a:schemeClr>
                </a:solidFill>
              </a:rPr>
              <a:t>Problem</a:t>
            </a:r>
            <a:r>
              <a:rPr lang="it-IT" sz="8000" dirty="0"/>
              <a:t>’][‘</a:t>
            </a:r>
            <a:r>
              <a:rPr lang="it-IT" sz="80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it-IT" sz="8000" dirty="0"/>
              <a:t>’][</a:t>
            </a:r>
            <a:r>
              <a:rPr lang="it-IT" sz="8000" dirty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it-IT" sz="8000" dirty="0"/>
              <a:t>][</a:t>
            </a:r>
            <a:r>
              <a:rPr lang="it-IT" sz="8000" dirty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it-IT" sz="8000" dirty="0"/>
              <a:t>])</a:t>
            </a:r>
          </a:p>
          <a:p>
            <a:pPr marL="0" indent="0">
              <a:spcAft>
                <a:spcPts val="200"/>
              </a:spcAft>
              <a:buFont typeface="Symbol" pitchFamily="18" charset="2"/>
              <a:buNone/>
            </a:pPr>
            <a:r>
              <a:rPr lang="it-IT" sz="8000" dirty="0">
                <a:solidFill>
                  <a:srgbClr val="00B050"/>
                </a:solidFill>
              </a:rPr>
              <a:t># creazione di Xe</a:t>
            </a:r>
          </a:p>
          <a:p>
            <a:pPr marL="0" indent="0">
              <a:spcAft>
                <a:spcPts val="200"/>
              </a:spcAft>
              <a:buFont typeface="Symbol" pitchFamily="18" charset="2"/>
              <a:buNone/>
            </a:pPr>
            <a:r>
              <a:rPr lang="it-IT" sz="8000" dirty="0" err="1"/>
              <a:t>xe</a:t>
            </a:r>
            <a:r>
              <a:rPr lang="it-IT" sz="8000" dirty="0"/>
              <a:t> = </a:t>
            </a:r>
            <a:r>
              <a:rPr lang="it-IT" sz="8000" dirty="0" err="1"/>
              <a:t>matrix</a:t>
            </a:r>
            <a:r>
              <a:rPr lang="it-IT" sz="8000" dirty="0"/>
              <a:t>(</a:t>
            </a:r>
            <a:r>
              <a:rPr lang="it-IT" sz="8000" dirty="0" err="1"/>
              <a:t>numpy.</a:t>
            </a:r>
            <a:r>
              <a:rPr lang="it-IT" sz="8000" dirty="0" err="1">
                <a:solidFill>
                  <a:schemeClr val="bg2">
                    <a:lumMod val="50000"/>
                  </a:schemeClr>
                </a:solidFill>
              </a:rPr>
              <a:t>ones</a:t>
            </a:r>
            <a:r>
              <a:rPr lang="it-IT" sz="8000" dirty="0"/>
              <a:t>([</a:t>
            </a:r>
            <a:r>
              <a:rPr lang="it-IT" sz="8000" dirty="0" err="1"/>
              <a:t>matr.</a:t>
            </a:r>
            <a:r>
              <a:rPr lang="it-IT" sz="8000" dirty="0" err="1">
                <a:solidFill>
                  <a:schemeClr val="bg2">
                    <a:lumMod val="50000"/>
                  </a:schemeClr>
                </a:solidFill>
              </a:rPr>
              <a:t>size</a:t>
            </a:r>
            <a:r>
              <a:rPr lang="it-IT" sz="8000" dirty="0"/>
              <a:t>[</a:t>
            </a:r>
            <a:r>
              <a:rPr lang="it-IT" sz="8000" dirty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it-IT" sz="8000" dirty="0"/>
              <a:t>], </a:t>
            </a:r>
            <a:r>
              <a:rPr lang="it-IT" sz="8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it-IT" sz="8000" dirty="0"/>
              <a:t>]))</a:t>
            </a:r>
          </a:p>
          <a:p>
            <a:pPr marL="0" indent="0">
              <a:spcAft>
                <a:spcPts val="200"/>
              </a:spcAft>
              <a:buFont typeface="Symbol" pitchFamily="18" charset="2"/>
              <a:buNone/>
            </a:pPr>
            <a:r>
              <a:rPr lang="it-IT" sz="8000" dirty="0">
                <a:solidFill>
                  <a:srgbClr val="00B050"/>
                </a:solidFill>
              </a:rPr>
              <a:t># calcolo di B</a:t>
            </a:r>
          </a:p>
          <a:p>
            <a:pPr marL="0" indent="0">
              <a:spcAft>
                <a:spcPts val="200"/>
              </a:spcAft>
              <a:buFont typeface="Symbol" pitchFamily="18" charset="2"/>
              <a:buNone/>
            </a:pPr>
            <a:r>
              <a:rPr lang="it-IT" sz="8000" dirty="0"/>
              <a:t>b = </a:t>
            </a:r>
            <a:r>
              <a:rPr lang="it-IT" sz="8000" dirty="0">
                <a:solidFill>
                  <a:schemeClr val="bg2">
                    <a:lumMod val="50000"/>
                  </a:schemeClr>
                </a:solidFill>
              </a:rPr>
              <a:t>sparse</a:t>
            </a:r>
            <a:r>
              <a:rPr lang="it-IT" sz="8000" dirty="0"/>
              <a:t>(</a:t>
            </a:r>
            <a:r>
              <a:rPr lang="it-IT" sz="8000" dirty="0" err="1"/>
              <a:t>matr</a:t>
            </a:r>
            <a:r>
              <a:rPr lang="it-IT" sz="8000" dirty="0"/>
              <a:t> * </a:t>
            </a:r>
            <a:r>
              <a:rPr lang="it-IT" sz="8000" dirty="0" err="1"/>
              <a:t>xe</a:t>
            </a:r>
            <a:r>
              <a:rPr lang="it-IT" sz="8000" dirty="0"/>
              <a:t>)</a:t>
            </a:r>
          </a:p>
          <a:p>
            <a:pPr marL="0" indent="0">
              <a:spcAft>
                <a:spcPts val="200"/>
              </a:spcAft>
              <a:buFont typeface="Symbol" pitchFamily="18" charset="2"/>
              <a:buNone/>
            </a:pPr>
            <a:r>
              <a:rPr lang="it-IT" sz="8000" dirty="0">
                <a:solidFill>
                  <a:srgbClr val="00B050"/>
                </a:solidFill>
              </a:rPr>
              <a:t># utilizzo della funzione </a:t>
            </a:r>
            <a:r>
              <a:rPr lang="it-IT" sz="8000" dirty="0" err="1">
                <a:solidFill>
                  <a:srgbClr val="00B050"/>
                </a:solidFill>
              </a:rPr>
              <a:t>splinsolve</a:t>
            </a:r>
            <a:r>
              <a:rPr lang="it-IT" sz="8000" dirty="0">
                <a:solidFill>
                  <a:srgbClr val="00B050"/>
                </a:solidFill>
              </a:rPr>
              <a:t> per la risoluzione del sistema</a:t>
            </a:r>
          </a:p>
          <a:p>
            <a:pPr marL="0" indent="0">
              <a:spcAft>
                <a:spcPts val="200"/>
              </a:spcAft>
              <a:buFont typeface="Symbol" pitchFamily="18" charset="2"/>
              <a:buNone/>
            </a:pPr>
            <a:r>
              <a:rPr lang="it-IT" sz="8000" dirty="0"/>
              <a:t>x = cholmod.</a:t>
            </a:r>
            <a:r>
              <a:rPr lang="it-IT" sz="8000" dirty="0">
                <a:solidFill>
                  <a:schemeClr val="bg2">
                    <a:lumMod val="50000"/>
                  </a:schemeClr>
                </a:solidFill>
              </a:rPr>
              <a:t>splinsolve</a:t>
            </a:r>
            <a:r>
              <a:rPr lang="it-IT" sz="8000" dirty="0"/>
              <a:t>(</a:t>
            </a:r>
            <a:r>
              <a:rPr lang="it-IT" sz="8000" dirty="0" err="1"/>
              <a:t>matr</a:t>
            </a:r>
            <a:r>
              <a:rPr lang="it-IT" sz="8000" dirty="0"/>
              <a:t>, b)</a:t>
            </a:r>
          </a:p>
          <a:p>
            <a:pPr marL="0" indent="0">
              <a:spcAft>
                <a:spcPts val="200"/>
              </a:spcAft>
              <a:buFont typeface="Symbol" pitchFamily="18" charset="2"/>
              <a:buNone/>
            </a:pPr>
            <a:r>
              <a:rPr lang="it-IT" sz="8000" dirty="0">
                <a:solidFill>
                  <a:srgbClr val="00B050"/>
                </a:solidFill>
              </a:rPr>
              <a:t># calcolo dell’errore relativo</a:t>
            </a:r>
          </a:p>
          <a:p>
            <a:pPr marL="0" indent="0">
              <a:spcAft>
                <a:spcPts val="200"/>
              </a:spcAft>
              <a:buFont typeface="Symbol" pitchFamily="18" charset="2"/>
              <a:buNone/>
            </a:pPr>
            <a:r>
              <a:rPr lang="it-IT" sz="8000" dirty="0" err="1"/>
              <a:t>relative_error</a:t>
            </a:r>
            <a:r>
              <a:rPr lang="it-IT" sz="8000" dirty="0"/>
              <a:t> = </a:t>
            </a:r>
            <a:r>
              <a:rPr lang="it-IT" sz="8000" dirty="0" err="1">
                <a:solidFill>
                  <a:schemeClr val="bg2">
                    <a:lumMod val="50000"/>
                  </a:schemeClr>
                </a:solidFill>
              </a:rPr>
              <a:t>norm</a:t>
            </a:r>
            <a:r>
              <a:rPr lang="it-IT" sz="8000" dirty="0"/>
              <a:t>(x – </a:t>
            </a:r>
            <a:r>
              <a:rPr lang="it-IT" sz="8000" dirty="0" err="1"/>
              <a:t>xe</a:t>
            </a:r>
            <a:r>
              <a:rPr lang="it-IT" sz="8000" dirty="0"/>
              <a:t>, </a:t>
            </a:r>
            <a:r>
              <a:rPr lang="it-IT" sz="8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it-IT" sz="8000" dirty="0"/>
              <a:t>) / </a:t>
            </a:r>
            <a:r>
              <a:rPr lang="it-IT" sz="8000" dirty="0" err="1">
                <a:solidFill>
                  <a:schemeClr val="bg2">
                    <a:lumMod val="50000"/>
                  </a:schemeClr>
                </a:solidFill>
              </a:rPr>
              <a:t>norm</a:t>
            </a:r>
            <a:r>
              <a:rPr lang="it-IT" sz="8000" dirty="0"/>
              <a:t>(</a:t>
            </a:r>
            <a:r>
              <a:rPr lang="it-IT" sz="8000" dirty="0" err="1"/>
              <a:t>xe</a:t>
            </a:r>
            <a:r>
              <a:rPr lang="it-IT" sz="8000" dirty="0"/>
              <a:t>, </a:t>
            </a:r>
            <a:r>
              <a:rPr lang="it-IT" sz="8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it-IT" sz="8000" dirty="0"/>
              <a:t>)</a:t>
            </a:r>
          </a:p>
          <a:p>
            <a:pPr marL="0" indent="0">
              <a:buFont typeface="Symbol" pitchFamily="18" charset="2"/>
              <a:buNone/>
            </a:pPr>
            <a:endParaRPr lang="it-IT" sz="2000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02F809E-8F31-5F49-AE90-652F4A59C1B3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26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5400" dirty="0"/>
              <a:t>  R</a:t>
            </a:r>
          </a:p>
        </p:txBody>
      </p:sp>
      <p:sp>
        <p:nvSpPr>
          <p:cNvPr id="3" name="Segnaposto contenuto 1"/>
          <p:cNvSpPr txBox="1">
            <a:spLocks/>
          </p:cNvSpPr>
          <p:nvPr/>
        </p:nvSpPr>
        <p:spPr>
          <a:xfrm>
            <a:off x="907976" y="2636912"/>
            <a:ext cx="7480341" cy="345069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Libreria utilizzata: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hlinkClick r:id="rId2"/>
              </a:rPr>
              <a:t>Cholesky()</a:t>
            </a:r>
            <a:r>
              <a:rPr lang="it-IT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it-IT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Effettua la decomposizione di Cholesky di una matrice sparsa, simmetrica e definita positiva.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it-IT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La funzione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solve</a:t>
            </a:r>
            <a:r>
              <a:rPr lang="it-IT" dirty="0"/>
              <a:t> calcola la soluzione del sistema di equazioni lineari.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9428" cy="10894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DF3BCFC-181A-9F4D-8333-A93111A9936D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7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5400" dirty="0"/>
              <a:t>Cholesky()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8244408" y="6492875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059-49D9-4591-B81B-72758AB500E7}" type="slidenum">
              <a:rPr lang="it-IT" smtClean="0"/>
              <a:pPr/>
              <a:t>9</a:t>
            </a:fld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62" y="188640"/>
            <a:ext cx="1089428" cy="10894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egnaposto contenuto 1"/>
          <p:cNvSpPr txBox="1">
            <a:spLocks/>
          </p:cNvSpPr>
          <p:nvPr/>
        </p:nvSpPr>
        <p:spPr>
          <a:xfrm>
            <a:off x="539552" y="1995350"/>
            <a:ext cx="7953254" cy="453231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it-IT" dirty="0">
                <a:solidFill>
                  <a:srgbClr val="00B050"/>
                </a:solidFill>
              </a:rPr>
              <a:t># caricamento della matrice</a:t>
            </a:r>
          </a:p>
          <a:p>
            <a:pPr marL="0" indent="0">
              <a:buNone/>
            </a:pPr>
            <a:r>
              <a:rPr lang="it-IT" dirty="0" err="1"/>
              <a:t>matrix</a:t>
            </a:r>
            <a:r>
              <a:rPr lang="it-IT" dirty="0"/>
              <a:t> &lt;–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readMM</a:t>
            </a:r>
            <a:r>
              <a:rPr lang="it-IT" dirty="0"/>
              <a:t>(</a:t>
            </a:r>
            <a:r>
              <a:rPr lang="it-IT" dirty="0" err="1"/>
              <a:t>path</a:t>
            </a:r>
            <a:r>
              <a:rPr lang="it-IT" dirty="0"/>
              <a:t>)</a:t>
            </a:r>
          </a:p>
          <a:p>
            <a:pPr marL="0" indent="0">
              <a:buFont typeface="Symbol" pitchFamily="18" charset="2"/>
              <a:buNone/>
            </a:pPr>
            <a:r>
              <a:rPr lang="it-IT" dirty="0">
                <a:solidFill>
                  <a:srgbClr val="00B050"/>
                </a:solidFill>
              </a:rPr>
              <a:t># creazione di Xe</a:t>
            </a:r>
          </a:p>
          <a:p>
            <a:pPr marL="0" indent="0">
              <a:buNone/>
            </a:pPr>
            <a:r>
              <a:rPr lang="it-IT" dirty="0" err="1"/>
              <a:t>size_mat</a:t>
            </a:r>
            <a:r>
              <a:rPr lang="it-IT" dirty="0"/>
              <a:t> &lt;–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dim</a:t>
            </a:r>
            <a:r>
              <a:rPr lang="it-IT" dirty="0"/>
              <a:t>(</a:t>
            </a:r>
            <a:r>
              <a:rPr lang="it-IT" dirty="0" err="1"/>
              <a:t>matrix</a:t>
            </a:r>
            <a:r>
              <a:rPr lang="it-IT" dirty="0"/>
              <a:t>)[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it-IT" dirty="0"/>
              <a:t>]</a:t>
            </a:r>
          </a:p>
          <a:p>
            <a:pPr marL="0" indent="0">
              <a:buNone/>
            </a:pPr>
            <a:r>
              <a:rPr lang="it-IT" dirty="0" err="1"/>
              <a:t>xe</a:t>
            </a:r>
            <a:r>
              <a:rPr lang="it-IT" dirty="0"/>
              <a:t> &lt;–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ones</a:t>
            </a:r>
            <a:r>
              <a:rPr lang="it-IT" dirty="0"/>
              <a:t>(</a:t>
            </a:r>
            <a:r>
              <a:rPr lang="it-IT" dirty="0" err="1"/>
              <a:t>size_mat</a:t>
            </a:r>
            <a:r>
              <a:rPr lang="it-IT" dirty="0"/>
              <a:t>,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it-IT" dirty="0"/>
              <a:t>)</a:t>
            </a:r>
          </a:p>
          <a:p>
            <a:pPr marL="0" indent="0">
              <a:buFont typeface="Symbol" pitchFamily="18" charset="2"/>
              <a:buNone/>
            </a:pPr>
            <a:r>
              <a:rPr lang="it-IT" dirty="0">
                <a:solidFill>
                  <a:srgbClr val="00B050"/>
                </a:solidFill>
              </a:rPr>
              <a:t># calcolo di B</a:t>
            </a:r>
          </a:p>
          <a:p>
            <a:pPr marL="0" indent="0">
              <a:buFont typeface="Symbol" pitchFamily="18" charset="2"/>
              <a:buNone/>
            </a:pPr>
            <a:r>
              <a:rPr lang="it-IT" dirty="0"/>
              <a:t>b =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%*%</a:t>
            </a:r>
            <a:r>
              <a:rPr lang="it-IT" dirty="0"/>
              <a:t> </a:t>
            </a:r>
            <a:r>
              <a:rPr lang="it-IT" dirty="0" err="1"/>
              <a:t>xe</a:t>
            </a:r>
            <a:endParaRPr lang="it-IT" dirty="0"/>
          </a:p>
          <a:p>
            <a:pPr marL="0" indent="0">
              <a:buFont typeface="Symbol" pitchFamily="18" charset="2"/>
              <a:buNone/>
            </a:pPr>
            <a:r>
              <a:rPr lang="it-IT" dirty="0">
                <a:solidFill>
                  <a:srgbClr val="00B050"/>
                </a:solidFill>
              </a:rPr>
              <a:t># utilizzo della funzione Cholesky() per la decomposizione</a:t>
            </a:r>
          </a:p>
          <a:p>
            <a:pPr marL="0" indent="0">
              <a:buNone/>
            </a:pPr>
            <a:r>
              <a:rPr lang="it-IT" dirty="0" err="1"/>
              <a:t>A.chol</a:t>
            </a:r>
            <a:r>
              <a:rPr lang="it-IT" dirty="0"/>
              <a:t> &lt;–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Cholesky</a:t>
            </a:r>
            <a:r>
              <a:rPr lang="it-IT" dirty="0"/>
              <a:t>(</a:t>
            </a:r>
            <a:r>
              <a:rPr lang="it-IT" dirty="0" err="1"/>
              <a:t>matrix</a:t>
            </a:r>
            <a:r>
              <a:rPr lang="it-IT" dirty="0"/>
              <a:t>)</a:t>
            </a:r>
          </a:p>
          <a:p>
            <a:pPr marL="0" indent="0">
              <a:buFont typeface="Symbol" pitchFamily="18" charset="2"/>
              <a:buNone/>
            </a:pPr>
            <a:r>
              <a:rPr lang="it-IT" dirty="0">
                <a:solidFill>
                  <a:srgbClr val="00B050"/>
                </a:solidFill>
              </a:rPr>
              <a:t># calcolo della soluzione del sistema di equazioni lineari</a:t>
            </a:r>
          </a:p>
          <a:p>
            <a:pPr marL="0" indent="0">
              <a:buNone/>
            </a:pPr>
            <a:r>
              <a:rPr lang="it-IT" dirty="0"/>
              <a:t>x &lt;–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solve</a:t>
            </a:r>
            <a:r>
              <a:rPr lang="it-IT" dirty="0"/>
              <a:t>(</a:t>
            </a:r>
            <a:r>
              <a:rPr lang="it-IT" dirty="0" err="1"/>
              <a:t>A.chol</a:t>
            </a:r>
            <a:r>
              <a:rPr lang="it-IT" dirty="0"/>
              <a:t>, b)</a:t>
            </a:r>
          </a:p>
          <a:p>
            <a:pPr marL="0" indent="0">
              <a:buFont typeface="Symbol" pitchFamily="18" charset="2"/>
              <a:buNone/>
            </a:pPr>
            <a:r>
              <a:rPr lang="it-IT" dirty="0">
                <a:solidFill>
                  <a:srgbClr val="00B050"/>
                </a:solidFill>
              </a:rPr>
              <a:t># calcolo dell’errore relativo</a:t>
            </a:r>
          </a:p>
          <a:p>
            <a:pPr marL="0" indent="0">
              <a:buNone/>
            </a:pPr>
            <a:r>
              <a:rPr lang="it-IT" dirty="0" err="1"/>
              <a:t>error</a:t>
            </a:r>
            <a:r>
              <a:rPr lang="it-IT" dirty="0"/>
              <a:t> &lt;–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norm</a:t>
            </a:r>
            <a:r>
              <a:rPr lang="it-IT" dirty="0"/>
              <a:t>(x – </a:t>
            </a:r>
            <a:r>
              <a:rPr lang="it-IT" dirty="0" err="1"/>
              <a:t>xe</a:t>
            </a:r>
            <a:r>
              <a:rPr lang="it-IT" dirty="0"/>
              <a:t>,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‘2’</a:t>
            </a:r>
            <a:r>
              <a:rPr lang="it-IT" dirty="0"/>
              <a:t>) /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norm</a:t>
            </a:r>
            <a:r>
              <a:rPr lang="it-IT" dirty="0"/>
              <a:t>(</a:t>
            </a:r>
            <a:r>
              <a:rPr lang="it-IT" dirty="0" err="1"/>
              <a:t>xe</a:t>
            </a:r>
            <a:r>
              <a:rPr lang="it-IT" dirty="0"/>
              <a:t>,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‘2’</a:t>
            </a:r>
            <a:r>
              <a:rPr lang="it-IT" dirty="0"/>
              <a:t>)  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D8109-DFA9-4449-A2FA-F6006F41ED9F}"/>
              </a:ext>
            </a:extLst>
          </p:cNvPr>
          <p:cNvSpPr/>
          <p:nvPr/>
        </p:nvSpPr>
        <p:spPr>
          <a:xfrm>
            <a:off x="0" y="6425952"/>
            <a:ext cx="432048" cy="432048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638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de">
  <a:themeElements>
    <a:clrScheme name="Ond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nd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nd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1752</TotalTime>
  <Words>1309</Words>
  <Application>Microsoft Macintosh PowerPoint</Application>
  <PresentationFormat>On-screen Show (4:3)</PresentationFormat>
  <Paragraphs>217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Candara</vt:lpstr>
      <vt:lpstr>Symbol</vt:lpstr>
      <vt:lpstr>Onde</vt:lpstr>
      <vt:lpstr>PROGETTO DI  METODI DEL CALCOLO SCIENTIFICO</vt:lpstr>
      <vt:lpstr>Obiettivo</vt:lpstr>
      <vt:lpstr>Parametri Osservati</vt:lpstr>
      <vt:lpstr>MATLAB</vt:lpstr>
      <vt:lpstr>mldivide (\)</vt:lpstr>
      <vt:lpstr>Python</vt:lpstr>
      <vt:lpstr>cholmod.splinsolve</vt:lpstr>
      <vt:lpstr>  R</vt:lpstr>
      <vt:lpstr>Cholesky()</vt:lpstr>
      <vt:lpstr>Macchina Utilizzata</vt:lpstr>
      <vt:lpstr>Matrici Testate</vt:lpstr>
      <vt:lpstr>Problemi Riscontrati (1)</vt:lpstr>
      <vt:lpstr>Problemi Riscontrati (2)</vt:lpstr>
      <vt:lpstr>PowerPoint Presentation</vt:lpstr>
      <vt:lpstr>Tracciamento Uso Memoria</vt:lpstr>
      <vt:lpstr>Risultati Ottenuti</vt:lpstr>
      <vt:lpstr>Windows – Tempi di Esecuzione</vt:lpstr>
      <vt:lpstr>Windows – Errore Relativo</vt:lpstr>
      <vt:lpstr>Windows – Memoria</vt:lpstr>
      <vt:lpstr>Ubuntu – Tempi di Esecuzione</vt:lpstr>
      <vt:lpstr>Ubuntu – Errore Relativo</vt:lpstr>
      <vt:lpstr>Ubuntu - Memoria</vt:lpstr>
      <vt:lpstr>MATLAB – Windows vs Ubuntu</vt:lpstr>
      <vt:lpstr>MATLAB – Tempi di Esecuzione</vt:lpstr>
      <vt:lpstr>MATLAB – Errore Relativo</vt:lpstr>
      <vt:lpstr>MATLAB – Memoria</vt:lpstr>
      <vt:lpstr>Python – Windows vs Ubuntu</vt:lpstr>
      <vt:lpstr>Python – Tempi di Esecuzione</vt:lpstr>
      <vt:lpstr>Python – Errore Relativo</vt:lpstr>
      <vt:lpstr>Python - Memoria</vt:lpstr>
      <vt:lpstr>R – Windows vs Ubuntu</vt:lpstr>
      <vt:lpstr>R – Tempi di Esecuzione</vt:lpstr>
      <vt:lpstr>R – Errore Relativo</vt:lpstr>
      <vt:lpstr>R – Memoria</vt:lpstr>
      <vt:lpstr>Conclusioni - MATLAB</vt:lpstr>
      <vt:lpstr>Conclusioni - Python</vt:lpstr>
      <vt:lpstr>Conclusioni - R</vt:lpstr>
      <vt:lpstr>Conclusioni – Tempi d’Esecuzione</vt:lpstr>
      <vt:lpstr>Conclusioni – Errore Relativo</vt:lpstr>
      <vt:lpstr>Conclusioni – Memoria</vt:lpstr>
      <vt:lpstr>Considerazioni Finali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</dc:creator>
  <cp:lastModifiedBy>p.colombo45@campus.unimib.it</cp:lastModifiedBy>
  <cp:revision>124</cp:revision>
  <dcterms:created xsi:type="dcterms:W3CDTF">2019-05-27T08:35:18Z</dcterms:created>
  <dcterms:modified xsi:type="dcterms:W3CDTF">2019-09-20T06:54:21Z</dcterms:modified>
</cp:coreProperties>
</file>