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61" r:id="rId2"/>
    <p:sldId id="257" r:id="rId3"/>
    <p:sldId id="258"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136" d="100"/>
          <a:sy n="136" d="100"/>
        </p:scale>
        <p:origin x="248"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7/8/19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7612888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18110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7/8/19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17436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3259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7/8/19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90626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7/8/19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47035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7/8/19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11497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7/8/19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23826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7/8/19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4776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7/8/19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75339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7/8/19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219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7/8/19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91103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3DD1A5A0-8332-4CF6-9E88-AED6ECBD9D4B}"/>
              </a:ext>
            </a:extLst>
          </p:cNvPr>
          <p:cNvPicPr>
            <a:picLocks noChangeAspect="1"/>
          </p:cNvPicPr>
          <p:nvPr/>
        </p:nvPicPr>
        <p:blipFill>
          <a:blip r:embed="rId2"/>
          <a:stretch>
            <a:fillRect/>
          </a:stretch>
        </p:blipFill>
        <p:spPr>
          <a:xfrm>
            <a:off x="919616" y="1338036"/>
            <a:ext cx="11020425" cy="4046764"/>
          </a:xfrm>
          <a:prstGeom prst="rect">
            <a:avLst/>
          </a:prstGeom>
        </p:spPr>
      </p:pic>
      <p:cxnSp>
        <p:nvCxnSpPr>
          <p:cNvPr id="6" name="Connettore 2 5">
            <a:extLst>
              <a:ext uri="{FF2B5EF4-FFF2-40B4-BE49-F238E27FC236}">
                <a16:creationId xmlns:a16="http://schemas.microsoft.com/office/drawing/2014/main" id="{5E6A6920-7205-4E02-A52F-D52252749E97}"/>
              </a:ext>
            </a:extLst>
          </p:cNvPr>
          <p:cNvCxnSpPr>
            <a:cxnSpLocks/>
          </p:cNvCxnSpPr>
          <p:nvPr/>
        </p:nvCxnSpPr>
        <p:spPr>
          <a:xfrm flipH="1" flipV="1">
            <a:off x="1494973" y="3773714"/>
            <a:ext cx="870856" cy="2510972"/>
          </a:xfrm>
          <a:prstGeom prst="straightConnector1">
            <a:avLst/>
          </a:prstGeom>
          <a:ln>
            <a:solidFill>
              <a:schemeClr val="accent6">
                <a:lumMod val="50000"/>
              </a:schemeClr>
            </a:solidFill>
            <a:tailEnd type="triangle"/>
          </a:ln>
        </p:spPr>
        <p:style>
          <a:lnRef idx="2">
            <a:schemeClr val="accent6"/>
          </a:lnRef>
          <a:fillRef idx="0">
            <a:schemeClr val="accent6"/>
          </a:fillRef>
          <a:effectRef idx="1">
            <a:schemeClr val="accent6"/>
          </a:effectRef>
          <a:fontRef idx="minor">
            <a:schemeClr val="tx1"/>
          </a:fontRef>
        </p:style>
      </p:cxnSp>
      <p:sp>
        <p:nvSpPr>
          <p:cNvPr id="10" name="CasellaDiTesto 9">
            <a:extLst>
              <a:ext uri="{FF2B5EF4-FFF2-40B4-BE49-F238E27FC236}">
                <a16:creationId xmlns:a16="http://schemas.microsoft.com/office/drawing/2014/main" id="{40A97406-623A-4B6B-9DE8-D58CAAD0606C}"/>
              </a:ext>
            </a:extLst>
          </p:cNvPr>
          <p:cNvSpPr txBox="1"/>
          <p:nvPr/>
        </p:nvSpPr>
        <p:spPr>
          <a:xfrm>
            <a:off x="2365829" y="6100020"/>
            <a:ext cx="2467429" cy="369332"/>
          </a:xfrm>
          <a:prstGeom prst="rect">
            <a:avLst/>
          </a:prstGeom>
          <a:noFill/>
        </p:spPr>
        <p:txBody>
          <a:bodyPr wrap="square" rtlCol="0">
            <a:spAutoFit/>
          </a:bodyPr>
          <a:lstStyle/>
          <a:p>
            <a:r>
              <a:rPr lang="it-IT" dirty="0">
                <a:solidFill>
                  <a:schemeClr val="accent6">
                    <a:lumMod val="50000"/>
                  </a:schemeClr>
                </a:solidFill>
              </a:rPr>
              <a:t>sito</a:t>
            </a:r>
          </a:p>
        </p:txBody>
      </p:sp>
      <p:sp>
        <p:nvSpPr>
          <p:cNvPr id="21" name="Figura a mano libera: forma 20">
            <a:extLst>
              <a:ext uri="{FF2B5EF4-FFF2-40B4-BE49-F238E27FC236}">
                <a16:creationId xmlns:a16="http://schemas.microsoft.com/office/drawing/2014/main" id="{03A8E329-5FC4-437A-975F-02C52F9D299A}"/>
              </a:ext>
            </a:extLst>
          </p:cNvPr>
          <p:cNvSpPr/>
          <p:nvPr/>
        </p:nvSpPr>
        <p:spPr>
          <a:xfrm>
            <a:off x="9550400" y="2598057"/>
            <a:ext cx="2162629" cy="2627086"/>
          </a:xfrm>
          <a:custGeom>
            <a:avLst/>
            <a:gdLst>
              <a:gd name="connsiteX0" fmla="*/ 682171 w 2162629"/>
              <a:gd name="connsiteY0" fmla="*/ 130629 h 2627086"/>
              <a:gd name="connsiteX1" fmla="*/ 377371 w 2162629"/>
              <a:gd name="connsiteY1" fmla="*/ 145143 h 2627086"/>
              <a:gd name="connsiteX2" fmla="*/ 333829 w 2162629"/>
              <a:gd name="connsiteY2" fmla="*/ 159657 h 2627086"/>
              <a:gd name="connsiteX3" fmla="*/ 246743 w 2162629"/>
              <a:gd name="connsiteY3" fmla="*/ 217714 h 2627086"/>
              <a:gd name="connsiteX4" fmla="*/ 159657 w 2162629"/>
              <a:gd name="connsiteY4" fmla="*/ 290286 h 2627086"/>
              <a:gd name="connsiteX5" fmla="*/ 101600 w 2162629"/>
              <a:gd name="connsiteY5" fmla="*/ 377372 h 2627086"/>
              <a:gd name="connsiteX6" fmla="*/ 72571 w 2162629"/>
              <a:gd name="connsiteY6" fmla="*/ 420914 h 2627086"/>
              <a:gd name="connsiteX7" fmla="*/ 43543 w 2162629"/>
              <a:gd name="connsiteY7" fmla="*/ 508000 h 2627086"/>
              <a:gd name="connsiteX8" fmla="*/ 14514 w 2162629"/>
              <a:gd name="connsiteY8" fmla="*/ 609600 h 2627086"/>
              <a:gd name="connsiteX9" fmla="*/ 0 w 2162629"/>
              <a:gd name="connsiteY9" fmla="*/ 696686 h 2627086"/>
              <a:gd name="connsiteX10" fmla="*/ 14514 w 2162629"/>
              <a:gd name="connsiteY10" fmla="*/ 1117600 h 2627086"/>
              <a:gd name="connsiteX11" fmla="*/ 43543 w 2162629"/>
              <a:gd name="connsiteY11" fmla="*/ 1204686 h 2627086"/>
              <a:gd name="connsiteX12" fmla="*/ 58057 w 2162629"/>
              <a:gd name="connsiteY12" fmla="*/ 1248229 h 2627086"/>
              <a:gd name="connsiteX13" fmla="*/ 72571 w 2162629"/>
              <a:gd name="connsiteY13" fmla="*/ 1291772 h 2627086"/>
              <a:gd name="connsiteX14" fmla="*/ 101600 w 2162629"/>
              <a:gd name="connsiteY14" fmla="*/ 1407886 h 2627086"/>
              <a:gd name="connsiteX15" fmla="*/ 159657 w 2162629"/>
              <a:gd name="connsiteY15" fmla="*/ 1524000 h 2627086"/>
              <a:gd name="connsiteX16" fmla="*/ 232229 w 2162629"/>
              <a:gd name="connsiteY16" fmla="*/ 1611086 h 2627086"/>
              <a:gd name="connsiteX17" fmla="*/ 290286 w 2162629"/>
              <a:gd name="connsiteY17" fmla="*/ 1698172 h 2627086"/>
              <a:gd name="connsiteX18" fmla="*/ 333829 w 2162629"/>
              <a:gd name="connsiteY18" fmla="*/ 1741714 h 2627086"/>
              <a:gd name="connsiteX19" fmla="*/ 362857 w 2162629"/>
              <a:gd name="connsiteY19" fmla="*/ 1785257 h 2627086"/>
              <a:gd name="connsiteX20" fmla="*/ 406400 w 2162629"/>
              <a:gd name="connsiteY20" fmla="*/ 1828800 h 2627086"/>
              <a:gd name="connsiteX21" fmla="*/ 435429 w 2162629"/>
              <a:gd name="connsiteY21" fmla="*/ 1872343 h 2627086"/>
              <a:gd name="connsiteX22" fmla="*/ 478971 w 2162629"/>
              <a:gd name="connsiteY22" fmla="*/ 1930400 h 2627086"/>
              <a:gd name="connsiteX23" fmla="*/ 508000 w 2162629"/>
              <a:gd name="connsiteY23" fmla="*/ 1973943 h 2627086"/>
              <a:gd name="connsiteX24" fmla="*/ 551543 w 2162629"/>
              <a:gd name="connsiteY24" fmla="*/ 1988457 h 2627086"/>
              <a:gd name="connsiteX25" fmla="*/ 624114 w 2162629"/>
              <a:gd name="connsiteY25" fmla="*/ 2046514 h 2627086"/>
              <a:gd name="connsiteX26" fmla="*/ 696686 w 2162629"/>
              <a:gd name="connsiteY26" fmla="*/ 2133600 h 2627086"/>
              <a:gd name="connsiteX27" fmla="*/ 740229 w 2162629"/>
              <a:gd name="connsiteY27" fmla="*/ 2162629 h 2627086"/>
              <a:gd name="connsiteX28" fmla="*/ 827314 w 2162629"/>
              <a:gd name="connsiteY28" fmla="*/ 2249714 h 2627086"/>
              <a:gd name="connsiteX29" fmla="*/ 914400 w 2162629"/>
              <a:gd name="connsiteY29" fmla="*/ 2307772 h 2627086"/>
              <a:gd name="connsiteX30" fmla="*/ 1001486 w 2162629"/>
              <a:gd name="connsiteY30" fmla="*/ 2351314 h 2627086"/>
              <a:gd name="connsiteX31" fmla="*/ 1045029 w 2162629"/>
              <a:gd name="connsiteY31" fmla="*/ 2394857 h 2627086"/>
              <a:gd name="connsiteX32" fmla="*/ 1132114 w 2162629"/>
              <a:gd name="connsiteY32" fmla="*/ 2452914 h 2627086"/>
              <a:gd name="connsiteX33" fmla="*/ 1219200 w 2162629"/>
              <a:gd name="connsiteY33" fmla="*/ 2525486 h 2627086"/>
              <a:gd name="connsiteX34" fmla="*/ 1262743 w 2162629"/>
              <a:gd name="connsiteY34" fmla="*/ 2540000 h 2627086"/>
              <a:gd name="connsiteX35" fmla="*/ 1306286 w 2162629"/>
              <a:gd name="connsiteY35" fmla="*/ 2583543 h 2627086"/>
              <a:gd name="connsiteX36" fmla="*/ 1349829 w 2162629"/>
              <a:gd name="connsiteY36" fmla="*/ 2598057 h 2627086"/>
              <a:gd name="connsiteX37" fmla="*/ 1393371 w 2162629"/>
              <a:gd name="connsiteY37" fmla="*/ 2627086 h 2627086"/>
              <a:gd name="connsiteX38" fmla="*/ 1712686 w 2162629"/>
              <a:gd name="connsiteY38" fmla="*/ 2612572 h 2627086"/>
              <a:gd name="connsiteX39" fmla="*/ 1785257 w 2162629"/>
              <a:gd name="connsiteY39" fmla="*/ 2540000 h 2627086"/>
              <a:gd name="connsiteX40" fmla="*/ 1872343 w 2162629"/>
              <a:gd name="connsiteY40" fmla="*/ 2496457 h 2627086"/>
              <a:gd name="connsiteX41" fmla="*/ 1915886 w 2162629"/>
              <a:gd name="connsiteY41" fmla="*/ 2452914 h 2627086"/>
              <a:gd name="connsiteX42" fmla="*/ 1944914 w 2162629"/>
              <a:gd name="connsiteY42" fmla="*/ 2394857 h 2627086"/>
              <a:gd name="connsiteX43" fmla="*/ 1973943 w 2162629"/>
              <a:gd name="connsiteY43" fmla="*/ 2351314 h 2627086"/>
              <a:gd name="connsiteX44" fmla="*/ 1988457 w 2162629"/>
              <a:gd name="connsiteY44" fmla="*/ 2307772 h 2627086"/>
              <a:gd name="connsiteX45" fmla="*/ 2017486 w 2162629"/>
              <a:gd name="connsiteY45" fmla="*/ 2249714 h 2627086"/>
              <a:gd name="connsiteX46" fmla="*/ 2032000 w 2162629"/>
              <a:gd name="connsiteY46" fmla="*/ 2191657 h 2627086"/>
              <a:gd name="connsiteX47" fmla="*/ 2061029 w 2162629"/>
              <a:gd name="connsiteY47" fmla="*/ 2104572 h 2627086"/>
              <a:gd name="connsiteX48" fmla="*/ 2090057 w 2162629"/>
              <a:gd name="connsiteY48" fmla="*/ 1959429 h 2627086"/>
              <a:gd name="connsiteX49" fmla="*/ 2133600 w 2162629"/>
              <a:gd name="connsiteY49" fmla="*/ 1654629 h 2627086"/>
              <a:gd name="connsiteX50" fmla="*/ 2148114 w 2162629"/>
              <a:gd name="connsiteY50" fmla="*/ 1465943 h 2627086"/>
              <a:gd name="connsiteX51" fmla="*/ 2162629 w 2162629"/>
              <a:gd name="connsiteY51" fmla="*/ 1306286 h 2627086"/>
              <a:gd name="connsiteX52" fmla="*/ 2148114 w 2162629"/>
              <a:gd name="connsiteY52" fmla="*/ 725714 h 2627086"/>
              <a:gd name="connsiteX53" fmla="*/ 2119086 w 2162629"/>
              <a:gd name="connsiteY53" fmla="*/ 609600 h 2627086"/>
              <a:gd name="connsiteX54" fmla="*/ 2075543 w 2162629"/>
              <a:gd name="connsiteY54" fmla="*/ 551543 h 2627086"/>
              <a:gd name="connsiteX55" fmla="*/ 2046514 w 2162629"/>
              <a:gd name="connsiteY55" fmla="*/ 508000 h 2627086"/>
              <a:gd name="connsiteX56" fmla="*/ 2002971 w 2162629"/>
              <a:gd name="connsiteY56" fmla="*/ 464457 h 2627086"/>
              <a:gd name="connsiteX57" fmla="*/ 1973943 w 2162629"/>
              <a:gd name="connsiteY57" fmla="*/ 420914 h 2627086"/>
              <a:gd name="connsiteX58" fmla="*/ 1930400 w 2162629"/>
              <a:gd name="connsiteY58" fmla="*/ 377372 h 2627086"/>
              <a:gd name="connsiteX59" fmla="*/ 1872343 w 2162629"/>
              <a:gd name="connsiteY59" fmla="*/ 290286 h 2627086"/>
              <a:gd name="connsiteX60" fmla="*/ 1698171 w 2162629"/>
              <a:gd name="connsiteY60" fmla="*/ 203200 h 2627086"/>
              <a:gd name="connsiteX61" fmla="*/ 1654629 w 2162629"/>
              <a:gd name="connsiteY61" fmla="*/ 188686 h 2627086"/>
              <a:gd name="connsiteX62" fmla="*/ 1567543 w 2162629"/>
              <a:gd name="connsiteY62" fmla="*/ 130629 h 2627086"/>
              <a:gd name="connsiteX63" fmla="*/ 1524000 w 2162629"/>
              <a:gd name="connsiteY63" fmla="*/ 101600 h 2627086"/>
              <a:gd name="connsiteX64" fmla="*/ 1436914 w 2162629"/>
              <a:gd name="connsiteY64" fmla="*/ 72572 h 2627086"/>
              <a:gd name="connsiteX65" fmla="*/ 1393371 w 2162629"/>
              <a:gd name="connsiteY65" fmla="*/ 58057 h 2627086"/>
              <a:gd name="connsiteX66" fmla="*/ 1335314 w 2162629"/>
              <a:gd name="connsiteY66" fmla="*/ 29029 h 2627086"/>
              <a:gd name="connsiteX67" fmla="*/ 1190171 w 2162629"/>
              <a:gd name="connsiteY67" fmla="*/ 0 h 2627086"/>
              <a:gd name="connsiteX68" fmla="*/ 856343 w 2162629"/>
              <a:gd name="connsiteY68" fmla="*/ 43543 h 2627086"/>
              <a:gd name="connsiteX69" fmla="*/ 754743 w 2162629"/>
              <a:gd name="connsiteY69" fmla="*/ 72572 h 2627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162629" h="2627086">
                <a:moveTo>
                  <a:pt x="682171" y="130629"/>
                </a:moveTo>
                <a:cubicBezTo>
                  <a:pt x="580571" y="135467"/>
                  <a:pt x="478735" y="136696"/>
                  <a:pt x="377371" y="145143"/>
                </a:cubicBezTo>
                <a:cubicBezTo>
                  <a:pt x="362125" y="146413"/>
                  <a:pt x="347203" y="152227"/>
                  <a:pt x="333829" y="159657"/>
                </a:cubicBezTo>
                <a:cubicBezTo>
                  <a:pt x="303331" y="176600"/>
                  <a:pt x="275772" y="198362"/>
                  <a:pt x="246743" y="217714"/>
                </a:cubicBezTo>
                <a:cubicBezTo>
                  <a:pt x="208039" y="243517"/>
                  <a:pt x="189744" y="251603"/>
                  <a:pt x="159657" y="290286"/>
                </a:cubicBezTo>
                <a:cubicBezTo>
                  <a:pt x="138238" y="317825"/>
                  <a:pt x="120953" y="348343"/>
                  <a:pt x="101600" y="377372"/>
                </a:cubicBezTo>
                <a:lnTo>
                  <a:pt x="72571" y="420914"/>
                </a:lnTo>
                <a:lnTo>
                  <a:pt x="43543" y="508000"/>
                </a:lnTo>
                <a:cubicBezTo>
                  <a:pt x="29712" y="549495"/>
                  <a:pt x="23625" y="564045"/>
                  <a:pt x="14514" y="609600"/>
                </a:cubicBezTo>
                <a:cubicBezTo>
                  <a:pt x="8742" y="638458"/>
                  <a:pt x="4838" y="667657"/>
                  <a:pt x="0" y="696686"/>
                </a:cubicBezTo>
                <a:cubicBezTo>
                  <a:pt x="4838" y="836991"/>
                  <a:pt x="2525" y="977725"/>
                  <a:pt x="14514" y="1117600"/>
                </a:cubicBezTo>
                <a:cubicBezTo>
                  <a:pt x="17127" y="1148087"/>
                  <a:pt x="33867" y="1175657"/>
                  <a:pt x="43543" y="1204686"/>
                </a:cubicBezTo>
                <a:lnTo>
                  <a:pt x="58057" y="1248229"/>
                </a:lnTo>
                <a:cubicBezTo>
                  <a:pt x="62895" y="1262743"/>
                  <a:pt x="68860" y="1276929"/>
                  <a:pt x="72571" y="1291772"/>
                </a:cubicBezTo>
                <a:cubicBezTo>
                  <a:pt x="82247" y="1330477"/>
                  <a:pt x="83758" y="1372202"/>
                  <a:pt x="101600" y="1407886"/>
                </a:cubicBezTo>
                <a:cubicBezTo>
                  <a:pt x="120952" y="1446591"/>
                  <a:pt x="135653" y="1487995"/>
                  <a:pt x="159657" y="1524000"/>
                </a:cubicBezTo>
                <a:cubicBezTo>
                  <a:pt x="263396" y="1679606"/>
                  <a:pt x="101839" y="1443441"/>
                  <a:pt x="232229" y="1611086"/>
                </a:cubicBezTo>
                <a:cubicBezTo>
                  <a:pt x="253648" y="1638625"/>
                  <a:pt x="265616" y="1673503"/>
                  <a:pt x="290286" y="1698172"/>
                </a:cubicBezTo>
                <a:cubicBezTo>
                  <a:pt x="304800" y="1712686"/>
                  <a:pt x="320688" y="1725945"/>
                  <a:pt x="333829" y="1741714"/>
                </a:cubicBezTo>
                <a:cubicBezTo>
                  <a:pt x="344996" y="1755115"/>
                  <a:pt x="351690" y="1771856"/>
                  <a:pt x="362857" y="1785257"/>
                </a:cubicBezTo>
                <a:cubicBezTo>
                  <a:pt x="375998" y="1801026"/>
                  <a:pt x="393259" y="1813031"/>
                  <a:pt x="406400" y="1828800"/>
                </a:cubicBezTo>
                <a:cubicBezTo>
                  <a:pt x="417567" y="1842201"/>
                  <a:pt x="425290" y="1858148"/>
                  <a:pt x="435429" y="1872343"/>
                </a:cubicBezTo>
                <a:cubicBezTo>
                  <a:pt x="449489" y="1892027"/>
                  <a:pt x="464911" y="1910716"/>
                  <a:pt x="478971" y="1930400"/>
                </a:cubicBezTo>
                <a:cubicBezTo>
                  <a:pt x="489110" y="1944595"/>
                  <a:pt x="494378" y="1963046"/>
                  <a:pt x="508000" y="1973943"/>
                </a:cubicBezTo>
                <a:cubicBezTo>
                  <a:pt x="519947" y="1983500"/>
                  <a:pt x="537029" y="1983619"/>
                  <a:pt x="551543" y="1988457"/>
                </a:cubicBezTo>
                <a:cubicBezTo>
                  <a:pt x="616462" y="2085838"/>
                  <a:pt x="539986" y="1990429"/>
                  <a:pt x="624114" y="2046514"/>
                </a:cubicBezTo>
                <a:cubicBezTo>
                  <a:pt x="695445" y="2094068"/>
                  <a:pt x="643138" y="2080052"/>
                  <a:pt x="696686" y="2133600"/>
                </a:cubicBezTo>
                <a:cubicBezTo>
                  <a:pt x="709021" y="2145935"/>
                  <a:pt x="727191" y="2151040"/>
                  <a:pt x="740229" y="2162629"/>
                </a:cubicBezTo>
                <a:cubicBezTo>
                  <a:pt x="770912" y="2189903"/>
                  <a:pt x="793157" y="2226942"/>
                  <a:pt x="827314" y="2249714"/>
                </a:cubicBezTo>
                <a:cubicBezTo>
                  <a:pt x="856343" y="2269067"/>
                  <a:pt x="881302" y="2296740"/>
                  <a:pt x="914400" y="2307772"/>
                </a:cubicBezTo>
                <a:cubicBezTo>
                  <a:pt x="958039" y="2322318"/>
                  <a:pt x="963972" y="2320052"/>
                  <a:pt x="1001486" y="2351314"/>
                </a:cubicBezTo>
                <a:cubicBezTo>
                  <a:pt x="1017255" y="2364455"/>
                  <a:pt x="1028826" y="2382255"/>
                  <a:pt x="1045029" y="2394857"/>
                </a:cubicBezTo>
                <a:cubicBezTo>
                  <a:pt x="1072568" y="2416276"/>
                  <a:pt x="1107445" y="2428245"/>
                  <a:pt x="1132114" y="2452914"/>
                </a:cubicBezTo>
                <a:cubicBezTo>
                  <a:pt x="1164213" y="2485013"/>
                  <a:pt x="1178786" y="2505279"/>
                  <a:pt x="1219200" y="2525486"/>
                </a:cubicBezTo>
                <a:cubicBezTo>
                  <a:pt x="1232884" y="2532328"/>
                  <a:pt x="1248229" y="2535162"/>
                  <a:pt x="1262743" y="2540000"/>
                </a:cubicBezTo>
                <a:cubicBezTo>
                  <a:pt x="1277257" y="2554514"/>
                  <a:pt x="1289207" y="2572157"/>
                  <a:pt x="1306286" y="2583543"/>
                </a:cubicBezTo>
                <a:cubicBezTo>
                  <a:pt x="1319016" y="2592030"/>
                  <a:pt x="1336145" y="2591215"/>
                  <a:pt x="1349829" y="2598057"/>
                </a:cubicBezTo>
                <a:cubicBezTo>
                  <a:pt x="1365431" y="2605858"/>
                  <a:pt x="1378857" y="2617410"/>
                  <a:pt x="1393371" y="2627086"/>
                </a:cubicBezTo>
                <a:cubicBezTo>
                  <a:pt x="1499809" y="2622248"/>
                  <a:pt x="1606897" y="2625267"/>
                  <a:pt x="1712686" y="2612572"/>
                </a:cubicBezTo>
                <a:cubicBezTo>
                  <a:pt x="1756670" y="2607294"/>
                  <a:pt x="1760626" y="2564631"/>
                  <a:pt x="1785257" y="2540000"/>
                </a:cubicBezTo>
                <a:cubicBezTo>
                  <a:pt x="1813392" y="2511865"/>
                  <a:pt x="1836931" y="2508262"/>
                  <a:pt x="1872343" y="2496457"/>
                </a:cubicBezTo>
                <a:cubicBezTo>
                  <a:pt x="1886857" y="2481943"/>
                  <a:pt x="1903955" y="2469617"/>
                  <a:pt x="1915886" y="2452914"/>
                </a:cubicBezTo>
                <a:cubicBezTo>
                  <a:pt x="1928462" y="2435308"/>
                  <a:pt x="1934179" y="2413643"/>
                  <a:pt x="1944914" y="2394857"/>
                </a:cubicBezTo>
                <a:cubicBezTo>
                  <a:pt x="1953569" y="2379711"/>
                  <a:pt x="1964267" y="2365828"/>
                  <a:pt x="1973943" y="2351314"/>
                </a:cubicBezTo>
                <a:cubicBezTo>
                  <a:pt x="1978781" y="2336800"/>
                  <a:pt x="1982430" y="2321834"/>
                  <a:pt x="1988457" y="2307772"/>
                </a:cubicBezTo>
                <a:cubicBezTo>
                  <a:pt x="1996980" y="2287885"/>
                  <a:pt x="2009889" y="2269973"/>
                  <a:pt x="2017486" y="2249714"/>
                </a:cubicBezTo>
                <a:cubicBezTo>
                  <a:pt x="2024490" y="2231036"/>
                  <a:pt x="2026268" y="2210764"/>
                  <a:pt x="2032000" y="2191657"/>
                </a:cubicBezTo>
                <a:cubicBezTo>
                  <a:pt x="2040793" y="2162349"/>
                  <a:pt x="2055028" y="2134576"/>
                  <a:pt x="2061029" y="2104572"/>
                </a:cubicBezTo>
                <a:cubicBezTo>
                  <a:pt x="2070705" y="2056191"/>
                  <a:pt x="2083937" y="2008387"/>
                  <a:pt x="2090057" y="1959429"/>
                </a:cubicBezTo>
                <a:cubicBezTo>
                  <a:pt x="2122146" y="1702721"/>
                  <a:pt x="2103787" y="1803697"/>
                  <a:pt x="2133600" y="1654629"/>
                </a:cubicBezTo>
                <a:cubicBezTo>
                  <a:pt x="2138438" y="1591734"/>
                  <a:pt x="2142875" y="1528806"/>
                  <a:pt x="2148114" y="1465943"/>
                </a:cubicBezTo>
                <a:cubicBezTo>
                  <a:pt x="2152552" y="1412689"/>
                  <a:pt x="2162629" y="1359724"/>
                  <a:pt x="2162629" y="1306286"/>
                </a:cubicBezTo>
                <a:cubicBezTo>
                  <a:pt x="2162629" y="1112702"/>
                  <a:pt x="2156709" y="919108"/>
                  <a:pt x="2148114" y="725714"/>
                </a:cubicBezTo>
                <a:cubicBezTo>
                  <a:pt x="2147538" y="712763"/>
                  <a:pt x="2130896" y="630267"/>
                  <a:pt x="2119086" y="609600"/>
                </a:cubicBezTo>
                <a:cubicBezTo>
                  <a:pt x="2107084" y="588597"/>
                  <a:pt x="2089603" y="571228"/>
                  <a:pt x="2075543" y="551543"/>
                </a:cubicBezTo>
                <a:cubicBezTo>
                  <a:pt x="2065404" y="537348"/>
                  <a:pt x="2057681" y="521401"/>
                  <a:pt x="2046514" y="508000"/>
                </a:cubicBezTo>
                <a:cubicBezTo>
                  <a:pt x="2033373" y="492231"/>
                  <a:pt x="2016112" y="480226"/>
                  <a:pt x="2002971" y="464457"/>
                </a:cubicBezTo>
                <a:cubicBezTo>
                  <a:pt x="1991804" y="451056"/>
                  <a:pt x="1985110" y="434315"/>
                  <a:pt x="1973943" y="420914"/>
                </a:cubicBezTo>
                <a:cubicBezTo>
                  <a:pt x="1960802" y="405145"/>
                  <a:pt x="1943002" y="393574"/>
                  <a:pt x="1930400" y="377372"/>
                </a:cubicBezTo>
                <a:cubicBezTo>
                  <a:pt x="1908981" y="349833"/>
                  <a:pt x="1901372" y="309638"/>
                  <a:pt x="1872343" y="290286"/>
                </a:cubicBezTo>
                <a:cubicBezTo>
                  <a:pt x="1759798" y="215256"/>
                  <a:pt x="1818354" y="243261"/>
                  <a:pt x="1698171" y="203200"/>
                </a:cubicBezTo>
                <a:lnTo>
                  <a:pt x="1654629" y="188686"/>
                </a:lnTo>
                <a:lnTo>
                  <a:pt x="1567543" y="130629"/>
                </a:lnTo>
                <a:cubicBezTo>
                  <a:pt x="1553029" y="120953"/>
                  <a:pt x="1540549" y="107116"/>
                  <a:pt x="1524000" y="101600"/>
                </a:cubicBezTo>
                <a:lnTo>
                  <a:pt x="1436914" y="72572"/>
                </a:lnTo>
                <a:cubicBezTo>
                  <a:pt x="1422400" y="67734"/>
                  <a:pt x="1407055" y="64899"/>
                  <a:pt x="1393371" y="58057"/>
                </a:cubicBezTo>
                <a:cubicBezTo>
                  <a:pt x="1374019" y="48381"/>
                  <a:pt x="1355573" y="36626"/>
                  <a:pt x="1335314" y="29029"/>
                </a:cubicBezTo>
                <a:cubicBezTo>
                  <a:pt x="1300665" y="16036"/>
                  <a:pt x="1220280" y="5018"/>
                  <a:pt x="1190171" y="0"/>
                </a:cubicBezTo>
                <a:cubicBezTo>
                  <a:pt x="1024924" y="55083"/>
                  <a:pt x="1133632" y="27232"/>
                  <a:pt x="856343" y="43543"/>
                </a:cubicBezTo>
                <a:cubicBezTo>
                  <a:pt x="764667" y="74102"/>
                  <a:pt x="799856" y="72572"/>
                  <a:pt x="754743" y="72572"/>
                </a:cubicBezTo>
              </a:path>
            </a:pathLst>
          </a:custGeom>
          <a:noFill/>
          <a:ln w="4445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2 22">
            <a:extLst>
              <a:ext uri="{FF2B5EF4-FFF2-40B4-BE49-F238E27FC236}">
                <a16:creationId xmlns:a16="http://schemas.microsoft.com/office/drawing/2014/main" id="{EE1FC27B-6DB8-49CD-937C-2E3C4B795023}"/>
              </a:ext>
            </a:extLst>
          </p:cNvPr>
          <p:cNvCxnSpPr>
            <a:cxnSpLocks/>
          </p:cNvCxnSpPr>
          <p:nvPr/>
        </p:nvCxnSpPr>
        <p:spPr>
          <a:xfrm flipV="1">
            <a:off x="9710057" y="4089400"/>
            <a:ext cx="672306" cy="2010620"/>
          </a:xfrm>
          <a:prstGeom prst="straightConnector1">
            <a:avLst/>
          </a:prstGeom>
          <a:ln w="28575" cmpd="sng">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4BE5696F-EE67-402A-B14B-D7F3250D7829}"/>
              </a:ext>
            </a:extLst>
          </p:cNvPr>
          <p:cNvSpPr txBox="1"/>
          <p:nvPr/>
        </p:nvSpPr>
        <p:spPr>
          <a:xfrm>
            <a:off x="9148648" y="6060497"/>
            <a:ext cx="2467429" cy="369332"/>
          </a:xfrm>
          <a:prstGeom prst="rect">
            <a:avLst/>
          </a:prstGeom>
          <a:noFill/>
        </p:spPr>
        <p:txBody>
          <a:bodyPr wrap="square" rtlCol="0">
            <a:spAutoFit/>
          </a:bodyPr>
          <a:lstStyle/>
          <a:p>
            <a:r>
              <a:rPr lang="it-IT" dirty="0">
                <a:solidFill>
                  <a:schemeClr val="accent6">
                    <a:lumMod val="50000"/>
                  </a:schemeClr>
                </a:solidFill>
              </a:rPr>
              <a:t>aeroporto</a:t>
            </a:r>
          </a:p>
        </p:txBody>
      </p:sp>
    </p:spTree>
    <p:extLst>
      <p:ext uri="{BB962C8B-B14F-4D97-AF65-F5344CB8AC3E}">
        <p14:creationId xmlns:p14="http://schemas.microsoft.com/office/powerpoint/2010/main" val="351995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6"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8" name="Rectangle 17">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testo&#10;&#10;Descrizione generata automaticamente">
            <a:extLst>
              <a:ext uri="{FF2B5EF4-FFF2-40B4-BE49-F238E27FC236}">
                <a16:creationId xmlns:a16="http://schemas.microsoft.com/office/drawing/2014/main" id="{3A56C7FF-D352-4392-9C29-E31AE6572214}"/>
              </a:ext>
            </a:extLst>
          </p:cNvPr>
          <p:cNvPicPr>
            <a:picLocks noChangeAspect="1"/>
          </p:cNvPicPr>
          <p:nvPr/>
        </p:nvPicPr>
        <p:blipFill>
          <a:blip r:embed="rId2"/>
          <a:stretch>
            <a:fillRect/>
          </a:stretch>
        </p:blipFill>
        <p:spPr>
          <a:xfrm>
            <a:off x="1832573" y="995580"/>
            <a:ext cx="8080684" cy="4545385"/>
          </a:xfrm>
          <a:prstGeom prst="rect">
            <a:avLst/>
          </a:prstGeom>
        </p:spPr>
      </p:pic>
    </p:spTree>
    <p:extLst>
      <p:ext uri="{BB962C8B-B14F-4D97-AF65-F5344CB8AC3E}">
        <p14:creationId xmlns:p14="http://schemas.microsoft.com/office/powerpoint/2010/main" val="2197219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9BB8065-6EE2-420E-B101-B8D71E0959CD}"/>
              </a:ext>
            </a:extLst>
          </p:cNvPr>
          <p:cNvSpPr>
            <a:spLocks noGrp="1"/>
          </p:cNvSpPr>
          <p:nvPr>
            <p:ph idx="1"/>
          </p:nvPr>
        </p:nvSpPr>
        <p:spPr>
          <a:xfrm>
            <a:off x="1295400" y="420914"/>
            <a:ext cx="9601200" cy="5863772"/>
          </a:xfrm>
        </p:spPr>
        <p:txBody>
          <a:bodyPr>
            <a:normAutofit/>
          </a:bodyPr>
          <a:lstStyle/>
          <a:p>
            <a:pPr marL="0" indent="0">
              <a:buNone/>
            </a:pPr>
            <a:r>
              <a:rPr lang="it-IT" sz="2400" dirty="0"/>
              <a:t>Progetto: costruzione di un parcheggio sotterraneo di due piani per la zona residenziale limitrofa.</a:t>
            </a:r>
          </a:p>
          <a:p>
            <a:pPr marL="0" indent="0">
              <a:buNone/>
            </a:pPr>
            <a:r>
              <a:rPr lang="it-IT" sz="2400" dirty="0"/>
              <a:t>Obiettivo: definire la litologia del terreno, individuare la presenza di lenti di argilla fino a 1 metro (molto comuni in questa zona).</a:t>
            </a:r>
          </a:p>
          <a:p>
            <a:pPr marL="0" indent="0">
              <a:buNone/>
            </a:pPr>
            <a:endParaRPr lang="it-IT" sz="2400" dirty="0"/>
          </a:p>
          <a:p>
            <a:pPr marL="0" indent="0">
              <a:buNone/>
            </a:pPr>
            <a:r>
              <a:rPr lang="it-IT" sz="2400" dirty="0"/>
              <a:t>SISMICA A RIFLESSIONE</a:t>
            </a:r>
          </a:p>
          <a:p>
            <a:pPr marL="0" indent="0">
              <a:buNone/>
            </a:pPr>
            <a:r>
              <a:rPr lang="it-IT" sz="2400" dirty="0"/>
              <a:t>Sorgente: Buffalo gun</a:t>
            </a:r>
          </a:p>
          <a:p>
            <a:pPr marL="0" indent="0">
              <a:buNone/>
            </a:pPr>
            <a:r>
              <a:rPr lang="it-IT" sz="2400" dirty="0"/>
              <a:t>Geofono: 40 HZ</a:t>
            </a:r>
          </a:p>
          <a:p>
            <a:pPr marL="0" indent="0">
              <a:buNone/>
            </a:pPr>
            <a:r>
              <a:rPr lang="it-IT" sz="2400" dirty="0"/>
              <a:t>Pattern di geofoni: split-spread, 24 geofoni con </a:t>
            </a:r>
            <a:r>
              <a:rPr lang="it-IT" sz="2400" dirty="0" err="1"/>
              <a:t>interdistanza</a:t>
            </a:r>
            <a:r>
              <a:rPr lang="it-IT" sz="2400" dirty="0"/>
              <a:t> </a:t>
            </a:r>
            <a:r>
              <a:rPr lang="it-IT" sz="2400" dirty="0" err="1"/>
              <a:t>geofonica</a:t>
            </a:r>
            <a:r>
              <a:rPr lang="it-IT" sz="2400" dirty="0"/>
              <a:t> di 1 m</a:t>
            </a:r>
          </a:p>
          <a:p>
            <a:pPr marL="0" indent="0">
              <a:buNone/>
            </a:pPr>
            <a:endParaRPr lang="it-IT" sz="2400" dirty="0"/>
          </a:p>
          <a:p>
            <a:pPr marL="0" indent="0">
              <a:buNone/>
            </a:pPr>
            <a:endParaRPr lang="it-IT" dirty="0"/>
          </a:p>
          <a:p>
            <a:pPr marL="0" indent="0">
              <a:buNone/>
            </a:pPr>
            <a:endParaRPr lang="it-IT" dirty="0"/>
          </a:p>
          <a:p>
            <a:pPr marL="0" indent="0">
              <a:buNone/>
            </a:pPr>
            <a:endParaRPr lang="it-IT" dirty="0"/>
          </a:p>
        </p:txBody>
      </p:sp>
    </p:spTree>
    <p:extLst>
      <p:ext uri="{BB962C8B-B14F-4D97-AF65-F5344CB8AC3E}">
        <p14:creationId xmlns:p14="http://schemas.microsoft.com/office/powerpoint/2010/main" val="454544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8310416-3815-4C74-9762-0B8F591FCA41}"/>
              </a:ext>
            </a:extLst>
          </p:cNvPr>
          <p:cNvSpPr>
            <a:spLocks noGrp="1"/>
          </p:cNvSpPr>
          <p:nvPr>
            <p:ph idx="1"/>
          </p:nvPr>
        </p:nvSpPr>
        <p:spPr>
          <a:xfrm>
            <a:off x="1295399" y="355599"/>
            <a:ext cx="10330543" cy="6103257"/>
          </a:xfrm>
        </p:spPr>
        <p:txBody>
          <a:bodyPr>
            <a:normAutofit fontScale="85000" lnSpcReduction="10000"/>
          </a:bodyPr>
          <a:lstStyle/>
          <a:p>
            <a:r>
              <a:rPr lang="it-IT" dirty="0"/>
              <a:t>Per la costruzione di un parcheggio sotterraneo a due piani è sufficiente indagare i primi 10 metri del sottosuolo. La mia indagine sarà di tipo superficiale.</a:t>
            </a:r>
          </a:p>
          <a:p>
            <a:r>
              <a:rPr lang="it-IT" dirty="0"/>
              <a:t>La risoluzione verticale corrisponde allo spessore delle lenti di argilla (1 metro). Per poter definire la litologia del terreno e individuare la presenza delle lenti, la sorgente deve lavorare bene a una frequenza di 275 HZ.</a:t>
            </a:r>
          </a:p>
          <a:p>
            <a:r>
              <a:rPr lang="it-IT" dirty="0"/>
              <a:t>Il sito si trova in prossimità di un fiume, di uno svincolo stradale, di una linea ferroviaria e di un aeroporto (1,5 km) i quali sono fonte di rumore costante e potrebbero disturbare le indagini. E’ importante tener conto anche della vicinanza con il centro abitativo. Per questi motivi, scelgo di effettuare le indagini con un BUFFALO GUN in orari in cui il traffico è poco intenso in modo da avere meno rumore possibile. La sorgente è adatta a indagini superficiali, ma possiede un segnale molto energetico (soprattutto tra i 200 e i 400 HZ) e uno spettro ampio, in questo modo riesco ad avere una buona risoluzione.</a:t>
            </a:r>
          </a:p>
          <a:p>
            <a:r>
              <a:rPr lang="it-IT" dirty="0"/>
              <a:t>Opto per la sismica a riflessione perché non impone vincoli geometrici e si può realizzare sempre.</a:t>
            </a:r>
          </a:p>
          <a:p>
            <a:r>
              <a:rPr lang="it-IT" dirty="0"/>
              <a:t>Decido di utilizzare 24 geofoni infissi (le condizioni di sito mi permettono di avere un miglior accoppiamento meccanico) con </a:t>
            </a:r>
            <a:r>
              <a:rPr lang="it-IT" dirty="0" err="1"/>
              <a:t>interdistanza</a:t>
            </a:r>
            <a:r>
              <a:rPr lang="it-IT" dirty="0"/>
              <a:t> </a:t>
            </a:r>
            <a:r>
              <a:rPr lang="it-IT" dirty="0" err="1"/>
              <a:t>geofonica</a:t>
            </a:r>
            <a:r>
              <a:rPr lang="it-IT" dirty="0"/>
              <a:t> dettata dalla legge di </a:t>
            </a:r>
            <a:r>
              <a:rPr lang="it-IT" dirty="0" err="1"/>
              <a:t>Nyquist</a:t>
            </a:r>
            <a:r>
              <a:rPr lang="it-IT" dirty="0"/>
              <a:t> pari a 1 metro. In questo modo il </a:t>
            </a:r>
            <a:r>
              <a:rPr lang="it-IT" dirty="0" err="1"/>
              <a:t>layer</a:t>
            </a:r>
            <a:r>
              <a:rPr lang="it-IT" dirty="0"/>
              <a:t> sottostante sarà rilevato interamente senza perdere informazioni. I geofoni riescono ad intercettare al minimo il 90% della frequenza più bassa della sorgente in modo da eliminare i rumori a frequenza inferiore.</a:t>
            </a:r>
          </a:p>
          <a:p>
            <a:r>
              <a:rPr lang="it-IT" dirty="0"/>
              <a:t>Uso la geometria dello SPLIT-SPREAD (sorgente in mezzo allo stendimento di geofoni) per migliorare L’SNR (Energia segnale/Energia rumore) ed avere maggior accuratezza data dall’ampliamento del segnale.</a:t>
            </a:r>
          </a:p>
          <a:p>
            <a:r>
              <a:rPr lang="it-IT" dirty="0"/>
              <a:t>Dato il numero di geofoni, l’</a:t>
            </a:r>
            <a:r>
              <a:rPr lang="it-IT" dirty="0" err="1"/>
              <a:t>interdistanza</a:t>
            </a:r>
            <a:r>
              <a:rPr lang="it-IT" dirty="0"/>
              <a:t> </a:t>
            </a:r>
            <a:r>
              <a:rPr lang="it-IT" dirty="0" err="1"/>
              <a:t>geofonica</a:t>
            </a:r>
            <a:r>
              <a:rPr lang="it-IT" dirty="0"/>
              <a:t> e la distanza tra sorgente e ricevitori, effettuo 4 battute per poter indagare tutta la lunghezza del sito (120 m). Posso applicare lo </a:t>
            </a:r>
            <a:r>
              <a:rPr lang="it-IT" dirty="0" err="1"/>
              <a:t>stacking</a:t>
            </a:r>
            <a:r>
              <a:rPr lang="it-IT" dirty="0"/>
              <a:t> dei dati realizzando 3 shots per ogni battuta, in questo modo riesco ad eliminare il rumore.</a:t>
            </a:r>
          </a:p>
        </p:txBody>
      </p:sp>
    </p:spTree>
    <p:extLst>
      <p:ext uri="{BB962C8B-B14F-4D97-AF65-F5344CB8AC3E}">
        <p14:creationId xmlns:p14="http://schemas.microsoft.com/office/powerpoint/2010/main" val="1947005629"/>
      </p:ext>
    </p:extLst>
  </p:cSld>
  <p:clrMapOvr>
    <a:masterClrMapping/>
  </p:clrMapOvr>
</p:sld>
</file>

<file path=ppt/theme/theme1.xml><?xml version="1.0" encoding="utf-8"?>
<a:theme xmlns:a="http://schemas.openxmlformats.org/drawingml/2006/main" name="Ritaglio">
  <a:themeElements>
    <a:clrScheme name="Ritaglio">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itaglio">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tagli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TM10001105[[fn=Ritaglio]]</Template>
  <TotalTime>28</TotalTime>
  <Words>434</Words>
  <Application>Microsoft Macintosh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Franklin Gothic Book</vt:lpstr>
      <vt:lpstr>Ritaglio</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Prove non distruttive</dc:title>
  <dc:creator>Irene Alessandra De Giorgio</dc:creator>
  <cp:lastModifiedBy>Pietro Di Marco</cp:lastModifiedBy>
  <cp:revision>6</cp:revision>
  <dcterms:created xsi:type="dcterms:W3CDTF">2019-07-08T11:22:16Z</dcterms:created>
  <dcterms:modified xsi:type="dcterms:W3CDTF">2019-07-08T14:42:38Z</dcterms:modified>
</cp:coreProperties>
</file>