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5.xml.rels" ContentType="application/vnd.openxmlformats-package.relationships+xml"/>
  <Override PartName="/ppt/slides/_rels/slide42.xml.rels" ContentType="application/vnd.openxmlformats-package.relationships+xml"/>
  <Override PartName="/ppt/slides/_rels/slide1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3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media/image29.png" ContentType="image/png"/>
  <Override PartName="/ppt/media/image28.png" ContentType="image/png"/>
  <Override PartName="/ppt/media/image27.png" ContentType="image/png"/>
  <Override PartName="/ppt/media/image19.png" ContentType="image/png"/>
  <Override PartName="/ppt/media/image36.png" ContentType="image/png"/>
  <Override PartName="/ppt/media/image26.png" ContentType="image/png"/>
  <Override PartName="/ppt/media/image18.png" ContentType="image/png"/>
  <Override PartName="/ppt/media/image35.png" ContentType="image/png"/>
  <Override PartName="/ppt/media/image25.png" ContentType="image/png"/>
  <Override PartName="/ppt/media/image42.png" ContentType="image/png"/>
  <Override PartName="/ppt/media/image17.png" ContentType="image/png"/>
  <Override PartName="/ppt/media/image34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20.png" ContentType="image/png"/>
  <Override PartName="/ppt/media/image8.png" ContentType="image/png"/>
  <Override PartName="/ppt/media/image21.png" ContentType="image/png"/>
  <Override PartName="/ppt/media/image13.png" ContentType="image/png"/>
  <Override PartName="/ppt/media/image30.png" ContentType="image/png"/>
  <Override PartName="/ppt/media/image22.png" ContentType="image/png"/>
  <Override PartName="/ppt/media/image10.png" ContentType="image/png"/>
  <Override PartName="/ppt/media/image9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4.png" ContentType="image/png"/>
  <Override PartName="/ppt/media/image31.png" ContentType="image/png"/>
  <Override PartName="/ppt/media/image15.png" ContentType="image/png"/>
  <Override PartName="/ppt/media/image32.png" ContentType="image/png"/>
  <Override PartName="/ppt/media/image23.png" ContentType="image/png"/>
  <Override PartName="/ppt/media/image40.png" ContentType="image/png"/>
  <Override PartName="/ppt/media/image16.png" ContentType="image/png"/>
  <Override PartName="/ppt/media/image33.png" ContentType="image/png"/>
  <Override PartName="/ppt/media/image24.png" ContentType="image/png"/>
  <Override PartName="/ppt/media/image4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4E2C9-C25B-4B99-A6FD-6C85DAE8C8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12C23C-9C42-4AAD-B752-43CAA23457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E80338-8CA7-4C7E-8C71-CC5AEF2955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CA1039-8A36-4097-9115-630F4F1E01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D023D9-7BE4-41E3-99A9-44C438CD4E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6AD5EC-86A7-458A-A010-0156BB2BD6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F1391B-616A-4301-A971-3AB7698F4D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FC316F-A956-42FE-81DE-76B7197916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85340D-6A3A-4249-BEB2-5E025A9A5D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218529-6157-473B-9DF0-9342273B47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93554A-B0B6-4766-8DB0-C03BD23032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A1FB51-39E9-4E8A-A716-088FAD698E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F9A1E2-B18F-49B1-BF96-4CF0800DDE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AE78D7-3608-4DF6-8151-65E48420FE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A05308-2F46-4F40-A9FB-57E772D0E8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6005C4-335E-4875-849B-584109E64D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C6E006-E41B-4A6F-9C6E-8D1CF62135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4A074A-AC19-4939-9492-18E3401E60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9EE8B5-81F9-41F5-B5FC-20ED56558E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9EE9C7-8667-49DE-8949-09781EC9C6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8BCAA6-FAAD-4299-8E41-8495B70BC3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870214-404A-469D-B1BA-E5D0C3B940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DBDDA-6192-4191-8DF3-C40B4E720B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43FF18-4CD0-4A67-8FBF-022C988996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6AEE6D-B622-47E8-810B-0648D8B648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155F2D-2478-4C02-BE70-94D0F61F3F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138382-A7DB-4F5E-ADA3-F9286B182B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E3103B-79C4-47F0-8EC1-31EFC8B14B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08D78B-A6FE-459D-9850-DD72005E21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7A75CA-667A-4739-BF20-CBB92AB74F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B8CC6E-AD5B-4F68-AD5A-EBF889E011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DA49BE-FB8B-4FBF-B6A6-71D83A9281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59D1C39-C5CC-4C99-8DE4-C640CA2ED3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5254C2-EA62-4F75-99D4-F99DC7077D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5FAA2C-0575-4DCB-A5DB-D077F13B48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32883FC-5067-445D-A9C5-1DE2C5ACA0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94DD91D-B9CF-4591-A97D-7101F14C20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C1E710-8C59-4417-9251-E490182A1D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92946F-0149-41D2-A326-255D384E58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D9DD5DA-AA31-44BF-AA4C-3D5049C77F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9C557F-F984-4CDB-9BED-2B1E230145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4393F2-AB38-4736-96A0-6383E6EFCD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044874-E23C-49F0-A97D-1441160BBF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65BB53-AAD4-41CC-BE4F-2941163C02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708515-488D-4C4D-AB42-90082A98BE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4AD8D-2065-4387-AC59-D70EE97AB1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91EF23-00A9-4598-92F0-D974EB5329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590D85-9D4F-41E9-9C64-24B20F41D9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F38641-8547-4C41-8852-BE9513D2455D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FBEB15-A4B0-4EEE-8DB8-73BD9F256953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40005A-05EB-45A5-826A-B35FC0EF7627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75FD6B6-1723-4318-94CC-728D066D6916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ENRICCO</a:t>
            </a:r>
            <a:br>
              <a:rPr sz="6000"/>
            </a:b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XMAS REBOOT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2023/09/07: Appariement chir uniquement 4/3/1 Bypass/Sleeve/Anneau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 3" descr=""/>
          <p:cNvPicPr/>
          <p:nvPr/>
        </p:nvPicPr>
        <p:blipFill>
          <a:blip r:embed="rId1"/>
          <a:stretch/>
        </p:blipFill>
        <p:spPr>
          <a:xfrm>
            <a:off x="4645440" y="1842120"/>
            <a:ext cx="7533720" cy="4955040"/>
          </a:xfrm>
          <a:prstGeom prst="rect">
            <a:avLst/>
          </a:prstGeom>
          <a:ln w="0">
            <a:noFill/>
          </a:ln>
        </p:spPr>
      </p:pic>
      <p:pic>
        <p:nvPicPr>
          <p:cNvPr id="196" name="Image 4" descr=""/>
          <p:cNvPicPr/>
          <p:nvPr/>
        </p:nvPicPr>
        <p:blipFill>
          <a:blip r:embed="rId2"/>
          <a:stretch/>
        </p:blipFill>
        <p:spPr>
          <a:xfrm>
            <a:off x="637200" y="5547240"/>
            <a:ext cx="6809400" cy="78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752480" y="52776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752480" y="198828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Image 3" descr=""/>
          <p:cNvPicPr/>
          <p:nvPr/>
        </p:nvPicPr>
        <p:blipFill>
          <a:blip r:embed="rId1"/>
          <a:stretch/>
        </p:blipFill>
        <p:spPr>
          <a:xfrm>
            <a:off x="1975680" y="699120"/>
            <a:ext cx="8952480" cy="3875760"/>
          </a:xfrm>
          <a:prstGeom prst="rect">
            <a:avLst/>
          </a:prstGeom>
          <a:ln w="0">
            <a:noFill/>
          </a:ln>
        </p:spPr>
      </p:pic>
      <p:pic>
        <p:nvPicPr>
          <p:cNvPr id="200" name="Image 4" descr=""/>
          <p:cNvPicPr/>
          <p:nvPr/>
        </p:nvPicPr>
        <p:blipFill>
          <a:blip r:embed="rId2"/>
          <a:stretch/>
        </p:blipFill>
        <p:spPr>
          <a:xfrm>
            <a:off x="985320" y="4710600"/>
            <a:ext cx="10143000" cy="158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 3" descr=""/>
          <p:cNvPicPr/>
          <p:nvPr/>
        </p:nvPicPr>
        <p:blipFill>
          <a:blip r:embed="rId1"/>
          <a:stretch/>
        </p:blipFill>
        <p:spPr>
          <a:xfrm>
            <a:off x="0" y="1328760"/>
            <a:ext cx="6417720" cy="4185000"/>
          </a:xfrm>
          <a:prstGeom prst="rect">
            <a:avLst/>
          </a:prstGeom>
          <a:ln w="0">
            <a:noFill/>
          </a:ln>
        </p:spPr>
      </p:pic>
      <p:pic>
        <p:nvPicPr>
          <p:cNvPr id="202" name="Image 4" descr=""/>
          <p:cNvPicPr/>
          <p:nvPr/>
        </p:nvPicPr>
        <p:blipFill>
          <a:blip r:embed="rId2"/>
          <a:stretch/>
        </p:blipFill>
        <p:spPr>
          <a:xfrm>
            <a:off x="5753880" y="1328760"/>
            <a:ext cx="6433200" cy="42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TTT chez les outcomes 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Montrer cela en % des traités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Montrer cela en fonction PR/SA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Molécules onéreuses ? GF a dit à 3 endroits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Image 3" descr=""/>
          <p:cNvPicPr/>
          <p:nvPr/>
        </p:nvPicPr>
        <p:blipFill>
          <a:blip r:embed="rId1"/>
          <a:stretch/>
        </p:blipFill>
        <p:spPr>
          <a:xfrm>
            <a:off x="251640" y="3879720"/>
            <a:ext cx="11408760" cy="211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Image 3" descr=""/>
          <p:cNvPicPr/>
          <p:nvPr/>
        </p:nvPicPr>
        <p:blipFill>
          <a:blip r:embed="rId1"/>
          <a:stretch/>
        </p:blipFill>
        <p:spPr>
          <a:xfrm>
            <a:off x="1140480" y="154440"/>
            <a:ext cx="9909720" cy="654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OLD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On garde les patients avec CS Rhumato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Image 3" descr=""/>
          <p:cNvPicPr/>
          <p:nvPr/>
        </p:nvPicPr>
        <p:blipFill>
          <a:blip r:embed="rId1"/>
          <a:stretch/>
        </p:blipFill>
        <p:spPr>
          <a:xfrm>
            <a:off x="471960" y="2280600"/>
            <a:ext cx="11247120" cy="229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On garde les patients avec CS Rhumato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Image 3" descr=""/>
          <p:cNvPicPr/>
          <p:nvPr/>
        </p:nvPicPr>
        <p:blipFill>
          <a:blip r:embed="rId1"/>
          <a:stretch/>
        </p:blipFill>
        <p:spPr>
          <a:xfrm>
            <a:off x="555840" y="1323360"/>
            <a:ext cx="10845720" cy="547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 3" descr=""/>
          <p:cNvPicPr/>
          <p:nvPr/>
        </p:nvPicPr>
        <p:blipFill>
          <a:blip r:embed="rId1"/>
          <a:stretch/>
        </p:blipFill>
        <p:spPr>
          <a:xfrm>
            <a:off x="387360" y="3153960"/>
            <a:ext cx="11416320" cy="2269440"/>
          </a:xfrm>
          <a:prstGeom prst="rect">
            <a:avLst/>
          </a:prstGeom>
          <a:ln w="0">
            <a:noFill/>
          </a:ln>
        </p:spPr>
      </p:pic>
      <p:sp>
        <p:nvSpPr>
          <p:cNvPr id="218" name="Titre 1"/>
          <p:cNvSpPr/>
          <p:nvPr/>
        </p:nvSpPr>
        <p:spPr>
          <a:xfrm>
            <a:off x="990720" y="51768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Exclus si CS rhumato avant inclusion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Exclus si CS rhumato avant inclusion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Image 4" descr=""/>
          <p:cNvPicPr/>
          <p:nvPr/>
        </p:nvPicPr>
        <p:blipFill>
          <a:blip r:embed="rId1"/>
          <a:stretch/>
        </p:blipFill>
        <p:spPr>
          <a:xfrm>
            <a:off x="654120" y="1380240"/>
            <a:ext cx="10747080" cy="547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TODO 2023/09/14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Inclusion plus tardive -&gt; fin 2016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Changer le ratio au cours du temps?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Inclusion sur les chirs (et plus E66)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Censurer les opérés secondairement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Avant décrire proportion de réintervention et 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Outcome 2ndR (ALD ou PMSI) et TTT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Présenter outcome disctinct PR / SA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Opérés vs opérable à voir...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Table 1 après appariement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Espace réservé du contenu 5" descr=""/>
          <p:cNvPicPr/>
          <p:nvPr/>
        </p:nvPicPr>
        <p:blipFill>
          <a:blip r:embed="rId1"/>
          <a:stretch/>
        </p:blipFill>
        <p:spPr>
          <a:xfrm>
            <a:off x="1504440" y="1941840"/>
            <a:ext cx="9167760" cy="47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Table 1 bis : Outomes de contrôle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Espace réservé du contenu 3" descr=""/>
          <p:cNvPicPr/>
          <p:nvPr/>
        </p:nvPicPr>
        <p:blipFill>
          <a:blip r:embed="rId1"/>
          <a:stretch/>
        </p:blipFill>
        <p:spPr>
          <a:xfrm>
            <a:off x="312480" y="2701080"/>
            <a:ext cx="11566080" cy="259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(DIAG hosp = PR ou SA)  OU   (ALD = PR ou SA)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Espace réservé du contenu 3" descr=""/>
          <p:cNvPicPr/>
          <p:nvPr/>
        </p:nvPicPr>
        <p:blipFill>
          <a:blip r:embed="rId1"/>
          <a:stretch/>
        </p:blipFill>
        <p:spPr>
          <a:xfrm>
            <a:off x="1712160" y="1820880"/>
            <a:ext cx="8766720" cy="47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Parmi les 135 724 patients retenus après appariement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Espace réservé du contenu 3" descr=""/>
          <p:cNvPicPr/>
          <p:nvPr/>
        </p:nvPicPr>
        <p:blipFill>
          <a:blip r:embed="rId1"/>
          <a:stretch/>
        </p:blipFill>
        <p:spPr>
          <a:xfrm>
            <a:off x="1081080" y="2520000"/>
            <a:ext cx="10028880" cy="2961360"/>
          </a:xfrm>
          <a:prstGeom prst="rect">
            <a:avLst/>
          </a:prstGeom>
          <a:ln w="0">
            <a:noFill/>
          </a:ln>
        </p:spPr>
      </p:pic>
      <p:grpSp>
        <p:nvGrpSpPr>
          <p:cNvPr id="230" name="Groupe 8"/>
          <p:cNvGrpSpPr/>
          <p:nvPr/>
        </p:nvGrpSpPr>
        <p:grpSpPr>
          <a:xfrm>
            <a:off x="434880" y="5635080"/>
            <a:ext cx="7130520" cy="982080"/>
            <a:chOff x="434880" y="5635080"/>
            <a:chExt cx="7130520" cy="982080"/>
          </a:xfrm>
        </p:grpSpPr>
        <p:sp>
          <p:nvSpPr>
            <p:cNvPr id="231" name="ZoneTexte 4"/>
            <p:cNvSpPr/>
            <p:nvPr/>
          </p:nvSpPr>
          <p:spPr>
            <a:xfrm>
              <a:off x="526680" y="5635080"/>
              <a:ext cx="5108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fr-FR" sz="1800" spc="-1" strike="noStrike">
                  <a:solidFill>
                    <a:schemeClr val="dk1"/>
                  </a:solidFill>
                  <a:latin typeface="Calibri"/>
                </a:rPr>
                <a:t>DGN = un diagnostic PR ou SA en hospit. MCO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ZoneTexte 6"/>
            <p:cNvSpPr/>
            <p:nvPr/>
          </p:nvSpPr>
          <p:spPr>
            <a:xfrm>
              <a:off x="434880" y="5940000"/>
              <a:ext cx="7130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fr-FR" sz="1800" spc="-1" strike="noStrike">
                  <a:solidFill>
                    <a:schemeClr val="dk1"/>
                  </a:solidFill>
                  <a:latin typeface="Calibri"/>
                </a:rPr>
                <a:t>TTT   = un traitement de l’inflammation délivré en officine de ville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ZoneTexte 7"/>
            <p:cNvSpPr/>
            <p:nvPr/>
          </p:nvSpPr>
          <p:spPr>
            <a:xfrm>
              <a:off x="630360" y="6253200"/>
              <a:ext cx="3414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fr-FR" sz="1800" spc="-1" strike="noStrike">
                  <a:solidFill>
                    <a:schemeClr val="dk1"/>
                  </a:solidFill>
                  <a:latin typeface="Calibri"/>
                </a:rPr>
                <a:t>ALD  = une ALD pour PR ou SA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Examiner les non opérés avec événement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Appariement 32,256 vs 32,256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 4" descr=""/>
          <p:cNvPicPr/>
          <p:nvPr/>
        </p:nvPicPr>
        <p:blipFill>
          <a:blip r:embed="rId1"/>
          <a:stretch/>
        </p:blipFill>
        <p:spPr>
          <a:xfrm>
            <a:off x="1071720" y="1504800"/>
            <a:ext cx="4752000" cy="1170360"/>
          </a:xfrm>
          <a:prstGeom prst="rect">
            <a:avLst/>
          </a:prstGeom>
          <a:ln w="0">
            <a:noFill/>
          </a:ln>
        </p:spPr>
      </p:pic>
      <p:pic>
        <p:nvPicPr>
          <p:cNvPr id="239" name="Image 5" descr=""/>
          <p:cNvPicPr/>
          <p:nvPr/>
        </p:nvPicPr>
        <p:blipFill>
          <a:blip r:embed="rId2"/>
          <a:stretch/>
        </p:blipFill>
        <p:spPr>
          <a:xfrm>
            <a:off x="3082680" y="3177360"/>
            <a:ext cx="6026040" cy="3133440"/>
          </a:xfrm>
          <a:prstGeom prst="rect">
            <a:avLst/>
          </a:prstGeom>
          <a:ln w="0">
            <a:noFill/>
          </a:ln>
        </p:spPr>
      </p:pic>
      <p:pic>
        <p:nvPicPr>
          <p:cNvPr id="240" name="Image 3" descr=""/>
          <p:cNvPicPr/>
          <p:nvPr/>
        </p:nvPicPr>
        <p:blipFill>
          <a:blip r:embed="rId3"/>
          <a:stretch/>
        </p:blipFill>
        <p:spPr>
          <a:xfrm>
            <a:off x="7636680" y="162000"/>
            <a:ext cx="4418640" cy="305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Tous non opérés vs opérés</a:t>
            </a:r>
            <a:br>
              <a:rPr sz="4400"/>
            </a:b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134,468 vs 32,256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 3" descr=""/>
          <p:cNvPicPr/>
          <p:nvPr/>
        </p:nvPicPr>
        <p:blipFill>
          <a:blip r:embed="rId1"/>
          <a:stretch/>
        </p:blipFill>
        <p:spPr>
          <a:xfrm>
            <a:off x="3096720" y="3165120"/>
            <a:ext cx="5997600" cy="3145680"/>
          </a:xfrm>
          <a:prstGeom prst="rect">
            <a:avLst/>
          </a:prstGeom>
          <a:ln w="0">
            <a:noFill/>
          </a:ln>
        </p:spPr>
      </p:pic>
      <p:pic>
        <p:nvPicPr>
          <p:cNvPr id="244" name="Image 4" descr=""/>
          <p:cNvPicPr/>
          <p:nvPr/>
        </p:nvPicPr>
        <p:blipFill>
          <a:blip r:embed="rId2"/>
          <a:stretch/>
        </p:blipFill>
        <p:spPr>
          <a:xfrm>
            <a:off x="382680" y="1690560"/>
            <a:ext cx="4923360" cy="1132560"/>
          </a:xfrm>
          <a:prstGeom prst="rect">
            <a:avLst/>
          </a:prstGeom>
          <a:ln w="0">
            <a:noFill/>
          </a:ln>
        </p:spPr>
      </p:pic>
      <p:pic>
        <p:nvPicPr>
          <p:cNvPr id="245" name="Image 5" descr=""/>
          <p:cNvPicPr/>
          <p:nvPr/>
        </p:nvPicPr>
        <p:blipFill>
          <a:blip r:embed="rId3"/>
          <a:stretch/>
        </p:blipFill>
        <p:spPr>
          <a:xfrm>
            <a:off x="7161120" y="48960"/>
            <a:ext cx="4875840" cy="298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Non opérés non appariés vs opérés</a:t>
            </a:r>
            <a:br>
              <a:rPr sz="4400"/>
            </a:b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102,207 vs 32,256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Image 5" descr=""/>
          <p:cNvPicPr/>
          <p:nvPr/>
        </p:nvPicPr>
        <p:blipFill>
          <a:blip r:embed="rId1"/>
          <a:stretch/>
        </p:blipFill>
        <p:spPr>
          <a:xfrm>
            <a:off x="3102840" y="3245760"/>
            <a:ext cx="5985360" cy="3129480"/>
          </a:xfrm>
          <a:prstGeom prst="rect">
            <a:avLst/>
          </a:prstGeom>
          <a:ln w="0">
            <a:noFill/>
          </a:ln>
        </p:spPr>
      </p:pic>
      <p:pic>
        <p:nvPicPr>
          <p:cNvPr id="249" name="Image 6" descr=""/>
          <p:cNvPicPr/>
          <p:nvPr/>
        </p:nvPicPr>
        <p:blipFill>
          <a:blip r:embed="rId2"/>
          <a:stretch/>
        </p:blipFill>
        <p:spPr>
          <a:xfrm>
            <a:off x="3633840" y="2005560"/>
            <a:ext cx="4923360" cy="110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Image 3" descr=""/>
          <p:cNvPicPr/>
          <p:nvPr/>
        </p:nvPicPr>
        <p:blipFill>
          <a:blip r:embed="rId1"/>
          <a:stretch/>
        </p:blipFill>
        <p:spPr>
          <a:xfrm>
            <a:off x="1125000" y="232920"/>
            <a:ext cx="9941040" cy="646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Évolution chirurigies bariatriques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Image 4" descr=""/>
          <p:cNvPicPr/>
          <p:nvPr/>
        </p:nvPicPr>
        <p:blipFill>
          <a:blip r:embed="rId1"/>
          <a:stretch/>
        </p:blipFill>
        <p:spPr>
          <a:xfrm>
            <a:off x="150120" y="1398600"/>
            <a:ext cx="11744280" cy="545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631920" y="6072480"/>
            <a:ext cx="5558760" cy="77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Flow chart ENRICCO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Rectangle 19"/>
          <p:cNvSpPr/>
          <p:nvPr/>
        </p:nvSpPr>
        <p:spPr>
          <a:xfrm>
            <a:off x="3872880" y="4343400"/>
            <a:ext cx="2298960" cy="144396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fr-FR" sz="1200" spc="-1" strike="noStrike">
                <a:solidFill>
                  <a:schemeClr val="lt1"/>
                </a:solidFill>
                <a:latin typeface="Calibri"/>
              </a:rPr>
              <a:t>Appariement sur 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b="0" lang="fr-FR" sz="1200" spc="-1" strike="noStrike">
                <a:solidFill>
                  <a:schemeClr val="lt1"/>
                </a:solidFill>
                <a:latin typeface="Calibri"/>
              </a:rPr>
              <a:t>Âge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b="0" lang="fr-FR" sz="1200" spc="-1" strike="noStrike">
                <a:solidFill>
                  <a:schemeClr val="lt1"/>
                </a:solidFill>
                <a:latin typeface="Calibri"/>
              </a:rPr>
              <a:t>Sexe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b="0" lang="fr-FR" sz="1200" spc="-1" strike="noStrike">
                <a:solidFill>
                  <a:schemeClr val="lt1"/>
                </a:solidFill>
                <a:latin typeface="Calibri"/>
              </a:rPr>
              <a:t>Année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b="0" lang="fr-FR" sz="1200" spc="-1" strike="noStrike">
                <a:solidFill>
                  <a:schemeClr val="lt1"/>
                </a:solidFill>
                <a:latin typeface="Calibri"/>
              </a:rPr>
              <a:t>Charlson / diag H sur 2 ans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b="0" lang="fr-FR" sz="1200" spc="-1" strike="noStrike">
                <a:solidFill>
                  <a:schemeClr val="lt1"/>
                </a:solidFill>
                <a:latin typeface="Calibri"/>
              </a:rPr>
              <a:t>IMC &gt; 50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Flèche : droite 6"/>
          <p:cNvSpPr/>
          <p:nvPr/>
        </p:nvSpPr>
        <p:spPr>
          <a:xfrm rot="5440200">
            <a:off x="4680720" y="3339000"/>
            <a:ext cx="444960" cy="19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1" name="Flèche : droite 7"/>
          <p:cNvSpPr/>
          <p:nvPr/>
        </p:nvSpPr>
        <p:spPr>
          <a:xfrm rot="9435600">
            <a:off x="3022920" y="3288600"/>
            <a:ext cx="1330560" cy="19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2" name="Rectangle 22"/>
          <p:cNvSpPr/>
          <p:nvPr/>
        </p:nvSpPr>
        <p:spPr>
          <a:xfrm>
            <a:off x="914400" y="6071400"/>
            <a:ext cx="5268600" cy="32904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14 043 x 3 appariés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Rectangle 14"/>
          <p:cNvSpPr/>
          <p:nvPr/>
        </p:nvSpPr>
        <p:spPr>
          <a:xfrm>
            <a:off x="2306160" y="422640"/>
            <a:ext cx="2005560" cy="13280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Hospit IMC &gt; 40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Chir. Bar.</a:t>
            </a:r>
            <a:br>
              <a:rPr sz="1800"/>
            </a:b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18-65 ans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Entre 2010 et 2016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e 5"/>
          <p:cNvGrpSpPr/>
          <p:nvPr/>
        </p:nvGrpSpPr>
        <p:grpSpPr>
          <a:xfrm>
            <a:off x="6679440" y="569880"/>
            <a:ext cx="4465440" cy="2437920"/>
            <a:chOff x="6679440" y="569880"/>
            <a:chExt cx="4465440" cy="2437920"/>
          </a:xfrm>
        </p:grpSpPr>
        <p:sp>
          <p:nvSpPr>
            <p:cNvPr id="175" name="Rectangle 15"/>
            <p:cNvSpPr/>
            <p:nvPr/>
          </p:nvSpPr>
          <p:spPr>
            <a:xfrm>
              <a:off x="6679440" y="569880"/>
              <a:ext cx="4465440" cy="210780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marL="285840" indent="-285840" defTabSz="914400">
                <a:lnSpc>
                  <a:spcPct val="100000"/>
                </a:lnSpc>
                <a:buClr>
                  <a:srgbClr val="ffffff"/>
                </a:buClr>
                <a:buFont typeface="OpenSymbol"/>
                <a:buChar char="-"/>
              </a:pP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Chir. Bar. avant </a:t>
              </a: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	</a:t>
              </a: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  6 450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 defTabSz="914400">
                <a:lnSpc>
                  <a:spcPct val="100000"/>
                </a:lnSpc>
                <a:buClr>
                  <a:srgbClr val="ffffff"/>
                </a:buClr>
                <a:buFont typeface="OpenSymbol"/>
                <a:buChar char="-"/>
              </a:pP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Maladie Inflammatoire avant 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914400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- Diag PMSI </a:t>
              </a: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	</a:t>
              </a: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    3 573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200240" indent="-285840" defTabSz="914400">
                <a:lnSpc>
                  <a:spcPct val="100000"/>
                </a:lnSpc>
                <a:buClr>
                  <a:srgbClr val="ffffff"/>
                </a:buClr>
                <a:buFont typeface="OpenSymbol"/>
                <a:buChar char="-"/>
              </a:pP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ALD </a:t>
              </a: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	</a:t>
              </a: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	</a:t>
              </a: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  1 445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200240" indent="-285840" defTabSz="914400">
                <a:lnSpc>
                  <a:spcPct val="100000"/>
                </a:lnSpc>
                <a:buClr>
                  <a:srgbClr val="ffffff"/>
                </a:buClr>
                <a:buFont typeface="OpenSymbol"/>
                <a:buChar char="-"/>
              </a:pP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Traités </a:t>
              </a: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	</a:t>
              </a: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  1 419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 defTabSz="914400">
                <a:lnSpc>
                  <a:spcPct val="100000"/>
                </a:lnSpc>
                <a:buClr>
                  <a:srgbClr val="ffffff"/>
                </a:buClr>
                <a:buFont typeface="OpenSymbol"/>
                <a:buChar char="-"/>
              </a:pP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Décès séj. Inclusion     76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Rectangle 16"/>
            <p:cNvSpPr/>
            <p:nvPr/>
          </p:nvSpPr>
          <p:spPr>
            <a:xfrm>
              <a:off x="8334000" y="2678760"/>
              <a:ext cx="1024200" cy="32904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onsolas"/>
                </a:rPr>
                <a:t>13 236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7" name="Flèche : bas 4"/>
          <p:cNvSpPr/>
          <p:nvPr/>
        </p:nvSpPr>
        <p:spPr>
          <a:xfrm>
            <a:off x="4715280" y="1368720"/>
            <a:ext cx="236160" cy="1444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8" name="ZoneTexte 9"/>
          <p:cNvSpPr/>
          <p:nvPr/>
        </p:nvSpPr>
        <p:spPr>
          <a:xfrm>
            <a:off x="4306680" y="2847600"/>
            <a:ext cx="1179360" cy="36396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150 777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Flèche : droite 5"/>
          <p:cNvSpPr/>
          <p:nvPr/>
        </p:nvSpPr>
        <p:spPr>
          <a:xfrm>
            <a:off x="5339160" y="1086480"/>
            <a:ext cx="1330560" cy="19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0" name="ZoneTexte 10"/>
          <p:cNvSpPr/>
          <p:nvPr/>
        </p:nvSpPr>
        <p:spPr>
          <a:xfrm>
            <a:off x="1038600" y="3732840"/>
            <a:ext cx="2342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82 933 sleeve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ZoneTexte 11"/>
          <p:cNvSpPr/>
          <p:nvPr/>
        </p:nvSpPr>
        <p:spPr>
          <a:xfrm>
            <a:off x="6402240" y="3732840"/>
            <a:ext cx="2342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18 819 banding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ZoneTexte 8"/>
          <p:cNvSpPr/>
          <p:nvPr/>
        </p:nvSpPr>
        <p:spPr>
          <a:xfrm>
            <a:off x="4312080" y="985680"/>
            <a:ext cx="1173960" cy="363960"/>
          </a:xfrm>
          <a:prstGeom prst="rect">
            <a:avLst/>
          </a:prstGeom>
          <a:solidFill>
            <a:srgbClr val="ed7d31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164 013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Flèche : droite 1"/>
          <p:cNvSpPr/>
          <p:nvPr/>
        </p:nvSpPr>
        <p:spPr>
          <a:xfrm rot="2048400">
            <a:off x="5377680" y="3265200"/>
            <a:ext cx="1107000" cy="19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4" name="ZoneTexte 1"/>
          <p:cNvSpPr/>
          <p:nvPr/>
        </p:nvSpPr>
        <p:spPr>
          <a:xfrm>
            <a:off x="3829680" y="3731040"/>
            <a:ext cx="23421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49 025 bypass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Évolution chirurigies bariatriques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Image 3" descr=""/>
          <p:cNvPicPr/>
          <p:nvPr/>
        </p:nvPicPr>
        <p:blipFill>
          <a:blip r:embed="rId1"/>
          <a:stretch/>
        </p:blipFill>
        <p:spPr>
          <a:xfrm>
            <a:off x="81360" y="1278000"/>
            <a:ext cx="11846160" cy="564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7776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Premier séjour IMC&gt;40 Jan 2010 – Jun 2012 (18-65 ans)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Rectangle 3"/>
          <p:cNvSpPr/>
          <p:nvPr/>
        </p:nvSpPr>
        <p:spPr>
          <a:xfrm>
            <a:off x="646200" y="1439640"/>
            <a:ext cx="3135960" cy="77868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175 622</a:t>
            </a:r>
            <a:br>
              <a:rPr sz="1800"/>
            </a:b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pseudo-NIR distincts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Flèche : droite 4"/>
          <p:cNvSpPr/>
          <p:nvPr/>
        </p:nvSpPr>
        <p:spPr>
          <a:xfrm>
            <a:off x="2351520" y="3390480"/>
            <a:ext cx="301068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1" name="ZoneTexte 5"/>
          <p:cNvSpPr/>
          <p:nvPr/>
        </p:nvSpPr>
        <p:spPr>
          <a:xfrm>
            <a:off x="5412600" y="3246480"/>
            <a:ext cx="4615920" cy="6382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641 individus désignés par des pseudos-NIR ambigus (~jeunes jumeaux)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ectangle 6"/>
          <p:cNvSpPr/>
          <p:nvPr/>
        </p:nvSpPr>
        <p:spPr>
          <a:xfrm>
            <a:off x="659160" y="2599560"/>
            <a:ext cx="3135960" cy="77868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172 170 individus</a:t>
            </a:r>
            <a:br>
              <a:rPr sz="1800"/>
            </a:b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avec </a:t>
            </a:r>
            <a:br>
              <a:rPr sz="1800"/>
            </a:b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206 676 psuedo-NIR distincts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Flèche : bas 7"/>
          <p:cNvSpPr/>
          <p:nvPr/>
        </p:nvSpPr>
        <p:spPr>
          <a:xfrm>
            <a:off x="2012400" y="2219760"/>
            <a:ext cx="312840" cy="378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4" name="Flèche : droite 4"/>
          <p:cNvSpPr/>
          <p:nvPr/>
        </p:nvSpPr>
        <p:spPr>
          <a:xfrm>
            <a:off x="2360160" y="2222640"/>
            <a:ext cx="3010680" cy="31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5" name="ZoneTexte 16"/>
          <p:cNvSpPr/>
          <p:nvPr/>
        </p:nvSpPr>
        <p:spPr>
          <a:xfrm>
            <a:off x="5412600" y="2194920"/>
            <a:ext cx="4615920" cy="6382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3 062 sans NIR ou avec NIR temporaire ou fictif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tangle 18"/>
          <p:cNvSpPr/>
          <p:nvPr/>
        </p:nvSpPr>
        <p:spPr>
          <a:xfrm>
            <a:off x="600840" y="5130000"/>
            <a:ext cx="3135960" cy="101772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171 529</a:t>
            </a:r>
            <a:br>
              <a:rPr sz="1800"/>
            </a:b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séjours index</a:t>
            </a:r>
            <a:br>
              <a:rPr sz="1800"/>
            </a:b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Rectangle 21"/>
          <p:cNvSpPr/>
          <p:nvPr/>
        </p:nvSpPr>
        <p:spPr>
          <a:xfrm>
            <a:off x="659160" y="3751560"/>
            <a:ext cx="3135960" cy="77868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171 529 individus</a:t>
            </a:r>
            <a:br>
              <a:rPr sz="1800"/>
            </a:b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avec </a:t>
            </a:r>
            <a:br>
              <a:rPr sz="1800"/>
            </a:b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205 835 psuedo-NIR distincts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Flèche : bas 7"/>
          <p:cNvSpPr/>
          <p:nvPr/>
        </p:nvSpPr>
        <p:spPr>
          <a:xfrm>
            <a:off x="2012400" y="3371760"/>
            <a:ext cx="312840" cy="378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9" name="Flèche : bas 7"/>
          <p:cNvSpPr/>
          <p:nvPr/>
        </p:nvSpPr>
        <p:spPr>
          <a:xfrm>
            <a:off x="2012400" y="4531680"/>
            <a:ext cx="312840" cy="597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TODO : refaire Extraction données de 2006 à 2020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Pour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171 529 </a:t>
            </a: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individus distincts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259 700 lignes de prescriptions remboursées en ville </a:t>
            </a: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(med. Infla.)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100 493 actes CCAM en MCO </a:t>
            </a: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(chirurgie bariatrique / canal carpien)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5 119 298 codes CIM-10 en MCO </a:t>
            </a: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(Charlson / Patho. inflamm / Obésité / Fracture)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8 555 lignes ALD </a:t>
            </a: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(Poly. Rhum. / Spon. Ank.)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29 652 décès </a:t>
            </a: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(MCO/SSR/PSY/HAD/CépiDC)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631920" y="6072480"/>
            <a:ext cx="5558760" cy="77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Flow chart ENRICCO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3" name="Groupe 44"/>
          <p:cNvGrpSpPr/>
          <p:nvPr/>
        </p:nvGrpSpPr>
        <p:grpSpPr>
          <a:xfrm>
            <a:off x="1038600" y="422640"/>
            <a:ext cx="10106280" cy="3948480"/>
            <a:chOff x="1038600" y="422640"/>
            <a:chExt cx="10106280" cy="3948480"/>
          </a:xfrm>
        </p:grpSpPr>
        <p:sp>
          <p:nvSpPr>
            <p:cNvPr id="274" name="Rectangle 25"/>
            <p:cNvSpPr/>
            <p:nvPr/>
          </p:nvSpPr>
          <p:spPr>
            <a:xfrm>
              <a:off x="2306160" y="422640"/>
              <a:ext cx="2005560" cy="132804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Hospit IMC &gt; 40</a:t>
              </a:r>
              <a:br>
                <a:rPr sz="1800"/>
              </a:b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18-65 ans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entre 01/01/2010</a:t>
              </a:r>
              <a:br>
                <a:rPr sz="1800"/>
              </a:b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30/06/2012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ZoneTexte 26"/>
            <p:cNvSpPr/>
            <p:nvPr/>
          </p:nvSpPr>
          <p:spPr>
            <a:xfrm>
              <a:off x="4328280" y="985680"/>
              <a:ext cx="1009800" cy="63828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171 529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6" name="Groupe 28"/>
            <p:cNvGrpSpPr/>
            <p:nvPr/>
          </p:nvGrpSpPr>
          <p:grpSpPr>
            <a:xfrm>
              <a:off x="6679440" y="569880"/>
              <a:ext cx="4465440" cy="2437920"/>
              <a:chOff x="6679440" y="569880"/>
              <a:chExt cx="4465440" cy="2437920"/>
            </a:xfrm>
          </p:grpSpPr>
          <p:sp>
            <p:nvSpPr>
              <p:cNvPr id="277" name="Rectangle 37"/>
              <p:cNvSpPr/>
              <p:nvPr/>
            </p:nvSpPr>
            <p:spPr>
              <a:xfrm>
                <a:off x="6679440" y="569880"/>
                <a:ext cx="4465440" cy="210780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marL="285840" indent="-285840" defTabSz="914400">
                  <a:lnSpc>
                    <a:spcPct val="100000"/>
                  </a:lnSpc>
                  <a:buClr>
                    <a:srgbClr val="ffffff"/>
                  </a:buClr>
                  <a:buFont typeface="OpenSymbol"/>
                  <a:buChar char="-"/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Chir. Bar. avant </a:t>
                </a: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	</a:t>
                </a: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  7 302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marL="285840" indent="-285840" defTabSz="914400">
                  <a:lnSpc>
                    <a:spcPct val="100000"/>
                  </a:lnSpc>
                  <a:buClr>
                    <a:srgbClr val="ffffff"/>
                  </a:buClr>
                  <a:buFont typeface="OpenSymbol"/>
                  <a:buChar char="-"/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Maladie Inflammatoire avant :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marL="914400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- Diag PMSI </a:t>
                </a: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	</a:t>
                </a: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  5 526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lvl="2" marL="1200240" indent="-285840" defTabSz="914400">
                  <a:lnSpc>
                    <a:spcPct val="100000"/>
                  </a:lnSpc>
                  <a:buClr>
                    <a:srgbClr val="ffffff"/>
                  </a:buClr>
                  <a:buFont typeface="OpenSymbol"/>
                  <a:buChar char="-"/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ALD </a:t>
                </a: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	</a:t>
                </a: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	</a:t>
                </a: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  2 063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lvl="2" marL="1200240" indent="-285840" defTabSz="914400">
                  <a:lnSpc>
                    <a:spcPct val="100000"/>
                  </a:lnSpc>
                  <a:buClr>
                    <a:srgbClr val="ffffff"/>
                  </a:buClr>
                  <a:buFont typeface="OpenSymbol"/>
                  <a:buChar char="-"/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Traités </a:t>
                </a: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	</a:t>
                </a: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  1 419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marL="285840" indent="-285840" defTabSz="914400">
                  <a:lnSpc>
                    <a:spcPct val="100000"/>
                  </a:lnSpc>
                  <a:buClr>
                    <a:srgbClr val="ffffff"/>
                  </a:buClr>
                  <a:buFont typeface="OpenSymbol"/>
                  <a:buChar char="-"/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onsolas"/>
                  </a:rPr>
                  <a:t>Décès séj. Inclusion  1 176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8" name="Rectangle 38"/>
              <p:cNvSpPr/>
              <p:nvPr/>
            </p:nvSpPr>
            <p:spPr>
              <a:xfrm>
                <a:off x="8334000" y="2678760"/>
                <a:ext cx="1024200" cy="32904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14 586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79" name="Flèche : bas 5"/>
            <p:cNvSpPr/>
            <p:nvPr/>
          </p:nvSpPr>
          <p:spPr>
            <a:xfrm>
              <a:off x="4715280" y="1368720"/>
              <a:ext cx="236160" cy="14446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0" name="ZoneTexte 31"/>
            <p:cNvSpPr/>
            <p:nvPr/>
          </p:nvSpPr>
          <p:spPr>
            <a:xfrm>
              <a:off x="4306680" y="2847600"/>
              <a:ext cx="1009800" cy="63828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156 943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Flèche : droite 17"/>
            <p:cNvSpPr/>
            <p:nvPr/>
          </p:nvSpPr>
          <p:spPr>
            <a:xfrm>
              <a:off x="5339160" y="1086480"/>
              <a:ext cx="1330560" cy="19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2" name="ZoneTexte 41"/>
            <p:cNvSpPr/>
            <p:nvPr/>
          </p:nvSpPr>
          <p:spPr>
            <a:xfrm>
              <a:off x="1038600" y="3732840"/>
              <a:ext cx="2342160" cy="638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123 999 non op</a:t>
              </a:r>
              <a:r>
                <a:rPr b="0" lang="fr-FR" sz="1800" spc="-1" strike="noStrike">
                  <a:solidFill>
                    <a:schemeClr val="dk1"/>
                  </a:solidFill>
                  <a:latin typeface="Calibri"/>
                </a:rPr>
                <a:t>é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r</a:t>
              </a:r>
              <a:r>
                <a:rPr b="0" lang="fr-FR" sz="1800" spc="-1" strike="noStrike">
                  <a:solidFill>
                    <a:schemeClr val="dk1"/>
                  </a:solidFill>
                  <a:latin typeface="Calibri"/>
                </a:rPr>
                <a:t>és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ZoneTexte 42"/>
            <p:cNvSpPr/>
            <p:nvPr/>
          </p:nvSpPr>
          <p:spPr>
            <a:xfrm>
              <a:off x="6402240" y="3732840"/>
              <a:ext cx="2342160" cy="363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32 944 op</a:t>
              </a:r>
              <a:r>
                <a:rPr b="0" lang="fr-FR" sz="1800" spc="-1" strike="noStrike">
                  <a:solidFill>
                    <a:schemeClr val="dk1"/>
                  </a:solidFill>
                  <a:latin typeface="Calibri"/>
                </a:rPr>
                <a:t>é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r</a:t>
              </a:r>
              <a:r>
                <a:rPr b="0" lang="fr-FR" sz="1800" spc="-1" strike="noStrike">
                  <a:solidFill>
                    <a:schemeClr val="dk1"/>
                  </a:solidFill>
                  <a:latin typeface="Calibri"/>
                </a:rPr>
                <a:t>és \ 6m.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4" name="Rectangle 45"/>
          <p:cNvSpPr/>
          <p:nvPr/>
        </p:nvSpPr>
        <p:spPr>
          <a:xfrm>
            <a:off x="3362040" y="3912840"/>
            <a:ext cx="3049920" cy="197892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Appariement sur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Âge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Sexe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Année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Charlson / diag H sur 2 ans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IMC &gt; 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Flèche : droite 17"/>
          <p:cNvSpPr/>
          <p:nvPr/>
        </p:nvSpPr>
        <p:spPr>
          <a:xfrm rot="1542000">
            <a:off x="5289480" y="3273480"/>
            <a:ext cx="1330560" cy="19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6" name="Flèche : droite 17"/>
          <p:cNvSpPr/>
          <p:nvPr/>
        </p:nvSpPr>
        <p:spPr>
          <a:xfrm rot="9435600">
            <a:off x="3022920" y="3288600"/>
            <a:ext cx="1330560" cy="19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7" name="Flèche : bas 5"/>
          <p:cNvSpPr/>
          <p:nvPr/>
        </p:nvSpPr>
        <p:spPr>
          <a:xfrm>
            <a:off x="7413840" y="4117320"/>
            <a:ext cx="236160" cy="1444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8" name="Flèche : droite 17"/>
          <p:cNvSpPr/>
          <p:nvPr/>
        </p:nvSpPr>
        <p:spPr>
          <a:xfrm>
            <a:off x="7581240" y="4514400"/>
            <a:ext cx="1330560" cy="19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9" name="Rectangle 61"/>
          <p:cNvSpPr/>
          <p:nvPr/>
        </p:nvSpPr>
        <p:spPr>
          <a:xfrm>
            <a:off x="8912880" y="4446360"/>
            <a:ext cx="2525400" cy="3290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254 sans paire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Rectangle 62"/>
          <p:cNvSpPr/>
          <p:nvPr/>
        </p:nvSpPr>
        <p:spPr>
          <a:xfrm>
            <a:off x="6518160" y="5514480"/>
            <a:ext cx="2525400" cy="32904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32 690 appariés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Rectangle 63"/>
          <p:cNvSpPr/>
          <p:nvPr/>
        </p:nvSpPr>
        <p:spPr>
          <a:xfrm>
            <a:off x="712800" y="5521320"/>
            <a:ext cx="2525400" cy="32904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32 690 appariés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Flèche : bas 5"/>
          <p:cNvSpPr/>
          <p:nvPr/>
        </p:nvSpPr>
        <p:spPr>
          <a:xfrm>
            <a:off x="2118600" y="4117320"/>
            <a:ext cx="236160" cy="1444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Table 1 après appariement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Image 5" descr=""/>
          <p:cNvPicPr/>
          <p:nvPr/>
        </p:nvPicPr>
        <p:blipFill>
          <a:blip r:embed="rId1"/>
          <a:stretch/>
        </p:blipFill>
        <p:spPr>
          <a:xfrm>
            <a:off x="3670200" y="1022400"/>
            <a:ext cx="4851000" cy="56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 3" descr=""/>
          <p:cNvPicPr/>
          <p:nvPr/>
        </p:nvPicPr>
        <p:blipFill>
          <a:blip r:embed="rId1"/>
          <a:stretch/>
        </p:blipFill>
        <p:spPr>
          <a:xfrm>
            <a:off x="-142920" y="9360"/>
            <a:ext cx="12476520" cy="6837840"/>
          </a:xfrm>
          <a:prstGeom prst="rect">
            <a:avLst/>
          </a:prstGeom>
          <a:ln w="0">
            <a:noFill/>
          </a:ln>
        </p:spPr>
      </p:pic>
      <p:sp>
        <p:nvSpPr>
          <p:cNvPr id="298" name="ZoneTexte 4"/>
          <p:cNvSpPr/>
          <p:nvPr/>
        </p:nvSpPr>
        <p:spPr>
          <a:xfrm>
            <a:off x="2325960" y="3151080"/>
            <a:ext cx="271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DIAG HOSPI ET/OU ALD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38080" y="8683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838080" y="232884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Image 4" descr=""/>
          <p:cNvPicPr/>
          <p:nvPr/>
        </p:nvPicPr>
        <p:blipFill>
          <a:blip r:embed="rId1"/>
          <a:stretch/>
        </p:blipFill>
        <p:spPr>
          <a:xfrm>
            <a:off x="270720" y="574560"/>
            <a:ext cx="11649240" cy="5509080"/>
          </a:xfrm>
          <a:prstGeom prst="rect">
            <a:avLst/>
          </a:prstGeom>
          <a:ln w="0">
            <a:noFill/>
          </a:ln>
        </p:spPr>
      </p:pic>
      <p:pic>
        <p:nvPicPr>
          <p:cNvPr id="302" name="Image 5" descr=""/>
          <p:cNvPicPr/>
          <p:nvPr/>
        </p:nvPicPr>
        <p:blipFill>
          <a:blip r:embed="rId2"/>
          <a:stretch/>
        </p:blipFill>
        <p:spPr>
          <a:xfrm>
            <a:off x="993960" y="6085080"/>
            <a:ext cx="3866040" cy="475200"/>
          </a:xfrm>
          <a:prstGeom prst="rect">
            <a:avLst/>
          </a:prstGeom>
          <a:ln w="0">
            <a:noFill/>
          </a:ln>
        </p:spPr>
      </p:pic>
      <p:sp>
        <p:nvSpPr>
          <p:cNvPr id="303" name="ZoneTexte 6"/>
          <p:cNvSpPr/>
          <p:nvPr/>
        </p:nvSpPr>
        <p:spPr>
          <a:xfrm>
            <a:off x="2404440" y="3151080"/>
            <a:ext cx="148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DIAG HOSPI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Image 5" descr=""/>
          <p:cNvPicPr/>
          <p:nvPr/>
        </p:nvPicPr>
        <p:blipFill>
          <a:blip r:embed="rId1"/>
          <a:stretch/>
        </p:blipFill>
        <p:spPr>
          <a:xfrm>
            <a:off x="274680" y="128880"/>
            <a:ext cx="11641320" cy="5493600"/>
          </a:xfrm>
          <a:prstGeom prst="rect">
            <a:avLst/>
          </a:prstGeom>
          <a:ln w="0">
            <a:noFill/>
          </a:ln>
        </p:spPr>
      </p:pic>
      <p:pic>
        <p:nvPicPr>
          <p:cNvPr id="307" name="Image 6" descr=""/>
          <p:cNvPicPr/>
          <p:nvPr/>
        </p:nvPicPr>
        <p:blipFill>
          <a:blip r:embed="rId2"/>
          <a:stretch/>
        </p:blipFill>
        <p:spPr>
          <a:xfrm>
            <a:off x="946440" y="5672160"/>
            <a:ext cx="3904200" cy="503640"/>
          </a:xfrm>
          <a:prstGeom prst="rect">
            <a:avLst/>
          </a:prstGeom>
          <a:ln w="0">
            <a:noFill/>
          </a:ln>
        </p:spPr>
      </p:pic>
      <p:sp>
        <p:nvSpPr>
          <p:cNvPr id="308" name="ZoneTexte 7"/>
          <p:cNvSpPr/>
          <p:nvPr/>
        </p:nvSpPr>
        <p:spPr>
          <a:xfrm>
            <a:off x="2469960" y="3151080"/>
            <a:ext cx="61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ALD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 3" descr=""/>
          <p:cNvPicPr/>
          <p:nvPr/>
        </p:nvPicPr>
        <p:blipFill>
          <a:blip r:embed="rId1"/>
          <a:stretch/>
        </p:blipFill>
        <p:spPr>
          <a:xfrm>
            <a:off x="-128520" y="42840"/>
            <a:ext cx="12448080" cy="6771240"/>
          </a:xfrm>
          <a:prstGeom prst="rect">
            <a:avLst/>
          </a:prstGeom>
          <a:ln w="0">
            <a:noFill/>
          </a:ln>
        </p:spPr>
      </p:pic>
      <p:sp>
        <p:nvSpPr>
          <p:cNvPr id="312" name="ZoneTexte 4"/>
          <p:cNvSpPr/>
          <p:nvPr/>
        </p:nvSpPr>
        <p:spPr>
          <a:xfrm>
            <a:off x="2302200" y="3151080"/>
            <a:ext cx="317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PR : DIAG HOSPI ET/OU ALD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Image 3" descr=""/>
          <p:cNvPicPr/>
          <p:nvPr/>
        </p:nvPicPr>
        <p:blipFill>
          <a:blip r:embed="rId1"/>
          <a:stretch/>
        </p:blipFill>
        <p:spPr>
          <a:xfrm>
            <a:off x="-123840" y="31680"/>
            <a:ext cx="12438720" cy="6837840"/>
          </a:xfrm>
          <a:prstGeom prst="rect">
            <a:avLst/>
          </a:prstGeom>
          <a:ln w="0">
            <a:noFill/>
          </a:ln>
        </p:spPr>
      </p:pic>
      <p:sp>
        <p:nvSpPr>
          <p:cNvPr id="316" name="ZoneTexte 4"/>
          <p:cNvSpPr/>
          <p:nvPr/>
        </p:nvSpPr>
        <p:spPr>
          <a:xfrm>
            <a:off x="2303280" y="3151080"/>
            <a:ext cx="316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SA : DIAG HOSPI ET/OU ALD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600200" y="228600"/>
            <a:ext cx="9498600" cy="640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17"/>
          <p:cNvSpPr/>
          <p:nvPr/>
        </p:nvSpPr>
        <p:spPr>
          <a:xfrm>
            <a:off x="6762240" y="1690560"/>
            <a:ext cx="5478120" cy="5063400"/>
          </a:xfrm>
          <a:prstGeom prst="rect">
            <a:avLst/>
          </a:prstGeom>
          <a:solidFill>
            <a:srgbClr val="0070c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DIAG / ALD / TTT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Examen des autres ALD chez les 635 traités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sans DGN ou ALD : (à affiner par patient)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0" name="Groupe 3"/>
          <p:cNvGrpSpPr/>
          <p:nvPr/>
        </p:nvGrpSpPr>
        <p:grpSpPr>
          <a:xfrm>
            <a:off x="7535160" y="2374920"/>
            <a:ext cx="4299840" cy="4187520"/>
            <a:chOff x="7535160" y="2374920"/>
            <a:chExt cx="4299840" cy="4187520"/>
          </a:xfrm>
        </p:grpSpPr>
        <p:sp>
          <p:nvSpPr>
            <p:cNvPr id="321" name="Ellipse 4"/>
            <p:cNvSpPr/>
            <p:nvPr/>
          </p:nvSpPr>
          <p:spPr>
            <a:xfrm>
              <a:off x="8303400" y="2374920"/>
              <a:ext cx="2763720" cy="2763720"/>
            </a:xfrm>
            <a:prstGeom prst="ellipse">
              <a:avLst/>
            </a:prstGeom>
            <a:noFill/>
            <a:ln w="76200">
              <a:solidFill>
                <a:srgbClr val="a5a5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accent4"/>
                </a:solidFill>
                <a:latin typeface="Calibri"/>
              </a:endParaRPr>
            </a:p>
          </p:txBody>
        </p:sp>
        <p:sp>
          <p:nvSpPr>
            <p:cNvPr id="322" name="Ellipse 5"/>
            <p:cNvSpPr/>
            <p:nvPr/>
          </p:nvSpPr>
          <p:spPr>
            <a:xfrm>
              <a:off x="9071280" y="3718800"/>
              <a:ext cx="2763720" cy="276372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accent4"/>
                </a:solidFill>
                <a:latin typeface="Calibri"/>
              </a:endParaRPr>
            </a:p>
          </p:txBody>
        </p:sp>
        <p:sp>
          <p:nvSpPr>
            <p:cNvPr id="323" name="Ellipse 6"/>
            <p:cNvSpPr/>
            <p:nvPr/>
          </p:nvSpPr>
          <p:spPr>
            <a:xfrm>
              <a:off x="7535160" y="3798720"/>
              <a:ext cx="2763720" cy="2763720"/>
            </a:xfrm>
            <a:prstGeom prst="ellipse">
              <a:avLst/>
            </a:prstGeom>
            <a:noFill/>
            <a:ln w="76200">
              <a:solidFill>
                <a:srgbClr val="92d0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accent4"/>
                </a:solidFill>
                <a:latin typeface="Calibri"/>
              </a:endParaRPr>
            </a:p>
          </p:txBody>
        </p:sp>
      </p:grpSp>
      <p:sp>
        <p:nvSpPr>
          <p:cNvPr id="324" name="Rectangle 7"/>
          <p:cNvSpPr/>
          <p:nvPr/>
        </p:nvSpPr>
        <p:spPr>
          <a:xfrm>
            <a:off x="7903800" y="5324760"/>
            <a:ext cx="57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ln>
                  <a:solidFill>
                    <a:schemeClr val="accent2"/>
                  </a:solidFill>
                </a:ln>
                <a:solidFill>
                  <a:srgbClr val="ffffff"/>
                </a:solidFill>
                <a:latin typeface="Calibri"/>
              </a:rPr>
              <a:t>635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Rectangle 8"/>
          <p:cNvSpPr/>
          <p:nvPr/>
        </p:nvSpPr>
        <p:spPr>
          <a:xfrm>
            <a:off x="10721160" y="5324760"/>
            <a:ext cx="57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ln>
                  <a:solidFill>
                    <a:schemeClr val="accent2"/>
                  </a:solidFill>
                </a:ln>
                <a:solidFill>
                  <a:srgbClr val="ffffff"/>
                </a:solidFill>
                <a:latin typeface="Calibri"/>
              </a:rPr>
              <a:t>362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Rectangle 9"/>
          <p:cNvSpPr/>
          <p:nvPr/>
        </p:nvSpPr>
        <p:spPr>
          <a:xfrm>
            <a:off x="9446400" y="2954520"/>
            <a:ext cx="57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ln>
                  <a:solidFill>
                    <a:schemeClr val="accent2"/>
                  </a:solidFill>
                </a:ln>
                <a:solidFill>
                  <a:srgbClr val="ffffff"/>
                </a:solidFill>
                <a:latin typeface="Calibri"/>
              </a:rPr>
              <a:t>494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Rectangle 10"/>
          <p:cNvSpPr/>
          <p:nvPr/>
        </p:nvSpPr>
        <p:spPr>
          <a:xfrm>
            <a:off x="9329400" y="4501800"/>
            <a:ext cx="57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ln>
                  <a:solidFill>
                    <a:schemeClr val="accent2"/>
                  </a:solidFill>
                </a:ln>
                <a:solidFill>
                  <a:srgbClr val="ffffff"/>
                </a:solidFill>
                <a:latin typeface="Calibri"/>
              </a:rPr>
              <a:t>406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tangle 11"/>
          <p:cNvSpPr/>
          <p:nvPr/>
        </p:nvSpPr>
        <p:spPr>
          <a:xfrm>
            <a:off x="9333360" y="5339520"/>
            <a:ext cx="57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ln>
                  <a:solidFill>
                    <a:schemeClr val="accent2"/>
                  </a:solidFill>
                </a:ln>
                <a:solidFill>
                  <a:srgbClr val="ffffff"/>
                </a:solidFill>
                <a:latin typeface="Calibri"/>
              </a:rPr>
              <a:t>373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Rectangle 12"/>
          <p:cNvSpPr/>
          <p:nvPr/>
        </p:nvSpPr>
        <p:spPr>
          <a:xfrm>
            <a:off x="10151280" y="3999600"/>
            <a:ext cx="44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ln>
                  <a:solidFill>
                    <a:schemeClr val="accent2"/>
                  </a:solidFill>
                </a:ln>
                <a:solidFill>
                  <a:srgbClr val="ffffff"/>
                </a:solidFill>
                <a:latin typeface="Calibri"/>
              </a:rPr>
              <a:t>88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Rectangle 13"/>
          <p:cNvSpPr/>
          <p:nvPr/>
        </p:nvSpPr>
        <p:spPr>
          <a:xfrm>
            <a:off x="8612640" y="4016160"/>
            <a:ext cx="57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ln>
                  <a:solidFill>
                    <a:schemeClr val="accent2"/>
                  </a:solidFill>
                </a:ln>
                <a:solidFill>
                  <a:srgbClr val="ffffff"/>
                </a:solidFill>
                <a:latin typeface="Calibri"/>
              </a:rPr>
              <a:t>105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ZoneTexte 18"/>
          <p:cNvSpPr/>
          <p:nvPr/>
        </p:nvSpPr>
        <p:spPr>
          <a:xfrm>
            <a:off x="9167040" y="1851840"/>
            <a:ext cx="1074960" cy="118692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50000">
                <a:srgbClr val="909090"/>
              </a:gs>
              <a:gs pos="100000">
                <a:srgbClr val="7b7b7b"/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fr-FR" sz="3600" spc="-1" strike="noStrike">
                <a:solidFill>
                  <a:schemeClr val="dk1"/>
                </a:solidFill>
                <a:latin typeface="Calibri"/>
              </a:rPr>
              <a:t>DGN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ZoneTexte 19"/>
          <p:cNvSpPr/>
          <p:nvPr/>
        </p:nvSpPr>
        <p:spPr>
          <a:xfrm>
            <a:off x="6905520" y="5819760"/>
            <a:ext cx="1074960" cy="638280"/>
          </a:xfrm>
          <a:prstGeom prst="rect">
            <a:avLst/>
          </a:prstGeom>
          <a:gradFill rotWithShape="0">
            <a:gsLst>
              <a:gs pos="0">
                <a:srgbClr val="b5d4a7"/>
              </a:gs>
              <a:gs pos="50000">
                <a:srgbClr val="a9cd99"/>
              </a:gs>
              <a:gs pos="100000">
                <a:srgbClr val="9cc986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fr-FR" sz="3600" spc="-1" strike="noStrike">
                <a:solidFill>
                  <a:schemeClr val="dk1"/>
                </a:solidFill>
                <a:latin typeface="Calibri"/>
              </a:rPr>
              <a:t>TTT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ZoneTexte 20"/>
          <p:cNvSpPr/>
          <p:nvPr/>
        </p:nvSpPr>
        <p:spPr>
          <a:xfrm>
            <a:off x="11115720" y="5853960"/>
            <a:ext cx="1074960" cy="638280"/>
          </a:xfrm>
          <a:prstGeom prst="rect">
            <a:avLst/>
          </a:prstGeom>
          <a:gradFill rotWithShape="0">
            <a:gsLst>
              <a:gs pos="0">
                <a:srgbClr val="ffda9e"/>
              </a:gs>
              <a:gs pos="50000">
                <a:srgbClr val="ffd590"/>
              </a:gs>
              <a:gs pos="100000">
                <a:srgbClr val="ffd07c"/>
              </a:gs>
            </a:gsLst>
            <a:lin ang="5400000"/>
          </a:gra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fr-FR" sz="3600" spc="-1" strike="noStrike">
                <a:solidFill>
                  <a:schemeClr val="dk1"/>
                </a:solidFill>
                <a:latin typeface="Calibri"/>
              </a:rPr>
              <a:t>ALD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Image 14" descr=""/>
          <p:cNvPicPr/>
          <p:nvPr/>
        </p:nvPicPr>
        <p:blipFill>
          <a:blip r:embed="rId1"/>
          <a:stretch/>
        </p:blipFill>
        <p:spPr>
          <a:xfrm>
            <a:off x="39960" y="3818880"/>
            <a:ext cx="7077960" cy="285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Exploration tabac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TODO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Image 4" descr=""/>
          <p:cNvPicPr/>
          <p:nvPr/>
        </p:nvPicPr>
        <p:blipFill>
          <a:blip r:embed="rId1"/>
          <a:stretch/>
        </p:blipFill>
        <p:spPr>
          <a:xfrm>
            <a:off x="2557440" y="176040"/>
            <a:ext cx="7076160" cy="650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Image 2" descr=""/>
          <p:cNvPicPr/>
          <p:nvPr/>
        </p:nvPicPr>
        <p:blipFill>
          <a:blip r:embed="rId1"/>
          <a:stretch/>
        </p:blipFill>
        <p:spPr>
          <a:xfrm>
            <a:off x="2783880" y="167400"/>
            <a:ext cx="6623280" cy="639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FLOWCHART BYPASS vs AUTRE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838080" y="184680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11 607  BYPASS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10 500  anneau)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Appariement: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7 963 appariés (3 662 sans paire)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TODO : ajouter figures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88360" y="1828800"/>
            <a:ext cx="1159848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914400" y="228600"/>
            <a:ext cx="10434600" cy="66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-66240" y="209880"/>
            <a:ext cx="11973240" cy="57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5567040" y="0"/>
            <a:ext cx="6548760" cy="4160520"/>
          </a:xfrm>
          <a:prstGeom prst="rect">
            <a:avLst/>
          </a:prstGeom>
          <a:ln w="0">
            <a:noFill/>
          </a:ln>
        </p:spPr>
      </p:pic>
      <p:pic>
        <p:nvPicPr>
          <p:cNvPr id="190" name="Image 1" descr=""/>
          <p:cNvPicPr/>
          <p:nvPr/>
        </p:nvPicPr>
        <p:blipFill>
          <a:blip r:embed="rId2"/>
          <a:stretch/>
        </p:blipFill>
        <p:spPr>
          <a:xfrm>
            <a:off x="0" y="74160"/>
            <a:ext cx="6400800" cy="420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OLD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</TotalTime>
  <Application>LibreOffice/7.6.1.2$Linux_X86_64 LibreOffice_project/60$Build-2</Application>
  <AppVersion>15.0000</AppVersion>
  <Words>547</Words>
  <Paragraphs>103</Paragraphs>
  <Company>Ministère des affaires sociales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2022-11-15T17:37:03Z</dcterms:created>
  <dc:creator>BALAYE, Pierre (ARS-HDF)</dc:creator>
  <dc:description/>
  <dc:language>en-US</dc:language>
  <cp:lastModifiedBy/>
  <dcterms:modified xsi:type="dcterms:W3CDTF">2023-09-27T18:48:32Z</dcterms:modified>
  <cp:revision>241</cp:revision>
  <dc:subject/>
  <dc:title>ENRICCO Reboot IMC &gt;= 40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37</vt:i4>
  </property>
</Properties>
</file>