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37" r:id="rId1"/>
  </p:sldMasterIdLst>
  <p:sldIdLst>
    <p:sldId id="270" r:id="rId2"/>
    <p:sldId id="269" r:id="rId3"/>
    <p:sldId id="267" r:id="rId4"/>
    <p:sldId id="260" r:id="rId5"/>
    <p:sldId id="266" r:id="rId6"/>
    <p:sldId id="276" r:id="rId7"/>
    <p:sldId id="273" r:id="rId8"/>
    <p:sldId id="275" r:id="rId9"/>
    <p:sldId id="265" r:id="rId10"/>
    <p:sldId id="268" r:id="rId11"/>
    <p:sldId id="258" r:id="rId12"/>
    <p:sldId id="261" r:id="rId13"/>
    <p:sldId id="262" r:id="rId14"/>
    <p:sldId id="274" r:id="rId15"/>
    <p:sldId id="257" r:id="rId16"/>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MVC" id="{1039E728-3E66-4D25-8AF3-458CC4102816}">
          <p14:sldIdLst>
            <p14:sldId id="270"/>
            <p14:sldId id="269"/>
          </p14:sldIdLst>
        </p14:section>
        <p14:section name="Model" id="{765ADC5B-85C4-4035-ADB1-632ED2A2A0C0}">
          <p14:sldIdLst>
            <p14:sldId id="267"/>
            <p14:sldId id="260"/>
            <p14:sldId id="266"/>
            <p14:sldId id="276"/>
          </p14:sldIdLst>
        </p14:section>
        <p14:section name="Connections" id="{EB2D1906-4DD0-43D3-8404-E68A1394B407}">
          <p14:sldIdLst>
            <p14:sldId id="273"/>
            <p14:sldId id="275"/>
            <p14:sldId id="265"/>
            <p14:sldId id="268"/>
          </p14:sldIdLst>
        </p14:section>
        <p14:section name="Messages" id="{340A8C59-DAD3-4356-98B6-2E7235E07B92}">
          <p14:sldIdLst>
            <p14:sldId id="258"/>
            <p14:sldId id="261"/>
            <p14:sldId id="262"/>
          </p14:sldIdLst>
        </p14:section>
        <p14:section name="CLI/GUI" id="{AA7C7590-0369-4E31-AF59-8D64147DA4AE}">
          <p14:sldIdLst>
            <p14:sldId id="274"/>
            <p14:sldId id="25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368" autoAdjust="0"/>
    <p:restoredTop sz="94660"/>
  </p:normalViewPr>
  <p:slideViewPr>
    <p:cSldViewPr snapToGrid="0">
      <p:cViewPr varScale="1">
        <p:scale>
          <a:sx n="72" d="100"/>
          <a:sy n="72" d="100"/>
        </p:scale>
        <p:origin x="64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a:t>
            </a:r>
          </a:p>
        </p:txBody>
      </p:sp>
      <p:sp>
        <p:nvSpPr>
          <p:cNvPr id="3" name="Sottotito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p:cNvSpPr>
            <a:spLocks noGrp="1"/>
          </p:cNvSpPr>
          <p:nvPr>
            <p:ph type="dt" sz="half" idx="10"/>
          </p:nvPr>
        </p:nvSpPr>
        <p:spPr/>
        <p:txBody>
          <a:bodyPr/>
          <a:lstStyle/>
          <a:p>
            <a:fld id="{96DFF08F-DC6B-4601-B491-B0F83F6DD2DA}" type="datetimeFigureOut">
              <a:rPr lang="en-US" smtClean="0"/>
              <a:t>7/6/2016</a:t>
            </a:fld>
            <a:endParaRPr lang="en-US" dirty="0"/>
          </a:p>
        </p:txBody>
      </p:sp>
      <p:sp>
        <p:nvSpPr>
          <p:cNvPr id="5" name="Segnaposto piè di pagina 4"/>
          <p:cNvSpPr>
            <a:spLocks noGrp="1"/>
          </p:cNvSpPr>
          <p:nvPr>
            <p:ph type="ftr" sz="quarter" idx="11"/>
          </p:nvPr>
        </p:nvSpPr>
        <p:spPr/>
        <p:txBody>
          <a:bodyPr/>
          <a:lstStyle/>
          <a:p>
            <a:endParaRPr lang="en-US" dirty="0"/>
          </a:p>
        </p:txBody>
      </p:sp>
      <p:sp>
        <p:nvSpPr>
          <p:cNvPr id="6" name="Segnaposto numero diapositiva 5"/>
          <p:cNvSpPr>
            <a:spLocks noGrp="1"/>
          </p:cNvSpPr>
          <p:nvPr>
            <p:ph type="sldNum" sz="quarter" idx="12"/>
          </p:nvPr>
        </p:nvSpPr>
        <p:spPr/>
        <p:txBody>
          <a:bodyPr/>
          <a:lstStyle/>
          <a:p>
            <a:fld id="{4FAB73BC-B049-4115-A692-8D63A059BFB8}" type="slidenum">
              <a:rPr lang="en-US" smtClean="0"/>
              <a:t>‹N›</a:t>
            </a:fld>
            <a:endParaRPr lang="en-US" dirty="0"/>
          </a:p>
        </p:txBody>
      </p:sp>
    </p:spTree>
    <p:extLst>
      <p:ext uri="{BB962C8B-B14F-4D97-AF65-F5344CB8AC3E}">
        <p14:creationId xmlns:p14="http://schemas.microsoft.com/office/powerpoint/2010/main" val="39379422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testo verticale 2"/>
          <p:cNvSpPr>
            <a:spLocks noGrp="1"/>
          </p:cNvSpPr>
          <p:nvPr>
            <p:ph type="body" orient="vert" idx="1"/>
          </p:nvPr>
        </p:nvSpPr>
        <p:spPr/>
        <p:txBody>
          <a:bodyPr vert="eaVe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10"/>
          </p:nvPr>
        </p:nvSpPr>
        <p:spPr/>
        <p:txBody>
          <a:bodyPr/>
          <a:lstStyle/>
          <a:p>
            <a:fld id="{96DFF08F-DC6B-4601-B491-B0F83F6DD2DA}" type="datetimeFigureOut">
              <a:rPr lang="en-US" smtClean="0"/>
              <a:t>7/6/2016</a:t>
            </a:fld>
            <a:endParaRPr lang="en-US" dirty="0"/>
          </a:p>
        </p:txBody>
      </p:sp>
      <p:sp>
        <p:nvSpPr>
          <p:cNvPr id="5" name="Segnaposto piè di pagina 4"/>
          <p:cNvSpPr>
            <a:spLocks noGrp="1"/>
          </p:cNvSpPr>
          <p:nvPr>
            <p:ph type="ftr" sz="quarter" idx="11"/>
          </p:nvPr>
        </p:nvSpPr>
        <p:spPr/>
        <p:txBody>
          <a:bodyPr/>
          <a:lstStyle/>
          <a:p>
            <a:endParaRPr lang="en-US" dirty="0"/>
          </a:p>
        </p:txBody>
      </p:sp>
      <p:sp>
        <p:nvSpPr>
          <p:cNvPr id="6" name="Segnaposto numero diapositiva 5"/>
          <p:cNvSpPr>
            <a:spLocks noGrp="1"/>
          </p:cNvSpPr>
          <p:nvPr>
            <p:ph type="sldNum" sz="quarter" idx="12"/>
          </p:nvPr>
        </p:nvSpPr>
        <p:spPr/>
        <p:txBody>
          <a:bodyPr/>
          <a:lstStyle/>
          <a:p>
            <a:fld id="{4FAB73BC-B049-4115-A692-8D63A059BFB8}" type="slidenum">
              <a:rPr lang="en-US" smtClean="0"/>
              <a:t>‹N›</a:t>
            </a:fld>
            <a:endParaRPr lang="en-US" dirty="0"/>
          </a:p>
        </p:txBody>
      </p:sp>
    </p:spTree>
    <p:extLst>
      <p:ext uri="{BB962C8B-B14F-4D97-AF65-F5344CB8AC3E}">
        <p14:creationId xmlns:p14="http://schemas.microsoft.com/office/powerpoint/2010/main" val="2904504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8724900" y="365125"/>
            <a:ext cx="2628900" cy="5811838"/>
          </a:xfrm>
        </p:spPr>
        <p:txBody>
          <a:bodyPr vert="eaVert"/>
          <a:lstStyle/>
          <a:p>
            <a:r>
              <a:rPr lang="it-IT"/>
              <a:t>Fare clic per modificare lo stile del titolo</a:t>
            </a:r>
          </a:p>
        </p:txBody>
      </p:sp>
      <p:sp>
        <p:nvSpPr>
          <p:cNvPr id="3" name="Segnaposto testo verticale 2"/>
          <p:cNvSpPr>
            <a:spLocks noGrp="1"/>
          </p:cNvSpPr>
          <p:nvPr>
            <p:ph type="body" orient="vert" idx="1"/>
          </p:nvPr>
        </p:nvSpPr>
        <p:spPr>
          <a:xfrm>
            <a:off x="838200" y="365125"/>
            <a:ext cx="7734300" cy="5811838"/>
          </a:xfrm>
        </p:spPr>
        <p:txBody>
          <a:bodyPr vert="eaVe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10"/>
          </p:nvPr>
        </p:nvSpPr>
        <p:spPr/>
        <p:txBody>
          <a:bodyPr/>
          <a:lstStyle/>
          <a:p>
            <a:fld id="{96DFF08F-DC6B-4601-B491-B0F83F6DD2DA}" type="datetimeFigureOut">
              <a:rPr lang="en-US" smtClean="0"/>
              <a:pPr/>
              <a:t>7/6/2016</a:t>
            </a:fld>
            <a:endParaRPr lang="en-US" dirty="0"/>
          </a:p>
        </p:txBody>
      </p:sp>
      <p:sp>
        <p:nvSpPr>
          <p:cNvPr id="5" name="Segnaposto piè di pagina 4"/>
          <p:cNvSpPr>
            <a:spLocks noGrp="1"/>
          </p:cNvSpPr>
          <p:nvPr>
            <p:ph type="ftr" sz="quarter" idx="11"/>
          </p:nvPr>
        </p:nvSpPr>
        <p:spPr/>
        <p:txBody>
          <a:bodyPr/>
          <a:lstStyle/>
          <a:p>
            <a:endParaRPr lang="en-US" dirty="0"/>
          </a:p>
        </p:txBody>
      </p:sp>
      <p:sp>
        <p:nvSpPr>
          <p:cNvPr id="6" name="Segnaposto numero diapositiva 5"/>
          <p:cNvSpPr>
            <a:spLocks noGrp="1"/>
          </p:cNvSpPr>
          <p:nvPr>
            <p:ph type="sldNum" sz="quarter" idx="12"/>
          </p:nvPr>
        </p:nvSpPr>
        <p:spPr/>
        <p:txBody>
          <a:bodyPr/>
          <a:lstStyle/>
          <a:p>
            <a:fld id="{4FAB73BC-B049-4115-A692-8D63A059BFB8}" type="slidenum">
              <a:rPr lang="en-US" smtClean="0"/>
              <a:pPr/>
              <a:t>‹N›</a:t>
            </a:fld>
            <a:endParaRPr lang="en-US" dirty="0"/>
          </a:p>
        </p:txBody>
      </p:sp>
    </p:spTree>
    <p:extLst>
      <p:ext uri="{BB962C8B-B14F-4D97-AF65-F5344CB8AC3E}">
        <p14:creationId xmlns:p14="http://schemas.microsoft.com/office/powerpoint/2010/main" val="22411911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contenuto 2"/>
          <p:cNvSpPr>
            <a:spLocks noGrp="1"/>
          </p:cNvSpPr>
          <p:nvPr>
            <p:ph idx="1"/>
          </p:nvPr>
        </p:nvSpPr>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10"/>
          </p:nvPr>
        </p:nvSpPr>
        <p:spPr/>
        <p:txBody>
          <a:bodyPr/>
          <a:lstStyle/>
          <a:p>
            <a:fld id="{96DFF08F-DC6B-4601-B491-B0F83F6DD2DA}" type="datetimeFigureOut">
              <a:rPr lang="en-US" smtClean="0"/>
              <a:t>7/6/2016</a:t>
            </a:fld>
            <a:endParaRPr lang="en-US" dirty="0"/>
          </a:p>
        </p:txBody>
      </p:sp>
      <p:sp>
        <p:nvSpPr>
          <p:cNvPr id="5" name="Segnaposto piè di pagina 4"/>
          <p:cNvSpPr>
            <a:spLocks noGrp="1"/>
          </p:cNvSpPr>
          <p:nvPr>
            <p:ph type="ftr" sz="quarter" idx="11"/>
          </p:nvPr>
        </p:nvSpPr>
        <p:spPr/>
        <p:txBody>
          <a:bodyPr/>
          <a:lstStyle/>
          <a:p>
            <a:endParaRPr lang="en-US" dirty="0"/>
          </a:p>
        </p:txBody>
      </p:sp>
      <p:sp>
        <p:nvSpPr>
          <p:cNvPr id="6" name="Segnaposto numero diapositiva 5"/>
          <p:cNvSpPr>
            <a:spLocks noGrp="1"/>
          </p:cNvSpPr>
          <p:nvPr>
            <p:ph type="sldNum" sz="quarter" idx="12"/>
          </p:nvPr>
        </p:nvSpPr>
        <p:spPr/>
        <p:txBody>
          <a:bodyPr/>
          <a:lstStyle/>
          <a:p>
            <a:fld id="{4FAB73BC-B049-4115-A692-8D63A059BFB8}" type="slidenum">
              <a:rPr lang="en-US" smtClean="0"/>
              <a:t>‹N›</a:t>
            </a:fld>
            <a:endParaRPr lang="en-US" dirty="0"/>
          </a:p>
        </p:txBody>
      </p:sp>
    </p:spTree>
    <p:extLst>
      <p:ext uri="{BB962C8B-B14F-4D97-AF65-F5344CB8AC3E}">
        <p14:creationId xmlns:p14="http://schemas.microsoft.com/office/powerpoint/2010/main" val="2687243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a:t>
            </a:r>
          </a:p>
        </p:txBody>
      </p:sp>
      <p:sp>
        <p:nvSpPr>
          <p:cNvPr id="3" name="Segnaposto tes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Modifica gli stili del testo dello schema</a:t>
            </a:r>
          </a:p>
        </p:txBody>
      </p:sp>
      <p:sp>
        <p:nvSpPr>
          <p:cNvPr id="4" name="Segnaposto data 3"/>
          <p:cNvSpPr>
            <a:spLocks noGrp="1"/>
          </p:cNvSpPr>
          <p:nvPr>
            <p:ph type="dt" sz="half" idx="10"/>
          </p:nvPr>
        </p:nvSpPr>
        <p:spPr/>
        <p:txBody>
          <a:bodyPr/>
          <a:lstStyle/>
          <a:p>
            <a:fld id="{96DFF08F-DC6B-4601-B491-B0F83F6DD2DA}" type="datetimeFigureOut">
              <a:rPr lang="en-US" smtClean="0"/>
              <a:t>7/6/2016</a:t>
            </a:fld>
            <a:endParaRPr lang="en-US" dirty="0"/>
          </a:p>
        </p:txBody>
      </p:sp>
      <p:sp>
        <p:nvSpPr>
          <p:cNvPr id="5" name="Segnaposto piè di pagina 4"/>
          <p:cNvSpPr>
            <a:spLocks noGrp="1"/>
          </p:cNvSpPr>
          <p:nvPr>
            <p:ph type="ftr" sz="quarter" idx="11"/>
          </p:nvPr>
        </p:nvSpPr>
        <p:spPr/>
        <p:txBody>
          <a:bodyPr/>
          <a:lstStyle/>
          <a:p>
            <a:endParaRPr lang="en-US" dirty="0"/>
          </a:p>
        </p:txBody>
      </p:sp>
      <p:sp>
        <p:nvSpPr>
          <p:cNvPr id="6" name="Segnaposto numero diapositiva 5"/>
          <p:cNvSpPr>
            <a:spLocks noGrp="1"/>
          </p:cNvSpPr>
          <p:nvPr>
            <p:ph type="sldNum" sz="quarter" idx="12"/>
          </p:nvPr>
        </p:nvSpPr>
        <p:spPr/>
        <p:txBody>
          <a:bodyPr/>
          <a:lstStyle/>
          <a:p>
            <a:fld id="{4FAB73BC-B049-4115-A692-8D63A059BFB8}" type="slidenum">
              <a:rPr lang="en-US" smtClean="0"/>
              <a:t>‹N›</a:t>
            </a:fld>
            <a:endParaRPr lang="en-US" dirty="0"/>
          </a:p>
        </p:txBody>
      </p:sp>
    </p:spTree>
    <p:extLst>
      <p:ext uri="{BB962C8B-B14F-4D97-AF65-F5344CB8AC3E}">
        <p14:creationId xmlns:p14="http://schemas.microsoft.com/office/powerpoint/2010/main" val="36418032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contenuto 2"/>
          <p:cNvSpPr>
            <a:spLocks noGrp="1"/>
          </p:cNvSpPr>
          <p:nvPr>
            <p:ph sz="half" idx="1"/>
          </p:nvPr>
        </p:nvSpPr>
        <p:spPr>
          <a:xfrm>
            <a:off x="838200" y="1825625"/>
            <a:ext cx="5181600" cy="4351338"/>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p:cNvSpPr>
            <a:spLocks noGrp="1"/>
          </p:cNvSpPr>
          <p:nvPr>
            <p:ph sz="half" idx="2"/>
          </p:nvPr>
        </p:nvSpPr>
        <p:spPr>
          <a:xfrm>
            <a:off x="6172200" y="1825625"/>
            <a:ext cx="5181600" cy="4351338"/>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p:cNvSpPr>
            <a:spLocks noGrp="1"/>
          </p:cNvSpPr>
          <p:nvPr>
            <p:ph type="dt" sz="half" idx="10"/>
          </p:nvPr>
        </p:nvSpPr>
        <p:spPr/>
        <p:txBody>
          <a:bodyPr/>
          <a:lstStyle/>
          <a:p>
            <a:fld id="{96DFF08F-DC6B-4601-B491-B0F83F6DD2DA}" type="datetimeFigureOut">
              <a:rPr lang="en-US" smtClean="0"/>
              <a:t>7/6/2016</a:t>
            </a:fld>
            <a:endParaRPr lang="en-US" dirty="0"/>
          </a:p>
        </p:txBody>
      </p:sp>
      <p:sp>
        <p:nvSpPr>
          <p:cNvPr id="6" name="Segnaposto piè di pagina 5"/>
          <p:cNvSpPr>
            <a:spLocks noGrp="1"/>
          </p:cNvSpPr>
          <p:nvPr>
            <p:ph type="ftr" sz="quarter" idx="11"/>
          </p:nvPr>
        </p:nvSpPr>
        <p:spPr/>
        <p:txBody>
          <a:bodyPr/>
          <a:lstStyle/>
          <a:p>
            <a:endParaRPr lang="en-US" dirty="0"/>
          </a:p>
        </p:txBody>
      </p:sp>
      <p:sp>
        <p:nvSpPr>
          <p:cNvPr id="7" name="Segnaposto numero diapositiva 6"/>
          <p:cNvSpPr>
            <a:spLocks noGrp="1"/>
          </p:cNvSpPr>
          <p:nvPr>
            <p:ph type="sldNum" sz="quarter" idx="12"/>
          </p:nvPr>
        </p:nvSpPr>
        <p:spPr/>
        <p:txBody>
          <a:bodyPr/>
          <a:lstStyle/>
          <a:p>
            <a:fld id="{4FAB73BC-B049-4115-A692-8D63A059BFB8}" type="slidenum">
              <a:rPr lang="en-US" smtClean="0"/>
              <a:t>‹N›</a:t>
            </a:fld>
            <a:endParaRPr lang="en-US" dirty="0"/>
          </a:p>
        </p:txBody>
      </p:sp>
    </p:spTree>
    <p:extLst>
      <p:ext uri="{BB962C8B-B14F-4D97-AF65-F5344CB8AC3E}">
        <p14:creationId xmlns:p14="http://schemas.microsoft.com/office/powerpoint/2010/main" val="27977842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a:xfrm>
            <a:off x="839788" y="365125"/>
            <a:ext cx="10515600" cy="1325563"/>
          </a:xfrm>
        </p:spPr>
        <p:txBody>
          <a:bodyPr/>
          <a:lstStyle/>
          <a:p>
            <a:r>
              <a:rPr lang="it-IT"/>
              <a:t>Fare clic per modificare lo stile del titolo</a:t>
            </a:r>
          </a:p>
        </p:txBody>
      </p:sp>
      <p:sp>
        <p:nvSpPr>
          <p:cNvPr id="3" name="Segnaposto tes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4" name="Segnaposto contenuto 3"/>
          <p:cNvSpPr>
            <a:spLocks noGrp="1"/>
          </p:cNvSpPr>
          <p:nvPr>
            <p:ph sz="half" idx="2"/>
          </p:nvPr>
        </p:nvSpPr>
        <p:spPr>
          <a:xfrm>
            <a:off x="839788" y="2505075"/>
            <a:ext cx="5157787" cy="3684588"/>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6" name="Segnaposto contenuto 5"/>
          <p:cNvSpPr>
            <a:spLocks noGrp="1"/>
          </p:cNvSpPr>
          <p:nvPr>
            <p:ph sz="quarter" idx="4"/>
          </p:nvPr>
        </p:nvSpPr>
        <p:spPr>
          <a:xfrm>
            <a:off x="6172200" y="2505075"/>
            <a:ext cx="5183188" cy="3684588"/>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p:cNvSpPr>
            <a:spLocks noGrp="1"/>
          </p:cNvSpPr>
          <p:nvPr>
            <p:ph type="dt" sz="half" idx="10"/>
          </p:nvPr>
        </p:nvSpPr>
        <p:spPr/>
        <p:txBody>
          <a:bodyPr/>
          <a:lstStyle/>
          <a:p>
            <a:fld id="{96DFF08F-DC6B-4601-B491-B0F83F6DD2DA}" type="datetimeFigureOut">
              <a:rPr lang="en-US" smtClean="0"/>
              <a:t>7/6/2016</a:t>
            </a:fld>
            <a:endParaRPr lang="en-US" dirty="0"/>
          </a:p>
        </p:txBody>
      </p:sp>
      <p:sp>
        <p:nvSpPr>
          <p:cNvPr id="8" name="Segnaposto piè di pagina 7"/>
          <p:cNvSpPr>
            <a:spLocks noGrp="1"/>
          </p:cNvSpPr>
          <p:nvPr>
            <p:ph type="ftr" sz="quarter" idx="11"/>
          </p:nvPr>
        </p:nvSpPr>
        <p:spPr/>
        <p:txBody>
          <a:bodyPr/>
          <a:lstStyle/>
          <a:p>
            <a:endParaRPr lang="en-US" dirty="0"/>
          </a:p>
        </p:txBody>
      </p:sp>
      <p:sp>
        <p:nvSpPr>
          <p:cNvPr id="9" name="Segnaposto numero diapositiva 8"/>
          <p:cNvSpPr>
            <a:spLocks noGrp="1"/>
          </p:cNvSpPr>
          <p:nvPr>
            <p:ph type="sldNum" sz="quarter" idx="12"/>
          </p:nvPr>
        </p:nvSpPr>
        <p:spPr/>
        <p:txBody>
          <a:bodyPr/>
          <a:lstStyle/>
          <a:p>
            <a:fld id="{4FAB73BC-B049-4115-A692-8D63A059BFB8}" type="slidenum">
              <a:rPr lang="en-US" smtClean="0"/>
              <a:t>‹N›</a:t>
            </a:fld>
            <a:endParaRPr lang="en-US" dirty="0"/>
          </a:p>
        </p:txBody>
      </p:sp>
    </p:spTree>
    <p:extLst>
      <p:ext uri="{BB962C8B-B14F-4D97-AF65-F5344CB8AC3E}">
        <p14:creationId xmlns:p14="http://schemas.microsoft.com/office/powerpoint/2010/main" val="5596474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data 2"/>
          <p:cNvSpPr>
            <a:spLocks noGrp="1"/>
          </p:cNvSpPr>
          <p:nvPr>
            <p:ph type="dt" sz="half" idx="10"/>
          </p:nvPr>
        </p:nvSpPr>
        <p:spPr/>
        <p:txBody>
          <a:bodyPr/>
          <a:lstStyle/>
          <a:p>
            <a:fld id="{96DFF08F-DC6B-4601-B491-B0F83F6DD2DA}" type="datetimeFigureOut">
              <a:rPr lang="en-US" smtClean="0"/>
              <a:t>7/6/2016</a:t>
            </a:fld>
            <a:endParaRPr lang="en-US" dirty="0"/>
          </a:p>
        </p:txBody>
      </p:sp>
      <p:sp>
        <p:nvSpPr>
          <p:cNvPr id="4" name="Segnaposto piè di pagina 3"/>
          <p:cNvSpPr>
            <a:spLocks noGrp="1"/>
          </p:cNvSpPr>
          <p:nvPr>
            <p:ph type="ftr" sz="quarter" idx="11"/>
          </p:nvPr>
        </p:nvSpPr>
        <p:spPr/>
        <p:txBody>
          <a:bodyPr/>
          <a:lstStyle/>
          <a:p>
            <a:endParaRPr lang="en-US" dirty="0"/>
          </a:p>
        </p:txBody>
      </p:sp>
      <p:sp>
        <p:nvSpPr>
          <p:cNvPr id="5" name="Segnaposto numero diapositiva 4"/>
          <p:cNvSpPr>
            <a:spLocks noGrp="1"/>
          </p:cNvSpPr>
          <p:nvPr>
            <p:ph type="sldNum" sz="quarter" idx="12"/>
          </p:nvPr>
        </p:nvSpPr>
        <p:spPr/>
        <p:txBody>
          <a:bodyPr/>
          <a:lstStyle/>
          <a:p>
            <a:fld id="{4FAB73BC-B049-4115-A692-8D63A059BFB8}" type="slidenum">
              <a:rPr lang="en-US" smtClean="0"/>
              <a:t>‹N›</a:t>
            </a:fld>
            <a:endParaRPr lang="en-US" dirty="0"/>
          </a:p>
        </p:txBody>
      </p:sp>
    </p:spTree>
    <p:extLst>
      <p:ext uri="{BB962C8B-B14F-4D97-AF65-F5344CB8AC3E}">
        <p14:creationId xmlns:p14="http://schemas.microsoft.com/office/powerpoint/2010/main" val="40209689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p:cNvSpPr>
            <a:spLocks noGrp="1"/>
          </p:cNvSpPr>
          <p:nvPr>
            <p:ph type="dt" sz="half" idx="10"/>
          </p:nvPr>
        </p:nvSpPr>
        <p:spPr/>
        <p:txBody>
          <a:bodyPr/>
          <a:lstStyle/>
          <a:p>
            <a:fld id="{96DFF08F-DC6B-4601-B491-B0F83F6DD2DA}" type="datetimeFigureOut">
              <a:rPr lang="en-US" smtClean="0"/>
              <a:t>7/6/2016</a:t>
            </a:fld>
            <a:endParaRPr lang="en-US" dirty="0"/>
          </a:p>
        </p:txBody>
      </p:sp>
      <p:sp>
        <p:nvSpPr>
          <p:cNvPr id="3" name="Segnaposto piè di pagina 2"/>
          <p:cNvSpPr>
            <a:spLocks noGrp="1"/>
          </p:cNvSpPr>
          <p:nvPr>
            <p:ph type="ftr" sz="quarter" idx="11"/>
          </p:nvPr>
        </p:nvSpPr>
        <p:spPr/>
        <p:txBody>
          <a:bodyPr/>
          <a:lstStyle/>
          <a:p>
            <a:endParaRPr lang="en-US" dirty="0"/>
          </a:p>
        </p:txBody>
      </p:sp>
      <p:sp>
        <p:nvSpPr>
          <p:cNvPr id="4" name="Segnaposto numero diapositiva 3"/>
          <p:cNvSpPr>
            <a:spLocks noGrp="1"/>
          </p:cNvSpPr>
          <p:nvPr>
            <p:ph type="sldNum" sz="quarter" idx="12"/>
          </p:nvPr>
        </p:nvSpPr>
        <p:spPr/>
        <p:txBody>
          <a:bodyPr/>
          <a:lstStyle/>
          <a:p>
            <a:fld id="{4FAB73BC-B049-4115-A692-8D63A059BFB8}" type="slidenum">
              <a:rPr lang="en-US" smtClean="0"/>
              <a:t>‹N›</a:t>
            </a:fld>
            <a:endParaRPr lang="en-US" dirty="0"/>
          </a:p>
        </p:txBody>
      </p:sp>
    </p:spTree>
    <p:extLst>
      <p:ext uri="{BB962C8B-B14F-4D97-AF65-F5344CB8AC3E}">
        <p14:creationId xmlns:p14="http://schemas.microsoft.com/office/powerpoint/2010/main" val="5417414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a:t>
            </a:r>
          </a:p>
        </p:txBody>
      </p:sp>
      <p:sp>
        <p:nvSpPr>
          <p:cNvPr id="3" name="Segnaposto contenut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Modifica gli stili del testo dello schema</a:t>
            </a:r>
          </a:p>
        </p:txBody>
      </p:sp>
      <p:sp>
        <p:nvSpPr>
          <p:cNvPr id="5" name="Segnaposto data 4"/>
          <p:cNvSpPr>
            <a:spLocks noGrp="1"/>
          </p:cNvSpPr>
          <p:nvPr>
            <p:ph type="dt" sz="half" idx="10"/>
          </p:nvPr>
        </p:nvSpPr>
        <p:spPr/>
        <p:txBody>
          <a:bodyPr/>
          <a:lstStyle/>
          <a:p>
            <a:fld id="{96DFF08F-DC6B-4601-B491-B0F83F6DD2DA}" type="datetimeFigureOut">
              <a:rPr lang="en-US" smtClean="0"/>
              <a:t>7/6/2016</a:t>
            </a:fld>
            <a:endParaRPr lang="en-US" dirty="0"/>
          </a:p>
        </p:txBody>
      </p:sp>
      <p:sp>
        <p:nvSpPr>
          <p:cNvPr id="6" name="Segnaposto piè di pagina 5"/>
          <p:cNvSpPr>
            <a:spLocks noGrp="1"/>
          </p:cNvSpPr>
          <p:nvPr>
            <p:ph type="ftr" sz="quarter" idx="11"/>
          </p:nvPr>
        </p:nvSpPr>
        <p:spPr/>
        <p:txBody>
          <a:bodyPr/>
          <a:lstStyle/>
          <a:p>
            <a:endParaRPr lang="en-US" dirty="0"/>
          </a:p>
        </p:txBody>
      </p:sp>
      <p:sp>
        <p:nvSpPr>
          <p:cNvPr id="7" name="Segnaposto numero diapositiva 6"/>
          <p:cNvSpPr>
            <a:spLocks noGrp="1"/>
          </p:cNvSpPr>
          <p:nvPr>
            <p:ph type="sldNum" sz="quarter" idx="12"/>
          </p:nvPr>
        </p:nvSpPr>
        <p:spPr/>
        <p:txBody>
          <a:bodyPr/>
          <a:lstStyle/>
          <a:p>
            <a:fld id="{4FAB73BC-B049-4115-A692-8D63A059BFB8}" type="slidenum">
              <a:rPr lang="en-US" smtClean="0"/>
              <a:t>‹N›</a:t>
            </a:fld>
            <a:endParaRPr lang="en-US" dirty="0"/>
          </a:p>
        </p:txBody>
      </p:sp>
    </p:spTree>
    <p:extLst>
      <p:ext uri="{BB962C8B-B14F-4D97-AF65-F5344CB8AC3E}">
        <p14:creationId xmlns:p14="http://schemas.microsoft.com/office/powerpoint/2010/main" val="35717834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a:t>
            </a:r>
          </a:p>
        </p:txBody>
      </p:sp>
      <p:sp>
        <p:nvSpPr>
          <p:cNvPr id="3" name="Segnaposto immagin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Modifica gli stili del testo dello schema</a:t>
            </a:r>
          </a:p>
        </p:txBody>
      </p:sp>
      <p:sp>
        <p:nvSpPr>
          <p:cNvPr id="5" name="Segnaposto data 4"/>
          <p:cNvSpPr>
            <a:spLocks noGrp="1"/>
          </p:cNvSpPr>
          <p:nvPr>
            <p:ph type="dt" sz="half" idx="10"/>
          </p:nvPr>
        </p:nvSpPr>
        <p:spPr/>
        <p:txBody>
          <a:bodyPr/>
          <a:lstStyle/>
          <a:p>
            <a:fld id="{96DFF08F-DC6B-4601-B491-B0F83F6DD2DA}" type="datetimeFigureOut">
              <a:rPr lang="en-US" smtClean="0"/>
              <a:t>7/6/2016</a:t>
            </a:fld>
            <a:endParaRPr lang="en-US" dirty="0"/>
          </a:p>
        </p:txBody>
      </p:sp>
      <p:sp>
        <p:nvSpPr>
          <p:cNvPr id="6" name="Segnaposto piè di pagina 5"/>
          <p:cNvSpPr>
            <a:spLocks noGrp="1"/>
          </p:cNvSpPr>
          <p:nvPr>
            <p:ph type="ftr" sz="quarter" idx="11"/>
          </p:nvPr>
        </p:nvSpPr>
        <p:spPr/>
        <p:txBody>
          <a:bodyPr/>
          <a:lstStyle/>
          <a:p>
            <a:endParaRPr lang="en-US" dirty="0"/>
          </a:p>
        </p:txBody>
      </p:sp>
      <p:sp>
        <p:nvSpPr>
          <p:cNvPr id="7" name="Segnaposto numero diapositiva 6"/>
          <p:cNvSpPr>
            <a:spLocks noGrp="1"/>
          </p:cNvSpPr>
          <p:nvPr>
            <p:ph type="sldNum" sz="quarter" idx="12"/>
          </p:nvPr>
        </p:nvSpPr>
        <p:spPr/>
        <p:txBody>
          <a:bodyPr/>
          <a:lstStyle/>
          <a:p>
            <a:fld id="{4FAB73BC-B049-4115-A692-8D63A059BFB8}" type="slidenum">
              <a:rPr lang="en-US" smtClean="0"/>
              <a:t>‹N›</a:t>
            </a:fld>
            <a:endParaRPr lang="en-US" dirty="0"/>
          </a:p>
        </p:txBody>
      </p:sp>
    </p:spTree>
    <p:extLst>
      <p:ext uri="{BB962C8B-B14F-4D97-AF65-F5344CB8AC3E}">
        <p14:creationId xmlns:p14="http://schemas.microsoft.com/office/powerpoint/2010/main" val="25573467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a:t>
            </a:r>
          </a:p>
        </p:txBody>
      </p:sp>
      <p:sp>
        <p:nvSpPr>
          <p:cNvPr id="3" name="Segnaposto tes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DFF08F-DC6B-4601-B491-B0F83F6DD2DA}" type="datetimeFigureOut">
              <a:rPr lang="en-US" smtClean="0"/>
              <a:pPr/>
              <a:t>7/6/2016</a:t>
            </a:fld>
            <a:endParaRPr lang="en-US" dirty="0"/>
          </a:p>
        </p:txBody>
      </p:sp>
      <p:sp>
        <p:nvSpPr>
          <p:cNvPr id="5" name="Segnaposto piè di pa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egnaposto numero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AB73BC-B049-4115-A692-8D63A059BFB8}" type="slidenum">
              <a:rPr lang="en-US" smtClean="0"/>
              <a:pPr/>
              <a:t>‹N›</a:t>
            </a:fld>
            <a:endParaRPr lang="en-US" dirty="0"/>
          </a:p>
        </p:txBody>
      </p:sp>
    </p:spTree>
    <p:extLst>
      <p:ext uri="{BB962C8B-B14F-4D97-AF65-F5344CB8AC3E}">
        <p14:creationId xmlns:p14="http://schemas.microsoft.com/office/powerpoint/2010/main" val="1281546531"/>
      </p:ext>
    </p:extLst>
  </p:cSld>
  <p:clrMap bg1="lt1" tx1="dk1" bg2="lt2" tx2="dk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6.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839788" y="457200"/>
            <a:ext cx="3932237" cy="584200"/>
          </a:xfrm>
        </p:spPr>
        <p:txBody>
          <a:bodyPr anchor="t"/>
          <a:lstStyle/>
          <a:p>
            <a:r>
              <a:rPr lang="it-IT" dirty="0"/>
              <a:t>MVC Pattern</a:t>
            </a:r>
          </a:p>
        </p:txBody>
      </p:sp>
      <p:sp>
        <p:nvSpPr>
          <p:cNvPr id="15" name="Segnaposto testo 14"/>
          <p:cNvSpPr>
            <a:spLocks noGrp="1"/>
          </p:cNvSpPr>
          <p:nvPr>
            <p:ph type="body" sz="half" idx="2"/>
          </p:nvPr>
        </p:nvSpPr>
        <p:spPr>
          <a:xfrm>
            <a:off x="839788" y="2476103"/>
            <a:ext cx="3932237" cy="1905794"/>
          </a:xfrm>
        </p:spPr>
        <p:txBody>
          <a:bodyPr anchor="t"/>
          <a:lstStyle/>
          <a:p>
            <a:pPr algn="just"/>
            <a:r>
              <a:rPr lang="en-US" dirty="0"/>
              <a:t>The whole architecture of the application follows the </a:t>
            </a:r>
            <a:r>
              <a:rPr lang="en-US" b="1" dirty="0"/>
              <a:t>MVC</a:t>
            </a:r>
            <a:r>
              <a:rPr lang="en-US" dirty="0"/>
              <a:t> pattern, the model contains all the information about the game and the controller manages it. The view is composed by two parts, one on the server side and the other on the client side, that communicate with each other.</a:t>
            </a:r>
            <a:endParaRPr lang="it-IT" dirty="0"/>
          </a:p>
        </p:txBody>
      </p:sp>
      <p:grpSp>
        <p:nvGrpSpPr>
          <p:cNvPr id="4" name="Gruppo 3"/>
          <p:cNvGrpSpPr/>
          <p:nvPr/>
        </p:nvGrpSpPr>
        <p:grpSpPr>
          <a:xfrm>
            <a:off x="5601045" y="0"/>
            <a:ext cx="6131751" cy="6858000"/>
            <a:chOff x="5601045" y="0"/>
            <a:chExt cx="6131751" cy="6858000"/>
          </a:xfrm>
        </p:grpSpPr>
        <p:grpSp>
          <p:nvGrpSpPr>
            <p:cNvPr id="8" name="Gruppo 7"/>
            <p:cNvGrpSpPr/>
            <p:nvPr/>
          </p:nvGrpSpPr>
          <p:grpSpPr>
            <a:xfrm>
              <a:off x="5601045" y="0"/>
              <a:ext cx="6131751" cy="6858000"/>
              <a:chOff x="3030124" y="0"/>
              <a:chExt cx="6131751" cy="6858000"/>
            </a:xfrm>
          </p:grpSpPr>
          <p:pic>
            <p:nvPicPr>
              <p:cNvPr id="3" name="Immagine 2"/>
              <p:cNvPicPr>
                <a:picLocks noChangeAspect="1"/>
              </p:cNvPicPr>
              <p:nvPr/>
            </p:nvPicPr>
            <p:blipFill>
              <a:blip r:embed="rId2"/>
              <a:stretch>
                <a:fillRect/>
              </a:stretch>
            </p:blipFill>
            <p:spPr>
              <a:xfrm>
                <a:off x="3030124" y="0"/>
                <a:ext cx="6131751" cy="6858000"/>
              </a:xfrm>
              <a:prstGeom prst="rect">
                <a:avLst/>
              </a:prstGeom>
            </p:spPr>
          </p:pic>
          <p:sp>
            <p:nvSpPr>
              <p:cNvPr id="9" name="Rettangolo 8"/>
              <p:cNvSpPr/>
              <p:nvPr/>
            </p:nvSpPr>
            <p:spPr>
              <a:xfrm>
                <a:off x="7559040" y="242355"/>
                <a:ext cx="1051560" cy="262469"/>
              </a:xfrm>
              <a:prstGeom prst="rect">
                <a:avLst/>
              </a:prstGeom>
              <a:solidFill>
                <a:srgbClr val="FF0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0" name="Rettangolo 9"/>
              <p:cNvSpPr/>
              <p:nvPr/>
            </p:nvSpPr>
            <p:spPr>
              <a:xfrm>
                <a:off x="6057901" y="1437744"/>
                <a:ext cx="933450" cy="262469"/>
              </a:xfrm>
              <a:prstGeom prst="rect">
                <a:avLst/>
              </a:prstGeom>
              <a:solidFill>
                <a:srgbClr val="FF0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1" name="Rettangolo 10"/>
              <p:cNvSpPr/>
              <p:nvPr/>
            </p:nvSpPr>
            <p:spPr>
              <a:xfrm>
                <a:off x="7759064" y="4011874"/>
                <a:ext cx="1213485" cy="262469"/>
              </a:xfrm>
              <a:prstGeom prst="rect">
                <a:avLst/>
              </a:prstGeom>
              <a:solidFill>
                <a:srgbClr val="FF0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grpSp>
        <p:sp>
          <p:nvSpPr>
            <p:cNvPr id="17" name="Rettangolo 16"/>
            <p:cNvSpPr/>
            <p:nvPr/>
          </p:nvSpPr>
          <p:spPr>
            <a:xfrm>
              <a:off x="6972300" y="5670551"/>
              <a:ext cx="573578" cy="260350"/>
            </a:xfrm>
            <a:prstGeom prst="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8" name="Rettangolo 17"/>
            <p:cNvSpPr/>
            <p:nvPr/>
          </p:nvSpPr>
          <p:spPr>
            <a:xfrm>
              <a:off x="8553450" y="3282950"/>
              <a:ext cx="573254" cy="260350"/>
            </a:xfrm>
            <a:prstGeom prst="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grpSp>
    </p:spTree>
    <p:extLst>
      <p:ext uri="{BB962C8B-B14F-4D97-AF65-F5344CB8AC3E}">
        <p14:creationId xmlns:p14="http://schemas.microsoft.com/office/powerpoint/2010/main" val="3612469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a:t>Client connection side</a:t>
            </a:r>
          </a:p>
        </p:txBody>
      </p:sp>
      <p:grpSp>
        <p:nvGrpSpPr>
          <p:cNvPr id="3" name="Gruppo 2"/>
          <p:cNvGrpSpPr/>
          <p:nvPr/>
        </p:nvGrpSpPr>
        <p:grpSpPr>
          <a:xfrm>
            <a:off x="1259681" y="1482724"/>
            <a:ext cx="9672637" cy="4244975"/>
            <a:chOff x="1681162" y="1571625"/>
            <a:chExt cx="8829675" cy="3714750"/>
          </a:xfrm>
        </p:grpSpPr>
        <p:pic>
          <p:nvPicPr>
            <p:cNvPr id="9" name="Immagine 8"/>
            <p:cNvPicPr>
              <a:picLocks noChangeAspect="1"/>
            </p:cNvPicPr>
            <p:nvPr/>
          </p:nvPicPr>
          <p:blipFill>
            <a:blip r:embed="rId2"/>
            <a:stretch>
              <a:fillRect/>
            </a:stretch>
          </p:blipFill>
          <p:spPr>
            <a:xfrm>
              <a:off x="1681162" y="1571625"/>
              <a:ext cx="8829675" cy="3714750"/>
            </a:xfrm>
            <a:prstGeom prst="rect">
              <a:avLst/>
            </a:prstGeom>
          </p:spPr>
        </p:pic>
        <p:sp>
          <p:nvSpPr>
            <p:cNvPr id="4" name="Rettangolo 3"/>
            <p:cNvSpPr/>
            <p:nvPr/>
          </p:nvSpPr>
          <p:spPr>
            <a:xfrm>
              <a:off x="1895039" y="1781007"/>
              <a:ext cx="1662026" cy="258455"/>
            </a:xfrm>
            <a:prstGeom prst="rect">
              <a:avLst/>
            </a:prstGeom>
            <a:solidFill>
              <a:srgbClr val="00B05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ttangolo 4"/>
            <p:cNvSpPr/>
            <p:nvPr/>
          </p:nvSpPr>
          <p:spPr>
            <a:xfrm>
              <a:off x="4324350" y="2822650"/>
              <a:ext cx="1476375" cy="263376"/>
            </a:xfrm>
            <a:prstGeom prst="rect">
              <a:avLst/>
            </a:prstGeom>
            <a:solidFill>
              <a:srgbClr val="00B05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ttangolo 5"/>
            <p:cNvSpPr/>
            <p:nvPr/>
          </p:nvSpPr>
          <p:spPr>
            <a:xfrm>
              <a:off x="8971115" y="2828394"/>
              <a:ext cx="1344812" cy="257632"/>
            </a:xfrm>
            <a:prstGeom prst="rect">
              <a:avLst/>
            </a:prstGeom>
            <a:solidFill>
              <a:srgbClr val="FFC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ttangolo 6"/>
            <p:cNvSpPr/>
            <p:nvPr/>
          </p:nvSpPr>
          <p:spPr>
            <a:xfrm>
              <a:off x="2400300" y="3872941"/>
              <a:ext cx="1462329" cy="263378"/>
            </a:xfrm>
            <a:prstGeom prst="rect">
              <a:avLst/>
            </a:prstGeom>
            <a:solidFill>
              <a:srgbClr val="FFC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ttangolo 7"/>
            <p:cNvSpPr/>
            <p:nvPr/>
          </p:nvSpPr>
          <p:spPr>
            <a:xfrm>
              <a:off x="2880277" y="2822650"/>
              <a:ext cx="1228725" cy="263376"/>
            </a:xfrm>
            <a:prstGeom prst="rect">
              <a:avLst/>
            </a:prstGeom>
            <a:solidFill>
              <a:srgbClr val="FFC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ttangolo 9"/>
            <p:cNvSpPr/>
            <p:nvPr/>
          </p:nvSpPr>
          <p:spPr>
            <a:xfrm>
              <a:off x="4705593" y="3872943"/>
              <a:ext cx="1584000" cy="263376"/>
            </a:xfrm>
            <a:prstGeom prst="rect">
              <a:avLst/>
            </a:prstGeom>
            <a:solidFill>
              <a:srgbClr val="00B05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ttangolo 10"/>
            <p:cNvSpPr/>
            <p:nvPr/>
          </p:nvSpPr>
          <p:spPr>
            <a:xfrm>
              <a:off x="7648575" y="1772304"/>
              <a:ext cx="1133475" cy="263376"/>
            </a:xfrm>
            <a:prstGeom prst="rect">
              <a:avLst/>
            </a:prstGeom>
            <a:gradFill flip="none" rotWithShape="1">
              <a:gsLst>
                <a:gs pos="50000">
                  <a:srgbClr val="00B050">
                    <a:alpha val="40000"/>
                  </a:srgbClr>
                </a:gs>
                <a:gs pos="50000">
                  <a:srgbClr val="FFC000">
                    <a:alpha val="40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2" name="CasellaDiTesto 11"/>
          <p:cNvSpPr txBox="1"/>
          <p:nvPr/>
        </p:nvSpPr>
        <p:spPr>
          <a:xfrm>
            <a:off x="1136649" y="5713522"/>
            <a:ext cx="9918700" cy="923330"/>
          </a:xfrm>
          <a:prstGeom prst="rect">
            <a:avLst/>
          </a:prstGeom>
          <a:noFill/>
        </p:spPr>
        <p:txBody>
          <a:bodyPr wrap="square" rtlCol="0">
            <a:spAutoFit/>
          </a:bodyPr>
          <a:lstStyle/>
          <a:p>
            <a:r>
              <a:rPr lang="en-US" dirty="0"/>
              <a:t>Any message from the Server is handled by the specific socket or RMI class, while the Communication class is responsible for forwarding any message from the </a:t>
            </a:r>
            <a:r>
              <a:rPr lang="en-US" dirty="0" err="1"/>
              <a:t>ClientView</a:t>
            </a:r>
            <a:r>
              <a:rPr lang="en-US" dirty="0"/>
              <a:t> (either CLI or GUI) to the Server using the proper RMI or Socket class.</a:t>
            </a:r>
          </a:p>
        </p:txBody>
      </p:sp>
    </p:spTree>
    <p:extLst>
      <p:ext uri="{BB962C8B-B14F-4D97-AF65-F5344CB8AC3E}">
        <p14:creationId xmlns:p14="http://schemas.microsoft.com/office/powerpoint/2010/main" val="9015934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Message</a:t>
            </a:r>
          </a:p>
        </p:txBody>
      </p:sp>
      <p:pic>
        <p:nvPicPr>
          <p:cNvPr id="3" name="Immagine 2"/>
          <p:cNvPicPr>
            <a:picLocks noChangeAspect="1"/>
          </p:cNvPicPr>
          <p:nvPr/>
        </p:nvPicPr>
        <p:blipFill>
          <a:blip r:embed="rId2"/>
          <a:stretch>
            <a:fillRect/>
          </a:stretch>
        </p:blipFill>
        <p:spPr>
          <a:xfrm>
            <a:off x="2243323" y="1881188"/>
            <a:ext cx="7705353" cy="2373312"/>
          </a:xfrm>
          <a:prstGeom prst="rect">
            <a:avLst/>
          </a:prstGeom>
        </p:spPr>
      </p:pic>
      <p:sp>
        <p:nvSpPr>
          <p:cNvPr id="8" name="CasellaDiTesto 7"/>
          <p:cNvSpPr txBox="1"/>
          <p:nvPr/>
        </p:nvSpPr>
        <p:spPr>
          <a:xfrm>
            <a:off x="508000" y="5118100"/>
            <a:ext cx="10502900" cy="1200329"/>
          </a:xfrm>
          <a:prstGeom prst="rect">
            <a:avLst/>
          </a:prstGeom>
          <a:noFill/>
        </p:spPr>
        <p:txBody>
          <a:bodyPr wrap="square" rtlCol="0">
            <a:spAutoFit/>
          </a:bodyPr>
          <a:lstStyle/>
          <a:p>
            <a:r>
              <a:rPr lang="it-IT" dirty="0"/>
              <a:t>In general </a:t>
            </a:r>
            <a:r>
              <a:rPr lang="it-IT" dirty="0" err="1"/>
              <a:t>Messages</a:t>
            </a:r>
            <a:r>
              <a:rPr lang="it-IT" dirty="0"/>
              <a:t> </a:t>
            </a:r>
            <a:r>
              <a:rPr lang="it-IT" dirty="0" err="1"/>
              <a:t>allow</a:t>
            </a:r>
            <a:r>
              <a:rPr lang="it-IT" dirty="0"/>
              <a:t> </a:t>
            </a:r>
            <a:r>
              <a:rPr lang="it-IT" dirty="0" err="1"/>
              <a:t>communication</a:t>
            </a:r>
            <a:r>
              <a:rPr lang="it-IT" dirty="0"/>
              <a:t> </a:t>
            </a:r>
            <a:r>
              <a:rPr lang="it-IT" dirty="0" err="1"/>
              <a:t>between</a:t>
            </a:r>
            <a:r>
              <a:rPr lang="it-IT" dirty="0"/>
              <a:t> Server an Clients.</a:t>
            </a:r>
          </a:p>
          <a:p>
            <a:endParaRPr lang="it-IT" dirty="0"/>
          </a:p>
          <a:p>
            <a:r>
              <a:rPr lang="it-IT" dirty="0" err="1"/>
              <a:t>DisconnectionsMsg</a:t>
            </a:r>
            <a:r>
              <a:rPr lang="it-IT" dirty="0"/>
              <a:t> </a:t>
            </a:r>
            <a:r>
              <a:rPr lang="it-IT" dirty="0" err="1"/>
              <a:t>is</a:t>
            </a:r>
            <a:r>
              <a:rPr lang="it-IT" dirty="0"/>
              <a:t> </a:t>
            </a:r>
            <a:r>
              <a:rPr lang="it-IT" dirty="0" err="1"/>
              <a:t>specifically</a:t>
            </a:r>
            <a:r>
              <a:rPr lang="it-IT" dirty="0"/>
              <a:t> </a:t>
            </a:r>
            <a:r>
              <a:rPr lang="it-IT" dirty="0" err="1"/>
              <a:t>used</a:t>
            </a:r>
            <a:r>
              <a:rPr lang="it-IT" dirty="0"/>
              <a:t> by the Server to </a:t>
            </a:r>
            <a:r>
              <a:rPr lang="it-IT" dirty="0" err="1"/>
              <a:t>inform</a:t>
            </a:r>
            <a:r>
              <a:rPr lang="it-IT" dirty="0"/>
              <a:t> the Controller </a:t>
            </a:r>
            <a:r>
              <a:rPr lang="it-IT" dirty="0" err="1"/>
              <a:t>class</a:t>
            </a:r>
            <a:r>
              <a:rPr lang="it-IT" dirty="0"/>
              <a:t> </a:t>
            </a:r>
            <a:r>
              <a:rPr lang="it-IT" dirty="0" err="1"/>
              <a:t>that</a:t>
            </a:r>
            <a:r>
              <a:rPr lang="it-IT" dirty="0"/>
              <a:t> a player </a:t>
            </a:r>
            <a:r>
              <a:rPr lang="it-IT" dirty="0" err="1"/>
              <a:t>is</a:t>
            </a:r>
            <a:r>
              <a:rPr lang="it-IT" dirty="0"/>
              <a:t> no </a:t>
            </a:r>
            <a:r>
              <a:rPr lang="it-IT" dirty="0" err="1"/>
              <a:t>longer</a:t>
            </a:r>
            <a:r>
              <a:rPr lang="it-IT" dirty="0"/>
              <a:t> </a:t>
            </a:r>
            <a:r>
              <a:rPr lang="it-IT" dirty="0" err="1"/>
              <a:t>connected</a:t>
            </a:r>
            <a:r>
              <a:rPr lang="it-IT" dirty="0"/>
              <a:t>.</a:t>
            </a:r>
          </a:p>
        </p:txBody>
      </p:sp>
    </p:spTree>
    <p:extLst>
      <p:ext uri="{BB962C8B-B14F-4D97-AF65-F5344CB8AC3E}">
        <p14:creationId xmlns:p14="http://schemas.microsoft.com/office/powerpoint/2010/main" val="22172222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p:cNvSpPr>
            <a:spLocks noGrp="1"/>
          </p:cNvSpPr>
          <p:nvPr>
            <p:ph type="title"/>
          </p:nvPr>
        </p:nvSpPr>
        <p:spPr/>
        <p:txBody>
          <a:bodyPr/>
          <a:lstStyle/>
          <a:p>
            <a:r>
              <a:rPr lang="it-IT" dirty="0"/>
              <a:t>Client </a:t>
            </a:r>
            <a:r>
              <a:rPr lang="it-IT" dirty="0" err="1"/>
              <a:t>messages</a:t>
            </a:r>
            <a:endParaRPr lang="it-IT" dirty="0"/>
          </a:p>
        </p:txBody>
      </p:sp>
      <p:pic>
        <p:nvPicPr>
          <p:cNvPr id="5" name="Immagine 4"/>
          <p:cNvPicPr>
            <a:picLocks noChangeAspect="1"/>
          </p:cNvPicPr>
          <p:nvPr/>
        </p:nvPicPr>
        <p:blipFill>
          <a:blip r:embed="rId2"/>
          <a:stretch>
            <a:fillRect/>
          </a:stretch>
        </p:blipFill>
        <p:spPr>
          <a:xfrm>
            <a:off x="0" y="2358023"/>
            <a:ext cx="12192000" cy="2141954"/>
          </a:xfrm>
          <a:prstGeom prst="rect">
            <a:avLst/>
          </a:prstGeom>
        </p:spPr>
      </p:pic>
    </p:spTree>
    <p:extLst>
      <p:ext uri="{BB962C8B-B14F-4D97-AF65-F5344CB8AC3E}">
        <p14:creationId xmlns:p14="http://schemas.microsoft.com/office/powerpoint/2010/main" val="15675008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magine 2"/>
          <p:cNvPicPr>
            <a:picLocks noChangeAspect="1"/>
          </p:cNvPicPr>
          <p:nvPr/>
        </p:nvPicPr>
        <p:blipFill rotWithShape="1">
          <a:blip r:embed="rId2"/>
          <a:srcRect l="1" r="44565"/>
          <a:stretch/>
        </p:blipFill>
        <p:spPr>
          <a:xfrm>
            <a:off x="119269" y="1141923"/>
            <a:ext cx="11675166" cy="2224273"/>
          </a:xfrm>
          <a:prstGeom prst="rect">
            <a:avLst/>
          </a:prstGeom>
        </p:spPr>
      </p:pic>
      <p:pic>
        <p:nvPicPr>
          <p:cNvPr id="4" name="Immagine 3"/>
          <p:cNvPicPr>
            <a:picLocks noChangeAspect="1"/>
          </p:cNvPicPr>
          <p:nvPr/>
        </p:nvPicPr>
        <p:blipFill rotWithShape="1">
          <a:blip r:embed="rId2"/>
          <a:srcRect l="48750"/>
          <a:stretch/>
        </p:blipFill>
        <p:spPr>
          <a:xfrm>
            <a:off x="424070" y="3871876"/>
            <a:ext cx="11628781" cy="2396336"/>
          </a:xfrm>
          <a:prstGeom prst="rect">
            <a:avLst/>
          </a:prstGeom>
        </p:spPr>
      </p:pic>
      <p:sp>
        <p:nvSpPr>
          <p:cNvPr id="5" name="Titolo 4"/>
          <p:cNvSpPr>
            <a:spLocks noGrp="1"/>
          </p:cNvSpPr>
          <p:nvPr>
            <p:ph type="title"/>
          </p:nvPr>
        </p:nvSpPr>
        <p:spPr/>
        <p:txBody>
          <a:bodyPr/>
          <a:lstStyle/>
          <a:p>
            <a:r>
              <a:rPr lang="it-IT" dirty="0"/>
              <a:t>Server </a:t>
            </a:r>
            <a:r>
              <a:rPr lang="it-IT" dirty="0" err="1"/>
              <a:t>messages</a:t>
            </a:r>
            <a:endParaRPr lang="it-IT" dirty="0"/>
          </a:p>
        </p:txBody>
      </p:sp>
    </p:spTree>
    <p:extLst>
      <p:ext uri="{BB962C8B-B14F-4D97-AF65-F5344CB8AC3E}">
        <p14:creationId xmlns:p14="http://schemas.microsoft.com/office/powerpoint/2010/main" val="16716836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839788" y="457200"/>
            <a:ext cx="8583612" cy="546100"/>
          </a:xfrm>
        </p:spPr>
        <p:txBody>
          <a:bodyPr anchor="t"/>
          <a:lstStyle/>
          <a:p>
            <a:r>
              <a:rPr lang="it-IT" dirty="0" err="1"/>
              <a:t>Implemented</a:t>
            </a:r>
            <a:r>
              <a:rPr lang="it-IT" dirty="0"/>
              <a:t> </a:t>
            </a:r>
            <a:r>
              <a:rPr lang="it-IT" dirty="0" err="1"/>
              <a:t>features</a:t>
            </a:r>
            <a:r>
              <a:rPr lang="it-IT" dirty="0"/>
              <a:t>: GUI/CLI</a:t>
            </a:r>
          </a:p>
        </p:txBody>
      </p:sp>
      <p:grpSp>
        <p:nvGrpSpPr>
          <p:cNvPr id="3" name="Gruppo 2"/>
          <p:cNvGrpSpPr/>
          <p:nvPr/>
        </p:nvGrpSpPr>
        <p:grpSpPr>
          <a:xfrm>
            <a:off x="1259681" y="1482724"/>
            <a:ext cx="9672637" cy="4244975"/>
            <a:chOff x="1259681" y="1482724"/>
            <a:chExt cx="9672637" cy="4244975"/>
          </a:xfrm>
        </p:grpSpPr>
        <p:grpSp>
          <p:nvGrpSpPr>
            <p:cNvPr id="19" name="Gruppo 18"/>
            <p:cNvGrpSpPr/>
            <p:nvPr/>
          </p:nvGrpSpPr>
          <p:grpSpPr>
            <a:xfrm>
              <a:off x="1259681" y="1482724"/>
              <a:ext cx="9672637" cy="4244975"/>
              <a:chOff x="1681162" y="1571625"/>
              <a:chExt cx="8829675" cy="3714750"/>
            </a:xfrm>
          </p:grpSpPr>
          <p:pic>
            <p:nvPicPr>
              <p:cNvPr id="20" name="Immagine 19"/>
              <p:cNvPicPr>
                <a:picLocks noChangeAspect="1"/>
              </p:cNvPicPr>
              <p:nvPr/>
            </p:nvPicPr>
            <p:blipFill>
              <a:blip r:embed="rId2"/>
              <a:stretch>
                <a:fillRect/>
              </a:stretch>
            </p:blipFill>
            <p:spPr>
              <a:xfrm>
                <a:off x="1681162" y="1571625"/>
                <a:ext cx="8829675" cy="3714750"/>
              </a:xfrm>
              <a:prstGeom prst="rect">
                <a:avLst/>
              </a:prstGeom>
            </p:spPr>
          </p:pic>
          <p:sp>
            <p:nvSpPr>
              <p:cNvPr id="26" name="Rettangolo 25"/>
              <p:cNvSpPr/>
              <p:nvPr/>
            </p:nvSpPr>
            <p:spPr>
              <a:xfrm>
                <a:off x="5297043" y="4827478"/>
                <a:ext cx="597235" cy="263376"/>
              </a:xfrm>
              <a:prstGeom prst="rect">
                <a:avLst/>
              </a:prstGeom>
              <a:solidFill>
                <a:srgbClr val="0070C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ttangolo 26"/>
              <p:cNvSpPr/>
              <p:nvPr/>
            </p:nvSpPr>
            <p:spPr>
              <a:xfrm>
                <a:off x="7648575" y="1772304"/>
                <a:ext cx="1133475" cy="263376"/>
              </a:xfrm>
              <a:prstGeom prst="rect">
                <a:avLst/>
              </a:prstGeom>
              <a:gradFill flip="none" rotWithShape="1">
                <a:gsLst>
                  <a:gs pos="50000">
                    <a:srgbClr val="00B050">
                      <a:alpha val="40000"/>
                    </a:srgbClr>
                  </a:gs>
                  <a:gs pos="50000">
                    <a:srgbClr val="FFC000">
                      <a:alpha val="40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8" name="Rettangolo 27"/>
            <p:cNvSpPr/>
            <p:nvPr/>
          </p:nvSpPr>
          <p:spPr>
            <a:xfrm>
              <a:off x="6539027" y="4107181"/>
              <a:ext cx="768553" cy="315050"/>
            </a:xfrm>
            <a:prstGeom prst="rect">
              <a:avLst/>
            </a:prstGeom>
            <a:solidFill>
              <a:srgbClr val="7030A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ttangolo 28"/>
            <p:cNvSpPr/>
            <p:nvPr/>
          </p:nvSpPr>
          <p:spPr>
            <a:xfrm>
              <a:off x="8056224" y="4107181"/>
              <a:ext cx="798216" cy="315050"/>
            </a:xfrm>
            <a:prstGeom prst="rect">
              <a:avLst/>
            </a:prstGeom>
            <a:solidFill>
              <a:srgbClr val="7030A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ttangolo 29"/>
            <p:cNvSpPr/>
            <p:nvPr/>
          </p:nvSpPr>
          <p:spPr>
            <a:xfrm>
              <a:off x="8016240" y="2918459"/>
              <a:ext cx="1008000" cy="299163"/>
            </a:xfrm>
            <a:prstGeom prst="rect">
              <a:avLst/>
            </a:prstGeom>
            <a:solidFill>
              <a:srgbClr val="7030A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ttangolo 30"/>
            <p:cNvSpPr/>
            <p:nvPr/>
          </p:nvSpPr>
          <p:spPr>
            <a:xfrm>
              <a:off x="6653327" y="2918459"/>
              <a:ext cx="920953" cy="299163"/>
            </a:xfrm>
            <a:prstGeom prst="rect">
              <a:avLst/>
            </a:prstGeom>
            <a:solidFill>
              <a:srgbClr val="7030A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ttangolo 32"/>
            <p:cNvSpPr/>
            <p:nvPr/>
          </p:nvSpPr>
          <p:spPr>
            <a:xfrm>
              <a:off x="5100116" y="1713853"/>
              <a:ext cx="920953" cy="299163"/>
            </a:xfrm>
            <a:prstGeom prst="rect">
              <a:avLst/>
            </a:prstGeom>
            <a:solidFill>
              <a:srgbClr val="7030A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4" name="CasellaDiTesto 33"/>
          <p:cNvSpPr txBox="1"/>
          <p:nvPr/>
        </p:nvSpPr>
        <p:spPr>
          <a:xfrm>
            <a:off x="1136649" y="5586522"/>
            <a:ext cx="9918700" cy="1200329"/>
          </a:xfrm>
          <a:prstGeom prst="rect">
            <a:avLst/>
          </a:prstGeom>
          <a:noFill/>
        </p:spPr>
        <p:txBody>
          <a:bodyPr wrap="square" rtlCol="0">
            <a:spAutoFit/>
          </a:bodyPr>
          <a:lstStyle/>
          <a:p>
            <a:r>
              <a:rPr lang="en-US" dirty="0" err="1"/>
              <a:t>CLIView</a:t>
            </a:r>
            <a:r>
              <a:rPr lang="en-US" dirty="0"/>
              <a:t> and </a:t>
            </a:r>
            <a:r>
              <a:rPr lang="en-US" dirty="0" err="1"/>
              <a:t>GUIView</a:t>
            </a:r>
            <a:r>
              <a:rPr lang="en-US" dirty="0"/>
              <a:t> extends both the </a:t>
            </a:r>
            <a:r>
              <a:rPr lang="en-US" dirty="0" err="1"/>
              <a:t>ClientView</a:t>
            </a:r>
            <a:r>
              <a:rPr lang="en-US" dirty="0"/>
              <a:t> class allowing runtime instantiation of CLI or GUI (strategy pattern). Both register the player’s actions and deliver them to the </a:t>
            </a:r>
            <a:r>
              <a:rPr lang="en-US" dirty="0" err="1"/>
              <a:t>ServerView</a:t>
            </a:r>
            <a:r>
              <a:rPr lang="en-US" dirty="0"/>
              <a:t> through the Communication class.</a:t>
            </a:r>
          </a:p>
          <a:p>
            <a:r>
              <a:rPr lang="en-US" dirty="0"/>
              <a:t>The CLI used an Interpreter class that convert read String into callable Communication’s methods.</a:t>
            </a:r>
          </a:p>
        </p:txBody>
      </p:sp>
    </p:spTree>
    <p:extLst>
      <p:ext uri="{BB962C8B-B14F-4D97-AF65-F5344CB8AC3E}">
        <p14:creationId xmlns:p14="http://schemas.microsoft.com/office/powerpoint/2010/main" val="10416758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Immagine 9"/>
          <p:cNvPicPr>
            <a:picLocks noChangeAspect="1"/>
          </p:cNvPicPr>
          <p:nvPr/>
        </p:nvPicPr>
        <p:blipFill>
          <a:blip r:embed="rId2"/>
          <a:stretch>
            <a:fillRect/>
          </a:stretch>
        </p:blipFill>
        <p:spPr>
          <a:xfrm>
            <a:off x="3973778" y="0"/>
            <a:ext cx="7876643" cy="6858000"/>
          </a:xfrm>
          <a:prstGeom prst="rect">
            <a:avLst/>
          </a:prstGeom>
        </p:spPr>
      </p:pic>
      <p:sp>
        <p:nvSpPr>
          <p:cNvPr id="2" name="Titolo 1"/>
          <p:cNvSpPr>
            <a:spLocks noGrp="1"/>
          </p:cNvSpPr>
          <p:nvPr>
            <p:ph type="title"/>
          </p:nvPr>
        </p:nvSpPr>
        <p:spPr/>
        <p:txBody>
          <a:bodyPr/>
          <a:lstStyle/>
          <a:p>
            <a:r>
              <a:rPr lang="it-IT" dirty="0"/>
              <a:t>GUI</a:t>
            </a:r>
          </a:p>
        </p:txBody>
      </p:sp>
      <p:sp>
        <p:nvSpPr>
          <p:cNvPr id="3" name="CasellaDiTesto 2"/>
          <p:cNvSpPr txBox="1"/>
          <p:nvPr/>
        </p:nvSpPr>
        <p:spPr>
          <a:xfrm>
            <a:off x="584200" y="2136338"/>
            <a:ext cx="2730500" cy="2585323"/>
          </a:xfrm>
          <a:prstGeom prst="rect">
            <a:avLst/>
          </a:prstGeom>
          <a:noFill/>
        </p:spPr>
        <p:txBody>
          <a:bodyPr wrap="square" rtlCol="0">
            <a:spAutoFit/>
          </a:bodyPr>
          <a:lstStyle/>
          <a:p>
            <a:r>
              <a:rPr lang="en-US" dirty="0"/>
              <a:t>The </a:t>
            </a:r>
            <a:r>
              <a:rPr lang="en-US" dirty="0" err="1"/>
              <a:t>GuiView</a:t>
            </a:r>
            <a:r>
              <a:rPr lang="en-US" dirty="0"/>
              <a:t> class contains a reference to the GUI class which is the application main window.</a:t>
            </a:r>
          </a:p>
          <a:p>
            <a:endParaRPr lang="en-US" dirty="0"/>
          </a:p>
          <a:p>
            <a:r>
              <a:rPr lang="en-US" dirty="0"/>
              <a:t>When the game needs information from the player this window creates the proper </a:t>
            </a:r>
            <a:r>
              <a:rPr lang="en-US" dirty="0" err="1"/>
              <a:t>jDialog</a:t>
            </a:r>
            <a:r>
              <a:rPr lang="en-US" dirty="0"/>
              <a:t>.</a:t>
            </a:r>
          </a:p>
        </p:txBody>
      </p:sp>
    </p:spTree>
    <p:extLst>
      <p:ext uri="{BB962C8B-B14F-4D97-AF65-F5344CB8AC3E}">
        <p14:creationId xmlns:p14="http://schemas.microsoft.com/office/powerpoint/2010/main" val="37772190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ModelView</a:t>
            </a:r>
            <a:endParaRPr lang="it-IT" dirty="0"/>
          </a:p>
        </p:txBody>
      </p:sp>
      <p:pic>
        <p:nvPicPr>
          <p:cNvPr id="3" name="Immagine 2"/>
          <p:cNvPicPr>
            <a:picLocks noChangeAspect="1"/>
          </p:cNvPicPr>
          <p:nvPr/>
        </p:nvPicPr>
        <p:blipFill>
          <a:blip r:embed="rId2"/>
          <a:stretch>
            <a:fillRect/>
          </a:stretch>
        </p:blipFill>
        <p:spPr>
          <a:xfrm>
            <a:off x="0" y="2292828"/>
            <a:ext cx="12192000" cy="1901287"/>
          </a:xfrm>
          <a:prstGeom prst="rect">
            <a:avLst/>
          </a:prstGeom>
        </p:spPr>
      </p:pic>
      <p:sp>
        <p:nvSpPr>
          <p:cNvPr id="5" name="CasellaDiTesto 4"/>
          <p:cNvSpPr txBox="1"/>
          <p:nvPr/>
        </p:nvSpPr>
        <p:spPr>
          <a:xfrm>
            <a:off x="675860" y="4744280"/>
            <a:ext cx="10880035" cy="1477328"/>
          </a:xfrm>
          <a:prstGeom prst="rect">
            <a:avLst/>
          </a:prstGeom>
          <a:noFill/>
        </p:spPr>
        <p:txBody>
          <a:bodyPr wrap="square" rtlCol="0">
            <a:spAutoFit/>
          </a:bodyPr>
          <a:lstStyle/>
          <a:p>
            <a:pPr algn="just"/>
            <a:r>
              <a:rPr lang="en-US" dirty="0"/>
              <a:t>We choose to implement a </a:t>
            </a:r>
            <a:r>
              <a:rPr lang="en-US" dirty="0" err="1"/>
              <a:t>ModelView</a:t>
            </a:r>
            <a:r>
              <a:rPr lang="en-US" dirty="0"/>
              <a:t> class which is an always updated deep copy of the game.</a:t>
            </a:r>
          </a:p>
          <a:p>
            <a:pPr algn="just"/>
            <a:r>
              <a:rPr lang="en-US" dirty="0"/>
              <a:t>In this way the View hasn’t a reference to the proper model but it’s still able to refresh itself without communicate with the controller. </a:t>
            </a:r>
          </a:p>
          <a:p>
            <a:pPr algn="just"/>
            <a:r>
              <a:rPr lang="en-US" dirty="0"/>
              <a:t>Every main component of the game is observed by a </a:t>
            </a:r>
            <a:r>
              <a:rPr lang="en-US" i="1" dirty="0" err="1"/>
              <a:t>ComponentView</a:t>
            </a:r>
            <a:r>
              <a:rPr lang="en-US" i="1" dirty="0"/>
              <a:t> </a:t>
            </a:r>
            <a:r>
              <a:rPr lang="en-US" dirty="0"/>
              <a:t>class. Each of them updates itself when needed and notifies the </a:t>
            </a:r>
            <a:r>
              <a:rPr lang="en-US" dirty="0" err="1"/>
              <a:t>ModelView</a:t>
            </a:r>
            <a:r>
              <a:rPr lang="en-US" dirty="0"/>
              <a:t> class that sends the updates to the View.</a:t>
            </a:r>
            <a:endParaRPr lang="en-US" i="1" dirty="0"/>
          </a:p>
        </p:txBody>
      </p:sp>
    </p:spTree>
    <p:extLst>
      <p:ext uri="{BB962C8B-B14F-4D97-AF65-F5344CB8AC3E}">
        <p14:creationId xmlns:p14="http://schemas.microsoft.com/office/powerpoint/2010/main" val="5963932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magine 2"/>
          <p:cNvPicPr>
            <a:picLocks noChangeAspect="1"/>
          </p:cNvPicPr>
          <p:nvPr/>
        </p:nvPicPr>
        <p:blipFill>
          <a:blip r:embed="rId2"/>
          <a:stretch>
            <a:fillRect/>
          </a:stretch>
        </p:blipFill>
        <p:spPr>
          <a:xfrm>
            <a:off x="1250901" y="0"/>
            <a:ext cx="9690197" cy="6858000"/>
          </a:xfrm>
          <a:prstGeom prst="rect">
            <a:avLst/>
          </a:prstGeom>
        </p:spPr>
      </p:pic>
      <p:sp>
        <p:nvSpPr>
          <p:cNvPr id="2" name="Titolo 1"/>
          <p:cNvSpPr>
            <a:spLocks noGrp="1"/>
          </p:cNvSpPr>
          <p:nvPr>
            <p:ph type="title"/>
          </p:nvPr>
        </p:nvSpPr>
        <p:spPr/>
        <p:txBody>
          <a:bodyPr/>
          <a:lstStyle/>
          <a:p>
            <a:r>
              <a:rPr lang="it-IT" dirty="0"/>
              <a:t>Model</a:t>
            </a:r>
          </a:p>
        </p:txBody>
      </p:sp>
    </p:spTree>
    <p:extLst>
      <p:ext uri="{BB962C8B-B14F-4D97-AF65-F5344CB8AC3E}">
        <p14:creationId xmlns:p14="http://schemas.microsoft.com/office/powerpoint/2010/main" val="15249954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magine 1"/>
          <p:cNvPicPr>
            <a:picLocks noChangeAspect="1"/>
          </p:cNvPicPr>
          <p:nvPr/>
        </p:nvPicPr>
        <p:blipFill>
          <a:blip r:embed="rId2"/>
          <a:stretch>
            <a:fillRect/>
          </a:stretch>
        </p:blipFill>
        <p:spPr>
          <a:xfrm>
            <a:off x="0" y="2220951"/>
            <a:ext cx="12192000" cy="2416098"/>
          </a:xfrm>
          <a:prstGeom prst="rect">
            <a:avLst/>
          </a:prstGeom>
        </p:spPr>
      </p:pic>
      <p:sp>
        <p:nvSpPr>
          <p:cNvPr id="3" name="Titolo 2"/>
          <p:cNvSpPr>
            <a:spLocks noGrp="1"/>
          </p:cNvSpPr>
          <p:nvPr>
            <p:ph type="title"/>
          </p:nvPr>
        </p:nvSpPr>
        <p:spPr/>
        <p:txBody>
          <a:bodyPr/>
          <a:lstStyle/>
          <a:p>
            <a:r>
              <a:rPr lang="it-IT" dirty="0"/>
              <a:t>Bonus</a:t>
            </a:r>
          </a:p>
        </p:txBody>
      </p:sp>
    </p:spTree>
    <p:extLst>
      <p:ext uri="{BB962C8B-B14F-4D97-AF65-F5344CB8AC3E}">
        <p14:creationId xmlns:p14="http://schemas.microsoft.com/office/powerpoint/2010/main" val="37272453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Turnstate</a:t>
            </a:r>
            <a:r>
              <a:rPr lang="it-IT" dirty="0"/>
              <a:t> &amp; Action</a:t>
            </a:r>
          </a:p>
        </p:txBody>
      </p:sp>
      <p:pic>
        <p:nvPicPr>
          <p:cNvPr id="3" name="Immagine 2"/>
          <p:cNvPicPr>
            <a:picLocks noChangeAspect="1"/>
          </p:cNvPicPr>
          <p:nvPr/>
        </p:nvPicPr>
        <p:blipFill>
          <a:blip r:embed="rId2"/>
          <a:stretch>
            <a:fillRect/>
          </a:stretch>
        </p:blipFill>
        <p:spPr>
          <a:xfrm>
            <a:off x="1071562" y="1803400"/>
            <a:ext cx="10048875" cy="1524000"/>
          </a:xfrm>
          <a:prstGeom prst="rect">
            <a:avLst/>
          </a:prstGeom>
        </p:spPr>
      </p:pic>
      <p:pic>
        <p:nvPicPr>
          <p:cNvPr id="4" name="Immagine 3"/>
          <p:cNvPicPr>
            <a:picLocks noChangeAspect="1"/>
          </p:cNvPicPr>
          <p:nvPr/>
        </p:nvPicPr>
        <p:blipFill>
          <a:blip r:embed="rId3"/>
          <a:stretch>
            <a:fillRect/>
          </a:stretch>
        </p:blipFill>
        <p:spPr>
          <a:xfrm>
            <a:off x="0" y="3597696"/>
            <a:ext cx="12192000" cy="3167808"/>
          </a:xfrm>
          <a:prstGeom prst="rect">
            <a:avLst/>
          </a:prstGeom>
        </p:spPr>
      </p:pic>
    </p:spTree>
    <p:extLst>
      <p:ext uri="{BB962C8B-B14F-4D97-AF65-F5344CB8AC3E}">
        <p14:creationId xmlns:p14="http://schemas.microsoft.com/office/powerpoint/2010/main" val="15317541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Turn State Machine</a:t>
            </a:r>
          </a:p>
        </p:txBody>
      </p:sp>
      <p:pic>
        <p:nvPicPr>
          <p:cNvPr id="30" name="Immagine 29"/>
          <p:cNvPicPr>
            <a:picLocks noChangeAspect="1"/>
          </p:cNvPicPr>
          <p:nvPr/>
        </p:nvPicPr>
        <p:blipFill>
          <a:blip r:embed="rId2"/>
          <a:stretch>
            <a:fillRect/>
          </a:stretch>
        </p:blipFill>
        <p:spPr>
          <a:xfrm>
            <a:off x="4973745" y="4981092"/>
            <a:ext cx="1714739" cy="304843"/>
          </a:xfrm>
          <a:prstGeom prst="rect">
            <a:avLst/>
          </a:prstGeom>
        </p:spPr>
      </p:pic>
      <p:pic>
        <p:nvPicPr>
          <p:cNvPr id="31" name="Immagine 30"/>
          <p:cNvPicPr>
            <a:picLocks noChangeAspect="1"/>
          </p:cNvPicPr>
          <p:nvPr/>
        </p:nvPicPr>
        <p:blipFill>
          <a:blip r:embed="rId3"/>
          <a:stretch>
            <a:fillRect/>
          </a:stretch>
        </p:blipFill>
        <p:spPr>
          <a:xfrm>
            <a:off x="1899170" y="3295124"/>
            <a:ext cx="1133633" cy="295316"/>
          </a:xfrm>
          <a:prstGeom prst="rect">
            <a:avLst/>
          </a:prstGeom>
        </p:spPr>
      </p:pic>
      <p:pic>
        <p:nvPicPr>
          <p:cNvPr id="32" name="Immagine 31"/>
          <p:cNvPicPr>
            <a:picLocks noChangeAspect="1"/>
          </p:cNvPicPr>
          <p:nvPr/>
        </p:nvPicPr>
        <p:blipFill>
          <a:blip r:embed="rId4"/>
          <a:stretch>
            <a:fillRect/>
          </a:stretch>
        </p:blipFill>
        <p:spPr>
          <a:xfrm>
            <a:off x="10863194" y="3293644"/>
            <a:ext cx="981212" cy="304843"/>
          </a:xfrm>
          <a:prstGeom prst="rect">
            <a:avLst/>
          </a:prstGeom>
        </p:spPr>
      </p:pic>
      <p:pic>
        <p:nvPicPr>
          <p:cNvPr id="33" name="Immagine 32"/>
          <p:cNvPicPr>
            <a:picLocks noChangeAspect="1"/>
          </p:cNvPicPr>
          <p:nvPr/>
        </p:nvPicPr>
        <p:blipFill>
          <a:blip r:embed="rId5"/>
          <a:stretch>
            <a:fillRect/>
          </a:stretch>
        </p:blipFill>
        <p:spPr>
          <a:xfrm>
            <a:off x="257674" y="2718873"/>
            <a:ext cx="1086002" cy="304843"/>
          </a:xfrm>
          <a:prstGeom prst="rect">
            <a:avLst/>
          </a:prstGeom>
        </p:spPr>
      </p:pic>
      <p:pic>
        <p:nvPicPr>
          <p:cNvPr id="34" name="Immagine 33"/>
          <p:cNvPicPr>
            <a:picLocks noChangeAspect="1"/>
          </p:cNvPicPr>
          <p:nvPr/>
        </p:nvPicPr>
        <p:blipFill>
          <a:blip r:embed="rId6"/>
          <a:stretch>
            <a:fillRect/>
          </a:stretch>
        </p:blipFill>
        <p:spPr>
          <a:xfrm>
            <a:off x="4777038" y="1995608"/>
            <a:ext cx="1657581" cy="304843"/>
          </a:xfrm>
          <a:prstGeom prst="rect">
            <a:avLst/>
          </a:prstGeom>
        </p:spPr>
      </p:pic>
      <p:pic>
        <p:nvPicPr>
          <p:cNvPr id="35" name="Immagine 34"/>
          <p:cNvPicPr>
            <a:picLocks noChangeAspect="1"/>
          </p:cNvPicPr>
          <p:nvPr/>
        </p:nvPicPr>
        <p:blipFill>
          <a:blip r:embed="rId7"/>
          <a:stretch>
            <a:fillRect/>
          </a:stretch>
        </p:blipFill>
        <p:spPr>
          <a:xfrm>
            <a:off x="7681656" y="3295124"/>
            <a:ext cx="2181529" cy="295316"/>
          </a:xfrm>
          <a:prstGeom prst="rect">
            <a:avLst/>
          </a:prstGeom>
        </p:spPr>
      </p:pic>
      <p:cxnSp>
        <p:nvCxnSpPr>
          <p:cNvPr id="37" name="Connettore 7 36"/>
          <p:cNvCxnSpPr>
            <a:stCxn id="33" idx="2"/>
            <a:endCxn id="31" idx="1"/>
          </p:cNvCxnSpPr>
          <p:nvPr/>
        </p:nvCxnSpPr>
        <p:spPr>
          <a:xfrm rot="16200000" flipH="1">
            <a:off x="1140389" y="2684001"/>
            <a:ext cx="419066" cy="1098495"/>
          </a:xfrm>
          <a:prstGeom prst="curvedConnector2">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42" name="Connettore 7 41"/>
          <p:cNvCxnSpPr>
            <a:stCxn id="31" idx="0"/>
            <a:endCxn id="34" idx="1"/>
          </p:cNvCxnSpPr>
          <p:nvPr/>
        </p:nvCxnSpPr>
        <p:spPr>
          <a:xfrm rot="5400000" flipH="1" flipV="1">
            <a:off x="3047965" y="1566052"/>
            <a:ext cx="1147094" cy="2311051"/>
          </a:xfrm>
          <a:prstGeom prst="curvedConnector2">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5" name="Connettore 7 54"/>
          <p:cNvCxnSpPr>
            <a:stCxn id="31" idx="2"/>
            <a:endCxn id="30" idx="1"/>
          </p:cNvCxnSpPr>
          <p:nvPr/>
        </p:nvCxnSpPr>
        <p:spPr>
          <a:xfrm rot="16200000" flipH="1">
            <a:off x="2948329" y="3108098"/>
            <a:ext cx="1543074" cy="2507758"/>
          </a:xfrm>
          <a:prstGeom prst="curvedConnector2">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7" name="Connettore 7 56"/>
          <p:cNvCxnSpPr>
            <a:stCxn id="34" idx="3"/>
            <a:endCxn id="35" idx="0"/>
          </p:cNvCxnSpPr>
          <p:nvPr/>
        </p:nvCxnSpPr>
        <p:spPr>
          <a:xfrm>
            <a:off x="6434619" y="2148030"/>
            <a:ext cx="2337802" cy="1147094"/>
          </a:xfrm>
          <a:prstGeom prst="curvedConnector2">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9" name="Connettore 7 58"/>
          <p:cNvCxnSpPr>
            <a:stCxn id="30" idx="3"/>
            <a:endCxn id="35" idx="1"/>
          </p:cNvCxnSpPr>
          <p:nvPr/>
        </p:nvCxnSpPr>
        <p:spPr>
          <a:xfrm flipV="1">
            <a:off x="6688484" y="3442782"/>
            <a:ext cx="993172" cy="1690732"/>
          </a:xfrm>
          <a:prstGeom prst="curvedConnector3">
            <a:avLst>
              <a:gd name="adj1" fmla="val 50000"/>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61" name="Connettore 7 60"/>
          <p:cNvCxnSpPr>
            <a:stCxn id="35" idx="3"/>
            <a:endCxn id="32" idx="1"/>
          </p:cNvCxnSpPr>
          <p:nvPr/>
        </p:nvCxnSpPr>
        <p:spPr>
          <a:xfrm>
            <a:off x="9863185" y="3442782"/>
            <a:ext cx="1000009" cy="3284"/>
          </a:xfrm>
          <a:prstGeom prst="curvedConnector3">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68" name="Connettore 7 67"/>
          <p:cNvCxnSpPr>
            <a:stCxn id="34" idx="2"/>
            <a:endCxn id="34" idx="1"/>
          </p:cNvCxnSpPr>
          <p:nvPr/>
        </p:nvCxnSpPr>
        <p:spPr>
          <a:xfrm rot="5400000" flipH="1">
            <a:off x="5115223" y="1809846"/>
            <a:ext cx="152421" cy="828791"/>
          </a:xfrm>
          <a:prstGeom prst="curvedConnector4">
            <a:avLst>
              <a:gd name="adj1" fmla="val -149979"/>
              <a:gd name="adj2" fmla="val 127582"/>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82" name="CasellaDiTesto 81"/>
          <p:cNvSpPr txBox="1"/>
          <p:nvPr/>
        </p:nvSpPr>
        <p:spPr>
          <a:xfrm>
            <a:off x="319632" y="4576821"/>
            <a:ext cx="3816775" cy="2123658"/>
          </a:xfrm>
          <a:prstGeom prst="rect">
            <a:avLst/>
          </a:prstGeom>
          <a:noFill/>
        </p:spPr>
        <p:txBody>
          <a:bodyPr wrap="square" rtlCol="0">
            <a:spAutoFit/>
          </a:bodyPr>
          <a:lstStyle/>
          <a:p>
            <a:r>
              <a:rPr lang="it-IT" sz="1200" dirty="0">
                <a:solidFill>
                  <a:srgbClr val="002060"/>
                </a:solidFill>
              </a:rPr>
              <a:t>ACTIONS</a:t>
            </a:r>
          </a:p>
          <a:p>
            <a:pPr marL="228600" indent="-228600">
              <a:buFont typeface="+mj-lt"/>
              <a:buAutoNum type="alphaUcPeriod"/>
            </a:pPr>
            <a:r>
              <a:rPr lang="it-IT" sz="1200" dirty="0" err="1">
                <a:solidFill>
                  <a:srgbClr val="002060"/>
                </a:solidFill>
              </a:rPr>
              <a:t>DrawCardAction</a:t>
            </a:r>
            <a:endParaRPr lang="it-IT" sz="1200" dirty="0">
              <a:solidFill>
                <a:srgbClr val="002060"/>
              </a:solidFill>
            </a:endParaRPr>
          </a:p>
          <a:p>
            <a:pPr marL="228600" indent="-228600">
              <a:buFont typeface="+mj-lt"/>
              <a:buAutoNum type="alphaUcPeriod"/>
            </a:pPr>
            <a:r>
              <a:rPr lang="it-IT" sz="1200" dirty="0" err="1">
                <a:solidFill>
                  <a:srgbClr val="002060"/>
                </a:solidFill>
              </a:rPr>
              <a:t>AcquireBusinessPermitTileAction</a:t>
            </a:r>
            <a:endParaRPr lang="it-IT" sz="1200" dirty="0">
              <a:solidFill>
                <a:srgbClr val="002060"/>
              </a:solidFill>
            </a:endParaRPr>
          </a:p>
          <a:p>
            <a:pPr marL="228600" indent="-228600">
              <a:buFont typeface="+mj-lt"/>
              <a:buAutoNum type="alphaUcPeriod"/>
            </a:pPr>
            <a:r>
              <a:rPr lang="it-IT" sz="1200" dirty="0" err="1">
                <a:solidFill>
                  <a:srgbClr val="002060"/>
                </a:solidFill>
              </a:rPr>
              <a:t>BuildEmporiumUsingPermitTileAction</a:t>
            </a:r>
            <a:endParaRPr lang="it-IT" sz="1200" dirty="0">
              <a:solidFill>
                <a:srgbClr val="002060"/>
              </a:solidFill>
            </a:endParaRPr>
          </a:p>
          <a:p>
            <a:pPr marL="228600" indent="-228600">
              <a:buFont typeface="+mj-lt"/>
              <a:buAutoNum type="alphaUcPeriod"/>
            </a:pPr>
            <a:r>
              <a:rPr lang="it-IT" sz="1200" dirty="0" err="1">
                <a:solidFill>
                  <a:srgbClr val="002060"/>
                </a:solidFill>
              </a:rPr>
              <a:t>BuildEmporiumWithHelpOfKingAction</a:t>
            </a:r>
            <a:endParaRPr lang="it-IT" sz="1200" dirty="0">
              <a:solidFill>
                <a:srgbClr val="002060"/>
              </a:solidFill>
            </a:endParaRPr>
          </a:p>
          <a:p>
            <a:pPr marL="228600" indent="-228600">
              <a:buFont typeface="+mj-lt"/>
              <a:buAutoNum type="alphaUcPeriod"/>
            </a:pPr>
            <a:r>
              <a:rPr lang="it-IT" sz="1200" dirty="0" err="1">
                <a:solidFill>
                  <a:srgbClr val="002060"/>
                </a:solidFill>
              </a:rPr>
              <a:t>ElectCouncillorAction</a:t>
            </a:r>
            <a:endParaRPr lang="it-IT" sz="1200" dirty="0">
              <a:solidFill>
                <a:srgbClr val="002060"/>
              </a:solidFill>
            </a:endParaRPr>
          </a:p>
          <a:p>
            <a:pPr marL="228600" indent="-228600">
              <a:buFont typeface="+mj-lt"/>
              <a:buAutoNum type="alphaUcPeriod"/>
            </a:pPr>
            <a:r>
              <a:rPr lang="it-IT" sz="1200" dirty="0" err="1">
                <a:solidFill>
                  <a:srgbClr val="002060"/>
                </a:solidFill>
              </a:rPr>
              <a:t>ChangeBusinessPermitTilesAction</a:t>
            </a:r>
            <a:endParaRPr lang="it-IT" sz="1200" dirty="0">
              <a:solidFill>
                <a:srgbClr val="002060"/>
              </a:solidFill>
            </a:endParaRPr>
          </a:p>
          <a:p>
            <a:pPr marL="228600" indent="-228600">
              <a:buFont typeface="+mj-lt"/>
              <a:buAutoNum type="alphaUcPeriod"/>
            </a:pPr>
            <a:r>
              <a:rPr lang="it-IT" sz="1200" dirty="0" err="1">
                <a:solidFill>
                  <a:srgbClr val="002060"/>
                </a:solidFill>
              </a:rPr>
              <a:t>EngageAssistantAction</a:t>
            </a:r>
            <a:endParaRPr lang="it-IT" sz="1200" dirty="0">
              <a:solidFill>
                <a:srgbClr val="002060"/>
              </a:solidFill>
            </a:endParaRPr>
          </a:p>
          <a:p>
            <a:pPr marL="228600" indent="-228600">
              <a:buFont typeface="+mj-lt"/>
              <a:buAutoNum type="alphaUcPeriod"/>
            </a:pPr>
            <a:r>
              <a:rPr lang="it-IT" sz="1200" dirty="0" err="1">
                <a:solidFill>
                  <a:srgbClr val="002060"/>
                </a:solidFill>
              </a:rPr>
              <a:t>SendAssistantToElectCouncillorAction</a:t>
            </a:r>
            <a:endParaRPr lang="it-IT" sz="1200" dirty="0">
              <a:solidFill>
                <a:srgbClr val="002060"/>
              </a:solidFill>
            </a:endParaRPr>
          </a:p>
          <a:p>
            <a:pPr marL="228600" indent="-228600">
              <a:buFont typeface="+mj-lt"/>
              <a:buAutoNum type="alphaUcPeriod"/>
            </a:pPr>
            <a:r>
              <a:rPr lang="it-IT" sz="1200" dirty="0" err="1">
                <a:solidFill>
                  <a:srgbClr val="002060"/>
                </a:solidFill>
              </a:rPr>
              <a:t>AdditionalMainAction</a:t>
            </a:r>
            <a:endParaRPr lang="it-IT" sz="1200" dirty="0">
              <a:solidFill>
                <a:srgbClr val="002060"/>
              </a:solidFill>
            </a:endParaRPr>
          </a:p>
          <a:p>
            <a:pPr marL="228600" indent="-228600">
              <a:buFont typeface="+mj-lt"/>
              <a:buAutoNum type="alphaUcPeriod"/>
            </a:pPr>
            <a:r>
              <a:rPr lang="it-IT" sz="1200" dirty="0" err="1">
                <a:solidFill>
                  <a:srgbClr val="002060"/>
                </a:solidFill>
              </a:rPr>
              <a:t>EndTurnAction</a:t>
            </a:r>
            <a:endParaRPr lang="it-IT" sz="1200" dirty="0">
              <a:solidFill>
                <a:srgbClr val="002060"/>
              </a:solidFill>
            </a:endParaRPr>
          </a:p>
        </p:txBody>
      </p:sp>
      <p:sp>
        <p:nvSpPr>
          <p:cNvPr id="83" name="CasellaDiTesto 82"/>
          <p:cNvSpPr txBox="1"/>
          <p:nvPr/>
        </p:nvSpPr>
        <p:spPr>
          <a:xfrm>
            <a:off x="1102885" y="3048583"/>
            <a:ext cx="317716" cy="369332"/>
          </a:xfrm>
          <a:prstGeom prst="rect">
            <a:avLst/>
          </a:prstGeom>
          <a:noFill/>
        </p:spPr>
        <p:txBody>
          <a:bodyPr wrap="none" rtlCol="0">
            <a:spAutoFit/>
          </a:bodyPr>
          <a:lstStyle/>
          <a:p>
            <a:r>
              <a:rPr lang="it-IT" dirty="0">
                <a:solidFill>
                  <a:srgbClr val="002060"/>
                </a:solidFill>
              </a:rPr>
              <a:t>A</a:t>
            </a:r>
          </a:p>
        </p:txBody>
      </p:sp>
      <p:sp>
        <p:nvSpPr>
          <p:cNvPr id="84" name="CasellaDiTesto 83"/>
          <p:cNvSpPr txBox="1"/>
          <p:nvPr/>
        </p:nvSpPr>
        <p:spPr>
          <a:xfrm>
            <a:off x="3185887" y="2164339"/>
            <a:ext cx="850746" cy="369332"/>
          </a:xfrm>
          <a:prstGeom prst="rect">
            <a:avLst/>
          </a:prstGeom>
          <a:noFill/>
        </p:spPr>
        <p:txBody>
          <a:bodyPr wrap="none" rtlCol="0">
            <a:spAutoFit/>
          </a:bodyPr>
          <a:lstStyle/>
          <a:p>
            <a:r>
              <a:rPr lang="it-IT" dirty="0">
                <a:solidFill>
                  <a:srgbClr val="002060"/>
                </a:solidFill>
              </a:rPr>
              <a:t>B,C,D,E</a:t>
            </a:r>
          </a:p>
        </p:txBody>
      </p:sp>
      <p:sp>
        <p:nvSpPr>
          <p:cNvPr id="85" name="CasellaDiTesto 84"/>
          <p:cNvSpPr txBox="1"/>
          <p:nvPr/>
        </p:nvSpPr>
        <p:spPr>
          <a:xfrm>
            <a:off x="3296162" y="4583863"/>
            <a:ext cx="673005" cy="369332"/>
          </a:xfrm>
          <a:prstGeom prst="rect">
            <a:avLst/>
          </a:prstGeom>
          <a:noFill/>
        </p:spPr>
        <p:txBody>
          <a:bodyPr wrap="none" rtlCol="0">
            <a:spAutoFit/>
          </a:bodyPr>
          <a:lstStyle/>
          <a:p>
            <a:r>
              <a:rPr lang="it-IT" dirty="0">
                <a:solidFill>
                  <a:srgbClr val="002060"/>
                </a:solidFill>
              </a:rPr>
              <a:t>F,G,H</a:t>
            </a:r>
          </a:p>
        </p:txBody>
      </p:sp>
      <p:cxnSp>
        <p:nvCxnSpPr>
          <p:cNvPr id="87" name="Connettore 7 86"/>
          <p:cNvCxnSpPr>
            <a:stCxn id="31" idx="3"/>
            <a:endCxn id="30" idx="0"/>
          </p:cNvCxnSpPr>
          <p:nvPr/>
        </p:nvCxnSpPr>
        <p:spPr>
          <a:xfrm>
            <a:off x="3032803" y="3442782"/>
            <a:ext cx="2798312" cy="1538310"/>
          </a:xfrm>
          <a:prstGeom prst="curvedConnector2">
            <a:avLst/>
          </a:prstGeom>
          <a:ln w="19050">
            <a:solidFill>
              <a:schemeClr val="accent1">
                <a:alpha val="99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3" name="CasellaDiTesto 92"/>
          <p:cNvSpPr txBox="1"/>
          <p:nvPr/>
        </p:nvSpPr>
        <p:spPr>
          <a:xfrm>
            <a:off x="3837646" y="3820600"/>
            <a:ext cx="1949316" cy="369332"/>
          </a:xfrm>
          <a:prstGeom prst="rect">
            <a:avLst/>
          </a:prstGeom>
          <a:noFill/>
        </p:spPr>
        <p:txBody>
          <a:bodyPr wrap="none" rtlCol="0">
            <a:spAutoFit/>
          </a:bodyPr>
          <a:lstStyle/>
          <a:p>
            <a:r>
              <a:rPr lang="it-IT" dirty="0">
                <a:solidFill>
                  <a:srgbClr val="002060"/>
                </a:solidFill>
              </a:rPr>
              <a:t>I </a:t>
            </a:r>
            <a:r>
              <a:rPr lang="it-IT" sz="1400" dirty="0">
                <a:solidFill>
                  <a:srgbClr val="002060"/>
                </a:solidFill>
              </a:rPr>
              <a:t>(=&gt;</a:t>
            </a:r>
            <a:r>
              <a:rPr lang="it-IT" sz="1400" dirty="0" err="1">
                <a:solidFill>
                  <a:srgbClr val="002060"/>
                </a:solidFill>
              </a:rPr>
              <a:t>additionalMains</a:t>
            </a:r>
            <a:r>
              <a:rPr lang="it-IT" sz="1400" dirty="0">
                <a:solidFill>
                  <a:srgbClr val="002060"/>
                </a:solidFill>
              </a:rPr>
              <a:t>++)</a:t>
            </a:r>
          </a:p>
        </p:txBody>
      </p:sp>
      <p:sp>
        <p:nvSpPr>
          <p:cNvPr id="101" name="CasellaDiTesto 100"/>
          <p:cNvSpPr txBox="1"/>
          <p:nvPr/>
        </p:nvSpPr>
        <p:spPr>
          <a:xfrm>
            <a:off x="6992048" y="2197441"/>
            <a:ext cx="1949316" cy="369332"/>
          </a:xfrm>
          <a:prstGeom prst="rect">
            <a:avLst/>
          </a:prstGeom>
          <a:noFill/>
        </p:spPr>
        <p:txBody>
          <a:bodyPr wrap="none" rtlCol="0">
            <a:spAutoFit/>
          </a:bodyPr>
          <a:lstStyle/>
          <a:p>
            <a:r>
              <a:rPr lang="it-IT" dirty="0">
                <a:solidFill>
                  <a:srgbClr val="002060"/>
                </a:solidFill>
              </a:rPr>
              <a:t>I </a:t>
            </a:r>
            <a:r>
              <a:rPr lang="it-IT" sz="1400" dirty="0">
                <a:solidFill>
                  <a:srgbClr val="002060"/>
                </a:solidFill>
              </a:rPr>
              <a:t>(=&gt;</a:t>
            </a:r>
            <a:r>
              <a:rPr lang="it-IT" sz="1400" dirty="0" err="1">
                <a:solidFill>
                  <a:srgbClr val="002060"/>
                </a:solidFill>
              </a:rPr>
              <a:t>additionalMains</a:t>
            </a:r>
            <a:r>
              <a:rPr lang="it-IT" sz="1400" dirty="0">
                <a:solidFill>
                  <a:srgbClr val="002060"/>
                </a:solidFill>
              </a:rPr>
              <a:t>++)</a:t>
            </a:r>
          </a:p>
        </p:txBody>
      </p:sp>
      <p:cxnSp>
        <p:nvCxnSpPr>
          <p:cNvPr id="102" name="Connettore 7 101"/>
          <p:cNvCxnSpPr>
            <a:stCxn id="34" idx="3"/>
            <a:endCxn id="35" idx="1"/>
          </p:cNvCxnSpPr>
          <p:nvPr/>
        </p:nvCxnSpPr>
        <p:spPr>
          <a:xfrm>
            <a:off x="6434619" y="2148030"/>
            <a:ext cx="1247037" cy="1294752"/>
          </a:xfrm>
          <a:prstGeom prst="curvedConnector3">
            <a:avLst>
              <a:gd name="adj1" fmla="val 50000"/>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05" name="CasellaDiTesto 104"/>
          <p:cNvSpPr txBox="1"/>
          <p:nvPr/>
        </p:nvSpPr>
        <p:spPr>
          <a:xfrm>
            <a:off x="6848599" y="2981583"/>
            <a:ext cx="673005" cy="369332"/>
          </a:xfrm>
          <a:prstGeom prst="rect">
            <a:avLst/>
          </a:prstGeom>
          <a:noFill/>
        </p:spPr>
        <p:txBody>
          <a:bodyPr wrap="none" rtlCol="0">
            <a:spAutoFit/>
          </a:bodyPr>
          <a:lstStyle/>
          <a:p>
            <a:r>
              <a:rPr lang="it-IT" dirty="0">
                <a:solidFill>
                  <a:srgbClr val="002060"/>
                </a:solidFill>
              </a:rPr>
              <a:t>F,G,H</a:t>
            </a:r>
          </a:p>
        </p:txBody>
      </p:sp>
      <p:sp>
        <p:nvSpPr>
          <p:cNvPr id="106" name="CasellaDiTesto 105"/>
          <p:cNvSpPr txBox="1"/>
          <p:nvPr/>
        </p:nvSpPr>
        <p:spPr>
          <a:xfrm>
            <a:off x="4148551" y="2522779"/>
            <a:ext cx="2514663" cy="369332"/>
          </a:xfrm>
          <a:prstGeom prst="rect">
            <a:avLst/>
          </a:prstGeom>
          <a:noFill/>
        </p:spPr>
        <p:txBody>
          <a:bodyPr wrap="none" rtlCol="0">
            <a:spAutoFit/>
          </a:bodyPr>
          <a:lstStyle/>
          <a:p>
            <a:r>
              <a:rPr lang="it-IT" dirty="0">
                <a:solidFill>
                  <a:srgbClr val="002060"/>
                </a:solidFill>
              </a:rPr>
              <a:t>B,C,D,E </a:t>
            </a:r>
            <a:r>
              <a:rPr lang="it-IT" sz="1400" dirty="0">
                <a:solidFill>
                  <a:srgbClr val="002060"/>
                </a:solidFill>
              </a:rPr>
              <a:t>(</a:t>
            </a:r>
            <a:r>
              <a:rPr lang="it-IT" sz="1400" dirty="0" err="1">
                <a:solidFill>
                  <a:srgbClr val="002060"/>
                </a:solidFill>
              </a:rPr>
              <a:t>if</a:t>
            </a:r>
            <a:r>
              <a:rPr lang="it-IT" sz="1400" dirty="0">
                <a:solidFill>
                  <a:srgbClr val="002060"/>
                </a:solidFill>
              </a:rPr>
              <a:t> </a:t>
            </a:r>
            <a:r>
              <a:rPr lang="it-IT" sz="1400" dirty="0" err="1">
                <a:solidFill>
                  <a:srgbClr val="002060"/>
                </a:solidFill>
              </a:rPr>
              <a:t>additionalMains</a:t>
            </a:r>
            <a:r>
              <a:rPr lang="it-IT" sz="1400" dirty="0">
                <a:solidFill>
                  <a:srgbClr val="002060"/>
                </a:solidFill>
              </a:rPr>
              <a:t>&gt;0)</a:t>
            </a:r>
          </a:p>
        </p:txBody>
      </p:sp>
      <p:sp>
        <p:nvSpPr>
          <p:cNvPr id="107" name="CasellaDiTesto 106"/>
          <p:cNvSpPr txBox="1"/>
          <p:nvPr/>
        </p:nvSpPr>
        <p:spPr>
          <a:xfrm>
            <a:off x="7096231" y="4599645"/>
            <a:ext cx="850746" cy="369332"/>
          </a:xfrm>
          <a:prstGeom prst="rect">
            <a:avLst/>
          </a:prstGeom>
          <a:noFill/>
        </p:spPr>
        <p:txBody>
          <a:bodyPr wrap="none" rtlCol="0">
            <a:spAutoFit/>
          </a:bodyPr>
          <a:lstStyle/>
          <a:p>
            <a:r>
              <a:rPr lang="it-IT" dirty="0">
                <a:solidFill>
                  <a:srgbClr val="002060"/>
                </a:solidFill>
              </a:rPr>
              <a:t>B,C,D,E</a:t>
            </a:r>
          </a:p>
        </p:txBody>
      </p:sp>
      <p:cxnSp>
        <p:nvCxnSpPr>
          <p:cNvPr id="108" name="Connettore 7 107"/>
          <p:cNvCxnSpPr>
            <a:stCxn id="35" idx="2"/>
            <a:endCxn id="35" idx="3"/>
          </p:cNvCxnSpPr>
          <p:nvPr/>
        </p:nvCxnSpPr>
        <p:spPr>
          <a:xfrm rot="5400000" flipH="1" flipV="1">
            <a:off x="9243974" y="2971229"/>
            <a:ext cx="147658" cy="1090764"/>
          </a:xfrm>
          <a:prstGeom prst="curvedConnector4">
            <a:avLst>
              <a:gd name="adj1" fmla="val -452093"/>
              <a:gd name="adj2" fmla="val 120958"/>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09" name="CasellaDiTesto 108"/>
          <p:cNvSpPr txBox="1"/>
          <p:nvPr/>
        </p:nvSpPr>
        <p:spPr>
          <a:xfrm>
            <a:off x="8802492" y="4188206"/>
            <a:ext cx="2880147" cy="369332"/>
          </a:xfrm>
          <a:prstGeom prst="rect">
            <a:avLst/>
          </a:prstGeom>
          <a:noFill/>
        </p:spPr>
        <p:txBody>
          <a:bodyPr wrap="square" rtlCol="0">
            <a:spAutoFit/>
          </a:bodyPr>
          <a:lstStyle/>
          <a:p>
            <a:r>
              <a:rPr lang="it-IT" dirty="0">
                <a:solidFill>
                  <a:srgbClr val="002060"/>
                </a:solidFill>
              </a:rPr>
              <a:t>B,C,D,E </a:t>
            </a:r>
            <a:r>
              <a:rPr lang="it-IT" sz="1400" dirty="0">
                <a:solidFill>
                  <a:srgbClr val="002060"/>
                </a:solidFill>
              </a:rPr>
              <a:t>(</a:t>
            </a:r>
            <a:r>
              <a:rPr lang="it-IT" sz="1400" dirty="0" err="1">
                <a:solidFill>
                  <a:srgbClr val="002060"/>
                </a:solidFill>
              </a:rPr>
              <a:t>if</a:t>
            </a:r>
            <a:r>
              <a:rPr lang="it-IT" sz="1400" dirty="0">
                <a:solidFill>
                  <a:srgbClr val="002060"/>
                </a:solidFill>
              </a:rPr>
              <a:t> </a:t>
            </a:r>
            <a:r>
              <a:rPr lang="it-IT" sz="1400" dirty="0" err="1">
                <a:solidFill>
                  <a:srgbClr val="002060"/>
                </a:solidFill>
              </a:rPr>
              <a:t>additionalMains</a:t>
            </a:r>
            <a:r>
              <a:rPr lang="it-IT" sz="1400" dirty="0">
                <a:solidFill>
                  <a:srgbClr val="002060"/>
                </a:solidFill>
              </a:rPr>
              <a:t>&gt;0)</a:t>
            </a:r>
          </a:p>
        </p:txBody>
      </p:sp>
      <p:sp>
        <p:nvSpPr>
          <p:cNvPr id="116" name="CasellaDiTesto 115"/>
          <p:cNvSpPr txBox="1"/>
          <p:nvPr/>
        </p:nvSpPr>
        <p:spPr>
          <a:xfrm>
            <a:off x="10194933" y="3048582"/>
            <a:ext cx="258404" cy="369332"/>
          </a:xfrm>
          <a:prstGeom prst="rect">
            <a:avLst/>
          </a:prstGeom>
          <a:noFill/>
        </p:spPr>
        <p:txBody>
          <a:bodyPr wrap="none" rtlCol="0">
            <a:spAutoFit/>
          </a:bodyPr>
          <a:lstStyle/>
          <a:p>
            <a:r>
              <a:rPr lang="it-IT" dirty="0">
                <a:solidFill>
                  <a:srgbClr val="002060"/>
                </a:solidFill>
              </a:rPr>
              <a:t>J</a:t>
            </a:r>
          </a:p>
        </p:txBody>
      </p:sp>
      <p:cxnSp>
        <p:nvCxnSpPr>
          <p:cNvPr id="117" name="Connettore 7 116"/>
          <p:cNvCxnSpPr>
            <a:stCxn id="34" idx="0"/>
            <a:endCxn id="32" idx="0"/>
          </p:cNvCxnSpPr>
          <p:nvPr/>
        </p:nvCxnSpPr>
        <p:spPr>
          <a:xfrm rot="16200000" flipH="1">
            <a:off x="7830796" y="-229359"/>
            <a:ext cx="1298036" cy="5747971"/>
          </a:xfrm>
          <a:prstGeom prst="curvedConnector3">
            <a:avLst>
              <a:gd name="adj1" fmla="val -17611"/>
            </a:avLst>
          </a:prstGeom>
          <a:ln w="1905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23" name="CasellaDiTesto 122"/>
          <p:cNvSpPr txBox="1"/>
          <p:nvPr/>
        </p:nvSpPr>
        <p:spPr>
          <a:xfrm>
            <a:off x="8900421" y="1725363"/>
            <a:ext cx="2012089" cy="369332"/>
          </a:xfrm>
          <a:prstGeom prst="rect">
            <a:avLst/>
          </a:prstGeom>
          <a:noFill/>
        </p:spPr>
        <p:txBody>
          <a:bodyPr wrap="none" rtlCol="0">
            <a:spAutoFit/>
          </a:bodyPr>
          <a:lstStyle/>
          <a:p>
            <a:r>
              <a:rPr lang="it-IT" dirty="0">
                <a:solidFill>
                  <a:srgbClr val="002060"/>
                </a:solidFill>
              </a:rPr>
              <a:t>J </a:t>
            </a:r>
            <a:r>
              <a:rPr lang="it-IT" sz="1400" dirty="0">
                <a:solidFill>
                  <a:srgbClr val="002060"/>
                </a:solidFill>
              </a:rPr>
              <a:t>(</a:t>
            </a:r>
            <a:r>
              <a:rPr lang="it-IT" sz="1400" dirty="0" err="1">
                <a:solidFill>
                  <a:srgbClr val="002060"/>
                </a:solidFill>
              </a:rPr>
              <a:t>if</a:t>
            </a:r>
            <a:r>
              <a:rPr lang="it-IT" sz="1400" dirty="0">
                <a:solidFill>
                  <a:srgbClr val="002060"/>
                </a:solidFill>
              </a:rPr>
              <a:t> </a:t>
            </a:r>
            <a:r>
              <a:rPr lang="it-IT" sz="1400" dirty="0" err="1">
                <a:solidFill>
                  <a:srgbClr val="002060"/>
                </a:solidFill>
              </a:rPr>
              <a:t>additionalMains</a:t>
            </a:r>
            <a:r>
              <a:rPr lang="it-IT" sz="1400" dirty="0">
                <a:solidFill>
                  <a:srgbClr val="002060"/>
                </a:solidFill>
              </a:rPr>
              <a:t>==0)</a:t>
            </a:r>
          </a:p>
        </p:txBody>
      </p:sp>
      <p:sp>
        <p:nvSpPr>
          <p:cNvPr id="162" name="CasellaDiTesto 161"/>
          <p:cNvSpPr txBox="1"/>
          <p:nvPr/>
        </p:nvSpPr>
        <p:spPr>
          <a:xfrm>
            <a:off x="7198259" y="5647086"/>
            <a:ext cx="4646147" cy="738664"/>
          </a:xfrm>
          <a:prstGeom prst="rect">
            <a:avLst/>
          </a:prstGeom>
          <a:noFill/>
        </p:spPr>
        <p:txBody>
          <a:bodyPr wrap="square" rtlCol="0">
            <a:spAutoFit/>
          </a:bodyPr>
          <a:lstStyle/>
          <a:p>
            <a:pPr algn="just"/>
            <a:r>
              <a:rPr lang="it-IT" sz="1400" dirty="0" err="1"/>
              <a:t>additionalMains</a:t>
            </a:r>
            <a:r>
              <a:rPr lang="it-IT" sz="1400" dirty="0"/>
              <a:t> </a:t>
            </a:r>
            <a:r>
              <a:rPr lang="it-IT" sz="1400" dirty="0" err="1"/>
              <a:t>is</a:t>
            </a:r>
            <a:r>
              <a:rPr lang="it-IT" sz="1400" dirty="0"/>
              <a:t> an </a:t>
            </a:r>
            <a:r>
              <a:rPr lang="it-IT" sz="1400" dirty="0" err="1"/>
              <a:t>attribute</a:t>
            </a:r>
            <a:r>
              <a:rPr lang="it-IT" sz="1400" dirty="0"/>
              <a:t> of </a:t>
            </a:r>
            <a:r>
              <a:rPr lang="it-IT" sz="1400" dirty="0" err="1"/>
              <a:t>MainActionDoneState</a:t>
            </a:r>
            <a:r>
              <a:rPr lang="it-IT" sz="1400" dirty="0"/>
              <a:t>, </a:t>
            </a:r>
            <a:r>
              <a:rPr lang="it-IT" sz="1400" dirty="0" err="1"/>
              <a:t>QuickActionDoneState</a:t>
            </a:r>
            <a:r>
              <a:rPr lang="it-IT" sz="1400" dirty="0"/>
              <a:t> and </a:t>
            </a:r>
            <a:r>
              <a:rPr lang="it-IT" sz="1400" dirty="0" err="1"/>
              <a:t>MainAndQuickActionDoneState</a:t>
            </a:r>
            <a:r>
              <a:rPr lang="it-IT" sz="1400" dirty="0"/>
              <a:t> </a:t>
            </a:r>
            <a:r>
              <a:rPr lang="it-IT" sz="1400" dirty="0" err="1"/>
              <a:t>used</a:t>
            </a:r>
            <a:r>
              <a:rPr lang="it-IT" sz="1400" dirty="0"/>
              <a:t> </a:t>
            </a:r>
            <a:r>
              <a:rPr lang="it-IT" sz="1400" dirty="0" err="1"/>
              <a:t>as</a:t>
            </a:r>
            <a:r>
              <a:rPr lang="it-IT" sz="1400" dirty="0"/>
              <a:t> </a:t>
            </a:r>
            <a:r>
              <a:rPr lang="it-IT" sz="1400" dirty="0" err="1"/>
              <a:t>counter</a:t>
            </a:r>
            <a:r>
              <a:rPr lang="it-IT" sz="1400" dirty="0"/>
              <a:t> for the </a:t>
            </a:r>
            <a:r>
              <a:rPr lang="it-IT" sz="1400" dirty="0" err="1"/>
              <a:t>remaining</a:t>
            </a:r>
            <a:r>
              <a:rPr lang="it-IT" sz="1400" dirty="0"/>
              <a:t> </a:t>
            </a:r>
            <a:r>
              <a:rPr lang="it-IT" sz="1400" dirty="0" err="1"/>
              <a:t>MainAction</a:t>
            </a:r>
            <a:r>
              <a:rPr lang="it-IT" sz="1400" dirty="0"/>
              <a:t>.</a:t>
            </a:r>
          </a:p>
        </p:txBody>
      </p:sp>
    </p:spTree>
    <p:extLst>
      <p:ext uri="{BB962C8B-B14F-4D97-AF65-F5344CB8AC3E}">
        <p14:creationId xmlns:p14="http://schemas.microsoft.com/office/powerpoint/2010/main" val="40038406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839788" y="457200"/>
            <a:ext cx="8583612" cy="546100"/>
          </a:xfrm>
        </p:spPr>
        <p:txBody>
          <a:bodyPr anchor="t"/>
          <a:lstStyle/>
          <a:p>
            <a:r>
              <a:rPr lang="it-IT" dirty="0" err="1"/>
              <a:t>Implemented</a:t>
            </a:r>
            <a:r>
              <a:rPr lang="it-IT" dirty="0"/>
              <a:t> </a:t>
            </a:r>
            <a:r>
              <a:rPr lang="it-IT" dirty="0" err="1"/>
              <a:t>features</a:t>
            </a:r>
            <a:r>
              <a:rPr lang="it-IT" dirty="0"/>
              <a:t>: </a:t>
            </a:r>
            <a:r>
              <a:rPr lang="it-IT" dirty="0" err="1"/>
              <a:t>rmi</a:t>
            </a:r>
            <a:r>
              <a:rPr lang="it-IT" dirty="0"/>
              <a:t>/</a:t>
            </a:r>
            <a:r>
              <a:rPr lang="it-IT" dirty="0" err="1"/>
              <a:t>socket</a:t>
            </a:r>
            <a:r>
              <a:rPr lang="it-IT" dirty="0"/>
              <a:t> connection</a:t>
            </a:r>
          </a:p>
        </p:txBody>
      </p:sp>
      <p:grpSp>
        <p:nvGrpSpPr>
          <p:cNvPr id="3" name="Gruppo 2"/>
          <p:cNvGrpSpPr/>
          <p:nvPr/>
        </p:nvGrpSpPr>
        <p:grpSpPr>
          <a:xfrm>
            <a:off x="3038475" y="1384300"/>
            <a:ext cx="9153525" cy="4572000"/>
            <a:chOff x="3038475" y="1384300"/>
            <a:chExt cx="9153525" cy="4572000"/>
          </a:xfrm>
        </p:grpSpPr>
        <p:pic>
          <p:nvPicPr>
            <p:cNvPr id="7" name="Immagine 6"/>
            <p:cNvPicPr>
              <a:picLocks noChangeAspect="1"/>
            </p:cNvPicPr>
            <p:nvPr/>
          </p:nvPicPr>
          <p:blipFill>
            <a:blip r:embed="rId2"/>
            <a:stretch>
              <a:fillRect/>
            </a:stretch>
          </p:blipFill>
          <p:spPr>
            <a:xfrm>
              <a:off x="3038475" y="1384300"/>
              <a:ext cx="9153525" cy="4572000"/>
            </a:xfrm>
            <a:prstGeom prst="rect">
              <a:avLst/>
            </a:prstGeom>
          </p:spPr>
        </p:pic>
        <p:sp>
          <p:nvSpPr>
            <p:cNvPr id="12" name="Rettangolo 11"/>
            <p:cNvSpPr/>
            <p:nvPr/>
          </p:nvSpPr>
          <p:spPr>
            <a:xfrm>
              <a:off x="4006464" y="3114816"/>
              <a:ext cx="1060836" cy="262469"/>
            </a:xfrm>
            <a:prstGeom prst="rect">
              <a:avLst/>
            </a:prstGeom>
            <a:solidFill>
              <a:srgbClr val="FF0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3" name="Rettangolo 12"/>
            <p:cNvSpPr/>
            <p:nvPr/>
          </p:nvSpPr>
          <p:spPr>
            <a:xfrm>
              <a:off x="8741852" y="5497830"/>
              <a:ext cx="602808" cy="260350"/>
            </a:xfrm>
            <a:prstGeom prst="rect">
              <a:avLst/>
            </a:prstGeom>
            <a:solidFill>
              <a:srgbClr val="0070C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4" name="Rettangolo 13"/>
            <p:cNvSpPr/>
            <p:nvPr/>
          </p:nvSpPr>
          <p:spPr>
            <a:xfrm>
              <a:off x="4272722" y="4641850"/>
              <a:ext cx="602808" cy="260350"/>
            </a:xfrm>
            <a:prstGeom prst="rect">
              <a:avLst/>
            </a:prstGeom>
            <a:solidFill>
              <a:srgbClr val="0070C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6" name="Rettangolo 15"/>
            <p:cNvSpPr/>
            <p:nvPr/>
          </p:nvSpPr>
          <p:spPr>
            <a:xfrm>
              <a:off x="3824632" y="5497830"/>
              <a:ext cx="1181708" cy="260350"/>
            </a:xfrm>
            <a:prstGeom prst="rect">
              <a:avLst/>
            </a:prstGeom>
            <a:solidFill>
              <a:srgbClr val="FF0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7" name="Rettangolo 16"/>
            <p:cNvSpPr/>
            <p:nvPr/>
          </p:nvSpPr>
          <p:spPr>
            <a:xfrm>
              <a:off x="10265852" y="3114815"/>
              <a:ext cx="846648" cy="262469"/>
            </a:xfrm>
            <a:prstGeom prst="rect">
              <a:avLst/>
            </a:prstGeom>
            <a:solidFill>
              <a:srgbClr val="00B0F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8" name="Rettangolo 17"/>
            <p:cNvSpPr/>
            <p:nvPr/>
          </p:nvSpPr>
          <p:spPr>
            <a:xfrm>
              <a:off x="3242752" y="2348188"/>
              <a:ext cx="846648" cy="262469"/>
            </a:xfrm>
            <a:prstGeom prst="rect">
              <a:avLst/>
            </a:prstGeom>
            <a:solidFill>
              <a:srgbClr val="00B0F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grpSp>
      <p:sp>
        <p:nvSpPr>
          <p:cNvPr id="20" name="Segnaposto testo 14"/>
          <p:cNvSpPr txBox="1">
            <a:spLocks/>
          </p:cNvSpPr>
          <p:nvPr/>
        </p:nvSpPr>
        <p:spPr>
          <a:xfrm>
            <a:off x="560388" y="1843314"/>
            <a:ext cx="2478087" cy="4112986"/>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algn="just"/>
            <a:r>
              <a:rPr lang="en-US" dirty="0"/>
              <a:t>Server and clients can communicate through  RMI or Socket connections.</a:t>
            </a:r>
          </a:p>
          <a:p>
            <a:pPr algn="just"/>
            <a:endParaRPr lang="en-US" dirty="0"/>
          </a:p>
          <a:p>
            <a:pPr algn="just"/>
            <a:r>
              <a:rPr lang="en-US" dirty="0"/>
              <a:t>The exchange of information is developed between the </a:t>
            </a:r>
            <a:r>
              <a:rPr lang="en-US" dirty="0" err="1"/>
              <a:t>ServerView</a:t>
            </a:r>
            <a:r>
              <a:rPr lang="en-US" dirty="0"/>
              <a:t> and the </a:t>
            </a:r>
            <a:r>
              <a:rPr lang="en-US" dirty="0" err="1"/>
              <a:t>ClientView</a:t>
            </a:r>
            <a:r>
              <a:rPr lang="en-US" dirty="0"/>
              <a:t> classes which work as if they were just one View.</a:t>
            </a:r>
          </a:p>
        </p:txBody>
      </p:sp>
    </p:spTree>
    <p:extLst>
      <p:ext uri="{BB962C8B-B14F-4D97-AF65-F5344CB8AC3E}">
        <p14:creationId xmlns:p14="http://schemas.microsoft.com/office/powerpoint/2010/main" val="38852664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839788" y="457200"/>
            <a:ext cx="8583612" cy="546100"/>
          </a:xfrm>
        </p:spPr>
        <p:txBody>
          <a:bodyPr anchor="t"/>
          <a:lstStyle/>
          <a:p>
            <a:r>
              <a:rPr lang="it-IT" dirty="0" err="1"/>
              <a:t>Implemented</a:t>
            </a:r>
            <a:r>
              <a:rPr lang="it-IT" dirty="0"/>
              <a:t> </a:t>
            </a:r>
            <a:r>
              <a:rPr lang="it-IT" dirty="0" err="1"/>
              <a:t>features</a:t>
            </a:r>
            <a:r>
              <a:rPr lang="it-IT" dirty="0"/>
              <a:t>: chat</a:t>
            </a:r>
          </a:p>
        </p:txBody>
      </p:sp>
      <p:sp>
        <p:nvSpPr>
          <p:cNvPr id="15" name="Segnaposto testo 14"/>
          <p:cNvSpPr>
            <a:spLocks noGrp="1"/>
          </p:cNvSpPr>
          <p:nvPr>
            <p:ph type="body" sz="half" idx="2"/>
          </p:nvPr>
        </p:nvSpPr>
        <p:spPr>
          <a:xfrm>
            <a:off x="560388" y="1843314"/>
            <a:ext cx="2478087" cy="4112986"/>
          </a:xfrm>
        </p:spPr>
        <p:txBody>
          <a:bodyPr anchor="t">
            <a:normAutofit/>
          </a:bodyPr>
          <a:lstStyle/>
          <a:p>
            <a:pPr algn="just"/>
            <a:r>
              <a:rPr lang="en-US" dirty="0"/>
              <a:t>Server and clients can communicate through  RMI or Socket connections.</a:t>
            </a:r>
          </a:p>
          <a:p>
            <a:pPr algn="just"/>
            <a:endParaRPr lang="en-US" dirty="0"/>
          </a:p>
          <a:p>
            <a:pPr algn="just"/>
            <a:r>
              <a:rPr lang="en-US" dirty="0"/>
              <a:t>The exchange of information is developed between the </a:t>
            </a:r>
            <a:r>
              <a:rPr lang="en-US" dirty="0" err="1"/>
              <a:t>ServerView</a:t>
            </a:r>
            <a:r>
              <a:rPr lang="en-US" dirty="0"/>
              <a:t> and the </a:t>
            </a:r>
            <a:r>
              <a:rPr lang="en-US" dirty="0" err="1"/>
              <a:t>ClientView</a:t>
            </a:r>
            <a:r>
              <a:rPr lang="en-US" dirty="0"/>
              <a:t> classes which work as if they were just one View.</a:t>
            </a:r>
          </a:p>
          <a:p>
            <a:pPr algn="just"/>
            <a:endParaRPr lang="en-US" dirty="0"/>
          </a:p>
          <a:p>
            <a:pPr algn="just"/>
            <a:r>
              <a:rPr lang="en-US" dirty="0"/>
              <a:t>The </a:t>
            </a:r>
            <a:r>
              <a:rPr lang="en-US" dirty="0" err="1"/>
              <a:t>ServerChat</a:t>
            </a:r>
            <a:r>
              <a:rPr lang="en-US" dirty="0"/>
              <a:t> class is responsible for collecting message from a player and for </a:t>
            </a:r>
            <a:r>
              <a:rPr lang="en-US" dirty="0" err="1"/>
              <a:t>forwading</a:t>
            </a:r>
            <a:r>
              <a:rPr lang="en-US" dirty="0"/>
              <a:t> it to all players.</a:t>
            </a:r>
          </a:p>
          <a:p>
            <a:pPr algn="just"/>
            <a:endParaRPr lang="en-US" dirty="0"/>
          </a:p>
        </p:txBody>
      </p:sp>
      <p:grpSp>
        <p:nvGrpSpPr>
          <p:cNvPr id="3" name="Gruppo 2"/>
          <p:cNvGrpSpPr/>
          <p:nvPr/>
        </p:nvGrpSpPr>
        <p:grpSpPr>
          <a:xfrm>
            <a:off x="3038475" y="1384300"/>
            <a:ext cx="9153525" cy="4572000"/>
            <a:chOff x="3038475" y="1384300"/>
            <a:chExt cx="9153525" cy="4572000"/>
          </a:xfrm>
        </p:grpSpPr>
        <p:pic>
          <p:nvPicPr>
            <p:cNvPr id="7" name="Immagine 6"/>
            <p:cNvPicPr>
              <a:picLocks noChangeAspect="1"/>
            </p:cNvPicPr>
            <p:nvPr/>
          </p:nvPicPr>
          <p:blipFill>
            <a:blip r:embed="rId2"/>
            <a:stretch>
              <a:fillRect/>
            </a:stretch>
          </p:blipFill>
          <p:spPr>
            <a:xfrm>
              <a:off x="3038475" y="1384300"/>
              <a:ext cx="9153525" cy="4572000"/>
            </a:xfrm>
            <a:prstGeom prst="rect">
              <a:avLst/>
            </a:prstGeom>
          </p:spPr>
        </p:pic>
        <p:sp>
          <p:nvSpPr>
            <p:cNvPr id="12" name="Rettangolo 11"/>
            <p:cNvSpPr/>
            <p:nvPr/>
          </p:nvSpPr>
          <p:spPr>
            <a:xfrm>
              <a:off x="4006464" y="3114816"/>
              <a:ext cx="1060836" cy="262469"/>
            </a:xfrm>
            <a:prstGeom prst="rect">
              <a:avLst/>
            </a:prstGeom>
            <a:solidFill>
              <a:srgbClr val="FF0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3" name="Rettangolo 12"/>
            <p:cNvSpPr/>
            <p:nvPr/>
          </p:nvSpPr>
          <p:spPr>
            <a:xfrm>
              <a:off x="8741852" y="5497830"/>
              <a:ext cx="602808" cy="260350"/>
            </a:xfrm>
            <a:prstGeom prst="rect">
              <a:avLst/>
            </a:prstGeom>
            <a:solidFill>
              <a:srgbClr val="0070C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4" name="Rettangolo 13"/>
            <p:cNvSpPr/>
            <p:nvPr/>
          </p:nvSpPr>
          <p:spPr>
            <a:xfrm>
              <a:off x="4272722" y="4641850"/>
              <a:ext cx="602808" cy="260350"/>
            </a:xfrm>
            <a:prstGeom prst="rect">
              <a:avLst/>
            </a:prstGeom>
            <a:solidFill>
              <a:srgbClr val="0070C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6" name="Rettangolo 15"/>
            <p:cNvSpPr/>
            <p:nvPr/>
          </p:nvSpPr>
          <p:spPr>
            <a:xfrm>
              <a:off x="3824632" y="5497830"/>
              <a:ext cx="1181708" cy="260350"/>
            </a:xfrm>
            <a:prstGeom prst="rect">
              <a:avLst/>
            </a:prstGeom>
            <a:solidFill>
              <a:srgbClr val="FF0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7" name="Rettangolo 16"/>
            <p:cNvSpPr/>
            <p:nvPr/>
          </p:nvSpPr>
          <p:spPr>
            <a:xfrm>
              <a:off x="10265852" y="3114815"/>
              <a:ext cx="846648" cy="262469"/>
            </a:xfrm>
            <a:prstGeom prst="rect">
              <a:avLst/>
            </a:prstGeom>
            <a:solidFill>
              <a:srgbClr val="00B0F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8" name="Rettangolo 17"/>
            <p:cNvSpPr/>
            <p:nvPr/>
          </p:nvSpPr>
          <p:spPr>
            <a:xfrm>
              <a:off x="3242752" y="2348188"/>
              <a:ext cx="846648" cy="262469"/>
            </a:xfrm>
            <a:prstGeom prst="rect">
              <a:avLst/>
            </a:prstGeom>
            <a:solidFill>
              <a:srgbClr val="00B0F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1" name="Rettangolo 10"/>
            <p:cNvSpPr/>
            <p:nvPr/>
          </p:nvSpPr>
          <p:spPr>
            <a:xfrm>
              <a:off x="3245408" y="1590566"/>
              <a:ext cx="843992" cy="264728"/>
            </a:xfrm>
            <a:prstGeom prst="rect">
              <a:avLst/>
            </a:prstGeom>
            <a:solidFill>
              <a:srgbClr val="FF0066">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grpSp>
    </p:spTree>
    <p:extLst>
      <p:ext uri="{BB962C8B-B14F-4D97-AF65-F5344CB8AC3E}">
        <p14:creationId xmlns:p14="http://schemas.microsoft.com/office/powerpoint/2010/main" val="12772822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838200" y="365125"/>
            <a:ext cx="10515600" cy="1325563"/>
          </a:xfrm>
        </p:spPr>
        <p:txBody>
          <a:bodyPr/>
          <a:lstStyle/>
          <a:p>
            <a:r>
              <a:rPr lang="it-IT" dirty="0"/>
              <a:t>Server connection side</a:t>
            </a:r>
          </a:p>
        </p:txBody>
      </p:sp>
      <p:grpSp>
        <p:nvGrpSpPr>
          <p:cNvPr id="5" name="Gruppo 4"/>
          <p:cNvGrpSpPr>
            <a:grpSpLocks noChangeAspect="1"/>
          </p:cNvGrpSpPr>
          <p:nvPr/>
        </p:nvGrpSpPr>
        <p:grpSpPr>
          <a:xfrm>
            <a:off x="5607994" y="1431924"/>
            <a:ext cx="5155256" cy="4879975"/>
            <a:chOff x="4133850" y="1571625"/>
            <a:chExt cx="3924300" cy="3714750"/>
          </a:xfrm>
        </p:grpSpPr>
        <p:pic>
          <p:nvPicPr>
            <p:cNvPr id="3" name="Immagine 2"/>
            <p:cNvPicPr>
              <a:picLocks noChangeAspect="1"/>
            </p:cNvPicPr>
            <p:nvPr/>
          </p:nvPicPr>
          <p:blipFill>
            <a:blip r:embed="rId2"/>
            <a:stretch>
              <a:fillRect/>
            </a:stretch>
          </p:blipFill>
          <p:spPr>
            <a:xfrm>
              <a:off x="4133850" y="1571625"/>
              <a:ext cx="3924300" cy="3714750"/>
            </a:xfrm>
            <a:prstGeom prst="rect">
              <a:avLst/>
            </a:prstGeom>
          </p:spPr>
        </p:pic>
        <p:sp>
          <p:nvSpPr>
            <p:cNvPr id="7" name="Rettangolo 6"/>
            <p:cNvSpPr/>
            <p:nvPr/>
          </p:nvSpPr>
          <p:spPr>
            <a:xfrm>
              <a:off x="5398190" y="4821312"/>
              <a:ext cx="1479687" cy="280775"/>
            </a:xfrm>
            <a:prstGeom prst="rect">
              <a:avLst/>
            </a:prstGeom>
            <a:solidFill>
              <a:srgbClr val="FFC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8" name="Rettangolo 7"/>
            <p:cNvSpPr/>
            <p:nvPr/>
          </p:nvSpPr>
          <p:spPr>
            <a:xfrm>
              <a:off x="5066473" y="3299729"/>
              <a:ext cx="1188554" cy="278358"/>
            </a:xfrm>
            <a:prstGeom prst="rect">
              <a:avLst/>
            </a:prstGeom>
            <a:solidFill>
              <a:srgbClr val="00B05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9" name="Rettangolo 8"/>
            <p:cNvSpPr/>
            <p:nvPr/>
          </p:nvSpPr>
          <p:spPr>
            <a:xfrm>
              <a:off x="6599582" y="3299729"/>
              <a:ext cx="1060175" cy="278358"/>
            </a:xfrm>
            <a:prstGeom prst="rect">
              <a:avLst/>
            </a:prstGeom>
            <a:solidFill>
              <a:srgbClr val="FFC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0" name="Rettangolo 9"/>
            <p:cNvSpPr/>
            <p:nvPr/>
          </p:nvSpPr>
          <p:spPr>
            <a:xfrm>
              <a:off x="6864626" y="2538938"/>
              <a:ext cx="1007166" cy="257271"/>
            </a:xfrm>
            <a:prstGeom prst="rect">
              <a:avLst/>
            </a:prstGeom>
            <a:solidFill>
              <a:srgbClr val="FFC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1" name="Rettangolo 10"/>
            <p:cNvSpPr/>
            <p:nvPr/>
          </p:nvSpPr>
          <p:spPr>
            <a:xfrm>
              <a:off x="4339882" y="4072564"/>
              <a:ext cx="1226032" cy="247645"/>
            </a:xfrm>
            <a:prstGeom prst="rect">
              <a:avLst/>
            </a:prstGeom>
            <a:solidFill>
              <a:srgbClr val="FFC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grpSp>
      <p:sp>
        <p:nvSpPr>
          <p:cNvPr id="6" name="CasellaDiTesto 5"/>
          <p:cNvSpPr txBox="1"/>
          <p:nvPr/>
        </p:nvSpPr>
        <p:spPr>
          <a:xfrm>
            <a:off x="1316392" y="1332754"/>
            <a:ext cx="3124200" cy="4801314"/>
          </a:xfrm>
          <a:prstGeom prst="rect">
            <a:avLst/>
          </a:prstGeom>
          <a:noFill/>
        </p:spPr>
        <p:txBody>
          <a:bodyPr wrap="square" rtlCol="0">
            <a:spAutoFit/>
          </a:bodyPr>
          <a:lstStyle/>
          <a:p>
            <a:pPr algn="just"/>
            <a:r>
              <a:rPr lang="en-US" dirty="0"/>
              <a:t>Any </a:t>
            </a:r>
            <a:r>
              <a:rPr lang="en-US" dirty="0" err="1"/>
              <a:t>ModelView</a:t>
            </a:r>
            <a:r>
              <a:rPr lang="en-US" dirty="0"/>
              <a:t> update is received by the </a:t>
            </a:r>
            <a:r>
              <a:rPr lang="en-US" dirty="0" err="1"/>
              <a:t>ServerView</a:t>
            </a:r>
            <a:r>
              <a:rPr lang="en-US" dirty="0"/>
              <a:t> which is responsible for forwarding it to the </a:t>
            </a:r>
            <a:r>
              <a:rPr lang="en-US" dirty="0" err="1"/>
              <a:t>ClientView</a:t>
            </a:r>
            <a:r>
              <a:rPr lang="en-US" dirty="0"/>
              <a:t>. This will result in CLI or GUI updates.</a:t>
            </a:r>
          </a:p>
          <a:p>
            <a:pPr algn="just"/>
            <a:endParaRPr lang="en-US" dirty="0"/>
          </a:p>
          <a:p>
            <a:pPr algn="just"/>
            <a:r>
              <a:rPr lang="en-US" dirty="0"/>
              <a:t>When 2 Clients are connected to the Server a 20 seconds timer is set</a:t>
            </a:r>
            <a:r>
              <a:rPr lang="it-IT" dirty="0"/>
              <a:t>. </a:t>
            </a:r>
            <a:r>
              <a:rPr lang="it-IT" dirty="0" err="1"/>
              <a:t>After</a:t>
            </a:r>
            <a:r>
              <a:rPr lang="it-IT" dirty="0"/>
              <a:t> </a:t>
            </a:r>
            <a:r>
              <a:rPr lang="it-IT" dirty="0" err="1"/>
              <a:t>this</a:t>
            </a:r>
            <a:r>
              <a:rPr lang="it-IT" dirty="0"/>
              <a:t> time the game </a:t>
            </a:r>
            <a:r>
              <a:rPr lang="it-IT" dirty="0" err="1"/>
              <a:t>starts</a:t>
            </a:r>
            <a:r>
              <a:rPr lang="it-IT" dirty="0"/>
              <a:t>. The </a:t>
            </a:r>
            <a:r>
              <a:rPr lang="it-IT" dirty="0" err="1"/>
              <a:t>number</a:t>
            </a:r>
            <a:r>
              <a:rPr lang="it-IT" dirty="0"/>
              <a:t> of </a:t>
            </a:r>
            <a:r>
              <a:rPr lang="it-IT" dirty="0" err="1"/>
              <a:t>players</a:t>
            </a:r>
            <a:r>
              <a:rPr lang="it-IT" dirty="0"/>
              <a:t> in </a:t>
            </a:r>
            <a:r>
              <a:rPr lang="it-IT"/>
              <a:t>a game can </a:t>
            </a:r>
            <a:r>
              <a:rPr lang="it-IT" dirty="0"/>
              <a:t>be </a:t>
            </a:r>
            <a:r>
              <a:rPr lang="it-IT" dirty="0" err="1"/>
              <a:t>easily</a:t>
            </a:r>
            <a:r>
              <a:rPr lang="it-IT" dirty="0"/>
              <a:t> </a:t>
            </a:r>
            <a:r>
              <a:rPr lang="it-IT" dirty="0" err="1"/>
              <a:t>changed</a:t>
            </a:r>
            <a:r>
              <a:rPr lang="it-IT" dirty="0"/>
              <a:t>.</a:t>
            </a:r>
          </a:p>
          <a:p>
            <a:pPr algn="just"/>
            <a:endParaRPr lang="it-IT" dirty="0"/>
          </a:p>
          <a:p>
            <a:pPr algn="just"/>
            <a:r>
              <a:rPr lang="it-IT" dirty="0" err="1"/>
              <a:t>If</a:t>
            </a:r>
            <a:r>
              <a:rPr lang="it-IT" dirty="0"/>
              <a:t> </a:t>
            </a:r>
            <a:r>
              <a:rPr lang="it-IT" dirty="0" err="1"/>
              <a:t>there</a:t>
            </a:r>
            <a:r>
              <a:rPr lang="it-IT" dirty="0"/>
              <a:t> </a:t>
            </a:r>
            <a:r>
              <a:rPr lang="it-IT" dirty="0" err="1"/>
              <a:t>is</a:t>
            </a:r>
            <a:r>
              <a:rPr lang="it-IT" dirty="0"/>
              <a:t> no </a:t>
            </a:r>
            <a:r>
              <a:rPr lang="it-IT" dirty="0" err="1"/>
              <a:t>available</a:t>
            </a:r>
            <a:r>
              <a:rPr lang="it-IT" dirty="0"/>
              <a:t> game </a:t>
            </a:r>
            <a:r>
              <a:rPr lang="it-IT" dirty="0" err="1"/>
              <a:t>when</a:t>
            </a:r>
            <a:r>
              <a:rPr lang="it-IT" dirty="0"/>
              <a:t> a player </a:t>
            </a:r>
            <a:r>
              <a:rPr lang="it-IT" dirty="0" err="1"/>
              <a:t>connects</a:t>
            </a:r>
            <a:r>
              <a:rPr lang="it-IT" dirty="0"/>
              <a:t> to the server a new </a:t>
            </a:r>
            <a:r>
              <a:rPr lang="it-IT" dirty="0" err="1"/>
              <a:t>one</a:t>
            </a:r>
            <a:r>
              <a:rPr lang="it-IT" dirty="0"/>
              <a:t> </a:t>
            </a:r>
            <a:r>
              <a:rPr lang="it-IT" dirty="0" err="1"/>
              <a:t>is</a:t>
            </a:r>
            <a:r>
              <a:rPr lang="it-IT" dirty="0"/>
              <a:t> </a:t>
            </a:r>
            <a:r>
              <a:rPr lang="it-IT" dirty="0" err="1"/>
              <a:t>created</a:t>
            </a:r>
            <a:r>
              <a:rPr lang="it-IT" dirty="0"/>
              <a:t>.</a:t>
            </a:r>
            <a:endParaRPr lang="en-US" dirty="0"/>
          </a:p>
        </p:txBody>
      </p:sp>
    </p:spTree>
    <p:extLst>
      <p:ext uri="{BB962C8B-B14F-4D97-AF65-F5344CB8AC3E}">
        <p14:creationId xmlns:p14="http://schemas.microsoft.com/office/powerpoint/2010/main" val="2192316165"/>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730</TotalTime>
  <Words>504</Words>
  <Application>Microsoft Office PowerPoint</Application>
  <PresentationFormat>Widescreen</PresentationFormat>
  <Paragraphs>64</Paragraphs>
  <Slides>15</Slides>
  <Notes>0</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15</vt:i4>
      </vt:variant>
    </vt:vector>
  </HeadingPairs>
  <TitlesOfParts>
    <vt:vector size="19" baseType="lpstr">
      <vt:lpstr>Arial</vt:lpstr>
      <vt:lpstr>Calibri</vt:lpstr>
      <vt:lpstr>Calibri Light</vt:lpstr>
      <vt:lpstr>Tema di Office</vt:lpstr>
      <vt:lpstr>MVC Pattern</vt:lpstr>
      <vt:lpstr>ModelView</vt:lpstr>
      <vt:lpstr>Model</vt:lpstr>
      <vt:lpstr>Bonus</vt:lpstr>
      <vt:lpstr>Turnstate &amp; Action</vt:lpstr>
      <vt:lpstr>Turn State Machine</vt:lpstr>
      <vt:lpstr>Implemented features: rmi/socket connection</vt:lpstr>
      <vt:lpstr>Implemented features: chat</vt:lpstr>
      <vt:lpstr>Server connection side</vt:lpstr>
      <vt:lpstr>Client connection side</vt:lpstr>
      <vt:lpstr>Message</vt:lpstr>
      <vt:lpstr>Client messages</vt:lpstr>
      <vt:lpstr>Server messages</vt:lpstr>
      <vt:lpstr>Implemented features: GUI/CLI</vt:lpstr>
      <vt:lpstr>GUI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Nicole Gervasoni</dc:creator>
  <cp:lastModifiedBy>Nicole Gervasoni</cp:lastModifiedBy>
  <cp:revision>50</cp:revision>
  <dcterms:created xsi:type="dcterms:W3CDTF">2016-07-05T14:11:14Z</dcterms:created>
  <dcterms:modified xsi:type="dcterms:W3CDTF">2016-07-06T16:26:09Z</dcterms:modified>
</cp:coreProperties>
</file>