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66" r:id="rId3"/>
    <p:sldId id="267" r:id="rId4"/>
    <p:sldId id="262" r:id="rId5"/>
    <p:sldId id="270" r:id="rId6"/>
    <p:sldId id="271" r:id="rId7"/>
    <p:sldId id="273" r:id="rId8"/>
    <p:sldId id="274" r:id="rId9"/>
    <p:sldId id="277" r:id="rId10"/>
    <p:sldId id="276" r:id="rId11"/>
    <p:sldId id="279" r:id="rId12"/>
    <p:sldId id="280" r:id="rId13"/>
    <p:sldId id="281" r:id="rId14"/>
    <p:sldId id="268" r:id="rId15"/>
    <p:sldId id="282" r:id="rId16"/>
    <p:sldId id="283" r:id="rId17"/>
    <p:sldId id="284" r:id="rId18"/>
    <p:sldId id="286" r:id="rId19"/>
    <p:sldId id="285" r:id="rId20"/>
    <p:sldId id="295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69" r:id="rId3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37BD4A7A-AD1A-0644-A4B9-0DC5AF435176}">
          <p14:sldIdLst>
            <p14:sldId id="256"/>
            <p14:sldId id="266"/>
            <p14:sldId id="267"/>
            <p14:sldId id="262"/>
            <p14:sldId id="270"/>
            <p14:sldId id="271"/>
            <p14:sldId id="273"/>
            <p14:sldId id="274"/>
            <p14:sldId id="277"/>
            <p14:sldId id="276"/>
            <p14:sldId id="279"/>
            <p14:sldId id="280"/>
            <p14:sldId id="281"/>
            <p14:sldId id="268"/>
            <p14:sldId id="282"/>
            <p14:sldId id="283"/>
            <p14:sldId id="284"/>
            <p14:sldId id="286"/>
            <p14:sldId id="285"/>
            <p14:sldId id="29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73"/>
    <p:restoredTop sz="86408"/>
  </p:normalViewPr>
  <p:slideViewPr>
    <p:cSldViewPr snapToGrid="0" snapToObjects="1">
      <p:cViewPr varScale="1">
        <p:scale>
          <a:sx n="72" d="100"/>
          <a:sy n="72" d="100"/>
        </p:scale>
        <p:origin x="84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tro Libro" userId="91cbaac98f948eaf" providerId="LiveId" clId="{861C8EFE-5E80-1049-A72D-239C28DB0E3E}"/>
    <pc:docChg chg="modSld">
      <pc:chgData name="Pietro Libro" userId="91cbaac98f948eaf" providerId="LiveId" clId="{861C8EFE-5E80-1049-A72D-239C28DB0E3E}" dt="2024-12-11T14:06:34.330" v="3" actId="400"/>
      <pc:docMkLst>
        <pc:docMk/>
      </pc:docMkLst>
      <pc:sldChg chg="modSp mod">
        <pc:chgData name="Pietro Libro" userId="91cbaac98f948eaf" providerId="LiveId" clId="{861C8EFE-5E80-1049-A72D-239C28DB0E3E}" dt="2024-12-11T14:06:34.330" v="3" actId="400"/>
        <pc:sldMkLst>
          <pc:docMk/>
          <pc:sldMk cId="3114105494" sldId="287"/>
        </pc:sldMkLst>
        <pc:spChg chg="mod">
          <ac:chgData name="Pietro Libro" userId="91cbaac98f948eaf" providerId="LiveId" clId="{861C8EFE-5E80-1049-A72D-239C28DB0E3E}" dt="2024-12-11T14:06:34.330" v="3" actId="400"/>
          <ac:spMkLst>
            <pc:docMk/>
            <pc:sldMk cId="3114105494" sldId="287"/>
            <ac:spMk id="3" creationId="{CF4FE27B-6A72-F14A-9999-AB86798567C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ED06A-3889-7D48-95B9-51C53E52AD16}" type="datetimeFigureOut">
              <a:rPr lang="it-IT" smtClean="0"/>
              <a:t>12/12/2024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959CE-A912-554E-A346-0D39F75AA3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6317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959CE-A912-554E-A346-0D39F75AA33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2777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959CE-A912-554E-A346-0D39F75AA33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9058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959CE-A912-554E-A346-0D39F75AA33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3310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959CE-A912-554E-A346-0D39F75AA33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0229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959CE-A912-554E-A346-0D39F75AA33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2309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959CE-A912-554E-A346-0D39F75AA33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9260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959CE-A912-554E-A346-0D39F75AA337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13145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959CE-A912-554E-A346-0D39F75AA337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1671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959CE-A912-554E-A346-0D39F75AA337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0904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959CE-A912-554E-A346-0D39F75AA337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67215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RAG combina modelli linguistici con il recupero di conoscenze esterne per fornire risposte accurate e arricchite contestualmente.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959CE-A912-554E-A346-0D39F75AA337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6273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959CE-A912-554E-A346-0D39F75AA33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9870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82D91-0D82-BBCC-5743-E39D65B6F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A64938E-3E6E-CA4B-E2AA-88EA072A3D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D744B40-289C-1867-9295-C863557EE4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7AF7077-5645-C85B-1F84-B67D8D0240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959CE-A912-554E-A346-0D39F75AA337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00193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959CE-A912-554E-A346-0D39F75AA337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69389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959CE-A912-554E-A346-0D39F75AA337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82408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959CE-A912-554E-A346-0D39F75AA337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4476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959CE-A912-554E-A346-0D39F75AA337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1162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959CE-A912-554E-A346-0D39F75AA337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38666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959CE-A912-554E-A346-0D39F75AA337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8560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959CE-A912-554E-A346-0D39F75AA337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61671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9AC2D-9A3A-2E37-F552-769EDFEE8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8034182-2124-7039-98F8-E72DE23617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E124F0E-B798-2D00-FFF1-CAFA933E1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BD3934A-2CD5-0350-61AB-4A9D3E4950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959CE-A912-554E-A346-0D39F75AA337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10765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959CE-A912-554E-A346-0D39F75AA337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0977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959CE-A912-554E-A346-0D39F75AA33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0069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959CE-A912-554E-A346-0D39F75AA33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7127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959CE-A912-554E-A346-0D39F75AA33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6571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959CE-A912-554E-A346-0D39F75AA33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9138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959CE-A912-554E-A346-0D39F75AA33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9530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959CE-A912-554E-A346-0D39F75AA33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3338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959CE-A912-554E-A346-0D39F75AA33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7190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">
            <a:extLst>
              <a:ext uri="{FF2B5EF4-FFF2-40B4-BE49-F238E27FC236}">
                <a16:creationId xmlns:a16="http://schemas.microsoft.com/office/drawing/2014/main" id="{8EA15267-CF58-D6E3-2729-57336C8AF2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A539AF-D29A-CB4B-A262-5335E4BF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7124700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AB0333-ECE9-134A-8863-FF8C8626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8E7DEE1-CD19-31BB-6F8D-B516C527C5F6}"/>
              </a:ext>
            </a:extLst>
          </p:cNvPr>
          <p:cNvSpPr txBox="1"/>
          <p:nvPr userDrawn="1"/>
        </p:nvSpPr>
        <p:spPr>
          <a:xfrm>
            <a:off x="0" y="5302845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5400" b="1" dirty="0">
                <a:solidFill>
                  <a:srgbClr val="C00000"/>
                </a:solidFill>
                <a:latin typeface="Bebas Neue" panose="020B0606020202050201" pitchFamily="34" charset="0"/>
              </a:rPr>
              <a:t>XMAS DEV 2024 </a:t>
            </a:r>
            <a:endParaRPr lang="en-GB" sz="5400" b="1" dirty="0">
              <a:solidFill>
                <a:srgbClr val="C00000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94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4793560-2FBF-ED4A-AE1B-7F2B5FFD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2144" y="6356350"/>
            <a:ext cx="5881255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CE4FC5-A13F-354F-8C77-A5D71FEB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211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F9302E-C0BE-FF44-B795-6726BB52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018" y="457200"/>
            <a:ext cx="432832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53925E-00C3-CF43-8F43-31F0EF6FB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1755" y="987425"/>
            <a:ext cx="4233632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372670-9514-014F-B63E-E00F58059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89018" y="2057400"/>
            <a:ext cx="432832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0A6857-D8E5-C642-A325-5D9D4C75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89018" y="6356350"/>
            <a:ext cx="5964382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0727B93-993F-404C-95D4-57879E51A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5287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77F630-7678-1147-B591-63D5C83D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745" y="457200"/>
            <a:ext cx="47472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2C62C1C-A289-5742-95B8-2B208F83D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343453" y="987425"/>
            <a:ext cx="401193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AECB42-35FC-7849-B2C8-29447AB6E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19745" y="2057400"/>
            <a:ext cx="47472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32AD69-85ED-BA49-B365-F92A8AD1E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9745" y="6356350"/>
            <a:ext cx="5937503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BA05DE-7C04-5D44-BBF9-8DDC28E4B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285" y="6356350"/>
            <a:ext cx="2042513" cy="365125"/>
          </a:xfrm>
        </p:spPr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9658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8AFC9E-C3D0-EC4C-819F-B9897FB2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0ED1E33-82AB-1C47-AD66-3C17A9705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6AE962-3CC7-514B-A7E0-A4896053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4436" y="6356350"/>
            <a:ext cx="6576835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CD7985-233F-664F-81E9-92691A12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9469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36D5C0A-DDA3-0247-ABBD-EA281F51E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DB55914-D685-B249-895F-F2B1F40D3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313708" y="365125"/>
            <a:ext cx="6258791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7C6043-8888-FE45-8438-E4381ECD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3708" y="6356350"/>
            <a:ext cx="6258792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101684-9446-AD4E-9B19-B1B163A7E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723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0536B92-3FB2-47A6-2ECC-868D433759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81683" y="120676"/>
            <a:ext cx="6723021" cy="3581880"/>
          </a:xfrm>
          <a:prstGeom prst="rect">
            <a:avLst/>
          </a:prstGeom>
        </p:spPr>
      </p:pic>
      <p:sp>
        <p:nvSpPr>
          <p:cNvPr id="2" name="Segnaposto piè di pagina 4">
            <a:extLst>
              <a:ext uri="{FF2B5EF4-FFF2-40B4-BE49-F238E27FC236}">
                <a16:creationId xmlns:a16="http://schemas.microsoft.com/office/drawing/2014/main" id="{4FC98B0E-D536-7192-A343-FF9C99DE3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7124700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BFFE80CD-B765-F6C3-5AD2-C433B816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289" y="6356350"/>
            <a:ext cx="2207510" cy="365125"/>
          </a:xfrm>
        </p:spPr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5778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Unikey">
            <a:extLst>
              <a:ext uri="{FF2B5EF4-FFF2-40B4-BE49-F238E27FC236}">
                <a16:creationId xmlns:a16="http://schemas.microsoft.com/office/drawing/2014/main" id="{7B151699-46F2-42E6-A8AB-5B22744418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631" y="5400916"/>
            <a:ext cx="919874" cy="91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A539AF-D29A-CB4B-A262-5335E4BF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7124700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AB0333-ECE9-134A-8863-FF8C8626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4C757012-A144-14B9-0FCA-5BD4863A141C}"/>
              </a:ext>
            </a:extLst>
          </p:cNvPr>
          <p:cNvGrpSpPr/>
          <p:nvPr userDrawn="1"/>
        </p:nvGrpSpPr>
        <p:grpSpPr>
          <a:xfrm>
            <a:off x="-1480" y="406515"/>
            <a:ext cx="12192000" cy="1981102"/>
            <a:chOff x="-1480" y="406515"/>
            <a:chExt cx="12192000" cy="1981102"/>
          </a:xfrm>
        </p:grpSpPr>
        <p:pic>
          <p:nvPicPr>
            <p:cNvPr id="1026" name="Picture 2" descr="Microsoft">
              <a:extLst>
                <a:ext uri="{FF2B5EF4-FFF2-40B4-BE49-F238E27FC236}">
                  <a16:creationId xmlns:a16="http://schemas.microsoft.com/office/drawing/2014/main" id="{0D1C8260-E5A3-4D40-9C43-E053A41C24F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1707" y="568638"/>
              <a:ext cx="3637958" cy="1818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3D3FBFD-6459-49A5-9458-2480BBF8C3D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/>
          </p:blipFill>
          <p:spPr bwMode="auto">
            <a:xfrm>
              <a:off x="7183990" y="568638"/>
              <a:ext cx="3637958" cy="1818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DB7B9443-D6D8-4569-BFF9-86DCE6B54072}"/>
                </a:ext>
              </a:extLst>
            </p:cNvPr>
            <p:cNvSpPr txBox="1"/>
            <p:nvPr userDrawn="1"/>
          </p:nvSpPr>
          <p:spPr>
            <a:xfrm>
              <a:off x="-1480" y="406515"/>
              <a:ext cx="121920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sz="2400" b="1" i="0" dirty="0">
                  <a:solidFill>
                    <a:srgbClr val="808080"/>
                  </a:solidFill>
                  <a:effectLst/>
                  <a:latin typeface="Open Sans" panose="020B0606030504020204" pitchFamily="34" charset="0"/>
                </a:rPr>
                <a:t>Platinum</a:t>
              </a:r>
              <a:r>
                <a:rPr lang="it-IT" sz="2400" b="1" i="0" dirty="0">
                  <a:solidFill>
                    <a:srgbClr val="E02B20"/>
                  </a:solidFill>
                  <a:effectLst/>
                  <a:latin typeface="Open Sans" panose="020B0606030504020204" pitchFamily="34" charset="0"/>
                </a:rPr>
                <a:t> Sponsor</a:t>
              </a:r>
              <a:endParaRPr lang="it-IT" sz="2400" dirty="0"/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E1D9CB3-A60F-487A-B15C-67FC667BE159}"/>
              </a:ext>
            </a:extLst>
          </p:cNvPr>
          <p:cNvSpPr txBox="1"/>
          <p:nvPr userDrawn="1"/>
        </p:nvSpPr>
        <p:spPr>
          <a:xfrm>
            <a:off x="288476" y="5115947"/>
            <a:ext cx="39304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b="1" i="0" dirty="0">
                <a:solidFill>
                  <a:srgbClr val="808080"/>
                </a:solidFill>
                <a:effectLst/>
                <a:latin typeface="Open Sans" panose="020B0606030504020204" pitchFamily="34" charset="0"/>
              </a:rPr>
              <a:t>Technical</a:t>
            </a:r>
            <a:r>
              <a:rPr lang="it-IT" sz="2000" b="1" i="0" dirty="0">
                <a:solidFill>
                  <a:srgbClr val="E02B20"/>
                </a:solidFill>
                <a:effectLst/>
                <a:latin typeface="Open Sans" panose="020B0606030504020204" pitchFamily="34" charset="0"/>
              </a:rPr>
              <a:t> Sponsor</a:t>
            </a:r>
            <a:endParaRPr lang="it-IT" sz="20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EB1668B-28C7-4089-8EA4-58DFAF163C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/>
        </p:blipFill>
        <p:spPr bwMode="auto">
          <a:xfrm>
            <a:off x="1028700" y="5536742"/>
            <a:ext cx="1248295" cy="62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sellaDiTesto 15">
            <a:extLst>
              <a:ext uri="{FF2B5EF4-FFF2-40B4-BE49-F238E27FC236}">
                <a16:creationId xmlns:a16="http://schemas.microsoft.com/office/drawing/2014/main" id="{DC748F86-95BF-0BBE-3848-EAE51B2A95BB}"/>
              </a:ext>
            </a:extLst>
          </p:cNvPr>
          <p:cNvSpPr txBox="1"/>
          <p:nvPr userDrawn="1"/>
        </p:nvSpPr>
        <p:spPr>
          <a:xfrm>
            <a:off x="7357140" y="5115947"/>
            <a:ext cx="43010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b="1" i="0" dirty="0">
                <a:solidFill>
                  <a:srgbClr val="E02B20"/>
                </a:solidFill>
                <a:effectLst/>
                <a:latin typeface="Open Sans" panose="020B0606030504020204" pitchFamily="34" charset="0"/>
              </a:rPr>
              <a:t>Community</a:t>
            </a:r>
            <a:endParaRPr lang="it-IT" sz="2000" dirty="0"/>
          </a:p>
        </p:txBody>
      </p:sp>
      <p:pic>
        <p:nvPicPr>
          <p:cNvPr id="17" name="Immagine 42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5401BA54-0A71-74BE-1EA7-750023D5BA0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333" y="5561670"/>
            <a:ext cx="604886" cy="604886"/>
          </a:xfrm>
          <a:prstGeom prst="rect">
            <a:avLst/>
          </a:prstGeom>
        </p:spPr>
      </p:pic>
      <p:pic>
        <p:nvPicPr>
          <p:cNvPr id="18" name="Picture 2" descr="DotNet Abruzzo">
            <a:extLst>
              <a:ext uri="{FF2B5EF4-FFF2-40B4-BE49-F238E27FC236}">
                <a16:creationId xmlns:a16="http://schemas.microsoft.com/office/drawing/2014/main" id="{F776BAF9-FA50-6966-E672-41457A81A0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285" y="5554170"/>
            <a:ext cx="589292" cy="58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DotNet Toscana">
            <a:extLst>
              <a:ext uri="{FF2B5EF4-FFF2-40B4-BE49-F238E27FC236}">
                <a16:creationId xmlns:a16="http://schemas.microsoft.com/office/drawing/2014/main" id="{9F3A1389-095D-0644-3CED-4382354A8D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643" y="5554170"/>
            <a:ext cx="589292" cy="58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DotNetLombardia">
            <a:extLst>
              <a:ext uri="{FF2B5EF4-FFF2-40B4-BE49-F238E27FC236}">
                <a16:creationId xmlns:a16="http://schemas.microsoft.com/office/drawing/2014/main" id="{D64C6BE0-8902-AE16-76AF-93EE78A306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001" y="5543244"/>
            <a:ext cx="618880" cy="61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uppo 23">
            <a:extLst>
              <a:ext uri="{FF2B5EF4-FFF2-40B4-BE49-F238E27FC236}">
                <a16:creationId xmlns:a16="http://schemas.microsoft.com/office/drawing/2014/main" id="{C85575B0-8531-B5C2-F024-688E45744CD4}"/>
              </a:ext>
            </a:extLst>
          </p:cNvPr>
          <p:cNvGrpSpPr/>
          <p:nvPr userDrawn="1"/>
        </p:nvGrpSpPr>
        <p:grpSpPr>
          <a:xfrm>
            <a:off x="4539141" y="3791145"/>
            <a:ext cx="3664965" cy="1190998"/>
            <a:chOff x="4539141" y="3763713"/>
            <a:chExt cx="3664965" cy="1190998"/>
          </a:xfrm>
        </p:grpSpPr>
        <p:pic>
          <p:nvPicPr>
            <p:cNvPr id="2" name="Picture 1" descr="A red text on a black background&#10;&#10;Description automatically generated">
              <a:extLst>
                <a:ext uri="{FF2B5EF4-FFF2-40B4-BE49-F238E27FC236}">
                  <a16:creationId xmlns:a16="http://schemas.microsoft.com/office/drawing/2014/main" id="{B60FC683-E46B-A030-7926-00436D1DD8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9141" y="4382238"/>
              <a:ext cx="860493" cy="507832"/>
            </a:xfrm>
            <a:prstGeom prst="rect">
              <a:avLst/>
            </a:prstGeom>
          </p:spPr>
        </p:pic>
        <p:sp>
          <p:nvSpPr>
            <p:cNvPr id="4" name="CasellaDiTesto 12">
              <a:extLst>
                <a:ext uri="{FF2B5EF4-FFF2-40B4-BE49-F238E27FC236}">
                  <a16:creationId xmlns:a16="http://schemas.microsoft.com/office/drawing/2014/main" id="{E8F18456-22B3-31EB-5B47-678EC65710DD}"/>
                </a:ext>
              </a:extLst>
            </p:cNvPr>
            <p:cNvSpPr txBox="1"/>
            <p:nvPr userDrawn="1"/>
          </p:nvSpPr>
          <p:spPr>
            <a:xfrm>
              <a:off x="4539142" y="3763713"/>
              <a:ext cx="344507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sz="2400" b="1" i="0" dirty="0">
                  <a:solidFill>
                    <a:srgbClr val="808080"/>
                  </a:solidFill>
                  <a:effectLst/>
                  <a:latin typeface="Open Sans" panose="020B0606030504020204" pitchFamily="34" charset="0"/>
                </a:rPr>
                <a:t>Silver</a:t>
              </a:r>
              <a:r>
                <a:rPr lang="it-IT" sz="2400" b="1" i="0" dirty="0">
                  <a:solidFill>
                    <a:srgbClr val="E02B20"/>
                  </a:solidFill>
                  <a:effectLst/>
                  <a:latin typeface="Open Sans" panose="020B0606030504020204" pitchFamily="34" charset="0"/>
                </a:rPr>
                <a:t> Sponsor</a:t>
              </a:r>
              <a:endParaRPr lang="it-IT" sz="2400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80B45CB-2677-ACF2-B2E8-A23D3F4B28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rcRect/>
            <a:stretch/>
          </p:blipFill>
          <p:spPr>
            <a:xfrm>
              <a:off x="6442771" y="4311146"/>
              <a:ext cx="1761335" cy="643565"/>
            </a:xfrm>
            <a:prstGeom prst="rect">
              <a:avLst/>
            </a:prstGeom>
          </p:spPr>
        </p:pic>
      </p:grpSp>
      <p:pic>
        <p:nvPicPr>
          <p:cNvPr id="21" name="Picture 6">
            <a:extLst>
              <a:ext uri="{FF2B5EF4-FFF2-40B4-BE49-F238E27FC236}">
                <a16:creationId xmlns:a16="http://schemas.microsoft.com/office/drawing/2014/main" id="{242594A7-30DB-8D50-3F09-ED518C243B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/>
          <a:srcRect/>
          <a:stretch/>
        </p:blipFill>
        <p:spPr bwMode="auto">
          <a:xfrm>
            <a:off x="10821948" y="5548604"/>
            <a:ext cx="836248" cy="61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uppo 22">
            <a:extLst>
              <a:ext uri="{FF2B5EF4-FFF2-40B4-BE49-F238E27FC236}">
                <a16:creationId xmlns:a16="http://schemas.microsoft.com/office/drawing/2014/main" id="{0E0E62A0-2FD4-070A-C335-DEA4587F58A4}"/>
              </a:ext>
            </a:extLst>
          </p:cNvPr>
          <p:cNvGrpSpPr/>
          <p:nvPr userDrawn="1"/>
        </p:nvGrpSpPr>
        <p:grpSpPr>
          <a:xfrm>
            <a:off x="0" y="2257226"/>
            <a:ext cx="12191999" cy="1636878"/>
            <a:chOff x="0" y="2185854"/>
            <a:chExt cx="12191999" cy="1636878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3E9D9D2B-A4F8-B37B-1FD6-C4BA99372A9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/>
          </p:blipFill>
          <p:spPr bwMode="auto">
            <a:xfrm>
              <a:off x="4834858" y="2512735"/>
              <a:ext cx="2522282" cy="1261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A logo with blue squares and text&#10;&#10;Description automatically generated">
              <a:extLst>
                <a:ext uri="{FF2B5EF4-FFF2-40B4-BE49-F238E27FC236}">
                  <a16:creationId xmlns:a16="http://schemas.microsoft.com/office/drawing/2014/main" id="{E8CF2C8C-59A6-8AAF-D5B7-FDABD2B5E8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7029" y="2463879"/>
              <a:ext cx="2415738" cy="1358853"/>
            </a:xfrm>
            <a:prstGeom prst="rect">
              <a:avLst/>
            </a:prstGeom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A1CAF254-DDCD-90C1-8C6B-B47C6D7011B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5770" y="2842353"/>
              <a:ext cx="2129190" cy="601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5391975D-3A9F-4269-A8E4-FE8243E91A61}"/>
                </a:ext>
              </a:extLst>
            </p:cNvPr>
            <p:cNvSpPr txBox="1"/>
            <p:nvPr userDrawn="1"/>
          </p:nvSpPr>
          <p:spPr>
            <a:xfrm>
              <a:off x="0" y="2185854"/>
              <a:ext cx="1219199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sz="2400" b="1" i="0" dirty="0">
                  <a:solidFill>
                    <a:srgbClr val="808080"/>
                  </a:solidFill>
                  <a:effectLst/>
                  <a:latin typeface="Open Sans" panose="020B0606030504020204" pitchFamily="34" charset="0"/>
                </a:rPr>
                <a:t>Gold</a:t>
              </a:r>
              <a:r>
                <a:rPr lang="it-IT" sz="2400" b="1" i="0" dirty="0">
                  <a:solidFill>
                    <a:srgbClr val="E02B20"/>
                  </a:solidFill>
                  <a:effectLst/>
                  <a:latin typeface="Open Sans" panose="020B0606030504020204" pitchFamily="34" charset="0"/>
                </a:rPr>
                <a:t> Sponsor</a:t>
              </a:r>
              <a:endParaRPr lang="it-IT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4236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F6CFC133-75CD-4631-9D8C-DC664D1643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  <p:sp>
        <p:nvSpPr>
          <p:cNvPr id="20" name="Titolo 1">
            <a:extLst>
              <a:ext uri="{FF2B5EF4-FFF2-40B4-BE49-F238E27FC236}">
                <a16:creationId xmlns:a16="http://schemas.microsoft.com/office/drawing/2014/main" id="{51912CBA-87F2-456F-ADC1-903AC1E07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999470"/>
            <a:ext cx="12192000" cy="803275"/>
          </a:xfr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Session Title</a:t>
            </a:r>
          </a:p>
        </p:txBody>
      </p: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A2418920-6165-400E-9618-02294986FB5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0" y="5980545"/>
            <a:ext cx="12192000" cy="803275"/>
          </a:xfrm>
        </p:spPr>
        <p:txBody>
          <a:bodyPr/>
          <a:lstStyle>
            <a:lvl1pPr marL="0" indent="0">
              <a:buNone/>
              <a:defRPr/>
            </a:lvl1pPr>
            <a:lvl2pPr>
              <a:defRPr sz="2000">
                <a:solidFill>
                  <a:srgbClr val="C00000"/>
                </a:solidFill>
                <a:latin typeface="Raleway" panose="020B0503030101060003" pitchFamily="34" charset="77"/>
              </a:defRPr>
            </a:lvl2pPr>
            <a:lvl3pPr>
              <a:defRPr sz="1800">
                <a:solidFill>
                  <a:srgbClr val="C00000"/>
                </a:solidFill>
                <a:latin typeface="Raleway" panose="020B0503030101060003" pitchFamily="34" charset="77"/>
              </a:defRPr>
            </a:lvl3pPr>
            <a:lvl4pPr>
              <a:defRPr sz="1600">
                <a:solidFill>
                  <a:srgbClr val="C00000"/>
                </a:solidFill>
                <a:latin typeface="Raleway" panose="020B0503030101060003" pitchFamily="34" charset="77"/>
              </a:defRPr>
            </a:lvl4pPr>
            <a:lvl5pPr>
              <a:defRPr sz="1400">
                <a:solidFill>
                  <a:srgbClr val="C00000"/>
                </a:solidFill>
                <a:latin typeface="Raleway" panose="020B0503030101060003" pitchFamily="34" charset="77"/>
              </a:defRPr>
            </a:lvl5pPr>
          </a:lstStyle>
          <a:p>
            <a:r>
              <a:rPr lang="it-IT" dirty="0"/>
              <a:t>Session sub </a:t>
            </a:r>
            <a:r>
              <a:rPr lang="it-IT" dirty="0" err="1"/>
              <a:t>title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475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F6CFC133-75CD-4631-9D8C-DC664D1643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  <p:sp>
        <p:nvSpPr>
          <p:cNvPr id="20" name="Titolo 1">
            <a:extLst>
              <a:ext uri="{FF2B5EF4-FFF2-40B4-BE49-F238E27FC236}">
                <a16:creationId xmlns:a16="http://schemas.microsoft.com/office/drawing/2014/main" id="{51912CBA-87F2-456F-ADC1-903AC1E07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999470"/>
            <a:ext cx="12192000" cy="1858530"/>
          </a:xfrm>
        </p:spPr>
        <p:txBody>
          <a:bodyPr anchor="ctr">
            <a:normAutofit/>
          </a:bodyPr>
          <a:lstStyle>
            <a:lvl1pPr algn="ctr">
              <a:defRPr sz="7200" b="1"/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4795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F6CFC133-75CD-4631-9D8C-DC664D1643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  <p:sp>
        <p:nvSpPr>
          <p:cNvPr id="20" name="Titolo 1">
            <a:extLst>
              <a:ext uri="{FF2B5EF4-FFF2-40B4-BE49-F238E27FC236}">
                <a16:creationId xmlns:a16="http://schemas.microsoft.com/office/drawing/2014/main" id="{51912CBA-87F2-456F-ADC1-903AC1E07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99470"/>
            <a:ext cx="12192000" cy="1858530"/>
          </a:xfrm>
        </p:spPr>
        <p:txBody>
          <a:bodyPr anchor="ctr">
            <a:normAutofit/>
          </a:bodyPr>
          <a:lstStyle>
            <a:lvl1pPr algn="ctr">
              <a:defRPr sz="7200" b="1"/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56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73E6C1-AE1B-7547-ADBB-F33ABA0F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A3638A-A027-834F-8315-532816415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000">
                <a:solidFill>
                  <a:srgbClr val="C00000"/>
                </a:solidFill>
                <a:latin typeface="Raleway" panose="020B0503030101060003" pitchFamily="34" charset="77"/>
              </a:defRPr>
            </a:lvl2pPr>
            <a:lvl3pPr>
              <a:defRPr sz="1800">
                <a:solidFill>
                  <a:srgbClr val="C00000"/>
                </a:solidFill>
                <a:latin typeface="Raleway" panose="020B0503030101060003" pitchFamily="34" charset="77"/>
              </a:defRPr>
            </a:lvl3pPr>
            <a:lvl4pPr>
              <a:defRPr sz="1600">
                <a:solidFill>
                  <a:srgbClr val="C00000"/>
                </a:solidFill>
                <a:latin typeface="Raleway" panose="020B0503030101060003" pitchFamily="34" charset="77"/>
              </a:defRPr>
            </a:lvl4pPr>
            <a:lvl5pPr>
              <a:defRPr sz="1400">
                <a:solidFill>
                  <a:srgbClr val="C00000"/>
                </a:solidFill>
                <a:latin typeface="Raleway" panose="020B0503030101060003" pitchFamily="34" charset="77"/>
              </a:defRPr>
            </a:lvl5pPr>
          </a:lstStyle>
          <a:p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6278D3-6E45-6142-9109-39E186DB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4436" y="6356350"/>
            <a:ext cx="5908964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8DC965-7067-A44F-AACE-FF9FB0653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231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40584C-6DEB-B046-9B45-DC7B3B73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436" y="1709739"/>
            <a:ext cx="9103013" cy="229748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501F3E-0DD9-494C-A04E-F72AA6FCF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4436" y="4365813"/>
            <a:ext cx="9103013" cy="171470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86E1D4-6E8F-D748-8D0B-E42FFC90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4436" y="6356350"/>
            <a:ext cx="5908964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5B36BB-0C2F-2946-9AD8-A8D51D00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507" y="6356350"/>
            <a:ext cx="2097291" cy="365125"/>
          </a:xfrm>
        </p:spPr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488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27AA29-F078-004B-8E28-7F92255E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4524EF-65AE-1644-B953-91EE71ABD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44435" y="1425388"/>
            <a:ext cx="4426525" cy="4751575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3CE46FF-F4CE-7A4E-8A96-4EAD8FFC5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7273" y="1425388"/>
            <a:ext cx="4426526" cy="4751575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905C2B-E6F7-E94F-AFF2-F3D9C5B0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4435" y="6356350"/>
            <a:ext cx="6772564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A4EC58-54F2-8144-A2B5-8F369669D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92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EDBBBC-BE17-A24C-9C84-A04D2079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365125"/>
            <a:ext cx="9221787" cy="1239557"/>
          </a:xfr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83943BD-D6E2-E646-AFB8-FDC1C0A8F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1" y="1681162"/>
            <a:ext cx="4423479" cy="1747837"/>
          </a:xfrm>
        </p:spPr>
        <p:txBody>
          <a:bodyPr anchor="b">
            <a:no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9F4CA54-39D9-BC40-9A28-25340CE4C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33600" y="3619500"/>
            <a:ext cx="4423479" cy="2570162"/>
          </a:xfrm>
        </p:spPr>
        <p:txBody>
          <a:bodyPr/>
          <a:lstStyle/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FACC5BB-4745-2F48-9D3C-96D953024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08535" y="1681163"/>
            <a:ext cx="4445263" cy="1747836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5C12EEE-2654-BD4D-A3B2-A7E8054A6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31909" y="3619499"/>
            <a:ext cx="4423479" cy="2570163"/>
          </a:xfrm>
        </p:spPr>
        <p:txBody>
          <a:bodyPr/>
          <a:lstStyle/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690D294-EF83-E94E-95E1-CCE5FFD43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33600" y="6356350"/>
            <a:ext cx="6019799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5FB5D25-F2D6-754B-85F7-26CF50BE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0733" y="6356350"/>
            <a:ext cx="2073066" cy="365125"/>
          </a:xfrm>
        </p:spPr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471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A9304B-B9CC-4D41-87AB-BB7E52F9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3DEF98E-B99B-F147-BE7D-EC97EE9F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4436" y="6356350"/>
            <a:ext cx="5908964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7D15F86-5A03-9343-AF22-C54032061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361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7650BB7A-A5FD-4D0C-A3BA-84D415793FB5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-1628" y="0"/>
            <a:ext cx="1950720" cy="6858000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FD701C37-F76E-416D-A1CC-CB0381EA3AD7}"/>
              </a:ext>
            </a:extLst>
          </p:cNvPr>
          <p:cNvSpPr/>
          <p:nvPr userDrawn="1"/>
        </p:nvSpPr>
        <p:spPr>
          <a:xfrm>
            <a:off x="1971" y="3429000"/>
            <a:ext cx="1952277" cy="32924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1113162-F337-9448-AD18-D8D9B0EA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436" y="365125"/>
            <a:ext cx="9109364" cy="8032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108949-3D32-A044-B8E1-2D8D0CADF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4436" y="1346200"/>
            <a:ext cx="9109364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C603CA-4C5E-914A-B191-8600360AC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44435" y="6356350"/>
            <a:ext cx="5908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0421B7-0C2A-2C49-B5E3-DE988B208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6289" y="6356350"/>
            <a:ext cx="2207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522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3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4" r:id="rId15"/>
    <p:sldLayoutId id="2147483660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C00000"/>
          </a:solidFill>
          <a:latin typeface="Bebas Neue" panose="020B0606020202050201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rgbClr val="C00000"/>
          </a:solidFill>
          <a:latin typeface="Raleway" panose="020B05030301010600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lama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llama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llama/ollam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anythingllm.com" TargetMode="External"/><Relationship Id="rId3" Type="http://schemas.openxmlformats.org/officeDocument/2006/relationships/hyperlink" Target="https://github.com/open-webui/open-webui" TargetMode="External"/><Relationship Id="rId7" Type="http://schemas.openxmlformats.org/officeDocument/2006/relationships/hyperlink" Target="https://github.com/ParisNeo/lollms-webu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oobabooga/text-generation-webui" TargetMode="External"/><Relationship Id="rId5" Type="http://schemas.openxmlformats.org/officeDocument/2006/relationships/hyperlink" Target="https://github.com/lobehub/lobe-chat" TargetMode="External"/><Relationship Id="rId4" Type="http://schemas.openxmlformats.org/officeDocument/2006/relationships/hyperlink" Target="https://github.com/ollama-ui/ollama-ui" TargetMode="External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emantic-kernel/overview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learn.microsoft.com/en-us/semantic-kernel/get-started/quick-start-guide?pivots=programming-language-csharp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evblogs.microsoft.com/semantic-kernel/introducing-new-ollama-connector-for-local-models" TargetMode="External"/><Relationship Id="rId4" Type="http://schemas.openxmlformats.org/officeDocument/2006/relationships/hyperlink" Target="https://learn.microsoft.com/en-us/semantic-kernel/concepts/ai-service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osts/pavan-belagatti_how-do-vector-databases-work-lets-understand-activity-7271934798040842240-TO0r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qdrant.tech/documentation/overview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Implementing-GitOps-Kubernetes-infrastructure-cloud-native/dp/B0D7PZ717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hyperlink" Target="https://www.linkedin.com/in/pietrolibr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etrolibro/magic-recipes-copilo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b5yrwe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i.azure.com/explore/models?selectedCollection=ph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E9FD245-91F0-E021-FF1E-D290992C11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44436" y="-803275"/>
            <a:ext cx="9109364" cy="8032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COPERTINA XMASDEV 2024</a:t>
            </a:r>
          </a:p>
        </p:txBody>
      </p:sp>
    </p:spTree>
    <p:extLst>
      <p:ext uri="{BB962C8B-B14F-4D97-AF65-F5344CB8AC3E}">
        <p14:creationId xmlns:p14="http://schemas.microsoft.com/office/powerpoint/2010/main" val="3611601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92DF2-85AE-0A49-93E4-29A99805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Bebas Neue"/>
              </a:rPr>
              <a:t>Llama</a:t>
            </a:r>
            <a:r>
              <a:rPr lang="it-IT" dirty="0">
                <a:latin typeface="Bebas Neue"/>
              </a:rPr>
              <a:t> 3.x (meta)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4FE27B-6A72-F14A-9999-AB8679856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342900" indent="-342900"/>
            <a:r>
              <a:rPr lang="it-IT" sz="2100" dirty="0">
                <a:latin typeface="Raleway"/>
              </a:rPr>
              <a:t>The open-source AI model </a:t>
            </a:r>
            <a:r>
              <a:rPr lang="it-IT" sz="2100" err="1">
                <a:latin typeface="Raleway"/>
              </a:rPr>
              <a:t>you</a:t>
            </a:r>
            <a:r>
              <a:rPr lang="it-IT" sz="2100" dirty="0">
                <a:latin typeface="Raleway"/>
              </a:rPr>
              <a:t> can </a:t>
            </a:r>
            <a:r>
              <a:rPr lang="it-IT" sz="2100" i="1" dirty="0">
                <a:latin typeface="Raleway"/>
              </a:rPr>
              <a:t>fine-</a:t>
            </a:r>
            <a:r>
              <a:rPr lang="it-IT" sz="2100" i="1" err="1">
                <a:latin typeface="Raleway"/>
              </a:rPr>
              <a:t>tune</a:t>
            </a:r>
            <a:r>
              <a:rPr lang="it-IT" sz="2100" i="1" dirty="0">
                <a:latin typeface="Raleway"/>
              </a:rPr>
              <a:t>, </a:t>
            </a:r>
            <a:r>
              <a:rPr lang="it-IT" sz="2100" i="1" err="1">
                <a:latin typeface="Raleway"/>
              </a:rPr>
              <a:t>distill</a:t>
            </a:r>
            <a:r>
              <a:rPr lang="it-IT" sz="2100" i="1" dirty="0">
                <a:latin typeface="Raleway"/>
              </a:rPr>
              <a:t>, and </a:t>
            </a:r>
            <a:r>
              <a:rPr lang="it-IT" sz="2100" i="1" err="1">
                <a:latin typeface="Raleway"/>
              </a:rPr>
              <a:t>deploy</a:t>
            </a:r>
            <a:r>
              <a:rPr lang="it-IT" sz="2100" i="1" dirty="0">
                <a:latin typeface="Raleway"/>
              </a:rPr>
              <a:t> </a:t>
            </a:r>
            <a:r>
              <a:rPr lang="it-IT" sz="2100" i="1" err="1">
                <a:latin typeface="Raleway"/>
              </a:rPr>
              <a:t>anywhere</a:t>
            </a:r>
            <a:r>
              <a:rPr lang="it-IT" sz="2100" dirty="0">
                <a:latin typeface="Raleway"/>
              </a:rPr>
              <a:t>.</a:t>
            </a:r>
            <a:endParaRPr lang="it-IT" dirty="0"/>
          </a:p>
          <a:p>
            <a:pPr marL="342900" indent="-342900"/>
            <a:r>
              <a:rPr lang="it-IT" sz="2100" i="1" err="1">
                <a:latin typeface="Raleway"/>
              </a:rPr>
              <a:t>Available</a:t>
            </a:r>
            <a:r>
              <a:rPr lang="it-IT" sz="2100" i="1" dirty="0">
                <a:latin typeface="Raleway"/>
              </a:rPr>
              <a:t> </a:t>
            </a:r>
            <a:r>
              <a:rPr lang="it-IT" sz="2100" i="1" err="1">
                <a:latin typeface="Raleway"/>
              </a:rPr>
              <a:t>versions</a:t>
            </a:r>
            <a:r>
              <a:rPr lang="it-IT" sz="2100" dirty="0">
                <a:latin typeface="Raleway"/>
              </a:rPr>
              <a:t>: 1B, 3B, 11B, 90B, and </a:t>
            </a:r>
            <a:r>
              <a:rPr lang="it-IT" sz="2100" err="1">
                <a:latin typeface="Raleway"/>
              </a:rPr>
              <a:t>continued</a:t>
            </a:r>
            <a:r>
              <a:rPr lang="it-IT" sz="2100" dirty="0">
                <a:latin typeface="Raleway"/>
              </a:rPr>
              <a:t> support for </a:t>
            </a:r>
            <a:r>
              <a:rPr lang="it-IT" sz="2100" err="1">
                <a:latin typeface="Raleway"/>
              </a:rPr>
              <a:t>Llama</a:t>
            </a:r>
            <a:r>
              <a:rPr lang="it-IT" sz="2100" dirty="0">
                <a:latin typeface="Raleway"/>
              </a:rPr>
              <a:t> 3.1.Features of </a:t>
            </a:r>
            <a:r>
              <a:rPr lang="it-IT" sz="2100" err="1">
                <a:latin typeface="Raleway"/>
              </a:rPr>
              <a:t>Llama</a:t>
            </a:r>
            <a:r>
              <a:rPr lang="it-IT" sz="2100" dirty="0">
                <a:latin typeface="Raleway"/>
              </a:rPr>
              <a:t> 3.2:</a:t>
            </a:r>
          </a:p>
          <a:p>
            <a:pPr marL="342900" indent="-342900"/>
            <a:r>
              <a:rPr lang="it-IT" sz="2100" i="1" err="1">
                <a:latin typeface="Raleway"/>
              </a:rPr>
              <a:t>Multilingual</a:t>
            </a:r>
            <a:r>
              <a:rPr lang="it-IT" sz="2100" i="1" dirty="0">
                <a:latin typeface="Raleway"/>
              </a:rPr>
              <a:t> text-</a:t>
            </a:r>
            <a:r>
              <a:rPr lang="it-IT" sz="2100" i="1" err="1">
                <a:latin typeface="Raleway"/>
              </a:rPr>
              <a:t>only</a:t>
            </a:r>
            <a:r>
              <a:rPr lang="it-IT" sz="2100" dirty="0">
                <a:latin typeface="Raleway"/>
              </a:rPr>
              <a:t> models (1B, 3B).</a:t>
            </a:r>
            <a:endParaRPr lang="it-IT" dirty="0"/>
          </a:p>
          <a:p>
            <a:pPr marL="342900" indent="-342900"/>
            <a:r>
              <a:rPr lang="it-IT" sz="2100" i="1" dirty="0">
                <a:latin typeface="Raleway"/>
              </a:rPr>
              <a:t>Text-image</a:t>
            </a:r>
            <a:r>
              <a:rPr lang="it-IT" sz="2100" dirty="0">
                <a:latin typeface="Raleway"/>
              </a:rPr>
              <a:t> models (11B, 90B).</a:t>
            </a:r>
          </a:p>
          <a:p>
            <a:pPr marL="342900" indent="-342900"/>
            <a:r>
              <a:rPr lang="it-IT" sz="2100" i="1" err="1">
                <a:latin typeface="Raleway"/>
              </a:rPr>
              <a:t>Quantized</a:t>
            </a:r>
            <a:r>
              <a:rPr lang="it-IT" sz="2100" i="1" dirty="0">
                <a:latin typeface="Raleway"/>
              </a:rPr>
              <a:t> </a:t>
            </a:r>
            <a:r>
              <a:rPr lang="it-IT" sz="2100" i="1" err="1">
                <a:latin typeface="Raleway"/>
              </a:rPr>
              <a:t>versions</a:t>
            </a:r>
            <a:r>
              <a:rPr lang="it-IT" sz="2100" dirty="0">
                <a:latin typeface="Raleway"/>
              </a:rPr>
              <a:t> of 1B and 3B:</a:t>
            </a:r>
          </a:p>
          <a:p>
            <a:pPr marL="800100" lvl="1">
              <a:buFont typeface="Courier New" panose="020B0604020202020204" pitchFamily="34" charset="0"/>
              <a:buChar char="o"/>
            </a:pPr>
            <a:r>
              <a:rPr lang="it-IT" sz="2100" dirty="0">
                <a:latin typeface="Raleway"/>
              </a:rPr>
              <a:t>Up to 56% </a:t>
            </a:r>
            <a:r>
              <a:rPr lang="it-IT" sz="2100" dirty="0" err="1">
                <a:latin typeface="Raleway"/>
              </a:rPr>
              <a:t>smaller</a:t>
            </a:r>
            <a:r>
              <a:rPr lang="it-IT" sz="2100" dirty="0">
                <a:latin typeface="Raleway"/>
              </a:rPr>
              <a:t> size.</a:t>
            </a:r>
          </a:p>
          <a:p>
            <a:pPr marL="800100" lvl="1">
              <a:buFont typeface="Courier New" panose="020B0604020202020204" pitchFamily="34" charset="0"/>
              <a:buChar char="o"/>
            </a:pPr>
            <a:r>
              <a:rPr lang="it-IT" sz="2100" dirty="0">
                <a:latin typeface="Raleway"/>
              </a:rPr>
              <a:t>2-3x </a:t>
            </a:r>
            <a:r>
              <a:rPr lang="it-IT" sz="2100" dirty="0" err="1">
                <a:latin typeface="Raleway"/>
              </a:rPr>
              <a:t>speedup</a:t>
            </a:r>
            <a:r>
              <a:rPr lang="it-IT" sz="2100" dirty="0">
                <a:latin typeface="Raleway"/>
              </a:rPr>
              <a:t>, </a:t>
            </a:r>
            <a:r>
              <a:rPr lang="it-IT" sz="2100" dirty="0" err="1">
                <a:latin typeface="Raleway"/>
              </a:rPr>
              <a:t>ideal</a:t>
            </a:r>
            <a:r>
              <a:rPr lang="it-IT" sz="2100" dirty="0">
                <a:latin typeface="Raleway"/>
              </a:rPr>
              <a:t> for on-device and </a:t>
            </a:r>
            <a:r>
              <a:rPr lang="it-IT" sz="2100" dirty="0" err="1">
                <a:latin typeface="Raleway"/>
              </a:rPr>
              <a:t>edge</a:t>
            </a:r>
            <a:r>
              <a:rPr lang="it-IT" sz="2100" dirty="0">
                <a:latin typeface="Raleway"/>
              </a:rPr>
              <a:t> deployments.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it-IT" sz="2100" dirty="0">
                <a:latin typeface="Raleway"/>
                <a:hlinkClick r:id="rId3"/>
              </a:rPr>
              <a:t>https://www.llama.com/</a:t>
            </a:r>
            <a:r>
              <a:rPr lang="it-IT" sz="2100" dirty="0">
                <a:latin typeface="Raleway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8859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92DF2-85AE-0A49-93E4-29A99805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ollama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4FE27B-6A72-F14A-9999-AB8679856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it-IT" sz="2600" i="1" dirty="0">
                <a:latin typeface="Raleway"/>
              </a:rPr>
              <a:t>«</a:t>
            </a:r>
            <a:r>
              <a:rPr lang="it-IT" sz="2600" i="1" dirty="0" err="1">
                <a:latin typeface="Raleway"/>
              </a:rPr>
              <a:t>Get</a:t>
            </a:r>
            <a:r>
              <a:rPr lang="it-IT" sz="2600" i="1" dirty="0">
                <a:latin typeface="Raleway"/>
              </a:rPr>
              <a:t> up and running with large </a:t>
            </a:r>
            <a:r>
              <a:rPr lang="it-IT" sz="2600" i="1" dirty="0" err="1">
                <a:latin typeface="Raleway"/>
              </a:rPr>
              <a:t>language</a:t>
            </a:r>
            <a:r>
              <a:rPr lang="it-IT" sz="2600" i="1" dirty="0">
                <a:latin typeface="Raleway"/>
              </a:rPr>
              <a:t> models»</a:t>
            </a:r>
            <a:endParaRPr lang="it-IT" sz="2600" dirty="0"/>
          </a:p>
          <a:p>
            <a:pPr marL="0" indent="0" algn="ctr">
              <a:buNone/>
            </a:pPr>
            <a:endParaRPr lang="it-IT" sz="2600" i="1" dirty="0">
              <a:latin typeface="Raleway"/>
            </a:endParaRPr>
          </a:p>
          <a:p>
            <a:pPr marL="342900" indent="-342900"/>
            <a:r>
              <a:rPr lang="it-IT" sz="2100" dirty="0">
                <a:latin typeface="Raleway"/>
              </a:rPr>
              <a:t>A </a:t>
            </a:r>
            <a:r>
              <a:rPr lang="it-IT" sz="2100" dirty="0" err="1">
                <a:latin typeface="Raleway"/>
              </a:rPr>
              <a:t>platform</a:t>
            </a:r>
            <a:r>
              <a:rPr lang="it-IT" sz="2100" dirty="0">
                <a:latin typeface="Raleway"/>
              </a:rPr>
              <a:t> (</a:t>
            </a:r>
            <a:r>
              <a:rPr lang="it-IT" sz="2100" dirty="0" err="1">
                <a:latin typeface="Raleway"/>
              </a:rPr>
              <a:t>macOS</a:t>
            </a:r>
            <a:r>
              <a:rPr lang="it-IT" sz="2100" dirty="0">
                <a:latin typeface="Raleway"/>
              </a:rPr>
              <a:t>, Windows, Linux, Docker) for running and </a:t>
            </a:r>
            <a:r>
              <a:rPr lang="it-IT" sz="2100" dirty="0" err="1">
                <a:latin typeface="Raleway"/>
              </a:rPr>
              <a:t>deploying</a:t>
            </a:r>
            <a:r>
              <a:rPr lang="it-IT" sz="2100" dirty="0">
                <a:latin typeface="Raleway"/>
              </a:rPr>
              <a:t> Small\Large Language Models </a:t>
            </a:r>
            <a:r>
              <a:rPr lang="it-IT" sz="2100" dirty="0" err="1">
                <a:latin typeface="Raleway"/>
              </a:rPr>
              <a:t>locally</a:t>
            </a:r>
            <a:endParaRPr lang="it-IT" sz="2100" dirty="0">
              <a:latin typeface="Raleway"/>
            </a:endParaRPr>
          </a:p>
          <a:p>
            <a:pPr marL="342900" indent="-342900"/>
            <a:endParaRPr lang="it-IT" sz="2100" dirty="0">
              <a:latin typeface="Raleway"/>
            </a:endParaRPr>
          </a:p>
          <a:p>
            <a:pPr marL="342900" indent="-342900"/>
            <a:r>
              <a:rPr lang="it-IT" sz="2100" dirty="0" err="1">
                <a:latin typeface="Raleway"/>
              </a:rPr>
              <a:t>Focuses</a:t>
            </a:r>
            <a:r>
              <a:rPr lang="it-IT" sz="2100" dirty="0">
                <a:latin typeface="Raleway"/>
              </a:rPr>
              <a:t> on privacy, </a:t>
            </a:r>
            <a:r>
              <a:rPr lang="it-IT" sz="2100" dirty="0" err="1">
                <a:latin typeface="Raleway"/>
              </a:rPr>
              <a:t>efficiency</a:t>
            </a:r>
            <a:r>
              <a:rPr lang="it-IT" sz="2100" dirty="0">
                <a:latin typeface="Raleway"/>
              </a:rPr>
              <a:t>, and cost-</a:t>
            </a:r>
            <a:r>
              <a:rPr lang="it-IT" sz="2100" dirty="0" err="1">
                <a:latin typeface="Raleway"/>
              </a:rPr>
              <a:t>effectiveness</a:t>
            </a:r>
            <a:r>
              <a:rPr lang="it-IT" sz="2100" dirty="0">
                <a:latin typeface="Raleway"/>
              </a:rPr>
              <a:t>.</a:t>
            </a:r>
          </a:p>
          <a:p>
            <a:pPr marL="0" indent="0">
              <a:buNone/>
            </a:pPr>
            <a:endParaRPr lang="it-IT" sz="2100" dirty="0">
              <a:latin typeface="Raleway"/>
            </a:endParaRPr>
          </a:p>
          <a:p>
            <a:pPr marL="342900" indent="-342900"/>
            <a:r>
              <a:rPr lang="it-IT" sz="2100" dirty="0" err="1">
                <a:latin typeface="Raleway"/>
              </a:rPr>
              <a:t>Integrates</a:t>
            </a:r>
            <a:r>
              <a:rPr lang="it-IT" sz="2100" dirty="0">
                <a:latin typeface="Raleway"/>
              </a:rPr>
              <a:t> </a:t>
            </a:r>
            <a:r>
              <a:rPr lang="it-IT" sz="2100" dirty="0" err="1">
                <a:latin typeface="Raleway"/>
              </a:rPr>
              <a:t>seamlessly</a:t>
            </a:r>
            <a:r>
              <a:rPr lang="it-IT" sz="2100" dirty="0">
                <a:latin typeface="Raleway"/>
              </a:rPr>
              <a:t> with tools like </a:t>
            </a:r>
            <a:r>
              <a:rPr lang="it-IT" sz="2100" dirty="0" err="1">
                <a:latin typeface="Raleway"/>
              </a:rPr>
              <a:t>Qdrant</a:t>
            </a:r>
            <a:r>
              <a:rPr lang="it-IT" sz="2100" dirty="0">
                <a:latin typeface="Raleway"/>
              </a:rPr>
              <a:t> or </a:t>
            </a:r>
            <a:r>
              <a:rPr lang="it-IT" sz="2100" dirty="0" err="1">
                <a:latin typeface="Raleway"/>
              </a:rPr>
              <a:t>ChromaDB</a:t>
            </a:r>
            <a:r>
              <a:rPr lang="it-IT" sz="2100" dirty="0">
                <a:latin typeface="Raleway"/>
              </a:rPr>
              <a:t> for </a:t>
            </a:r>
            <a:r>
              <a:rPr lang="it-IT" sz="2100" dirty="0" err="1">
                <a:latin typeface="Raleway"/>
              </a:rPr>
              <a:t>embedding</a:t>
            </a:r>
            <a:r>
              <a:rPr lang="it-IT" sz="2100" dirty="0">
                <a:latin typeface="Raleway"/>
              </a:rPr>
              <a:t> storage and retrieval</a:t>
            </a:r>
          </a:p>
          <a:p>
            <a:pPr marL="0" indent="0">
              <a:buNone/>
            </a:pPr>
            <a:endParaRPr lang="it-IT" sz="2100" dirty="0">
              <a:latin typeface="Raleway"/>
            </a:endParaRPr>
          </a:p>
          <a:p>
            <a:pPr marL="0" indent="0" algn="ctr">
              <a:buNone/>
            </a:pPr>
            <a:r>
              <a:rPr lang="it-IT" sz="2100" i="1" dirty="0">
                <a:latin typeface="Raleway"/>
                <a:hlinkClick r:id="rId3"/>
              </a:rPr>
              <a:t>https://ollama.com/</a:t>
            </a:r>
            <a:endParaRPr lang="it-IT" sz="2100" i="1" dirty="0">
              <a:latin typeface="Raleway"/>
            </a:endParaRPr>
          </a:p>
        </p:txBody>
      </p:sp>
      <p:pic>
        <p:nvPicPr>
          <p:cNvPr id="6" name="Immagine 5" descr="Immagine che contiene clipart, schizzo, cartone animato&#10;&#10;Descrizione generata automaticamente">
            <a:extLst>
              <a:ext uri="{FF2B5EF4-FFF2-40B4-BE49-F238E27FC236}">
                <a16:creationId xmlns:a16="http://schemas.microsoft.com/office/drawing/2014/main" id="{0F2D28AB-CF4C-4193-2AE9-E5316DA8F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6467" y="162006"/>
            <a:ext cx="1025940" cy="99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92DF2-85AE-0A49-93E4-29A99805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Bebas Neue"/>
              </a:rPr>
              <a:t>Ollama</a:t>
            </a:r>
            <a:r>
              <a:rPr lang="it-IT" dirty="0">
                <a:latin typeface="Bebas Neue"/>
              </a:rPr>
              <a:t>: model library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4FE27B-6A72-F14A-9999-AB8679856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it-IT" sz="2100" dirty="0" err="1">
                <a:latin typeface="Raleway"/>
                <a:ea typeface="Calibri"/>
                <a:cs typeface="Calibri"/>
              </a:rPr>
              <a:t>Example</a:t>
            </a:r>
            <a:r>
              <a:rPr lang="it-IT" sz="2100" dirty="0">
                <a:latin typeface="Raleway"/>
                <a:ea typeface="Calibri"/>
                <a:cs typeface="Calibri"/>
              </a:rPr>
              <a:t> of </a:t>
            </a:r>
            <a:r>
              <a:rPr lang="it-IT" sz="2100" dirty="0" err="1">
                <a:latin typeface="Raleway"/>
                <a:ea typeface="Calibri"/>
                <a:cs typeface="Calibri"/>
              </a:rPr>
              <a:t>available</a:t>
            </a:r>
            <a:r>
              <a:rPr lang="it-IT" sz="2100" dirty="0">
                <a:latin typeface="Raleway"/>
                <a:ea typeface="Calibri"/>
                <a:cs typeface="Calibri"/>
              </a:rPr>
              <a:t> models:</a:t>
            </a:r>
          </a:p>
          <a:p>
            <a:endParaRPr lang="it-IT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it-IT" sz="2200" i="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it-IT" sz="3200" b="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it-IT" sz="3200" b="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it-IT" sz="3200" b="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it-IT" sz="3000" b="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it-IT" sz="32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 indent="-342900"/>
            <a:endParaRPr lang="it-IT" dirty="0"/>
          </a:p>
          <a:p>
            <a:pPr marL="0" indent="0">
              <a:buNone/>
            </a:pPr>
            <a:r>
              <a:rPr lang="it-IT" sz="1700" dirty="0">
                <a:latin typeface="Raleway"/>
              </a:rPr>
              <a:t>Minimal </a:t>
            </a:r>
            <a:r>
              <a:rPr lang="it-IT" sz="1700" err="1">
                <a:latin typeface="Raleway"/>
              </a:rPr>
              <a:t>requirements</a:t>
            </a:r>
            <a:r>
              <a:rPr lang="it-IT" sz="1700" dirty="0">
                <a:latin typeface="Raleway"/>
              </a:rPr>
              <a:t>:  8 GB of RAM </a:t>
            </a:r>
            <a:r>
              <a:rPr lang="it-IT" sz="1700" err="1">
                <a:latin typeface="Raleway"/>
              </a:rPr>
              <a:t>available</a:t>
            </a:r>
            <a:r>
              <a:rPr lang="it-IT" sz="1700" dirty="0">
                <a:latin typeface="Raleway"/>
              </a:rPr>
              <a:t> to </a:t>
            </a:r>
            <a:r>
              <a:rPr lang="it-IT" sz="1700" err="1">
                <a:latin typeface="Raleway"/>
              </a:rPr>
              <a:t>run</a:t>
            </a:r>
            <a:r>
              <a:rPr lang="it-IT" sz="1700" dirty="0">
                <a:latin typeface="Raleway"/>
              </a:rPr>
              <a:t> the 7B models, 16 GB to </a:t>
            </a:r>
            <a:r>
              <a:rPr lang="it-IT" sz="1700" err="1">
                <a:latin typeface="Raleway"/>
              </a:rPr>
              <a:t>run</a:t>
            </a:r>
            <a:r>
              <a:rPr lang="it-IT" sz="1700" dirty="0">
                <a:latin typeface="Raleway"/>
              </a:rPr>
              <a:t> the 13B models, and 32 GB to </a:t>
            </a:r>
            <a:r>
              <a:rPr lang="it-IT" sz="1700" err="1">
                <a:latin typeface="Raleway"/>
              </a:rPr>
              <a:t>run</a:t>
            </a:r>
            <a:r>
              <a:rPr lang="it-IT" sz="1700" dirty="0">
                <a:latin typeface="Raleway"/>
              </a:rPr>
              <a:t> the 33B models.  Source: </a:t>
            </a:r>
            <a:r>
              <a:rPr lang="it-IT" sz="1700" dirty="0">
                <a:latin typeface="Raleway"/>
                <a:hlinkClick r:id="rId3"/>
              </a:rPr>
              <a:t>https://github.com/ollama/ollama</a:t>
            </a:r>
            <a:r>
              <a:rPr lang="it-IT" sz="1700" dirty="0">
                <a:latin typeface="Raleway"/>
              </a:rPr>
              <a:t> </a:t>
            </a:r>
          </a:p>
          <a:p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B629A67D-316F-416F-990C-4DF8B7F6D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73080"/>
              </p:ext>
            </p:extLst>
          </p:nvPr>
        </p:nvGraphicFramePr>
        <p:xfrm>
          <a:off x="2675594" y="1713067"/>
          <a:ext cx="8244496" cy="35391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61124">
                  <a:extLst>
                    <a:ext uri="{9D8B030D-6E8A-4147-A177-3AD203B41FA5}">
                      <a16:colId xmlns:a16="http://schemas.microsoft.com/office/drawing/2014/main" val="4274193839"/>
                    </a:ext>
                  </a:extLst>
                </a:gridCol>
                <a:gridCol w="2061124">
                  <a:extLst>
                    <a:ext uri="{9D8B030D-6E8A-4147-A177-3AD203B41FA5}">
                      <a16:colId xmlns:a16="http://schemas.microsoft.com/office/drawing/2014/main" val="1496941497"/>
                    </a:ext>
                  </a:extLst>
                </a:gridCol>
                <a:gridCol w="2061124">
                  <a:extLst>
                    <a:ext uri="{9D8B030D-6E8A-4147-A177-3AD203B41FA5}">
                      <a16:colId xmlns:a16="http://schemas.microsoft.com/office/drawing/2014/main" val="1261799820"/>
                    </a:ext>
                  </a:extLst>
                </a:gridCol>
                <a:gridCol w="2061124">
                  <a:extLst>
                    <a:ext uri="{9D8B030D-6E8A-4147-A177-3AD203B41FA5}">
                      <a16:colId xmlns:a16="http://schemas.microsoft.com/office/drawing/2014/main" val="1073087811"/>
                    </a:ext>
                  </a:extLst>
                </a:gridCol>
              </a:tblGrid>
              <a:tr h="23298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Parameters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Download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9973401"/>
                  </a:ext>
                </a:extLst>
              </a:tr>
              <a:tr h="23298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Llama 3.2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3B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2.0GB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ollama run llama3.2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787852"/>
                  </a:ext>
                </a:extLst>
              </a:tr>
              <a:tr h="23298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Llama 3.2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1B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1.3GB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ollama run llama3.2:1b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344662"/>
                  </a:ext>
                </a:extLst>
              </a:tr>
              <a:tr h="23298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Llama 3.2 Vision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11B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7.9GB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ollama run llama3.2-vision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398885"/>
                  </a:ext>
                </a:extLst>
              </a:tr>
              <a:tr h="244077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Llama 3.2 Vision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90B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55GB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ollama run llama3.2-vision:90b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1958585"/>
                  </a:ext>
                </a:extLst>
              </a:tr>
              <a:tr h="23298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Llama 3.1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8B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4.7GB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ollama run llama3.1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361251"/>
                  </a:ext>
                </a:extLst>
              </a:tr>
              <a:tr h="23298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Llama 3.1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70B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40GB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ollama run llama3.1:70b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291456"/>
                  </a:ext>
                </a:extLst>
              </a:tr>
              <a:tr h="23298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Llama 3.1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405B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231GB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ollama run llama3.1:405b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179085"/>
                  </a:ext>
                </a:extLst>
              </a:tr>
              <a:tr h="23298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Phi 3 Mini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3.8B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2.3GB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ollama run phi3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422076"/>
                  </a:ext>
                </a:extLst>
              </a:tr>
              <a:tr h="23298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 3 Medium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14B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7.9GB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ollama run phi3:medium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744888"/>
                  </a:ext>
                </a:extLst>
              </a:tr>
              <a:tr h="266265">
                <a:tc gridSpan="4"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069401"/>
                  </a:ext>
                </a:extLst>
              </a:tr>
              <a:tr h="23298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Mistral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7B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4.1GB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ollama run mistral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078402"/>
                  </a:ext>
                </a:extLst>
              </a:tr>
              <a:tr h="23298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Moondream 2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1.4B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829MB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ollama run moondream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534321"/>
                  </a:ext>
                </a:extLst>
              </a:tr>
              <a:tr h="23298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Neural Chat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7B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4.1GB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ollama run neural-chat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337113"/>
                  </a:ext>
                </a:extLst>
              </a:tr>
              <a:tr h="23298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Starling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7B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4.1GB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100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ollama</a:t>
                      </a: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run starling-</a:t>
                      </a:r>
                      <a:r>
                        <a:rPr lang="en-US" sz="1100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821711"/>
                  </a:ext>
                </a:extLst>
              </a:tr>
            </a:tbl>
          </a:graphicData>
        </a:graphic>
      </p:graphicFrame>
      <p:pic>
        <p:nvPicPr>
          <p:cNvPr id="8" name="Immagine 7" descr="Immagine che contiene clipart, schizzo, cartone animato&#10;&#10;Descrizione generata automaticamente">
            <a:extLst>
              <a:ext uri="{FF2B5EF4-FFF2-40B4-BE49-F238E27FC236}">
                <a16:creationId xmlns:a16="http://schemas.microsoft.com/office/drawing/2014/main" id="{6BF2D4A3-E65D-0545-ADCC-63172E1E6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6467" y="162006"/>
            <a:ext cx="1025940" cy="99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15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92DF2-85AE-0A49-93E4-29A99805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Bebas Neue"/>
              </a:rPr>
              <a:t>how</a:t>
            </a:r>
            <a:r>
              <a:rPr lang="it-IT" dirty="0">
                <a:latin typeface="Bebas Neue"/>
              </a:rPr>
              <a:t> to </a:t>
            </a:r>
            <a:r>
              <a:rPr lang="it-IT" dirty="0" err="1">
                <a:latin typeface="Bebas Neue"/>
              </a:rPr>
              <a:t>interact</a:t>
            </a:r>
            <a:r>
              <a:rPr lang="it-IT" dirty="0">
                <a:latin typeface="Bebas Neue"/>
              </a:rPr>
              <a:t> (</a:t>
            </a:r>
            <a:r>
              <a:rPr lang="it-IT" dirty="0" err="1">
                <a:latin typeface="Bebas Neue"/>
              </a:rPr>
              <a:t>locally</a:t>
            </a:r>
            <a:r>
              <a:rPr lang="it-IT" dirty="0">
                <a:latin typeface="Bebas Neue"/>
              </a:rPr>
              <a:t>) ?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4FE27B-6A72-F14A-9999-AB8679856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342900" indent="-342900"/>
            <a:r>
              <a:rPr lang="it-IT" sz="2100" b="1" dirty="0">
                <a:latin typeface="Raleway"/>
              </a:rPr>
              <a:t>Open Web UI</a:t>
            </a:r>
            <a:r>
              <a:rPr lang="it-IT" sz="2100" dirty="0">
                <a:latin typeface="Raleway"/>
              </a:rPr>
              <a:t> (</a:t>
            </a:r>
            <a:r>
              <a:rPr lang="it-IT" sz="2100" dirty="0">
                <a:latin typeface="Raleway"/>
                <a:hlinkClick r:id="rId3"/>
              </a:rPr>
              <a:t>https://github.com/open-webui/open-webui</a:t>
            </a:r>
            <a:r>
              <a:rPr lang="it-IT" sz="2100" dirty="0">
                <a:latin typeface="Raleway"/>
              </a:rPr>
              <a:t>)</a:t>
            </a:r>
            <a:endParaRPr lang="it-IT" sz="2100" dirty="0">
              <a:latin typeface="Raleway"/>
              <a:ea typeface="Calibri"/>
              <a:cs typeface="Calibri"/>
            </a:endParaRPr>
          </a:p>
          <a:p>
            <a:pPr marL="342900" indent="-342900"/>
            <a:r>
              <a:rPr lang="it-IT" sz="2100" b="1" err="1">
                <a:latin typeface="Raleway"/>
              </a:rPr>
              <a:t>Ollama</a:t>
            </a:r>
            <a:r>
              <a:rPr lang="it-IT" sz="2100" b="1" dirty="0">
                <a:latin typeface="Raleway"/>
              </a:rPr>
              <a:t> UI</a:t>
            </a:r>
            <a:r>
              <a:rPr lang="it-IT" sz="2100" dirty="0">
                <a:latin typeface="Raleway"/>
              </a:rPr>
              <a:t> (</a:t>
            </a:r>
            <a:r>
              <a:rPr lang="it-IT" sz="2100" dirty="0">
                <a:latin typeface="Raleway"/>
                <a:hlinkClick r:id="rId4"/>
              </a:rPr>
              <a:t>https://github.com/ollama-ui/ollama-ui</a:t>
            </a:r>
            <a:r>
              <a:rPr lang="it-IT" sz="2100" dirty="0">
                <a:latin typeface="Raleway"/>
              </a:rPr>
              <a:t>)</a:t>
            </a:r>
            <a:endParaRPr lang="it-IT" sz="2100" dirty="0"/>
          </a:p>
          <a:p>
            <a:pPr marL="342900" indent="-342900"/>
            <a:r>
              <a:rPr lang="it-IT" sz="2100" b="1" err="1">
                <a:latin typeface="Raleway"/>
              </a:rPr>
              <a:t>Lobe</a:t>
            </a:r>
            <a:r>
              <a:rPr lang="it-IT" sz="2100" b="1" dirty="0">
                <a:latin typeface="Raleway"/>
              </a:rPr>
              <a:t> Chat</a:t>
            </a:r>
            <a:r>
              <a:rPr lang="it-IT" sz="2100" dirty="0">
                <a:latin typeface="Raleway"/>
              </a:rPr>
              <a:t> (</a:t>
            </a:r>
            <a:r>
              <a:rPr lang="it-IT" sz="2100" dirty="0">
                <a:latin typeface="Raleway"/>
                <a:hlinkClick r:id="rId5"/>
              </a:rPr>
              <a:t>https://github.com/lobehub/lobe-chat</a:t>
            </a:r>
            <a:r>
              <a:rPr lang="it-IT" sz="2100" dirty="0">
                <a:latin typeface="Raleway"/>
              </a:rPr>
              <a:t>)</a:t>
            </a:r>
          </a:p>
          <a:p>
            <a:pPr marL="342900" indent="-342900"/>
            <a:r>
              <a:rPr lang="it-IT" sz="2100" b="1" dirty="0">
                <a:latin typeface="Raleway"/>
              </a:rPr>
              <a:t>Text Generation Web UI</a:t>
            </a:r>
            <a:r>
              <a:rPr lang="it-IT" sz="2100" dirty="0">
                <a:latin typeface="Raleway"/>
              </a:rPr>
              <a:t> (</a:t>
            </a:r>
            <a:r>
              <a:rPr lang="it-IT" sz="2100" dirty="0">
                <a:latin typeface="Raleway"/>
                <a:hlinkClick r:id="rId6"/>
              </a:rPr>
              <a:t>https://github.com/oobabooga/text-generation-webui</a:t>
            </a:r>
            <a:r>
              <a:rPr lang="it-IT" sz="2100" dirty="0">
                <a:latin typeface="Raleway"/>
              </a:rPr>
              <a:t>)</a:t>
            </a:r>
          </a:p>
          <a:p>
            <a:pPr marL="342900" indent="-342900"/>
            <a:r>
              <a:rPr lang="it-IT" sz="2100" b="1" dirty="0">
                <a:latin typeface="Raleway"/>
              </a:rPr>
              <a:t>Lord of </a:t>
            </a:r>
            <a:r>
              <a:rPr lang="it-IT" sz="2100" b="1" err="1">
                <a:latin typeface="Raleway"/>
              </a:rPr>
              <a:t>LLMs</a:t>
            </a:r>
            <a:r>
              <a:rPr lang="it-IT" sz="2100" b="1" dirty="0">
                <a:latin typeface="Raleway"/>
              </a:rPr>
              <a:t> Web UI</a:t>
            </a:r>
            <a:r>
              <a:rPr lang="it-IT" sz="2100" dirty="0">
                <a:latin typeface="Raleway"/>
              </a:rPr>
              <a:t> (</a:t>
            </a:r>
            <a:r>
              <a:rPr lang="it-IT" sz="2100" dirty="0">
                <a:latin typeface="Raleway"/>
                <a:hlinkClick r:id="rId7"/>
              </a:rPr>
              <a:t>https://github.com/ParisNeo/lollms-webui</a:t>
            </a:r>
            <a:r>
              <a:rPr lang="it-IT" sz="2100" dirty="0">
                <a:latin typeface="Raleway"/>
              </a:rPr>
              <a:t>)</a:t>
            </a:r>
          </a:p>
          <a:p>
            <a:pPr marL="342900" indent="-342900"/>
            <a:r>
              <a:rPr lang="it-IT" sz="2100" b="1" err="1">
                <a:latin typeface="Raleway"/>
              </a:rPr>
              <a:t>AnythingLLM</a:t>
            </a:r>
            <a:r>
              <a:rPr lang="it-IT" sz="2100" dirty="0">
                <a:latin typeface="Raleway"/>
              </a:rPr>
              <a:t>  (</a:t>
            </a:r>
            <a:r>
              <a:rPr lang="it-IT" sz="2100" dirty="0">
                <a:latin typeface="Raleway"/>
                <a:hlinkClick r:id="rId8"/>
              </a:rPr>
              <a:t>https://anythingllm.com</a:t>
            </a:r>
            <a:r>
              <a:rPr lang="it-IT" sz="2100" dirty="0">
                <a:latin typeface="Raleway"/>
              </a:rPr>
              <a:t>)</a:t>
            </a:r>
          </a:p>
          <a:p>
            <a:pPr marL="342900" indent="-342900"/>
            <a:r>
              <a:rPr lang="it-IT" sz="2100" dirty="0">
                <a:latin typeface="Raleway"/>
              </a:rPr>
              <a:t>And </a:t>
            </a:r>
            <a:r>
              <a:rPr lang="it-IT" sz="2100" err="1">
                <a:latin typeface="Raleway"/>
              </a:rPr>
              <a:t>many</a:t>
            </a:r>
            <a:r>
              <a:rPr lang="it-IT" sz="2100" dirty="0">
                <a:latin typeface="Raleway"/>
              </a:rPr>
              <a:t> more...</a:t>
            </a:r>
          </a:p>
          <a:p>
            <a:endParaRPr lang="it-IT" dirty="0">
              <a:ea typeface="Calibri"/>
              <a:cs typeface="Calibri"/>
            </a:endParaRPr>
          </a:p>
        </p:txBody>
      </p:sp>
      <p:pic>
        <p:nvPicPr>
          <p:cNvPr id="4" name="Immagine 7" descr="Immagine che contiene clipart, schizzo, cartone animato&#10;&#10;Descrizione generata automaticamente">
            <a:extLst>
              <a:ext uri="{FF2B5EF4-FFF2-40B4-BE49-F238E27FC236}">
                <a16:creationId xmlns:a16="http://schemas.microsoft.com/office/drawing/2014/main" id="{51DCC279-29E1-17AF-92D1-95B3C7D9BD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56467" y="162006"/>
            <a:ext cx="1025940" cy="99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67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DA8F03-CABA-49A2-A0D0-7DDF3505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77166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92DF2-85AE-0A49-93E4-29A99805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Bebas Neue"/>
              </a:rPr>
              <a:t>Microsoft semantic kernel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4FE27B-6A72-F14A-9999-AB8679856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it-IT" dirty="0"/>
          </a:p>
          <a:p>
            <a:r>
              <a:rPr lang="it-IT" b="1" dirty="0">
                <a:latin typeface="Raleway"/>
              </a:rPr>
              <a:t>Open-source </a:t>
            </a:r>
            <a:r>
              <a:rPr lang="it-IT" b="1" dirty="0" err="1">
                <a:latin typeface="Raleway"/>
              </a:rPr>
              <a:t>development</a:t>
            </a:r>
            <a:r>
              <a:rPr lang="it-IT" dirty="0">
                <a:latin typeface="Raleway"/>
              </a:rPr>
              <a:t> kit for </a:t>
            </a:r>
            <a:r>
              <a:rPr lang="it-IT" dirty="0" err="1">
                <a:latin typeface="Raleway"/>
              </a:rPr>
              <a:t>integrating</a:t>
            </a:r>
            <a:r>
              <a:rPr lang="it-IT" dirty="0">
                <a:latin typeface="Raleway"/>
              </a:rPr>
              <a:t> AI models </a:t>
            </a:r>
            <a:r>
              <a:rPr lang="it-IT" dirty="0" err="1">
                <a:latin typeface="Raleway"/>
              </a:rPr>
              <a:t>into</a:t>
            </a:r>
            <a:r>
              <a:rPr lang="it-IT" dirty="0">
                <a:latin typeface="Raleway"/>
              </a:rPr>
              <a:t> </a:t>
            </a:r>
            <a:r>
              <a:rPr lang="it-IT" dirty="0" err="1">
                <a:latin typeface="Raleway"/>
              </a:rPr>
              <a:t>applications</a:t>
            </a:r>
            <a:r>
              <a:rPr lang="it-IT" dirty="0">
                <a:latin typeface="Raleway"/>
              </a:rPr>
              <a:t>.</a:t>
            </a:r>
          </a:p>
          <a:p>
            <a:r>
              <a:rPr lang="it-IT" dirty="0">
                <a:latin typeface="Raleway"/>
              </a:rPr>
              <a:t>Supports </a:t>
            </a:r>
            <a:r>
              <a:rPr lang="it-IT" b="1" dirty="0">
                <a:latin typeface="Raleway"/>
              </a:rPr>
              <a:t>C#, Python</a:t>
            </a:r>
            <a:r>
              <a:rPr lang="it-IT" dirty="0">
                <a:latin typeface="Raleway"/>
              </a:rPr>
              <a:t>, and </a:t>
            </a:r>
            <a:r>
              <a:rPr lang="it-IT" b="1" dirty="0">
                <a:latin typeface="Raleway"/>
              </a:rPr>
              <a:t>Java </a:t>
            </a:r>
            <a:r>
              <a:rPr lang="it-IT" dirty="0">
                <a:latin typeface="Raleway"/>
              </a:rPr>
              <a:t>for cross-</a:t>
            </a:r>
            <a:r>
              <a:rPr lang="it-IT" dirty="0" err="1">
                <a:latin typeface="Raleway"/>
              </a:rPr>
              <a:t>language</a:t>
            </a:r>
            <a:r>
              <a:rPr lang="it-IT" dirty="0">
                <a:latin typeface="Raleway"/>
              </a:rPr>
              <a:t> </a:t>
            </a:r>
            <a:r>
              <a:rPr lang="it-IT" dirty="0" err="1">
                <a:latin typeface="Raleway"/>
              </a:rPr>
              <a:t>flexibility</a:t>
            </a:r>
            <a:r>
              <a:rPr lang="it-IT" dirty="0">
                <a:latin typeface="Raleway"/>
              </a:rPr>
              <a:t>.</a:t>
            </a:r>
          </a:p>
          <a:p>
            <a:r>
              <a:rPr lang="it-IT" dirty="0">
                <a:latin typeface="Raleway"/>
              </a:rPr>
              <a:t>Combines AI capabilities with </a:t>
            </a:r>
            <a:r>
              <a:rPr lang="it-IT" dirty="0" err="1">
                <a:latin typeface="Raleway"/>
              </a:rPr>
              <a:t>APIs</a:t>
            </a:r>
            <a:r>
              <a:rPr lang="it-IT" dirty="0">
                <a:latin typeface="Raleway"/>
              </a:rPr>
              <a:t> to </a:t>
            </a:r>
            <a:r>
              <a:rPr lang="it-IT" dirty="0" err="1">
                <a:latin typeface="Raleway"/>
              </a:rPr>
              <a:t>automate</a:t>
            </a:r>
            <a:r>
              <a:rPr lang="it-IT" dirty="0">
                <a:latin typeface="Raleway"/>
              </a:rPr>
              <a:t> business </a:t>
            </a:r>
            <a:r>
              <a:rPr lang="it-IT" dirty="0" err="1">
                <a:latin typeface="Raleway"/>
              </a:rPr>
              <a:t>processes</a:t>
            </a:r>
            <a:r>
              <a:rPr lang="it-IT" dirty="0">
                <a:latin typeface="Raleway"/>
              </a:rPr>
              <a:t>.</a:t>
            </a:r>
          </a:p>
          <a:p>
            <a:r>
              <a:rPr lang="it-IT" dirty="0">
                <a:latin typeface="Raleway"/>
              </a:rPr>
              <a:t>Modular and </a:t>
            </a:r>
            <a:r>
              <a:rPr lang="it-IT" dirty="0" err="1">
                <a:latin typeface="Raleway"/>
              </a:rPr>
              <a:t>extensible</a:t>
            </a:r>
            <a:r>
              <a:rPr lang="it-IT" dirty="0">
                <a:latin typeface="Raleway"/>
              </a:rPr>
              <a:t>, </a:t>
            </a:r>
            <a:r>
              <a:rPr lang="it-IT" dirty="0" err="1">
                <a:latin typeface="Raleway"/>
              </a:rPr>
              <a:t>enabling</a:t>
            </a:r>
            <a:r>
              <a:rPr lang="it-IT" dirty="0">
                <a:latin typeface="Raleway"/>
              </a:rPr>
              <a:t> </a:t>
            </a:r>
            <a:r>
              <a:rPr lang="it-IT" dirty="0" err="1">
                <a:latin typeface="Raleway"/>
              </a:rPr>
              <a:t>integration</a:t>
            </a:r>
            <a:r>
              <a:rPr lang="it-IT" dirty="0">
                <a:latin typeface="Raleway"/>
              </a:rPr>
              <a:t> of </a:t>
            </a:r>
            <a:r>
              <a:rPr lang="it-IT" dirty="0" err="1">
                <a:latin typeface="Raleway"/>
              </a:rPr>
              <a:t>existing</a:t>
            </a:r>
            <a:r>
              <a:rPr lang="it-IT" dirty="0">
                <a:latin typeface="Raleway"/>
              </a:rPr>
              <a:t> code </a:t>
            </a:r>
            <a:r>
              <a:rPr lang="it-IT" dirty="0" err="1">
                <a:latin typeface="Raleway"/>
              </a:rPr>
              <a:t>as</a:t>
            </a:r>
            <a:r>
              <a:rPr lang="it-IT" dirty="0">
                <a:latin typeface="Raleway"/>
              </a:rPr>
              <a:t> plugins.</a:t>
            </a:r>
          </a:p>
          <a:p>
            <a:r>
              <a:rPr lang="it-IT" dirty="0">
                <a:latin typeface="Raleway"/>
              </a:rPr>
              <a:t>Compatible with </a:t>
            </a:r>
            <a:r>
              <a:rPr lang="it-IT" dirty="0" err="1">
                <a:latin typeface="Raleway"/>
              </a:rPr>
              <a:t>OpenAPI</a:t>
            </a:r>
            <a:r>
              <a:rPr lang="it-IT" dirty="0">
                <a:latin typeface="Raleway"/>
              </a:rPr>
              <a:t> </a:t>
            </a:r>
            <a:r>
              <a:rPr lang="it-IT" dirty="0" err="1">
                <a:latin typeface="Raleway"/>
              </a:rPr>
              <a:t>specifications</a:t>
            </a:r>
            <a:r>
              <a:rPr lang="it-IT" dirty="0">
                <a:latin typeface="Raleway"/>
              </a:rPr>
              <a:t>.</a:t>
            </a:r>
          </a:p>
          <a:p>
            <a:r>
              <a:rPr lang="it-IT" dirty="0" err="1">
                <a:latin typeface="Raleway"/>
              </a:rPr>
              <a:t>Designed</a:t>
            </a:r>
            <a:r>
              <a:rPr lang="it-IT" dirty="0">
                <a:latin typeface="Raleway"/>
              </a:rPr>
              <a:t> to </a:t>
            </a:r>
            <a:r>
              <a:rPr lang="it-IT" dirty="0" err="1">
                <a:latin typeface="Raleway"/>
              </a:rPr>
              <a:t>adapt</a:t>
            </a:r>
            <a:r>
              <a:rPr lang="it-IT" dirty="0">
                <a:latin typeface="Raleway"/>
              </a:rPr>
              <a:t> to </a:t>
            </a:r>
            <a:r>
              <a:rPr lang="it-IT" dirty="0" err="1">
                <a:latin typeface="Raleway"/>
              </a:rPr>
              <a:t>evolving</a:t>
            </a:r>
            <a:r>
              <a:rPr lang="it-IT" dirty="0">
                <a:latin typeface="Raleway"/>
              </a:rPr>
              <a:t> AI </a:t>
            </a:r>
            <a:r>
              <a:rPr lang="it-IT" dirty="0" err="1">
                <a:latin typeface="Raleway"/>
              </a:rPr>
              <a:t>technologies</a:t>
            </a:r>
            <a:r>
              <a:rPr lang="it-IT" dirty="0">
                <a:latin typeface="Raleway"/>
              </a:rPr>
              <a:t> with minimal code </a:t>
            </a:r>
            <a:r>
              <a:rPr lang="it-IT" dirty="0" err="1">
                <a:latin typeface="Raleway"/>
              </a:rPr>
              <a:t>changes</a:t>
            </a:r>
            <a:r>
              <a:rPr lang="it-IT" dirty="0">
                <a:latin typeface="Raleway"/>
              </a:rPr>
              <a:t>.</a:t>
            </a:r>
          </a:p>
          <a:p>
            <a:pPr marL="0" indent="0" algn="ctr">
              <a:buNone/>
            </a:pPr>
            <a:r>
              <a:rPr lang="it-IT" dirty="0">
                <a:latin typeface="Raleway"/>
                <a:hlinkClick r:id="rId3"/>
              </a:rPr>
              <a:t>https://learn.microsoft.com/en-us/semantic-kernel/overview</a:t>
            </a:r>
            <a:endParaRPr lang="it-IT" dirty="0">
              <a:latin typeface="Raleway"/>
            </a:endParaRPr>
          </a:p>
          <a:p>
            <a:pPr marL="342900" indent="-342900"/>
            <a:endParaRPr lang="it-IT" dirty="0">
              <a:ea typeface="Calibri"/>
              <a:cs typeface="Calibri"/>
            </a:endParaRPr>
          </a:p>
          <a:p>
            <a:endParaRPr lang="it-IT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1906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92DF2-85AE-0A49-93E4-29A99805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Bebas Neue"/>
              </a:rPr>
              <a:t>Microsoft semantic kernel</a:t>
            </a:r>
            <a:endParaRPr lang="it-IT" dirty="0"/>
          </a:p>
        </p:txBody>
      </p:sp>
      <p:pic>
        <p:nvPicPr>
          <p:cNvPr id="6" name="Segnaposto contenuto 5" descr="Immagine che contiene testo, schermata, Policromia, design&#10;&#10;Descrizione generata automaticamente">
            <a:extLst>
              <a:ext uri="{FF2B5EF4-FFF2-40B4-BE49-F238E27FC236}">
                <a16:creationId xmlns:a16="http://schemas.microsoft.com/office/drawing/2014/main" id="{06D737C2-3AC8-7767-651C-3AAC089D9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55894" y="1172378"/>
            <a:ext cx="9097906" cy="2696047"/>
          </a:xfr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3DC29D-3835-A067-D494-EE1B0C25B8B6}"/>
              </a:ext>
            </a:extLst>
          </p:cNvPr>
          <p:cNvSpPr txBox="1"/>
          <p:nvPr/>
        </p:nvSpPr>
        <p:spPr>
          <a:xfrm>
            <a:off x="2266521" y="4128550"/>
            <a:ext cx="909128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Raleway"/>
                <a:hlinkClick r:id="rId4"/>
              </a:rPr>
              <a:t>https://learn.microsoft.com/en-us/semantic-kernel/get-started/quick-start-guide?pivots=programming-language-csharp</a:t>
            </a:r>
            <a:endParaRPr lang="en-US" sz="1600" dirty="0">
              <a:solidFill>
                <a:srgbClr val="C00000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727640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92DF2-85AE-0A49-93E4-29A99805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Bebas Neue"/>
              </a:rPr>
              <a:t>AI services</a:t>
            </a:r>
            <a:endParaRPr lang="it-IT" dirty="0"/>
          </a:p>
        </p:txBody>
      </p:sp>
      <p:pic>
        <p:nvPicPr>
          <p:cNvPr id="6" name="Segnaposto contenuto 5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51A9FCB0-AA5C-01B9-B691-ED28A3CFB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44436" y="936364"/>
            <a:ext cx="9109364" cy="3438050"/>
          </a:xfr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986D388-3C57-63A4-3460-101B50CC4029}"/>
              </a:ext>
            </a:extLst>
          </p:cNvPr>
          <p:cNvSpPr txBox="1"/>
          <p:nvPr/>
        </p:nvSpPr>
        <p:spPr>
          <a:xfrm>
            <a:off x="2243604" y="4460851"/>
            <a:ext cx="911420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Raleway"/>
                <a:hlinkClick r:id="rId4"/>
              </a:rPr>
              <a:t>https://learn.microsoft.com/en-us/semantic-kernel/concepts/ai-services</a:t>
            </a:r>
            <a:r>
              <a:rPr lang="en-US" sz="1600" dirty="0">
                <a:solidFill>
                  <a:srgbClr val="C00000"/>
                </a:solidFill>
                <a:latin typeface="Raleway"/>
              </a:rPr>
              <a:t>  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8EF91F9-0637-7F13-913F-4E92A0DD4883}"/>
              </a:ext>
            </a:extLst>
          </p:cNvPr>
          <p:cNvSpPr txBox="1"/>
          <p:nvPr/>
        </p:nvSpPr>
        <p:spPr>
          <a:xfrm>
            <a:off x="1957138" y="4999408"/>
            <a:ext cx="9962144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=&gt; </a:t>
            </a:r>
            <a:r>
              <a:rPr lang="en-US" b="1" dirty="0" err="1"/>
              <a:t>Ollama</a:t>
            </a:r>
            <a:r>
              <a:rPr lang="en-US" b="1" dirty="0"/>
              <a:t> Connectors for Local Models &lt;=</a:t>
            </a:r>
          </a:p>
          <a:p>
            <a:endParaRPr lang="en-US"/>
          </a:p>
          <a:p>
            <a:r>
              <a:rPr lang="en-US" sz="1600" dirty="0">
                <a:solidFill>
                  <a:srgbClr val="C00000"/>
                </a:solidFill>
                <a:latin typeface="Raleway"/>
                <a:hlinkClick r:id="rId5"/>
              </a:rPr>
              <a:t>https://devblogs.microsoft.com/semantic-kernel/introducing-new-ollama-connector-for-local-models</a:t>
            </a:r>
            <a:r>
              <a:rPr lang="en-US" sz="1600" dirty="0">
                <a:solidFill>
                  <a:srgbClr val="C00000"/>
                </a:solidFill>
                <a:latin typeface="Raleway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8985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DA8F03-CABA-49A2-A0D0-7DDF3505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40544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92DF2-85AE-0A49-93E4-29A99805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Retrieval-Augmented Generation (RAG)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4FE27B-6A72-F14A-9999-AB8679856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RAG combines </a:t>
            </a:r>
            <a:r>
              <a:rPr lang="en-US" b="1" dirty="0"/>
              <a:t>language models</a:t>
            </a:r>
            <a:r>
              <a:rPr lang="en-US" dirty="0"/>
              <a:t> (SLMs/LLMs) with external </a:t>
            </a:r>
            <a:r>
              <a:rPr lang="en-US" b="1" dirty="0"/>
              <a:t>knowledge retrieval</a:t>
            </a:r>
            <a:r>
              <a:rPr lang="en-US" dirty="0"/>
              <a:t> to provide accurate and contextually enriched responses.</a:t>
            </a:r>
          </a:p>
          <a:p>
            <a:pPr marL="0" indent="0">
              <a:buNone/>
            </a:pPr>
            <a:r>
              <a:rPr lang="en-US" b="1" dirty="0"/>
              <a:t>Key Components: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Retrieval Phase: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Uses </a:t>
            </a:r>
            <a:r>
              <a:rPr lang="en-US" b="1" dirty="0"/>
              <a:t>vector databases</a:t>
            </a:r>
            <a:r>
              <a:rPr lang="en-US" dirty="0"/>
              <a:t> (e.g., </a:t>
            </a:r>
            <a:r>
              <a:rPr lang="en-US" dirty="0" err="1"/>
              <a:t>Qdrant</a:t>
            </a:r>
            <a:r>
              <a:rPr lang="en-US" dirty="0"/>
              <a:t>) to fetch relevant information.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Ensures the AI model has access to the most up-to-date and specific context.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Generation Phase: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AI model generates responses by integrating retrieved knowledge.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Results in factually accurate, detailed, and context-aware outputs.</a:t>
            </a:r>
          </a:p>
          <a:p>
            <a:pPr marL="0" indent="0">
              <a:buNone/>
            </a:pPr>
            <a:r>
              <a:rPr lang="en-US" b="1" dirty="0"/>
              <a:t>Advantages: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Enhances response </a:t>
            </a:r>
            <a:r>
              <a:rPr lang="en-US" b="1" dirty="0"/>
              <a:t>accuracy and relevance</a:t>
            </a:r>
            <a:r>
              <a:rPr lang="en-US" dirty="0"/>
              <a:t> by augmenting static model knowledge.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</a:t>
            </a:r>
            <a:r>
              <a:rPr lang="en-US" b="1" dirty="0"/>
              <a:t>dynamic updates</a:t>
            </a:r>
            <a:r>
              <a:rPr lang="en-US" dirty="0"/>
              <a:t> for real-time information access.</a:t>
            </a:r>
          </a:p>
        </p:txBody>
      </p:sp>
    </p:spTree>
    <p:extLst>
      <p:ext uri="{BB962C8B-B14F-4D97-AF65-F5344CB8AC3E}">
        <p14:creationId xmlns:p14="http://schemas.microsoft.com/office/powerpoint/2010/main" val="389706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3CE789-B9C8-46C6-B31B-E6AD9330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Bebas Neue"/>
              </a:rPr>
              <a:t>RECIPE </a:t>
            </a:r>
            <a:r>
              <a:rPr lang="it-IT" err="1">
                <a:latin typeface="Bebas Neue"/>
              </a:rPr>
              <a:t>MaGIC</a:t>
            </a:r>
            <a:endParaRPr lang="it-IT" err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B4AFB7-0047-468D-BE92-BDFE0A623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it-IT" dirty="0">
                <a:latin typeface="Raleway"/>
              </a:rPr>
              <a:t>Building a Christmas Recipe </a:t>
            </a:r>
            <a:r>
              <a:rPr lang="it-IT" err="1">
                <a:latin typeface="Raleway"/>
              </a:rPr>
              <a:t>Copilot</a:t>
            </a:r>
            <a:r>
              <a:rPr lang="it-IT" dirty="0">
                <a:latin typeface="Raleway"/>
              </a:rPr>
              <a:t> with </a:t>
            </a:r>
            <a:r>
              <a:rPr lang="it-IT" err="1">
                <a:latin typeface="Raleway"/>
              </a:rPr>
              <a:t>Qdrant</a:t>
            </a:r>
            <a:r>
              <a:rPr lang="it-IT" dirty="0">
                <a:latin typeface="Raleway"/>
              </a:rPr>
              <a:t>, </a:t>
            </a:r>
            <a:r>
              <a:rPr lang="it-IT" err="1">
                <a:latin typeface="Raleway"/>
              </a:rPr>
              <a:t>Llama</a:t>
            </a:r>
            <a:r>
              <a:rPr lang="it-IT" dirty="0">
                <a:latin typeface="Raleway"/>
              </a:rPr>
              <a:t>, and RAG, from Local to Cloud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5604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F02FF-2BE7-7901-7C72-9F5F11BA5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0A3A33-D014-00AE-C583-77C9C85EF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Retrieval-Augmented Generation (RAG)</a:t>
            </a:r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7A0FC-C931-5A8A-3BFF-6AA4FA3E9952}"/>
              </a:ext>
            </a:extLst>
          </p:cNvPr>
          <p:cNvSpPr txBox="1"/>
          <p:nvPr/>
        </p:nvSpPr>
        <p:spPr>
          <a:xfrm>
            <a:off x="2427888" y="6354375"/>
            <a:ext cx="8925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  <a:latin typeface="Raleway"/>
              </a:rPr>
              <a:t>Source: </a:t>
            </a:r>
            <a:r>
              <a:rPr lang="en-US" sz="1200" dirty="0">
                <a:solidFill>
                  <a:srgbClr val="C00000"/>
                </a:solidFill>
                <a:latin typeface="Raleway"/>
                <a:hlinkClick r:id="rId3"/>
              </a:rPr>
              <a:t>https://www.linkedin.com/posts/pavan-belagatti_how-do-vector-databases-work-lets-understand-activity-7271934798040842240-TO0r/</a:t>
            </a:r>
            <a:r>
              <a:rPr lang="en-US" sz="1200" dirty="0">
                <a:solidFill>
                  <a:srgbClr val="C00000"/>
                </a:solidFill>
                <a:latin typeface="Raleway"/>
              </a:rPr>
              <a:t> </a:t>
            </a:r>
          </a:p>
        </p:txBody>
      </p:sp>
      <p:pic>
        <p:nvPicPr>
          <p:cNvPr id="5" name="Picture 2" descr="vector database">
            <a:extLst>
              <a:ext uri="{FF2B5EF4-FFF2-40B4-BE49-F238E27FC236}">
                <a16:creationId xmlns:a16="http://schemas.microsoft.com/office/drawing/2014/main" id="{0E6AC697-5A53-DF88-5BBF-D7E2D4BD1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890608"/>
            <a:ext cx="7164743" cy="537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215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92DF2-85AE-0A49-93E4-29A99805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Bebas Neue"/>
              </a:rPr>
              <a:t>qdrant</a:t>
            </a:r>
            <a:endParaRPr lang="it-IT" dirty="0" err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4FE27B-6A72-F14A-9999-AB8679856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2400" b="1" dirty="0">
                <a:latin typeface="Raleway"/>
              </a:rPr>
              <a:t>Open-source </a:t>
            </a:r>
            <a:r>
              <a:rPr lang="it-IT" sz="2400" b="1" dirty="0" err="1">
                <a:latin typeface="Raleway"/>
              </a:rPr>
              <a:t>vector</a:t>
            </a:r>
            <a:r>
              <a:rPr lang="it-IT" sz="2400" b="1" dirty="0">
                <a:latin typeface="Raleway"/>
              </a:rPr>
              <a:t> database</a:t>
            </a:r>
            <a:r>
              <a:rPr lang="it-IT" sz="2400" dirty="0">
                <a:latin typeface="Raleway"/>
              </a:rPr>
              <a:t> </a:t>
            </a:r>
            <a:r>
              <a:rPr lang="it-IT" sz="2400" b="1" dirty="0">
                <a:latin typeface="Raleway"/>
              </a:rPr>
              <a:t>and </a:t>
            </a:r>
            <a:r>
              <a:rPr lang="it-IT" sz="2400" b="1" dirty="0" err="1">
                <a:latin typeface="Raleway"/>
              </a:rPr>
              <a:t>similarity</a:t>
            </a:r>
            <a:r>
              <a:rPr lang="it-IT" sz="2400" b="1" dirty="0">
                <a:latin typeface="Raleway"/>
              </a:rPr>
              <a:t> </a:t>
            </a:r>
            <a:r>
              <a:rPr lang="it-IT" sz="2400" b="1" dirty="0" err="1">
                <a:latin typeface="Raleway"/>
              </a:rPr>
              <a:t>search</a:t>
            </a:r>
            <a:r>
              <a:rPr lang="it-IT" sz="2400" b="1" dirty="0">
                <a:latin typeface="Raleway"/>
              </a:rPr>
              <a:t> </a:t>
            </a:r>
            <a:r>
              <a:rPr lang="it-IT" sz="2400" b="1" dirty="0" err="1">
                <a:latin typeface="Raleway"/>
              </a:rPr>
              <a:t>engine</a:t>
            </a:r>
            <a:r>
              <a:rPr lang="it-IT" sz="2400" b="1" dirty="0">
                <a:latin typeface="Raleway"/>
              </a:rPr>
              <a:t> </a:t>
            </a:r>
            <a:r>
              <a:rPr lang="it-IT" sz="2400" dirty="0" err="1">
                <a:latin typeface="Raleway"/>
              </a:rPr>
              <a:t>designed</a:t>
            </a:r>
            <a:r>
              <a:rPr lang="it-IT" sz="2400" dirty="0">
                <a:latin typeface="Raleway"/>
              </a:rPr>
              <a:t> to store, </a:t>
            </a:r>
            <a:r>
              <a:rPr lang="it-IT" sz="2400" dirty="0" err="1">
                <a:latin typeface="Raleway"/>
              </a:rPr>
              <a:t>search</a:t>
            </a:r>
            <a:r>
              <a:rPr lang="it-IT" sz="2400" dirty="0">
                <a:latin typeface="Raleway"/>
              </a:rPr>
              <a:t>, and </a:t>
            </a:r>
            <a:r>
              <a:rPr lang="it-IT" sz="2400" dirty="0" err="1">
                <a:latin typeface="Raleway"/>
              </a:rPr>
              <a:t>manage</a:t>
            </a:r>
            <a:r>
              <a:rPr lang="it-IT" sz="2400" dirty="0">
                <a:latin typeface="Raleway"/>
              </a:rPr>
              <a:t> high-</a:t>
            </a:r>
            <a:r>
              <a:rPr lang="it-IT" sz="2400" dirty="0" err="1">
                <a:latin typeface="Raleway"/>
              </a:rPr>
              <a:t>dimensional</a:t>
            </a:r>
            <a:r>
              <a:rPr lang="it-IT" sz="2400" dirty="0">
                <a:latin typeface="Raleway"/>
              </a:rPr>
              <a:t> </a:t>
            </a:r>
            <a:r>
              <a:rPr lang="it-IT" sz="2400" dirty="0" err="1">
                <a:latin typeface="Raleway"/>
              </a:rPr>
              <a:t>vectors</a:t>
            </a:r>
            <a:r>
              <a:rPr lang="it-IT" sz="2400" dirty="0">
                <a:latin typeface="Raleway"/>
              </a:rPr>
              <a:t> with </a:t>
            </a:r>
            <a:r>
              <a:rPr lang="it-IT" sz="2400" dirty="0" err="1">
                <a:latin typeface="Raleway"/>
              </a:rPr>
              <a:t>associated</a:t>
            </a:r>
            <a:r>
              <a:rPr lang="it-IT" sz="2400" dirty="0">
                <a:latin typeface="Raleway"/>
              </a:rPr>
              <a:t> payloads. </a:t>
            </a:r>
            <a:r>
              <a:rPr lang="it-IT" sz="2400" dirty="0" err="1">
                <a:latin typeface="Raleway"/>
              </a:rPr>
              <a:t>It</a:t>
            </a:r>
            <a:r>
              <a:rPr lang="it-IT" sz="2400" dirty="0">
                <a:latin typeface="Raleway"/>
              </a:rPr>
              <a:t> </a:t>
            </a:r>
            <a:r>
              <a:rPr lang="it-IT" sz="2400" dirty="0" err="1">
                <a:latin typeface="Raleway"/>
              </a:rPr>
              <a:t>enables</a:t>
            </a:r>
            <a:r>
              <a:rPr lang="it-IT" sz="2400" dirty="0">
                <a:latin typeface="Raleway"/>
              </a:rPr>
              <a:t> </a:t>
            </a:r>
            <a:r>
              <a:rPr lang="it-IT" sz="2400" dirty="0" err="1">
                <a:latin typeface="Raleway"/>
              </a:rPr>
              <a:t>applications</a:t>
            </a:r>
            <a:r>
              <a:rPr lang="it-IT" sz="2400" dirty="0">
                <a:latin typeface="Raleway"/>
              </a:rPr>
              <a:t> to </a:t>
            </a:r>
            <a:r>
              <a:rPr lang="it-IT" sz="2400" dirty="0" err="1">
                <a:latin typeface="Raleway"/>
              </a:rPr>
              <a:t>perform</a:t>
            </a:r>
            <a:r>
              <a:rPr lang="it-IT" sz="2400" dirty="0">
                <a:latin typeface="Raleway"/>
              </a:rPr>
              <a:t> </a:t>
            </a:r>
            <a:r>
              <a:rPr lang="it-IT" sz="2400" dirty="0" err="1">
                <a:latin typeface="Raleway"/>
              </a:rPr>
              <a:t>efficient</a:t>
            </a:r>
            <a:r>
              <a:rPr lang="it-IT" sz="2400" dirty="0">
                <a:latin typeface="Raleway"/>
              </a:rPr>
              <a:t> </a:t>
            </a:r>
            <a:r>
              <a:rPr lang="it-IT" sz="2400" dirty="0" err="1">
                <a:latin typeface="Raleway"/>
              </a:rPr>
              <a:t>similarity</a:t>
            </a:r>
            <a:r>
              <a:rPr lang="it-IT" sz="2400" dirty="0">
                <a:latin typeface="Raleway"/>
              </a:rPr>
              <a:t> </a:t>
            </a:r>
            <a:r>
              <a:rPr lang="it-IT" sz="2400" dirty="0" err="1">
                <a:latin typeface="Raleway"/>
              </a:rPr>
              <a:t>searches</a:t>
            </a:r>
            <a:r>
              <a:rPr lang="it-IT" sz="2400" dirty="0">
                <a:latin typeface="Raleway"/>
              </a:rPr>
              <a:t>, making </a:t>
            </a:r>
            <a:r>
              <a:rPr lang="it-IT" sz="2400" dirty="0" err="1">
                <a:latin typeface="Raleway"/>
              </a:rPr>
              <a:t>it</a:t>
            </a:r>
            <a:r>
              <a:rPr lang="it-IT" sz="2400" dirty="0">
                <a:latin typeface="Raleway"/>
              </a:rPr>
              <a:t> </a:t>
            </a:r>
            <a:r>
              <a:rPr lang="it-IT" sz="2400" dirty="0" err="1">
                <a:latin typeface="Raleway"/>
              </a:rPr>
              <a:t>ideal</a:t>
            </a:r>
            <a:r>
              <a:rPr lang="it-IT" sz="2400" dirty="0">
                <a:latin typeface="Raleway"/>
              </a:rPr>
              <a:t> for use </a:t>
            </a:r>
            <a:r>
              <a:rPr lang="it-IT" sz="2400" dirty="0" err="1">
                <a:latin typeface="Raleway"/>
              </a:rPr>
              <a:t>cases</a:t>
            </a:r>
            <a:r>
              <a:rPr lang="it-IT" sz="2400" dirty="0">
                <a:latin typeface="Raleway"/>
              </a:rPr>
              <a:t> like semantic </a:t>
            </a:r>
            <a:r>
              <a:rPr lang="it-IT" sz="2400" dirty="0" err="1">
                <a:latin typeface="Raleway"/>
              </a:rPr>
              <a:t>search</a:t>
            </a:r>
            <a:r>
              <a:rPr lang="it-IT" sz="2400" dirty="0">
                <a:latin typeface="Raleway"/>
              </a:rPr>
              <a:t>, </a:t>
            </a:r>
            <a:r>
              <a:rPr lang="it-IT" sz="2400" dirty="0" err="1">
                <a:latin typeface="Raleway"/>
              </a:rPr>
              <a:t>recommendation</a:t>
            </a:r>
            <a:r>
              <a:rPr lang="it-IT" sz="2400" dirty="0">
                <a:latin typeface="Raleway"/>
              </a:rPr>
              <a:t> systems, and machine learning model </a:t>
            </a:r>
            <a:r>
              <a:rPr lang="it-IT" sz="2400" dirty="0" err="1">
                <a:latin typeface="Raleway"/>
              </a:rPr>
              <a:t>integration</a:t>
            </a:r>
            <a:r>
              <a:rPr lang="it-IT" sz="2400" dirty="0">
                <a:latin typeface="Raleway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2400" b="1" dirty="0">
                <a:latin typeface="Raleway"/>
              </a:rPr>
              <a:t>Key Features</a:t>
            </a:r>
            <a:r>
              <a:rPr lang="it-IT" sz="2400" dirty="0">
                <a:latin typeface="Raleway"/>
              </a:rPr>
              <a:t>:</a:t>
            </a:r>
          </a:p>
          <a:p>
            <a:pPr marL="342900" indent="-342900">
              <a:lnSpc>
                <a:spcPct val="100000"/>
              </a:lnSpc>
            </a:pPr>
            <a:r>
              <a:rPr lang="it-IT" sz="2400" i="1" dirty="0">
                <a:latin typeface="Raleway"/>
              </a:rPr>
              <a:t>High-Performance Vector Search</a:t>
            </a:r>
            <a:endParaRPr lang="it-IT" dirty="0"/>
          </a:p>
          <a:p>
            <a:pPr marL="342900" indent="-342900">
              <a:lnSpc>
                <a:spcPct val="100000"/>
              </a:lnSpc>
            </a:pPr>
            <a:r>
              <a:rPr lang="it-IT" sz="2400" i="1" dirty="0">
                <a:latin typeface="Raleway"/>
              </a:rPr>
              <a:t>Flexible Data Management</a:t>
            </a:r>
            <a:endParaRPr lang="it-IT" strike="sngStrike" dirty="0"/>
          </a:p>
          <a:p>
            <a:pPr marL="342900" indent="-342900">
              <a:lnSpc>
                <a:spcPct val="100000"/>
              </a:lnSpc>
            </a:pPr>
            <a:r>
              <a:rPr lang="it-IT" sz="2400" i="1" dirty="0">
                <a:latin typeface="Raleway"/>
              </a:rPr>
              <a:t>Scalability</a:t>
            </a:r>
          </a:p>
          <a:p>
            <a:pPr marL="342900" indent="-342900">
              <a:lnSpc>
                <a:spcPct val="100000"/>
              </a:lnSpc>
            </a:pPr>
            <a:r>
              <a:rPr lang="it-IT" sz="2400" i="1" dirty="0">
                <a:latin typeface="Raleway"/>
              </a:rPr>
              <a:t>User-Friendly API</a:t>
            </a:r>
            <a:endParaRPr lang="it-IT" sz="26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it-IT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it-IT" sz="2200" i="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it-IT" sz="3200" b="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it-IT" sz="3200" b="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it-IT" sz="3000" b="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it-IT" sz="32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 indent="-342900"/>
            <a:endParaRPr lang="it-IT" dirty="0">
              <a:ea typeface="Calibri"/>
              <a:cs typeface="Calibri"/>
            </a:endParaRPr>
          </a:p>
          <a:p>
            <a:endParaRPr lang="it-IT" dirty="0">
              <a:ea typeface="Calibri"/>
              <a:cs typeface="Calibri"/>
            </a:endParaRPr>
          </a:p>
        </p:txBody>
      </p:sp>
      <p:pic>
        <p:nvPicPr>
          <p:cNvPr id="4" name="Immagine 3" descr="Immagine che contiene Elementi grafici, Carattere, logo, grafica&#10;&#10;Descrizione generata automaticamente">
            <a:extLst>
              <a:ext uri="{FF2B5EF4-FFF2-40B4-BE49-F238E27FC236}">
                <a16:creationId xmlns:a16="http://schemas.microsoft.com/office/drawing/2014/main" id="{E89D9507-C45A-F5C1-44B7-D19F8E351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2097" y="369742"/>
            <a:ext cx="1922896" cy="63442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E7A30DF-3FDF-460E-FE2D-A781931D33B3}"/>
              </a:ext>
            </a:extLst>
          </p:cNvPr>
          <p:cNvSpPr txBox="1"/>
          <p:nvPr/>
        </p:nvSpPr>
        <p:spPr>
          <a:xfrm>
            <a:off x="2243603" y="6145272"/>
            <a:ext cx="910274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Raleway"/>
                <a:hlinkClick r:id="rId4"/>
              </a:rPr>
              <a:t>https://qdrant.tech/documentation/overview</a:t>
            </a:r>
            <a:endParaRPr lang="en-US" sz="1600" dirty="0">
              <a:solidFill>
                <a:srgbClr val="C00000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114105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92DF2-85AE-0A49-93E4-29A99805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Bebas Neue"/>
              </a:rPr>
              <a:t>Vector</a:t>
            </a:r>
            <a:r>
              <a:rPr lang="it-IT" dirty="0">
                <a:latin typeface="Bebas Neue"/>
              </a:rPr>
              <a:t> store </a:t>
            </a:r>
            <a:r>
              <a:rPr lang="it-IT" dirty="0" err="1">
                <a:latin typeface="Bebas Neue"/>
              </a:rPr>
              <a:t>connectors</a:t>
            </a:r>
            <a:endParaRPr lang="it-IT" dirty="0" err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4FE27B-6A72-F14A-9999-AB8679856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it-IT" b="1" dirty="0">
                <a:latin typeface="Raleway"/>
              </a:rPr>
              <a:t>Microsoft Semantic Kernel </a:t>
            </a:r>
            <a:r>
              <a:rPr lang="it-IT" b="1" dirty="0" err="1">
                <a:latin typeface="Raleway"/>
              </a:rPr>
              <a:t>Vector</a:t>
            </a:r>
            <a:r>
              <a:rPr lang="it-IT" b="1" dirty="0">
                <a:latin typeface="Raleway"/>
              </a:rPr>
              <a:t> Store </a:t>
            </a:r>
            <a:r>
              <a:rPr lang="it-IT" b="1" dirty="0" err="1">
                <a:latin typeface="Raleway"/>
              </a:rPr>
              <a:t>Connectors</a:t>
            </a:r>
            <a:r>
              <a:rPr lang="it-IT" dirty="0">
                <a:latin typeface="Raleway"/>
              </a:rPr>
              <a:t> </a:t>
            </a:r>
            <a:r>
              <a:rPr lang="it-IT" dirty="0" err="1">
                <a:latin typeface="Raleway"/>
              </a:rPr>
              <a:t>provide</a:t>
            </a:r>
            <a:r>
              <a:rPr lang="it-IT" dirty="0">
                <a:latin typeface="Raleway"/>
              </a:rPr>
              <a:t> a </a:t>
            </a:r>
            <a:r>
              <a:rPr lang="it-IT" dirty="0" err="1">
                <a:latin typeface="Raleway"/>
              </a:rPr>
              <a:t>standardized</a:t>
            </a:r>
            <a:r>
              <a:rPr lang="it-IT" dirty="0">
                <a:latin typeface="Raleway"/>
              </a:rPr>
              <a:t> </a:t>
            </a:r>
            <a:r>
              <a:rPr lang="it-IT" dirty="0" err="1">
                <a:latin typeface="Raleway"/>
              </a:rPr>
              <a:t>interface</a:t>
            </a:r>
            <a:r>
              <a:rPr lang="it-IT" dirty="0">
                <a:latin typeface="Raleway"/>
              </a:rPr>
              <a:t> for </a:t>
            </a:r>
            <a:r>
              <a:rPr lang="it-IT" dirty="0" err="1">
                <a:latin typeface="Raleway"/>
              </a:rPr>
              <a:t>integrating</a:t>
            </a:r>
            <a:r>
              <a:rPr lang="it-IT" dirty="0">
                <a:latin typeface="Raleway"/>
              </a:rPr>
              <a:t> </a:t>
            </a:r>
            <a:r>
              <a:rPr lang="it-IT" dirty="0" err="1">
                <a:latin typeface="Raleway"/>
              </a:rPr>
              <a:t>various</a:t>
            </a:r>
            <a:r>
              <a:rPr lang="it-IT" dirty="0">
                <a:latin typeface="Raleway"/>
              </a:rPr>
              <a:t> </a:t>
            </a:r>
            <a:r>
              <a:rPr lang="it-IT" dirty="0" err="1">
                <a:latin typeface="Raleway"/>
              </a:rPr>
              <a:t>vector</a:t>
            </a:r>
            <a:r>
              <a:rPr lang="it-IT" dirty="0">
                <a:latin typeface="Raleway"/>
              </a:rPr>
              <a:t> databases </a:t>
            </a:r>
            <a:r>
              <a:rPr lang="it-IT" dirty="0" err="1">
                <a:latin typeface="Raleway"/>
              </a:rPr>
              <a:t>into</a:t>
            </a:r>
            <a:r>
              <a:rPr lang="it-IT" dirty="0">
                <a:latin typeface="Raleway"/>
              </a:rPr>
              <a:t> </a:t>
            </a:r>
            <a:r>
              <a:rPr lang="it-IT" dirty="0" err="1">
                <a:latin typeface="Raleway"/>
              </a:rPr>
              <a:t>your</a:t>
            </a:r>
            <a:r>
              <a:rPr lang="it-IT" dirty="0">
                <a:latin typeface="Raleway"/>
              </a:rPr>
              <a:t> </a:t>
            </a:r>
            <a:r>
              <a:rPr lang="it-IT" dirty="0" err="1">
                <a:latin typeface="Raleway"/>
              </a:rPr>
              <a:t>applications</a:t>
            </a:r>
            <a:r>
              <a:rPr lang="it-IT" dirty="0">
                <a:latin typeface="Raleway"/>
              </a:rPr>
              <a:t>. </a:t>
            </a:r>
            <a:r>
              <a:rPr lang="it-IT" dirty="0" err="1">
                <a:latin typeface="Raleway"/>
              </a:rPr>
              <a:t>They</a:t>
            </a:r>
            <a:r>
              <a:rPr lang="it-IT" dirty="0">
                <a:latin typeface="Raleway"/>
              </a:rPr>
              <a:t> </a:t>
            </a:r>
            <a:r>
              <a:rPr lang="it-IT" dirty="0" err="1">
                <a:latin typeface="Raleway"/>
              </a:rPr>
              <a:t>enable</a:t>
            </a:r>
            <a:r>
              <a:rPr lang="it-IT" dirty="0">
                <a:latin typeface="Raleway"/>
              </a:rPr>
              <a:t> </a:t>
            </a:r>
            <a:r>
              <a:rPr lang="it-IT" dirty="0" err="1">
                <a:latin typeface="Raleway"/>
              </a:rPr>
              <a:t>efficient</a:t>
            </a:r>
            <a:r>
              <a:rPr lang="it-IT" dirty="0">
                <a:latin typeface="Raleway"/>
              </a:rPr>
              <a:t> storage and </a:t>
            </a:r>
            <a:r>
              <a:rPr lang="it-IT" dirty="0" err="1">
                <a:latin typeface="Raleway"/>
              </a:rPr>
              <a:t>retrieval</a:t>
            </a:r>
            <a:r>
              <a:rPr lang="it-IT" dirty="0">
                <a:latin typeface="Raleway"/>
              </a:rPr>
              <a:t> of high-</a:t>
            </a:r>
            <a:r>
              <a:rPr lang="it-IT" dirty="0" err="1">
                <a:latin typeface="Raleway"/>
              </a:rPr>
              <a:t>dimensional</a:t>
            </a:r>
            <a:r>
              <a:rPr lang="it-IT" dirty="0">
                <a:latin typeface="Raleway"/>
              </a:rPr>
              <a:t> </a:t>
            </a:r>
            <a:r>
              <a:rPr lang="it-IT" dirty="0" err="1">
                <a:latin typeface="Raleway"/>
              </a:rPr>
              <a:t>vectors</a:t>
            </a:r>
            <a:r>
              <a:rPr lang="it-IT" dirty="0">
                <a:latin typeface="Raleway"/>
              </a:rPr>
              <a:t>, </a:t>
            </a:r>
            <a:r>
              <a:rPr lang="it-IT" dirty="0" err="1">
                <a:latin typeface="Raleway"/>
              </a:rPr>
              <a:t>which</a:t>
            </a:r>
            <a:r>
              <a:rPr lang="it-IT" dirty="0">
                <a:latin typeface="Raleway"/>
              </a:rPr>
              <a:t> are </a:t>
            </a:r>
            <a:r>
              <a:rPr lang="it-IT" dirty="0" err="1">
                <a:latin typeface="Raleway"/>
              </a:rPr>
              <a:t>essential</a:t>
            </a:r>
            <a:r>
              <a:rPr lang="it-IT" dirty="0">
                <a:latin typeface="Raleway"/>
              </a:rPr>
              <a:t> for tasks like </a:t>
            </a:r>
            <a:r>
              <a:rPr lang="it-IT" dirty="0" err="1">
                <a:latin typeface="Raleway"/>
              </a:rPr>
              <a:t>similarity</a:t>
            </a:r>
            <a:r>
              <a:rPr lang="it-IT" dirty="0">
                <a:latin typeface="Raleway"/>
              </a:rPr>
              <a:t> </a:t>
            </a:r>
            <a:r>
              <a:rPr lang="it-IT" dirty="0" err="1">
                <a:latin typeface="Raleway"/>
              </a:rPr>
              <a:t>search</a:t>
            </a:r>
            <a:r>
              <a:rPr lang="it-IT" dirty="0">
                <a:latin typeface="Raleway"/>
              </a:rPr>
              <a:t> and semantic </a:t>
            </a:r>
            <a:r>
              <a:rPr lang="it-IT" dirty="0" err="1">
                <a:latin typeface="Raleway"/>
              </a:rPr>
              <a:t>understanding</a:t>
            </a:r>
            <a:r>
              <a:rPr lang="it-IT" dirty="0">
                <a:latin typeface="Raleway"/>
              </a:rPr>
              <a:t>. </a:t>
            </a:r>
            <a:endParaRPr lang="it-IT" dirty="0"/>
          </a:p>
          <a:p>
            <a:pPr marL="0" indent="0">
              <a:buNone/>
            </a:pPr>
            <a:r>
              <a:rPr lang="it-IT" b="1" dirty="0">
                <a:latin typeface="Raleway"/>
              </a:rPr>
              <a:t>Key Features</a:t>
            </a:r>
            <a:r>
              <a:rPr lang="it-IT" dirty="0">
                <a:latin typeface="Raleway"/>
              </a:rPr>
              <a:t>:</a:t>
            </a:r>
          </a:p>
          <a:p>
            <a:pPr marL="342900" indent="-342900"/>
            <a:r>
              <a:rPr lang="it-IT" b="1" dirty="0">
                <a:latin typeface="Raleway"/>
              </a:rPr>
              <a:t>Model-First </a:t>
            </a:r>
            <a:r>
              <a:rPr lang="it-IT" b="1" dirty="0" err="1">
                <a:latin typeface="Raleway"/>
              </a:rPr>
              <a:t>Approach</a:t>
            </a:r>
            <a:r>
              <a:rPr lang="it-IT" dirty="0">
                <a:latin typeface="Raleway"/>
              </a:rPr>
              <a:t>: </a:t>
            </a:r>
            <a:r>
              <a:rPr lang="it-IT" dirty="0" err="1">
                <a:latin typeface="Raleway"/>
              </a:rPr>
              <a:t>Define</a:t>
            </a:r>
            <a:r>
              <a:rPr lang="it-IT" dirty="0">
                <a:latin typeface="Raleway"/>
              </a:rPr>
              <a:t> data models </a:t>
            </a:r>
            <a:r>
              <a:rPr lang="it-IT" dirty="0" err="1">
                <a:latin typeface="Raleway"/>
              </a:rPr>
              <a:t>that</a:t>
            </a:r>
            <a:r>
              <a:rPr lang="it-IT" dirty="0">
                <a:latin typeface="Raleway"/>
              </a:rPr>
              <a:t> </a:t>
            </a:r>
            <a:r>
              <a:rPr lang="it-IT" dirty="0" err="1">
                <a:latin typeface="Raleway"/>
              </a:rPr>
              <a:t>map</a:t>
            </a:r>
            <a:r>
              <a:rPr lang="it-IT" dirty="0">
                <a:latin typeface="Raleway"/>
              </a:rPr>
              <a:t> </a:t>
            </a:r>
            <a:r>
              <a:rPr lang="it-IT" dirty="0" err="1">
                <a:latin typeface="Raleway"/>
              </a:rPr>
              <a:t>directly</a:t>
            </a:r>
            <a:r>
              <a:rPr lang="it-IT" dirty="0">
                <a:latin typeface="Raleway"/>
              </a:rPr>
              <a:t> to </a:t>
            </a:r>
            <a:r>
              <a:rPr lang="it-IT" dirty="0" err="1">
                <a:latin typeface="Raleway"/>
              </a:rPr>
              <a:t>your</a:t>
            </a:r>
            <a:r>
              <a:rPr lang="it-IT" dirty="0">
                <a:latin typeface="Raleway"/>
              </a:rPr>
              <a:t> storage schema, </a:t>
            </a:r>
            <a:r>
              <a:rPr lang="it-IT" dirty="0" err="1">
                <a:latin typeface="Raleway"/>
              </a:rPr>
              <a:t>simplifying</a:t>
            </a:r>
            <a:r>
              <a:rPr lang="it-IT" dirty="0">
                <a:latin typeface="Raleway"/>
              </a:rPr>
              <a:t> data management.</a:t>
            </a:r>
          </a:p>
          <a:p>
            <a:pPr marL="342900" indent="-342900"/>
            <a:r>
              <a:rPr lang="it-IT" b="1" dirty="0" err="1">
                <a:latin typeface="Raleway"/>
              </a:rPr>
              <a:t>Attribute</a:t>
            </a:r>
            <a:r>
              <a:rPr lang="it-IT" b="1" dirty="0">
                <a:latin typeface="Raleway"/>
              </a:rPr>
              <a:t> </a:t>
            </a:r>
            <a:r>
              <a:rPr lang="it-IT" b="1" dirty="0" err="1">
                <a:latin typeface="Raleway"/>
              </a:rPr>
              <a:t>Annotations</a:t>
            </a:r>
            <a:r>
              <a:rPr lang="it-IT" dirty="0">
                <a:latin typeface="Raleway"/>
              </a:rPr>
              <a:t>: </a:t>
            </a:r>
            <a:r>
              <a:rPr lang="it-IT" dirty="0" err="1">
                <a:latin typeface="Raleway"/>
              </a:rPr>
              <a:t>Utilize</a:t>
            </a:r>
            <a:r>
              <a:rPr lang="it-IT" dirty="0">
                <a:latin typeface="Raleway"/>
              </a:rPr>
              <a:t> </a:t>
            </a:r>
            <a:r>
              <a:rPr lang="it-IT" dirty="0" err="1">
                <a:latin typeface="Raleway"/>
              </a:rPr>
              <a:t>attributes</a:t>
            </a:r>
            <a:r>
              <a:rPr lang="it-IT" dirty="0">
                <a:latin typeface="Raleway"/>
              </a:rPr>
              <a:t> to </a:t>
            </a:r>
            <a:r>
              <a:rPr lang="it-IT" dirty="0" err="1">
                <a:latin typeface="Raleway"/>
              </a:rPr>
              <a:t>specify</a:t>
            </a:r>
            <a:r>
              <a:rPr lang="it-IT" dirty="0">
                <a:latin typeface="Raleway"/>
              </a:rPr>
              <a:t> the </a:t>
            </a:r>
            <a:r>
              <a:rPr lang="it-IT" dirty="0" err="1">
                <a:latin typeface="Raleway"/>
              </a:rPr>
              <a:t>function</a:t>
            </a:r>
            <a:r>
              <a:rPr lang="it-IT" dirty="0">
                <a:latin typeface="Raleway"/>
              </a:rPr>
              <a:t> of </a:t>
            </a:r>
            <a:r>
              <a:rPr lang="it-IT" dirty="0" err="1">
                <a:latin typeface="Raleway"/>
              </a:rPr>
              <a:t>each</a:t>
            </a:r>
            <a:r>
              <a:rPr lang="it-IT" dirty="0">
                <a:latin typeface="Raleway"/>
              </a:rPr>
              <a:t> </a:t>
            </a:r>
            <a:r>
              <a:rPr lang="it-IT" dirty="0" err="1">
                <a:latin typeface="Raleway"/>
              </a:rPr>
              <a:t>property</a:t>
            </a:r>
            <a:r>
              <a:rPr lang="it-IT" dirty="0">
                <a:latin typeface="Raleway"/>
              </a:rPr>
              <a:t> in </a:t>
            </a:r>
            <a:r>
              <a:rPr lang="it-IT" dirty="0" err="1">
                <a:latin typeface="Raleway"/>
              </a:rPr>
              <a:t>your</a:t>
            </a:r>
            <a:r>
              <a:rPr lang="it-IT" dirty="0">
                <a:latin typeface="Raleway"/>
              </a:rPr>
              <a:t> data model</a:t>
            </a:r>
          </a:p>
          <a:p>
            <a:pPr marL="342900" indent="-342900"/>
            <a:r>
              <a:rPr lang="it-IT" b="1" dirty="0" err="1">
                <a:latin typeface="Raleway"/>
              </a:rPr>
              <a:t>Abstraction</a:t>
            </a:r>
            <a:r>
              <a:rPr lang="it-IT" b="1" dirty="0">
                <a:latin typeface="Raleway"/>
              </a:rPr>
              <a:t> Layer</a:t>
            </a:r>
            <a:r>
              <a:rPr lang="it-IT" dirty="0">
                <a:latin typeface="Raleway"/>
              </a:rPr>
              <a:t>: </a:t>
            </a:r>
            <a:r>
              <a:rPr lang="it-IT" dirty="0" err="1">
                <a:latin typeface="Raleway"/>
              </a:rPr>
              <a:t>Interact</a:t>
            </a:r>
            <a:r>
              <a:rPr lang="it-IT" dirty="0">
                <a:latin typeface="Raleway"/>
              </a:rPr>
              <a:t> with </a:t>
            </a:r>
            <a:r>
              <a:rPr lang="it-IT" dirty="0" err="1">
                <a:latin typeface="Raleway"/>
              </a:rPr>
              <a:t>different</a:t>
            </a:r>
            <a:r>
              <a:rPr lang="it-IT" dirty="0">
                <a:latin typeface="Raleway"/>
              </a:rPr>
              <a:t> </a:t>
            </a:r>
            <a:r>
              <a:rPr lang="it-IT" dirty="0" err="1">
                <a:latin typeface="Raleway"/>
              </a:rPr>
              <a:t>vector</a:t>
            </a:r>
            <a:r>
              <a:rPr lang="it-IT" dirty="0">
                <a:latin typeface="Raleway"/>
              </a:rPr>
              <a:t> stores </a:t>
            </a:r>
            <a:r>
              <a:rPr lang="it-IT" dirty="0" err="1">
                <a:latin typeface="Raleway"/>
              </a:rPr>
              <a:t>through</a:t>
            </a:r>
            <a:r>
              <a:rPr lang="it-IT" dirty="0">
                <a:latin typeface="Raleway"/>
              </a:rPr>
              <a:t> a </a:t>
            </a:r>
            <a:r>
              <a:rPr lang="it-IT" dirty="0" err="1">
                <a:latin typeface="Raleway"/>
              </a:rPr>
              <a:t>consistent</a:t>
            </a:r>
            <a:r>
              <a:rPr lang="it-IT" dirty="0">
                <a:latin typeface="Raleway"/>
              </a:rPr>
              <a:t> API, </a:t>
            </a:r>
            <a:r>
              <a:rPr lang="it-IT" dirty="0" err="1">
                <a:latin typeface="Raleway"/>
              </a:rPr>
              <a:t>allowing</a:t>
            </a:r>
            <a:r>
              <a:rPr lang="it-IT" dirty="0">
                <a:latin typeface="Raleway"/>
              </a:rPr>
              <a:t> for easy </a:t>
            </a:r>
            <a:r>
              <a:rPr lang="it-IT" dirty="0" err="1">
                <a:latin typeface="Raleway"/>
              </a:rPr>
              <a:t>experimentation</a:t>
            </a:r>
            <a:r>
              <a:rPr lang="it-IT" dirty="0">
                <a:latin typeface="Raleway"/>
              </a:rPr>
              <a:t> and </a:t>
            </a:r>
            <a:r>
              <a:rPr lang="it-IT" dirty="0" err="1">
                <a:latin typeface="Raleway"/>
              </a:rPr>
              <a:t>scalability</a:t>
            </a:r>
            <a:r>
              <a:rPr lang="it-IT" dirty="0">
                <a:latin typeface="Raleway"/>
              </a:rPr>
              <a:t>. </a:t>
            </a:r>
          </a:p>
        </p:txBody>
      </p:sp>
      <p:pic>
        <p:nvPicPr>
          <p:cNvPr id="4" name="Immagine 3" descr="Immagine che contiene Carattere, Elementi grafici, tipografia, logo&#10;&#10;Descrizione generata automaticamente">
            <a:extLst>
              <a:ext uri="{FF2B5EF4-FFF2-40B4-BE49-F238E27FC236}">
                <a16:creationId xmlns:a16="http://schemas.microsoft.com/office/drawing/2014/main" id="{94255C78-E23C-2E74-D425-74ECE1E91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9780" y="-741"/>
            <a:ext cx="1590174" cy="10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1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92DF2-85AE-0A49-93E4-29A99805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Bebas Neue"/>
              </a:rPr>
              <a:t>Out-of-the-box </a:t>
            </a:r>
            <a:r>
              <a:rPr lang="it-IT" dirty="0" err="1">
                <a:latin typeface="Bebas Neue"/>
              </a:rPr>
              <a:t>connectors</a:t>
            </a:r>
            <a:endParaRPr lang="it-IT" dirty="0" err="1"/>
          </a:p>
        </p:txBody>
      </p:sp>
      <p:pic>
        <p:nvPicPr>
          <p:cNvPr id="7" name="Immagine 6" descr="Immagine che contiene testo, schermata, numero, Parallelo&#10;&#10;Descrizione generata automaticamente">
            <a:extLst>
              <a:ext uri="{FF2B5EF4-FFF2-40B4-BE49-F238E27FC236}">
                <a16:creationId xmlns:a16="http://schemas.microsoft.com/office/drawing/2014/main" id="{0CED5F59-E636-3B83-A9A8-624207C47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744" y="985444"/>
            <a:ext cx="6841783" cy="5668819"/>
          </a:xfrm>
          <a:prstGeom prst="rect">
            <a:avLst/>
          </a:prstGeom>
        </p:spPr>
      </p:pic>
      <p:pic>
        <p:nvPicPr>
          <p:cNvPr id="9" name="Immagine 8" descr="Immagine che contiene Carattere, Elementi grafici, tipografia, logo&#10;&#10;Descrizione generata automaticamente">
            <a:extLst>
              <a:ext uri="{FF2B5EF4-FFF2-40B4-BE49-F238E27FC236}">
                <a16:creationId xmlns:a16="http://schemas.microsoft.com/office/drawing/2014/main" id="{E77D5D2F-61D7-7046-E084-697F0D962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9780" y="-741"/>
            <a:ext cx="1590174" cy="10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09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92DF2-85AE-0A49-93E4-29A99805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Bebas Neue"/>
              </a:rPr>
              <a:t>Text </a:t>
            </a:r>
            <a:r>
              <a:rPr lang="it-IT" dirty="0" err="1">
                <a:latin typeface="Bebas Neue"/>
              </a:rPr>
              <a:t>search</a:t>
            </a:r>
            <a:endParaRPr lang="it-IT" dirty="0" err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4FE27B-6A72-F14A-9999-AB8679856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it-IT" b="1" dirty="0">
                <a:latin typeface="Raleway"/>
              </a:rPr>
              <a:t>Microsoft Semantic </a:t>
            </a:r>
            <a:r>
              <a:rPr lang="it-IT" b="1" dirty="0" err="1">
                <a:latin typeface="Raleway"/>
              </a:rPr>
              <a:t>Kernel's</a:t>
            </a:r>
            <a:r>
              <a:rPr lang="it-IT" b="1" dirty="0">
                <a:latin typeface="Raleway"/>
              </a:rPr>
              <a:t> Text </a:t>
            </a:r>
            <a:r>
              <a:rPr lang="it-IT" b="1" dirty="0" err="1">
                <a:latin typeface="Raleway"/>
              </a:rPr>
              <a:t>Search</a:t>
            </a:r>
            <a:r>
              <a:rPr lang="it-IT" dirty="0">
                <a:latin typeface="Raleway"/>
              </a:rPr>
              <a:t> </a:t>
            </a:r>
            <a:r>
              <a:rPr lang="it-IT" dirty="0" err="1">
                <a:latin typeface="Raleway"/>
              </a:rPr>
              <a:t>enables</a:t>
            </a:r>
            <a:r>
              <a:rPr lang="it-IT" dirty="0">
                <a:latin typeface="Raleway"/>
              </a:rPr>
              <a:t> developers to </a:t>
            </a:r>
            <a:r>
              <a:rPr lang="it-IT" dirty="0" err="1">
                <a:latin typeface="Raleway"/>
              </a:rPr>
              <a:t>enhance</a:t>
            </a:r>
            <a:r>
              <a:rPr lang="it-IT" dirty="0">
                <a:latin typeface="Raleway"/>
              </a:rPr>
              <a:t> AI model </a:t>
            </a:r>
            <a:r>
              <a:rPr lang="it-IT" dirty="0" err="1">
                <a:latin typeface="Raleway"/>
              </a:rPr>
              <a:t>responses</a:t>
            </a:r>
            <a:r>
              <a:rPr lang="it-IT" dirty="0">
                <a:latin typeface="Raleway"/>
              </a:rPr>
              <a:t> by RAG with up-to-date and </a:t>
            </a:r>
            <a:r>
              <a:rPr lang="it-IT" dirty="0" err="1">
                <a:latin typeface="Raleway"/>
              </a:rPr>
              <a:t>relevant</a:t>
            </a:r>
            <a:r>
              <a:rPr lang="it-IT" dirty="0">
                <a:latin typeface="Raleway"/>
              </a:rPr>
              <a:t> data, </a:t>
            </a:r>
            <a:r>
              <a:rPr lang="it-IT" dirty="0" err="1">
                <a:latin typeface="Raleway"/>
              </a:rPr>
              <a:t>ensuring</a:t>
            </a:r>
            <a:r>
              <a:rPr lang="it-IT" dirty="0">
                <a:latin typeface="Raleway"/>
              </a:rPr>
              <a:t> more accurate and </a:t>
            </a:r>
            <a:r>
              <a:rPr lang="it-IT" dirty="0" err="1">
                <a:latin typeface="Raleway"/>
              </a:rPr>
              <a:t>context-aware</a:t>
            </a:r>
            <a:r>
              <a:rPr lang="it-IT" dirty="0">
                <a:latin typeface="Raleway"/>
              </a:rPr>
              <a:t> outputs.</a:t>
            </a:r>
            <a:endParaRPr lang="it-IT" dirty="0"/>
          </a:p>
          <a:p>
            <a:pPr marL="0" indent="0">
              <a:buNone/>
            </a:pPr>
            <a:r>
              <a:rPr lang="it-IT" b="1" dirty="0">
                <a:latin typeface="Raleway"/>
              </a:rPr>
              <a:t>Key Features</a:t>
            </a:r>
            <a:r>
              <a:rPr lang="it-IT" dirty="0">
                <a:latin typeface="Raleway"/>
              </a:rPr>
              <a:t>:</a:t>
            </a:r>
          </a:p>
          <a:p>
            <a:pPr marL="342900" indent="-342900"/>
            <a:r>
              <a:rPr lang="it-IT" b="1" dirty="0">
                <a:latin typeface="Raleway"/>
              </a:rPr>
              <a:t>High-Level Text </a:t>
            </a:r>
            <a:r>
              <a:rPr lang="it-IT" b="1" dirty="0" err="1">
                <a:latin typeface="Raleway"/>
              </a:rPr>
              <a:t>Search</a:t>
            </a:r>
            <a:r>
              <a:rPr lang="it-IT" b="1" dirty="0">
                <a:latin typeface="Raleway"/>
              </a:rPr>
              <a:t> Interface</a:t>
            </a:r>
            <a:r>
              <a:rPr lang="it-IT" dirty="0">
                <a:latin typeface="Raleway"/>
              </a:rPr>
              <a:t>: </a:t>
            </a:r>
            <a:r>
              <a:rPr lang="it-IT" dirty="0" err="1">
                <a:latin typeface="Raleway"/>
              </a:rPr>
              <a:t>Accepts</a:t>
            </a:r>
            <a:r>
              <a:rPr lang="it-IT" dirty="0">
                <a:latin typeface="Raleway"/>
              </a:rPr>
              <a:t> text inputs with </a:t>
            </a:r>
            <a:r>
              <a:rPr lang="it-IT" dirty="0" err="1">
                <a:latin typeface="Raleway"/>
              </a:rPr>
              <a:t>basic</a:t>
            </a:r>
            <a:r>
              <a:rPr lang="it-IT" dirty="0">
                <a:latin typeface="Raleway"/>
              </a:rPr>
              <a:t> filtering, </a:t>
            </a:r>
            <a:r>
              <a:rPr lang="it-IT" dirty="0" err="1">
                <a:latin typeface="Raleway"/>
              </a:rPr>
              <a:t>supporting</a:t>
            </a:r>
            <a:r>
              <a:rPr lang="it-IT" dirty="0">
                <a:latin typeface="Raleway"/>
              </a:rPr>
              <a:t> </a:t>
            </a:r>
            <a:r>
              <a:rPr lang="it-IT" dirty="0" err="1">
                <a:latin typeface="Raleway"/>
              </a:rPr>
              <a:t>various</a:t>
            </a:r>
            <a:r>
              <a:rPr lang="it-IT" dirty="0">
                <a:latin typeface="Raleway"/>
              </a:rPr>
              <a:t> </a:t>
            </a:r>
            <a:r>
              <a:rPr lang="it-IT" dirty="0" err="1">
                <a:latin typeface="Raleway"/>
              </a:rPr>
              <a:t>implementations</a:t>
            </a:r>
            <a:r>
              <a:rPr lang="it-IT" dirty="0">
                <a:latin typeface="Raleway"/>
              </a:rPr>
              <a:t> </a:t>
            </a:r>
            <a:r>
              <a:rPr lang="it-IT" dirty="0" err="1">
                <a:latin typeface="Raleway"/>
              </a:rPr>
              <a:t>such</a:t>
            </a:r>
            <a:r>
              <a:rPr lang="it-IT" dirty="0">
                <a:latin typeface="Raleway"/>
              </a:rPr>
              <a:t> </a:t>
            </a:r>
            <a:r>
              <a:rPr lang="it-IT" dirty="0" err="1">
                <a:latin typeface="Raleway"/>
              </a:rPr>
              <a:t>as</a:t>
            </a:r>
            <a:r>
              <a:rPr lang="it-IT" dirty="0">
                <a:latin typeface="Raleway"/>
              </a:rPr>
              <a:t> web </a:t>
            </a:r>
            <a:r>
              <a:rPr lang="it-IT" dirty="0" err="1">
                <a:latin typeface="Raleway"/>
              </a:rPr>
              <a:t>search</a:t>
            </a:r>
            <a:r>
              <a:rPr lang="it-IT" dirty="0">
                <a:latin typeface="Raleway"/>
              </a:rPr>
              <a:t> </a:t>
            </a:r>
            <a:r>
              <a:rPr lang="it-IT" dirty="0" err="1">
                <a:latin typeface="Raleway"/>
              </a:rPr>
              <a:t>engines</a:t>
            </a:r>
            <a:r>
              <a:rPr lang="it-IT" dirty="0">
                <a:latin typeface="Raleway"/>
              </a:rPr>
              <a:t> and </a:t>
            </a:r>
            <a:r>
              <a:rPr lang="it-IT" dirty="0" err="1">
                <a:latin typeface="Raleway"/>
              </a:rPr>
              <a:t>vector</a:t>
            </a:r>
            <a:r>
              <a:rPr lang="it-IT" dirty="0">
                <a:latin typeface="Raleway"/>
              </a:rPr>
              <a:t> stores</a:t>
            </a:r>
          </a:p>
          <a:p>
            <a:pPr marL="342900" indent="-342900"/>
            <a:r>
              <a:rPr lang="it-IT" b="1" dirty="0">
                <a:latin typeface="Raleway"/>
              </a:rPr>
              <a:t>Versatile Output Formats</a:t>
            </a:r>
            <a:r>
              <a:rPr lang="it-IT" dirty="0">
                <a:latin typeface="Raleway"/>
              </a:rPr>
              <a:t>: </a:t>
            </a:r>
            <a:r>
              <a:rPr lang="it-IT" dirty="0" err="1">
                <a:latin typeface="Raleway"/>
              </a:rPr>
              <a:t>Capable</a:t>
            </a:r>
            <a:r>
              <a:rPr lang="it-IT" dirty="0">
                <a:latin typeface="Raleway"/>
              </a:rPr>
              <a:t> of </a:t>
            </a:r>
            <a:r>
              <a:rPr lang="it-IT" dirty="0" err="1">
                <a:latin typeface="Raleway"/>
              </a:rPr>
              <a:t>returning</a:t>
            </a:r>
            <a:r>
              <a:rPr lang="it-IT" dirty="0">
                <a:latin typeface="Raleway"/>
              </a:rPr>
              <a:t> </a:t>
            </a:r>
            <a:r>
              <a:rPr lang="it-IT" dirty="0" err="1">
                <a:latin typeface="Raleway"/>
              </a:rPr>
              <a:t>results</a:t>
            </a:r>
            <a:r>
              <a:rPr lang="it-IT" dirty="0">
                <a:latin typeface="Raleway"/>
              </a:rPr>
              <a:t> </a:t>
            </a:r>
            <a:r>
              <a:rPr lang="it-IT" dirty="0" err="1">
                <a:latin typeface="Raleway"/>
              </a:rPr>
              <a:t>as</a:t>
            </a:r>
            <a:r>
              <a:rPr lang="it-IT" dirty="0">
                <a:latin typeface="Raleway"/>
              </a:rPr>
              <a:t> </a:t>
            </a:r>
            <a:r>
              <a:rPr lang="it-IT" dirty="0" err="1">
                <a:latin typeface="Raleway"/>
              </a:rPr>
              <a:t>simple</a:t>
            </a:r>
            <a:r>
              <a:rPr lang="it-IT" dirty="0">
                <a:latin typeface="Raleway"/>
              </a:rPr>
              <a:t> </a:t>
            </a:r>
            <a:r>
              <a:rPr lang="it-IT" dirty="0" err="1">
                <a:latin typeface="Raleway"/>
              </a:rPr>
              <a:t>strings</a:t>
            </a:r>
            <a:r>
              <a:rPr lang="it-IT" dirty="0">
                <a:latin typeface="Raleway"/>
              </a:rPr>
              <a:t> or more </a:t>
            </a:r>
            <a:r>
              <a:rPr lang="it-IT" dirty="0" err="1">
                <a:latin typeface="Raleway"/>
              </a:rPr>
              <a:t>structured</a:t>
            </a:r>
            <a:r>
              <a:rPr lang="it-IT" dirty="0">
                <a:latin typeface="Raleway"/>
              </a:rPr>
              <a:t> data models, </a:t>
            </a:r>
            <a:r>
              <a:rPr lang="it-IT" dirty="0" err="1">
                <a:latin typeface="Raleway"/>
              </a:rPr>
              <a:t>facilitating</a:t>
            </a:r>
            <a:r>
              <a:rPr lang="it-IT" dirty="0">
                <a:latin typeface="Raleway"/>
              </a:rPr>
              <a:t> easy </a:t>
            </a:r>
            <a:r>
              <a:rPr lang="it-IT" dirty="0" err="1">
                <a:latin typeface="Raleway"/>
              </a:rPr>
              <a:t>incorporation</a:t>
            </a:r>
            <a:r>
              <a:rPr lang="it-IT" dirty="0">
                <a:latin typeface="Raleway"/>
              </a:rPr>
              <a:t> of </a:t>
            </a:r>
            <a:r>
              <a:rPr lang="it-IT" dirty="0" err="1">
                <a:latin typeface="Raleway"/>
              </a:rPr>
              <a:t>search</a:t>
            </a:r>
            <a:r>
              <a:rPr lang="it-IT" dirty="0">
                <a:latin typeface="Raleway"/>
              </a:rPr>
              <a:t> </a:t>
            </a:r>
            <a:r>
              <a:rPr lang="it-IT" dirty="0" err="1">
                <a:latin typeface="Raleway"/>
              </a:rPr>
              <a:t>results</a:t>
            </a:r>
            <a:r>
              <a:rPr lang="it-IT" dirty="0">
                <a:latin typeface="Raleway"/>
              </a:rPr>
              <a:t> </a:t>
            </a:r>
            <a:r>
              <a:rPr lang="it-IT" dirty="0" err="1">
                <a:latin typeface="Raleway"/>
              </a:rPr>
              <a:t>into</a:t>
            </a:r>
            <a:r>
              <a:rPr lang="it-IT" dirty="0">
                <a:latin typeface="Raleway"/>
              </a:rPr>
              <a:t> AI prompts.</a:t>
            </a:r>
          </a:p>
          <a:p>
            <a:pPr marL="342900" indent="-342900"/>
            <a:r>
              <a:rPr lang="it-IT" b="1" dirty="0">
                <a:latin typeface="Raleway"/>
              </a:rPr>
              <a:t>Plugin Integration</a:t>
            </a:r>
            <a:r>
              <a:rPr lang="it-IT" dirty="0">
                <a:latin typeface="Raleway"/>
              </a:rPr>
              <a:t>: Designed to function as a plugin within chat completion systems.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4797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92DF2-85AE-0A49-93E4-29A99805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Bebas Neue"/>
              </a:rPr>
              <a:t>Text </a:t>
            </a:r>
            <a:r>
              <a:rPr lang="it-IT" dirty="0" err="1">
                <a:latin typeface="Bebas Neue"/>
              </a:rPr>
              <a:t>search</a:t>
            </a:r>
            <a:r>
              <a:rPr lang="it-IT" dirty="0">
                <a:latin typeface="Bebas Neue"/>
              </a:rPr>
              <a:t> vs. </a:t>
            </a:r>
            <a:r>
              <a:rPr lang="it-IT" dirty="0" err="1">
                <a:latin typeface="Bebas Neue"/>
              </a:rPr>
              <a:t>Vector</a:t>
            </a:r>
            <a:r>
              <a:rPr lang="it-IT" dirty="0">
                <a:latin typeface="Bebas Neue"/>
              </a:rPr>
              <a:t> </a:t>
            </a:r>
            <a:r>
              <a:rPr lang="it-IT" dirty="0" err="1">
                <a:latin typeface="Bebas Neue"/>
              </a:rPr>
              <a:t>search</a:t>
            </a:r>
            <a:endParaRPr lang="it-IT" dirty="0" err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4FE27B-6A72-F14A-9999-AB8679856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342900" indent="-342900"/>
            <a:r>
              <a:rPr lang="it-IT" b="1" dirty="0">
                <a:latin typeface="Raleway"/>
              </a:rPr>
              <a:t>Text </a:t>
            </a:r>
            <a:r>
              <a:rPr lang="it-IT" b="1" dirty="0" err="1">
                <a:latin typeface="Raleway"/>
              </a:rPr>
              <a:t>Search</a:t>
            </a:r>
            <a:r>
              <a:rPr lang="it-IT" dirty="0">
                <a:latin typeface="Raleway"/>
              </a:rPr>
              <a:t>: </a:t>
            </a:r>
            <a:r>
              <a:rPr lang="it-IT" dirty="0" err="1">
                <a:latin typeface="Raleway"/>
              </a:rPr>
              <a:t>Operates</a:t>
            </a:r>
            <a:r>
              <a:rPr lang="it-IT" dirty="0">
                <a:latin typeface="Raleway"/>
              </a:rPr>
              <a:t> </a:t>
            </a:r>
            <a:r>
              <a:rPr lang="it-IT" dirty="0" err="1">
                <a:latin typeface="Raleway"/>
              </a:rPr>
              <a:t>at</a:t>
            </a:r>
            <a:r>
              <a:rPr lang="it-IT" dirty="0">
                <a:latin typeface="Raleway"/>
              </a:rPr>
              <a:t> a </a:t>
            </a:r>
            <a:r>
              <a:rPr lang="it-IT" dirty="0" err="1">
                <a:latin typeface="Raleway"/>
              </a:rPr>
              <a:t>higher</a:t>
            </a:r>
            <a:r>
              <a:rPr lang="it-IT" dirty="0">
                <a:latin typeface="Raleway"/>
              </a:rPr>
              <a:t> </a:t>
            </a:r>
            <a:r>
              <a:rPr lang="it-IT" dirty="0" err="1">
                <a:latin typeface="Raleway"/>
              </a:rPr>
              <a:t>abstraction</a:t>
            </a:r>
            <a:r>
              <a:rPr lang="it-IT" dirty="0">
                <a:latin typeface="Raleway"/>
              </a:rPr>
              <a:t> </a:t>
            </a:r>
            <a:r>
              <a:rPr lang="it-IT" dirty="0" err="1">
                <a:latin typeface="Raleway"/>
              </a:rPr>
              <a:t>level</a:t>
            </a:r>
            <a:r>
              <a:rPr lang="it-IT" dirty="0">
                <a:latin typeface="Raleway"/>
              </a:rPr>
              <a:t>, </a:t>
            </a:r>
            <a:r>
              <a:rPr lang="it-IT" dirty="0" err="1">
                <a:latin typeface="Raleway"/>
              </a:rPr>
              <a:t>handling</a:t>
            </a:r>
            <a:r>
              <a:rPr lang="it-IT" dirty="0">
                <a:latin typeface="Raleway"/>
              </a:rPr>
              <a:t> text inputs and </a:t>
            </a:r>
            <a:r>
              <a:rPr lang="it-IT" dirty="0" err="1">
                <a:latin typeface="Raleway"/>
              </a:rPr>
              <a:t>providing</a:t>
            </a:r>
            <a:r>
              <a:rPr lang="it-IT" dirty="0">
                <a:latin typeface="Raleway"/>
              </a:rPr>
              <a:t> </a:t>
            </a:r>
            <a:r>
              <a:rPr lang="it-IT" dirty="0" err="1">
                <a:latin typeface="Raleway"/>
              </a:rPr>
              <a:t>straightforward</a:t>
            </a:r>
            <a:r>
              <a:rPr lang="it-IT" dirty="0">
                <a:latin typeface="Raleway"/>
              </a:rPr>
              <a:t> </a:t>
            </a:r>
            <a:r>
              <a:rPr lang="it-IT" dirty="0" err="1">
                <a:latin typeface="Raleway"/>
              </a:rPr>
              <a:t>integration</a:t>
            </a:r>
            <a:r>
              <a:rPr lang="it-IT" dirty="0">
                <a:latin typeface="Raleway"/>
              </a:rPr>
              <a:t> with </a:t>
            </a:r>
            <a:r>
              <a:rPr lang="it-IT" dirty="0" err="1">
                <a:latin typeface="Raleway"/>
              </a:rPr>
              <a:t>various</a:t>
            </a:r>
            <a:r>
              <a:rPr lang="it-IT" dirty="0">
                <a:latin typeface="Raleway"/>
              </a:rPr>
              <a:t> data sources.</a:t>
            </a:r>
            <a:endParaRPr lang="it-IT" dirty="0"/>
          </a:p>
          <a:p>
            <a:pPr marL="0" indent="0">
              <a:buNone/>
            </a:pPr>
            <a:endParaRPr lang="it-IT" dirty="0">
              <a:latin typeface="Raleway"/>
            </a:endParaRPr>
          </a:p>
          <a:p>
            <a:pPr marL="342900" indent="-342900"/>
            <a:r>
              <a:rPr lang="it-IT" b="1" dirty="0" err="1">
                <a:latin typeface="Raleway"/>
              </a:rPr>
              <a:t>Vector</a:t>
            </a:r>
            <a:r>
              <a:rPr lang="it-IT" b="1" dirty="0">
                <a:latin typeface="Raleway"/>
              </a:rPr>
              <a:t> </a:t>
            </a:r>
            <a:r>
              <a:rPr lang="it-IT" b="1" dirty="0" err="1">
                <a:latin typeface="Raleway"/>
              </a:rPr>
              <a:t>Search</a:t>
            </a:r>
            <a:r>
              <a:rPr lang="it-IT" dirty="0">
                <a:latin typeface="Raleway"/>
              </a:rPr>
              <a:t>: </a:t>
            </a:r>
            <a:r>
              <a:rPr lang="it-IT" dirty="0" err="1">
                <a:latin typeface="Raleway"/>
              </a:rPr>
              <a:t>Functions</a:t>
            </a:r>
            <a:r>
              <a:rPr lang="it-IT" dirty="0">
                <a:latin typeface="Raleway"/>
              </a:rPr>
              <a:t> </a:t>
            </a:r>
            <a:r>
              <a:rPr lang="it-IT" dirty="0" err="1">
                <a:latin typeface="Raleway"/>
              </a:rPr>
              <a:t>at</a:t>
            </a:r>
            <a:r>
              <a:rPr lang="it-IT" dirty="0">
                <a:latin typeface="Raleway"/>
              </a:rPr>
              <a:t> a </a:t>
            </a:r>
            <a:r>
              <a:rPr lang="it-IT" dirty="0" err="1">
                <a:latin typeface="Raleway"/>
              </a:rPr>
              <a:t>lower</a:t>
            </a:r>
            <a:r>
              <a:rPr lang="it-IT" dirty="0">
                <a:latin typeface="Raleway"/>
              </a:rPr>
              <a:t> </a:t>
            </a:r>
            <a:r>
              <a:rPr lang="it-IT" dirty="0" err="1">
                <a:latin typeface="Raleway"/>
              </a:rPr>
              <a:t>level</a:t>
            </a:r>
            <a:r>
              <a:rPr lang="it-IT" dirty="0">
                <a:latin typeface="Raleway"/>
              </a:rPr>
              <a:t>, processing </a:t>
            </a:r>
            <a:r>
              <a:rPr lang="it-IT" dirty="0" err="1">
                <a:latin typeface="Raleway"/>
              </a:rPr>
              <a:t>vector</a:t>
            </a:r>
            <a:r>
              <a:rPr lang="it-IT" dirty="0">
                <a:latin typeface="Raleway"/>
              </a:rPr>
              <a:t> inputs and </a:t>
            </a:r>
            <a:r>
              <a:rPr lang="it-IT" dirty="0" err="1">
                <a:latin typeface="Raleway"/>
              </a:rPr>
              <a:t>returning</a:t>
            </a:r>
            <a:r>
              <a:rPr lang="it-IT" dirty="0">
                <a:latin typeface="Raleway"/>
              </a:rPr>
              <a:t> </a:t>
            </a:r>
            <a:r>
              <a:rPr lang="it-IT" dirty="0" err="1">
                <a:latin typeface="Raleway"/>
              </a:rPr>
              <a:t>detailed</a:t>
            </a:r>
            <a:r>
              <a:rPr lang="it-IT" dirty="0">
                <a:latin typeface="Raleway"/>
              </a:rPr>
              <a:t> data models. </a:t>
            </a:r>
          </a:p>
          <a:p>
            <a:pPr marL="0" indent="0">
              <a:buNone/>
            </a:pPr>
            <a:endParaRPr lang="it-IT" dirty="0">
              <a:latin typeface="Raleway"/>
            </a:endParaRPr>
          </a:p>
          <a:p>
            <a:pPr marL="0" indent="0" algn="ctr">
              <a:buNone/>
            </a:pPr>
            <a:r>
              <a:rPr lang="it-IT" dirty="0" err="1">
                <a:latin typeface="Raleway"/>
              </a:rPr>
              <a:t>Combining</a:t>
            </a:r>
            <a:r>
              <a:rPr lang="it-IT" dirty="0">
                <a:latin typeface="Raleway"/>
              </a:rPr>
              <a:t> </a:t>
            </a:r>
            <a:r>
              <a:rPr lang="it-IT" dirty="0" err="1">
                <a:latin typeface="Raleway"/>
              </a:rPr>
              <a:t>both</a:t>
            </a:r>
            <a:r>
              <a:rPr lang="it-IT" dirty="0">
                <a:latin typeface="Raleway"/>
              </a:rPr>
              <a:t> </a:t>
            </a:r>
            <a:r>
              <a:rPr lang="it-IT" dirty="0" err="1">
                <a:latin typeface="Raleway"/>
              </a:rPr>
              <a:t>methods</a:t>
            </a:r>
            <a:r>
              <a:rPr lang="it-IT" dirty="0">
                <a:latin typeface="Raleway"/>
              </a:rPr>
              <a:t> </a:t>
            </a:r>
            <a:r>
              <a:rPr lang="it-IT" dirty="0" err="1">
                <a:latin typeface="Raleway"/>
              </a:rPr>
              <a:t>allows</a:t>
            </a:r>
            <a:r>
              <a:rPr lang="it-IT" dirty="0">
                <a:latin typeface="Raleway"/>
              </a:rPr>
              <a:t> for </a:t>
            </a:r>
            <a:r>
              <a:rPr lang="it-IT" dirty="0" err="1">
                <a:latin typeface="Raleway"/>
              </a:rPr>
              <a:t>comprehensive</a:t>
            </a:r>
            <a:r>
              <a:rPr lang="it-IT" dirty="0">
                <a:latin typeface="Raleway"/>
              </a:rPr>
              <a:t> data </a:t>
            </a:r>
            <a:r>
              <a:rPr lang="it-IT" dirty="0" err="1">
                <a:latin typeface="Raleway"/>
              </a:rPr>
              <a:t>retrieval</a:t>
            </a:r>
            <a:r>
              <a:rPr lang="it-IT" dirty="0">
                <a:latin typeface="Raleway"/>
              </a:rPr>
              <a:t> strategies, </a:t>
            </a:r>
            <a:r>
              <a:rPr lang="it-IT" dirty="0" err="1">
                <a:latin typeface="Raleway"/>
              </a:rPr>
              <a:t>enhancing</a:t>
            </a:r>
            <a:r>
              <a:rPr lang="it-IT" dirty="0">
                <a:latin typeface="Raleway"/>
              </a:rPr>
              <a:t> the </a:t>
            </a:r>
            <a:r>
              <a:rPr lang="it-IT" dirty="0" err="1">
                <a:latin typeface="Raleway"/>
              </a:rPr>
              <a:t>effectiveness</a:t>
            </a:r>
            <a:r>
              <a:rPr lang="it-IT" dirty="0">
                <a:latin typeface="Raleway"/>
              </a:rPr>
              <a:t> of RAG </a:t>
            </a:r>
            <a:r>
              <a:rPr lang="it-IT" dirty="0" err="1">
                <a:latin typeface="Raleway"/>
              </a:rPr>
              <a:t>implementations</a:t>
            </a:r>
            <a:r>
              <a:rPr lang="it-IT" dirty="0">
                <a:latin typeface="Raleway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1007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DA8F03-CABA-49A2-A0D0-7DDF3505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74442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92DF2-85AE-0A49-93E4-29A99805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Bebas Neue"/>
              </a:rPr>
              <a:t>From </a:t>
            </a:r>
            <a:r>
              <a:rPr lang="it-IT" dirty="0" err="1">
                <a:latin typeface="Bebas Neue"/>
              </a:rPr>
              <a:t>local</a:t>
            </a:r>
            <a:r>
              <a:rPr lang="it-IT" dirty="0">
                <a:latin typeface="Bebas Neue"/>
              </a:rPr>
              <a:t> to cloud</a:t>
            </a:r>
            <a:endParaRPr lang="it-IT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8835A0C-1A5F-08E1-0BCA-0E970A80E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25" y="1421027"/>
            <a:ext cx="10098113" cy="454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26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B3F5B-C29A-29A4-5C92-0D3D07934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347B52-348F-D2D8-D197-077335BA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06031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E27BB2-F554-D5DD-0F6B-2753E85993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44436" y="-803275"/>
            <a:ext cx="9109364" cy="8032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135173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C28FA4-F52F-5FD9-3CA5-8D241D4DCC2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44436" y="-803275"/>
            <a:ext cx="9109364" cy="8032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SPONSOR</a:t>
            </a:r>
          </a:p>
        </p:txBody>
      </p:sp>
    </p:spTree>
    <p:extLst>
      <p:ext uri="{BB962C8B-B14F-4D97-AF65-F5344CB8AC3E}">
        <p14:creationId xmlns:p14="http://schemas.microsoft.com/office/powerpoint/2010/main" val="188115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92DF2-85AE-0A49-93E4-29A99805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Bebas Neue"/>
              </a:rPr>
              <a:t>MySELF</a:t>
            </a:r>
            <a:endParaRPr lang="it-IT" dirty="0" err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4FE27B-6A72-F14A-9999-AB8679856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342900" indent="-342900"/>
            <a:r>
              <a:rPr lang="it-IT" dirty="0">
                <a:latin typeface="Raleway"/>
              </a:rPr>
              <a:t>I </a:t>
            </a:r>
            <a:r>
              <a:rPr lang="it-IT" dirty="0" err="1">
                <a:latin typeface="Raleway"/>
              </a:rPr>
              <a:t>am</a:t>
            </a:r>
            <a:r>
              <a:rPr lang="it-IT" dirty="0">
                <a:latin typeface="Raleway"/>
              </a:rPr>
              <a:t> passionate </a:t>
            </a:r>
            <a:r>
              <a:rPr lang="it-IT" dirty="0" err="1">
                <a:latin typeface="Raleway"/>
              </a:rPr>
              <a:t>about</a:t>
            </a:r>
            <a:r>
              <a:rPr lang="it-IT" dirty="0">
                <a:latin typeface="Raleway"/>
              </a:rPr>
              <a:t> </a:t>
            </a:r>
            <a:r>
              <a:rPr lang="it-IT" dirty="0" err="1">
                <a:latin typeface="Raleway"/>
              </a:rPr>
              <a:t>technology</a:t>
            </a:r>
            <a:r>
              <a:rPr lang="it-IT" dirty="0">
                <a:latin typeface="Raleway"/>
              </a:rPr>
              <a:t> and the world of software </a:t>
            </a:r>
            <a:r>
              <a:rPr lang="it-IT" dirty="0" err="1">
                <a:latin typeface="Raleway"/>
              </a:rPr>
              <a:t>development</a:t>
            </a:r>
            <a:r>
              <a:rPr lang="it-IT" dirty="0">
                <a:latin typeface="Raleway"/>
              </a:rPr>
              <a:t> and cloud </a:t>
            </a:r>
            <a:r>
              <a:rPr lang="it-IT" dirty="0" err="1">
                <a:latin typeface="Raleway"/>
              </a:rPr>
              <a:t>architectures</a:t>
            </a:r>
            <a:r>
              <a:rPr lang="it-IT" dirty="0">
                <a:latin typeface="Raleway"/>
              </a:rPr>
              <a:t> </a:t>
            </a:r>
            <a:r>
              <a:rPr lang="it-IT" dirty="0" err="1">
                <a:latin typeface="Raleway"/>
              </a:rPr>
              <a:t>at</a:t>
            </a:r>
            <a:r>
              <a:rPr lang="it-IT" dirty="0">
                <a:latin typeface="Raleway"/>
              </a:rPr>
              <a:t> 360°.</a:t>
            </a:r>
            <a:endParaRPr lang="it-IT" dirty="0"/>
          </a:p>
          <a:p>
            <a:pPr marL="342900" indent="-342900"/>
            <a:r>
              <a:rPr lang="it-IT" dirty="0">
                <a:latin typeface="Raleway"/>
              </a:rPr>
              <a:t>Author of “</a:t>
            </a:r>
            <a:r>
              <a:rPr lang="it-IT" dirty="0" err="1">
                <a:latin typeface="Raleway"/>
              </a:rPr>
              <a:t>Implementing</a:t>
            </a:r>
            <a:r>
              <a:rPr lang="it-IT" dirty="0">
                <a:latin typeface="Raleway"/>
              </a:rPr>
              <a:t> </a:t>
            </a:r>
            <a:r>
              <a:rPr lang="it-IT" dirty="0" err="1">
                <a:latin typeface="Raleway"/>
              </a:rPr>
              <a:t>GitOps</a:t>
            </a:r>
            <a:r>
              <a:rPr lang="it-IT" dirty="0">
                <a:latin typeface="Raleway"/>
              </a:rPr>
              <a:t> with </a:t>
            </a:r>
            <a:r>
              <a:rPr lang="it-IT" dirty="0" err="1">
                <a:latin typeface="Raleway"/>
              </a:rPr>
              <a:t>Kubernetes</a:t>
            </a:r>
            <a:r>
              <a:rPr lang="it-IT" dirty="0">
                <a:latin typeface="Raleway"/>
              </a:rPr>
              <a:t>” with Artem Lako</a:t>
            </a:r>
            <a:endParaRPr lang="it-IT" dirty="0"/>
          </a:p>
          <a:p>
            <a:pPr marL="457200" lvl="1" indent="0">
              <a:buClr>
                <a:srgbClr val="C00000"/>
              </a:buClr>
              <a:buNone/>
            </a:pPr>
            <a:r>
              <a:rPr lang="it-IT" sz="1800" dirty="0">
                <a:latin typeface="Raleway"/>
                <a:hlinkClick r:id="rId3"/>
              </a:rPr>
              <a:t>https://www.amazon.com/Implementing-GitOps-Kubernetes-infrastructure-cloud-native/dp/B0D7PZ7171</a:t>
            </a:r>
            <a:r>
              <a:rPr lang="it-IT" sz="1800" dirty="0">
                <a:latin typeface="Raleway"/>
              </a:rPr>
              <a:t>  </a:t>
            </a:r>
          </a:p>
          <a:p>
            <a:pPr marL="342900" indent="-342900"/>
            <a:r>
              <a:rPr lang="it-IT" dirty="0">
                <a:latin typeface="Raleway"/>
              </a:rPr>
              <a:t>I </a:t>
            </a:r>
            <a:r>
              <a:rPr lang="it-IT" dirty="0" err="1">
                <a:latin typeface="Raleway"/>
              </a:rPr>
              <a:t>now</a:t>
            </a:r>
            <a:r>
              <a:rPr lang="it-IT" dirty="0">
                <a:latin typeface="Raleway"/>
              </a:rPr>
              <a:t> work </a:t>
            </a:r>
            <a:r>
              <a:rPr lang="it-IT" dirty="0" err="1">
                <a:latin typeface="Raleway"/>
              </a:rPr>
              <a:t>as</a:t>
            </a:r>
            <a:r>
              <a:rPr lang="it-IT" dirty="0">
                <a:latin typeface="Raleway"/>
              </a:rPr>
              <a:t> a Cloud Solution Architect for Swisscom in </a:t>
            </a:r>
            <a:r>
              <a:rPr lang="it-IT" dirty="0" err="1">
                <a:latin typeface="Raleway"/>
              </a:rPr>
              <a:t>Zürich</a:t>
            </a:r>
            <a:r>
              <a:rPr lang="it-IT" dirty="0">
                <a:latin typeface="Raleway"/>
              </a:rPr>
              <a:t>, </a:t>
            </a:r>
            <a:r>
              <a:rPr lang="it-IT" dirty="0" err="1">
                <a:latin typeface="Raleway"/>
              </a:rPr>
              <a:t>Switzerland</a:t>
            </a:r>
            <a:r>
              <a:rPr lang="it-IT" dirty="0">
                <a:latin typeface="Raleway"/>
              </a:rPr>
              <a:t>.</a:t>
            </a:r>
            <a:endParaRPr lang="it-IT" dirty="0"/>
          </a:p>
          <a:p>
            <a:pPr marL="342900" indent="-342900"/>
            <a:r>
              <a:rPr lang="it-IT" dirty="0">
                <a:latin typeface="Raleway"/>
              </a:rPr>
              <a:t>LinkedIn: </a:t>
            </a:r>
            <a:r>
              <a:rPr lang="it-IT" dirty="0">
                <a:latin typeface="Raleway"/>
                <a:hlinkClick r:id="rId4"/>
              </a:rPr>
              <a:t>https://www.linkedin.com/in/pietrolibro/</a:t>
            </a:r>
            <a:endParaRPr lang="it-IT" dirty="0">
              <a:latin typeface="Raleway"/>
            </a:endParaRP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7" name="Immagine 6" descr="Immagine che contiene Viso umano, persona, ritratto, sorriso&#10;&#10;Descrizione generata automaticamente">
            <a:extLst>
              <a:ext uri="{FF2B5EF4-FFF2-40B4-BE49-F238E27FC236}">
                <a16:creationId xmlns:a16="http://schemas.microsoft.com/office/drawing/2014/main" id="{AA054BAB-1CCD-6372-1F82-6D6F332C8E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5142" y="209730"/>
            <a:ext cx="1091437" cy="1121945"/>
          </a:xfrm>
          <a:prstGeom prst="rect">
            <a:avLst/>
          </a:prstGeom>
        </p:spPr>
      </p:pic>
      <p:pic>
        <p:nvPicPr>
          <p:cNvPr id="10" name="Immagine 9" descr="book-cover">
            <a:extLst>
              <a:ext uri="{FF2B5EF4-FFF2-40B4-BE49-F238E27FC236}">
                <a16:creationId xmlns:a16="http://schemas.microsoft.com/office/drawing/2014/main" id="{6CCC9FDC-9EEA-91B5-D43E-3042990E51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45142" y="1509475"/>
            <a:ext cx="1091365" cy="136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16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92DF2-85AE-0A49-93E4-29A99805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Bebas Neue"/>
              </a:rPr>
              <a:t>Agenda</a:t>
            </a:r>
            <a:endParaRPr lang="it-IT" dirty="0" err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4FE27B-6A72-F14A-9999-AB8679856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it-IT" dirty="0"/>
          </a:p>
          <a:p>
            <a:r>
              <a:rPr lang="it-IT" dirty="0">
                <a:latin typeface="Raleway"/>
              </a:rPr>
              <a:t>Generative AI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dirty="0">
                <a:latin typeface="Raleway"/>
              </a:rPr>
              <a:t>SLM &amp; LLM</a:t>
            </a:r>
            <a:endParaRPr lang="it-IT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it-IT" dirty="0" err="1">
                <a:latin typeface="Raleway"/>
              </a:rPr>
              <a:t>Understanding</a:t>
            </a:r>
            <a:r>
              <a:rPr lang="it-IT" dirty="0">
                <a:latin typeface="Raleway"/>
              </a:rPr>
              <a:t> SLM and LLM</a:t>
            </a:r>
            <a:endParaRPr lang="it-IT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it-IT" dirty="0">
                <a:latin typeface="Raleway"/>
              </a:rPr>
              <a:t>Phi-3.x &amp; </a:t>
            </a:r>
            <a:r>
              <a:rPr lang="it-IT" dirty="0" err="1">
                <a:latin typeface="Raleway"/>
              </a:rPr>
              <a:t>Llama</a:t>
            </a:r>
            <a:r>
              <a:rPr lang="it-IT" dirty="0">
                <a:latin typeface="Raleway"/>
              </a:rPr>
              <a:t> 3.x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dirty="0" err="1">
                <a:latin typeface="Raleway"/>
              </a:rPr>
              <a:t>Ollama</a:t>
            </a:r>
            <a:endParaRPr lang="it-IT" dirty="0">
              <a:latin typeface="Raleway"/>
            </a:endParaRPr>
          </a:p>
          <a:p>
            <a:r>
              <a:rPr lang="it-IT" dirty="0">
                <a:latin typeface="Raleway"/>
              </a:rPr>
              <a:t>Microsoft Semantic Kernel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dirty="0">
                <a:latin typeface="Raleway"/>
              </a:rPr>
              <a:t>RAG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dirty="0" err="1">
                <a:latin typeface="Raleway"/>
              </a:rPr>
              <a:t>Vector</a:t>
            </a:r>
            <a:r>
              <a:rPr lang="it-IT" dirty="0">
                <a:latin typeface="Raleway"/>
              </a:rPr>
              <a:t> </a:t>
            </a:r>
            <a:r>
              <a:rPr lang="it-IT" dirty="0" err="1">
                <a:latin typeface="Raleway"/>
              </a:rPr>
              <a:t>Search</a:t>
            </a:r>
            <a:r>
              <a:rPr lang="it-IT" dirty="0">
                <a:latin typeface="Raleway"/>
              </a:rPr>
              <a:t> and Text </a:t>
            </a:r>
            <a:r>
              <a:rPr lang="it-IT" dirty="0" err="1">
                <a:latin typeface="Raleway"/>
              </a:rPr>
              <a:t>Search</a:t>
            </a:r>
            <a:endParaRPr lang="it-IT" dirty="0">
              <a:latin typeface="Raleway"/>
            </a:endParaRPr>
          </a:p>
          <a:p>
            <a:r>
              <a:rPr lang="it-IT" dirty="0">
                <a:latin typeface="Raleway"/>
              </a:rPr>
              <a:t>Local to Cloud </a:t>
            </a:r>
            <a:r>
              <a:rPr lang="it-IT" dirty="0" err="1">
                <a:latin typeface="Raleway"/>
              </a:rPr>
              <a:t>Transition</a:t>
            </a:r>
            <a:endParaRPr lang="it-IT" dirty="0">
              <a:latin typeface="Raleway"/>
            </a:endParaRPr>
          </a:p>
          <a:p>
            <a:r>
              <a:rPr lang="it-IT" dirty="0">
                <a:latin typeface="Raleway"/>
              </a:rPr>
              <a:t>Q&amp;A</a:t>
            </a:r>
          </a:p>
          <a:p>
            <a:endParaRPr lang="it-IT" dirty="0">
              <a:latin typeface="Raleway"/>
            </a:endParaRPr>
          </a:p>
          <a:p>
            <a:pPr marL="0" indent="0">
              <a:buNone/>
            </a:pPr>
            <a:r>
              <a:rPr lang="it-IT" dirty="0"/>
              <a:t>Magic-</a:t>
            </a:r>
            <a:r>
              <a:rPr lang="it-IT" dirty="0" err="1"/>
              <a:t>Recipes</a:t>
            </a:r>
            <a:r>
              <a:rPr lang="it-IT" dirty="0"/>
              <a:t>-</a:t>
            </a:r>
            <a:r>
              <a:rPr lang="it-IT" dirty="0" err="1"/>
              <a:t>Copilot</a:t>
            </a:r>
            <a:r>
              <a:rPr lang="it-IT" dirty="0"/>
              <a:t>- Repository:</a:t>
            </a:r>
          </a:p>
          <a:p>
            <a:pPr marL="0" indent="0">
              <a:buNone/>
            </a:pPr>
            <a:r>
              <a:rPr lang="it-IT" dirty="0">
                <a:hlinkClick r:id="rId3"/>
              </a:rPr>
              <a:t>https://github.com/pietrolibro/magic-recipes-copilot</a:t>
            </a:r>
            <a:r>
              <a:rPr lang="it-IT" dirty="0"/>
              <a:t> </a:t>
            </a:r>
          </a:p>
          <a:p>
            <a:pPr marL="0" indent="0">
              <a:buNone/>
            </a:pPr>
            <a:endParaRPr lang="it-IT" dirty="0">
              <a:latin typeface="Raleway"/>
            </a:endParaRPr>
          </a:p>
          <a:p>
            <a:pPr marL="342900" indent="-342900"/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92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92DF2-85AE-0A49-93E4-29A99805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Bebas Neue"/>
              </a:rPr>
              <a:t>What</a:t>
            </a:r>
            <a:r>
              <a:rPr lang="it-IT" dirty="0">
                <a:latin typeface="Bebas Neue"/>
              </a:rPr>
              <a:t> </a:t>
            </a:r>
            <a:r>
              <a:rPr lang="it-IT" dirty="0" err="1">
                <a:latin typeface="Bebas Neue"/>
              </a:rPr>
              <a:t>is</a:t>
            </a:r>
            <a:r>
              <a:rPr lang="it-IT" dirty="0">
                <a:latin typeface="Bebas Neue"/>
              </a:rPr>
              <a:t> generative ai?</a:t>
            </a:r>
            <a:endParaRPr lang="it-IT" dirty="0" err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4FE27B-6A72-F14A-9999-AB8679856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342900" indent="-342900"/>
            <a:r>
              <a:rPr lang="it-IT" dirty="0">
                <a:latin typeface="Raleway"/>
              </a:rPr>
              <a:t>Generative AI </a:t>
            </a:r>
            <a:r>
              <a:rPr lang="it-IT" dirty="0" err="1">
                <a:latin typeface="Raleway"/>
              </a:rPr>
              <a:t>refers</a:t>
            </a:r>
            <a:r>
              <a:rPr lang="it-IT" dirty="0">
                <a:latin typeface="Raleway"/>
              </a:rPr>
              <a:t> to </a:t>
            </a:r>
            <a:r>
              <a:rPr lang="it-IT" dirty="0" err="1">
                <a:latin typeface="Raleway"/>
              </a:rPr>
              <a:t>artificial</a:t>
            </a:r>
            <a:r>
              <a:rPr lang="it-IT" dirty="0">
                <a:latin typeface="Raleway"/>
              </a:rPr>
              <a:t> intelligence systems </a:t>
            </a:r>
            <a:r>
              <a:rPr lang="it-IT" dirty="0" err="1">
                <a:latin typeface="Raleway"/>
              </a:rPr>
              <a:t>that</a:t>
            </a:r>
            <a:r>
              <a:rPr lang="it-IT" dirty="0">
                <a:latin typeface="Raleway"/>
              </a:rPr>
              <a:t> generate new </a:t>
            </a:r>
            <a:r>
              <a:rPr lang="it-IT" dirty="0" err="1">
                <a:latin typeface="Raleway"/>
              </a:rPr>
              <a:t>content</a:t>
            </a:r>
            <a:r>
              <a:rPr lang="it-IT" dirty="0">
                <a:latin typeface="Raleway"/>
              </a:rPr>
              <a:t> </a:t>
            </a:r>
            <a:r>
              <a:rPr lang="it-IT" dirty="0" err="1">
                <a:latin typeface="Raleway"/>
              </a:rPr>
              <a:t>based</a:t>
            </a:r>
            <a:r>
              <a:rPr lang="it-IT" dirty="0">
                <a:latin typeface="Raleway"/>
              </a:rPr>
              <a:t> on input data.</a:t>
            </a:r>
            <a:endParaRPr lang="it-IT" dirty="0"/>
          </a:p>
          <a:p>
            <a:pPr marL="342900" indent="-342900"/>
            <a:endParaRPr lang="it-IT" dirty="0">
              <a:latin typeface="Raleway"/>
            </a:endParaRPr>
          </a:p>
          <a:p>
            <a:pPr marL="342900" indent="-342900"/>
            <a:r>
              <a:rPr lang="it-IT" dirty="0" err="1">
                <a:latin typeface="Raleway"/>
              </a:rPr>
              <a:t>Examples</a:t>
            </a:r>
            <a:r>
              <a:rPr lang="it-IT" dirty="0">
                <a:latin typeface="Raleway"/>
              </a:rPr>
              <a:t> include chatbots, recipe </a:t>
            </a:r>
            <a:r>
              <a:rPr lang="it-IT" dirty="0" err="1">
                <a:latin typeface="Raleway"/>
              </a:rPr>
              <a:t>generators</a:t>
            </a:r>
            <a:r>
              <a:rPr lang="it-IT" dirty="0">
                <a:latin typeface="Raleway"/>
              </a:rPr>
              <a:t>, and AI tools for </a:t>
            </a:r>
            <a:r>
              <a:rPr lang="it-IT" dirty="0" err="1">
                <a:latin typeface="Raleway"/>
              </a:rPr>
              <a:t>enhancing</a:t>
            </a:r>
            <a:r>
              <a:rPr lang="it-IT" dirty="0">
                <a:latin typeface="Raleway"/>
              </a:rPr>
              <a:t> </a:t>
            </a:r>
            <a:r>
              <a:rPr lang="it-IT" dirty="0" err="1">
                <a:latin typeface="Raleway"/>
              </a:rPr>
              <a:t>creativity</a:t>
            </a:r>
            <a:r>
              <a:rPr lang="it-IT" dirty="0">
                <a:latin typeface="Raleway"/>
              </a:rPr>
              <a:t> and </a:t>
            </a:r>
            <a:r>
              <a:rPr lang="it-IT" dirty="0" err="1">
                <a:latin typeface="Raleway"/>
              </a:rPr>
              <a:t>automation</a:t>
            </a:r>
            <a:r>
              <a:rPr lang="it-IT" dirty="0">
                <a:latin typeface="Raleway"/>
              </a:rPr>
              <a:t>.</a:t>
            </a:r>
          </a:p>
          <a:p>
            <a:pPr marL="342900" indent="-342900"/>
            <a:endParaRPr lang="it-IT" dirty="0">
              <a:latin typeface="Raleway"/>
            </a:endParaRPr>
          </a:p>
          <a:p>
            <a:pPr marL="342900" indent="-342900"/>
            <a:r>
              <a:rPr lang="it-IT" i="1" dirty="0">
                <a:latin typeface="Raleway"/>
              </a:rPr>
              <a:t>Powered by</a:t>
            </a:r>
            <a:r>
              <a:rPr lang="it-IT" dirty="0">
                <a:latin typeface="Raleway"/>
              </a:rPr>
              <a:t> Small Language Models (</a:t>
            </a:r>
            <a:r>
              <a:rPr lang="it-IT" b="1" dirty="0" err="1">
                <a:latin typeface="Raleway"/>
              </a:rPr>
              <a:t>SLMs</a:t>
            </a:r>
            <a:r>
              <a:rPr lang="it-IT" dirty="0">
                <a:latin typeface="Raleway"/>
              </a:rPr>
              <a:t>) and Large Language Models (</a:t>
            </a:r>
            <a:r>
              <a:rPr lang="it-IT" b="1" dirty="0" err="1">
                <a:latin typeface="Raleway"/>
              </a:rPr>
              <a:t>LLMs</a:t>
            </a:r>
            <a:r>
              <a:rPr lang="it-IT" dirty="0">
                <a:latin typeface="Raleway"/>
              </a:rPr>
              <a:t>)</a:t>
            </a:r>
          </a:p>
          <a:p>
            <a:pPr marL="342900" indent="-342900"/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7398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92DF2-85AE-0A49-93E4-29A99805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Bebas Neue"/>
              </a:rPr>
              <a:t>Understanding</a:t>
            </a:r>
            <a:r>
              <a:rPr lang="it-IT" dirty="0">
                <a:latin typeface="Bebas Neue"/>
              </a:rPr>
              <a:t> Slm and </a:t>
            </a:r>
            <a:r>
              <a:rPr lang="it-IT" dirty="0" err="1">
                <a:latin typeface="Bebas Neue"/>
              </a:rPr>
              <a:t>llm</a:t>
            </a:r>
            <a:endParaRPr lang="it-IT" dirty="0" err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4FE27B-6A72-F14A-9999-AB8679856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2100" i="1" dirty="0">
                <a:latin typeface="Raleway"/>
              </a:rPr>
              <a:t>Small Language Models</a:t>
            </a:r>
            <a:r>
              <a:rPr lang="it-IT" sz="2100" dirty="0">
                <a:latin typeface="Raleway"/>
              </a:rPr>
              <a:t> (</a:t>
            </a:r>
            <a:r>
              <a:rPr lang="it-IT" sz="2100" b="1" err="1">
                <a:latin typeface="Raleway"/>
              </a:rPr>
              <a:t>SLMs</a:t>
            </a:r>
            <a:r>
              <a:rPr lang="it-IT" sz="2100" dirty="0">
                <a:latin typeface="Raleway"/>
              </a:rPr>
              <a:t>):</a:t>
            </a:r>
          </a:p>
          <a:p>
            <a:pPr marL="342900" indent="-342900"/>
            <a:r>
              <a:rPr lang="it-IT" sz="2100" b="1" dirty="0">
                <a:latin typeface="Raleway"/>
              </a:rPr>
              <a:t>Focus</a:t>
            </a:r>
            <a:r>
              <a:rPr lang="it-IT" sz="2100" dirty="0">
                <a:latin typeface="Raleway"/>
              </a:rPr>
              <a:t>: Handle </a:t>
            </a:r>
            <a:r>
              <a:rPr lang="it-IT" sz="2100" dirty="0" err="1">
                <a:latin typeface="Raleway"/>
              </a:rPr>
              <a:t>specific</a:t>
            </a:r>
            <a:r>
              <a:rPr lang="it-IT" sz="2100" dirty="0">
                <a:latin typeface="Raleway"/>
              </a:rPr>
              <a:t> AI tasks with </a:t>
            </a:r>
            <a:r>
              <a:rPr lang="it-IT" sz="2100" dirty="0" err="1">
                <a:latin typeface="Raleway"/>
              </a:rPr>
              <a:t>lower</a:t>
            </a:r>
            <a:r>
              <a:rPr lang="it-IT" sz="2100" dirty="0">
                <a:latin typeface="Raleway"/>
              </a:rPr>
              <a:t> </a:t>
            </a:r>
            <a:r>
              <a:rPr lang="it-IT" sz="2100" dirty="0" err="1">
                <a:latin typeface="Raleway"/>
              </a:rPr>
              <a:t>resource</a:t>
            </a:r>
            <a:r>
              <a:rPr lang="it-IT" sz="2100" dirty="0">
                <a:latin typeface="Raleway"/>
              </a:rPr>
              <a:t> </a:t>
            </a:r>
            <a:r>
              <a:rPr lang="it-IT" sz="2100" dirty="0" err="1">
                <a:latin typeface="Raleway"/>
              </a:rPr>
              <a:t>requirements</a:t>
            </a:r>
            <a:r>
              <a:rPr lang="it-IT" sz="2100" dirty="0">
                <a:latin typeface="Raleway"/>
              </a:rPr>
              <a:t>.</a:t>
            </a:r>
          </a:p>
          <a:p>
            <a:pPr marL="342900" indent="-342900"/>
            <a:r>
              <a:rPr lang="it-IT" sz="2100" b="1" dirty="0" err="1">
                <a:latin typeface="Raleway"/>
              </a:rPr>
              <a:t>Advantages</a:t>
            </a:r>
            <a:r>
              <a:rPr lang="it-IT" sz="2100" dirty="0">
                <a:latin typeface="Raleway"/>
              </a:rPr>
              <a:t>:</a:t>
            </a:r>
            <a:endParaRPr lang="it-IT"/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2100" dirty="0">
                <a:latin typeface="Raleway"/>
              </a:rPr>
              <a:t>Cost-</a:t>
            </a:r>
            <a:r>
              <a:rPr lang="it-IT" sz="2100" dirty="0" err="1">
                <a:latin typeface="Raleway"/>
              </a:rPr>
              <a:t>Effective</a:t>
            </a:r>
            <a:r>
              <a:rPr lang="it-IT" sz="2100" dirty="0">
                <a:latin typeface="Raleway"/>
              </a:rPr>
              <a:t>: </a:t>
            </a:r>
            <a:r>
              <a:rPr lang="it-IT" sz="2100" dirty="0" err="1">
                <a:latin typeface="Raleway"/>
              </a:rPr>
              <a:t>Reduced</a:t>
            </a:r>
            <a:r>
              <a:rPr lang="it-IT" sz="2100" dirty="0">
                <a:latin typeface="Raleway"/>
              </a:rPr>
              <a:t> </a:t>
            </a:r>
            <a:r>
              <a:rPr lang="it-IT" sz="2100" dirty="0" err="1">
                <a:latin typeface="Raleway"/>
              </a:rPr>
              <a:t>computational</a:t>
            </a:r>
            <a:r>
              <a:rPr lang="it-IT" sz="2100" dirty="0">
                <a:latin typeface="Raleway"/>
              </a:rPr>
              <a:t> </a:t>
            </a:r>
            <a:r>
              <a:rPr lang="it-IT" sz="2100" dirty="0" err="1">
                <a:latin typeface="Raleway"/>
              </a:rPr>
              <a:t>needs</a:t>
            </a:r>
            <a:r>
              <a:rPr lang="it-IT" sz="2100" dirty="0">
                <a:latin typeface="Raleway"/>
              </a:rPr>
              <a:t>.</a:t>
            </a:r>
            <a:endParaRPr lang="it-IT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2100" dirty="0" err="1">
                <a:latin typeface="Raleway"/>
              </a:rPr>
              <a:t>Efficiency</a:t>
            </a:r>
            <a:r>
              <a:rPr lang="it-IT" sz="2100" dirty="0">
                <a:latin typeface="Raleway"/>
              </a:rPr>
              <a:t>: </a:t>
            </a:r>
            <a:r>
              <a:rPr lang="it-IT" sz="2100" dirty="0" err="1">
                <a:latin typeface="Raleway"/>
              </a:rPr>
              <a:t>Offer</a:t>
            </a:r>
            <a:r>
              <a:rPr lang="it-IT" sz="2100" dirty="0">
                <a:latin typeface="Raleway"/>
              </a:rPr>
              <a:t> </a:t>
            </a:r>
            <a:r>
              <a:rPr lang="it-IT" sz="2100" dirty="0" err="1">
                <a:latin typeface="Raleway"/>
              </a:rPr>
              <a:t>lower</a:t>
            </a:r>
            <a:r>
              <a:rPr lang="it-IT" sz="2100" dirty="0">
                <a:latin typeface="Raleway"/>
              </a:rPr>
              <a:t> </a:t>
            </a:r>
            <a:r>
              <a:rPr lang="it-IT" sz="2100" dirty="0" err="1">
                <a:latin typeface="Raleway"/>
              </a:rPr>
              <a:t>latency</a:t>
            </a:r>
            <a:r>
              <a:rPr lang="it-IT" sz="2100" dirty="0">
                <a:latin typeface="Raleway"/>
              </a:rPr>
              <a:t> </a:t>
            </a:r>
            <a:r>
              <a:rPr lang="it-IT" sz="2100" dirty="0" err="1">
                <a:latin typeface="Raleway"/>
              </a:rPr>
              <a:t>responses</a:t>
            </a:r>
            <a:r>
              <a:rPr lang="it-IT" sz="2100" dirty="0">
                <a:latin typeface="Raleway"/>
              </a:rPr>
              <a:t>.</a:t>
            </a:r>
            <a:endParaRPr lang="it-IT" dirty="0">
              <a:latin typeface="Raleway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2100" dirty="0">
                <a:latin typeface="Raleway"/>
              </a:rPr>
              <a:t>Domain Expertise: </a:t>
            </a:r>
            <a:r>
              <a:rPr lang="it-IT" sz="2100" dirty="0" err="1">
                <a:latin typeface="Raleway"/>
              </a:rPr>
              <a:t>May</a:t>
            </a:r>
            <a:r>
              <a:rPr lang="it-IT" sz="2100" dirty="0">
                <a:latin typeface="Raleway"/>
              </a:rPr>
              <a:t> </a:t>
            </a:r>
            <a:r>
              <a:rPr lang="it-IT" sz="2100" dirty="0" err="1">
                <a:latin typeface="Raleway"/>
              </a:rPr>
              <a:t>provide</a:t>
            </a:r>
            <a:r>
              <a:rPr lang="it-IT" sz="2100" dirty="0">
                <a:latin typeface="Raleway"/>
              </a:rPr>
              <a:t> </a:t>
            </a:r>
            <a:r>
              <a:rPr lang="it-IT" sz="2100" dirty="0" err="1">
                <a:latin typeface="Raleway"/>
              </a:rPr>
              <a:t>deeper</a:t>
            </a:r>
            <a:r>
              <a:rPr lang="it-IT" sz="2100" dirty="0">
                <a:latin typeface="Raleway"/>
              </a:rPr>
              <a:t> insights for </a:t>
            </a:r>
            <a:r>
              <a:rPr lang="it-IT" sz="2100" dirty="0" err="1">
                <a:latin typeface="Raleway"/>
              </a:rPr>
              <a:t>specialized</a:t>
            </a:r>
            <a:r>
              <a:rPr lang="it-IT" sz="2100" dirty="0">
                <a:latin typeface="Raleway"/>
              </a:rPr>
              <a:t> tasks.</a:t>
            </a:r>
            <a:endParaRPr lang="it-IT">
              <a:latin typeface="Raleway"/>
            </a:endParaRPr>
          </a:p>
          <a:p>
            <a:pPr indent="-342900"/>
            <a:r>
              <a:rPr lang="it-IT" sz="2100" b="1" dirty="0" err="1">
                <a:latin typeface="Raleway"/>
              </a:rPr>
              <a:t>Limitations</a:t>
            </a:r>
            <a:r>
              <a:rPr lang="it-IT" sz="2100" dirty="0">
                <a:latin typeface="Raleway"/>
              </a:rPr>
              <a:t>: </a:t>
            </a:r>
            <a:r>
              <a:rPr lang="it-IT" sz="2100" dirty="0" err="1">
                <a:latin typeface="Raleway"/>
              </a:rPr>
              <a:t>May</a:t>
            </a:r>
            <a:r>
              <a:rPr lang="it-IT" sz="2100" dirty="0">
                <a:latin typeface="Raleway"/>
              </a:rPr>
              <a:t> be </a:t>
            </a:r>
            <a:r>
              <a:rPr lang="it-IT" sz="2100" dirty="0" err="1">
                <a:latin typeface="Raleway"/>
              </a:rPr>
              <a:t>less</a:t>
            </a:r>
            <a:r>
              <a:rPr lang="it-IT" sz="2100" dirty="0">
                <a:latin typeface="Raleway"/>
              </a:rPr>
              <a:t> accurate with </a:t>
            </a:r>
            <a:r>
              <a:rPr lang="it-IT" sz="2100" dirty="0" err="1">
                <a:latin typeface="Raleway"/>
              </a:rPr>
              <a:t>broad</a:t>
            </a:r>
            <a:r>
              <a:rPr lang="it-IT" sz="2100" dirty="0">
                <a:latin typeface="Raleway"/>
              </a:rPr>
              <a:t> or </a:t>
            </a:r>
            <a:r>
              <a:rPr lang="it-IT" sz="2100" dirty="0" err="1">
                <a:latin typeface="Raleway"/>
              </a:rPr>
              <a:t>generalized</a:t>
            </a:r>
            <a:r>
              <a:rPr lang="it-IT" sz="2100" dirty="0">
                <a:latin typeface="Raleway"/>
              </a:rPr>
              <a:t> queries.</a:t>
            </a:r>
            <a:endParaRPr lang="it-IT">
              <a:latin typeface="Raleway"/>
            </a:endParaRPr>
          </a:p>
          <a:p>
            <a:endParaRPr lang="it-IT" sz="32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 indent="-342900"/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9983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92DF2-85AE-0A49-93E4-29A99805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Bebas Neue"/>
              </a:rPr>
              <a:t>Understanding</a:t>
            </a:r>
            <a:r>
              <a:rPr lang="it-IT" dirty="0">
                <a:latin typeface="Bebas Neue"/>
              </a:rPr>
              <a:t> Slm and </a:t>
            </a:r>
            <a:r>
              <a:rPr lang="it-IT" dirty="0" err="1">
                <a:latin typeface="Bebas Neue"/>
              </a:rPr>
              <a:t>llm</a:t>
            </a:r>
            <a:endParaRPr lang="it-IT" dirty="0" err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4FE27B-6A72-F14A-9999-AB8679856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it-IT" sz="2100" i="1" dirty="0">
                <a:latin typeface="Raleway"/>
              </a:rPr>
              <a:t>Large Language Models </a:t>
            </a:r>
            <a:r>
              <a:rPr lang="it-IT" sz="2100" dirty="0">
                <a:latin typeface="Raleway"/>
              </a:rPr>
              <a:t>(</a:t>
            </a:r>
            <a:r>
              <a:rPr lang="it-IT" sz="2100" b="1" dirty="0" err="1">
                <a:latin typeface="Raleway"/>
              </a:rPr>
              <a:t>LLMs</a:t>
            </a:r>
            <a:r>
              <a:rPr lang="it-IT" sz="2100" dirty="0">
                <a:latin typeface="Raleway"/>
              </a:rPr>
              <a:t>):</a:t>
            </a:r>
            <a:endParaRPr lang="it-IT" dirty="0"/>
          </a:p>
          <a:p>
            <a:pPr marL="342900" indent="-342900"/>
            <a:r>
              <a:rPr lang="it-IT" sz="2100" b="1" dirty="0">
                <a:latin typeface="Raleway"/>
              </a:rPr>
              <a:t>Focus</a:t>
            </a:r>
            <a:r>
              <a:rPr lang="it-IT" sz="2100" dirty="0">
                <a:latin typeface="Raleway"/>
              </a:rPr>
              <a:t>: </a:t>
            </a:r>
            <a:r>
              <a:rPr lang="it-IT" sz="2100" dirty="0" err="1">
                <a:latin typeface="Raleway"/>
              </a:rPr>
              <a:t>Manage</a:t>
            </a:r>
            <a:r>
              <a:rPr lang="it-IT" sz="2100" dirty="0">
                <a:latin typeface="Raleway"/>
              </a:rPr>
              <a:t> a wide range of tasks, </a:t>
            </a:r>
            <a:r>
              <a:rPr lang="it-IT" sz="2100" dirty="0" err="1">
                <a:latin typeface="Raleway"/>
              </a:rPr>
              <a:t>including</a:t>
            </a:r>
            <a:r>
              <a:rPr lang="it-IT" sz="2100" dirty="0">
                <a:latin typeface="Raleway"/>
              </a:rPr>
              <a:t> </a:t>
            </a:r>
            <a:r>
              <a:rPr lang="it-IT" sz="2100" dirty="0" err="1">
                <a:latin typeface="Raleway"/>
              </a:rPr>
              <a:t>complex</a:t>
            </a:r>
            <a:r>
              <a:rPr lang="it-IT" sz="2100" dirty="0">
                <a:latin typeface="Raleway"/>
              </a:rPr>
              <a:t> and </a:t>
            </a:r>
            <a:r>
              <a:rPr lang="it-IT" sz="2100" dirty="0" err="1">
                <a:latin typeface="Raleway"/>
              </a:rPr>
              <a:t>generalized</a:t>
            </a:r>
            <a:r>
              <a:rPr lang="it-IT" sz="2100" dirty="0">
                <a:latin typeface="Raleway"/>
              </a:rPr>
              <a:t> queries.</a:t>
            </a:r>
          </a:p>
          <a:p>
            <a:pPr marL="342900" indent="-342900"/>
            <a:r>
              <a:rPr lang="it-IT" sz="2100" b="1" dirty="0" err="1">
                <a:latin typeface="Raleway"/>
              </a:rPr>
              <a:t>Advantages</a:t>
            </a:r>
            <a:r>
              <a:rPr lang="it-IT" sz="2100" dirty="0">
                <a:latin typeface="Raleway"/>
              </a:rPr>
              <a:t>:</a:t>
            </a:r>
          </a:p>
          <a:p>
            <a:pPr marL="800100" lvl="1">
              <a:buFont typeface="Courier New" panose="020B0604020202020204" pitchFamily="34" charset="0"/>
              <a:buChar char="o"/>
            </a:pPr>
            <a:r>
              <a:rPr lang="it-IT" sz="2100" dirty="0" err="1">
                <a:latin typeface="Raleway"/>
              </a:rPr>
              <a:t>Versatility</a:t>
            </a:r>
            <a:r>
              <a:rPr lang="it-IT" sz="2100" dirty="0">
                <a:latin typeface="Raleway"/>
              </a:rPr>
              <a:t>: </a:t>
            </a:r>
            <a:r>
              <a:rPr lang="it-IT" sz="2100" dirty="0" err="1">
                <a:latin typeface="Raleway"/>
              </a:rPr>
              <a:t>Suitable</a:t>
            </a:r>
            <a:r>
              <a:rPr lang="it-IT" sz="2100" dirty="0">
                <a:latin typeface="Raleway"/>
              </a:rPr>
              <a:t> for building custom </a:t>
            </a:r>
            <a:r>
              <a:rPr lang="it-IT" sz="2100" dirty="0" err="1">
                <a:latin typeface="Raleway"/>
              </a:rPr>
              <a:t>enterprise</a:t>
            </a:r>
            <a:r>
              <a:rPr lang="it-IT" sz="2100" dirty="0">
                <a:latin typeface="Raleway"/>
              </a:rPr>
              <a:t> agents and generative AI </a:t>
            </a:r>
            <a:r>
              <a:rPr lang="it-IT" sz="2100" dirty="0" err="1">
                <a:latin typeface="Raleway"/>
              </a:rPr>
              <a:t>applications</a:t>
            </a:r>
            <a:r>
              <a:rPr lang="it-IT" sz="2100" dirty="0">
                <a:latin typeface="Raleway"/>
              </a:rPr>
              <a:t>.</a:t>
            </a:r>
            <a:endParaRPr lang="it-IT" sz="2100" dirty="0"/>
          </a:p>
          <a:p>
            <a:pPr marL="800100" lvl="1">
              <a:buFont typeface="Courier New" panose="020B0604020202020204" pitchFamily="34" charset="0"/>
              <a:buChar char="o"/>
            </a:pPr>
            <a:r>
              <a:rPr lang="it-IT" sz="2100" dirty="0">
                <a:latin typeface="Raleway"/>
              </a:rPr>
              <a:t>Comprehensive </a:t>
            </a:r>
            <a:r>
              <a:rPr lang="it-IT" sz="2100" dirty="0" err="1">
                <a:latin typeface="Raleway"/>
              </a:rPr>
              <a:t>Understanding</a:t>
            </a:r>
            <a:r>
              <a:rPr lang="it-IT" sz="2100" dirty="0">
                <a:latin typeface="Raleway"/>
              </a:rPr>
              <a:t>: Handle diverse and </a:t>
            </a:r>
            <a:r>
              <a:rPr lang="it-IT" sz="2100" dirty="0" err="1">
                <a:latin typeface="Raleway"/>
              </a:rPr>
              <a:t>complex</a:t>
            </a:r>
            <a:r>
              <a:rPr lang="it-IT" sz="2100" dirty="0">
                <a:latin typeface="Raleway"/>
              </a:rPr>
              <a:t> queries </a:t>
            </a:r>
            <a:r>
              <a:rPr lang="it-IT" sz="2100" dirty="0" err="1">
                <a:latin typeface="Raleway"/>
              </a:rPr>
              <a:t>effectively</a:t>
            </a:r>
            <a:r>
              <a:rPr lang="it-IT" sz="2100" dirty="0">
                <a:latin typeface="Raleway"/>
              </a:rPr>
              <a:t>.</a:t>
            </a:r>
          </a:p>
          <a:p>
            <a:pPr marL="342900" indent="-342900"/>
            <a:r>
              <a:rPr lang="it-IT" sz="2100" b="1" dirty="0" err="1">
                <a:latin typeface="Raleway"/>
              </a:rPr>
              <a:t>Considerations</a:t>
            </a:r>
            <a:r>
              <a:rPr lang="it-IT" sz="2100" dirty="0">
                <a:latin typeface="Raleway"/>
              </a:rPr>
              <a:t>: </a:t>
            </a:r>
            <a:r>
              <a:rPr lang="it-IT" sz="2100" dirty="0" err="1">
                <a:latin typeface="Raleway"/>
              </a:rPr>
              <a:t>Require</a:t>
            </a:r>
            <a:r>
              <a:rPr lang="it-IT" sz="2100" dirty="0">
                <a:latin typeface="Raleway"/>
              </a:rPr>
              <a:t> more </a:t>
            </a:r>
            <a:r>
              <a:rPr lang="it-IT" sz="2100" dirty="0" err="1">
                <a:latin typeface="Raleway"/>
              </a:rPr>
              <a:t>resources</a:t>
            </a:r>
            <a:r>
              <a:rPr lang="it-IT" sz="2100" dirty="0">
                <a:latin typeface="Raleway"/>
              </a:rPr>
              <a:t> and </a:t>
            </a:r>
            <a:r>
              <a:rPr lang="it-IT" sz="2100" dirty="0" err="1">
                <a:latin typeface="Raleway"/>
              </a:rPr>
              <a:t>may</a:t>
            </a:r>
            <a:r>
              <a:rPr lang="it-IT" sz="2100" dirty="0">
                <a:latin typeface="Raleway"/>
              </a:rPr>
              <a:t> involve </a:t>
            </a:r>
            <a:r>
              <a:rPr lang="it-IT" sz="2100" dirty="0" err="1">
                <a:latin typeface="Raleway"/>
              </a:rPr>
              <a:t>higher</a:t>
            </a:r>
            <a:r>
              <a:rPr lang="it-IT" sz="2100" dirty="0">
                <a:latin typeface="Raleway"/>
              </a:rPr>
              <a:t> costs.</a:t>
            </a:r>
          </a:p>
          <a:p>
            <a:pPr marL="0" indent="0" algn="ctr">
              <a:buNone/>
            </a:pPr>
            <a:r>
              <a:rPr lang="it-IT" sz="2100" dirty="0">
                <a:latin typeface="Raleway"/>
              </a:rPr>
              <a:t>&lt;&lt;</a:t>
            </a:r>
            <a:r>
              <a:rPr lang="it-IT" sz="2100" b="1" dirty="0" err="1">
                <a:latin typeface="Raleway"/>
              </a:rPr>
              <a:t>Decision</a:t>
            </a:r>
            <a:r>
              <a:rPr lang="it-IT" sz="2100" b="1" dirty="0">
                <a:latin typeface="Raleway"/>
              </a:rPr>
              <a:t> </a:t>
            </a:r>
            <a:r>
              <a:rPr lang="it-IT" sz="2100" b="1" dirty="0" err="1">
                <a:latin typeface="Raleway"/>
              </a:rPr>
              <a:t>Factors</a:t>
            </a:r>
            <a:r>
              <a:rPr lang="it-IT" sz="2100" dirty="0">
                <a:latin typeface="Raleway"/>
              </a:rPr>
              <a:t>&gt;&gt;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i="1" dirty="0">
                <a:latin typeface="Raleway"/>
              </a:rPr>
              <a:t>“</a:t>
            </a:r>
            <a:r>
              <a:rPr lang="it-IT" i="1" dirty="0" err="1">
                <a:latin typeface="Raleway"/>
              </a:rPr>
              <a:t>Explore</a:t>
            </a:r>
            <a:r>
              <a:rPr lang="it-IT" i="1" dirty="0">
                <a:latin typeface="Raleway"/>
              </a:rPr>
              <a:t> AI models: Key </a:t>
            </a:r>
            <a:r>
              <a:rPr lang="it-IT" i="1" dirty="0" err="1">
                <a:latin typeface="Raleway"/>
              </a:rPr>
              <a:t>differences</a:t>
            </a:r>
            <a:r>
              <a:rPr lang="it-IT" i="1" dirty="0">
                <a:latin typeface="Raleway"/>
              </a:rPr>
              <a:t> </a:t>
            </a:r>
            <a:r>
              <a:rPr lang="it-IT" i="1" dirty="0" err="1">
                <a:latin typeface="Raleway"/>
              </a:rPr>
              <a:t>between</a:t>
            </a:r>
            <a:r>
              <a:rPr lang="it-IT" i="1" dirty="0">
                <a:latin typeface="Raleway"/>
              </a:rPr>
              <a:t> small </a:t>
            </a:r>
            <a:r>
              <a:rPr lang="it-IT" i="1" dirty="0" err="1">
                <a:latin typeface="Raleway"/>
              </a:rPr>
              <a:t>language</a:t>
            </a:r>
            <a:r>
              <a:rPr lang="it-IT" i="1" dirty="0">
                <a:latin typeface="Raleway"/>
              </a:rPr>
              <a:t> models and large </a:t>
            </a:r>
            <a:r>
              <a:rPr lang="it-IT" i="1" dirty="0" err="1">
                <a:latin typeface="Raleway"/>
              </a:rPr>
              <a:t>language</a:t>
            </a:r>
            <a:r>
              <a:rPr lang="it-IT" i="1" dirty="0">
                <a:latin typeface="Raleway"/>
              </a:rPr>
              <a:t> models”, </a:t>
            </a:r>
            <a:r>
              <a:rPr lang="it-IT" i="1" dirty="0">
                <a:latin typeface="Raleway"/>
                <a:hlinkClick r:id="rId3"/>
              </a:rPr>
              <a:t>https://tinyurl.com/yb5yrwec</a:t>
            </a:r>
            <a:endParaRPr lang="it-IT" i="1" dirty="0"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5774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92DF2-85AE-0A49-93E4-29A99805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Bebas Neue"/>
              </a:rPr>
              <a:t>The phi-3.x model </a:t>
            </a:r>
            <a:r>
              <a:rPr lang="it-IT" dirty="0" err="1">
                <a:latin typeface="Bebas Neue"/>
              </a:rPr>
              <a:t>collection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4FE27B-6A72-F14A-9999-AB8679856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342900" indent="-342900"/>
            <a:r>
              <a:rPr lang="it-IT" sz="2100" i="1" err="1">
                <a:latin typeface="Raleway"/>
              </a:rPr>
              <a:t>Latest</a:t>
            </a:r>
            <a:r>
              <a:rPr lang="it-IT" sz="2100" i="1" dirty="0">
                <a:latin typeface="Raleway"/>
              </a:rPr>
              <a:t> Small Language Models</a:t>
            </a:r>
            <a:r>
              <a:rPr lang="it-IT" sz="2100" dirty="0">
                <a:latin typeface="Raleway"/>
              </a:rPr>
              <a:t> (</a:t>
            </a:r>
            <a:r>
              <a:rPr lang="it-IT" sz="2100" b="1" err="1">
                <a:latin typeface="Raleway"/>
              </a:rPr>
              <a:t>SLMs</a:t>
            </a:r>
            <a:r>
              <a:rPr lang="it-IT" sz="2100" dirty="0">
                <a:latin typeface="Raleway"/>
              </a:rPr>
              <a:t>) from Microsoft, </a:t>
            </a:r>
            <a:r>
              <a:rPr lang="it-IT" sz="2100" i="1" err="1">
                <a:latin typeface="Raleway"/>
              </a:rPr>
              <a:t>excelling</a:t>
            </a:r>
            <a:r>
              <a:rPr lang="it-IT" sz="2100" i="1" dirty="0">
                <a:latin typeface="Raleway"/>
              </a:rPr>
              <a:t> in </a:t>
            </a:r>
            <a:r>
              <a:rPr lang="it-IT" sz="2100" i="1" err="1">
                <a:latin typeface="Raleway"/>
              </a:rPr>
              <a:t>language</a:t>
            </a:r>
            <a:r>
              <a:rPr lang="it-IT" sz="2100" i="1" dirty="0">
                <a:latin typeface="Raleway"/>
              </a:rPr>
              <a:t>, </a:t>
            </a:r>
            <a:r>
              <a:rPr lang="it-IT" sz="2100" i="1" err="1">
                <a:latin typeface="Raleway"/>
              </a:rPr>
              <a:t>reasoning</a:t>
            </a:r>
            <a:r>
              <a:rPr lang="it-IT" sz="2100" i="1" dirty="0">
                <a:latin typeface="Raleway"/>
              </a:rPr>
              <a:t>, coding, and </a:t>
            </a:r>
            <a:r>
              <a:rPr lang="it-IT" sz="2100" i="1" err="1">
                <a:latin typeface="Raleway"/>
              </a:rPr>
              <a:t>math</a:t>
            </a:r>
            <a:r>
              <a:rPr lang="it-IT" sz="2100" dirty="0">
                <a:latin typeface="Raleway"/>
              </a:rPr>
              <a:t>.</a:t>
            </a:r>
            <a:endParaRPr lang="it-IT" dirty="0"/>
          </a:p>
          <a:p>
            <a:pPr marL="342900" indent="-342900">
              <a:lnSpc>
                <a:spcPct val="100000"/>
              </a:lnSpc>
            </a:pPr>
            <a:r>
              <a:rPr lang="it-IT" sz="2100" dirty="0" err="1">
                <a:latin typeface="Raleway"/>
              </a:rPr>
              <a:t>Offering</a:t>
            </a:r>
            <a:r>
              <a:rPr lang="it-IT" sz="2100" dirty="0">
                <a:latin typeface="Raleway"/>
              </a:rPr>
              <a:t> high-</a:t>
            </a:r>
            <a:r>
              <a:rPr lang="it-IT" sz="2100" dirty="0" err="1">
                <a:latin typeface="Raleway"/>
              </a:rPr>
              <a:t>quality</a:t>
            </a:r>
            <a:r>
              <a:rPr lang="it-IT" sz="2100" dirty="0">
                <a:latin typeface="Raleway"/>
              </a:rPr>
              <a:t>, cost-</a:t>
            </a:r>
            <a:r>
              <a:rPr lang="it-IT" sz="2100" dirty="0" err="1">
                <a:latin typeface="Raleway"/>
              </a:rPr>
              <a:t>effective</a:t>
            </a:r>
            <a:r>
              <a:rPr lang="it-IT" sz="2100" dirty="0">
                <a:latin typeface="Raleway"/>
              </a:rPr>
              <a:t> generative AI </a:t>
            </a:r>
            <a:r>
              <a:rPr lang="it-IT" sz="2100" dirty="0" err="1">
                <a:latin typeface="Raleway"/>
              </a:rPr>
              <a:t>solutions</a:t>
            </a:r>
            <a:r>
              <a:rPr lang="it-IT" sz="2100" dirty="0">
                <a:latin typeface="Raleway"/>
              </a:rPr>
              <a:t>.</a:t>
            </a:r>
          </a:p>
          <a:p>
            <a:pPr marL="342900" indent="-342900">
              <a:lnSpc>
                <a:spcPct val="100000"/>
              </a:lnSpc>
            </a:pPr>
            <a:r>
              <a:rPr lang="it-IT" sz="2100" dirty="0">
                <a:latin typeface="Raleway"/>
              </a:rPr>
              <a:t>New Phi-3.5 models:</a:t>
            </a:r>
          </a:p>
          <a:p>
            <a:pPr marL="800100"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it-IT" sz="2100" b="1" dirty="0">
                <a:latin typeface="Raleway"/>
              </a:rPr>
              <a:t>Phi-3.5-mini</a:t>
            </a:r>
            <a:r>
              <a:rPr lang="it-IT" sz="2100" dirty="0">
                <a:latin typeface="Raleway"/>
              </a:rPr>
              <a:t>: 128K </a:t>
            </a:r>
            <a:r>
              <a:rPr lang="it-IT" sz="2100" err="1">
                <a:latin typeface="Raleway"/>
              </a:rPr>
              <a:t>context</a:t>
            </a:r>
            <a:r>
              <a:rPr lang="it-IT" sz="2100" dirty="0">
                <a:latin typeface="Raleway"/>
              </a:rPr>
              <a:t> </a:t>
            </a:r>
            <a:r>
              <a:rPr lang="it-IT" sz="2100" err="1">
                <a:latin typeface="Raleway"/>
              </a:rPr>
              <a:t>length</a:t>
            </a:r>
            <a:r>
              <a:rPr lang="it-IT" sz="2100" dirty="0">
                <a:latin typeface="Raleway"/>
              </a:rPr>
              <a:t> with </a:t>
            </a:r>
            <a:r>
              <a:rPr lang="it-IT" sz="2100" err="1">
                <a:latin typeface="Raleway"/>
              </a:rPr>
              <a:t>enhanced</a:t>
            </a:r>
            <a:r>
              <a:rPr lang="it-IT" sz="2100" dirty="0">
                <a:latin typeface="Raleway"/>
              </a:rPr>
              <a:t> multi-</a:t>
            </a:r>
            <a:r>
              <a:rPr lang="it-IT" sz="2100" err="1">
                <a:latin typeface="Raleway"/>
              </a:rPr>
              <a:t>lingual</a:t>
            </a:r>
            <a:r>
              <a:rPr lang="it-IT" sz="2100" dirty="0">
                <a:latin typeface="Raleway"/>
              </a:rPr>
              <a:t> support.</a:t>
            </a:r>
            <a:endParaRPr lang="it-IT" dirty="0"/>
          </a:p>
          <a:p>
            <a:pPr marL="800100"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it-IT" sz="2100" b="1" dirty="0">
                <a:latin typeface="Raleway"/>
              </a:rPr>
              <a:t>Phi-3.5-vision</a:t>
            </a:r>
            <a:r>
              <a:rPr lang="it-IT" sz="2100" dirty="0">
                <a:latin typeface="Raleway"/>
              </a:rPr>
              <a:t>: </a:t>
            </a:r>
            <a:r>
              <a:rPr lang="it-IT" sz="2100" err="1">
                <a:latin typeface="Raleway"/>
              </a:rPr>
              <a:t>Improved</a:t>
            </a:r>
            <a:r>
              <a:rPr lang="it-IT" sz="2100" dirty="0">
                <a:latin typeface="Raleway"/>
              </a:rPr>
              <a:t> multi-frame image </a:t>
            </a:r>
            <a:r>
              <a:rPr lang="it-IT" sz="2100" err="1">
                <a:latin typeface="Raleway"/>
              </a:rPr>
              <a:t>understanding</a:t>
            </a:r>
            <a:r>
              <a:rPr lang="it-IT" sz="2100" dirty="0">
                <a:latin typeface="Raleway"/>
              </a:rPr>
              <a:t> and </a:t>
            </a:r>
            <a:r>
              <a:rPr lang="it-IT" sz="2100" err="1">
                <a:latin typeface="Raleway"/>
              </a:rPr>
              <a:t>reasoning</a:t>
            </a:r>
            <a:r>
              <a:rPr lang="it-IT" sz="2100" dirty="0">
                <a:latin typeface="Raleway"/>
              </a:rPr>
              <a:t>.</a:t>
            </a:r>
            <a:endParaRPr lang="it-IT" dirty="0"/>
          </a:p>
          <a:p>
            <a:pPr marL="800100"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it-IT" sz="2100" b="1" dirty="0">
                <a:latin typeface="Raleway"/>
              </a:rPr>
              <a:t>Phi-3.5-MoE</a:t>
            </a:r>
            <a:r>
              <a:rPr lang="it-IT" sz="2100" dirty="0">
                <a:latin typeface="Raleway"/>
              </a:rPr>
              <a:t>: </a:t>
            </a:r>
            <a:r>
              <a:rPr lang="it-IT" sz="2100" err="1">
                <a:latin typeface="Raleway"/>
              </a:rPr>
              <a:t>Mixture</a:t>
            </a:r>
            <a:r>
              <a:rPr lang="it-IT" sz="2100" dirty="0">
                <a:latin typeface="Raleway"/>
              </a:rPr>
              <a:t>-of-</a:t>
            </a:r>
            <a:r>
              <a:rPr lang="it-IT" sz="2100" err="1">
                <a:latin typeface="Raleway"/>
              </a:rPr>
              <a:t>Experts</a:t>
            </a:r>
            <a:r>
              <a:rPr lang="it-IT" sz="2100" dirty="0">
                <a:latin typeface="Raleway"/>
              </a:rPr>
              <a:t> model with 16 </a:t>
            </a:r>
            <a:r>
              <a:rPr lang="it-IT" sz="2100" err="1">
                <a:latin typeface="Raleway"/>
              </a:rPr>
              <a:t>experts</a:t>
            </a:r>
            <a:r>
              <a:rPr lang="it-IT" sz="2100" dirty="0">
                <a:latin typeface="Raleway"/>
              </a:rPr>
              <a:t>, </a:t>
            </a:r>
            <a:r>
              <a:rPr lang="it-IT" sz="2100" err="1">
                <a:latin typeface="Raleway"/>
              </a:rPr>
              <a:t>excelling</a:t>
            </a:r>
            <a:r>
              <a:rPr lang="it-IT" sz="2100" dirty="0">
                <a:latin typeface="Raleway"/>
              </a:rPr>
              <a:t> in performance, </a:t>
            </a:r>
            <a:r>
              <a:rPr lang="it-IT" sz="2100" err="1">
                <a:latin typeface="Raleway"/>
              </a:rPr>
              <a:t>safety</a:t>
            </a:r>
            <a:r>
              <a:rPr lang="it-IT" sz="2100" dirty="0">
                <a:latin typeface="Raleway"/>
              </a:rPr>
              <a:t>, and </a:t>
            </a:r>
            <a:r>
              <a:rPr lang="it-IT" sz="2100" err="1">
                <a:latin typeface="Raleway"/>
              </a:rPr>
              <a:t>latency</a:t>
            </a:r>
            <a:r>
              <a:rPr lang="it-IT" sz="2100" dirty="0">
                <a:latin typeface="Raleway"/>
              </a:rPr>
              <a:t>.</a:t>
            </a:r>
            <a:endParaRPr lang="it-IT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it-IT" sz="2100" dirty="0">
                <a:latin typeface="Raleway"/>
                <a:hlinkClick r:id="rId3"/>
              </a:rPr>
              <a:t>https://ai.azure.com/explore/models?selectedCollection=phi</a:t>
            </a:r>
            <a:r>
              <a:rPr lang="it-IT" sz="2100" dirty="0">
                <a:latin typeface="Raleway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71102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1474</Words>
  <Application>Microsoft Office PowerPoint</Application>
  <PresentationFormat>Widescreen</PresentationFormat>
  <Paragraphs>254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Aptos</vt:lpstr>
      <vt:lpstr>Arial</vt:lpstr>
      <vt:lpstr>Bebas Neue</vt:lpstr>
      <vt:lpstr>Calibri</vt:lpstr>
      <vt:lpstr>Courier New</vt:lpstr>
      <vt:lpstr>Open Sans</vt:lpstr>
      <vt:lpstr>Raleway</vt:lpstr>
      <vt:lpstr>Tema di Office</vt:lpstr>
      <vt:lpstr>COPERTINA XMASDEV 2024</vt:lpstr>
      <vt:lpstr>RECIPE MaGIC</vt:lpstr>
      <vt:lpstr>SPONSOR</vt:lpstr>
      <vt:lpstr>MySELF</vt:lpstr>
      <vt:lpstr>Agenda</vt:lpstr>
      <vt:lpstr>What is generative ai?</vt:lpstr>
      <vt:lpstr>Understanding Slm and llm</vt:lpstr>
      <vt:lpstr>Understanding Slm and llm</vt:lpstr>
      <vt:lpstr>The phi-3.x model collection</vt:lpstr>
      <vt:lpstr>Llama 3.x (meta)</vt:lpstr>
      <vt:lpstr>ollama</vt:lpstr>
      <vt:lpstr>Ollama: model library</vt:lpstr>
      <vt:lpstr>how to interact (locally) ?</vt:lpstr>
      <vt:lpstr>DEMO</vt:lpstr>
      <vt:lpstr>Microsoft semantic kernel</vt:lpstr>
      <vt:lpstr>Microsoft semantic kernel</vt:lpstr>
      <vt:lpstr>AI services</vt:lpstr>
      <vt:lpstr>DEMO</vt:lpstr>
      <vt:lpstr>Retrieval-Augmented Generation (RAG)</vt:lpstr>
      <vt:lpstr>Retrieval-Augmented Generation (RAG)</vt:lpstr>
      <vt:lpstr>qdrant</vt:lpstr>
      <vt:lpstr>Vector store connectors</vt:lpstr>
      <vt:lpstr>Out-of-the-box connectors</vt:lpstr>
      <vt:lpstr>Text search</vt:lpstr>
      <vt:lpstr>Text search vs. Vector search</vt:lpstr>
      <vt:lpstr>DEMO</vt:lpstr>
      <vt:lpstr>From local to cloud</vt:lpstr>
      <vt:lpstr>DEMO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Carmine Alfano</dc:creator>
  <cp:lastModifiedBy>Pietro Libro</cp:lastModifiedBy>
  <cp:revision>489</cp:revision>
  <dcterms:created xsi:type="dcterms:W3CDTF">2018-11-12T16:34:34Z</dcterms:created>
  <dcterms:modified xsi:type="dcterms:W3CDTF">2024-12-12T17:38:48Z</dcterms:modified>
</cp:coreProperties>
</file>