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50724-CFCF-1C90-CF85-3564E693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EA9252-5432-82EF-5160-3F39A0585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74CE2-FF34-73CE-C6F8-85AF99EA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EEB7AB-F8DC-039E-357D-E270E0B3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CE8CA-B8FD-015F-ADD9-8F5781B2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68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5401F-3E5D-69DD-0D13-B9BC1858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0F42A6-6F54-D877-52DD-D78AAE97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4E560A-E0C2-5D1F-FDCF-803E6527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DAA4B-7627-683F-60AA-CAA7B329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F6FC9B-8E01-DF1C-8446-FF06CF36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7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BA335F-2CC4-5628-B54F-7BDD6714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1719EA-1E59-5CF1-4EDC-B3F87CDF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37ABF4-8A43-D1A8-227D-83B67429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A8FEA-AD8D-3BD5-D7EB-3E6FF980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F590A-88FF-CC8A-C81C-38D3BE2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40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F2FB2-E641-408C-6C24-0557B5FB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B1DC8-9F11-051C-31CE-1BE5075B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3172E6-0C91-54E3-BEA1-03951AFF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42304C-6426-7732-1165-316D94FF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D051F8-B162-4DDF-4D24-7F54998A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ADC89-DD6B-464B-B6A5-C6BA5C74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F67451-6612-1D4E-E7EF-67ED5688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BE886-6BE6-EB79-CF3F-97751CFA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4BAABE-3483-F11E-BB48-85075185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2DBF74-483A-2B73-EA85-73F7C0B3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08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6DBFB-ECE7-2743-8C06-A78A9155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A87721-0138-21AF-FFEE-EE76AF93F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CC9E4B-8FF3-913E-1A33-B74A6D3A6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DE760B-FDD2-952A-9586-CDB95363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9CEA0E-B9A3-325A-06C1-865C79D6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D248B4-FD8F-1E70-8424-569DA185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72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A0B98-3A28-5392-DF39-15870898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0D132-383F-71D4-096D-2F2164E9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F297F4-967D-4850-7A58-B5CA53E9E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EC9FC4-B137-CAC1-903D-828F1A07F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E870EE-7341-93AF-B972-9F61ACEB5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7020EDA-BA75-639A-61E7-8D7C1DD8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05E327-DF54-D966-9274-0E487EAF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2F5C89A-FFB1-82D8-89DA-5DA1B7AC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75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6C0AD-B871-F274-E5B5-A55C273E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E439180-0089-C46E-B12E-B747223B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30FFA8-71C9-F633-C1EE-A049795D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F2876D-7FF7-FA15-E976-DD0DB208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1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B7ECC6E-9D3C-446D-4309-B0B630F0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11EB63-776B-1226-491C-72C866E2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5EE434-3BCF-27FE-875D-526CDA43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53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08430-9DBB-AA82-F85A-BB831EF2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BE9F4-E2FD-4B48-DCAA-FD84BB8F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CFF049-FB13-44E7-A55A-AC20C6180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DE3464-C2BC-0E5A-EF6A-A3E5C91F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794FE7-C0A2-D403-EA0F-8144008B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51CB90-B1FF-7AD1-3F0C-4714008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1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41ACDF-3C44-7379-0620-40A21271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EC3D83-097F-DA96-02C5-E537856FE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7BB47-B7F5-0DE7-688F-3F67AADBA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7DF6E8-94E9-6A8F-BF1E-17A68F3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D9B2D9-F4EC-2A80-BEE0-CC9773B8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5B84E6-BD38-22B6-68D4-3E527B3E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27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3E240E-68D3-5A66-C05F-AB1A6087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155FE5-AF5D-D770-34B7-55BC594D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158E5C-61F8-0E54-C819-132E98832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A4F89-D304-4A49-ABA9-5488561BF167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5C94AE-1181-97DD-6972-D3E73986E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5A49A8-DB00-4A0B-23E4-FD7990C86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0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odello_di_Hodgkin-Huxley" TargetMode="External"/><Relationship Id="rId2" Type="http://schemas.openxmlformats.org/officeDocument/2006/relationships/hyperlink" Target="https://youtu.be/zOmhHE2xctw?si=XygszLIfMbItmDX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icrobiologiaitalia.it/didattica/potenziale-dazion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3A3D9-EB3A-AAA5-9204-AB4574BD9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	POTENZIALE DI MEMBRANA NEL NEURONE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60CCD5-8375-8365-FA7C-2FE3A70BE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MODELLO HODGKIN-HUXLEY</a:t>
            </a:r>
          </a:p>
          <a:p>
            <a:r>
              <a:rPr lang="it-IT" dirty="0"/>
              <a:t>PIETRO MIHELJ</a:t>
            </a:r>
          </a:p>
        </p:txBody>
      </p:sp>
    </p:spTree>
    <p:extLst>
      <p:ext uri="{BB962C8B-B14F-4D97-AF65-F5344CB8AC3E}">
        <p14:creationId xmlns:p14="http://schemas.microsoft.com/office/powerpoint/2010/main" val="47192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B3654-768C-9383-34F1-A082EB3E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4498"/>
            <a:ext cx="4222069" cy="516618"/>
          </a:xfrm>
        </p:spPr>
        <p:txBody>
          <a:bodyPr>
            <a:normAutofit fontScale="90000"/>
          </a:bodyPr>
          <a:lstStyle/>
          <a:p>
            <a:r>
              <a:rPr lang="it-IT" sz="4000"/>
              <a:t>Parametri e equilibri</a:t>
            </a:r>
            <a:endParaRPr lang="it-IT" sz="40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955E44-79F1-0FA4-E3C7-02D07EAB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51116"/>
            <a:ext cx="9404123" cy="333375"/>
          </a:xfrm>
        </p:spPr>
        <p:txBody>
          <a:bodyPr>
            <a:normAutofit lnSpcReduction="10000"/>
          </a:bodyPr>
          <a:lstStyle/>
          <a:p>
            <a:r>
              <a:rPr lang="it-IT" sz="1800" b="0"/>
              <a:t>Valori maggiori delle conduttanze favoriscono l’equilibrio unico </a:t>
            </a:r>
            <a:endParaRPr lang="it-IT" sz="1800" b="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F804A75-88F4-2078-283C-3E36C2C363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759" y="1267734"/>
            <a:ext cx="5862860" cy="2659110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ADDA5195-0597-1444-4D82-3F7933AFA4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8973" y="1257196"/>
            <a:ext cx="5844077" cy="2680186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469479C-BB2C-2B94-DC37-2EC411BC2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85" y="3926843"/>
            <a:ext cx="5906444" cy="265910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4B09016-B71C-8811-337C-5302A4A60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187" y="3958630"/>
            <a:ext cx="5697648" cy="25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6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E7E44-63E6-41F4-1227-26639DCF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6" y="310697"/>
            <a:ext cx="1315583" cy="592818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Fonti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B225B1-4F1F-9099-5982-983F9674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874" y="1252537"/>
            <a:ext cx="11352212" cy="4352925"/>
          </a:xfrm>
        </p:spPr>
        <p:txBody>
          <a:bodyPr>
            <a:normAutofit/>
          </a:bodyPr>
          <a:lstStyle/>
          <a:p>
            <a:r>
              <a:rPr lang="it-IT" sz="2400" dirty="0" err="1"/>
              <a:t>MultistabilityBook</a:t>
            </a:r>
            <a:endParaRPr lang="it-IT" sz="2400" dirty="0"/>
          </a:p>
          <a:p>
            <a:r>
              <a:rPr lang="it-IT" sz="2400" dirty="0"/>
              <a:t>Artem </a:t>
            </a:r>
            <a:r>
              <a:rPr lang="it-IT" sz="2400" dirty="0" err="1"/>
              <a:t>Kirsanov</a:t>
            </a:r>
            <a:r>
              <a:rPr lang="it-IT" sz="2400" dirty="0"/>
              <a:t>: The Core Equation of </a:t>
            </a:r>
            <a:r>
              <a:rPr lang="it-IT" sz="2400" dirty="0" err="1"/>
              <a:t>Neuroscience</a:t>
            </a:r>
            <a:r>
              <a:rPr lang="it-IT" sz="2400" dirty="0"/>
              <a:t>. </a:t>
            </a:r>
            <a:r>
              <a:rPr lang="it-IT" sz="2400" dirty="0">
                <a:hlinkClick r:id="rId2"/>
              </a:rPr>
              <a:t>https://youtu.be/zOmhHE2xctw?si=XygszLIfMbItmDXf</a:t>
            </a:r>
            <a:endParaRPr lang="it-IT" sz="2400" dirty="0"/>
          </a:p>
          <a:p>
            <a:r>
              <a:rPr lang="it-IT" sz="2400" dirty="0"/>
              <a:t>Artem </a:t>
            </a:r>
            <a:r>
              <a:rPr lang="it-IT" sz="2400" dirty="0" err="1"/>
              <a:t>Kirsanov</a:t>
            </a:r>
            <a:r>
              <a:rPr lang="it-IT" sz="2400" dirty="0"/>
              <a:t>: </a:t>
            </a:r>
            <a:r>
              <a:rPr lang="it-IT" sz="2400" dirty="0" err="1"/>
              <a:t>Elegant</a:t>
            </a:r>
            <a:r>
              <a:rPr lang="it-IT" sz="2400" dirty="0"/>
              <a:t> </a:t>
            </a:r>
            <a:r>
              <a:rPr lang="it-IT" sz="2400" dirty="0" err="1"/>
              <a:t>Geometry</a:t>
            </a:r>
            <a:r>
              <a:rPr lang="it-IT" sz="2400" dirty="0"/>
              <a:t> of </a:t>
            </a:r>
            <a:r>
              <a:rPr lang="it-IT" sz="2400" dirty="0" err="1"/>
              <a:t>Neural</a:t>
            </a:r>
            <a:r>
              <a:rPr lang="it-IT" sz="2400" dirty="0"/>
              <a:t> </a:t>
            </a:r>
            <a:r>
              <a:rPr lang="it-IT" sz="2400" dirty="0" err="1"/>
              <a:t>Computation</a:t>
            </a:r>
            <a:r>
              <a:rPr lang="it-IT" sz="2400" dirty="0"/>
              <a:t>. https://youtu.be/gLtGVEhMFN4?si=w3BF-1s3i4Ln4rwg</a:t>
            </a:r>
          </a:p>
          <a:p>
            <a:r>
              <a:rPr lang="it-IT" sz="2400" dirty="0" err="1"/>
              <a:t>Wikipwdia.</a:t>
            </a:r>
            <a:r>
              <a:rPr lang="it-IT" sz="2400" dirty="0" err="1">
                <a:hlinkClick r:id="rId3"/>
              </a:rPr>
              <a:t>https</a:t>
            </a:r>
            <a:r>
              <a:rPr lang="it-IT" sz="2400" dirty="0">
                <a:hlinkClick r:id="rId3"/>
              </a:rPr>
              <a:t>://it.wikipedia.org/wiki/Modello_di_Hodgkin-Huxley</a:t>
            </a:r>
            <a:endParaRPr lang="it-IT" sz="2400" dirty="0"/>
          </a:p>
          <a:p>
            <a:r>
              <a:rPr lang="it-IT" sz="2400" dirty="0"/>
              <a:t>Potenziale d’azione neuronale, scheletrico e cardiaco: riassunto. </a:t>
            </a:r>
            <a:r>
              <a:rPr lang="it-IT" sz="2400" dirty="0">
                <a:hlinkClick r:id="rId4"/>
              </a:rPr>
              <a:t>https://www.microbiologiaitalia.it/didattica/potenziale-dazione/</a:t>
            </a:r>
            <a:endParaRPr lang="it-IT" sz="2400" dirty="0"/>
          </a:p>
          <a:p>
            <a:r>
              <a:rPr lang="it-IT" sz="2400" dirty="0" err="1"/>
              <a:t>Guyton</a:t>
            </a:r>
            <a:r>
              <a:rPr lang="it-IT" sz="2400" dirty="0"/>
              <a:t> </a:t>
            </a:r>
            <a:r>
              <a:rPr lang="it-IT" sz="2400"/>
              <a:t>e </a:t>
            </a:r>
            <a:r>
              <a:rPr lang="it-IT" sz="2400" u="sng"/>
              <a:t>Hall</a:t>
            </a:r>
            <a:r>
              <a:rPr lang="it-IT" sz="2400" dirty="0"/>
              <a:t>: fisiologia medica</a:t>
            </a:r>
          </a:p>
          <a:p>
            <a:r>
              <a:rPr lang="it-IT" sz="2400" dirty="0" err="1"/>
              <a:t>Chatgpt</a:t>
            </a:r>
            <a:r>
              <a:rPr lang="it-IT" sz="2400" dirty="0"/>
              <a:t>. 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4087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EB110-0084-9427-764D-FE30883C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93029" cy="799646"/>
          </a:xfrm>
        </p:spPr>
        <p:txBody>
          <a:bodyPr>
            <a:normAutofit/>
          </a:bodyPr>
          <a:lstStyle/>
          <a:p>
            <a:r>
              <a:rPr lang="it-IT" sz="4000" dirty="0"/>
              <a:t>Il Modello: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9915D-0646-33F0-F0EA-400217FD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360715"/>
            <a:ext cx="7260772" cy="479447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sz="3600" dirty="0"/>
              <a:t>V: Potenziale di membrana (</a:t>
            </a:r>
            <a:r>
              <a:rPr lang="it-IT" sz="3600" dirty="0" err="1"/>
              <a:t>mV</a:t>
            </a:r>
            <a:r>
              <a:rPr lang="it-IT" sz="3600" dirty="0"/>
              <a:t>)</a:t>
            </a:r>
          </a:p>
          <a:p>
            <a:endParaRPr lang="it-IT" sz="3600" dirty="0"/>
          </a:p>
          <a:p>
            <a:r>
              <a:rPr lang="it-IT" sz="3600" dirty="0"/>
              <a:t>m, h: variabili di </a:t>
            </a:r>
            <a:r>
              <a:rPr lang="it-IT" sz="3600" dirty="0" err="1"/>
              <a:t>gating</a:t>
            </a:r>
            <a:r>
              <a:rPr lang="it-IT" sz="3600" dirty="0"/>
              <a:t> per il sodio</a:t>
            </a:r>
          </a:p>
          <a:p>
            <a:endParaRPr lang="it-IT" sz="3600" dirty="0"/>
          </a:p>
          <a:p>
            <a:r>
              <a:rPr lang="it-IT" sz="3600" dirty="0"/>
              <a:t>n: variabile di </a:t>
            </a:r>
            <a:r>
              <a:rPr lang="it-IT" sz="3600" dirty="0" err="1"/>
              <a:t>gating</a:t>
            </a:r>
            <a:r>
              <a:rPr lang="it-IT" sz="3600" dirty="0"/>
              <a:t> per il potassio</a:t>
            </a:r>
          </a:p>
          <a:p>
            <a:endParaRPr lang="it-IT" sz="32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4E2EFC-D800-B93E-2752-B849E9F6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44" y="772214"/>
            <a:ext cx="1827955" cy="290563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FADA80E-E6B0-AB3F-2AE7-2B561A39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445" y="3973286"/>
            <a:ext cx="2330046" cy="26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7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96393-6407-C7AE-3805-ABB39B90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52257" cy="832303"/>
          </a:xfrm>
        </p:spPr>
        <p:txBody>
          <a:bodyPr>
            <a:normAutofit/>
          </a:bodyPr>
          <a:lstStyle/>
          <a:p>
            <a:r>
              <a:rPr lang="it-IT" sz="4000" dirty="0"/>
              <a:t>Il Modello: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1B9B16-5760-1049-3043-A4189FF6B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7429"/>
            <a:ext cx="5181600" cy="4847318"/>
          </a:xfrm>
        </p:spPr>
        <p:txBody>
          <a:bodyPr>
            <a:normAutofit/>
          </a:bodyPr>
          <a:lstStyle/>
          <a:p>
            <a:endParaRPr lang="it-IT" sz="2400" dirty="0"/>
          </a:p>
          <a:p>
            <a:r>
              <a:rPr lang="it-IT" sz="2400" b="1" dirty="0"/>
              <a:t>Cm</a:t>
            </a:r>
            <a:r>
              <a:rPr lang="it-IT" sz="2400" dirty="0"/>
              <a:t>: capacità di membrana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 err="1"/>
              <a:t>GNa</a:t>
            </a:r>
            <a:r>
              <a:rPr lang="it-IT" sz="2400" dirty="0"/>
              <a:t>: massima conduttanza dei canali del sodio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 err="1"/>
              <a:t>Gk</a:t>
            </a:r>
            <a:r>
              <a:rPr lang="it-IT" sz="2400" dirty="0"/>
              <a:t>: massima conduttanza dei canali del potassio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/>
              <a:t>Gl</a:t>
            </a:r>
            <a:r>
              <a:rPr lang="it-IT" sz="2400" dirty="0"/>
              <a:t>: massima conduttanza dei canali leak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5F17E89-A2C1-CD01-55FA-20B0D3D4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7912"/>
            <a:ext cx="5181600" cy="3377746"/>
          </a:xfrm>
        </p:spPr>
        <p:txBody>
          <a:bodyPr>
            <a:noAutofit/>
          </a:bodyPr>
          <a:lstStyle/>
          <a:p>
            <a:r>
              <a:rPr lang="it-IT" sz="2400" b="1" dirty="0"/>
              <a:t>Ena</a:t>
            </a:r>
            <a:r>
              <a:rPr lang="it-IT" sz="2400" dirty="0"/>
              <a:t>: potenziale inverso per il sodio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 err="1"/>
              <a:t>Ek</a:t>
            </a:r>
            <a:r>
              <a:rPr lang="it-IT" sz="2400" dirty="0"/>
              <a:t>: potenziale inverso per il potassio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/>
              <a:t>El</a:t>
            </a:r>
            <a:r>
              <a:rPr lang="it-IT" sz="2400" dirty="0"/>
              <a:t>: potenziale inverso per i canali leak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 err="1"/>
              <a:t>Iext</a:t>
            </a:r>
            <a:r>
              <a:rPr lang="it-IT" sz="2400" dirty="0"/>
              <a:t>: corrente esterna derivante da altri neuroni </a:t>
            </a:r>
          </a:p>
        </p:txBody>
      </p:sp>
    </p:spTree>
    <p:extLst>
      <p:ext uri="{BB962C8B-B14F-4D97-AF65-F5344CB8AC3E}">
        <p14:creationId xmlns:p14="http://schemas.microsoft.com/office/powerpoint/2010/main" val="428104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DB19F-9844-864E-8E3A-0A16FF28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01" y="718313"/>
            <a:ext cx="4182870" cy="544430"/>
          </a:xfrm>
        </p:spPr>
        <p:txBody>
          <a:bodyPr>
            <a:normAutofit fontScale="90000"/>
          </a:bodyPr>
          <a:lstStyle/>
          <a:p>
            <a:r>
              <a:rPr lang="it-IT" dirty="0"/>
              <a:t>Il Modello: Sistema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C467823-A9A8-961F-016A-84A35AA3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2" y="1833647"/>
            <a:ext cx="6991947" cy="120834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BFE6F84-61B3-6BCE-569B-25F4B57D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2" y="5191808"/>
            <a:ext cx="4746170" cy="941799"/>
          </a:xfrm>
          <a:prstGeom prst="rect">
            <a:avLst/>
          </a:prstGeom>
        </p:spPr>
      </p:pic>
      <p:pic>
        <p:nvPicPr>
          <p:cNvPr id="40" name="Segnaposto contenuto 39">
            <a:extLst>
              <a:ext uri="{FF2B5EF4-FFF2-40B4-BE49-F238E27FC236}">
                <a16:creationId xmlns:a16="http://schemas.microsoft.com/office/drawing/2014/main" id="{F30D01B3-9B43-4F50-3C6A-FD67A38AF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8572" y="3134675"/>
            <a:ext cx="5143669" cy="941799"/>
          </a:xfr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2835E085-22B6-C14A-02BA-0F443E6FC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72" y="4157322"/>
            <a:ext cx="4721719" cy="9417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19B118-4830-5FFB-F208-F0245F693B1B}"/>
              </a:ext>
            </a:extLst>
          </p:cNvPr>
          <p:cNvSpPr txBox="1"/>
          <p:nvPr/>
        </p:nvSpPr>
        <p:spPr>
          <a:xfrm>
            <a:off x="8333772" y="1833647"/>
            <a:ext cx="3249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Derivata del potenziale di membrana nel tempo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FDD4FB-4516-89D5-F053-BDAC8E28E881}"/>
              </a:ext>
            </a:extLst>
          </p:cNvPr>
          <p:cNvSpPr txBox="1"/>
          <p:nvPr/>
        </p:nvSpPr>
        <p:spPr>
          <a:xfrm>
            <a:off x="6281005" y="4157322"/>
            <a:ext cx="263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Derivate delle variabili di </a:t>
            </a:r>
            <a:r>
              <a:rPr lang="it-IT" sz="2000" b="1" dirty="0" err="1"/>
              <a:t>gating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1817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FC7DF3-E2ED-2BA3-FF15-100134AB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054146" cy="618217"/>
          </a:xfrm>
        </p:spPr>
        <p:txBody>
          <a:bodyPr>
            <a:normAutofit fontScale="90000"/>
          </a:bodyPr>
          <a:lstStyle/>
          <a:p>
            <a:r>
              <a:rPr lang="it-IT" dirty="0"/>
              <a:t>Il Modello: Funzioni Ausiliarie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AC4ADE1-4716-6BC2-49D0-D31F9B89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562" y="2107820"/>
            <a:ext cx="1239383" cy="458188"/>
          </a:xfrm>
        </p:spPr>
        <p:txBody>
          <a:bodyPr>
            <a:normAutofit fontScale="92500"/>
          </a:bodyPr>
          <a:lstStyle/>
          <a:p>
            <a:r>
              <a:rPr lang="it-IT" dirty="0"/>
              <a:t>Correnti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7363BA6E-6403-B878-0BD8-252A066565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4594" y="2917816"/>
            <a:ext cx="3591426" cy="352474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BCDDCB1-679E-54AE-AA85-3E7E3AC51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9413" y="1928579"/>
            <a:ext cx="2569029" cy="458188"/>
          </a:xfrm>
        </p:spPr>
        <p:txBody>
          <a:bodyPr>
            <a:normAutofit fontScale="92500"/>
          </a:bodyPr>
          <a:lstStyle/>
          <a:p>
            <a:r>
              <a:rPr lang="it-IT" dirty="0"/>
              <a:t>Funzioni di </a:t>
            </a:r>
            <a:r>
              <a:rPr lang="it-IT" dirty="0" err="1"/>
              <a:t>gating</a:t>
            </a:r>
            <a:endParaRPr lang="it-IT" dirty="0"/>
          </a:p>
        </p:txBody>
      </p:sp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46249F57-F98D-3E1F-407C-8FAEE91272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57924" y="2673848"/>
            <a:ext cx="2896004" cy="695422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33B0A76-6471-751B-53E4-E45F63ACA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4" y="3622098"/>
            <a:ext cx="2829320" cy="30484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3C6CB11-7466-E431-9195-2D21EC0F2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94" y="4278084"/>
            <a:ext cx="2238687" cy="35247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B8C8BAF-070B-5759-45BF-4D292C2CD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8314" y="2728903"/>
            <a:ext cx="2486372" cy="42868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8E0799F4-D5B0-9D5E-74D5-03833124C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467" y="3488730"/>
            <a:ext cx="2534004" cy="43821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CFF4DB79-3E5B-F5FD-E202-D079C4946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8314" y="3332004"/>
            <a:ext cx="2372056" cy="676369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7B5EE445-ADAE-9A8D-7BE5-3724579EDA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7924" y="4061416"/>
            <a:ext cx="2896004" cy="790685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2DEEB9F-7EF0-C453-6858-FA5733A838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8314" y="4129097"/>
            <a:ext cx="275310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826FE-D532-3044-86F2-33C63ADA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59" y="205500"/>
            <a:ext cx="3882683" cy="526126"/>
          </a:xfrm>
        </p:spPr>
        <p:txBody>
          <a:bodyPr>
            <a:normAutofit fontScale="90000"/>
          </a:bodyPr>
          <a:lstStyle/>
          <a:p>
            <a:r>
              <a:rPr lang="it-IT" dirty="0"/>
              <a:t>Comportamenti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ED1CEC-3C9A-7ACF-C5E2-0B62601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9059" y="1463166"/>
            <a:ext cx="1255622" cy="526126"/>
          </a:xfrm>
        </p:spPr>
        <p:txBody>
          <a:bodyPr>
            <a:normAutofit/>
          </a:bodyPr>
          <a:lstStyle/>
          <a:p>
            <a:r>
              <a:rPr lang="it-IT" dirty="0" err="1"/>
              <a:t>Spiking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3F5E97F-7F34-72F1-22D6-E6E2E9865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976" y="2244556"/>
            <a:ext cx="6058457" cy="326361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AE0308-6713-7232-F73B-B3BF3F7AB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8799" y="1499880"/>
            <a:ext cx="1377043" cy="489412"/>
          </a:xfrm>
        </p:spPr>
        <p:txBody>
          <a:bodyPr>
            <a:normAutofit/>
          </a:bodyPr>
          <a:lstStyle/>
          <a:p>
            <a:r>
              <a:rPr lang="it-IT" dirty="0" err="1"/>
              <a:t>Bursting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D7178E51-C2E6-0DE0-D100-475912A4A7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6831" y="2263632"/>
            <a:ext cx="5887193" cy="3263615"/>
          </a:xfrm>
        </p:spPr>
      </p:pic>
    </p:spTree>
    <p:extLst>
      <p:ext uri="{BB962C8B-B14F-4D97-AF65-F5344CB8AC3E}">
        <p14:creationId xmlns:p14="http://schemas.microsoft.com/office/powerpoint/2010/main" val="3366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84828-E36F-0DCF-A5E8-BB190D03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21117"/>
            <a:ext cx="3786641" cy="581932"/>
          </a:xfrm>
        </p:spPr>
        <p:txBody>
          <a:bodyPr>
            <a:normAutofit fontScale="90000"/>
          </a:bodyPr>
          <a:lstStyle/>
          <a:p>
            <a:r>
              <a:rPr lang="it-IT" dirty="0"/>
              <a:t>Comportamenti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399F79-4EB4-E9BA-406A-8C471186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389" y="1610342"/>
            <a:ext cx="3623355" cy="441551"/>
          </a:xfrm>
        </p:spPr>
        <p:txBody>
          <a:bodyPr>
            <a:normAutofit/>
          </a:bodyPr>
          <a:lstStyle/>
          <a:p>
            <a:r>
              <a:rPr lang="it-IT" dirty="0"/>
              <a:t>Sub-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6FB55F-3CED-87EC-9E92-E14BD6FCE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79717" y="1534142"/>
            <a:ext cx="3414112" cy="441551"/>
          </a:xfrm>
        </p:spPr>
        <p:txBody>
          <a:bodyPr>
            <a:normAutofit/>
          </a:bodyPr>
          <a:lstStyle/>
          <a:p>
            <a:r>
              <a:rPr lang="it-IT" dirty="0"/>
              <a:t>Caotico o </a:t>
            </a:r>
            <a:r>
              <a:rPr lang="it-IT" dirty="0" err="1"/>
              <a:t>Resting</a:t>
            </a:r>
            <a:r>
              <a:rPr lang="it-IT" dirty="0"/>
              <a:t> state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320E538-F935-4D24-B4C5-3FBEB20A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2298700"/>
            <a:ext cx="5932714" cy="324210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89EDB52-DC91-4945-D759-CE1F9484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86" y="2298700"/>
            <a:ext cx="5847566" cy="31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9F947-2551-9BCA-3D54-051C97EC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957841" cy="581932"/>
          </a:xfrm>
        </p:spPr>
        <p:txBody>
          <a:bodyPr>
            <a:normAutofit fontScale="90000"/>
          </a:bodyPr>
          <a:lstStyle/>
          <a:p>
            <a:r>
              <a:rPr lang="it-IT"/>
              <a:t>Equilibri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A24615B-C029-E569-81DB-52002B33EC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1246" y="3110054"/>
            <a:ext cx="3037457" cy="912438"/>
          </a:xfrm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82D39C0-116F-6540-34ED-D36E0209E1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24059" y="3087444"/>
            <a:ext cx="3697051" cy="1036294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EEC957C-3DB4-1D1E-57A1-5D4B8218B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24" y="3211300"/>
            <a:ext cx="3449766" cy="91243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E144BB6-0621-37D2-9583-55C0E9099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59" y="1387328"/>
            <a:ext cx="11118482" cy="73578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6D0281A-7579-60B3-5287-0C575982E419}"/>
              </a:ext>
            </a:extLst>
          </p:cNvPr>
          <p:cNvSpPr txBox="1"/>
          <p:nvPr/>
        </p:nvSpPr>
        <p:spPr>
          <a:xfrm>
            <a:off x="61145" y="5366658"/>
            <a:ext cx="11321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Non esistendo una soluzione analitica bisogna risolvere numericamente il sistema tramite delle simulazioni </a:t>
            </a:r>
          </a:p>
        </p:txBody>
      </p:sp>
    </p:spTree>
    <p:extLst>
      <p:ext uri="{BB962C8B-B14F-4D97-AF65-F5344CB8AC3E}">
        <p14:creationId xmlns:p14="http://schemas.microsoft.com/office/powerpoint/2010/main" val="294988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946BD-B3CE-0B10-F562-DA00BAAB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4624841" cy="527504"/>
          </a:xfrm>
        </p:spPr>
        <p:txBody>
          <a:bodyPr>
            <a:noAutofit/>
          </a:bodyPr>
          <a:lstStyle/>
          <a:p>
            <a:r>
              <a:rPr lang="it-IT" sz="4000" dirty="0"/>
              <a:t>Parametri e equilibri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7BEC57-A2AC-FBCD-757B-E3DC6158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2630"/>
            <a:ext cx="10177349" cy="370113"/>
          </a:xfrm>
        </p:spPr>
        <p:txBody>
          <a:bodyPr>
            <a:normAutofit/>
          </a:bodyPr>
          <a:lstStyle/>
          <a:p>
            <a:r>
              <a:rPr lang="it-IT" sz="1800" b="0" dirty="0"/>
              <a:t>Potenziali inversi più estremi accrescono il bacino di attrazione dell’equilibrio unico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ED307BA-9B37-3CF9-BAE1-DEAD76826E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380" y="1304586"/>
            <a:ext cx="5758747" cy="2616900"/>
          </a:xfr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9039A65-3F30-4D2E-2724-B45653DD3F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5999" y="1304586"/>
            <a:ext cx="5973621" cy="2616900"/>
          </a:xfr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242340E-CBD7-DE91-BE54-BBD1660E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0" y="3963329"/>
            <a:ext cx="5758747" cy="26169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0B9664F-8668-D092-1F04-0125071F6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963329"/>
            <a:ext cx="5973621" cy="26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2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di Office</vt:lpstr>
      <vt:lpstr> POTENZIALE DI MEMBRANA NEL NEURONE</vt:lpstr>
      <vt:lpstr>Il Modello: Variabili</vt:lpstr>
      <vt:lpstr>Il Modello: Parametri</vt:lpstr>
      <vt:lpstr>Il Modello: Sistema</vt:lpstr>
      <vt:lpstr>Il Modello: Funzioni Ausiliarie</vt:lpstr>
      <vt:lpstr>Comportamenti</vt:lpstr>
      <vt:lpstr>Comportamenti</vt:lpstr>
      <vt:lpstr>Equilibri</vt:lpstr>
      <vt:lpstr>Parametri e equilibri</vt:lpstr>
      <vt:lpstr>Parametri e equilibri</vt:lpstr>
      <vt:lpstr>Fonti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MIHELJ PIETRO [SM3201407]</dc:creator>
  <cp:lastModifiedBy>MIHELJ PIETRO [SM3201407]</cp:lastModifiedBy>
  <cp:revision>4</cp:revision>
  <dcterms:created xsi:type="dcterms:W3CDTF">2025-01-27T08:01:27Z</dcterms:created>
  <dcterms:modified xsi:type="dcterms:W3CDTF">2025-01-28T16:04:43Z</dcterms:modified>
</cp:coreProperties>
</file>