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9"/>
  </p:notesMasterIdLst>
  <p:handoutMasterIdLst>
    <p:handoutMasterId r:id="rId30"/>
  </p:handoutMasterIdLst>
  <p:sldIdLst>
    <p:sldId id="354" r:id="rId2"/>
    <p:sldId id="380" r:id="rId3"/>
    <p:sldId id="408" r:id="rId4"/>
    <p:sldId id="381" r:id="rId5"/>
    <p:sldId id="383" r:id="rId6"/>
    <p:sldId id="395" r:id="rId7"/>
    <p:sldId id="388" r:id="rId8"/>
    <p:sldId id="389" r:id="rId9"/>
    <p:sldId id="384" r:id="rId10"/>
    <p:sldId id="385" r:id="rId11"/>
    <p:sldId id="391" r:id="rId12"/>
    <p:sldId id="392" r:id="rId13"/>
    <p:sldId id="393" r:id="rId14"/>
    <p:sldId id="406" r:id="rId15"/>
    <p:sldId id="386" r:id="rId16"/>
    <p:sldId id="397" r:id="rId17"/>
    <p:sldId id="409" r:id="rId18"/>
    <p:sldId id="398" r:id="rId19"/>
    <p:sldId id="399" r:id="rId20"/>
    <p:sldId id="400" r:id="rId21"/>
    <p:sldId id="401" r:id="rId22"/>
    <p:sldId id="402" r:id="rId23"/>
    <p:sldId id="403" r:id="rId24"/>
    <p:sldId id="404" r:id="rId25"/>
    <p:sldId id="405" r:id="rId26"/>
    <p:sldId id="394" r:id="rId27"/>
    <p:sldId id="294" r:id="rId28"/>
  </p:sldIdLst>
  <p:sldSz cx="9144000" cy="6858000" type="screen4x3"/>
  <p:notesSz cx="7010400" cy="92964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91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AD7"/>
    <a:srgbClr val="B1B6AF"/>
    <a:srgbClr val="B1B6B9"/>
    <a:srgbClr val="D6D3CB"/>
    <a:srgbClr val="D9D7D0"/>
    <a:srgbClr val="C6093B"/>
    <a:srgbClr val="AFAFAF"/>
    <a:srgbClr val="96227D"/>
    <a:srgbClr val="000000"/>
    <a:srgbClr val="A9053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78037" autoAdjust="0"/>
  </p:normalViewPr>
  <p:slideViewPr>
    <p:cSldViewPr>
      <p:cViewPr varScale="1">
        <p:scale>
          <a:sx n="52" d="100"/>
          <a:sy n="52" d="100"/>
        </p:scale>
        <p:origin x="1503" y="48"/>
      </p:cViewPr>
      <p:guideLst>
        <p:guide orient="horz" pos="2160"/>
        <p:guide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305" d="100"/>
        <a:sy n="305" d="100"/>
      </p:scale>
      <p:origin x="0" y="0"/>
    </p:cViewPr>
  </p:sorterViewPr>
  <p:notesViewPr>
    <p:cSldViewPr>
      <p:cViewPr varScale="1">
        <p:scale>
          <a:sx n="54" d="100"/>
          <a:sy n="54" d="100"/>
        </p:scale>
        <p:origin x="287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72" cy="464184"/>
          </a:xfrm>
          <a:prstGeom prst="rect">
            <a:avLst/>
          </a:prstGeom>
        </p:spPr>
        <p:txBody>
          <a:bodyPr vert="horz" lIns="91650" tIns="45825" rIns="91650" bIns="45825" rtlCol="0"/>
          <a:lstStyle>
            <a:lvl1pPr algn="l">
              <a:defRPr sz="1200"/>
            </a:lvl1pPr>
          </a:lstStyle>
          <a:p>
            <a:endParaRPr lang="en-US"/>
          </a:p>
        </p:txBody>
      </p:sp>
      <p:sp>
        <p:nvSpPr>
          <p:cNvPr id="3" name="Date Placeholder 2"/>
          <p:cNvSpPr>
            <a:spLocks noGrp="1"/>
          </p:cNvSpPr>
          <p:nvPr>
            <p:ph type="dt" sz="quarter" idx="1"/>
          </p:nvPr>
        </p:nvSpPr>
        <p:spPr>
          <a:xfrm>
            <a:off x="3970436" y="0"/>
            <a:ext cx="3038372" cy="464184"/>
          </a:xfrm>
          <a:prstGeom prst="rect">
            <a:avLst/>
          </a:prstGeom>
        </p:spPr>
        <p:txBody>
          <a:bodyPr vert="horz" lIns="91650" tIns="45825" rIns="91650" bIns="45825" rtlCol="0"/>
          <a:lstStyle>
            <a:lvl1pPr algn="r">
              <a:defRPr sz="1200"/>
            </a:lvl1pPr>
          </a:lstStyle>
          <a:p>
            <a:fld id="{C604CD14-512E-4ED5-BC62-E538007162F6}" type="datetimeFigureOut">
              <a:rPr lang="en-US" smtClean="0"/>
              <a:t>10/11/2020</a:t>
            </a:fld>
            <a:endParaRPr lang="en-US"/>
          </a:p>
        </p:txBody>
      </p:sp>
      <p:sp>
        <p:nvSpPr>
          <p:cNvPr id="4" name="Footer Placeholder 3"/>
          <p:cNvSpPr>
            <a:spLocks noGrp="1"/>
          </p:cNvSpPr>
          <p:nvPr>
            <p:ph type="ftr" sz="quarter" idx="2"/>
          </p:nvPr>
        </p:nvSpPr>
        <p:spPr>
          <a:xfrm>
            <a:off x="0" y="8830627"/>
            <a:ext cx="3038372" cy="464184"/>
          </a:xfrm>
          <a:prstGeom prst="rect">
            <a:avLst/>
          </a:prstGeom>
        </p:spPr>
        <p:txBody>
          <a:bodyPr vert="horz" lIns="91650" tIns="45825" rIns="91650" bIns="45825" rtlCol="0" anchor="b"/>
          <a:lstStyle>
            <a:lvl1pPr algn="l">
              <a:defRPr sz="1200"/>
            </a:lvl1pPr>
          </a:lstStyle>
          <a:p>
            <a:endParaRPr lang="en-US"/>
          </a:p>
        </p:txBody>
      </p:sp>
      <p:sp>
        <p:nvSpPr>
          <p:cNvPr id="5" name="Slide Number Placeholder 4"/>
          <p:cNvSpPr>
            <a:spLocks noGrp="1"/>
          </p:cNvSpPr>
          <p:nvPr>
            <p:ph type="sldNum" sz="quarter" idx="3"/>
          </p:nvPr>
        </p:nvSpPr>
        <p:spPr>
          <a:xfrm>
            <a:off x="3970436" y="8830627"/>
            <a:ext cx="3038372" cy="464184"/>
          </a:xfrm>
          <a:prstGeom prst="rect">
            <a:avLst/>
          </a:prstGeom>
        </p:spPr>
        <p:txBody>
          <a:bodyPr vert="horz" lIns="91650" tIns="45825" rIns="91650" bIns="45825" rtlCol="0" anchor="b"/>
          <a:lstStyle>
            <a:lvl1pPr algn="r">
              <a:defRPr sz="1200"/>
            </a:lvl1pPr>
          </a:lstStyle>
          <a:p>
            <a:fld id="{20639290-6861-4206-AFE3-4D55B2340891}" type="slidenum">
              <a:rPr lang="en-US" smtClean="0"/>
              <a:t>‹#›</a:t>
            </a:fld>
            <a:endParaRPr lang="en-US"/>
          </a:p>
        </p:txBody>
      </p:sp>
    </p:spTree>
    <p:extLst>
      <p:ext uri="{BB962C8B-B14F-4D97-AF65-F5344CB8AC3E}">
        <p14:creationId xmlns:p14="http://schemas.microsoft.com/office/powerpoint/2010/main" val="2736605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2" tIns="46586" rIns="93172" bIns="46586" rtlCol="0"/>
          <a:lstStyle>
            <a:lvl1pPr algn="r">
              <a:defRPr sz="1200"/>
            </a:lvl1pPr>
          </a:lstStyle>
          <a:p>
            <a:fld id="{F596556E-D92C-4943-8DC9-CB9A7CAB1341}" type="datetimeFigureOut">
              <a:rPr lang="en-US" smtClean="0"/>
              <a:t>10/11/2020</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200"/>
            </a:lvl1pPr>
          </a:lstStyle>
          <a:p>
            <a:fld id="{068ADE0E-12BD-4DC4-8CFC-B74AF52C7FBB}" type="slidenum">
              <a:rPr lang="en-US" smtClean="0"/>
              <a:t>‹#›</a:t>
            </a:fld>
            <a:endParaRPr lang="en-US"/>
          </a:p>
        </p:txBody>
      </p:sp>
    </p:spTree>
    <p:extLst>
      <p:ext uri="{BB962C8B-B14F-4D97-AF65-F5344CB8AC3E}">
        <p14:creationId xmlns:p14="http://schemas.microsoft.com/office/powerpoint/2010/main" val="1445954307"/>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68ADE0E-12BD-4DC4-8CFC-B74AF52C7FBB}" type="slidenum">
              <a:rPr lang="en-US" smtClean="0"/>
              <a:t>5</a:t>
            </a:fld>
            <a:endParaRPr lang="en-US"/>
          </a:p>
        </p:txBody>
      </p:sp>
    </p:spTree>
    <p:extLst>
      <p:ext uri="{BB962C8B-B14F-4D97-AF65-F5344CB8AC3E}">
        <p14:creationId xmlns:p14="http://schemas.microsoft.com/office/powerpoint/2010/main" val="2565465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68ADE0E-12BD-4DC4-8CFC-B74AF52C7FBB}" type="slidenum">
              <a:rPr lang="en-US" smtClean="0"/>
              <a:t>6</a:t>
            </a:fld>
            <a:endParaRPr lang="en-US"/>
          </a:p>
        </p:txBody>
      </p:sp>
    </p:spTree>
    <p:extLst>
      <p:ext uri="{BB962C8B-B14F-4D97-AF65-F5344CB8AC3E}">
        <p14:creationId xmlns:p14="http://schemas.microsoft.com/office/powerpoint/2010/main" val="3136874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a:t>
            </a:r>
            <a:r>
              <a:rPr lang="en-US" baseline="0" dirty="0"/>
              <a:t> databases: </a:t>
            </a:r>
            <a:br>
              <a:rPr lang="en-US" baseline="0" dirty="0"/>
            </a:br>
            <a:r>
              <a:rPr lang="en-US" baseline="0" dirty="0"/>
              <a:t>CRSP Portfolios and Stock Indices database</a:t>
            </a:r>
            <a:br>
              <a:rPr lang="en-US" baseline="0" dirty="0"/>
            </a:br>
            <a:r>
              <a:rPr lang="en-US" baseline="0" dirty="0"/>
              <a:t>CRSP Treasuries</a:t>
            </a:r>
            <a:br>
              <a:rPr lang="en-US" baseline="0" dirty="0"/>
            </a:br>
            <a:r>
              <a:rPr lang="en-US" baseline="0" dirty="0" err="1"/>
              <a:t>Ziman</a:t>
            </a:r>
            <a:r>
              <a:rPr lang="en-US" baseline="0" dirty="0"/>
              <a:t> REIT database</a:t>
            </a: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8</a:t>
            </a:fld>
            <a:endParaRPr lang="en-US"/>
          </a:p>
        </p:txBody>
      </p:sp>
    </p:spTree>
    <p:extLst>
      <p:ext uri="{BB962C8B-B14F-4D97-AF65-F5344CB8AC3E}">
        <p14:creationId xmlns:p14="http://schemas.microsoft.com/office/powerpoint/2010/main" val="1260463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68ADE0E-12BD-4DC4-8CFC-B74AF52C7FBB}" type="slidenum">
              <a:rPr lang="en-US" smtClean="0"/>
              <a:t>16</a:t>
            </a:fld>
            <a:endParaRPr lang="en-US"/>
          </a:p>
        </p:txBody>
      </p:sp>
    </p:spTree>
    <p:extLst>
      <p:ext uri="{BB962C8B-B14F-4D97-AF65-F5344CB8AC3E}">
        <p14:creationId xmlns:p14="http://schemas.microsoft.com/office/powerpoint/2010/main" val="2587508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a:t>
            </a:r>
            <a:r>
              <a:rPr lang="en-US" baseline="0" dirty="0"/>
              <a:t> databases: </a:t>
            </a:r>
            <a:br>
              <a:rPr lang="en-US" baseline="0" dirty="0"/>
            </a:br>
            <a:r>
              <a:rPr lang="en-US" baseline="0" dirty="0"/>
              <a:t>CRSP Portfolios and Stock Indices database</a:t>
            </a:r>
            <a:br>
              <a:rPr lang="en-US" baseline="0" dirty="0"/>
            </a:br>
            <a:r>
              <a:rPr lang="en-US" baseline="0" dirty="0"/>
              <a:t>CRSP Treasuries</a:t>
            </a:r>
            <a:br>
              <a:rPr lang="en-US" baseline="0" dirty="0"/>
            </a:br>
            <a:r>
              <a:rPr lang="en-US" baseline="0" dirty="0" err="1"/>
              <a:t>Ziman</a:t>
            </a:r>
            <a:r>
              <a:rPr lang="en-US" baseline="0" dirty="0"/>
              <a:t> REIT database</a:t>
            </a: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19</a:t>
            </a:fld>
            <a:endParaRPr lang="en-US"/>
          </a:p>
        </p:txBody>
      </p:sp>
    </p:spTree>
    <p:extLst>
      <p:ext uri="{BB962C8B-B14F-4D97-AF65-F5344CB8AC3E}">
        <p14:creationId xmlns:p14="http://schemas.microsoft.com/office/powerpoint/2010/main" val="65650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68ADE0E-12BD-4DC4-8CFC-B74AF52C7FBB}" type="slidenum">
              <a:rPr lang="en-US" smtClean="0"/>
              <a:t>25</a:t>
            </a:fld>
            <a:endParaRPr lang="en-US"/>
          </a:p>
        </p:txBody>
      </p:sp>
    </p:spTree>
    <p:extLst>
      <p:ext uri="{BB962C8B-B14F-4D97-AF65-F5344CB8AC3E}">
        <p14:creationId xmlns:p14="http://schemas.microsoft.com/office/powerpoint/2010/main" val="1201355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68ADE0E-12BD-4DC4-8CFC-B74AF52C7FBB}" type="slidenum">
              <a:rPr lang="en-US" smtClean="0"/>
              <a:t>27</a:t>
            </a:fld>
            <a:endParaRPr lang="en-US"/>
          </a:p>
        </p:txBody>
      </p:sp>
    </p:spTree>
    <p:extLst>
      <p:ext uri="{BB962C8B-B14F-4D97-AF65-F5344CB8AC3E}">
        <p14:creationId xmlns:p14="http://schemas.microsoft.com/office/powerpoint/2010/main" val="3318015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8" name="Freeform 7"/>
          <p:cNvSpPr/>
          <p:nvPr userDrawn="1"/>
        </p:nvSpPr>
        <p:spPr>
          <a:xfrm rot="16200000" flipV="1">
            <a:off x="2646492" y="-2665075"/>
            <a:ext cx="3813850" cy="9144001"/>
          </a:xfrm>
          <a:custGeom>
            <a:avLst/>
            <a:gdLst>
              <a:gd name="connsiteX0" fmla="*/ 3813850 w 3813850"/>
              <a:gd name="connsiteY0" fmla="*/ 9144001 h 9144001"/>
              <a:gd name="connsiteX1" fmla="*/ 3813850 w 3813850"/>
              <a:gd name="connsiteY1" fmla="*/ 0 h 9144001"/>
              <a:gd name="connsiteX2" fmla="*/ 3053915 w 3813850"/>
              <a:gd name="connsiteY2" fmla="*/ 0 h 9144001"/>
              <a:gd name="connsiteX3" fmla="*/ 0 w 3813850"/>
              <a:gd name="connsiteY3" fmla="*/ 9144001 h 9144001"/>
            </a:gdLst>
            <a:ahLst/>
            <a:cxnLst>
              <a:cxn ang="0">
                <a:pos x="connsiteX0" y="connsiteY0"/>
              </a:cxn>
              <a:cxn ang="0">
                <a:pos x="connsiteX1" y="connsiteY1"/>
              </a:cxn>
              <a:cxn ang="0">
                <a:pos x="connsiteX2" y="connsiteY2"/>
              </a:cxn>
              <a:cxn ang="0">
                <a:pos x="connsiteX3" y="connsiteY3"/>
              </a:cxn>
            </a:cxnLst>
            <a:rect l="l" t="t" r="r" b="b"/>
            <a:pathLst>
              <a:path w="3813850" h="9144001">
                <a:moveTo>
                  <a:pt x="3813850" y="9144001"/>
                </a:moveTo>
                <a:lnTo>
                  <a:pt x="3813850" y="0"/>
                </a:lnTo>
                <a:lnTo>
                  <a:pt x="3053915" y="0"/>
                </a:lnTo>
                <a:lnTo>
                  <a:pt x="0" y="9144001"/>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312" y="554100"/>
            <a:ext cx="2641600" cy="649323"/>
          </a:xfrm>
          <a:prstGeom prst="rect">
            <a:avLst/>
          </a:prstGeom>
        </p:spPr>
      </p:pic>
      <p:sp>
        <p:nvSpPr>
          <p:cNvPr id="2" name="Title 1"/>
          <p:cNvSpPr>
            <a:spLocks noGrp="1"/>
          </p:cNvSpPr>
          <p:nvPr>
            <p:ph type="ctrTitle" hasCustomPrompt="1"/>
          </p:nvPr>
        </p:nvSpPr>
        <p:spPr>
          <a:xfrm>
            <a:off x="685800" y="3815774"/>
            <a:ext cx="7772400" cy="646331"/>
          </a:xfrm>
        </p:spPr>
        <p:txBody>
          <a:bodyPr anchor="b">
            <a:spAutoFit/>
          </a:bodyPr>
          <a:lstStyle>
            <a:lvl1pPr algn="l">
              <a:defRPr sz="40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85800" y="4464028"/>
            <a:ext cx="7772400" cy="548483"/>
          </a:xfrm>
        </p:spPr>
        <p:txBody>
          <a:bodyPr>
            <a:sp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8"/>
          <p:cNvSpPr>
            <a:spLocks noGrp="1"/>
          </p:cNvSpPr>
          <p:nvPr>
            <p:ph type="body" sz="quarter" idx="10" hasCustomPrompt="1"/>
          </p:nvPr>
        </p:nvSpPr>
        <p:spPr>
          <a:xfrm>
            <a:off x="685800" y="5125454"/>
            <a:ext cx="7772400" cy="513346"/>
          </a:xfrm>
        </p:spPr>
        <p:txBody>
          <a:bodyPr>
            <a:spAutoFit/>
          </a:bodyPr>
          <a:lstStyle>
            <a:lvl1pPr marL="0" indent="0">
              <a:buNone/>
              <a:defRPr sz="2400">
                <a:solidFill>
                  <a:schemeClr val="accent4"/>
                </a:solidFill>
                <a:latin typeface="Garamond" panose="02020404030301010803" pitchFamily="18" charset="0"/>
              </a:defRPr>
            </a:lvl1pPr>
          </a:lstStyle>
          <a:p>
            <a:pPr lvl="0"/>
            <a:r>
              <a:rPr lang="en-US" dirty="0"/>
              <a:t>Name of Presenter</a:t>
            </a:r>
          </a:p>
        </p:txBody>
      </p:sp>
    </p:spTree>
    <p:extLst>
      <p:ext uri="{BB962C8B-B14F-4D97-AF65-F5344CB8AC3E}">
        <p14:creationId xmlns:p14="http://schemas.microsoft.com/office/powerpoint/2010/main" val="262218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586" y="304800"/>
            <a:ext cx="7886700" cy="5943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Name of Initiative</a:t>
            </a:r>
          </a:p>
        </p:txBody>
      </p:sp>
      <p:sp>
        <p:nvSpPr>
          <p:cNvPr id="6" name="Slide Number Placeholder 5"/>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341562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Image with Tex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 y="0"/>
            <a:ext cx="9143999" cy="65035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a:solidFill>
            <a:schemeClr val="accent1">
              <a:alpha val="85000"/>
            </a:schemeClr>
          </a:solidFill>
        </p:spPr>
        <p:txBody>
          <a:bodyPr lIns="274320" tIns="274320" rIns="274320" bIns="274320"/>
          <a:lstStyle>
            <a:lvl1pPr marL="0" indent="0">
              <a:buNone/>
              <a:defRPr sz="1400" b="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Footer Placeholder 5"/>
          <p:cNvSpPr>
            <a:spLocks noGrp="1"/>
          </p:cNvSpPr>
          <p:nvPr>
            <p:ph type="ftr" sz="quarter" idx="11"/>
          </p:nvPr>
        </p:nvSpPr>
        <p:spPr/>
        <p:txBody>
          <a:bodyPr/>
          <a:lstStyle/>
          <a:p>
            <a:r>
              <a:rPr lang="en-US"/>
              <a:t>Name of Initiative</a:t>
            </a:r>
          </a:p>
        </p:txBody>
      </p:sp>
      <p:sp>
        <p:nvSpPr>
          <p:cNvPr id="7" name="Slide Number Placeholder 6"/>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116131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Name of Initiative</a:t>
            </a:r>
          </a:p>
        </p:txBody>
      </p:sp>
      <p:sp>
        <p:nvSpPr>
          <p:cNvPr id="4" name="Slide Number Placeholder 3"/>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1592987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ooter and Background">
    <p:spTree>
      <p:nvGrpSpPr>
        <p:cNvPr id="1" name=""/>
        <p:cNvGrpSpPr/>
        <p:nvPr/>
      </p:nvGrpSpPr>
      <p:grpSpPr>
        <a:xfrm>
          <a:off x="0" y="0"/>
          <a:ext cx="0" cy="0"/>
          <a:chOff x="0" y="0"/>
          <a:chExt cx="0" cy="0"/>
        </a:xfrm>
      </p:grpSpPr>
      <p:sp>
        <p:nvSpPr>
          <p:cNvPr id="7" name="Freeform 6"/>
          <p:cNvSpPr/>
          <p:nvPr userDrawn="1"/>
        </p:nvSpPr>
        <p:spPr>
          <a:xfrm rot="10800000" flipV="1">
            <a:off x="0" y="2122400"/>
            <a:ext cx="1463201" cy="4381103"/>
          </a:xfrm>
          <a:custGeom>
            <a:avLst/>
            <a:gdLst>
              <a:gd name="connsiteX0" fmla="*/ 1463201 w 1463201"/>
              <a:gd name="connsiteY0" fmla="*/ 0 h 4381103"/>
              <a:gd name="connsiteX1" fmla="*/ 0 w 1463201"/>
              <a:gd name="connsiteY1" fmla="*/ 4381103 h 4381103"/>
              <a:gd name="connsiteX2" fmla="*/ 1463201 w 1463201"/>
              <a:gd name="connsiteY2" fmla="*/ 4381103 h 4381103"/>
            </a:gdLst>
            <a:ahLst/>
            <a:cxnLst>
              <a:cxn ang="0">
                <a:pos x="connsiteX0" y="connsiteY0"/>
              </a:cxn>
              <a:cxn ang="0">
                <a:pos x="connsiteX1" y="connsiteY1"/>
              </a:cxn>
              <a:cxn ang="0">
                <a:pos x="connsiteX2" y="connsiteY2"/>
              </a:cxn>
            </a:cxnLst>
            <a:rect l="l" t="t" r="r" b="b"/>
            <a:pathLst>
              <a:path w="1463201" h="4381103">
                <a:moveTo>
                  <a:pt x="1463201" y="0"/>
                </a:moveTo>
                <a:lnTo>
                  <a:pt x="0" y="4381103"/>
                </a:lnTo>
                <a:lnTo>
                  <a:pt x="1463201" y="4381103"/>
                </a:lnTo>
                <a:close/>
              </a:path>
            </a:pathLst>
          </a:cu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9" name="Freeform 8"/>
          <p:cNvSpPr/>
          <p:nvPr userDrawn="1"/>
        </p:nvSpPr>
        <p:spPr>
          <a:xfrm rot="5400000" flipV="1">
            <a:off x="2933151" y="292651"/>
            <a:ext cx="3277705" cy="9144003"/>
          </a:xfrm>
          <a:custGeom>
            <a:avLst/>
            <a:gdLst>
              <a:gd name="connsiteX0" fmla="*/ 0 w 3277705"/>
              <a:gd name="connsiteY0" fmla="*/ 9144003 h 9144003"/>
              <a:gd name="connsiteX1" fmla="*/ 3277705 w 3277705"/>
              <a:gd name="connsiteY1" fmla="*/ 9144003 h 9144003"/>
              <a:gd name="connsiteX2" fmla="*/ 3277704 w 3277705"/>
              <a:gd name="connsiteY2" fmla="*/ 0 h 9144003"/>
              <a:gd name="connsiteX3" fmla="*/ 3053915 w 3277705"/>
              <a:gd name="connsiteY3" fmla="*/ 0 h 9144003"/>
            </a:gdLst>
            <a:ahLst/>
            <a:cxnLst>
              <a:cxn ang="0">
                <a:pos x="connsiteX0" y="connsiteY0"/>
              </a:cxn>
              <a:cxn ang="0">
                <a:pos x="connsiteX1" y="connsiteY1"/>
              </a:cxn>
              <a:cxn ang="0">
                <a:pos x="connsiteX2" y="connsiteY2"/>
              </a:cxn>
              <a:cxn ang="0">
                <a:pos x="connsiteX3" y="connsiteY3"/>
              </a:cxn>
            </a:cxnLst>
            <a:rect l="l" t="t" r="r" b="b"/>
            <a:pathLst>
              <a:path w="3277705" h="9144003">
                <a:moveTo>
                  <a:pt x="0" y="9144003"/>
                </a:moveTo>
                <a:lnTo>
                  <a:pt x="3277705" y="9144003"/>
                </a:lnTo>
                <a:lnTo>
                  <a:pt x="3277704" y="0"/>
                </a:lnTo>
                <a:lnTo>
                  <a:pt x="3053915" y="0"/>
                </a:lnTo>
                <a:close/>
              </a:path>
            </a:pathLst>
          </a:cu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Footer Placeholder 2"/>
          <p:cNvSpPr>
            <a:spLocks noGrp="1"/>
          </p:cNvSpPr>
          <p:nvPr>
            <p:ph type="ftr" sz="quarter" idx="11"/>
          </p:nvPr>
        </p:nvSpPr>
        <p:spPr/>
        <p:txBody>
          <a:bodyPr/>
          <a:lstStyle/>
          <a:p>
            <a:r>
              <a:rPr lang="en-US"/>
              <a:t>Name of Initiative</a:t>
            </a:r>
          </a:p>
        </p:txBody>
      </p:sp>
      <p:sp>
        <p:nvSpPr>
          <p:cNvPr id="4" name="Slide Number Placeholder 3"/>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225418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flipV="1">
            <a:off x="7570986" y="0"/>
            <a:ext cx="1573014" cy="4709905"/>
          </a:xfrm>
          <a:custGeom>
            <a:avLst/>
            <a:gdLst>
              <a:gd name="connsiteX0" fmla="*/ 0 w 1573014"/>
              <a:gd name="connsiteY0" fmla="*/ 4709905 h 4709905"/>
              <a:gd name="connsiteX1" fmla="*/ 1573014 w 1573014"/>
              <a:gd name="connsiteY1" fmla="*/ 4709905 h 4709905"/>
              <a:gd name="connsiteX2" fmla="*/ 1573014 w 1573014"/>
              <a:gd name="connsiteY2" fmla="*/ 0 h 4709905"/>
            </a:gdLst>
            <a:ahLst/>
            <a:cxnLst>
              <a:cxn ang="0">
                <a:pos x="connsiteX0" y="connsiteY0"/>
              </a:cxn>
              <a:cxn ang="0">
                <a:pos x="connsiteX1" y="connsiteY1"/>
              </a:cxn>
              <a:cxn ang="0">
                <a:pos x="connsiteX2" y="connsiteY2"/>
              </a:cxn>
            </a:cxnLst>
            <a:rect l="l" t="t" r="r" b="b"/>
            <a:pathLst>
              <a:path w="1573014" h="4709905">
                <a:moveTo>
                  <a:pt x="0" y="4709905"/>
                </a:moveTo>
                <a:lnTo>
                  <a:pt x="1573014" y="4709905"/>
                </a:lnTo>
                <a:lnTo>
                  <a:pt x="1573014" y="0"/>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userDrawn="1"/>
        </p:nvSpPr>
        <p:spPr>
          <a:xfrm rot="16200000" flipV="1">
            <a:off x="2646492" y="-2665075"/>
            <a:ext cx="3813850" cy="9144001"/>
          </a:xfrm>
          <a:custGeom>
            <a:avLst/>
            <a:gdLst>
              <a:gd name="connsiteX0" fmla="*/ 3813850 w 3813850"/>
              <a:gd name="connsiteY0" fmla="*/ 9144001 h 9144001"/>
              <a:gd name="connsiteX1" fmla="*/ 3813850 w 3813850"/>
              <a:gd name="connsiteY1" fmla="*/ 0 h 9144001"/>
              <a:gd name="connsiteX2" fmla="*/ 3053915 w 3813850"/>
              <a:gd name="connsiteY2" fmla="*/ 0 h 9144001"/>
              <a:gd name="connsiteX3" fmla="*/ 0 w 3813850"/>
              <a:gd name="connsiteY3" fmla="*/ 9144001 h 9144001"/>
            </a:gdLst>
            <a:ahLst/>
            <a:cxnLst>
              <a:cxn ang="0">
                <a:pos x="connsiteX0" y="connsiteY0"/>
              </a:cxn>
              <a:cxn ang="0">
                <a:pos x="connsiteX1" y="connsiteY1"/>
              </a:cxn>
              <a:cxn ang="0">
                <a:pos x="connsiteX2" y="connsiteY2"/>
              </a:cxn>
              <a:cxn ang="0">
                <a:pos x="connsiteX3" y="connsiteY3"/>
              </a:cxn>
            </a:cxnLst>
            <a:rect l="l" t="t" r="r" b="b"/>
            <a:pathLst>
              <a:path w="3813850" h="9144001">
                <a:moveTo>
                  <a:pt x="3813850" y="9144001"/>
                </a:moveTo>
                <a:lnTo>
                  <a:pt x="3813850" y="0"/>
                </a:lnTo>
                <a:lnTo>
                  <a:pt x="3053915" y="0"/>
                </a:lnTo>
                <a:lnTo>
                  <a:pt x="0" y="9144001"/>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685800" y="3815774"/>
            <a:ext cx="7772400" cy="646331"/>
          </a:xfrm>
        </p:spPr>
        <p:txBody>
          <a:bodyPr anchor="b">
            <a:spAutoFit/>
          </a:bodyPr>
          <a:lstStyle>
            <a:lvl1pPr algn="l">
              <a:defRPr sz="40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85800" y="4464028"/>
            <a:ext cx="7772400" cy="548483"/>
          </a:xfrm>
        </p:spPr>
        <p:txBody>
          <a:bodyPr>
            <a:sp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8"/>
          <p:cNvSpPr>
            <a:spLocks noGrp="1"/>
          </p:cNvSpPr>
          <p:nvPr>
            <p:ph type="body" sz="quarter" idx="10" hasCustomPrompt="1"/>
          </p:nvPr>
        </p:nvSpPr>
        <p:spPr>
          <a:xfrm>
            <a:off x="685800" y="5125454"/>
            <a:ext cx="7772400" cy="513346"/>
          </a:xfrm>
        </p:spPr>
        <p:txBody>
          <a:bodyPr>
            <a:spAutoFit/>
          </a:bodyPr>
          <a:lstStyle>
            <a:lvl1pPr marL="0" indent="0">
              <a:buNone/>
              <a:defRPr sz="2400">
                <a:solidFill>
                  <a:schemeClr val="accent4"/>
                </a:solidFill>
                <a:latin typeface="Garamond" panose="02020404030301010803" pitchFamily="18" charset="0"/>
              </a:defRPr>
            </a:lvl1pPr>
          </a:lstStyle>
          <a:p>
            <a:pPr lvl="0"/>
            <a:r>
              <a:rPr lang="en-US" dirty="0"/>
              <a:t>Name of Presenter</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312" y="554100"/>
            <a:ext cx="2641600" cy="649323"/>
          </a:xfrm>
          <a:prstGeom prst="rect">
            <a:avLst/>
          </a:prstGeom>
        </p:spPr>
      </p:pic>
    </p:spTree>
    <p:extLst>
      <p:ext uri="{BB962C8B-B14F-4D97-AF65-F5344CB8AC3E}">
        <p14:creationId xmlns:p14="http://schemas.microsoft.com/office/powerpoint/2010/main" val="156224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flipV="1">
            <a:off x="7570986" y="0"/>
            <a:ext cx="1573014" cy="4709905"/>
          </a:xfrm>
          <a:custGeom>
            <a:avLst/>
            <a:gdLst>
              <a:gd name="connsiteX0" fmla="*/ 0 w 1573014"/>
              <a:gd name="connsiteY0" fmla="*/ 4709905 h 4709905"/>
              <a:gd name="connsiteX1" fmla="*/ 1573014 w 1573014"/>
              <a:gd name="connsiteY1" fmla="*/ 4709905 h 4709905"/>
              <a:gd name="connsiteX2" fmla="*/ 1573014 w 1573014"/>
              <a:gd name="connsiteY2" fmla="*/ 0 h 4709905"/>
            </a:gdLst>
            <a:ahLst/>
            <a:cxnLst>
              <a:cxn ang="0">
                <a:pos x="connsiteX0" y="connsiteY0"/>
              </a:cxn>
              <a:cxn ang="0">
                <a:pos x="connsiteX1" y="connsiteY1"/>
              </a:cxn>
              <a:cxn ang="0">
                <a:pos x="connsiteX2" y="connsiteY2"/>
              </a:cxn>
            </a:cxnLst>
            <a:rect l="l" t="t" r="r" b="b"/>
            <a:pathLst>
              <a:path w="1573014" h="4709905">
                <a:moveTo>
                  <a:pt x="0" y="4709905"/>
                </a:moveTo>
                <a:lnTo>
                  <a:pt x="1573014" y="4709905"/>
                </a:lnTo>
                <a:lnTo>
                  <a:pt x="1573014" y="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userDrawn="1"/>
        </p:nvSpPr>
        <p:spPr>
          <a:xfrm rot="16200000" flipV="1">
            <a:off x="2646492" y="-2665075"/>
            <a:ext cx="3813850" cy="9144001"/>
          </a:xfrm>
          <a:custGeom>
            <a:avLst/>
            <a:gdLst>
              <a:gd name="connsiteX0" fmla="*/ 3813850 w 3813850"/>
              <a:gd name="connsiteY0" fmla="*/ 9144001 h 9144001"/>
              <a:gd name="connsiteX1" fmla="*/ 3813850 w 3813850"/>
              <a:gd name="connsiteY1" fmla="*/ 0 h 9144001"/>
              <a:gd name="connsiteX2" fmla="*/ 3053915 w 3813850"/>
              <a:gd name="connsiteY2" fmla="*/ 0 h 9144001"/>
              <a:gd name="connsiteX3" fmla="*/ 0 w 3813850"/>
              <a:gd name="connsiteY3" fmla="*/ 9144001 h 9144001"/>
            </a:gdLst>
            <a:ahLst/>
            <a:cxnLst>
              <a:cxn ang="0">
                <a:pos x="connsiteX0" y="connsiteY0"/>
              </a:cxn>
              <a:cxn ang="0">
                <a:pos x="connsiteX1" y="connsiteY1"/>
              </a:cxn>
              <a:cxn ang="0">
                <a:pos x="connsiteX2" y="connsiteY2"/>
              </a:cxn>
              <a:cxn ang="0">
                <a:pos x="connsiteX3" y="connsiteY3"/>
              </a:cxn>
            </a:cxnLst>
            <a:rect l="l" t="t" r="r" b="b"/>
            <a:pathLst>
              <a:path w="3813850" h="9144001">
                <a:moveTo>
                  <a:pt x="3813850" y="9144001"/>
                </a:moveTo>
                <a:lnTo>
                  <a:pt x="3813850" y="0"/>
                </a:lnTo>
                <a:lnTo>
                  <a:pt x="3053915" y="0"/>
                </a:lnTo>
                <a:lnTo>
                  <a:pt x="0" y="9144001"/>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685800" y="3815774"/>
            <a:ext cx="7772400" cy="646331"/>
          </a:xfrm>
        </p:spPr>
        <p:txBody>
          <a:bodyPr anchor="b">
            <a:spAutoFit/>
          </a:bodyPr>
          <a:lstStyle>
            <a:lvl1pPr algn="l">
              <a:defRPr sz="40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85800" y="4464028"/>
            <a:ext cx="7772400" cy="548483"/>
          </a:xfrm>
        </p:spPr>
        <p:txBody>
          <a:bodyPr>
            <a:sp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8"/>
          <p:cNvSpPr>
            <a:spLocks noGrp="1"/>
          </p:cNvSpPr>
          <p:nvPr>
            <p:ph type="body" sz="quarter" idx="10" hasCustomPrompt="1"/>
          </p:nvPr>
        </p:nvSpPr>
        <p:spPr>
          <a:xfrm>
            <a:off x="685800" y="5125454"/>
            <a:ext cx="7772400" cy="513346"/>
          </a:xfrm>
        </p:spPr>
        <p:txBody>
          <a:bodyPr>
            <a:spAutoFit/>
          </a:bodyPr>
          <a:lstStyle>
            <a:lvl1pPr marL="0" indent="0">
              <a:buNone/>
              <a:defRPr sz="2400">
                <a:solidFill>
                  <a:schemeClr val="accent4"/>
                </a:solidFill>
                <a:latin typeface="Garamond" panose="02020404030301010803" pitchFamily="18" charset="0"/>
              </a:defRPr>
            </a:lvl1pPr>
          </a:lstStyle>
          <a:p>
            <a:pPr lvl="0"/>
            <a:r>
              <a:rPr lang="en-US" dirty="0"/>
              <a:t>Name of Presenter</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312" y="554100"/>
            <a:ext cx="2641600" cy="649323"/>
          </a:xfrm>
          <a:prstGeom prst="rect">
            <a:avLst/>
          </a:prstGeom>
        </p:spPr>
      </p:pic>
    </p:spTree>
    <p:extLst>
      <p:ext uri="{BB962C8B-B14F-4D97-AF65-F5344CB8AC3E}">
        <p14:creationId xmlns:p14="http://schemas.microsoft.com/office/powerpoint/2010/main" val="337281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Name of Initiative</a:t>
            </a:r>
          </a:p>
        </p:txBody>
      </p:sp>
      <p:sp>
        <p:nvSpPr>
          <p:cNvPr id="6" name="Slide Number Placeholder 5"/>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19299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Emphasi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03504"/>
            <a:ext cx="9144000" cy="384735"/>
          </a:xfrm>
          <a:prstGeom prst="rect">
            <a:avLst/>
          </a:prstGeom>
          <a:solidFill>
            <a:srgbClr val="003D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2C77"/>
              </a:solidFill>
            </a:endParaRPr>
          </a:p>
        </p:txBody>
      </p:sp>
      <p:sp>
        <p:nvSpPr>
          <p:cNvPr id="8" name="Freeform 7"/>
          <p:cNvSpPr/>
          <p:nvPr userDrawn="1"/>
        </p:nvSpPr>
        <p:spPr>
          <a:xfrm>
            <a:off x="0" y="6503504"/>
            <a:ext cx="1600200" cy="384735"/>
          </a:xfrm>
          <a:custGeom>
            <a:avLst/>
            <a:gdLst>
              <a:gd name="connsiteX0" fmla="*/ 0 w 1600200"/>
              <a:gd name="connsiteY0" fmla="*/ 0 h 384735"/>
              <a:gd name="connsiteX1" fmla="*/ 1472137 w 1600200"/>
              <a:gd name="connsiteY1" fmla="*/ 0 h 384735"/>
              <a:gd name="connsiteX2" fmla="*/ 1600200 w 1600200"/>
              <a:gd name="connsiteY2" fmla="*/ 384735 h 384735"/>
              <a:gd name="connsiteX3" fmla="*/ 0 w 1600200"/>
              <a:gd name="connsiteY3" fmla="*/ 384735 h 384735"/>
            </a:gdLst>
            <a:ahLst/>
            <a:cxnLst>
              <a:cxn ang="0">
                <a:pos x="connsiteX0" y="connsiteY0"/>
              </a:cxn>
              <a:cxn ang="0">
                <a:pos x="connsiteX1" y="connsiteY1"/>
              </a:cxn>
              <a:cxn ang="0">
                <a:pos x="connsiteX2" y="connsiteY2"/>
              </a:cxn>
              <a:cxn ang="0">
                <a:pos x="connsiteX3" y="connsiteY3"/>
              </a:cxn>
            </a:cxnLst>
            <a:rect l="l" t="t" r="r" b="b"/>
            <a:pathLst>
              <a:path w="1600200" h="384735">
                <a:moveTo>
                  <a:pt x="0" y="0"/>
                </a:moveTo>
                <a:lnTo>
                  <a:pt x="1472137" y="0"/>
                </a:lnTo>
                <a:lnTo>
                  <a:pt x="1600200" y="384735"/>
                </a:lnTo>
                <a:lnTo>
                  <a:pt x="0" y="384735"/>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5" name="Footer Placeholder 4"/>
          <p:cNvSpPr>
            <a:spLocks noGrp="1"/>
          </p:cNvSpPr>
          <p:nvPr>
            <p:ph type="ftr" sz="quarter" idx="11"/>
          </p:nvPr>
        </p:nvSpPr>
        <p:spPr/>
        <p:txBody>
          <a:bodyPr/>
          <a:lstStyle/>
          <a:p>
            <a:r>
              <a:rPr lang="en-US" dirty="0"/>
              <a:t>Name of Initiative</a:t>
            </a:r>
          </a:p>
        </p:txBody>
      </p:sp>
      <p:sp>
        <p:nvSpPr>
          <p:cNvPr id="6" name="Slide Number Placeholder 5"/>
          <p:cNvSpPr>
            <a:spLocks noGrp="1"/>
          </p:cNvSpPr>
          <p:nvPr>
            <p:ph type="sldNum" sz="quarter" idx="12"/>
          </p:nvPr>
        </p:nvSpPr>
        <p:spPr/>
        <p:txBody>
          <a:bodyPr/>
          <a:lstStyle/>
          <a:p>
            <a:fld id="{68EE525B-90CE-4B14-91B6-1BFA233CFAA5}"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52402" y="6595711"/>
            <a:ext cx="914444" cy="173098"/>
          </a:xfrm>
          <a:prstGeom prst="rect">
            <a:avLst/>
          </a:prstGeom>
        </p:spPr>
      </p:pic>
    </p:spTree>
    <p:extLst>
      <p:ext uri="{BB962C8B-B14F-4D97-AF65-F5344CB8AC3E}">
        <p14:creationId xmlns:p14="http://schemas.microsoft.com/office/powerpoint/2010/main" val="15503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6245" y="1709739"/>
            <a:ext cx="7886700" cy="2852737"/>
          </a:xfr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986245" y="4724400"/>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Freeform 9"/>
          <p:cNvSpPr/>
          <p:nvPr userDrawn="1"/>
        </p:nvSpPr>
        <p:spPr>
          <a:xfrm flipV="1">
            <a:off x="7570986" y="0"/>
            <a:ext cx="1573014" cy="4709905"/>
          </a:xfrm>
          <a:custGeom>
            <a:avLst/>
            <a:gdLst>
              <a:gd name="connsiteX0" fmla="*/ 0 w 1573014"/>
              <a:gd name="connsiteY0" fmla="*/ 4709905 h 4709905"/>
              <a:gd name="connsiteX1" fmla="*/ 1573014 w 1573014"/>
              <a:gd name="connsiteY1" fmla="*/ 4709905 h 4709905"/>
              <a:gd name="connsiteX2" fmla="*/ 1573014 w 1573014"/>
              <a:gd name="connsiteY2" fmla="*/ 0 h 4709905"/>
            </a:gdLst>
            <a:ahLst/>
            <a:cxnLst>
              <a:cxn ang="0">
                <a:pos x="connsiteX0" y="connsiteY0"/>
              </a:cxn>
              <a:cxn ang="0">
                <a:pos x="connsiteX1" y="connsiteY1"/>
              </a:cxn>
              <a:cxn ang="0">
                <a:pos x="connsiteX2" y="connsiteY2"/>
              </a:cxn>
            </a:cxnLst>
            <a:rect l="l" t="t" r="r" b="b"/>
            <a:pathLst>
              <a:path w="1573014" h="4709905">
                <a:moveTo>
                  <a:pt x="0" y="4709905"/>
                </a:moveTo>
                <a:lnTo>
                  <a:pt x="1573014" y="4709905"/>
                </a:lnTo>
                <a:lnTo>
                  <a:pt x="1573014" y="0"/>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p:cNvSpPr/>
          <p:nvPr userDrawn="1"/>
        </p:nvSpPr>
        <p:spPr>
          <a:xfrm rot="16200000" flipV="1">
            <a:off x="2646492" y="-2665075"/>
            <a:ext cx="3813850" cy="9144001"/>
          </a:xfrm>
          <a:custGeom>
            <a:avLst/>
            <a:gdLst>
              <a:gd name="connsiteX0" fmla="*/ 3813850 w 3813850"/>
              <a:gd name="connsiteY0" fmla="*/ 9144001 h 9144001"/>
              <a:gd name="connsiteX1" fmla="*/ 3813850 w 3813850"/>
              <a:gd name="connsiteY1" fmla="*/ 0 h 9144001"/>
              <a:gd name="connsiteX2" fmla="*/ 3053915 w 3813850"/>
              <a:gd name="connsiteY2" fmla="*/ 0 h 9144001"/>
              <a:gd name="connsiteX3" fmla="*/ 0 w 3813850"/>
              <a:gd name="connsiteY3" fmla="*/ 9144001 h 9144001"/>
            </a:gdLst>
            <a:ahLst/>
            <a:cxnLst>
              <a:cxn ang="0">
                <a:pos x="connsiteX0" y="connsiteY0"/>
              </a:cxn>
              <a:cxn ang="0">
                <a:pos x="connsiteX1" y="connsiteY1"/>
              </a:cxn>
              <a:cxn ang="0">
                <a:pos x="connsiteX2" y="connsiteY2"/>
              </a:cxn>
              <a:cxn ang="0">
                <a:pos x="connsiteX3" y="connsiteY3"/>
              </a:cxn>
            </a:cxnLst>
            <a:rect l="l" t="t" r="r" b="b"/>
            <a:pathLst>
              <a:path w="3813850" h="9144001">
                <a:moveTo>
                  <a:pt x="3813850" y="9144001"/>
                </a:moveTo>
                <a:lnTo>
                  <a:pt x="3813850" y="0"/>
                </a:lnTo>
                <a:lnTo>
                  <a:pt x="3053915" y="0"/>
                </a:lnTo>
                <a:lnTo>
                  <a:pt x="0" y="9144001"/>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466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normAutofit/>
          </a:bodyPr>
          <a:lstStyle>
            <a:lvl1pPr marL="0" indent="0">
              <a:buNone/>
              <a:defRPr sz="1400" b="0" cap="all" baseline="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normAutofit/>
          </a:bodyPr>
          <a:lstStyle>
            <a:lvl1pPr marL="0" indent="0">
              <a:buNone/>
              <a:defRPr sz="1400" b="0" cap="all" baseline="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a:t>Name of Initiative</a:t>
            </a:r>
          </a:p>
        </p:txBody>
      </p:sp>
      <p:sp>
        <p:nvSpPr>
          <p:cNvPr id="9" name="Slide Number Placeholder 8"/>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300123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normAutofit/>
          </a:bodyPr>
          <a:lstStyle>
            <a:lvl1pPr>
              <a:defRPr sz="3000"/>
            </a:lvl1pPr>
          </a:lstStyle>
          <a:p>
            <a:r>
              <a:rPr lang="en-US" dirty="0"/>
              <a:t>Click to edit Master title style</a:t>
            </a:r>
          </a:p>
        </p:txBody>
      </p:sp>
      <p:sp>
        <p:nvSpPr>
          <p:cNvPr id="3" name="Content Placeholder 2"/>
          <p:cNvSpPr>
            <a:spLocks noGrp="1"/>
          </p:cNvSpPr>
          <p:nvPr>
            <p:ph idx="1"/>
          </p:nvPr>
        </p:nvSpPr>
        <p:spPr>
          <a:xfrm>
            <a:off x="3887391" y="987426"/>
            <a:ext cx="4629150" cy="2289473"/>
          </a:xfrm>
        </p:spPr>
        <p:txBody>
          <a:bodyPr/>
          <a:lstStyle>
            <a:lvl1pPr>
              <a:defRPr sz="24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Footer Placeholder 5"/>
          <p:cNvSpPr>
            <a:spLocks noGrp="1"/>
          </p:cNvSpPr>
          <p:nvPr>
            <p:ph type="ftr" sz="quarter" idx="11"/>
          </p:nvPr>
        </p:nvSpPr>
        <p:spPr/>
        <p:txBody>
          <a:bodyPr/>
          <a:lstStyle/>
          <a:p>
            <a:r>
              <a:rPr lang="en-US"/>
              <a:t>Name of Initiative</a:t>
            </a:r>
          </a:p>
        </p:txBody>
      </p:sp>
      <p:sp>
        <p:nvSpPr>
          <p:cNvPr id="7" name="Slide Number Placeholder 6"/>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237754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a:t>
            </a:fld>
            <a:endParaRPr lang="en-US"/>
          </a:p>
        </p:txBody>
      </p:sp>
    </p:spTree>
    <p:extLst>
      <p:ext uri="{BB962C8B-B14F-4D97-AF65-F5344CB8AC3E}">
        <p14:creationId xmlns:p14="http://schemas.microsoft.com/office/powerpoint/2010/main" val="344715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03504"/>
            <a:ext cx="9144000" cy="3847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2C77"/>
              </a:solidFill>
            </a:endParaRPr>
          </a:p>
        </p:txBody>
      </p:sp>
      <p:sp>
        <p:nvSpPr>
          <p:cNvPr id="10" name="Freeform 9"/>
          <p:cNvSpPr/>
          <p:nvPr userDrawn="1"/>
        </p:nvSpPr>
        <p:spPr>
          <a:xfrm>
            <a:off x="0" y="6503504"/>
            <a:ext cx="1600200" cy="384735"/>
          </a:xfrm>
          <a:custGeom>
            <a:avLst/>
            <a:gdLst>
              <a:gd name="connsiteX0" fmla="*/ 0 w 1600200"/>
              <a:gd name="connsiteY0" fmla="*/ 0 h 384735"/>
              <a:gd name="connsiteX1" fmla="*/ 1472137 w 1600200"/>
              <a:gd name="connsiteY1" fmla="*/ 0 h 384735"/>
              <a:gd name="connsiteX2" fmla="*/ 1600200 w 1600200"/>
              <a:gd name="connsiteY2" fmla="*/ 384735 h 384735"/>
              <a:gd name="connsiteX3" fmla="*/ 0 w 1600200"/>
              <a:gd name="connsiteY3" fmla="*/ 384735 h 384735"/>
            </a:gdLst>
            <a:ahLst/>
            <a:cxnLst>
              <a:cxn ang="0">
                <a:pos x="connsiteX0" y="connsiteY0"/>
              </a:cxn>
              <a:cxn ang="0">
                <a:pos x="connsiteX1" y="connsiteY1"/>
              </a:cxn>
              <a:cxn ang="0">
                <a:pos x="connsiteX2" y="connsiteY2"/>
              </a:cxn>
              <a:cxn ang="0">
                <a:pos x="connsiteX3" y="connsiteY3"/>
              </a:cxn>
            </a:cxnLst>
            <a:rect l="l" t="t" r="r" b="b"/>
            <a:pathLst>
              <a:path w="1600200" h="384735">
                <a:moveTo>
                  <a:pt x="0" y="0"/>
                </a:moveTo>
                <a:lnTo>
                  <a:pt x="1472137" y="0"/>
                </a:lnTo>
                <a:lnTo>
                  <a:pt x="1600200" y="384735"/>
                </a:lnTo>
                <a:lnTo>
                  <a:pt x="0" y="384735"/>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Placeholder 1"/>
          <p:cNvSpPr>
            <a:spLocks noGrp="1"/>
          </p:cNvSpPr>
          <p:nvPr>
            <p:ph type="title"/>
          </p:nvPr>
        </p:nvSpPr>
        <p:spPr>
          <a:xfrm>
            <a:off x="422586" y="365126"/>
            <a:ext cx="7886700" cy="507831"/>
          </a:xfrm>
          <a:prstGeom prst="rect">
            <a:avLst/>
          </a:prstGeom>
        </p:spPr>
        <p:txBody>
          <a:bodyPr vert="horz" lIns="0" tIns="45720" rIns="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22586" y="1329999"/>
            <a:ext cx="7886700" cy="2289473"/>
          </a:xfrm>
          <a:prstGeom prst="rect">
            <a:avLst/>
          </a:prstGeom>
        </p:spPr>
        <p:txBody>
          <a:bodyPr vert="horz" lIns="0" tIns="45720" rIns="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915025" y="6512013"/>
            <a:ext cx="3086100" cy="365125"/>
          </a:xfrm>
          <a:prstGeom prst="rect">
            <a:avLst/>
          </a:prstGeom>
        </p:spPr>
        <p:txBody>
          <a:bodyPr vert="horz" lIns="91440" tIns="45720" rIns="91440" bIns="45720" rtlCol="0" anchor="ctr"/>
          <a:lstStyle>
            <a:lvl1pPr algn="r">
              <a:defRPr sz="1000">
                <a:solidFill>
                  <a:srgbClr val="AFAFAF"/>
                </a:solidFill>
              </a:defRPr>
            </a:lvl1pPr>
          </a:lstStyle>
          <a:p>
            <a:r>
              <a:rPr lang="en-US" dirty="0"/>
              <a:t>Name of Initiative</a:t>
            </a:r>
          </a:p>
        </p:txBody>
      </p:sp>
      <p:sp>
        <p:nvSpPr>
          <p:cNvPr id="6" name="Slide Number Placeholder 5"/>
          <p:cNvSpPr>
            <a:spLocks noGrp="1"/>
          </p:cNvSpPr>
          <p:nvPr>
            <p:ph type="sldNum" sz="quarter" idx="4"/>
          </p:nvPr>
        </p:nvSpPr>
        <p:spPr>
          <a:xfrm>
            <a:off x="6943725" y="6138379"/>
            <a:ext cx="2057400" cy="365125"/>
          </a:xfrm>
          <a:prstGeom prst="rect">
            <a:avLst/>
          </a:prstGeom>
        </p:spPr>
        <p:txBody>
          <a:bodyPr vert="horz" lIns="91440" tIns="45720" rIns="91440" bIns="45720" rtlCol="0" anchor="ctr"/>
          <a:lstStyle>
            <a:lvl1pPr algn="r">
              <a:defRPr sz="1000" b="1">
                <a:solidFill>
                  <a:schemeClr val="tx1">
                    <a:tint val="75000"/>
                  </a:schemeClr>
                </a:solidFill>
              </a:defRPr>
            </a:lvl1pPr>
          </a:lstStyle>
          <a:p>
            <a:fld id="{68EE525B-90CE-4B14-91B6-1BFA233CFAA5}" type="slidenum">
              <a:rPr lang="en-US" smtClean="0"/>
              <a:pPr/>
              <a:t>‹#›</a:t>
            </a:fld>
            <a:endParaRPr lang="en-US" dirty="0"/>
          </a:p>
        </p:txBody>
      </p:sp>
      <p:pic>
        <p:nvPicPr>
          <p:cNvPr id="9" name="Picture 8"/>
          <p:cNvPicPr>
            <a:picLocks noChangeAspect="1"/>
          </p:cNvPicPr>
          <p:nvPr userDrawn="1"/>
        </p:nvPicPr>
        <p:blipFill>
          <a:blip r:embed="rId15"/>
          <a:stretch>
            <a:fillRect/>
          </a:stretch>
        </p:blipFill>
        <p:spPr>
          <a:xfrm>
            <a:off x="152402" y="6595711"/>
            <a:ext cx="914444" cy="173098"/>
          </a:xfrm>
          <a:prstGeom prst="rect">
            <a:avLst/>
          </a:prstGeom>
        </p:spPr>
      </p:pic>
    </p:spTree>
    <p:extLst>
      <p:ext uri="{BB962C8B-B14F-4D97-AF65-F5344CB8AC3E}">
        <p14:creationId xmlns:p14="http://schemas.microsoft.com/office/powerpoint/2010/main" val="1704133538"/>
      </p:ext>
    </p:extLst>
  </p:cSld>
  <p:clrMap bg1="lt1" tx1="dk1" bg2="lt2" tx2="dk2" accent1="accent1" accent2="accent2" accent3="accent3" accent4="accent4" accent5="accent5" accent6="accent6" hlink="hlink" folHlink="folHlink"/>
  <p:sldLayoutIdLst>
    <p:sldLayoutId id="2147483706" r:id="rId1"/>
    <p:sldLayoutId id="2147483719" r:id="rId2"/>
    <p:sldLayoutId id="2147483720" r:id="rId3"/>
    <p:sldLayoutId id="2147483707" r:id="rId4"/>
    <p:sldLayoutId id="2147483708" r:id="rId5"/>
    <p:sldLayoutId id="2147483709" r:id="rId6"/>
    <p:sldLayoutId id="2147483710" r:id="rId7"/>
    <p:sldLayoutId id="2147483713" r:id="rId8"/>
    <p:sldLayoutId id="2147483711" r:id="rId9"/>
    <p:sldLayoutId id="2147483718" r:id="rId10"/>
    <p:sldLayoutId id="2147483714" r:id="rId11"/>
    <p:sldLayoutId id="2147483712" r:id="rId12"/>
    <p:sldLayoutId id="2147483717" r:id="rId13"/>
  </p:sldLayoutIdLst>
  <p:hf hdr="0" dt="0"/>
  <p:txStyles>
    <p:titleStyle>
      <a:lvl1pPr algn="l" defTabSz="914400" rtl="0" eaLnBrk="1" latinLnBrk="0" hangingPunct="1">
        <a:lnSpc>
          <a:spcPct val="90000"/>
        </a:lnSpc>
        <a:spcBef>
          <a:spcPct val="0"/>
        </a:spcBef>
        <a:buNone/>
        <a:defRPr sz="3000" kern="1200">
          <a:solidFill>
            <a:srgbClr val="C5093B"/>
          </a:solidFill>
          <a:latin typeface="+mj-lt"/>
          <a:ea typeface="+mj-ea"/>
          <a:cs typeface="+mj-cs"/>
        </a:defRPr>
      </a:lvl1pPr>
    </p:titleStyle>
    <p:bodyStyle>
      <a:lvl1pPr marL="0" indent="0" algn="l" defTabSz="914400" rtl="0" eaLnBrk="1" latinLnBrk="0" hangingPunct="1">
        <a:lnSpc>
          <a:spcPct val="114000"/>
        </a:lnSpc>
        <a:spcBef>
          <a:spcPts val="800"/>
        </a:spcBef>
        <a:spcAft>
          <a:spcPts val="200"/>
        </a:spcAft>
        <a:buFont typeface="Arial" panose="020B0604020202020204" pitchFamily="34" charset="0"/>
        <a:buNone/>
        <a:defRPr sz="2400" kern="1200">
          <a:solidFill>
            <a:schemeClr val="tx2"/>
          </a:solidFill>
          <a:latin typeface="+mn-lt"/>
          <a:ea typeface="+mn-ea"/>
          <a:cs typeface="+mn-cs"/>
        </a:defRPr>
      </a:lvl1pPr>
      <a:lvl2pPr marL="4572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2pPr>
      <a:lvl3pPr marL="9144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3pPr>
      <a:lvl4pPr marL="13716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4pPr>
      <a:lvl5pPr marL="1828800" indent="0" algn="l" defTabSz="914400" rtl="0" eaLnBrk="1" latinLnBrk="0" hangingPunct="1">
        <a:lnSpc>
          <a:spcPct val="114000"/>
        </a:lnSpc>
        <a:spcBef>
          <a:spcPts val="800"/>
        </a:spcBef>
        <a:spcAft>
          <a:spcPts val="200"/>
        </a:spcAft>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wrds-www.wharton.upenn.edu/"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325" y="4288930"/>
            <a:ext cx="7772400" cy="818686"/>
          </a:xfrm>
        </p:spPr>
        <p:txBody>
          <a:bodyPr/>
          <a:lstStyle/>
          <a:p>
            <a:pPr>
              <a:lnSpc>
                <a:spcPct val="0"/>
              </a:lnSpc>
            </a:pPr>
            <a:r>
              <a:rPr lang="en-US" dirty="0"/>
              <a:t>Compustat Global in WRDS:</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The Basics</a:t>
            </a:r>
          </a:p>
        </p:txBody>
      </p:sp>
      <p:sp>
        <p:nvSpPr>
          <p:cNvPr id="3" name="Subtitle 2"/>
          <p:cNvSpPr>
            <a:spLocks noGrp="1"/>
          </p:cNvSpPr>
          <p:nvPr>
            <p:ph type="subTitle" idx="1"/>
          </p:nvPr>
        </p:nvSpPr>
        <p:spPr>
          <a:xfrm>
            <a:off x="607325" y="5242717"/>
            <a:ext cx="7772400" cy="548483"/>
          </a:xfrm>
        </p:spPr>
        <p:txBody>
          <a:bodyPr/>
          <a:lstStyle/>
          <a:p>
            <a:r>
              <a:rPr lang="en-US" dirty="0"/>
              <a:t>I. What is Compustat Global?</a:t>
            </a:r>
          </a:p>
        </p:txBody>
      </p:sp>
      <p:sp>
        <p:nvSpPr>
          <p:cNvPr id="4" name="Text Placeholder 3"/>
          <p:cNvSpPr>
            <a:spLocks noGrp="1"/>
          </p:cNvSpPr>
          <p:nvPr>
            <p:ph type="body" sz="quarter" idx="10"/>
          </p:nvPr>
        </p:nvSpPr>
        <p:spPr>
          <a:xfrm>
            <a:off x="609600" y="5791200"/>
            <a:ext cx="7772400" cy="513346"/>
          </a:xfrm>
        </p:spPr>
        <p:txBody>
          <a:bodyPr/>
          <a:lstStyle/>
          <a:p>
            <a:r>
              <a:rPr lang="en-US" dirty="0"/>
              <a:t>April 20, 2020</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211" y="1121988"/>
            <a:ext cx="4892077" cy="2422023"/>
          </a:xfrm>
          <a:prstGeom prst="rect">
            <a:avLst/>
          </a:prstGeom>
        </p:spPr>
      </p:pic>
      <p:sp>
        <p:nvSpPr>
          <p:cNvPr id="9" name="object 5"/>
          <p:cNvSpPr txBox="1"/>
          <p:nvPr/>
        </p:nvSpPr>
        <p:spPr>
          <a:xfrm>
            <a:off x="2286001" y="3157916"/>
            <a:ext cx="4953000" cy="321242"/>
          </a:xfrm>
          <a:prstGeom prst="rect">
            <a:avLst/>
          </a:prstGeom>
        </p:spPr>
        <p:txBody>
          <a:bodyPr vert="horz" wrap="square" lIns="0" tIns="13335" rIns="0" bIns="0" rtlCol="0">
            <a:spAutoFit/>
          </a:bodyPr>
          <a:lstStyle/>
          <a:p>
            <a:pPr marL="12700">
              <a:lnSpc>
                <a:spcPct val="100000"/>
              </a:lnSpc>
              <a:spcBef>
                <a:spcPts val="105"/>
              </a:spcBef>
            </a:pPr>
            <a:r>
              <a:rPr sz="2000" spc="-20" dirty="0">
                <a:solidFill>
                  <a:schemeClr val="bg1"/>
                </a:solidFill>
                <a:cs typeface="Calibri"/>
              </a:rPr>
              <a:t>WHARTON </a:t>
            </a:r>
            <a:r>
              <a:rPr sz="2000" spc="-15" dirty="0">
                <a:solidFill>
                  <a:schemeClr val="bg1"/>
                </a:solidFill>
                <a:cs typeface="Calibri"/>
              </a:rPr>
              <a:t>RESEARCH </a:t>
            </a:r>
            <a:r>
              <a:rPr sz="2000" spc="-145" dirty="0">
                <a:solidFill>
                  <a:schemeClr val="bg1"/>
                </a:solidFill>
                <a:cs typeface="Calibri"/>
              </a:rPr>
              <a:t>DATA</a:t>
            </a:r>
            <a:r>
              <a:rPr sz="2000" spc="5" dirty="0">
                <a:solidFill>
                  <a:schemeClr val="bg1"/>
                </a:solidFill>
                <a:cs typeface="Calibri"/>
              </a:rPr>
              <a:t> </a:t>
            </a:r>
            <a:r>
              <a:rPr sz="2000" spc="-15" dirty="0">
                <a:solidFill>
                  <a:schemeClr val="bg1"/>
                </a:solidFill>
                <a:cs typeface="Calibri"/>
              </a:rPr>
              <a:t>SERVICES</a:t>
            </a:r>
            <a:endParaRPr sz="2000" dirty="0">
              <a:solidFill>
                <a:schemeClr val="bg1"/>
              </a:solidFill>
              <a:cs typeface="Calibri"/>
            </a:endParaRPr>
          </a:p>
        </p:txBody>
      </p:sp>
    </p:spTree>
    <p:extLst>
      <p:ext uri="{BB962C8B-B14F-4D97-AF65-F5344CB8AC3E}">
        <p14:creationId xmlns:p14="http://schemas.microsoft.com/office/powerpoint/2010/main" val="370977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Annual Fundamentals Data for Canon Inc. </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10</a:t>
            </a:fld>
            <a:endParaRPr lang="en-US"/>
          </a:p>
        </p:txBody>
      </p:sp>
      <p:pic>
        <p:nvPicPr>
          <p:cNvPr id="13" name="Picture 12"/>
          <p:cNvPicPr/>
          <p:nvPr/>
        </p:nvPicPr>
        <p:blipFill>
          <a:blip r:embed="rId2">
            <a:extLst>
              <a:ext uri="{28A0092B-C50C-407E-A947-70E740481C1C}">
                <a14:useLocalDpi xmlns:a14="http://schemas.microsoft.com/office/drawing/2010/main" val="0"/>
              </a:ext>
            </a:extLst>
          </a:blip>
          <a:srcRect/>
          <a:stretch>
            <a:fillRect/>
          </a:stretch>
        </p:blipFill>
        <p:spPr bwMode="auto">
          <a:xfrm>
            <a:off x="237632" y="1752600"/>
            <a:ext cx="8725962" cy="2971800"/>
          </a:xfrm>
          <a:prstGeom prst="rect">
            <a:avLst/>
          </a:prstGeom>
          <a:noFill/>
          <a:ln>
            <a:noFill/>
          </a:ln>
        </p:spPr>
      </p:pic>
    </p:spTree>
    <p:extLst>
      <p:ext uri="{BB962C8B-B14F-4D97-AF65-F5344CB8AC3E}">
        <p14:creationId xmlns:p14="http://schemas.microsoft.com/office/powerpoint/2010/main" val="340297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Monthly Prices Data for S&amp;P Global 100 </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11</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878096" cy="3962400"/>
          </a:xfrm>
          <a:prstGeom prst="rect">
            <a:avLst/>
          </a:prstGeom>
          <a:noFill/>
          <a:ln>
            <a:noFill/>
          </a:ln>
        </p:spPr>
      </p:pic>
    </p:spTree>
    <p:extLst>
      <p:ext uri="{BB962C8B-B14F-4D97-AF65-F5344CB8AC3E}">
        <p14:creationId xmlns:p14="http://schemas.microsoft.com/office/powerpoint/2010/main" val="248068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86" y="365126"/>
            <a:ext cx="7886700" cy="923330"/>
          </a:xfrm>
        </p:spPr>
        <p:txBody>
          <a:bodyPr/>
          <a:lstStyle/>
          <a:p>
            <a:r>
              <a:rPr lang="en-US" dirty="0"/>
              <a:t>Index Constituents Data for S&amp;P Global 100</a:t>
            </a:r>
            <a:br>
              <a:rPr lang="en-US" dirty="0"/>
            </a:br>
            <a:r>
              <a:rPr lang="en-US" dirty="0"/>
              <a:t>(extract) </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12</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4158" y="1524000"/>
            <a:ext cx="8915400" cy="3581400"/>
          </a:xfrm>
          <a:prstGeom prst="rect">
            <a:avLst/>
          </a:prstGeom>
          <a:noFill/>
          <a:ln>
            <a:noFill/>
          </a:ln>
        </p:spPr>
      </p:pic>
    </p:spTree>
    <p:extLst>
      <p:ext uri="{BB962C8B-B14F-4D97-AF65-F5344CB8AC3E}">
        <p14:creationId xmlns:p14="http://schemas.microsoft.com/office/powerpoint/2010/main" val="400211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86" y="365126"/>
            <a:ext cx="7886700" cy="507831"/>
          </a:xfrm>
        </p:spPr>
        <p:txBody>
          <a:bodyPr/>
          <a:lstStyle/>
          <a:p>
            <a:r>
              <a:rPr lang="en-US" dirty="0"/>
              <a:t>Security Daily data for Royal Dutch Shell PLC</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13</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3637"/>
            <a:ext cx="8848725" cy="3429000"/>
          </a:xfrm>
          <a:prstGeom prst="rect">
            <a:avLst/>
          </a:prstGeom>
          <a:noFill/>
          <a:ln>
            <a:noFill/>
          </a:ln>
        </p:spPr>
      </p:pic>
    </p:spTree>
    <p:extLst>
      <p:ext uri="{BB962C8B-B14F-4D97-AF65-F5344CB8AC3E}">
        <p14:creationId xmlns:p14="http://schemas.microsoft.com/office/powerpoint/2010/main" val="244852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6252755" cy="2938461"/>
          </a:xfrm>
        </p:spPr>
        <p:txBody>
          <a:bodyPr/>
          <a:lstStyle/>
          <a:p>
            <a:r>
              <a:rPr lang="en-US" dirty="0"/>
              <a:t>4. How to Filter by Country</a:t>
            </a: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233992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85" y="365126"/>
            <a:ext cx="8578539" cy="507831"/>
          </a:xfrm>
        </p:spPr>
        <p:txBody>
          <a:bodyPr/>
          <a:lstStyle/>
          <a:p>
            <a:r>
              <a:rPr lang="en-US" dirty="0"/>
              <a:t>How to filter by Country</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15</a:t>
            </a:fld>
            <a:endParaRPr lang="en-US"/>
          </a:p>
        </p:txBody>
      </p:sp>
      <p:sp>
        <p:nvSpPr>
          <p:cNvPr id="8" name="Content Placeholder 7"/>
          <p:cNvSpPr>
            <a:spLocks noGrp="1"/>
          </p:cNvSpPr>
          <p:nvPr>
            <p:ph idx="1"/>
          </p:nvPr>
        </p:nvSpPr>
        <p:spPr>
          <a:xfrm>
            <a:off x="422585" y="1005695"/>
            <a:ext cx="7886700" cy="1115626"/>
          </a:xfrm>
        </p:spPr>
        <p:txBody>
          <a:bodyPr/>
          <a:lstStyle/>
          <a:p>
            <a:r>
              <a:rPr lang="en-GB" sz="2000" dirty="0"/>
              <a:t>If you would like to download data for all covered companies in a specific country, you can use the Country Code filter in the Web Query. In step two, select search the entire database</a:t>
            </a:r>
          </a:p>
        </p:txBody>
      </p:sp>
      <p:sp>
        <p:nvSpPr>
          <p:cNvPr id="10" name="Right Arrow 9"/>
          <p:cNvSpPr/>
          <p:nvPr/>
        </p:nvSpPr>
        <p:spPr>
          <a:xfrm>
            <a:off x="1524000" y="5638800"/>
            <a:ext cx="796615" cy="3048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2"/>
          <a:stretch>
            <a:fillRect/>
          </a:stretch>
        </p:blipFill>
        <p:spPr>
          <a:xfrm>
            <a:off x="2388339" y="2254059"/>
            <a:ext cx="5920946" cy="4058599"/>
          </a:xfrm>
          <a:prstGeom prst="rect">
            <a:avLst/>
          </a:prstGeom>
        </p:spPr>
      </p:pic>
    </p:spTree>
    <p:extLst>
      <p:ext uri="{BB962C8B-B14F-4D97-AF65-F5344CB8AC3E}">
        <p14:creationId xmlns:p14="http://schemas.microsoft.com/office/powerpoint/2010/main" val="301587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85" y="365126"/>
            <a:ext cx="8578539" cy="507831"/>
          </a:xfrm>
        </p:spPr>
        <p:txBody>
          <a:bodyPr/>
          <a:lstStyle/>
          <a:p>
            <a:r>
              <a:rPr lang="en-US" dirty="0"/>
              <a:t>How to filter by Country</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16</a:t>
            </a:fld>
            <a:endParaRPr lang="en-US"/>
          </a:p>
        </p:txBody>
      </p:sp>
      <p:sp>
        <p:nvSpPr>
          <p:cNvPr id="8" name="Content Placeholder 7"/>
          <p:cNvSpPr>
            <a:spLocks noGrp="1"/>
          </p:cNvSpPr>
          <p:nvPr>
            <p:ph idx="1"/>
          </p:nvPr>
        </p:nvSpPr>
        <p:spPr>
          <a:xfrm>
            <a:off x="422585" y="1005695"/>
            <a:ext cx="7886700" cy="1144929"/>
          </a:xfrm>
        </p:spPr>
        <p:txBody>
          <a:bodyPr/>
          <a:lstStyle/>
          <a:p>
            <a:r>
              <a:rPr lang="en-GB" sz="2000" dirty="0"/>
              <a:t>Below Step two, after the Screening Variables, you will see the Country code box. Select the code of your country of interest, then move on forward with the following steps of the query. </a:t>
            </a:r>
          </a:p>
        </p:txBody>
      </p:sp>
      <p:sp>
        <p:nvSpPr>
          <p:cNvPr id="10" name="Right Arrow 9"/>
          <p:cNvSpPr/>
          <p:nvPr/>
        </p:nvSpPr>
        <p:spPr>
          <a:xfrm>
            <a:off x="228432" y="5486400"/>
            <a:ext cx="796615" cy="3048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stretch>
            <a:fillRect/>
          </a:stretch>
        </p:blipFill>
        <p:spPr>
          <a:xfrm>
            <a:off x="1025048" y="2438400"/>
            <a:ext cx="7976076" cy="4008519"/>
          </a:xfrm>
          <a:prstGeom prst="rect">
            <a:avLst/>
          </a:prstGeom>
        </p:spPr>
      </p:pic>
    </p:spTree>
    <p:extLst>
      <p:ext uri="{BB962C8B-B14F-4D97-AF65-F5344CB8AC3E}">
        <p14:creationId xmlns:p14="http://schemas.microsoft.com/office/powerpoint/2010/main" val="171067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Content Placeholder 2"/>
          <p:cNvSpPr>
            <a:spLocks noGrp="1"/>
          </p:cNvSpPr>
          <p:nvPr>
            <p:ph idx="1"/>
          </p:nvPr>
        </p:nvSpPr>
        <p:spPr>
          <a:xfrm>
            <a:off x="422586" y="1329999"/>
            <a:ext cx="7886700" cy="478144"/>
          </a:xfrm>
        </p:spPr>
        <p:txBody>
          <a:bodyPr/>
          <a:lstStyle/>
          <a:p>
            <a:r>
              <a:rPr lang="es-ES" dirty="0"/>
              <a:t>Show </a:t>
            </a:r>
            <a:r>
              <a:rPr lang="es-ES" dirty="0" err="1"/>
              <a:t>step</a:t>
            </a:r>
            <a:r>
              <a:rPr lang="es-ES" dirty="0"/>
              <a:t> 3 FAST &amp; Step4 </a:t>
            </a:r>
            <a:r>
              <a:rPr lang="es-ES" dirty="0" err="1"/>
              <a:t>just</a:t>
            </a:r>
            <a:r>
              <a:rPr lang="es-ES" dirty="0"/>
              <a:t> </a:t>
            </a:r>
            <a:r>
              <a:rPr lang="es-ES" dirty="0" err="1"/>
              <a:t>for</a:t>
            </a:r>
            <a:r>
              <a:rPr lang="es-ES" dirty="0"/>
              <a:t> </a:t>
            </a:r>
            <a:r>
              <a:rPr lang="es-ES" dirty="0" err="1"/>
              <a:t>completion</a:t>
            </a:r>
            <a:endParaRPr lang="es-ES" dirty="0"/>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17</a:t>
            </a:fld>
            <a:endParaRPr lang="en-US"/>
          </a:p>
        </p:txBody>
      </p:sp>
    </p:spTree>
    <p:extLst>
      <p:ext uri="{BB962C8B-B14F-4D97-AF65-F5344CB8AC3E}">
        <p14:creationId xmlns:p14="http://schemas.microsoft.com/office/powerpoint/2010/main" val="345017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6176555" cy="2938461"/>
          </a:xfrm>
        </p:spPr>
        <p:txBody>
          <a:bodyPr/>
          <a:lstStyle/>
          <a:p>
            <a:r>
              <a:rPr lang="en-US" dirty="0"/>
              <a:t>5. Some Research Questions</a:t>
            </a: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1145133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000" dirty="0"/>
              <a:t>Some Research Questions</a:t>
            </a: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19</a:t>
            </a:fld>
            <a:endParaRPr lang="en-US"/>
          </a:p>
        </p:txBody>
      </p:sp>
      <p:grpSp>
        <p:nvGrpSpPr>
          <p:cNvPr id="9" name="Group 8"/>
          <p:cNvGrpSpPr/>
          <p:nvPr/>
        </p:nvGrpSpPr>
        <p:grpSpPr>
          <a:xfrm>
            <a:off x="1620491" y="1503680"/>
            <a:ext cx="6688794" cy="724190"/>
            <a:chOff x="1770714" y="3200400"/>
            <a:chExt cx="6688794" cy="724190"/>
          </a:xfrm>
        </p:grpSpPr>
        <p:sp>
          <p:nvSpPr>
            <p:cNvPr id="10" name="Rechteck 50" descr="PresentationLoad.com"/>
            <p:cNvSpPr/>
            <p:nvPr/>
          </p:nvSpPr>
          <p:spPr>
            <a:xfrm>
              <a:off x="1770714" y="3230772"/>
              <a:ext cx="5696886" cy="6938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1778618" y="3228518"/>
              <a:ext cx="944055" cy="696072"/>
              <a:chOff x="1778618" y="3228518"/>
              <a:chExt cx="944055" cy="696072"/>
            </a:xfrm>
          </p:grpSpPr>
          <p:sp>
            <p:nvSpPr>
              <p:cNvPr id="12" name="Rectangle 11"/>
              <p:cNvSpPr/>
              <p:nvPr/>
            </p:nvSpPr>
            <p:spPr>
              <a:xfrm>
                <a:off x="1778618" y="3230772"/>
                <a:ext cx="662097" cy="693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98"/>
              <p:cNvSpPr/>
              <p:nvPr/>
            </p:nvSpPr>
            <p:spPr>
              <a:xfrm>
                <a:off x="2441448" y="3228518"/>
                <a:ext cx="281225" cy="693818"/>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feld 110"/>
            <p:cNvSpPr txBox="1"/>
            <p:nvPr/>
          </p:nvSpPr>
          <p:spPr>
            <a:xfrm>
              <a:off x="1975947" y="3200400"/>
              <a:ext cx="538653" cy="707886"/>
            </a:xfrm>
            <a:prstGeom prst="rect">
              <a:avLst/>
            </a:prstGeom>
            <a:noFill/>
          </p:spPr>
          <p:txBody>
            <a:bodyPr wrap="square" rtlCol="0">
              <a:spAutoFit/>
            </a:bodyPr>
            <a:lstStyle/>
            <a:p>
              <a:r>
                <a:rPr lang="de-DE" sz="4000" b="1" dirty="0">
                  <a:solidFill>
                    <a:schemeClr val="bg1"/>
                  </a:solidFill>
                  <a:latin typeface="Arial" panose="020B0604020202020204" pitchFamily="34" charset="0"/>
                  <a:cs typeface="Arial" panose="020B0604020202020204" pitchFamily="34" charset="0"/>
                </a:rPr>
                <a:t>A</a:t>
              </a:r>
              <a:endParaRPr lang="de-DE" sz="4000" b="1" baseline="30000" dirty="0">
                <a:solidFill>
                  <a:schemeClr val="bg1"/>
                </a:solidFill>
                <a:latin typeface="Arial" panose="020B0604020202020204" pitchFamily="34" charset="0"/>
                <a:cs typeface="Arial" panose="020B0604020202020204" pitchFamily="34" charset="0"/>
              </a:endParaRPr>
            </a:p>
          </p:txBody>
        </p:sp>
        <p:sp>
          <p:nvSpPr>
            <p:cNvPr id="14" name="Rechteck 1"/>
            <p:cNvSpPr/>
            <p:nvPr/>
          </p:nvSpPr>
          <p:spPr>
            <a:xfrm>
              <a:off x="2847053" y="3427199"/>
              <a:ext cx="5612455" cy="307777"/>
            </a:xfrm>
            <a:prstGeom prst="rect">
              <a:avLst/>
            </a:prstGeom>
          </p:spPr>
          <p:txBody>
            <a:bodyPr wrap="square">
              <a:spAutoFit/>
            </a:bodyPr>
            <a:lstStyle/>
            <a:p>
              <a:r>
                <a:rPr lang="en-GB" sz="1400" dirty="0">
                  <a:solidFill>
                    <a:schemeClr val="tx2"/>
                  </a:solidFill>
                </a:rPr>
                <a:t>Calculating the Market Value of a Firm</a:t>
              </a:r>
            </a:p>
          </p:txBody>
        </p:sp>
      </p:grpSp>
      <p:grpSp>
        <p:nvGrpSpPr>
          <p:cNvPr id="11" name="Group 10"/>
          <p:cNvGrpSpPr/>
          <p:nvPr/>
        </p:nvGrpSpPr>
        <p:grpSpPr>
          <a:xfrm>
            <a:off x="1618314" y="2480194"/>
            <a:ext cx="5696886" cy="724190"/>
            <a:chOff x="1770714" y="4112546"/>
            <a:chExt cx="5696886" cy="724190"/>
          </a:xfrm>
        </p:grpSpPr>
        <p:sp>
          <p:nvSpPr>
            <p:cNvPr id="30" name="Rechteck 50" descr="PresentationLoad.com"/>
            <p:cNvSpPr/>
            <p:nvPr/>
          </p:nvSpPr>
          <p:spPr>
            <a:xfrm>
              <a:off x="1770714" y="4114800"/>
              <a:ext cx="5696886" cy="6938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1778618" y="4112546"/>
              <a:ext cx="944055" cy="696072"/>
              <a:chOff x="1778618" y="3228518"/>
              <a:chExt cx="944055" cy="696072"/>
            </a:xfrm>
          </p:grpSpPr>
          <p:sp>
            <p:nvSpPr>
              <p:cNvPr id="25" name="Rectangle 24"/>
              <p:cNvSpPr/>
              <p:nvPr/>
            </p:nvSpPr>
            <p:spPr>
              <a:xfrm>
                <a:off x="1778618" y="3230772"/>
                <a:ext cx="662097" cy="693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98"/>
              <p:cNvSpPr/>
              <p:nvPr/>
            </p:nvSpPr>
            <p:spPr>
              <a:xfrm>
                <a:off x="2441448" y="3228518"/>
                <a:ext cx="281225" cy="69607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hteck 1"/>
            <p:cNvSpPr/>
            <p:nvPr/>
          </p:nvSpPr>
          <p:spPr>
            <a:xfrm>
              <a:off x="2876729" y="4223409"/>
              <a:ext cx="3553746" cy="523220"/>
            </a:xfrm>
            <a:prstGeom prst="rect">
              <a:avLst/>
            </a:prstGeom>
          </p:spPr>
          <p:txBody>
            <a:bodyPr wrap="square">
              <a:spAutoFit/>
            </a:bodyPr>
            <a:lstStyle/>
            <a:p>
              <a:r>
                <a:rPr lang="en-GB" sz="1400" dirty="0">
                  <a:solidFill>
                    <a:schemeClr val="tx2"/>
                  </a:solidFill>
                </a:rPr>
                <a:t>Adjusting the Daily Securities Prices for Stock Splits</a:t>
              </a:r>
            </a:p>
          </p:txBody>
        </p:sp>
        <p:sp>
          <p:nvSpPr>
            <p:cNvPr id="34" name="Textfeld 110"/>
            <p:cNvSpPr txBox="1"/>
            <p:nvPr/>
          </p:nvSpPr>
          <p:spPr>
            <a:xfrm>
              <a:off x="1963082" y="4128850"/>
              <a:ext cx="485538" cy="707886"/>
            </a:xfrm>
            <a:prstGeom prst="rect">
              <a:avLst/>
            </a:prstGeom>
            <a:noFill/>
          </p:spPr>
          <p:txBody>
            <a:bodyPr wrap="square" rtlCol="0">
              <a:spAutoFit/>
            </a:bodyPr>
            <a:lstStyle/>
            <a:p>
              <a:r>
                <a:rPr lang="de-DE" sz="4000" b="1" dirty="0">
                  <a:solidFill>
                    <a:schemeClr val="bg1"/>
                  </a:solidFill>
                  <a:latin typeface="Arial" panose="020B0604020202020204" pitchFamily="34" charset="0"/>
                  <a:cs typeface="Arial" panose="020B0604020202020204" pitchFamily="34" charset="0"/>
                </a:rPr>
                <a:t>B</a:t>
              </a:r>
              <a:endParaRPr lang="de-DE" sz="4000" b="1" baseline="30000" dirty="0">
                <a:solidFill>
                  <a:schemeClr val="bg1"/>
                </a:solidFill>
                <a:latin typeface="Arial" panose="020B0604020202020204" pitchFamily="34" charset="0"/>
                <a:cs typeface="Arial" panose="020B0604020202020204" pitchFamily="34" charset="0"/>
              </a:endParaRPr>
            </a:p>
          </p:txBody>
        </p:sp>
      </p:grpSp>
      <p:grpSp>
        <p:nvGrpSpPr>
          <p:cNvPr id="15" name="Group 14"/>
          <p:cNvGrpSpPr/>
          <p:nvPr/>
        </p:nvGrpSpPr>
        <p:grpSpPr>
          <a:xfrm>
            <a:off x="1647989" y="3474101"/>
            <a:ext cx="5696886" cy="721937"/>
            <a:chOff x="1770714" y="5026248"/>
            <a:chExt cx="5696886" cy="721937"/>
          </a:xfrm>
        </p:grpSpPr>
        <p:sp>
          <p:nvSpPr>
            <p:cNvPr id="35" name="Rechteck 50" descr="PresentationLoad.com"/>
            <p:cNvSpPr/>
            <p:nvPr/>
          </p:nvSpPr>
          <p:spPr>
            <a:xfrm>
              <a:off x="1770714" y="5026248"/>
              <a:ext cx="5696886" cy="6966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1773936" y="5029094"/>
              <a:ext cx="944055" cy="694944"/>
              <a:chOff x="1778618" y="3228518"/>
              <a:chExt cx="944055" cy="696072"/>
            </a:xfrm>
          </p:grpSpPr>
          <p:sp>
            <p:nvSpPr>
              <p:cNvPr id="28" name="Rectangle 27"/>
              <p:cNvSpPr/>
              <p:nvPr/>
            </p:nvSpPr>
            <p:spPr>
              <a:xfrm>
                <a:off x="1778618" y="3230772"/>
                <a:ext cx="662097" cy="693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98"/>
              <p:cNvSpPr/>
              <p:nvPr/>
            </p:nvSpPr>
            <p:spPr>
              <a:xfrm>
                <a:off x="2441448" y="3228518"/>
                <a:ext cx="281225" cy="693818"/>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hteck 1"/>
            <p:cNvSpPr/>
            <p:nvPr/>
          </p:nvSpPr>
          <p:spPr>
            <a:xfrm>
              <a:off x="2847054" y="5222676"/>
              <a:ext cx="4468146" cy="307777"/>
            </a:xfrm>
            <a:prstGeom prst="rect">
              <a:avLst/>
            </a:prstGeom>
          </p:spPr>
          <p:txBody>
            <a:bodyPr wrap="square">
              <a:spAutoFit/>
            </a:bodyPr>
            <a:lstStyle/>
            <a:p>
              <a:r>
                <a:rPr lang="en-GB" sz="1400" dirty="0">
                  <a:solidFill>
                    <a:schemeClr val="tx2"/>
                  </a:solidFill>
                </a:rPr>
                <a:t>Computing Returns</a:t>
              </a:r>
            </a:p>
          </p:txBody>
        </p:sp>
        <p:sp>
          <p:nvSpPr>
            <p:cNvPr id="39" name="Textfeld 110"/>
            <p:cNvSpPr txBox="1"/>
            <p:nvPr/>
          </p:nvSpPr>
          <p:spPr>
            <a:xfrm>
              <a:off x="1963082" y="5040299"/>
              <a:ext cx="476744" cy="707886"/>
            </a:xfrm>
            <a:prstGeom prst="rect">
              <a:avLst/>
            </a:prstGeom>
            <a:noFill/>
          </p:spPr>
          <p:txBody>
            <a:bodyPr wrap="square" rtlCol="0">
              <a:spAutoFit/>
            </a:bodyPr>
            <a:lstStyle/>
            <a:p>
              <a:r>
                <a:rPr lang="de-DE" sz="4000" b="1" dirty="0">
                  <a:solidFill>
                    <a:schemeClr val="bg1"/>
                  </a:solidFill>
                  <a:latin typeface="Arial" panose="020B0604020202020204" pitchFamily="34" charset="0"/>
                  <a:cs typeface="Arial" panose="020B0604020202020204" pitchFamily="34" charset="0"/>
                </a:rPr>
                <a:t>C</a:t>
              </a:r>
              <a:endParaRPr lang="de-DE" sz="4000" b="1" baseline="300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343494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2</a:t>
            </a:fld>
            <a:endParaRPr lang="en-US"/>
          </a:p>
        </p:txBody>
      </p:sp>
      <p:sp>
        <p:nvSpPr>
          <p:cNvPr id="6" name="Rectangle 5"/>
          <p:cNvSpPr/>
          <p:nvPr/>
        </p:nvSpPr>
        <p:spPr>
          <a:xfrm>
            <a:off x="0" y="1705187"/>
            <a:ext cx="5334000" cy="42384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p:cNvSpPr>
            <a:spLocks noGrp="1"/>
          </p:cNvSpPr>
          <p:nvPr>
            <p:ph type="title"/>
          </p:nvPr>
        </p:nvSpPr>
        <p:spPr>
          <a:xfrm>
            <a:off x="422586" y="365126"/>
            <a:ext cx="7886700" cy="507831"/>
          </a:xfrm>
        </p:spPr>
        <p:txBody>
          <a:bodyPr/>
          <a:lstStyle/>
          <a:p>
            <a:r>
              <a:rPr lang="en-US" dirty="0"/>
              <a:t>Compustat Global in WRDS: The Basics</a:t>
            </a:r>
            <a:endParaRPr lang="en-US" sz="3000" dirty="0"/>
          </a:p>
        </p:txBody>
      </p:sp>
      <p:sp>
        <p:nvSpPr>
          <p:cNvPr id="8" name="Content Placeholder 26"/>
          <p:cNvSpPr>
            <a:spLocks noGrp="1"/>
          </p:cNvSpPr>
          <p:nvPr>
            <p:ph idx="1"/>
          </p:nvPr>
        </p:nvSpPr>
        <p:spPr>
          <a:xfrm>
            <a:off x="85725" y="2187907"/>
            <a:ext cx="7886700" cy="2184252"/>
          </a:xfrm>
        </p:spPr>
        <p:txBody>
          <a:bodyPr/>
          <a:lstStyle/>
          <a:p>
            <a:pPr marL="342900" indent="-342900">
              <a:buFont typeface="+mj-lt"/>
              <a:buAutoNum type="arabicPeriod"/>
            </a:pPr>
            <a:r>
              <a:rPr lang="en-US" sz="1800" dirty="0"/>
              <a:t>Highlights</a:t>
            </a:r>
          </a:p>
          <a:p>
            <a:pPr marL="342900" indent="-342900">
              <a:buFont typeface="+mj-lt"/>
              <a:buAutoNum type="arabicPeriod"/>
            </a:pPr>
            <a:r>
              <a:rPr lang="en-US" sz="1800" dirty="0"/>
              <a:t>Types of Compustat Global data</a:t>
            </a:r>
          </a:p>
          <a:p>
            <a:pPr marL="342900" indent="-342900">
              <a:buFont typeface="+mj-lt"/>
              <a:buAutoNum type="arabicPeriod"/>
            </a:pPr>
            <a:r>
              <a:rPr lang="en-US" sz="1800" dirty="0"/>
              <a:t>How the Data looks</a:t>
            </a:r>
          </a:p>
          <a:p>
            <a:pPr marL="342900" indent="-342900">
              <a:buFont typeface="+mj-lt"/>
              <a:buAutoNum type="arabicPeriod"/>
            </a:pPr>
            <a:r>
              <a:rPr lang="en-US" sz="1800" dirty="0"/>
              <a:t>How to filter by country</a:t>
            </a:r>
          </a:p>
          <a:p>
            <a:pPr marL="342900" indent="-342900">
              <a:buFont typeface="+mj-lt"/>
              <a:buAutoNum type="arabicPeriod"/>
            </a:pPr>
            <a:r>
              <a:rPr lang="en-US" sz="1800" dirty="0"/>
              <a:t>Some Research Questions</a:t>
            </a:r>
          </a:p>
        </p:txBody>
      </p:sp>
      <p:pic>
        <p:nvPicPr>
          <p:cNvPr id="2052" name="Picture 4" descr="Compustat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188" y="2013801"/>
            <a:ext cx="2371415" cy="10513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5638800" y="3239234"/>
            <a:ext cx="1933575" cy="415361"/>
          </a:xfrm>
          <a:prstGeom prst="rect">
            <a:avLst/>
          </a:prstGeom>
        </p:spPr>
      </p:pic>
    </p:spTree>
    <p:extLst>
      <p:ext uri="{BB962C8B-B14F-4D97-AF65-F5344CB8AC3E}">
        <p14:creationId xmlns:p14="http://schemas.microsoft.com/office/powerpoint/2010/main" val="76940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533400" y="1447800"/>
            <a:ext cx="8386355" cy="2938461"/>
          </a:xfrm>
        </p:spPr>
        <p:txBody>
          <a:bodyPr/>
          <a:lstStyle/>
          <a:p>
            <a:r>
              <a:rPr lang="en-US" dirty="0"/>
              <a:t>A. Calculating the Market Value of a Firm</a:t>
            </a: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515123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86" y="365126"/>
            <a:ext cx="7886700" cy="3457870"/>
          </a:xfrm>
        </p:spPr>
        <p:txBody>
          <a:bodyPr/>
          <a:lstStyle/>
          <a:p>
            <a:r>
              <a:rPr lang="en-US" dirty="0"/>
              <a:t>Calculating the Market Value of a Firm</a:t>
            </a:r>
            <a:br>
              <a:rPr lang="en-US" dirty="0"/>
            </a:br>
            <a:r>
              <a:rPr lang="en-US" dirty="0"/>
              <a:t/>
            </a:r>
            <a:br>
              <a:rPr lang="en-US" dirty="0"/>
            </a:br>
            <a:r>
              <a:rPr lang="en-GB" sz="1700" dirty="0">
                <a:solidFill>
                  <a:schemeClr val="tx2"/>
                </a:solidFill>
                <a:latin typeface="+mn-lt"/>
                <a:ea typeface="+mn-ea"/>
                <a:cs typeface="+mn-cs"/>
              </a:rPr>
              <a:t>Market value of equity as of the December end of any given fiscal year can be obtained as a product of the close market price at the calendar year end (PRCCD  variable in Compustat Global Security Daily) times the shares outstanding (CSHOC). CSHO represents the net number of all common shares outstanding at year-end, excluding treasury shares.</a:t>
            </a:r>
            <a:br>
              <a:rPr lang="en-GB" sz="1700" dirty="0">
                <a:solidFill>
                  <a:schemeClr val="tx2"/>
                </a:solidFill>
                <a:latin typeface="+mn-lt"/>
                <a:ea typeface="+mn-ea"/>
                <a:cs typeface="+mn-cs"/>
              </a:rPr>
            </a:br>
            <a:r>
              <a:rPr lang="en-GB" sz="1700" dirty="0">
                <a:solidFill>
                  <a:schemeClr val="tx2"/>
                </a:solidFill>
                <a:latin typeface="+mn-lt"/>
                <a:ea typeface="+mn-ea"/>
                <a:cs typeface="+mn-cs"/>
              </a:rPr>
              <a:t/>
            </a:r>
            <a:br>
              <a:rPr lang="en-GB" sz="1700" dirty="0">
                <a:solidFill>
                  <a:schemeClr val="tx2"/>
                </a:solidFill>
                <a:latin typeface="+mn-lt"/>
                <a:ea typeface="+mn-ea"/>
                <a:cs typeface="+mn-cs"/>
              </a:rPr>
            </a:br>
            <a:r>
              <a:rPr lang="en-GB" sz="1700" dirty="0">
                <a:solidFill>
                  <a:schemeClr val="tx2"/>
                </a:solidFill>
                <a:latin typeface="+mn-lt"/>
                <a:ea typeface="+mn-ea"/>
                <a:cs typeface="+mn-cs"/>
              </a:rPr>
              <a:t/>
            </a:r>
            <a:br>
              <a:rPr lang="en-GB" sz="1700" dirty="0">
                <a:solidFill>
                  <a:schemeClr val="tx2"/>
                </a:solidFill>
                <a:latin typeface="+mn-lt"/>
                <a:ea typeface="+mn-ea"/>
                <a:cs typeface="+mn-cs"/>
              </a:rPr>
            </a:br>
            <a:r>
              <a:rPr lang="en-GB" sz="1700" dirty="0">
                <a:solidFill>
                  <a:schemeClr val="tx2"/>
                </a:solidFill>
                <a:latin typeface="+mn-lt"/>
                <a:ea typeface="+mn-ea"/>
                <a:cs typeface="+mn-cs"/>
              </a:rPr>
              <a:t>                             </a:t>
            </a:r>
            <a:r>
              <a:rPr lang="en-GB" dirty="0"/>
              <a:t>Market Value = PRCCD x CSHOC. </a:t>
            </a:r>
            <a:br>
              <a:rPr lang="en-GB" dirty="0"/>
            </a:br>
            <a:r>
              <a:rPr lang="en-GB" sz="1700" dirty="0">
                <a:solidFill>
                  <a:schemeClr val="tx2"/>
                </a:solidFill>
                <a:latin typeface="+mn-lt"/>
                <a:ea typeface="+mn-ea"/>
                <a:cs typeface="+mn-cs"/>
              </a:rPr>
              <a:t/>
            </a:r>
            <a:br>
              <a:rPr lang="en-GB" sz="1700" dirty="0">
                <a:solidFill>
                  <a:schemeClr val="tx2"/>
                </a:solidFill>
                <a:latin typeface="+mn-lt"/>
                <a:ea typeface="+mn-ea"/>
                <a:cs typeface="+mn-cs"/>
              </a:rPr>
            </a:br>
            <a:endParaRPr lang="en-US" sz="1700" dirty="0">
              <a:solidFill>
                <a:schemeClr val="tx2"/>
              </a:solidFill>
              <a:latin typeface="+mn-lt"/>
              <a:ea typeface="+mn-ea"/>
              <a:cs typeface="+mn-cs"/>
            </a:endParaRP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21</a:t>
            </a:fld>
            <a:endParaRPr lang="en-US"/>
          </a:p>
        </p:txBody>
      </p:sp>
      <p:pic>
        <p:nvPicPr>
          <p:cNvPr id="14" name="Picture 13"/>
          <p:cNvPicPr>
            <a:picLocks noChangeAspect="1"/>
          </p:cNvPicPr>
          <p:nvPr/>
        </p:nvPicPr>
        <p:blipFill>
          <a:blip r:embed="rId2"/>
          <a:stretch>
            <a:fillRect/>
          </a:stretch>
        </p:blipFill>
        <p:spPr>
          <a:xfrm>
            <a:off x="1228725" y="3850908"/>
            <a:ext cx="6705600" cy="2652596"/>
          </a:xfrm>
          <a:prstGeom prst="rect">
            <a:avLst/>
          </a:prstGeom>
        </p:spPr>
      </p:pic>
    </p:spTree>
    <p:extLst>
      <p:ext uri="{BB962C8B-B14F-4D97-AF65-F5344CB8AC3E}">
        <p14:creationId xmlns:p14="http://schemas.microsoft.com/office/powerpoint/2010/main" val="1298952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533400" y="1447800"/>
            <a:ext cx="8386355" cy="2938461"/>
          </a:xfrm>
        </p:spPr>
        <p:txBody>
          <a:bodyPr/>
          <a:lstStyle/>
          <a:p>
            <a:r>
              <a:rPr lang="en-US" dirty="0"/>
              <a:t>B. </a:t>
            </a:r>
            <a:r>
              <a:rPr lang="en-GB" dirty="0"/>
              <a:t>Adjusting the Daily Securities Prices for Stock Splits</a:t>
            </a:r>
            <a:endParaRPr lang="en-US" dirty="0"/>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2706814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86" y="365126"/>
            <a:ext cx="7886700" cy="923330"/>
          </a:xfrm>
        </p:spPr>
        <p:txBody>
          <a:bodyPr/>
          <a:lstStyle/>
          <a:p>
            <a:r>
              <a:rPr lang="en-GB" dirty="0"/>
              <a:t>Adjusting the Daily Securities Prices for Stock Splits</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23</a:t>
            </a:fld>
            <a:endParaRPr lang="en-US"/>
          </a:p>
        </p:txBody>
      </p:sp>
      <p:sp>
        <p:nvSpPr>
          <p:cNvPr id="3" name="TextBox 2"/>
          <p:cNvSpPr txBox="1"/>
          <p:nvPr/>
        </p:nvSpPr>
        <p:spPr>
          <a:xfrm>
            <a:off x="422586" y="1676400"/>
            <a:ext cx="8416614" cy="2062103"/>
          </a:xfrm>
          <a:prstGeom prst="rect">
            <a:avLst/>
          </a:prstGeom>
          <a:noFill/>
        </p:spPr>
        <p:txBody>
          <a:bodyPr wrap="square" rtlCol="0">
            <a:spAutoFit/>
          </a:bodyPr>
          <a:lstStyle/>
          <a:p>
            <a:r>
              <a:rPr lang="en-GB" sz="1700" dirty="0">
                <a:solidFill>
                  <a:schemeClr val="tx2"/>
                </a:solidFill>
              </a:rPr>
              <a:t>You can use the variable AJEXDI (adjustment factor) to adjust the prices in Compustat.</a:t>
            </a:r>
          </a:p>
          <a:p>
            <a:endParaRPr lang="en-GB" sz="1700" dirty="0">
              <a:solidFill>
                <a:schemeClr val="tx2"/>
              </a:solidFill>
            </a:endParaRPr>
          </a:p>
          <a:p>
            <a:r>
              <a:rPr lang="en-GB" sz="3000" dirty="0">
                <a:solidFill>
                  <a:srgbClr val="C5093B"/>
                </a:solidFill>
                <a:latin typeface="+mj-lt"/>
                <a:ea typeface="+mj-ea"/>
                <a:cs typeface="+mj-cs"/>
              </a:rPr>
              <a:t>                            </a:t>
            </a:r>
          </a:p>
          <a:p>
            <a:r>
              <a:rPr lang="en-GB" sz="2500" b="1" dirty="0">
                <a:solidFill>
                  <a:srgbClr val="C5093B"/>
                </a:solidFill>
                <a:latin typeface="+mj-lt"/>
                <a:ea typeface="+mj-ea"/>
                <a:cs typeface="+mj-cs"/>
              </a:rPr>
              <a:t>                         Adjusted close price = PRCCD/AJEXDI </a:t>
            </a:r>
          </a:p>
          <a:p>
            <a:endParaRPr lang="en-GB" sz="1700" dirty="0">
              <a:solidFill>
                <a:schemeClr val="tx2"/>
              </a:solidFill>
            </a:endParaRPr>
          </a:p>
        </p:txBody>
      </p:sp>
    </p:spTree>
    <p:extLst>
      <p:ext uri="{BB962C8B-B14F-4D97-AF65-F5344CB8AC3E}">
        <p14:creationId xmlns:p14="http://schemas.microsoft.com/office/powerpoint/2010/main" val="291797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533400" y="1447800"/>
            <a:ext cx="8386355" cy="2938461"/>
          </a:xfrm>
        </p:spPr>
        <p:txBody>
          <a:bodyPr/>
          <a:lstStyle/>
          <a:p>
            <a:r>
              <a:rPr lang="en-US" dirty="0"/>
              <a:t>C. </a:t>
            </a:r>
            <a:r>
              <a:rPr lang="en-GB" dirty="0"/>
              <a:t>Computing Returns</a:t>
            </a:r>
            <a:endParaRPr lang="en-US" dirty="0"/>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3647092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86" y="365126"/>
            <a:ext cx="7886700" cy="507831"/>
          </a:xfrm>
        </p:spPr>
        <p:txBody>
          <a:bodyPr/>
          <a:lstStyle/>
          <a:p>
            <a:r>
              <a:rPr lang="en-US" dirty="0"/>
              <a:t>Computing Returns</a:t>
            </a:r>
          </a:p>
        </p:txBody>
      </p:sp>
      <p:sp>
        <p:nvSpPr>
          <p:cNvPr id="4" name="Footer Placeholder 3"/>
          <p:cNvSpPr>
            <a:spLocks noGrp="1"/>
          </p:cNvSpPr>
          <p:nvPr>
            <p:ph type="ftr" sz="quarter" idx="11"/>
          </p:nvPr>
        </p:nvSpPr>
        <p:spPr/>
        <p:txBody>
          <a:bodyPr/>
          <a:lstStyle/>
          <a:p>
            <a:r>
              <a:rPr lang="en-US"/>
              <a:t>Name of Initiative</a:t>
            </a:r>
          </a:p>
        </p:txBody>
      </p:sp>
      <p:sp>
        <p:nvSpPr>
          <p:cNvPr id="5" name="Slide Number Placeholder 4"/>
          <p:cNvSpPr>
            <a:spLocks noGrp="1"/>
          </p:cNvSpPr>
          <p:nvPr>
            <p:ph type="sldNum" sz="quarter" idx="12"/>
          </p:nvPr>
        </p:nvSpPr>
        <p:spPr/>
        <p:txBody>
          <a:bodyPr/>
          <a:lstStyle/>
          <a:p>
            <a:fld id="{68EE525B-90CE-4B14-91B6-1BFA233CFAA5}" type="slidenum">
              <a:rPr lang="en-US" smtClean="0"/>
              <a:t>25</a:t>
            </a:fld>
            <a:endParaRPr lang="en-US" dirty="0"/>
          </a:p>
        </p:txBody>
      </p:sp>
      <p:sp>
        <p:nvSpPr>
          <p:cNvPr id="3" name="Rectangle 2"/>
          <p:cNvSpPr/>
          <p:nvPr/>
        </p:nvSpPr>
        <p:spPr>
          <a:xfrm>
            <a:off x="105086" y="762000"/>
            <a:ext cx="8734114" cy="5355312"/>
          </a:xfrm>
          <a:prstGeom prst="rect">
            <a:avLst/>
          </a:prstGeom>
        </p:spPr>
        <p:txBody>
          <a:bodyPr wrap="square">
            <a:spAutoFit/>
          </a:bodyPr>
          <a:lstStyle/>
          <a:p>
            <a:endParaRPr lang="en-GB" dirty="0">
              <a:solidFill>
                <a:schemeClr val="tx2"/>
              </a:solidFill>
            </a:endParaRPr>
          </a:p>
          <a:p>
            <a:pPr algn="just"/>
            <a:endParaRPr lang="en-GB" dirty="0">
              <a:solidFill>
                <a:schemeClr val="tx2"/>
              </a:solidFill>
            </a:endParaRPr>
          </a:p>
          <a:p>
            <a:pPr algn="just"/>
            <a:r>
              <a:rPr lang="en-GB" sz="1700" dirty="0">
                <a:solidFill>
                  <a:schemeClr val="tx2"/>
                </a:solidFill>
              </a:rPr>
              <a:t>To compute returns, you will need to apply a DAILY RETURN FACTOR (variable TRFD) to the close price. That is, multiplying the current adjusted close price (PRCCD/AJEXDI) by the current total return factor (TRFD) and dividing the result by the product of the adjusted close price of the prior period multiplied by the Total Return Factor of the prior period. </a:t>
            </a:r>
          </a:p>
          <a:p>
            <a:pPr algn="just"/>
            <a:endParaRPr lang="en-GB" dirty="0">
              <a:solidFill>
                <a:schemeClr val="tx2"/>
              </a:solidFill>
            </a:endParaRPr>
          </a:p>
          <a:p>
            <a:pPr lvl="3" algn="just"/>
            <a:r>
              <a:rPr lang="en-GB" sz="2000" b="1" dirty="0">
                <a:solidFill>
                  <a:srgbClr val="FFC000"/>
                </a:solidFill>
              </a:rPr>
              <a:t>IMPROVE THIS EXPRESSION</a:t>
            </a:r>
          </a:p>
          <a:p>
            <a:pPr algn="just"/>
            <a:r>
              <a:rPr lang="en-GB" sz="2000" b="1" dirty="0">
                <a:solidFill>
                  <a:srgbClr val="C5093B"/>
                </a:solidFill>
              </a:rPr>
              <a:t>       (((((PRCCD/AJEXDI)*TRFD)</a:t>
            </a:r>
          </a:p>
          <a:p>
            <a:pPr algn="just"/>
            <a:r>
              <a:rPr lang="en-GB" sz="2000" b="1" dirty="0">
                <a:solidFill>
                  <a:srgbClr val="C5093B"/>
                </a:solidFill>
              </a:rPr>
              <a:t>/((PRCCD(PRIOR)/AJEXDI(PRIOR))*TRFD(PRIOR))) -1 )* 100).</a:t>
            </a:r>
          </a:p>
          <a:p>
            <a:pPr algn="just"/>
            <a:endParaRPr lang="en-GB" sz="2000" b="1" dirty="0">
              <a:solidFill>
                <a:srgbClr val="C5093B"/>
              </a:solidFill>
            </a:endParaRPr>
          </a:p>
          <a:p>
            <a:pPr algn="just"/>
            <a:endParaRPr lang="en-GB" sz="2000" b="1" dirty="0">
              <a:solidFill>
                <a:srgbClr val="C5093B"/>
              </a:solidFill>
            </a:endParaRPr>
          </a:p>
          <a:p>
            <a:pPr algn="just"/>
            <a:endParaRPr lang="en-GB" sz="1700" dirty="0">
              <a:solidFill>
                <a:schemeClr val="tx2"/>
              </a:solidFill>
            </a:endParaRPr>
          </a:p>
          <a:p>
            <a:pPr algn="just"/>
            <a:r>
              <a:rPr lang="en-GB" sz="1700" dirty="0">
                <a:solidFill>
                  <a:schemeClr val="tx2"/>
                </a:solidFill>
              </a:rPr>
              <a:t>TRFD includes Cash Equivalent Distributions + reinvestment of dividends and the compounding effect of dividends paid on reinvested dividends. </a:t>
            </a:r>
          </a:p>
          <a:p>
            <a:pPr algn="just"/>
            <a:endParaRPr lang="en-GB" sz="1700" dirty="0">
              <a:solidFill>
                <a:schemeClr val="tx2"/>
              </a:solidFill>
            </a:endParaRPr>
          </a:p>
          <a:p>
            <a:pPr algn="just"/>
            <a:r>
              <a:rPr lang="en-GB" sz="1700" dirty="0">
                <a:solidFill>
                  <a:schemeClr val="tx2"/>
                </a:solidFill>
              </a:rPr>
              <a:t>If you are looking for a </a:t>
            </a:r>
            <a:r>
              <a:rPr lang="en-GB" sz="1700" dirty="0">
                <a:solidFill>
                  <a:srgbClr val="FFC000"/>
                </a:solidFill>
              </a:rPr>
              <a:t>price only return, do not use the total return factor</a:t>
            </a:r>
            <a:r>
              <a:rPr lang="en-GB" sz="1700" dirty="0">
                <a:solidFill>
                  <a:schemeClr val="tx2"/>
                </a:solidFill>
              </a:rPr>
              <a:t>. </a:t>
            </a:r>
            <a:r>
              <a:rPr lang="en-GB" sz="1700" b="1" dirty="0">
                <a:solidFill>
                  <a:srgbClr val="FFC000"/>
                </a:solidFill>
              </a:rPr>
              <a:t>WHY??</a:t>
            </a:r>
          </a:p>
        </p:txBody>
      </p:sp>
    </p:spTree>
    <p:extLst>
      <p:ext uri="{BB962C8B-B14F-4D97-AF65-F5344CB8AC3E}">
        <p14:creationId xmlns:p14="http://schemas.microsoft.com/office/powerpoint/2010/main" val="957371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26</a:t>
            </a:fld>
            <a:endParaRPr lang="en-US"/>
          </a:p>
        </p:txBody>
      </p:sp>
      <p:sp>
        <p:nvSpPr>
          <p:cNvPr id="6" name="Rectangle 5"/>
          <p:cNvSpPr/>
          <p:nvPr/>
        </p:nvSpPr>
        <p:spPr>
          <a:xfrm>
            <a:off x="0" y="1705187"/>
            <a:ext cx="3886199" cy="3455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p:cNvSpPr>
            <a:spLocks noGrp="1"/>
          </p:cNvSpPr>
          <p:nvPr>
            <p:ph type="title"/>
          </p:nvPr>
        </p:nvSpPr>
        <p:spPr>
          <a:xfrm>
            <a:off x="422586" y="365126"/>
            <a:ext cx="7886700" cy="507831"/>
          </a:xfrm>
        </p:spPr>
        <p:txBody>
          <a:bodyPr/>
          <a:lstStyle/>
          <a:p>
            <a:r>
              <a:rPr lang="en-US" dirty="0"/>
              <a:t>Summary</a:t>
            </a:r>
            <a:endParaRPr lang="en-US" sz="3000" dirty="0"/>
          </a:p>
        </p:txBody>
      </p:sp>
      <p:sp>
        <p:nvSpPr>
          <p:cNvPr id="8" name="Content Placeholder 26"/>
          <p:cNvSpPr>
            <a:spLocks noGrp="1"/>
          </p:cNvSpPr>
          <p:nvPr>
            <p:ph idx="1"/>
          </p:nvPr>
        </p:nvSpPr>
        <p:spPr>
          <a:xfrm>
            <a:off x="90642" y="2444042"/>
            <a:ext cx="7886700" cy="2184252"/>
          </a:xfrm>
        </p:spPr>
        <p:txBody>
          <a:bodyPr/>
          <a:lstStyle/>
          <a:p>
            <a:pPr marL="342900" indent="-342900">
              <a:buFont typeface="+mj-lt"/>
              <a:buAutoNum type="arabicPeriod"/>
            </a:pPr>
            <a:r>
              <a:rPr lang="en-US" sz="1800" dirty="0"/>
              <a:t>Highlights</a:t>
            </a:r>
          </a:p>
          <a:p>
            <a:pPr marL="342900" indent="-342900">
              <a:buFont typeface="+mj-lt"/>
              <a:buAutoNum type="arabicPeriod"/>
            </a:pPr>
            <a:r>
              <a:rPr lang="en-US" sz="1800" dirty="0"/>
              <a:t>Types of Compustat Global data</a:t>
            </a:r>
          </a:p>
          <a:p>
            <a:pPr marL="342900" indent="-342900">
              <a:buFont typeface="+mj-lt"/>
              <a:buAutoNum type="arabicPeriod"/>
            </a:pPr>
            <a:r>
              <a:rPr lang="en-US" sz="1800" dirty="0"/>
              <a:t>How the Data looks</a:t>
            </a:r>
          </a:p>
          <a:p>
            <a:pPr marL="342900" indent="-342900">
              <a:buFont typeface="+mj-lt"/>
              <a:buAutoNum type="arabicPeriod"/>
            </a:pPr>
            <a:r>
              <a:rPr lang="en-US" sz="1800" dirty="0"/>
              <a:t>How to filter by country</a:t>
            </a:r>
          </a:p>
          <a:p>
            <a:pPr marL="342900" indent="-342900">
              <a:buFont typeface="+mj-lt"/>
              <a:buAutoNum type="arabicPeriod"/>
            </a:pPr>
            <a:r>
              <a:rPr lang="en-US" sz="1800" dirty="0"/>
              <a:t>Some research questions</a:t>
            </a:r>
          </a:p>
        </p:txBody>
      </p:sp>
      <p:pic>
        <p:nvPicPr>
          <p:cNvPr id="2052" name="Picture 4" descr="Compustat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1785" y="1853934"/>
            <a:ext cx="4412179" cy="195606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5299386" y="4330339"/>
            <a:ext cx="2971800" cy="638387"/>
          </a:xfrm>
          <a:prstGeom prst="rect">
            <a:avLst/>
          </a:prstGeom>
        </p:spPr>
      </p:pic>
    </p:spTree>
    <p:extLst>
      <p:ext uri="{BB962C8B-B14F-4D97-AF65-F5344CB8AC3E}">
        <p14:creationId xmlns:p14="http://schemas.microsoft.com/office/powerpoint/2010/main" val="162495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1" y="228601"/>
            <a:ext cx="2895600" cy="7117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2133600"/>
            <a:ext cx="4892077" cy="2422023"/>
          </a:xfrm>
          <a:prstGeom prst="rect">
            <a:avLst/>
          </a:prstGeom>
        </p:spPr>
      </p:pic>
      <p:sp>
        <p:nvSpPr>
          <p:cNvPr id="2" name="Rectangle 1"/>
          <p:cNvSpPr/>
          <p:nvPr/>
        </p:nvSpPr>
        <p:spPr>
          <a:xfrm>
            <a:off x="388639" y="5518031"/>
            <a:ext cx="6476999" cy="461665"/>
          </a:xfrm>
          <a:prstGeom prst="rect">
            <a:avLst/>
          </a:prstGeom>
        </p:spPr>
        <p:txBody>
          <a:bodyPr wrap="square">
            <a:spAutoFit/>
          </a:bodyPr>
          <a:lstStyle/>
          <a:p>
            <a:r>
              <a:rPr lang="en-GB" dirty="0">
                <a:hlinkClick r:id="rId5"/>
              </a:rPr>
              <a:t>https://wrds-www.wharton.upenn.edu/</a:t>
            </a:r>
            <a:endParaRPr lang="en-GB" dirty="0"/>
          </a:p>
        </p:txBody>
      </p:sp>
      <p:sp>
        <p:nvSpPr>
          <p:cNvPr id="3" name="Rectangle 2"/>
          <p:cNvSpPr/>
          <p:nvPr/>
        </p:nvSpPr>
        <p:spPr>
          <a:xfrm>
            <a:off x="304800" y="6172200"/>
            <a:ext cx="6644678" cy="461665"/>
          </a:xfrm>
          <a:prstGeom prst="rect">
            <a:avLst/>
          </a:prstGeom>
        </p:spPr>
        <p:txBody>
          <a:bodyPr wrap="square">
            <a:spAutoFit/>
          </a:bodyPr>
          <a:lstStyle/>
          <a:p>
            <a:r>
              <a:rPr lang="en-GB" b="1" dirty="0">
                <a:solidFill>
                  <a:schemeClr val="bg1"/>
                </a:solidFill>
                <a:latin typeface="arial" panose="020B0604020202020204" pitchFamily="34" charset="0"/>
              </a:rPr>
              <a:t>Contact: wrds</a:t>
            </a:r>
            <a:r>
              <a:rPr lang="en-GB" dirty="0">
                <a:solidFill>
                  <a:schemeClr val="bg1"/>
                </a:solidFill>
                <a:latin typeface="arial" panose="020B0604020202020204" pitchFamily="34" charset="0"/>
              </a:rPr>
              <a:t>-support@wharton.upenn.edu</a:t>
            </a:r>
            <a:endParaRPr lang="en-GB" dirty="0">
              <a:solidFill>
                <a:schemeClr val="bg1"/>
              </a:solidFill>
            </a:endParaRPr>
          </a:p>
        </p:txBody>
      </p:sp>
    </p:spTree>
    <p:extLst>
      <p:ext uri="{BB962C8B-B14F-4D97-AF65-F5344CB8AC3E}">
        <p14:creationId xmlns:p14="http://schemas.microsoft.com/office/powerpoint/2010/main" val="261658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3</a:t>
            </a:fld>
            <a:endParaRPr lang="en-US"/>
          </a:p>
        </p:txBody>
      </p:sp>
      <p:sp>
        <p:nvSpPr>
          <p:cNvPr id="6" name="Rectangle 5"/>
          <p:cNvSpPr/>
          <p:nvPr/>
        </p:nvSpPr>
        <p:spPr>
          <a:xfrm>
            <a:off x="0" y="1705187"/>
            <a:ext cx="5334000" cy="42384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p:cNvSpPr>
            <a:spLocks noGrp="1"/>
          </p:cNvSpPr>
          <p:nvPr>
            <p:ph type="title"/>
          </p:nvPr>
        </p:nvSpPr>
        <p:spPr>
          <a:xfrm>
            <a:off x="422586" y="365126"/>
            <a:ext cx="7886700" cy="507831"/>
          </a:xfrm>
        </p:spPr>
        <p:txBody>
          <a:bodyPr/>
          <a:lstStyle/>
          <a:p>
            <a:r>
              <a:rPr lang="en-US" dirty="0"/>
              <a:t>Compustat Global in WRDS: The Basics</a:t>
            </a:r>
            <a:endParaRPr lang="en-US" sz="3000" dirty="0"/>
          </a:p>
        </p:txBody>
      </p:sp>
      <p:sp>
        <p:nvSpPr>
          <p:cNvPr id="8" name="Content Placeholder 26"/>
          <p:cNvSpPr>
            <a:spLocks noGrp="1"/>
          </p:cNvSpPr>
          <p:nvPr>
            <p:ph idx="1"/>
          </p:nvPr>
        </p:nvSpPr>
        <p:spPr>
          <a:xfrm>
            <a:off x="85725" y="2187907"/>
            <a:ext cx="7886700" cy="2940677"/>
          </a:xfrm>
        </p:spPr>
        <p:txBody>
          <a:bodyPr/>
          <a:lstStyle/>
          <a:p>
            <a:pPr marL="342900" indent="-342900">
              <a:buFont typeface="+mj-lt"/>
              <a:buAutoNum type="arabicPeriod"/>
            </a:pPr>
            <a:r>
              <a:rPr lang="en-US" sz="1800" dirty="0"/>
              <a:t>Highlights</a:t>
            </a:r>
          </a:p>
          <a:p>
            <a:pPr lvl="1"/>
            <a:r>
              <a:rPr lang="en-US" sz="1200" dirty="0"/>
              <a:t>	Coverage       Frequency      Types of Identifiers </a:t>
            </a:r>
          </a:p>
          <a:p>
            <a:pPr marL="342900" indent="-342900">
              <a:buFont typeface="+mj-lt"/>
              <a:buAutoNum type="arabicPeriod"/>
            </a:pPr>
            <a:r>
              <a:rPr lang="en-US" sz="1800" dirty="0"/>
              <a:t>Types of Compustat Global data</a:t>
            </a:r>
          </a:p>
          <a:p>
            <a:pPr lvl="1"/>
            <a:r>
              <a:rPr lang="en-US" sz="1200" dirty="0"/>
              <a:t>	Fundamental    Index    Securities</a:t>
            </a:r>
          </a:p>
          <a:p>
            <a:pPr marL="342900" indent="-342900">
              <a:buFont typeface="+mj-lt"/>
              <a:buAutoNum type="arabicPeriod"/>
            </a:pPr>
            <a:r>
              <a:rPr lang="en-US" sz="1800" dirty="0"/>
              <a:t>How the Data looks</a:t>
            </a:r>
          </a:p>
          <a:p>
            <a:pPr marL="342900" indent="-342900">
              <a:buFont typeface="+mj-lt"/>
              <a:buAutoNum type="arabicPeriod"/>
            </a:pPr>
            <a:r>
              <a:rPr lang="en-US" sz="1800" dirty="0"/>
              <a:t>How to filter by country</a:t>
            </a:r>
          </a:p>
          <a:p>
            <a:pPr marL="342900" indent="-342900">
              <a:buFont typeface="+mj-lt"/>
              <a:buAutoNum type="arabicPeriod"/>
            </a:pPr>
            <a:r>
              <a:rPr lang="en-US" sz="1800" dirty="0"/>
              <a:t>Some Research Questions</a:t>
            </a:r>
          </a:p>
        </p:txBody>
      </p:sp>
      <p:pic>
        <p:nvPicPr>
          <p:cNvPr id="2052" name="Picture 4" descr="Compustat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188" y="2013801"/>
            <a:ext cx="2371415" cy="10513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5638800" y="3239234"/>
            <a:ext cx="1933575" cy="415361"/>
          </a:xfrm>
          <a:prstGeom prst="rect">
            <a:avLst/>
          </a:prstGeom>
        </p:spPr>
      </p:pic>
    </p:spTree>
    <p:extLst>
      <p:ext uri="{BB962C8B-B14F-4D97-AF65-F5344CB8AC3E}">
        <p14:creationId xmlns:p14="http://schemas.microsoft.com/office/powerpoint/2010/main" val="310643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4728755" cy="2938461"/>
          </a:xfrm>
        </p:spPr>
        <p:txBody>
          <a:bodyPr/>
          <a:lstStyle/>
          <a:p>
            <a:r>
              <a:rPr lang="en-US" dirty="0"/>
              <a:t>1. Highlights</a:t>
            </a: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101113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rton Research Data 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483" y="1143000"/>
            <a:ext cx="3795753" cy="4217504"/>
          </a:xfrm>
          <a:prstGeom prst="rect">
            <a:avLst/>
          </a:prstGeom>
          <a:noFill/>
          <a:extLst>
            <a:ext uri="{909E8E84-426E-40DD-AFC4-6F175D3DCCD1}">
              <a14:hiddenFill xmlns:a14="http://schemas.microsoft.com/office/drawing/2010/main">
                <a:solidFill>
                  <a:srgbClr val="FFFFFF"/>
                </a:solidFill>
              </a14:hiddenFill>
            </a:ext>
          </a:extLst>
        </p:spPr>
      </p:pic>
      <p:sp>
        <p:nvSpPr>
          <p:cNvPr id="7" name="Trapezoid 6"/>
          <p:cNvSpPr/>
          <p:nvPr/>
        </p:nvSpPr>
        <p:spPr>
          <a:xfrm>
            <a:off x="-5815571" y="-354496"/>
            <a:ext cx="13057288" cy="6858000"/>
          </a:xfrm>
          <a:prstGeom prst="trapezoid">
            <a:avLst>
              <a:gd name="adj" fmla="val 33163"/>
            </a:avLst>
          </a:prstGeom>
          <a:solidFill>
            <a:schemeClr val="bg1"/>
          </a:solidFill>
          <a:ln>
            <a:solidFill>
              <a:schemeClr val="bg2">
                <a:lumMod val="75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
          <p:cNvSpPr>
            <a:spLocks noGrp="1"/>
          </p:cNvSpPr>
          <p:nvPr>
            <p:ph type="title"/>
          </p:nvPr>
        </p:nvSpPr>
        <p:spPr>
          <a:xfrm>
            <a:off x="287861" y="153352"/>
            <a:ext cx="3311214" cy="1477328"/>
          </a:xfrm>
        </p:spPr>
        <p:txBody>
          <a:bodyPr/>
          <a:lstStyle/>
          <a:p>
            <a:r>
              <a:rPr lang="en-GB" sz="2500" b="1" dirty="0"/>
              <a:t>More than 500 company-level fundamentals in one place</a:t>
            </a:r>
            <a:endParaRPr lang="en-US" sz="2500" dirty="0"/>
          </a:p>
        </p:txBody>
      </p:sp>
      <p:sp>
        <p:nvSpPr>
          <p:cNvPr id="9" name="Content Placeholder 26"/>
          <p:cNvSpPr>
            <a:spLocks noGrp="1"/>
          </p:cNvSpPr>
          <p:nvPr>
            <p:ph idx="1"/>
          </p:nvPr>
        </p:nvSpPr>
        <p:spPr>
          <a:xfrm>
            <a:off x="-32657" y="1524000"/>
            <a:ext cx="5671457" cy="5200738"/>
          </a:xfrm>
        </p:spPr>
        <p:txBody>
          <a:bodyPr>
            <a:normAutofit fontScale="40000" lnSpcReduction="20000"/>
          </a:bodyPr>
          <a:lstStyle/>
          <a:p>
            <a:pPr marL="285750" indent="-285750">
              <a:buFont typeface="Arial" panose="020B0604020202020204" pitchFamily="34" charset="0"/>
              <a:buChar char="•"/>
            </a:pPr>
            <a:endParaRPr lang="en-US" sz="1800" dirty="0">
              <a:solidFill>
                <a:schemeClr val="tx2"/>
              </a:solidFill>
            </a:endParaRPr>
          </a:p>
          <a:p>
            <a:pPr marL="285750" indent="-285750">
              <a:buFont typeface="Arial" panose="020B0604020202020204" pitchFamily="34" charset="0"/>
              <a:buChar char="•"/>
            </a:pPr>
            <a:r>
              <a:rPr lang="en-US" sz="4800" dirty="0"/>
              <a:t>Covering publicly traded c</a:t>
            </a:r>
            <a:r>
              <a:rPr lang="en-US" sz="4800" dirty="0">
                <a:solidFill>
                  <a:schemeClr val="tx2"/>
                </a:solidFill>
              </a:rPr>
              <a:t>ompanies in </a:t>
            </a:r>
            <a:r>
              <a:rPr lang="en-US" sz="4800" b="1" dirty="0">
                <a:solidFill>
                  <a:schemeClr val="tx2"/>
                </a:solidFill>
              </a:rPr>
              <a:t>global markets</a:t>
            </a:r>
            <a:r>
              <a:rPr lang="en-US" sz="4800" dirty="0">
                <a:solidFill>
                  <a:schemeClr val="tx2"/>
                </a:solidFill>
              </a:rPr>
              <a:t> </a:t>
            </a:r>
          </a:p>
          <a:p>
            <a:pPr marL="742950" lvl="1" indent="-285750">
              <a:buFont typeface="Arial" panose="020B0604020202020204" pitchFamily="34" charset="0"/>
              <a:buChar char="•"/>
            </a:pPr>
            <a:r>
              <a:rPr lang="en-US" sz="4200" dirty="0"/>
              <a:t>More than 80 countries </a:t>
            </a:r>
          </a:p>
          <a:p>
            <a:pPr marL="742950" lvl="1" indent="-285750">
              <a:buFont typeface="Arial" panose="020B0604020202020204" pitchFamily="34" charset="0"/>
              <a:buChar char="•"/>
            </a:pPr>
            <a:r>
              <a:rPr lang="en-US" sz="4200" dirty="0"/>
              <a:t>US &amp; Canada in not included</a:t>
            </a:r>
          </a:p>
          <a:p>
            <a:pPr marL="285750" indent="-285750">
              <a:buFont typeface="Arial" panose="020B0604020202020204" pitchFamily="34" charset="0"/>
              <a:buChar char="•"/>
            </a:pPr>
            <a:r>
              <a:rPr lang="en-US" sz="4800" dirty="0">
                <a:solidFill>
                  <a:schemeClr val="tx2"/>
                </a:solidFill>
              </a:rPr>
              <a:t>About 24,000 </a:t>
            </a:r>
            <a:r>
              <a:rPr lang="en-US" sz="4800" b="1" dirty="0">
                <a:solidFill>
                  <a:schemeClr val="tx2"/>
                </a:solidFill>
              </a:rPr>
              <a:t>active companies </a:t>
            </a:r>
            <a:r>
              <a:rPr lang="en-US" sz="4800" dirty="0">
                <a:solidFill>
                  <a:schemeClr val="tx2"/>
                </a:solidFill>
              </a:rPr>
              <a:t>and 10,000 inactive</a:t>
            </a:r>
          </a:p>
          <a:p>
            <a:pPr marL="742950" lvl="1" indent="-285750">
              <a:buFont typeface="Arial" panose="020B0604020202020204" pitchFamily="34" charset="0"/>
              <a:buChar char="•"/>
            </a:pPr>
            <a:r>
              <a:rPr lang="en-US" sz="4200" dirty="0"/>
              <a:t>No survivorship bias</a:t>
            </a:r>
            <a:r>
              <a:rPr lang="en-US" sz="4200" dirty="0">
                <a:solidFill>
                  <a:schemeClr val="tx2"/>
                </a:solidFill>
              </a:rPr>
              <a:t> </a:t>
            </a:r>
          </a:p>
          <a:p>
            <a:pPr marL="285750" indent="-285750">
              <a:buFont typeface="Arial" panose="020B0604020202020204" pitchFamily="34" charset="0"/>
              <a:buChar char="•"/>
            </a:pPr>
            <a:r>
              <a:rPr lang="en-US" sz="4800" dirty="0"/>
              <a:t>Income Statement, Balance Sheet,  Cash Flows and suppl. data items in </a:t>
            </a:r>
            <a:r>
              <a:rPr lang="en-US" sz="4800" b="1" dirty="0"/>
              <a:t>local currency</a:t>
            </a:r>
            <a:endParaRPr lang="en-US" sz="4800" dirty="0"/>
          </a:p>
          <a:p>
            <a:pPr marL="742950" lvl="1" indent="-285750">
              <a:buFont typeface="Arial" panose="020B0604020202020204" pitchFamily="34" charset="0"/>
              <a:buChar char="•"/>
            </a:pPr>
            <a:r>
              <a:rPr lang="en-US" sz="4200" dirty="0">
                <a:solidFill>
                  <a:schemeClr val="tx2"/>
                </a:solidFill>
              </a:rPr>
              <a:t>Quarterly and Annual frequencies</a:t>
            </a:r>
          </a:p>
          <a:p>
            <a:pPr marL="285750" indent="-285750">
              <a:buFont typeface="Arial" panose="020B0604020202020204" pitchFamily="34" charset="0"/>
              <a:buChar char="•"/>
            </a:pPr>
            <a:r>
              <a:rPr lang="en-US" sz="4800" dirty="0"/>
              <a:t>Market data - daily freq. </a:t>
            </a:r>
          </a:p>
          <a:p>
            <a:pPr marL="742950" lvl="1" indent="-285750">
              <a:buFont typeface="Arial" panose="020B0604020202020204" pitchFamily="34" charset="0"/>
              <a:buChar char="•"/>
            </a:pPr>
            <a:r>
              <a:rPr lang="en-US" sz="4200" dirty="0"/>
              <a:t>Prices, Dividends, Trading Volume and Shares Outstanding</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solidFill>
                <a:schemeClr val="tx2"/>
              </a:solidFill>
            </a:endParaRP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5</a:t>
            </a:fld>
            <a:endParaRPr lang="en-US"/>
          </a:p>
        </p:txBody>
      </p:sp>
    </p:spTree>
    <p:extLst>
      <p:ext uri="{BB962C8B-B14F-4D97-AF65-F5344CB8AC3E}">
        <p14:creationId xmlns:p14="http://schemas.microsoft.com/office/powerpoint/2010/main" val="65829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rton Research Data 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483" y="1143000"/>
            <a:ext cx="3795753" cy="4217504"/>
          </a:xfrm>
          <a:prstGeom prst="rect">
            <a:avLst/>
          </a:prstGeom>
          <a:noFill/>
          <a:extLst>
            <a:ext uri="{909E8E84-426E-40DD-AFC4-6F175D3DCCD1}">
              <a14:hiddenFill xmlns:a14="http://schemas.microsoft.com/office/drawing/2010/main">
                <a:solidFill>
                  <a:srgbClr val="FFFFFF"/>
                </a:solidFill>
              </a14:hiddenFill>
            </a:ext>
          </a:extLst>
        </p:spPr>
      </p:pic>
      <p:sp>
        <p:nvSpPr>
          <p:cNvPr id="7" name="Trapezoid 6"/>
          <p:cNvSpPr/>
          <p:nvPr/>
        </p:nvSpPr>
        <p:spPr>
          <a:xfrm>
            <a:off x="-5815571" y="-354496"/>
            <a:ext cx="13057288" cy="6858000"/>
          </a:xfrm>
          <a:prstGeom prst="trapezoid">
            <a:avLst>
              <a:gd name="adj" fmla="val 33163"/>
            </a:avLst>
          </a:prstGeom>
          <a:solidFill>
            <a:schemeClr val="bg1"/>
          </a:solidFill>
          <a:ln>
            <a:solidFill>
              <a:schemeClr val="bg2">
                <a:lumMod val="75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
          <p:cNvSpPr>
            <a:spLocks noGrp="1"/>
          </p:cNvSpPr>
          <p:nvPr>
            <p:ph type="title"/>
          </p:nvPr>
        </p:nvSpPr>
        <p:spPr>
          <a:xfrm>
            <a:off x="324147" y="19654"/>
            <a:ext cx="3311214" cy="1477328"/>
          </a:xfrm>
        </p:spPr>
        <p:txBody>
          <a:bodyPr/>
          <a:lstStyle/>
          <a:p>
            <a:r>
              <a:rPr lang="en-GB" sz="2500" b="1" dirty="0"/>
              <a:t>More than 500 company-level fundamentals in one place</a:t>
            </a:r>
            <a:endParaRPr lang="en-US" sz="2500" dirty="0"/>
          </a:p>
        </p:txBody>
      </p:sp>
      <p:sp>
        <p:nvSpPr>
          <p:cNvPr id="9" name="Content Placeholder 26"/>
          <p:cNvSpPr>
            <a:spLocks noGrp="1"/>
          </p:cNvSpPr>
          <p:nvPr>
            <p:ph idx="1"/>
          </p:nvPr>
        </p:nvSpPr>
        <p:spPr>
          <a:xfrm>
            <a:off x="-32657" y="1676400"/>
            <a:ext cx="5823857" cy="4724400"/>
          </a:xfrm>
        </p:spPr>
        <p:txBody>
          <a:bodyPr>
            <a:normAutofit fontScale="40000" lnSpcReduction="20000"/>
          </a:bodyPr>
          <a:lstStyle/>
          <a:p>
            <a:pPr marL="285750" indent="-285750">
              <a:buFont typeface="Arial" panose="020B0604020202020204" pitchFamily="34" charset="0"/>
              <a:buChar char="•"/>
            </a:pPr>
            <a:endParaRPr lang="en-US" sz="1800" dirty="0">
              <a:solidFill>
                <a:schemeClr val="tx2"/>
              </a:solidFill>
            </a:endParaRPr>
          </a:p>
          <a:p>
            <a:pPr marL="285750" indent="-285750">
              <a:buFont typeface="Arial" panose="020B0604020202020204" pitchFamily="34" charset="0"/>
              <a:buChar char="•"/>
            </a:pPr>
            <a:r>
              <a:rPr lang="en-US" sz="4800" dirty="0"/>
              <a:t>Times series: since 1986 - annual data; since 2003 for quarterly data</a:t>
            </a:r>
            <a:endParaRPr lang="en-GB" sz="4800" dirty="0"/>
          </a:p>
          <a:p>
            <a:pPr marL="285750" indent="-285750">
              <a:buFont typeface="Arial" panose="020B0604020202020204" pitchFamily="34" charset="0"/>
              <a:buChar char="•"/>
            </a:pPr>
            <a:r>
              <a:rPr lang="en-GB" sz="4800" b="1" dirty="0"/>
              <a:t>Normalized according to the country accounting principles</a:t>
            </a:r>
          </a:p>
          <a:p>
            <a:pPr marL="285750" indent="-285750">
              <a:buFont typeface="Arial" panose="020B0604020202020204" pitchFamily="34" charset="0"/>
              <a:buChar char="•"/>
            </a:pPr>
            <a:r>
              <a:rPr lang="en-US" sz="4800" dirty="0"/>
              <a:t>Global Indices: Constituents and Prices on </a:t>
            </a:r>
            <a:r>
              <a:rPr lang="en-GB" sz="4800" dirty="0"/>
              <a:t>90 local market indexes </a:t>
            </a:r>
          </a:p>
          <a:p>
            <a:pPr marL="285750" indent="-285750">
              <a:buFont typeface="Arial" panose="020B0604020202020204" pitchFamily="34" charset="0"/>
              <a:buChar char="•"/>
            </a:pPr>
            <a:r>
              <a:rPr lang="en-GB" sz="4800" b="1" dirty="0"/>
              <a:t>Currency files </a:t>
            </a:r>
            <a:r>
              <a:rPr lang="en-GB" sz="4800" dirty="0"/>
              <a:t>with cross-translation tables for more than 110 currencies</a:t>
            </a:r>
            <a:endParaRPr lang="en-US" sz="4800" dirty="0"/>
          </a:p>
          <a:p>
            <a:pPr marL="285750" indent="-285750">
              <a:buFont typeface="Arial" panose="020B0604020202020204" pitchFamily="34" charset="0"/>
              <a:buChar char="•"/>
            </a:pPr>
            <a:endParaRPr lang="en-GB" sz="4800" dirty="0"/>
          </a:p>
          <a:p>
            <a:pPr marL="285750" indent="-285750">
              <a:buFont typeface="Arial" panose="020B0604020202020204" pitchFamily="34" charset="0"/>
              <a:buChar char="•"/>
            </a:pPr>
            <a:r>
              <a:rPr lang="en-GB" sz="4800" b="1" dirty="0"/>
              <a:t>Main identifier: GVKEY</a:t>
            </a:r>
            <a:endParaRPr lang="en-GB" sz="4800" dirty="0"/>
          </a:p>
          <a:p>
            <a:pPr marL="742950" lvl="1" indent="-285750">
              <a:buFont typeface="Arial" panose="020B0604020202020204" pitchFamily="34" charset="0"/>
              <a:buChar char="•"/>
            </a:pPr>
            <a:r>
              <a:rPr lang="en-GB" sz="4200" dirty="0"/>
              <a:t>In case of M&amp;A, the GVKEY of acquiring company remains while the acquired is set to inactive. Including other id: ISIN, and SEDOL</a:t>
            </a:r>
            <a:r>
              <a:rPr lang="en-GB" sz="1300" dirty="0"/>
              <a:t>.</a:t>
            </a:r>
            <a:r>
              <a:rPr lang="en-US" sz="4200" dirty="0"/>
              <a:t/>
            </a:r>
            <a:br>
              <a:rPr lang="en-US" sz="4200" dirty="0"/>
            </a:br>
            <a:endParaRPr lang="en-US" sz="1200" dirty="0">
              <a:solidFill>
                <a:schemeClr val="tx2"/>
              </a:solidFill>
            </a:endParaRP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6</a:t>
            </a:fld>
            <a:endParaRPr lang="en-US"/>
          </a:p>
        </p:txBody>
      </p:sp>
    </p:spTree>
    <p:extLst>
      <p:ext uri="{BB962C8B-B14F-4D97-AF65-F5344CB8AC3E}">
        <p14:creationId xmlns:p14="http://schemas.microsoft.com/office/powerpoint/2010/main" val="349851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7395755" cy="2938461"/>
          </a:xfrm>
        </p:spPr>
        <p:txBody>
          <a:bodyPr/>
          <a:lstStyle/>
          <a:p>
            <a:r>
              <a:rPr lang="en-US" dirty="0"/>
              <a:t>2. Types of Compustat Global Data</a:t>
            </a: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149376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000" dirty="0"/>
              <a:t>Types of Compustat Global data</a:t>
            </a:r>
          </a:p>
        </p:txBody>
      </p:sp>
      <p:sp>
        <p:nvSpPr>
          <p:cNvPr id="4" name="Footer Placeholder 3"/>
          <p:cNvSpPr>
            <a:spLocks noGrp="1"/>
          </p:cNvSpPr>
          <p:nvPr>
            <p:ph type="ftr" sz="quarter" idx="11"/>
          </p:nvPr>
        </p:nvSpPr>
        <p:spPr/>
        <p:txBody>
          <a:bodyPr/>
          <a:lstStyle/>
          <a:p>
            <a:r>
              <a:rPr lang="en-US" dirty="0">
                <a:solidFill>
                  <a:schemeClr val="bg1"/>
                </a:solidFill>
              </a:rPr>
              <a:t>Wharton Research Data Services</a:t>
            </a:r>
          </a:p>
        </p:txBody>
      </p:sp>
      <p:sp>
        <p:nvSpPr>
          <p:cNvPr id="5" name="Slide Number Placeholder 4"/>
          <p:cNvSpPr>
            <a:spLocks noGrp="1"/>
          </p:cNvSpPr>
          <p:nvPr>
            <p:ph type="sldNum" sz="quarter" idx="12"/>
          </p:nvPr>
        </p:nvSpPr>
        <p:spPr/>
        <p:txBody>
          <a:bodyPr/>
          <a:lstStyle/>
          <a:p>
            <a:fld id="{68EE525B-90CE-4B14-91B6-1BFA233CFAA5}" type="slidenum">
              <a:rPr lang="en-US" smtClean="0"/>
              <a:t>8</a:t>
            </a:fld>
            <a:endParaRPr lang="en-US"/>
          </a:p>
        </p:txBody>
      </p:sp>
      <p:grpSp>
        <p:nvGrpSpPr>
          <p:cNvPr id="9" name="Group 8"/>
          <p:cNvGrpSpPr/>
          <p:nvPr/>
        </p:nvGrpSpPr>
        <p:grpSpPr>
          <a:xfrm>
            <a:off x="1620491" y="1503680"/>
            <a:ext cx="5696886" cy="724190"/>
            <a:chOff x="1770714" y="3200400"/>
            <a:chExt cx="5696886" cy="724190"/>
          </a:xfrm>
        </p:grpSpPr>
        <p:sp>
          <p:nvSpPr>
            <p:cNvPr id="10" name="Rechteck 50" descr="PresentationLoad.com"/>
            <p:cNvSpPr/>
            <p:nvPr/>
          </p:nvSpPr>
          <p:spPr>
            <a:xfrm>
              <a:off x="1770714" y="3230772"/>
              <a:ext cx="5696886" cy="6938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1778618" y="3228518"/>
              <a:ext cx="944055" cy="696072"/>
              <a:chOff x="1778618" y="3228518"/>
              <a:chExt cx="944055" cy="696072"/>
            </a:xfrm>
          </p:grpSpPr>
          <p:sp>
            <p:nvSpPr>
              <p:cNvPr id="12" name="Rectangle 11"/>
              <p:cNvSpPr/>
              <p:nvPr/>
            </p:nvSpPr>
            <p:spPr>
              <a:xfrm>
                <a:off x="1778618" y="3230772"/>
                <a:ext cx="662097" cy="693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98"/>
              <p:cNvSpPr/>
              <p:nvPr/>
            </p:nvSpPr>
            <p:spPr>
              <a:xfrm>
                <a:off x="2441448" y="3228518"/>
                <a:ext cx="281225" cy="693818"/>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feld 110"/>
            <p:cNvSpPr txBox="1"/>
            <p:nvPr/>
          </p:nvSpPr>
          <p:spPr>
            <a:xfrm>
              <a:off x="1975947" y="3200400"/>
              <a:ext cx="538653" cy="707886"/>
            </a:xfrm>
            <a:prstGeom prst="rect">
              <a:avLst/>
            </a:prstGeom>
            <a:noFill/>
          </p:spPr>
          <p:txBody>
            <a:bodyPr wrap="square" rtlCol="0">
              <a:spAutoFit/>
            </a:bodyPr>
            <a:lstStyle/>
            <a:p>
              <a:r>
                <a:rPr lang="de-DE" sz="4000" b="1" dirty="0">
                  <a:solidFill>
                    <a:schemeClr val="bg1"/>
                  </a:solidFill>
                  <a:latin typeface="Arial" panose="020B0604020202020204" pitchFamily="34" charset="0"/>
                  <a:cs typeface="Arial" panose="020B0604020202020204" pitchFamily="34" charset="0"/>
                </a:rPr>
                <a:t>1</a:t>
              </a:r>
              <a:endParaRPr lang="de-DE" sz="4000" b="1" baseline="30000" dirty="0">
                <a:solidFill>
                  <a:schemeClr val="bg1"/>
                </a:solidFill>
                <a:latin typeface="Arial" panose="020B0604020202020204" pitchFamily="34" charset="0"/>
                <a:cs typeface="Arial" panose="020B0604020202020204" pitchFamily="34" charset="0"/>
              </a:endParaRPr>
            </a:p>
          </p:txBody>
        </p:sp>
        <p:sp>
          <p:nvSpPr>
            <p:cNvPr id="14" name="Rechteck 1"/>
            <p:cNvSpPr/>
            <p:nvPr/>
          </p:nvSpPr>
          <p:spPr>
            <a:xfrm>
              <a:off x="2847054" y="3427199"/>
              <a:ext cx="3553746" cy="307777"/>
            </a:xfrm>
            <a:prstGeom prst="rect">
              <a:avLst/>
            </a:prstGeom>
          </p:spPr>
          <p:txBody>
            <a:bodyPr wrap="square">
              <a:spAutoFit/>
            </a:bodyPr>
            <a:lstStyle/>
            <a:p>
              <a:r>
                <a:rPr lang="en-US" sz="1400" dirty="0">
                  <a:solidFill>
                    <a:schemeClr val="tx2"/>
                  </a:solidFill>
                </a:rPr>
                <a:t>Fundamentals – Annual and Quarterly</a:t>
              </a:r>
            </a:p>
          </p:txBody>
        </p:sp>
      </p:grpSp>
      <p:grpSp>
        <p:nvGrpSpPr>
          <p:cNvPr id="11" name="Group 10"/>
          <p:cNvGrpSpPr/>
          <p:nvPr/>
        </p:nvGrpSpPr>
        <p:grpSpPr>
          <a:xfrm>
            <a:off x="1618314" y="2480194"/>
            <a:ext cx="5696886" cy="724190"/>
            <a:chOff x="1770714" y="4112546"/>
            <a:chExt cx="5696886" cy="724190"/>
          </a:xfrm>
        </p:grpSpPr>
        <p:sp>
          <p:nvSpPr>
            <p:cNvPr id="30" name="Rechteck 50" descr="PresentationLoad.com"/>
            <p:cNvSpPr/>
            <p:nvPr/>
          </p:nvSpPr>
          <p:spPr>
            <a:xfrm>
              <a:off x="1770714" y="4114800"/>
              <a:ext cx="5696886" cy="6938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1778618" y="4112546"/>
              <a:ext cx="944055" cy="696072"/>
              <a:chOff x="1778618" y="3228518"/>
              <a:chExt cx="944055" cy="696072"/>
            </a:xfrm>
          </p:grpSpPr>
          <p:sp>
            <p:nvSpPr>
              <p:cNvPr id="25" name="Rectangle 24"/>
              <p:cNvSpPr/>
              <p:nvPr/>
            </p:nvSpPr>
            <p:spPr>
              <a:xfrm>
                <a:off x="1778618" y="3230772"/>
                <a:ext cx="662097" cy="693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98"/>
              <p:cNvSpPr/>
              <p:nvPr/>
            </p:nvSpPr>
            <p:spPr>
              <a:xfrm>
                <a:off x="2441448" y="3228518"/>
                <a:ext cx="281225" cy="69607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hteck 1"/>
            <p:cNvSpPr/>
            <p:nvPr/>
          </p:nvSpPr>
          <p:spPr>
            <a:xfrm>
              <a:off x="2847054" y="4311227"/>
              <a:ext cx="3553746" cy="307777"/>
            </a:xfrm>
            <a:prstGeom prst="rect">
              <a:avLst/>
            </a:prstGeom>
          </p:spPr>
          <p:txBody>
            <a:bodyPr wrap="square">
              <a:spAutoFit/>
            </a:bodyPr>
            <a:lstStyle/>
            <a:p>
              <a:r>
                <a:rPr lang="en-US" sz="1400" dirty="0">
                  <a:solidFill>
                    <a:schemeClr val="tx2"/>
                  </a:solidFill>
                </a:rPr>
                <a:t>Index Constituents and Index Prices</a:t>
              </a:r>
            </a:p>
          </p:txBody>
        </p:sp>
        <p:sp>
          <p:nvSpPr>
            <p:cNvPr id="34" name="Textfeld 110"/>
            <p:cNvSpPr txBox="1"/>
            <p:nvPr/>
          </p:nvSpPr>
          <p:spPr>
            <a:xfrm>
              <a:off x="1963082" y="4128850"/>
              <a:ext cx="485538" cy="707886"/>
            </a:xfrm>
            <a:prstGeom prst="rect">
              <a:avLst/>
            </a:prstGeom>
            <a:noFill/>
          </p:spPr>
          <p:txBody>
            <a:bodyPr wrap="square" rtlCol="0">
              <a:spAutoFit/>
            </a:bodyPr>
            <a:lstStyle/>
            <a:p>
              <a:r>
                <a:rPr lang="de-DE" sz="4000" b="1" dirty="0">
                  <a:solidFill>
                    <a:schemeClr val="bg1"/>
                  </a:solidFill>
                  <a:latin typeface="Arial" panose="020B0604020202020204" pitchFamily="34" charset="0"/>
                  <a:cs typeface="Arial" panose="020B0604020202020204" pitchFamily="34" charset="0"/>
                </a:rPr>
                <a:t>2</a:t>
              </a:r>
              <a:endParaRPr lang="de-DE" sz="4000" b="1" baseline="30000" dirty="0">
                <a:solidFill>
                  <a:schemeClr val="bg1"/>
                </a:solidFill>
                <a:latin typeface="Arial" panose="020B0604020202020204" pitchFamily="34" charset="0"/>
                <a:cs typeface="Arial" panose="020B0604020202020204" pitchFamily="34" charset="0"/>
              </a:endParaRPr>
            </a:p>
          </p:txBody>
        </p:sp>
      </p:grpSp>
      <p:grpSp>
        <p:nvGrpSpPr>
          <p:cNvPr id="15" name="Group 14"/>
          <p:cNvGrpSpPr/>
          <p:nvPr/>
        </p:nvGrpSpPr>
        <p:grpSpPr>
          <a:xfrm>
            <a:off x="1647989" y="3474101"/>
            <a:ext cx="5696886" cy="721937"/>
            <a:chOff x="1770714" y="5026248"/>
            <a:chExt cx="5696886" cy="721937"/>
          </a:xfrm>
        </p:grpSpPr>
        <p:sp>
          <p:nvSpPr>
            <p:cNvPr id="35" name="Rechteck 50" descr="PresentationLoad.com"/>
            <p:cNvSpPr/>
            <p:nvPr/>
          </p:nvSpPr>
          <p:spPr>
            <a:xfrm>
              <a:off x="1770714" y="5026248"/>
              <a:ext cx="5696886" cy="6966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1773936" y="5029094"/>
              <a:ext cx="944055" cy="694944"/>
              <a:chOff x="1778618" y="3228518"/>
              <a:chExt cx="944055" cy="696072"/>
            </a:xfrm>
          </p:grpSpPr>
          <p:sp>
            <p:nvSpPr>
              <p:cNvPr id="28" name="Rectangle 27"/>
              <p:cNvSpPr/>
              <p:nvPr/>
            </p:nvSpPr>
            <p:spPr>
              <a:xfrm>
                <a:off x="1778618" y="3230772"/>
                <a:ext cx="662097" cy="693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98"/>
              <p:cNvSpPr/>
              <p:nvPr/>
            </p:nvSpPr>
            <p:spPr>
              <a:xfrm>
                <a:off x="2441448" y="3228518"/>
                <a:ext cx="281225" cy="693818"/>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hteck 1"/>
            <p:cNvSpPr/>
            <p:nvPr/>
          </p:nvSpPr>
          <p:spPr>
            <a:xfrm>
              <a:off x="2847054" y="5222676"/>
              <a:ext cx="4468146" cy="307777"/>
            </a:xfrm>
            <a:prstGeom prst="rect">
              <a:avLst/>
            </a:prstGeom>
          </p:spPr>
          <p:txBody>
            <a:bodyPr wrap="square">
              <a:spAutoFit/>
            </a:bodyPr>
            <a:lstStyle/>
            <a:p>
              <a:r>
                <a:rPr lang="en-US" sz="1400" dirty="0">
                  <a:solidFill>
                    <a:schemeClr val="tx2"/>
                  </a:solidFill>
                </a:rPr>
                <a:t>Security Daily</a:t>
              </a:r>
            </a:p>
          </p:txBody>
        </p:sp>
        <p:sp>
          <p:nvSpPr>
            <p:cNvPr id="39" name="Textfeld 110"/>
            <p:cNvSpPr txBox="1"/>
            <p:nvPr/>
          </p:nvSpPr>
          <p:spPr>
            <a:xfrm>
              <a:off x="1963082" y="5040299"/>
              <a:ext cx="476744" cy="707886"/>
            </a:xfrm>
            <a:prstGeom prst="rect">
              <a:avLst/>
            </a:prstGeom>
            <a:noFill/>
          </p:spPr>
          <p:txBody>
            <a:bodyPr wrap="square" rtlCol="0">
              <a:spAutoFit/>
            </a:bodyPr>
            <a:lstStyle/>
            <a:p>
              <a:r>
                <a:rPr lang="de-DE" sz="4000" b="1" dirty="0">
                  <a:solidFill>
                    <a:schemeClr val="bg1"/>
                  </a:solidFill>
                  <a:latin typeface="Arial" panose="020B0604020202020204" pitchFamily="34" charset="0"/>
                  <a:cs typeface="Arial" panose="020B0604020202020204" pitchFamily="34" charset="0"/>
                </a:rPr>
                <a:t>3</a:t>
              </a:r>
              <a:endParaRPr lang="de-DE" sz="4000" b="1" baseline="300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528624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86245" y="1633539"/>
            <a:ext cx="5033555" cy="2938461"/>
          </a:xfrm>
        </p:spPr>
        <p:txBody>
          <a:bodyPr/>
          <a:lstStyle/>
          <a:p>
            <a:r>
              <a:rPr lang="en-US" dirty="0"/>
              <a:t>3. How the Data looks…</a:t>
            </a:r>
          </a:p>
        </p:txBody>
      </p:sp>
      <p:sp>
        <p:nvSpPr>
          <p:cNvPr id="8" name="Text Placeholder 1"/>
          <p:cNvSpPr>
            <a:spLocks noGrp="1"/>
          </p:cNvSpPr>
          <p:nvPr>
            <p:ph type="body" idx="1"/>
          </p:nvPr>
        </p:nvSpPr>
        <p:spPr>
          <a:xfrm>
            <a:off x="986245" y="4724401"/>
            <a:ext cx="5185955" cy="478144"/>
          </a:xfrm>
        </p:spPr>
        <p:txBody>
          <a:bodyPr/>
          <a:lstStyle/>
          <a:p>
            <a:endParaRPr lang="en-US" dirty="0"/>
          </a:p>
        </p:txBody>
      </p:sp>
    </p:spTree>
    <p:extLst>
      <p:ext uri="{BB962C8B-B14F-4D97-AF65-F5344CB8AC3E}">
        <p14:creationId xmlns:p14="http://schemas.microsoft.com/office/powerpoint/2010/main" val="4037157305"/>
      </p:ext>
    </p:extLst>
  </p:cSld>
  <p:clrMapOvr>
    <a:masterClrMapping/>
  </p:clrMapOvr>
</p:sld>
</file>

<file path=ppt/theme/theme1.xml><?xml version="1.0" encoding="utf-8"?>
<a:theme xmlns:a="http://schemas.openxmlformats.org/drawingml/2006/main" name="Wharton 2016 4:3">
  <a:themeElements>
    <a:clrScheme name="Wharton 2016">
      <a:dk1>
        <a:srgbClr val="2D2C41"/>
      </a:dk1>
      <a:lt1>
        <a:srgbClr val="FFFFFF"/>
      </a:lt1>
      <a:dk2>
        <a:srgbClr val="004785"/>
      </a:dk2>
      <a:lt2>
        <a:srgbClr val="EEEDEA"/>
      </a:lt2>
      <a:accent1>
        <a:srgbClr val="004785"/>
      </a:accent1>
      <a:accent2>
        <a:srgbClr val="A90533"/>
      </a:accent2>
      <a:accent3>
        <a:srgbClr val="026CB5"/>
      </a:accent3>
      <a:accent4>
        <a:srgbClr val="06AAFC"/>
      </a:accent4>
      <a:accent5>
        <a:srgbClr val="96227D"/>
      </a:accent5>
      <a:accent6>
        <a:srgbClr val="D7BC6A"/>
      </a:accent6>
      <a:hlink>
        <a:srgbClr val="06AAFC"/>
      </a:hlink>
      <a:folHlink>
        <a:srgbClr val="06AAFC"/>
      </a:folHlink>
    </a:clrScheme>
    <a:fontScheme name="Wharton 2016">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knowledge_master1-3_theme</Template>
  <TotalTime>10451</TotalTime>
  <Words>681</Words>
  <Application>Microsoft Office PowerPoint</Application>
  <PresentationFormat>On-screen Show (4:3)</PresentationFormat>
  <Paragraphs>140</Paragraphs>
  <Slides>27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vt:lpstr>
      <vt:lpstr>Calibri</vt:lpstr>
      <vt:lpstr>Garamond</vt:lpstr>
      <vt:lpstr>Wharton 2016 4:3</vt:lpstr>
      <vt:lpstr>Compustat Global in WRDS:                                                                                                                                                                                           The Basics</vt:lpstr>
      <vt:lpstr>Compustat Global in WRDS: The Basics</vt:lpstr>
      <vt:lpstr>Compustat Global in WRDS: The Basics</vt:lpstr>
      <vt:lpstr>1. Highlights</vt:lpstr>
      <vt:lpstr>More than 500 company-level fundamentals in one place</vt:lpstr>
      <vt:lpstr>More than 500 company-level fundamentals in one place</vt:lpstr>
      <vt:lpstr>2. Types of Compustat Global Data</vt:lpstr>
      <vt:lpstr>Types of Compustat Global data</vt:lpstr>
      <vt:lpstr>3. How the Data looks…</vt:lpstr>
      <vt:lpstr>Annual Fundamentals Data for Canon Inc. </vt:lpstr>
      <vt:lpstr>Index Monthly Prices Data for S&amp;P Global 100 </vt:lpstr>
      <vt:lpstr>Index Constituents Data for S&amp;P Global 100 (extract) </vt:lpstr>
      <vt:lpstr>Security Daily data for Royal Dutch Shell PLC</vt:lpstr>
      <vt:lpstr>4. How to Filter by Country</vt:lpstr>
      <vt:lpstr>How to filter by Country</vt:lpstr>
      <vt:lpstr>How to filter by Country</vt:lpstr>
      <vt:lpstr>PowerPoint Presentation</vt:lpstr>
      <vt:lpstr>5. Some Research Questions</vt:lpstr>
      <vt:lpstr>Some Research Questions</vt:lpstr>
      <vt:lpstr>A. Calculating the Market Value of a Firm</vt:lpstr>
      <vt:lpstr>Calculating the Market Value of a Firm  Market value of equity as of the December end of any given fiscal year can be obtained as a product of the close market price at the calendar year end (PRCCD  variable in Compustat Global Security Daily) times the shares outstanding (CSHOC). CSHO represents the net number of all common shares outstanding at year-end, excluding treasury shares.                                Market Value = PRCCD x CSHOC.   </vt:lpstr>
      <vt:lpstr>B. Adjusting the Daily Securities Prices for Stock Splits</vt:lpstr>
      <vt:lpstr>Adjusting the Daily Securities Prices for Stock Splits</vt:lpstr>
      <vt:lpstr>C. Computing Returns</vt:lpstr>
      <vt:lpstr>Computing Returns</vt:lpstr>
      <vt:lpstr>Summary</vt:lpstr>
      <vt:lpstr>PowerPoint Presentation</vt:lpstr>
    </vt:vector>
  </TitlesOfParts>
  <Company>The Wharton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tranac</dc:creator>
  <cp:lastModifiedBy>Pietro Reggiani</cp:lastModifiedBy>
  <cp:revision>534</cp:revision>
  <cp:lastPrinted>2012-04-12T19:17:32Z</cp:lastPrinted>
  <dcterms:created xsi:type="dcterms:W3CDTF">2012-04-03T15:29:58Z</dcterms:created>
  <dcterms:modified xsi:type="dcterms:W3CDTF">2020-10-11T23:26:12Z</dcterms:modified>
</cp:coreProperties>
</file>