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bookmarkIdSeed="2">
  <p:sldMasterIdLst>
    <p:sldMasterId id="2147483659" r:id="rId1"/>
  </p:sldMasterIdLst>
  <p:notesMasterIdLst>
    <p:notesMasterId r:id="rId22"/>
  </p:notesMasterIdLst>
  <p:sldIdLst>
    <p:sldId id="256" r:id="rId2"/>
    <p:sldId id="285" r:id="rId3"/>
    <p:sldId id="286" r:id="rId4"/>
    <p:sldId id="289" r:id="rId5"/>
    <p:sldId id="290" r:id="rId6"/>
    <p:sldId id="291" r:id="rId7"/>
    <p:sldId id="292" r:id="rId8"/>
    <p:sldId id="293" r:id="rId9"/>
    <p:sldId id="294" r:id="rId10"/>
    <p:sldId id="265" r:id="rId11"/>
    <p:sldId id="267" r:id="rId12"/>
    <p:sldId id="273" r:id="rId13"/>
    <p:sldId id="269" r:id="rId14"/>
    <p:sldId id="274" r:id="rId15"/>
    <p:sldId id="275" r:id="rId16"/>
    <p:sldId id="276" r:id="rId17"/>
    <p:sldId id="277" r:id="rId18"/>
    <p:sldId id="279" r:id="rId19"/>
    <p:sldId id="283" r:id="rId20"/>
    <p:sldId id="284"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2"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763832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240146" y="152521"/>
            <a:ext cx="8520600" cy="1024272"/>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it-IT" sz="2800" dirty="0">
                <a:latin typeface="Algerian" panose="04020705040A02060702" pitchFamily="82" charset="0"/>
              </a:rPr>
              <a:t>Mio nonno deportato ad </a:t>
            </a:r>
            <a:r>
              <a:rPr lang="it-IT" sz="2800" dirty="0" err="1">
                <a:latin typeface="Algerian" panose="04020705040A02060702" pitchFamily="82" charset="0"/>
              </a:rPr>
              <a:t>Armenstein</a:t>
            </a:r>
            <a:r>
              <a:rPr lang="it-IT" sz="2800" dirty="0">
                <a:latin typeface="Algerian" panose="04020705040A02060702" pitchFamily="82" charset="0"/>
              </a:rPr>
              <a:t>, il suo diario inedito. </a:t>
            </a:r>
            <a:endParaRPr sz="2800" dirty="0">
              <a:latin typeface="Algerian" panose="04020705040A02060702" pitchFamily="82" charset="0"/>
            </a:endParaRPr>
          </a:p>
        </p:txBody>
      </p:sp>
      <p:sp>
        <p:nvSpPr>
          <p:cNvPr id="55" name="Shape 55"/>
          <p:cNvSpPr txBox="1">
            <a:spLocks noGrp="1"/>
          </p:cNvSpPr>
          <p:nvPr>
            <p:ph type="subTitle" idx="1"/>
          </p:nvPr>
        </p:nvSpPr>
        <p:spPr>
          <a:xfrm>
            <a:off x="6138415" y="1176793"/>
            <a:ext cx="2622331" cy="792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IT" sz="1400" i="1" dirty="0"/>
              <a:t>(A cura di Pietro Ricci)</a:t>
            </a:r>
            <a:endParaRPr sz="1400" i="1" dirty="0"/>
          </a:p>
        </p:txBody>
      </p:sp>
      <p:pic>
        <p:nvPicPr>
          <p:cNvPr id="5" name="Shape 98">
            <a:extLst>
              <a:ext uri="{FF2B5EF4-FFF2-40B4-BE49-F238E27FC236}">
                <a16:creationId xmlns:a16="http://schemas.microsoft.com/office/drawing/2014/main" id="{7C91CA84-2A6E-4D93-9AD2-B8B6F4A577A4}"/>
              </a:ext>
            </a:extLst>
          </p:cNvPr>
          <p:cNvPicPr preferRelativeResize="0"/>
          <p:nvPr/>
        </p:nvPicPr>
        <p:blipFill rotWithShape="1">
          <a:blip r:embed="rId3">
            <a:alphaModFix/>
          </a:blip>
          <a:srcRect l="38928" t="23100" r="34377" b="49998"/>
          <a:stretch/>
        </p:blipFill>
        <p:spPr>
          <a:xfrm>
            <a:off x="3288030" y="1573093"/>
            <a:ext cx="2204499" cy="321983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D25145-D8FB-B360-8975-B2016CA349EA}"/>
              </a:ext>
            </a:extLst>
          </p:cNvPr>
          <p:cNvSpPr>
            <a:spLocks noGrp="1"/>
          </p:cNvSpPr>
          <p:nvPr>
            <p:ph type="title"/>
          </p:nvPr>
        </p:nvSpPr>
        <p:spPr/>
        <p:txBody>
          <a:bodyPr/>
          <a:lstStyle/>
          <a:p>
            <a:pPr algn="ctr"/>
            <a:r>
              <a:rPr lang="it-IT" dirty="0"/>
              <a:t>LA CODIFICA </a:t>
            </a:r>
          </a:p>
        </p:txBody>
      </p:sp>
      <p:sp>
        <p:nvSpPr>
          <p:cNvPr id="3" name="Segnaposto testo 2">
            <a:extLst>
              <a:ext uri="{FF2B5EF4-FFF2-40B4-BE49-F238E27FC236}">
                <a16:creationId xmlns:a16="http://schemas.microsoft.com/office/drawing/2014/main" id="{7162BBB1-8D58-CEE7-6721-5204C2F01BDE}"/>
              </a:ext>
            </a:extLst>
          </p:cNvPr>
          <p:cNvSpPr>
            <a:spLocks noGrp="1"/>
          </p:cNvSpPr>
          <p:nvPr>
            <p:ph type="body" idx="1"/>
          </p:nvPr>
        </p:nvSpPr>
        <p:spPr/>
        <p:txBody>
          <a:bodyPr/>
          <a:lstStyle/>
          <a:p>
            <a:pPr marL="114300" indent="0">
              <a:buNone/>
            </a:pPr>
            <a:r>
              <a:rPr lang="it-IT" dirty="0">
                <a:solidFill>
                  <a:schemeClr val="tx1"/>
                </a:solidFill>
              </a:rPr>
              <a:t>Il diario è stato oggetto di una codifica XML che consente di marcarne e strutturarne i dati riguardo gli interventi editoriali e autoriali, e il lessico dantesco. </a:t>
            </a:r>
          </a:p>
          <a:p>
            <a:pPr marL="114300" indent="0">
              <a:buNone/>
            </a:pPr>
            <a:endParaRPr lang="it-IT" dirty="0">
              <a:solidFill>
                <a:schemeClr val="tx1"/>
              </a:solidFill>
            </a:endParaRPr>
          </a:p>
          <a:p>
            <a:pPr marL="114300" indent="0">
              <a:buNone/>
            </a:pPr>
            <a:r>
              <a:rPr lang="it-IT" dirty="0">
                <a:solidFill>
                  <a:schemeClr val="tx1"/>
                </a:solidFill>
              </a:rPr>
              <a:t>XML, è un  linguaggio di markup dichiarativo e inoltre è il linguaggio di marcatura più usato per la codifica di alto livello di documenti testuali in quanto garantisce vantaggi come un’elevata portabilità e separazione tra contenuto e presentazione dei dati. </a:t>
            </a:r>
          </a:p>
          <a:p>
            <a:pPr marL="114300" indent="0">
              <a:buNone/>
            </a:pPr>
            <a:endParaRPr lang="it-IT" dirty="0">
              <a:solidFill>
                <a:schemeClr val="tx1"/>
              </a:solidFill>
            </a:endParaRPr>
          </a:p>
          <a:p>
            <a:pPr marL="114300" indent="0">
              <a:buNone/>
            </a:pPr>
            <a:endParaRPr lang="it-IT" dirty="0">
              <a:solidFill>
                <a:schemeClr val="tx1"/>
              </a:solidFill>
            </a:endParaRPr>
          </a:p>
        </p:txBody>
      </p:sp>
    </p:spTree>
    <p:extLst>
      <p:ext uri="{BB962C8B-B14F-4D97-AF65-F5344CB8AC3E}">
        <p14:creationId xmlns:p14="http://schemas.microsoft.com/office/powerpoint/2010/main" val="3907221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F7AE814C-5EF6-826B-4D91-641AD839C03B}"/>
              </a:ext>
            </a:extLst>
          </p:cNvPr>
          <p:cNvSpPr>
            <a:spLocks noGrp="1"/>
          </p:cNvSpPr>
          <p:nvPr>
            <p:ph type="body" idx="1"/>
          </p:nvPr>
        </p:nvSpPr>
        <p:spPr>
          <a:xfrm>
            <a:off x="319195" y="657800"/>
            <a:ext cx="8442556" cy="1493290"/>
          </a:xfrm>
        </p:spPr>
        <p:txBody>
          <a:bodyPr/>
          <a:lstStyle/>
          <a:p>
            <a:pPr marL="114300" indent="0">
              <a:buNone/>
            </a:pPr>
            <a:r>
              <a:rPr lang="it-IT" dirty="0"/>
              <a:t>Per definire un vocabolario XML con il quale codificare un documento, è necessario specificare uno schema di codifica. </a:t>
            </a:r>
          </a:p>
          <a:p>
            <a:pPr marL="114300" indent="0">
              <a:buNone/>
            </a:pPr>
            <a:r>
              <a:rPr lang="it-IT" dirty="0"/>
              <a:t>Uno schema di codifica stabilisce le regole che definiscono la gestione dei tag e degli attributi ad essi associati. </a:t>
            </a:r>
          </a:p>
          <a:p>
            <a:pPr marL="114300" indent="0">
              <a:buNone/>
            </a:pPr>
            <a:endParaRPr lang="it-IT" dirty="0"/>
          </a:p>
          <a:p>
            <a:pPr marL="114300" indent="0">
              <a:buNone/>
            </a:pPr>
            <a:endParaRPr lang="it-IT" dirty="0"/>
          </a:p>
          <a:p>
            <a:pPr marL="114300" indent="0">
              <a:buNone/>
            </a:pPr>
            <a:endParaRPr lang="it-IT" dirty="0"/>
          </a:p>
          <a:p>
            <a:pPr marL="114300" indent="0">
              <a:buNone/>
            </a:pPr>
            <a:endParaRPr lang="it-IT" dirty="0"/>
          </a:p>
          <a:p>
            <a:pPr marL="114300" indent="0">
              <a:buNone/>
            </a:pPr>
            <a:endParaRPr lang="it-IT" dirty="0"/>
          </a:p>
        </p:txBody>
      </p:sp>
      <p:sp>
        <p:nvSpPr>
          <p:cNvPr id="4" name="CasellaDiTesto 3">
            <a:extLst>
              <a:ext uri="{FF2B5EF4-FFF2-40B4-BE49-F238E27FC236}">
                <a16:creationId xmlns:a16="http://schemas.microsoft.com/office/drawing/2014/main" id="{C340F8C9-101D-6F0C-8FFC-CC8367665F90}"/>
              </a:ext>
            </a:extLst>
          </p:cNvPr>
          <p:cNvSpPr txBox="1"/>
          <p:nvPr/>
        </p:nvSpPr>
        <p:spPr>
          <a:xfrm>
            <a:off x="3170420" y="205293"/>
            <a:ext cx="2803160" cy="369332"/>
          </a:xfrm>
          <a:prstGeom prst="rect">
            <a:avLst/>
          </a:prstGeom>
          <a:noFill/>
        </p:spPr>
        <p:txBody>
          <a:bodyPr wrap="square" rtlCol="0">
            <a:spAutoFit/>
          </a:bodyPr>
          <a:lstStyle/>
          <a:p>
            <a:r>
              <a:rPr lang="it-IT" sz="1800" dirty="0">
                <a:solidFill>
                  <a:schemeClr val="tx1"/>
                </a:solidFill>
              </a:rPr>
              <a:t>LO SCHEMA XML-TEI</a:t>
            </a:r>
          </a:p>
        </p:txBody>
      </p:sp>
      <p:pic>
        <p:nvPicPr>
          <p:cNvPr id="5" name="Immagine 4">
            <a:extLst>
              <a:ext uri="{FF2B5EF4-FFF2-40B4-BE49-F238E27FC236}">
                <a16:creationId xmlns:a16="http://schemas.microsoft.com/office/drawing/2014/main" id="{DB057917-349B-4F82-88F2-FFFA4AEE90C2}"/>
              </a:ext>
            </a:extLst>
          </p:cNvPr>
          <p:cNvPicPr>
            <a:picLocks noChangeAspect="1"/>
          </p:cNvPicPr>
          <p:nvPr/>
        </p:nvPicPr>
        <p:blipFill>
          <a:blip r:embed="rId2"/>
          <a:stretch>
            <a:fillRect/>
          </a:stretch>
        </p:blipFill>
        <p:spPr>
          <a:xfrm>
            <a:off x="5771214" y="2003094"/>
            <a:ext cx="2555824" cy="2810387"/>
          </a:xfrm>
          <a:prstGeom prst="rect">
            <a:avLst/>
          </a:prstGeom>
        </p:spPr>
      </p:pic>
      <p:sp>
        <p:nvSpPr>
          <p:cNvPr id="7" name="CasellaDiTesto 6">
            <a:extLst>
              <a:ext uri="{FF2B5EF4-FFF2-40B4-BE49-F238E27FC236}">
                <a16:creationId xmlns:a16="http://schemas.microsoft.com/office/drawing/2014/main" id="{2D121AA0-1422-3D53-22A9-AEF4FC8A693F}"/>
              </a:ext>
            </a:extLst>
          </p:cNvPr>
          <p:cNvSpPr txBox="1"/>
          <p:nvPr/>
        </p:nvSpPr>
        <p:spPr>
          <a:xfrm>
            <a:off x="528404" y="2234265"/>
            <a:ext cx="4534524" cy="1815882"/>
          </a:xfrm>
          <a:prstGeom prst="rect">
            <a:avLst/>
          </a:prstGeom>
          <a:noFill/>
        </p:spPr>
        <p:txBody>
          <a:bodyPr wrap="square" rtlCol="0">
            <a:spAutoFit/>
          </a:bodyPr>
          <a:lstStyle/>
          <a:p>
            <a:r>
              <a:rPr lang="it-IT" dirty="0">
                <a:solidFill>
                  <a:schemeClr val="tx1"/>
                </a:solidFill>
              </a:rPr>
              <a:t>Lo schema di codifica a cui la maggior parte degli studiosi di informatica umanistica fa riferimento, è quello messo a punto dalla TEI (Text Encoding </a:t>
            </a:r>
            <a:r>
              <a:rPr lang="it-IT" dirty="0" err="1">
                <a:solidFill>
                  <a:schemeClr val="tx1"/>
                </a:solidFill>
              </a:rPr>
              <a:t>Initiative</a:t>
            </a:r>
            <a:r>
              <a:rPr lang="it-IT" dirty="0">
                <a:solidFill>
                  <a:schemeClr val="tx1"/>
                </a:solidFill>
              </a:rPr>
              <a:t>), tantoché si può parlare di vocabolario XML-TEI. </a:t>
            </a:r>
          </a:p>
          <a:p>
            <a:r>
              <a:rPr lang="it-IT" dirty="0">
                <a:solidFill>
                  <a:schemeClr val="tx1"/>
                </a:solidFill>
              </a:rPr>
              <a:t>Il vocabolario definito dal consorzio TEI è ormai uno standard de facto per la rappresentazione di documenti testuali d'interesse storico-umanistico</a:t>
            </a:r>
            <a:r>
              <a:rPr lang="it-IT" dirty="0"/>
              <a:t>.</a:t>
            </a:r>
          </a:p>
        </p:txBody>
      </p:sp>
    </p:spTree>
    <p:extLst>
      <p:ext uri="{BB962C8B-B14F-4D97-AF65-F5344CB8AC3E}">
        <p14:creationId xmlns:p14="http://schemas.microsoft.com/office/powerpoint/2010/main" val="4080838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BC2697-B2A0-D6C6-49DB-DC073433C343}"/>
              </a:ext>
            </a:extLst>
          </p:cNvPr>
          <p:cNvSpPr>
            <a:spLocks noGrp="1"/>
          </p:cNvSpPr>
          <p:nvPr>
            <p:ph type="title"/>
          </p:nvPr>
        </p:nvSpPr>
        <p:spPr/>
        <p:txBody>
          <a:bodyPr/>
          <a:lstStyle/>
          <a:p>
            <a:pPr algn="ctr"/>
            <a:r>
              <a:rPr lang="it-IT" sz="2400" dirty="0"/>
              <a:t>UNA CODIFICA DIPLOMATICA </a:t>
            </a:r>
          </a:p>
        </p:txBody>
      </p:sp>
      <p:sp>
        <p:nvSpPr>
          <p:cNvPr id="3" name="Segnaposto testo 2">
            <a:extLst>
              <a:ext uri="{FF2B5EF4-FFF2-40B4-BE49-F238E27FC236}">
                <a16:creationId xmlns:a16="http://schemas.microsoft.com/office/drawing/2014/main" id="{9C9B0F1B-ACC8-D1E7-CC19-5A11FE91E2DF}"/>
              </a:ext>
            </a:extLst>
          </p:cNvPr>
          <p:cNvSpPr>
            <a:spLocks noGrp="1"/>
          </p:cNvSpPr>
          <p:nvPr>
            <p:ph type="body" idx="1"/>
          </p:nvPr>
        </p:nvSpPr>
        <p:spPr/>
        <p:txBody>
          <a:bodyPr/>
          <a:lstStyle/>
          <a:p>
            <a:r>
              <a:rPr lang="it-IT" dirty="0">
                <a:solidFill>
                  <a:schemeClr val="tx1"/>
                </a:solidFill>
              </a:rPr>
              <a:t>La codifica del diario è stata implementata per essere il più diplomatica possibile, nel senso che l’obiettivo è quello di ottenere una rappresentazione del documento che rispecchi in tutto e per tutto la fonte originale. </a:t>
            </a:r>
          </a:p>
          <a:p>
            <a:endParaRPr lang="it-IT" dirty="0">
              <a:solidFill>
                <a:schemeClr val="tx1"/>
              </a:solidFill>
            </a:endParaRPr>
          </a:p>
          <a:p>
            <a:r>
              <a:rPr lang="it-IT" dirty="0">
                <a:solidFill>
                  <a:schemeClr val="tx1"/>
                </a:solidFill>
              </a:rPr>
              <a:t>Vengono quindi codificati quindi, gli errori ortografici, le abbreviazioni (che non vengono sciolte), le cancellature, le parti danneggiate del testo ecc. </a:t>
            </a:r>
          </a:p>
          <a:p>
            <a:endParaRPr lang="it-IT" dirty="0"/>
          </a:p>
          <a:p>
            <a:pPr marL="114300" indent="0">
              <a:buNone/>
            </a:pPr>
            <a:endParaRPr lang="it-IT" dirty="0"/>
          </a:p>
        </p:txBody>
      </p:sp>
    </p:spTree>
    <p:extLst>
      <p:ext uri="{BB962C8B-B14F-4D97-AF65-F5344CB8AC3E}">
        <p14:creationId xmlns:p14="http://schemas.microsoft.com/office/powerpoint/2010/main" val="837420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4CE6AB-65F3-8DAB-97CE-26AB2E216A36}"/>
              </a:ext>
            </a:extLst>
          </p:cNvPr>
          <p:cNvSpPr>
            <a:spLocks noGrp="1"/>
          </p:cNvSpPr>
          <p:nvPr>
            <p:ph type="title"/>
          </p:nvPr>
        </p:nvSpPr>
        <p:spPr>
          <a:xfrm>
            <a:off x="253643" y="270853"/>
            <a:ext cx="8520600" cy="572700"/>
          </a:xfrm>
        </p:spPr>
        <p:txBody>
          <a:bodyPr/>
          <a:lstStyle/>
          <a:p>
            <a:pPr algn="ctr"/>
            <a:r>
              <a:rPr lang="it-IT" dirty="0"/>
              <a:t>STRUTTURA DELLA CODIFICA DEL DIARIO</a:t>
            </a:r>
          </a:p>
        </p:txBody>
      </p:sp>
      <p:sp>
        <p:nvSpPr>
          <p:cNvPr id="3" name="Segnaposto testo 2">
            <a:extLst>
              <a:ext uri="{FF2B5EF4-FFF2-40B4-BE49-F238E27FC236}">
                <a16:creationId xmlns:a16="http://schemas.microsoft.com/office/drawing/2014/main" id="{51032F8F-C014-D804-28E5-C25B0E3E2788}"/>
              </a:ext>
            </a:extLst>
          </p:cNvPr>
          <p:cNvSpPr>
            <a:spLocks noGrp="1"/>
          </p:cNvSpPr>
          <p:nvPr>
            <p:ph type="body" idx="1"/>
          </p:nvPr>
        </p:nvSpPr>
        <p:spPr>
          <a:xfrm>
            <a:off x="253643" y="1006304"/>
            <a:ext cx="8520600" cy="3739868"/>
          </a:xfrm>
        </p:spPr>
        <p:txBody>
          <a:bodyPr/>
          <a:lstStyle/>
          <a:p>
            <a:pPr marL="114300" indent="0">
              <a:buNone/>
            </a:pPr>
            <a:r>
              <a:rPr lang="it-IT" sz="1400" dirty="0">
                <a:solidFill>
                  <a:schemeClr val="tx1"/>
                </a:solidFill>
              </a:rPr>
              <a:t>La codifica XML-TEI apportata al diario è strutturata in tre parti ben distinte: </a:t>
            </a:r>
            <a:r>
              <a:rPr lang="it-IT" sz="1400" dirty="0" err="1">
                <a:solidFill>
                  <a:schemeClr val="tx1"/>
                </a:solidFill>
              </a:rPr>
              <a:t>TeiHeader</a:t>
            </a:r>
            <a:r>
              <a:rPr lang="it-IT" sz="1400" dirty="0">
                <a:solidFill>
                  <a:schemeClr val="tx1"/>
                </a:solidFill>
              </a:rPr>
              <a:t>, </a:t>
            </a:r>
            <a:r>
              <a:rPr lang="it-IT" sz="1400" dirty="0" err="1">
                <a:solidFill>
                  <a:schemeClr val="tx1"/>
                </a:solidFill>
              </a:rPr>
              <a:t>Facsmile</a:t>
            </a:r>
            <a:r>
              <a:rPr lang="it-IT" sz="1400" dirty="0">
                <a:solidFill>
                  <a:schemeClr val="tx1"/>
                </a:solidFill>
              </a:rPr>
              <a:t> e testo: </a:t>
            </a:r>
          </a:p>
          <a:p>
            <a:pPr lvl="1"/>
            <a:r>
              <a:rPr lang="it-IT" dirty="0">
                <a:solidFill>
                  <a:schemeClr val="tx1"/>
                </a:solidFill>
              </a:rPr>
              <a:t>il “</a:t>
            </a:r>
            <a:r>
              <a:rPr lang="it-IT" dirty="0" err="1">
                <a:solidFill>
                  <a:schemeClr val="tx1"/>
                </a:solidFill>
              </a:rPr>
              <a:t>TeiHeader</a:t>
            </a:r>
            <a:r>
              <a:rPr lang="it-IT" dirty="0">
                <a:solidFill>
                  <a:schemeClr val="tx1"/>
                </a:solidFill>
              </a:rPr>
              <a:t>”, un’intestazione nella quale vengono inseriti i “metadati”, ovvero tutti i dati che si riferiscono alla descrizione del file, contenuti all’interno del tag </a:t>
            </a:r>
            <a:r>
              <a:rPr lang="it-IT" dirty="0" err="1">
                <a:solidFill>
                  <a:schemeClr val="tx1"/>
                </a:solidFill>
              </a:rPr>
              <a:t>FileDesc</a:t>
            </a:r>
            <a:r>
              <a:rPr lang="it-IT" dirty="0">
                <a:solidFill>
                  <a:schemeClr val="tx1"/>
                </a:solidFill>
              </a:rPr>
              <a:t>, che contiene a sua volta tutti i tag che si riferiscono alle singole caratteristiche della testimonianza in questione. </a:t>
            </a:r>
          </a:p>
          <a:p>
            <a:pPr lvl="1"/>
            <a:r>
              <a:rPr lang="it-IT" dirty="0">
                <a:solidFill>
                  <a:schemeClr val="tx1"/>
                </a:solidFill>
              </a:rPr>
              <a:t>La seconda parte è quella del facsimile, implementata attraverso il TEIZONER, un software open-source che permette di assegnare delle “coordinate” a regioni d’interesse presenti sul  facsimile del diario.  </a:t>
            </a:r>
          </a:p>
          <a:p>
            <a:pPr marL="114300" indent="0">
              <a:buNone/>
            </a:pPr>
            <a:r>
              <a:rPr lang="it-IT" sz="1400" dirty="0">
                <a:solidFill>
                  <a:schemeClr val="tx1"/>
                </a:solidFill>
              </a:rPr>
              <a:t>	</a:t>
            </a:r>
          </a:p>
          <a:p>
            <a:pPr lvl="1"/>
            <a:r>
              <a:rPr lang="it-IT" dirty="0">
                <a:solidFill>
                  <a:schemeClr val="tx1"/>
                </a:solidFill>
              </a:rPr>
              <a:t>La terza parte è racchiusa all’interno del tag &lt;text&gt; e contiene il testo trascritto e codificato del diario . Ogni pagina è contrassegnata dal tag milestone &lt;/</a:t>
            </a:r>
            <a:r>
              <a:rPr lang="it-IT" dirty="0" err="1">
                <a:solidFill>
                  <a:schemeClr val="tx1"/>
                </a:solidFill>
              </a:rPr>
              <a:t>pb</a:t>
            </a:r>
            <a:r>
              <a:rPr lang="it-IT" dirty="0">
                <a:solidFill>
                  <a:schemeClr val="tx1"/>
                </a:solidFill>
              </a:rPr>
              <a:t>&gt;, ogni riga è stata codificata con il tag &lt;/lb&gt; e Le pagine sono divise in paragrafi, contrassegnati dal tag &lt;p&gt;. </a:t>
            </a:r>
          </a:p>
          <a:p>
            <a:pPr marL="114300" indent="0">
              <a:buNone/>
            </a:pPr>
            <a:r>
              <a:rPr lang="it-IT" sz="1400" dirty="0">
                <a:solidFill>
                  <a:schemeClr val="tx1"/>
                </a:solidFill>
              </a:rPr>
              <a:t>	Ogni “episodio” del diario, viene racchiuso in un &lt;div&gt;.</a:t>
            </a:r>
          </a:p>
          <a:p>
            <a:pPr lvl="1"/>
            <a:endParaRPr lang="it-IT" dirty="0"/>
          </a:p>
          <a:p>
            <a:pPr lvl="1"/>
            <a:endParaRPr lang="it-IT" sz="1000" dirty="0"/>
          </a:p>
          <a:p>
            <a:pPr lvl="2"/>
            <a:endParaRPr lang="it-IT" sz="1000" dirty="0"/>
          </a:p>
          <a:p>
            <a:pPr marL="114300" indent="0">
              <a:buNone/>
            </a:pPr>
            <a:r>
              <a:rPr lang="it-IT" dirty="0"/>
              <a:t>		</a:t>
            </a:r>
          </a:p>
          <a:p>
            <a:pPr marL="114300" indent="0">
              <a:buNone/>
            </a:pPr>
            <a:r>
              <a:rPr lang="it-IT" dirty="0"/>
              <a:t>			</a:t>
            </a:r>
          </a:p>
          <a:p>
            <a:pPr marL="114300" indent="0">
              <a:buNone/>
            </a:pPr>
            <a:endParaRPr lang="it-IT" dirty="0"/>
          </a:p>
          <a:p>
            <a:pPr marL="596900" lvl="1" indent="0">
              <a:buNone/>
            </a:pPr>
            <a:r>
              <a:rPr lang="it-IT" dirty="0"/>
              <a:t>								</a:t>
            </a:r>
          </a:p>
        </p:txBody>
      </p:sp>
    </p:spTree>
    <p:extLst>
      <p:ext uri="{BB962C8B-B14F-4D97-AF65-F5344CB8AC3E}">
        <p14:creationId xmlns:p14="http://schemas.microsoft.com/office/powerpoint/2010/main" val="495380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4AEFB3-499A-6FBA-94D3-2635278FF015}"/>
              </a:ext>
            </a:extLst>
          </p:cNvPr>
          <p:cNvSpPr>
            <a:spLocks noGrp="1"/>
          </p:cNvSpPr>
          <p:nvPr>
            <p:ph type="title"/>
          </p:nvPr>
        </p:nvSpPr>
        <p:spPr>
          <a:xfrm>
            <a:off x="311700" y="303009"/>
            <a:ext cx="8520600" cy="572700"/>
          </a:xfrm>
        </p:spPr>
        <p:txBody>
          <a:bodyPr/>
          <a:lstStyle/>
          <a:p>
            <a:pPr algn="ctr"/>
            <a:r>
              <a:rPr lang="it-IT" dirty="0"/>
              <a:t>TRATTI DISTINTIVI DELLA CODIFICA</a:t>
            </a:r>
          </a:p>
        </p:txBody>
      </p:sp>
      <p:sp>
        <p:nvSpPr>
          <p:cNvPr id="3" name="Segnaposto testo 2">
            <a:extLst>
              <a:ext uri="{FF2B5EF4-FFF2-40B4-BE49-F238E27FC236}">
                <a16:creationId xmlns:a16="http://schemas.microsoft.com/office/drawing/2014/main" id="{89FD0E81-D7B8-BC8E-F295-7D699369F1AE}"/>
              </a:ext>
            </a:extLst>
          </p:cNvPr>
          <p:cNvSpPr>
            <a:spLocks noGrp="1"/>
          </p:cNvSpPr>
          <p:nvPr>
            <p:ph type="body" idx="1"/>
          </p:nvPr>
        </p:nvSpPr>
        <p:spPr>
          <a:xfrm>
            <a:off x="228925" y="875709"/>
            <a:ext cx="3970014" cy="3416400"/>
          </a:xfrm>
        </p:spPr>
        <p:txBody>
          <a:bodyPr/>
          <a:lstStyle/>
          <a:p>
            <a:r>
              <a:rPr lang="it-IT" sz="1400" dirty="0">
                <a:solidFill>
                  <a:schemeClr val="tx1"/>
                </a:solidFill>
              </a:rPr>
              <a:t>Essendo il diario il resoconto di un viaggio, i due compagni, soprattutto nella parte legata alla fuga dalla Francia all’Italia, attraversano numerose città e villaggi. Per questo motivo tutti i nomi di luogo sono stati codificati per poi essere evidenziati nella pagina Web. (Di fianco, tre tipologie di codifica dei nomi di luogo)</a:t>
            </a:r>
          </a:p>
          <a:p>
            <a:endParaRPr lang="it-IT" sz="1400" dirty="0">
              <a:solidFill>
                <a:schemeClr val="tx1"/>
              </a:solidFill>
            </a:endParaRPr>
          </a:p>
          <a:p>
            <a:endParaRPr lang="it-IT" sz="1400" dirty="0">
              <a:solidFill>
                <a:schemeClr val="tx1"/>
              </a:solidFill>
            </a:endParaRPr>
          </a:p>
          <a:p>
            <a:r>
              <a:rPr lang="it-IT" sz="1400" dirty="0">
                <a:solidFill>
                  <a:schemeClr val="tx1"/>
                </a:solidFill>
              </a:rPr>
              <a:t>Il testo di Nicola è un dattiloscritto, all’interno del quale si trova un fenomeno tipico dei documenti di questo tipo, ovvero la sostituzione di carattere, che compare ben 1204 volte. (Di fianco, un esempio di codifica di sostituzione di carattere)</a:t>
            </a:r>
          </a:p>
        </p:txBody>
      </p:sp>
      <p:pic>
        <p:nvPicPr>
          <p:cNvPr id="4" name="Immagine 3">
            <a:extLst>
              <a:ext uri="{FF2B5EF4-FFF2-40B4-BE49-F238E27FC236}">
                <a16:creationId xmlns:a16="http://schemas.microsoft.com/office/drawing/2014/main" id="{787B0B2E-DD08-CF24-938A-D6D65F2B04DD}"/>
              </a:ext>
            </a:extLst>
          </p:cNvPr>
          <p:cNvPicPr>
            <a:picLocks noChangeAspect="1"/>
          </p:cNvPicPr>
          <p:nvPr/>
        </p:nvPicPr>
        <p:blipFill>
          <a:blip r:embed="rId2"/>
          <a:stretch>
            <a:fillRect/>
          </a:stretch>
        </p:blipFill>
        <p:spPr>
          <a:xfrm>
            <a:off x="4376056" y="3953432"/>
            <a:ext cx="4539019" cy="155282"/>
          </a:xfrm>
          <a:prstGeom prst="rect">
            <a:avLst/>
          </a:prstGeom>
        </p:spPr>
      </p:pic>
      <p:pic>
        <p:nvPicPr>
          <p:cNvPr id="5" name="Immagine 4">
            <a:extLst>
              <a:ext uri="{FF2B5EF4-FFF2-40B4-BE49-F238E27FC236}">
                <a16:creationId xmlns:a16="http://schemas.microsoft.com/office/drawing/2014/main" id="{91E42498-F3F1-DAE6-2D62-12A3C46310AD}"/>
              </a:ext>
            </a:extLst>
          </p:cNvPr>
          <p:cNvPicPr>
            <a:picLocks noChangeAspect="1"/>
          </p:cNvPicPr>
          <p:nvPr/>
        </p:nvPicPr>
        <p:blipFill>
          <a:blip r:embed="rId3"/>
          <a:stretch>
            <a:fillRect/>
          </a:stretch>
        </p:blipFill>
        <p:spPr>
          <a:xfrm>
            <a:off x="4376056" y="1324094"/>
            <a:ext cx="4243140" cy="163925"/>
          </a:xfrm>
          <a:prstGeom prst="rect">
            <a:avLst/>
          </a:prstGeom>
        </p:spPr>
      </p:pic>
      <p:pic>
        <p:nvPicPr>
          <p:cNvPr id="6" name="Immagine 5">
            <a:extLst>
              <a:ext uri="{FF2B5EF4-FFF2-40B4-BE49-F238E27FC236}">
                <a16:creationId xmlns:a16="http://schemas.microsoft.com/office/drawing/2014/main" id="{365D371D-E782-D5EF-052C-67998A11DB5A}"/>
              </a:ext>
            </a:extLst>
          </p:cNvPr>
          <p:cNvPicPr>
            <a:picLocks noChangeAspect="1"/>
          </p:cNvPicPr>
          <p:nvPr/>
        </p:nvPicPr>
        <p:blipFill>
          <a:blip r:embed="rId4"/>
          <a:stretch>
            <a:fillRect/>
          </a:stretch>
        </p:blipFill>
        <p:spPr>
          <a:xfrm>
            <a:off x="4107490" y="1812089"/>
            <a:ext cx="4846740" cy="176799"/>
          </a:xfrm>
          <a:prstGeom prst="rect">
            <a:avLst/>
          </a:prstGeom>
        </p:spPr>
      </p:pic>
      <p:pic>
        <p:nvPicPr>
          <p:cNvPr id="7" name="Immagine 6">
            <a:extLst>
              <a:ext uri="{FF2B5EF4-FFF2-40B4-BE49-F238E27FC236}">
                <a16:creationId xmlns:a16="http://schemas.microsoft.com/office/drawing/2014/main" id="{8356BA20-8645-90E5-65FE-FBF5F1C0101C}"/>
              </a:ext>
            </a:extLst>
          </p:cNvPr>
          <p:cNvPicPr>
            <a:picLocks noChangeAspect="1"/>
          </p:cNvPicPr>
          <p:nvPr/>
        </p:nvPicPr>
        <p:blipFill>
          <a:blip r:embed="rId5"/>
          <a:stretch>
            <a:fillRect/>
          </a:stretch>
        </p:blipFill>
        <p:spPr>
          <a:xfrm>
            <a:off x="4016042" y="2387693"/>
            <a:ext cx="5029636" cy="182896"/>
          </a:xfrm>
          <a:prstGeom prst="rect">
            <a:avLst/>
          </a:prstGeom>
        </p:spPr>
      </p:pic>
    </p:spTree>
    <p:extLst>
      <p:ext uri="{BB962C8B-B14F-4D97-AF65-F5344CB8AC3E}">
        <p14:creationId xmlns:p14="http://schemas.microsoft.com/office/powerpoint/2010/main" val="130840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757F31D2-2CD9-8985-2959-B08D3FBC4B60}"/>
              </a:ext>
            </a:extLst>
          </p:cNvPr>
          <p:cNvSpPr>
            <a:spLocks noGrp="1"/>
          </p:cNvSpPr>
          <p:nvPr>
            <p:ph type="body" idx="1"/>
          </p:nvPr>
        </p:nvSpPr>
        <p:spPr>
          <a:xfrm>
            <a:off x="311700" y="355549"/>
            <a:ext cx="8520600" cy="464507"/>
          </a:xfrm>
        </p:spPr>
        <p:txBody>
          <a:bodyPr/>
          <a:lstStyle/>
          <a:p>
            <a:pPr marL="114300" indent="0" algn="ctr">
              <a:buNone/>
            </a:pPr>
            <a:r>
              <a:rPr lang="it-IT" dirty="0">
                <a:solidFill>
                  <a:schemeClr val="tx1"/>
                </a:solidFill>
              </a:rPr>
              <a:t>CODIFICA DEL LESSICO DANTESCO </a:t>
            </a:r>
          </a:p>
        </p:txBody>
      </p:sp>
      <p:sp>
        <p:nvSpPr>
          <p:cNvPr id="4" name="CasellaDiTesto 3">
            <a:extLst>
              <a:ext uri="{FF2B5EF4-FFF2-40B4-BE49-F238E27FC236}">
                <a16:creationId xmlns:a16="http://schemas.microsoft.com/office/drawing/2014/main" id="{169790DB-10CA-E90B-B845-C4B5D3655369}"/>
              </a:ext>
            </a:extLst>
          </p:cNvPr>
          <p:cNvSpPr txBox="1"/>
          <p:nvPr/>
        </p:nvSpPr>
        <p:spPr>
          <a:xfrm>
            <a:off x="213907" y="1088571"/>
            <a:ext cx="8716186" cy="1384995"/>
          </a:xfrm>
          <a:prstGeom prst="rect">
            <a:avLst/>
          </a:prstGeom>
          <a:noFill/>
        </p:spPr>
        <p:txBody>
          <a:bodyPr wrap="square" rtlCol="0">
            <a:spAutoFit/>
          </a:bodyPr>
          <a:lstStyle/>
          <a:p>
            <a:r>
              <a:rPr lang="it-IT" dirty="0">
                <a:solidFill>
                  <a:schemeClr val="tx1"/>
                </a:solidFill>
              </a:rPr>
              <a:t>Le citazioni alla Divina Commedia presenti all’interno del Diario sono state codificate in due differenti maniere: </a:t>
            </a:r>
          </a:p>
          <a:p>
            <a:pPr marL="285750" indent="-285750">
              <a:buFont typeface="Arial" panose="020B0604020202020204" pitchFamily="34" charset="0"/>
              <a:buChar char="•"/>
            </a:pPr>
            <a:r>
              <a:rPr lang="it-IT" dirty="0">
                <a:solidFill>
                  <a:schemeClr val="tx1"/>
                </a:solidFill>
              </a:rPr>
              <a:t>Le citazioni in forma esplicita , ovvero le citazioni in cui l’autore del diario ha citato fedelmente le parole di Dante, sono state associate al tag </a:t>
            </a:r>
            <a:r>
              <a:rPr lang="it-IT" dirty="0">
                <a:solidFill>
                  <a:schemeClr val="tx1"/>
                </a:solidFill>
                <a:latin typeface="Courier New" panose="02070309020205020404" pitchFamily="49" charset="0"/>
                <a:cs typeface="Courier New" panose="02070309020205020404" pitchFamily="49" charset="0"/>
              </a:rPr>
              <a:t>&lt;</a:t>
            </a:r>
            <a:r>
              <a:rPr lang="it-IT" dirty="0" err="1">
                <a:solidFill>
                  <a:schemeClr val="tx1"/>
                </a:solidFill>
                <a:latin typeface="Courier New" panose="02070309020205020404" pitchFamily="49" charset="0"/>
                <a:cs typeface="Courier New" panose="02070309020205020404" pitchFamily="49" charset="0"/>
              </a:rPr>
              <a:t>cit</a:t>
            </a:r>
            <a:r>
              <a:rPr lang="it-IT" dirty="0">
                <a:solidFill>
                  <a:schemeClr val="tx1"/>
                </a:solidFill>
                <a:latin typeface="Courier New" panose="02070309020205020404" pitchFamily="49" charset="0"/>
                <a:cs typeface="Courier New" panose="02070309020205020404" pitchFamily="49" charset="0"/>
              </a:rPr>
              <a:t>&gt;, </a:t>
            </a:r>
            <a:r>
              <a:rPr lang="it-IT" dirty="0">
                <a:solidFill>
                  <a:schemeClr val="tx1"/>
                </a:solidFill>
              </a:rPr>
              <a:t>all’interno del quale sono annidati il tag  </a:t>
            </a:r>
            <a:r>
              <a:rPr lang="it-IT" dirty="0">
                <a:solidFill>
                  <a:schemeClr val="tx1"/>
                </a:solidFill>
                <a:latin typeface="Courier New" panose="02070309020205020404" pitchFamily="49" charset="0"/>
                <a:cs typeface="Courier New" panose="02070309020205020404" pitchFamily="49" charset="0"/>
              </a:rPr>
              <a:t>&lt;q&gt;, </a:t>
            </a:r>
            <a:r>
              <a:rPr lang="it-IT" dirty="0">
                <a:solidFill>
                  <a:schemeClr val="tx1"/>
                </a:solidFill>
              </a:rPr>
              <a:t>che va a racchiudere il testo della citazione, e il tag </a:t>
            </a:r>
            <a:r>
              <a:rPr lang="it-IT" dirty="0">
                <a:solidFill>
                  <a:schemeClr val="tx1"/>
                </a:solidFill>
                <a:latin typeface="Courier New" panose="02070309020205020404" pitchFamily="49" charset="0"/>
                <a:cs typeface="Courier New" panose="02070309020205020404" pitchFamily="49" charset="0"/>
              </a:rPr>
              <a:t>&lt;</a:t>
            </a:r>
            <a:r>
              <a:rPr lang="it-IT" dirty="0" err="1">
                <a:solidFill>
                  <a:schemeClr val="tx1"/>
                </a:solidFill>
                <a:latin typeface="Courier New" panose="02070309020205020404" pitchFamily="49" charset="0"/>
                <a:cs typeface="Courier New" panose="02070309020205020404" pitchFamily="49" charset="0"/>
              </a:rPr>
              <a:t>bibl</a:t>
            </a:r>
            <a:r>
              <a:rPr lang="it-IT" dirty="0">
                <a:solidFill>
                  <a:schemeClr val="tx1"/>
                </a:solidFill>
                <a:latin typeface="Courier New" panose="02070309020205020404" pitchFamily="49" charset="0"/>
                <a:cs typeface="Courier New" panose="02070309020205020404" pitchFamily="49" charset="0"/>
              </a:rPr>
              <a:t>&gt;, </a:t>
            </a:r>
            <a:r>
              <a:rPr lang="it-IT" dirty="0">
                <a:solidFill>
                  <a:schemeClr val="tx1"/>
                </a:solidFill>
              </a:rPr>
              <a:t>che indica la provenienza della citazione e dove sono quindi indicati il verso, il canto e il nome dell’’opera da cui provengono le parole citate. </a:t>
            </a:r>
          </a:p>
        </p:txBody>
      </p:sp>
      <p:pic>
        <p:nvPicPr>
          <p:cNvPr id="6" name="Immagine 5">
            <a:extLst>
              <a:ext uri="{FF2B5EF4-FFF2-40B4-BE49-F238E27FC236}">
                <a16:creationId xmlns:a16="http://schemas.microsoft.com/office/drawing/2014/main" id="{C379A239-2D2C-BBE5-4103-841BF64345DE}"/>
              </a:ext>
            </a:extLst>
          </p:cNvPr>
          <p:cNvPicPr>
            <a:picLocks noChangeAspect="1"/>
          </p:cNvPicPr>
          <p:nvPr/>
        </p:nvPicPr>
        <p:blipFill>
          <a:blip r:embed="rId2"/>
          <a:stretch>
            <a:fillRect/>
          </a:stretch>
        </p:blipFill>
        <p:spPr>
          <a:xfrm>
            <a:off x="113911" y="2605113"/>
            <a:ext cx="8916173" cy="175275"/>
          </a:xfrm>
          <a:prstGeom prst="rect">
            <a:avLst/>
          </a:prstGeom>
        </p:spPr>
      </p:pic>
      <p:sp>
        <p:nvSpPr>
          <p:cNvPr id="7" name="CasellaDiTesto 6">
            <a:extLst>
              <a:ext uri="{FF2B5EF4-FFF2-40B4-BE49-F238E27FC236}">
                <a16:creationId xmlns:a16="http://schemas.microsoft.com/office/drawing/2014/main" id="{2902BF10-F59C-A29F-A7F3-5DCC892765EC}"/>
              </a:ext>
            </a:extLst>
          </p:cNvPr>
          <p:cNvSpPr txBox="1"/>
          <p:nvPr/>
        </p:nvSpPr>
        <p:spPr>
          <a:xfrm>
            <a:off x="213906" y="2904879"/>
            <a:ext cx="8716185" cy="954107"/>
          </a:xfrm>
          <a:prstGeom prst="rect">
            <a:avLst/>
          </a:prstGeom>
          <a:noFill/>
        </p:spPr>
        <p:txBody>
          <a:bodyPr wrap="square" rtlCol="0">
            <a:spAutoFit/>
          </a:bodyPr>
          <a:lstStyle/>
          <a:p>
            <a:r>
              <a:rPr lang="it-IT" dirty="0">
                <a:solidFill>
                  <a:schemeClr val="tx1"/>
                </a:solidFill>
              </a:rPr>
              <a:t>•    Alle citazioni in forma implicita  , ovvero quelle dove le parole della divina commedia sono state parafrasate, oppure citate indirettamente, è stato invece assegnato un </a:t>
            </a:r>
            <a:r>
              <a:rPr lang="it-IT" dirty="0" err="1">
                <a:solidFill>
                  <a:schemeClr val="tx1"/>
                </a:solidFill>
              </a:rPr>
              <a:t>xml:id</a:t>
            </a:r>
            <a:r>
              <a:rPr lang="it-IT" dirty="0">
                <a:solidFill>
                  <a:schemeClr val="tx1"/>
                </a:solidFill>
              </a:rPr>
              <a:t>, un identificatore univoco che differenzia ogni singola citazione dalle altre ed è stato loro associato il tag </a:t>
            </a:r>
            <a:r>
              <a:rPr lang="it-IT" dirty="0">
                <a:solidFill>
                  <a:schemeClr val="tx1"/>
                </a:solidFill>
                <a:latin typeface="Courier New" panose="02070309020205020404" pitchFamily="49" charset="0"/>
                <a:cs typeface="Courier New" panose="02070309020205020404" pitchFamily="49" charset="0"/>
              </a:rPr>
              <a:t>&lt;hi&gt;.</a:t>
            </a:r>
          </a:p>
          <a:p>
            <a:r>
              <a:rPr lang="it-IT" dirty="0">
                <a:solidFill>
                  <a:schemeClr val="tx1"/>
                </a:solidFill>
              </a:rPr>
              <a:t>Anche ai termini della commedia che appaiono singolarmente, è stato assegnato il tag </a:t>
            </a:r>
            <a:r>
              <a:rPr lang="it-IT" dirty="0">
                <a:solidFill>
                  <a:schemeClr val="tx1"/>
                </a:solidFill>
                <a:latin typeface="Courier New" panose="02070309020205020404" pitchFamily="49" charset="0"/>
                <a:cs typeface="Courier New" panose="02070309020205020404" pitchFamily="49" charset="0"/>
              </a:rPr>
              <a:t>&lt;hi&gt;.</a:t>
            </a:r>
          </a:p>
        </p:txBody>
      </p:sp>
      <p:pic>
        <p:nvPicPr>
          <p:cNvPr id="9" name="Immagine 8">
            <a:extLst>
              <a:ext uri="{FF2B5EF4-FFF2-40B4-BE49-F238E27FC236}">
                <a16:creationId xmlns:a16="http://schemas.microsoft.com/office/drawing/2014/main" id="{67A6F028-5ECD-EA2F-523D-50104EB7EF1C}"/>
              </a:ext>
            </a:extLst>
          </p:cNvPr>
          <p:cNvPicPr>
            <a:picLocks noChangeAspect="1"/>
          </p:cNvPicPr>
          <p:nvPr/>
        </p:nvPicPr>
        <p:blipFill>
          <a:blip r:embed="rId3"/>
          <a:stretch>
            <a:fillRect/>
          </a:stretch>
        </p:blipFill>
        <p:spPr>
          <a:xfrm>
            <a:off x="676216" y="3983477"/>
            <a:ext cx="7806987" cy="195959"/>
          </a:xfrm>
          <a:prstGeom prst="rect">
            <a:avLst/>
          </a:prstGeom>
        </p:spPr>
      </p:pic>
      <p:pic>
        <p:nvPicPr>
          <p:cNvPr id="11" name="Immagine 10">
            <a:extLst>
              <a:ext uri="{FF2B5EF4-FFF2-40B4-BE49-F238E27FC236}">
                <a16:creationId xmlns:a16="http://schemas.microsoft.com/office/drawing/2014/main" id="{5CF2B68F-3E82-D5E0-7DC9-592C200DB557}"/>
              </a:ext>
            </a:extLst>
          </p:cNvPr>
          <p:cNvPicPr>
            <a:picLocks noChangeAspect="1"/>
          </p:cNvPicPr>
          <p:nvPr/>
        </p:nvPicPr>
        <p:blipFill>
          <a:blip r:embed="rId4"/>
          <a:stretch>
            <a:fillRect/>
          </a:stretch>
        </p:blipFill>
        <p:spPr>
          <a:xfrm>
            <a:off x="3823940" y="4457863"/>
            <a:ext cx="1455694" cy="195959"/>
          </a:xfrm>
          <a:prstGeom prst="rect">
            <a:avLst/>
          </a:prstGeom>
        </p:spPr>
      </p:pic>
    </p:spTree>
    <p:extLst>
      <p:ext uri="{BB962C8B-B14F-4D97-AF65-F5344CB8AC3E}">
        <p14:creationId xmlns:p14="http://schemas.microsoft.com/office/powerpoint/2010/main" val="2701517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DC18B3-5442-1D2A-5EDF-629B846E800B}"/>
              </a:ext>
            </a:extLst>
          </p:cNvPr>
          <p:cNvSpPr>
            <a:spLocks noGrp="1"/>
          </p:cNvSpPr>
          <p:nvPr>
            <p:ph type="title"/>
          </p:nvPr>
        </p:nvSpPr>
        <p:spPr>
          <a:xfrm>
            <a:off x="311700" y="445025"/>
            <a:ext cx="8520600" cy="572700"/>
          </a:xfrm>
        </p:spPr>
        <p:txBody>
          <a:bodyPr/>
          <a:lstStyle/>
          <a:p>
            <a:pPr algn="ctr"/>
            <a:r>
              <a:rPr lang="it-IT" dirty="0"/>
              <a:t>IL SITO WEB </a:t>
            </a:r>
          </a:p>
        </p:txBody>
      </p:sp>
      <p:sp>
        <p:nvSpPr>
          <p:cNvPr id="3" name="Segnaposto testo 2">
            <a:extLst>
              <a:ext uri="{FF2B5EF4-FFF2-40B4-BE49-F238E27FC236}">
                <a16:creationId xmlns:a16="http://schemas.microsoft.com/office/drawing/2014/main" id="{5156A3E4-2A31-A1ED-5E6E-4A832A6CBA6C}"/>
              </a:ext>
            </a:extLst>
          </p:cNvPr>
          <p:cNvSpPr>
            <a:spLocks noGrp="1"/>
          </p:cNvSpPr>
          <p:nvPr>
            <p:ph type="body" idx="1"/>
          </p:nvPr>
        </p:nvSpPr>
        <p:spPr>
          <a:xfrm>
            <a:off x="406044" y="1613102"/>
            <a:ext cx="8520600" cy="1122478"/>
          </a:xfrm>
        </p:spPr>
        <p:txBody>
          <a:bodyPr/>
          <a:lstStyle/>
          <a:p>
            <a:pPr>
              <a:buFont typeface="Arial" panose="020B0604020202020204" pitchFamily="34" charset="0"/>
              <a:buChar char="•"/>
            </a:pPr>
            <a:r>
              <a:rPr lang="it-IT" sz="1600" dirty="0">
                <a:solidFill>
                  <a:schemeClr val="tx1"/>
                </a:solidFill>
              </a:rPr>
              <a:t>Il sito web per visualizzare il diario codificato è formato da cinque pagine: Home, Biografia, Testo, Legenda e </a:t>
            </a:r>
            <a:r>
              <a:rPr lang="it-IT" sz="1600" dirty="0" err="1">
                <a:solidFill>
                  <a:schemeClr val="tx1"/>
                </a:solidFill>
              </a:rPr>
              <a:t>about</a:t>
            </a:r>
            <a:r>
              <a:rPr lang="it-IT" sz="1600" dirty="0">
                <a:solidFill>
                  <a:schemeClr val="tx1"/>
                </a:solidFill>
              </a:rPr>
              <a:t>.</a:t>
            </a:r>
          </a:p>
          <a:p>
            <a:pPr marL="114300" indent="0">
              <a:buNone/>
            </a:pPr>
            <a:r>
              <a:rPr lang="it-IT" sz="1600" dirty="0">
                <a:solidFill>
                  <a:schemeClr val="tx1"/>
                </a:solidFill>
              </a:rPr>
              <a:t>      E’ stato implementato con un procedimento articolato in tre step: </a:t>
            </a:r>
          </a:p>
          <a:p>
            <a:pPr marL="114300" indent="0">
              <a:buNone/>
            </a:pPr>
            <a:r>
              <a:rPr lang="it-IT" sz="1400" dirty="0">
                <a:solidFill>
                  <a:schemeClr val="tx1"/>
                </a:solidFill>
              </a:rPr>
              <a:t>               </a:t>
            </a:r>
          </a:p>
          <a:p>
            <a:pPr marL="114300" indent="0">
              <a:buNone/>
            </a:pPr>
            <a:r>
              <a:rPr lang="it-IT" sz="1400" dirty="0">
                <a:solidFill>
                  <a:schemeClr val="tx1"/>
                </a:solidFill>
              </a:rPr>
              <a:t> 	</a:t>
            </a:r>
            <a:r>
              <a:rPr lang="it-IT" sz="1600" dirty="0">
                <a:solidFill>
                  <a:schemeClr val="tx1"/>
                </a:solidFill>
              </a:rPr>
              <a:t>1. Scrittura dei fogli di stile XSLT </a:t>
            </a:r>
          </a:p>
          <a:p>
            <a:pPr marL="114300" indent="0">
              <a:buNone/>
            </a:pPr>
            <a:r>
              <a:rPr lang="it-IT" sz="1600" dirty="0">
                <a:solidFill>
                  <a:schemeClr val="tx1"/>
                </a:solidFill>
              </a:rPr>
              <a:t>	2. Trasformazione dei fogli XSLT in formato </a:t>
            </a:r>
            <a:r>
              <a:rPr lang="it-IT" sz="1600" dirty="0" err="1">
                <a:solidFill>
                  <a:schemeClr val="tx1"/>
                </a:solidFill>
              </a:rPr>
              <a:t>sef.json</a:t>
            </a:r>
            <a:r>
              <a:rPr lang="it-IT" sz="1600" dirty="0">
                <a:solidFill>
                  <a:schemeClr val="tx1"/>
                </a:solidFill>
              </a:rPr>
              <a:t> con XSLT3</a:t>
            </a:r>
          </a:p>
          <a:p>
            <a:pPr marL="114300" indent="0">
              <a:buNone/>
            </a:pPr>
            <a:r>
              <a:rPr lang="it-IT" sz="1600" dirty="0">
                <a:solidFill>
                  <a:schemeClr val="tx1"/>
                </a:solidFill>
              </a:rPr>
              <a:t>	3. Generazione delle pagine web attraverso </a:t>
            </a:r>
            <a:r>
              <a:rPr lang="it-IT" sz="1600" dirty="0" err="1">
                <a:solidFill>
                  <a:schemeClr val="tx1"/>
                </a:solidFill>
              </a:rPr>
              <a:t>Saxon-js</a:t>
            </a:r>
            <a:r>
              <a:rPr lang="it-IT" sz="1600" dirty="0">
                <a:solidFill>
                  <a:schemeClr val="tx1"/>
                </a:solidFill>
              </a:rPr>
              <a:t> </a:t>
            </a:r>
            <a:endParaRPr lang="it-IT" sz="1400" dirty="0"/>
          </a:p>
        </p:txBody>
      </p:sp>
    </p:spTree>
    <p:extLst>
      <p:ext uri="{BB962C8B-B14F-4D97-AF65-F5344CB8AC3E}">
        <p14:creationId xmlns:p14="http://schemas.microsoft.com/office/powerpoint/2010/main" val="978548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DD387D-2718-F453-3CB8-DA2F65FBE1E3}"/>
              </a:ext>
            </a:extLst>
          </p:cNvPr>
          <p:cNvSpPr>
            <a:spLocks noGrp="1"/>
          </p:cNvSpPr>
          <p:nvPr>
            <p:ph type="title"/>
          </p:nvPr>
        </p:nvSpPr>
        <p:spPr>
          <a:xfrm>
            <a:off x="260900" y="156488"/>
            <a:ext cx="8520600" cy="572700"/>
          </a:xfrm>
        </p:spPr>
        <p:txBody>
          <a:bodyPr/>
          <a:lstStyle/>
          <a:p>
            <a:pPr algn="ctr"/>
            <a:r>
              <a:rPr lang="it-IT" dirty="0"/>
              <a:t>XSLT </a:t>
            </a:r>
          </a:p>
        </p:txBody>
      </p:sp>
      <p:pic>
        <p:nvPicPr>
          <p:cNvPr id="4" name="Immagine 3">
            <a:extLst>
              <a:ext uri="{FF2B5EF4-FFF2-40B4-BE49-F238E27FC236}">
                <a16:creationId xmlns:a16="http://schemas.microsoft.com/office/drawing/2014/main" id="{E0FF9A85-76AE-EF15-B26F-667E6E292C8F}"/>
              </a:ext>
            </a:extLst>
          </p:cNvPr>
          <p:cNvPicPr>
            <a:picLocks noChangeAspect="1"/>
          </p:cNvPicPr>
          <p:nvPr/>
        </p:nvPicPr>
        <p:blipFill>
          <a:blip r:embed="rId3"/>
          <a:stretch>
            <a:fillRect/>
          </a:stretch>
        </p:blipFill>
        <p:spPr>
          <a:xfrm>
            <a:off x="4198619" y="896754"/>
            <a:ext cx="4823901" cy="1170613"/>
          </a:xfrm>
          <a:prstGeom prst="rect">
            <a:avLst/>
          </a:prstGeom>
        </p:spPr>
      </p:pic>
      <p:sp>
        <p:nvSpPr>
          <p:cNvPr id="5" name="CasellaDiTesto 4">
            <a:extLst>
              <a:ext uri="{FF2B5EF4-FFF2-40B4-BE49-F238E27FC236}">
                <a16:creationId xmlns:a16="http://schemas.microsoft.com/office/drawing/2014/main" id="{FB976302-A15E-09A9-798F-E37F31968A64}"/>
              </a:ext>
            </a:extLst>
          </p:cNvPr>
          <p:cNvSpPr txBox="1"/>
          <p:nvPr/>
        </p:nvSpPr>
        <p:spPr>
          <a:xfrm>
            <a:off x="154244" y="982815"/>
            <a:ext cx="3473317" cy="1123384"/>
          </a:xfrm>
          <a:prstGeom prst="rect">
            <a:avLst/>
          </a:prstGeom>
          <a:noFill/>
        </p:spPr>
        <p:txBody>
          <a:bodyPr wrap="square" rtlCol="0">
            <a:spAutoFit/>
          </a:bodyPr>
          <a:lstStyle/>
          <a:p>
            <a:r>
              <a:rPr lang="it-IT" dirty="0">
                <a:solidFill>
                  <a:schemeClr val="tx1"/>
                </a:solidFill>
              </a:rPr>
              <a:t>L’’istruzione &lt;</a:t>
            </a:r>
            <a:r>
              <a:rPr lang="it-IT" dirty="0" err="1">
                <a:solidFill>
                  <a:schemeClr val="tx1"/>
                </a:solidFill>
              </a:rPr>
              <a:t>xsl:value-of</a:t>
            </a:r>
            <a:r>
              <a:rPr lang="it-IT" dirty="0">
                <a:solidFill>
                  <a:schemeClr val="tx1"/>
                </a:solidFill>
              </a:rPr>
              <a:t>&gt;, che riporta nella trasformata, l’esatto contenuto di un tag del documento xml. </a:t>
            </a:r>
          </a:p>
          <a:p>
            <a:endParaRPr lang="it-IT" dirty="0">
              <a:solidFill>
                <a:schemeClr val="tx1"/>
              </a:solidFill>
            </a:endParaRPr>
          </a:p>
          <a:p>
            <a:r>
              <a:rPr lang="it-IT" sz="1100" dirty="0">
                <a:solidFill>
                  <a:schemeClr val="tx1"/>
                </a:solidFill>
              </a:rPr>
              <a:t> </a:t>
            </a:r>
          </a:p>
        </p:txBody>
      </p:sp>
      <p:pic>
        <p:nvPicPr>
          <p:cNvPr id="9" name="Immagine 8">
            <a:extLst>
              <a:ext uri="{FF2B5EF4-FFF2-40B4-BE49-F238E27FC236}">
                <a16:creationId xmlns:a16="http://schemas.microsoft.com/office/drawing/2014/main" id="{FA18B1E9-54A3-55BE-6AF0-1F5050BDD62F}"/>
              </a:ext>
            </a:extLst>
          </p:cNvPr>
          <p:cNvPicPr>
            <a:picLocks noChangeAspect="1"/>
          </p:cNvPicPr>
          <p:nvPr/>
        </p:nvPicPr>
        <p:blipFill>
          <a:blip r:embed="rId4"/>
          <a:stretch>
            <a:fillRect/>
          </a:stretch>
        </p:blipFill>
        <p:spPr>
          <a:xfrm>
            <a:off x="4659086" y="2506705"/>
            <a:ext cx="3852434" cy="943696"/>
          </a:xfrm>
          <a:prstGeom prst="rect">
            <a:avLst/>
          </a:prstGeom>
        </p:spPr>
      </p:pic>
      <p:sp>
        <p:nvSpPr>
          <p:cNvPr id="8" name="CasellaDiTesto 7">
            <a:extLst>
              <a:ext uri="{FF2B5EF4-FFF2-40B4-BE49-F238E27FC236}">
                <a16:creationId xmlns:a16="http://schemas.microsoft.com/office/drawing/2014/main" id="{5B120637-AC8D-50A1-2F6A-336FBBB7329F}"/>
              </a:ext>
            </a:extLst>
          </p:cNvPr>
          <p:cNvSpPr txBox="1"/>
          <p:nvPr/>
        </p:nvSpPr>
        <p:spPr>
          <a:xfrm>
            <a:off x="154244" y="2196195"/>
            <a:ext cx="3721070" cy="1384995"/>
          </a:xfrm>
          <a:prstGeom prst="rect">
            <a:avLst/>
          </a:prstGeom>
          <a:noFill/>
        </p:spPr>
        <p:txBody>
          <a:bodyPr wrap="square" rtlCol="0">
            <a:spAutoFit/>
          </a:bodyPr>
          <a:lstStyle/>
          <a:p>
            <a:r>
              <a:rPr lang="it-IT" dirty="0">
                <a:solidFill>
                  <a:schemeClr val="tx1"/>
                </a:solidFill>
              </a:rPr>
              <a:t>L’istruzione &lt;</a:t>
            </a:r>
            <a:r>
              <a:rPr lang="it-IT" dirty="0" err="1">
                <a:solidFill>
                  <a:schemeClr val="tx1"/>
                </a:solidFill>
              </a:rPr>
              <a:t>xsl:template</a:t>
            </a:r>
            <a:r>
              <a:rPr lang="it-IT" dirty="0">
                <a:solidFill>
                  <a:schemeClr val="tx1"/>
                </a:solidFill>
              </a:rPr>
              <a:t>&gt; definisce un  </a:t>
            </a:r>
            <a:r>
              <a:rPr lang="it-IT" dirty="0" err="1">
                <a:solidFill>
                  <a:schemeClr val="tx1"/>
                </a:solidFill>
              </a:rPr>
              <a:t>un</a:t>
            </a:r>
            <a:r>
              <a:rPr lang="it-IT" dirty="0">
                <a:solidFill>
                  <a:schemeClr val="tx1"/>
                </a:solidFill>
              </a:rPr>
              <a:t> modello di trasformazione per i nodi di un particolare tipo/contesto.</a:t>
            </a:r>
          </a:p>
          <a:p>
            <a:r>
              <a:rPr lang="it-IT" dirty="0">
                <a:solidFill>
                  <a:schemeClr val="tx1"/>
                </a:solidFill>
              </a:rPr>
              <a:t>A tale comando viene associato l’attributo “match” che indica lo specifico nodo su cui applicare il modello. </a:t>
            </a:r>
          </a:p>
        </p:txBody>
      </p:sp>
      <p:sp>
        <p:nvSpPr>
          <p:cNvPr id="11" name="CasellaDiTesto 10">
            <a:extLst>
              <a:ext uri="{FF2B5EF4-FFF2-40B4-BE49-F238E27FC236}">
                <a16:creationId xmlns:a16="http://schemas.microsoft.com/office/drawing/2014/main" id="{C5684CAB-DD38-BA4D-A8D2-5856B031B115}"/>
              </a:ext>
            </a:extLst>
          </p:cNvPr>
          <p:cNvSpPr txBox="1"/>
          <p:nvPr/>
        </p:nvSpPr>
        <p:spPr>
          <a:xfrm>
            <a:off x="87086" y="3771827"/>
            <a:ext cx="4572000" cy="738664"/>
          </a:xfrm>
          <a:prstGeom prst="rect">
            <a:avLst/>
          </a:prstGeom>
          <a:noFill/>
        </p:spPr>
        <p:txBody>
          <a:bodyPr wrap="square">
            <a:spAutoFit/>
          </a:bodyPr>
          <a:lstStyle/>
          <a:p>
            <a:r>
              <a:rPr lang="it-IT" dirty="0">
                <a:solidFill>
                  <a:schemeClr val="tx1"/>
                </a:solidFill>
              </a:rPr>
              <a:t>L’istruzione &lt;</a:t>
            </a:r>
            <a:r>
              <a:rPr lang="it-IT" dirty="0" err="1">
                <a:solidFill>
                  <a:schemeClr val="tx1"/>
                </a:solidFill>
              </a:rPr>
              <a:t>xsl:apply-templates</a:t>
            </a:r>
            <a:r>
              <a:rPr lang="it-IT" dirty="0">
                <a:solidFill>
                  <a:schemeClr val="tx1"/>
                </a:solidFill>
              </a:rPr>
              <a:t>&gt;, indica il percorso (</a:t>
            </a:r>
            <a:r>
              <a:rPr lang="it-IT" dirty="0" err="1">
                <a:solidFill>
                  <a:schemeClr val="tx1"/>
                </a:solidFill>
              </a:rPr>
              <a:t>path</a:t>
            </a:r>
            <a:r>
              <a:rPr lang="it-IT" dirty="0">
                <a:solidFill>
                  <a:schemeClr val="tx1"/>
                </a:solidFill>
              </a:rPr>
              <a:t>) che deve essere seguito per giungere ai nodi su cui eseguire le istruzioni.</a:t>
            </a:r>
          </a:p>
        </p:txBody>
      </p:sp>
      <p:pic>
        <p:nvPicPr>
          <p:cNvPr id="12" name="Immagine 11">
            <a:extLst>
              <a:ext uri="{FF2B5EF4-FFF2-40B4-BE49-F238E27FC236}">
                <a16:creationId xmlns:a16="http://schemas.microsoft.com/office/drawing/2014/main" id="{BB6597F7-55AA-39C7-DB2C-1FAA61DD967B}"/>
              </a:ext>
            </a:extLst>
          </p:cNvPr>
          <p:cNvPicPr>
            <a:picLocks noChangeAspect="1"/>
          </p:cNvPicPr>
          <p:nvPr/>
        </p:nvPicPr>
        <p:blipFill>
          <a:blip r:embed="rId5"/>
          <a:stretch>
            <a:fillRect/>
          </a:stretch>
        </p:blipFill>
        <p:spPr>
          <a:xfrm>
            <a:off x="3999754" y="4414680"/>
            <a:ext cx="4913802" cy="207282"/>
          </a:xfrm>
          <a:prstGeom prst="rect">
            <a:avLst/>
          </a:prstGeom>
        </p:spPr>
      </p:pic>
    </p:spTree>
    <p:extLst>
      <p:ext uri="{BB962C8B-B14F-4D97-AF65-F5344CB8AC3E}">
        <p14:creationId xmlns:p14="http://schemas.microsoft.com/office/powerpoint/2010/main" val="2178253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1EB3FD-8BD6-1514-0006-AA24AEAA660E}"/>
              </a:ext>
            </a:extLst>
          </p:cNvPr>
          <p:cNvSpPr>
            <a:spLocks noGrp="1"/>
          </p:cNvSpPr>
          <p:nvPr>
            <p:ph type="title"/>
          </p:nvPr>
        </p:nvSpPr>
        <p:spPr>
          <a:xfrm>
            <a:off x="311699" y="67654"/>
            <a:ext cx="8520600" cy="572700"/>
          </a:xfrm>
        </p:spPr>
        <p:txBody>
          <a:bodyPr/>
          <a:lstStyle/>
          <a:p>
            <a:pPr algn="ctr"/>
            <a:r>
              <a:rPr lang="it-IT" dirty="0"/>
              <a:t>XSLT3  E SAXONJS</a:t>
            </a:r>
          </a:p>
        </p:txBody>
      </p:sp>
      <p:sp>
        <p:nvSpPr>
          <p:cNvPr id="3" name="Segnaposto testo 2">
            <a:extLst>
              <a:ext uri="{FF2B5EF4-FFF2-40B4-BE49-F238E27FC236}">
                <a16:creationId xmlns:a16="http://schemas.microsoft.com/office/drawing/2014/main" id="{A03FF9F9-F52C-7A03-CE2E-2E1C3FCFD471}"/>
              </a:ext>
            </a:extLst>
          </p:cNvPr>
          <p:cNvSpPr>
            <a:spLocks noGrp="1"/>
          </p:cNvSpPr>
          <p:nvPr>
            <p:ph type="body" idx="1"/>
          </p:nvPr>
        </p:nvSpPr>
        <p:spPr>
          <a:xfrm>
            <a:off x="158659" y="465094"/>
            <a:ext cx="8826679" cy="1191582"/>
          </a:xfrm>
        </p:spPr>
        <p:txBody>
          <a:bodyPr/>
          <a:lstStyle/>
          <a:p>
            <a:pPr marL="114300" indent="0">
              <a:lnSpc>
                <a:spcPct val="150000"/>
              </a:lnSpc>
              <a:spcAft>
                <a:spcPts val="800"/>
              </a:spcAft>
              <a:buNone/>
            </a:pPr>
            <a:endParaRPr lang="it-IT" dirty="0"/>
          </a:p>
        </p:txBody>
      </p:sp>
      <p:pic>
        <p:nvPicPr>
          <p:cNvPr id="8" name="Immagine 7">
            <a:extLst>
              <a:ext uri="{FF2B5EF4-FFF2-40B4-BE49-F238E27FC236}">
                <a16:creationId xmlns:a16="http://schemas.microsoft.com/office/drawing/2014/main" id="{5CDACB9B-4F39-9EB4-CBF5-790E81808914}"/>
              </a:ext>
            </a:extLst>
          </p:cNvPr>
          <p:cNvPicPr>
            <a:picLocks noChangeAspect="1"/>
          </p:cNvPicPr>
          <p:nvPr/>
        </p:nvPicPr>
        <p:blipFill>
          <a:blip r:embed="rId2"/>
          <a:stretch>
            <a:fillRect/>
          </a:stretch>
        </p:blipFill>
        <p:spPr>
          <a:xfrm>
            <a:off x="4208150" y="1255997"/>
            <a:ext cx="4624149" cy="2631505"/>
          </a:xfrm>
          <a:prstGeom prst="rect">
            <a:avLst/>
          </a:prstGeom>
        </p:spPr>
      </p:pic>
      <p:sp>
        <p:nvSpPr>
          <p:cNvPr id="10" name="CasellaDiTesto 9">
            <a:extLst>
              <a:ext uri="{FF2B5EF4-FFF2-40B4-BE49-F238E27FC236}">
                <a16:creationId xmlns:a16="http://schemas.microsoft.com/office/drawing/2014/main" id="{9EC71BEA-B413-BFFC-5068-E5C7A48B826D}"/>
              </a:ext>
            </a:extLst>
          </p:cNvPr>
          <p:cNvSpPr txBox="1"/>
          <p:nvPr/>
        </p:nvSpPr>
        <p:spPr>
          <a:xfrm>
            <a:off x="306608" y="923532"/>
            <a:ext cx="3753594" cy="3754874"/>
          </a:xfrm>
          <a:prstGeom prst="rect">
            <a:avLst/>
          </a:prstGeom>
          <a:noFill/>
        </p:spPr>
        <p:txBody>
          <a:bodyPr wrap="square">
            <a:spAutoFit/>
          </a:bodyPr>
          <a:lstStyle/>
          <a:p>
            <a:r>
              <a:rPr lang="it-IT" sz="1600" dirty="0">
                <a:solidFill>
                  <a:schemeClr val="tx1"/>
                </a:solidFill>
              </a:rPr>
              <a:t>La figura descrive il passaggio dal foglio </a:t>
            </a:r>
            <a:r>
              <a:rPr lang="it-IT" sz="1600" dirty="0" err="1">
                <a:solidFill>
                  <a:schemeClr val="tx1"/>
                </a:solidFill>
              </a:rPr>
              <a:t>xslt</a:t>
            </a:r>
            <a:r>
              <a:rPr lang="it-IT" sz="1600" dirty="0">
                <a:solidFill>
                  <a:schemeClr val="tx1"/>
                </a:solidFill>
              </a:rPr>
              <a:t> alla pagina web, tramite </a:t>
            </a:r>
            <a:r>
              <a:rPr lang="it-IT" sz="1600" dirty="0" err="1">
                <a:solidFill>
                  <a:schemeClr val="tx1"/>
                </a:solidFill>
              </a:rPr>
              <a:t>Saxon-js</a:t>
            </a:r>
            <a:r>
              <a:rPr lang="it-IT" sz="1600" dirty="0">
                <a:solidFill>
                  <a:schemeClr val="tx1"/>
                </a:solidFill>
              </a:rPr>
              <a:t>, una libreria </a:t>
            </a:r>
            <a:r>
              <a:rPr lang="it-IT" sz="1600" dirty="0" err="1">
                <a:solidFill>
                  <a:schemeClr val="tx1"/>
                </a:solidFill>
              </a:rPr>
              <a:t>javascript</a:t>
            </a:r>
            <a:r>
              <a:rPr lang="it-IT" sz="1600" dirty="0">
                <a:solidFill>
                  <a:schemeClr val="tx1"/>
                </a:solidFill>
              </a:rPr>
              <a:t> che ha tra le sue funzionalità, quella di convertire il documento xml </a:t>
            </a:r>
          </a:p>
          <a:p>
            <a:r>
              <a:rPr lang="it-IT" sz="1600" dirty="0">
                <a:solidFill>
                  <a:schemeClr val="tx1"/>
                </a:solidFill>
              </a:rPr>
              <a:t>In una pagina web.</a:t>
            </a:r>
          </a:p>
          <a:p>
            <a:r>
              <a:rPr lang="it-IT" sz="1600" dirty="0">
                <a:solidFill>
                  <a:schemeClr val="tx1"/>
                </a:solidFill>
              </a:rPr>
              <a:t> </a:t>
            </a:r>
          </a:p>
          <a:p>
            <a:r>
              <a:rPr lang="it-IT" sz="1600" dirty="0">
                <a:solidFill>
                  <a:schemeClr val="tx1"/>
                </a:solidFill>
              </a:rPr>
              <a:t>Si parte da un foglio di stile </a:t>
            </a:r>
            <a:r>
              <a:rPr lang="it-IT" sz="1600" dirty="0" err="1">
                <a:solidFill>
                  <a:schemeClr val="tx1"/>
                </a:solidFill>
              </a:rPr>
              <a:t>xslt</a:t>
            </a:r>
            <a:r>
              <a:rPr lang="it-IT" sz="1600" dirty="0">
                <a:solidFill>
                  <a:schemeClr val="tx1"/>
                </a:solidFill>
              </a:rPr>
              <a:t> che viene trasformato in </a:t>
            </a:r>
            <a:r>
              <a:rPr lang="it-IT" sz="1600" dirty="0" err="1">
                <a:solidFill>
                  <a:schemeClr val="tx1"/>
                </a:solidFill>
              </a:rPr>
              <a:t>sef</a:t>
            </a:r>
            <a:r>
              <a:rPr lang="it-IT" sz="1600" dirty="0">
                <a:solidFill>
                  <a:schemeClr val="tx1"/>
                </a:solidFill>
              </a:rPr>
              <a:t>, a questo punto il </a:t>
            </a:r>
            <a:r>
              <a:rPr lang="it-IT" sz="1600" dirty="0" err="1">
                <a:solidFill>
                  <a:schemeClr val="tx1"/>
                </a:solidFill>
              </a:rPr>
              <a:t>sef</a:t>
            </a:r>
            <a:r>
              <a:rPr lang="it-IT" sz="1600" dirty="0">
                <a:solidFill>
                  <a:schemeClr val="tx1"/>
                </a:solidFill>
              </a:rPr>
              <a:t> e il documento xml sorgente verranno presi in input da una funzione di </a:t>
            </a:r>
            <a:r>
              <a:rPr lang="it-IT" sz="1600" dirty="0" err="1">
                <a:solidFill>
                  <a:schemeClr val="tx1"/>
                </a:solidFill>
              </a:rPr>
              <a:t>saxon-js</a:t>
            </a:r>
            <a:r>
              <a:rPr lang="it-IT" sz="1600" dirty="0">
                <a:solidFill>
                  <a:schemeClr val="tx1"/>
                </a:solidFill>
              </a:rPr>
              <a:t> che creerà la pagina web che verrà visualizzata nel browser. </a:t>
            </a:r>
          </a:p>
          <a:p>
            <a:endParaRPr lang="it-IT" dirty="0"/>
          </a:p>
        </p:txBody>
      </p:sp>
    </p:spTree>
    <p:extLst>
      <p:ext uri="{BB962C8B-B14F-4D97-AF65-F5344CB8AC3E}">
        <p14:creationId xmlns:p14="http://schemas.microsoft.com/office/powerpoint/2010/main" val="3758504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FE4432-7A19-6D22-9EC5-1894FEB5F633}"/>
              </a:ext>
            </a:extLst>
          </p:cNvPr>
          <p:cNvSpPr>
            <a:spLocks noGrp="1"/>
          </p:cNvSpPr>
          <p:nvPr>
            <p:ph type="title"/>
          </p:nvPr>
        </p:nvSpPr>
        <p:spPr>
          <a:xfrm>
            <a:off x="210100" y="89425"/>
            <a:ext cx="8520600" cy="572700"/>
          </a:xfrm>
        </p:spPr>
        <p:txBody>
          <a:bodyPr/>
          <a:lstStyle/>
          <a:p>
            <a:pPr algn="ctr"/>
            <a:r>
              <a:rPr lang="it-IT" dirty="0"/>
              <a:t>UTILIZZO DELLA LIBRERIA SAXON-JS  </a:t>
            </a:r>
          </a:p>
        </p:txBody>
      </p:sp>
      <p:sp>
        <p:nvSpPr>
          <p:cNvPr id="3" name="Segnaposto testo 2">
            <a:extLst>
              <a:ext uri="{FF2B5EF4-FFF2-40B4-BE49-F238E27FC236}">
                <a16:creationId xmlns:a16="http://schemas.microsoft.com/office/drawing/2014/main" id="{07C02B6C-E0ED-C104-80B7-79733E9A0544}"/>
              </a:ext>
            </a:extLst>
          </p:cNvPr>
          <p:cNvSpPr>
            <a:spLocks noGrp="1"/>
          </p:cNvSpPr>
          <p:nvPr>
            <p:ph type="body" idx="1"/>
          </p:nvPr>
        </p:nvSpPr>
        <p:spPr>
          <a:xfrm>
            <a:off x="0" y="3745685"/>
            <a:ext cx="4977680" cy="2139132"/>
          </a:xfrm>
        </p:spPr>
        <p:txBody>
          <a:bodyPr/>
          <a:lstStyle/>
          <a:p>
            <a:pPr marL="114300" indent="0">
              <a:lnSpc>
                <a:spcPct val="100000"/>
              </a:lnSpc>
              <a:spcAft>
                <a:spcPts val="800"/>
              </a:spcAft>
              <a:buNone/>
            </a:pPr>
            <a:r>
              <a:rPr lang="it-IT" sz="1400" dirty="0">
                <a:solidFill>
                  <a:schemeClr val="tx1"/>
                </a:solidFill>
                <a:latin typeface="+mj-lt"/>
                <a:ea typeface="Times New Roman" panose="02020603050405020304" pitchFamily="18" charset="0"/>
              </a:rPr>
              <a:t>Tutte le funzioni </a:t>
            </a:r>
            <a:r>
              <a:rPr lang="it-IT" sz="1400" dirty="0" err="1">
                <a:solidFill>
                  <a:schemeClr val="tx1"/>
                </a:solidFill>
                <a:latin typeface="+mj-lt"/>
                <a:ea typeface="Times New Roman" panose="02020603050405020304" pitchFamily="18" charset="0"/>
              </a:rPr>
              <a:t>javascript</a:t>
            </a:r>
            <a:r>
              <a:rPr lang="it-IT" sz="1400" dirty="0">
                <a:solidFill>
                  <a:schemeClr val="tx1"/>
                </a:solidFill>
                <a:latin typeface="+mj-lt"/>
                <a:ea typeface="Times New Roman" panose="02020603050405020304" pitchFamily="18" charset="0"/>
              </a:rPr>
              <a:t> che generano le pagine del sito  vengono invocate nella pagina </a:t>
            </a:r>
            <a:r>
              <a:rPr lang="it-IT" sz="1400" dirty="0">
                <a:solidFill>
                  <a:schemeClr val="tx1"/>
                </a:solidFill>
                <a:effectLst/>
                <a:latin typeface="+mj-lt"/>
                <a:ea typeface="Times New Roman" panose="02020603050405020304" pitchFamily="18" charset="0"/>
              </a:rPr>
              <a:t>“diario.html”, attraverso delle funzioni «</a:t>
            </a:r>
            <a:r>
              <a:rPr lang="it-IT" sz="1400" dirty="0" err="1">
                <a:solidFill>
                  <a:schemeClr val="tx1"/>
                </a:solidFill>
                <a:effectLst/>
                <a:latin typeface="+mj-lt"/>
                <a:ea typeface="Times New Roman" panose="02020603050405020304" pitchFamily="18" charset="0"/>
              </a:rPr>
              <a:t>onclick</a:t>
            </a:r>
            <a:r>
              <a:rPr lang="it-IT" sz="1400" dirty="0">
                <a:solidFill>
                  <a:schemeClr val="tx1"/>
                </a:solidFill>
                <a:effectLst/>
                <a:latin typeface="+mj-lt"/>
                <a:ea typeface="Times New Roman" panose="02020603050405020304" pitchFamily="18" charset="0"/>
              </a:rPr>
              <a:t>», presenti nel menu.  All’evento </a:t>
            </a:r>
            <a:r>
              <a:rPr lang="it-IT" sz="1400" dirty="0">
                <a:solidFill>
                  <a:schemeClr val="tx1"/>
                </a:solidFill>
                <a:latin typeface="+mj-lt"/>
                <a:ea typeface="Times New Roman" panose="02020603050405020304" pitchFamily="18" charset="0"/>
              </a:rPr>
              <a:t>«click» dell’utente, viene invocata la funzione. </a:t>
            </a:r>
            <a:endParaRPr lang="it-IT" sz="1400" dirty="0">
              <a:solidFill>
                <a:schemeClr val="tx1"/>
              </a:solidFill>
              <a:effectLst/>
              <a:latin typeface="+mj-lt"/>
              <a:ea typeface="Times New Roman" panose="02020603050405020304" pitchFamily="18" charset="0"/>
            </a:endParaRPr>
          </a:p>
        </p:txBody>
      </p:sp>
      <p:pic>
        <p:nvPicPr>
          <p:cNvPr id="5" name="Immagine 4">
            <a:extLst>
              <a:ext uri="{FF2B5EF4-FFF2-40B4-BE49-F238E27FC236}">
                <a16:creationId xmlns:a16="http://schemas.microsoft.com/office/drawing/2014/main" id="{5C6CF132-3CB3-6751-FB69-98663187BEA8}"/>
              </a:ext>
            </a:extLst>
          </p:cNvPr>
          <p:cNvPicPr>
            <a:picLocks noChangeAspect="1"/>
          </p:cNvPicPr>
          <p:nvPr/>
        </p:nvPicPr>
        <p:blipFill>
          <a:blip r:embed="rId2"/>
          <a:stretch>
            <a:fillRect/>
          </a:stretch>
        </p:blipFill>
        <p:spPr>
          <a:xfrm>
            <a:off x="5054959" y="3588229"/>
            <a:ext cx="3959501" cy="1395252"/>
          </a:xfrm>
          <a:prstGeom prst="rect">
            <a:avLst/>
          </a:prstGeom>
        </p:spPr>
      </p:pic>
      <p:sp>
        <p:nvSpPr>
          <p:cNvPr id="6" name="CasellaDiTesto 5">
            <a:extLst>
              <a:ext uri="{FF2B5EF4-FFF2-40B4-BE49-F238E27FC236}">
                <a16:creationId xmlns:a16="http://schemas.microsoft.com/office/drawing/2014/main" id="{2948050D-7295-0328-B726-F213D02A31EE}"/>
              </a:ext>
            </a:extLst>
          </p:cNvPr>
          <p:cNvSpPr txBox="1"/>
          <p:nvPr/>
        </p:nvSpPr>
        <p:spPr>
          <a:xfrm>
            <a:off x="202840" y="763557"/>
            <a:ext cx="4572000" cy="1169551"/>
          </a:xfrm>
          <a:prstGeom prst="rect">
            <a:avLst/>
          </a:prstGeom>
          <a:noFill/>
        </p:spPr>
        <p:txBody>
          <a:bodyPr wrap="square">
            <a:spAutoFit/>
          </a:bodyPr>
          <a:lstStyle/>
          <a:p>
            <a:r>
              <a:rPr lang="it-IT" dirty="0">
                <a:solidFill>
                  <a:schemeClr val="tx1"/>
                </a:solidFill>
              </a:rPr>
              <a:t>Le pagine generate attraverso funzioni di </a:t>
            </a:r>
            <a:r>
              <a:rPr lang="it-IT" dirty="0" err="1">
                <a:solidFill>
                  <a:schemeClr val="tx1"/>
                </a:solidFill>
              </a:rPr>
              <a:t>Saxon-Js</a:t>
            </a:r>
            <a:r>
              <a:rPr lang="it-IT" dirty="0">
                <a:solidFill>
                  <a:schemeClr val="tx1"/>
                </a:solidFill>
              </a:rPr>
              <a:t> sono: «Home», «Testo» e «About». </a:t>
            </a:r>
          </a:p>
          <a:p>
            <a:r>
              <a:rPr lang="it-IT" dirty="0">
                <a:solidFill>
                  <a:schemeClr val="tx1"/>
                </a:solidFill>
              </a:rPr>
              <a:t>La trasformata viene lanciata  attraverso il metodo </a:t>
            </a:r>
            <a:r>
              <a:rPr lang="it-IT" dirty="0" err="1">
                <a:solidFill>
                  <a:schemeClr val="tx1"/>
                </a:solidFill>
              </a:rPr>
              <a:t>Saxon-JS.transform</a:t>
            </a:r>
            <a:r>
              <a:rPr lang="it-IT" dirty="0">
                <a:solidFill>
                  <a:schemeClr val="tx1"/>
                </a:solidFill>
              </a:rPr>
              <a:t> che prende in input il file </a:t>
            </a:r>
            <a:r>
              <a:rPr lang="it-IT" dirty="0" err="1">
                <a:solidFill>
                  <a:schemeClr val="tx1"/>
                </a:solidFill>
              </a:rPr>
              <a:t>sef</a:t>
            </a:r>
            <a:r>
              <a:rPr lang="it-IT" dirty="0">
                <a:solidFill>
                  <a:schemeClr val="tx1"/>
                </a:solidFill>
              </a:rPr>
              <a:t> e il documento xml, per poi generare la pagina web. </a:t>
            </a:r>
          </a:p>
        </p:txBody>
      </p:sp>
      <p:sp>
        <p:nvSpPr>
          <p:cNvPr id="7" name="CasellaDiTesto 6">
            <a:extLst>
              <a:ext uri="{FF2B5EF4-FFF2-40B4-BE49-F238E27FC236}">
                <a16:creationId xmlns:a16="http://schemas.microsoft.com/office/drawing/2014/main" id="{0E8F9E8B-017F-66EE-CE29-63B88DDF873C}"/>
              </a:ext>
            </a:extLst>
          </p:cNvPr>
          <p:cNvSpPr txBox="1"/>
          <p:nvPr/>
        </p:nvSpPr>
        <p:spPr>
          <a:xfrm>
            <a:off x="202840" y="2237352"/>
            <a:ext cx="4977680" cy="1169551"/>
          </a:xfrm>
          <a:prstGeom prst="rect">
            <a:avLst/>
          </a:prstGeom>
          <a:noFill/>
        </p:spPr>
        <p:txBody>
          <a:bodyPr wrap="square" rtlCol="0">
            <a:spAutoFit/>
          </a:bodyPr>
          <a:lstStyle/>
          <a:p>
            <a:r>
              <a:rPr lang="it-IT" dirty="0">
                <a:solidFill>
                  <a:schemeClr val="tx1"/>
                </a:solidFill>
              </a:rPr>
              <a:t>Per indicare il nodo dell’albero DOM  nel quale la trasformata deve essere eseguita, all’interno di ogni file </a:t>
            </a:r>
            <a:r>
              <a:rPr lang="it-IT" dirty="0" err="1">
                <a:solidFill>
                  <a:schemeClr val="tx1"/>
                </a:solidFill>
              </a:rPr>
              <a:t>xsl</a:t>
            </a:r>
            <a:r>
              <a:rPr lang="it-IT" dirty="0">
                <a:solidFill>
                  <a:schemeClr val="tx1"/>
                </a:solidFill>
              </a:rPr>
              <a:t> viene implementato il comando &lt;</a:t>
            </a:r>
            <a:r>
              <a:rPr lang="it-IT" dirty="0" err="1">
                <a:solidFill>
                  <a:schemeClr val="tx1"/>
                </a:solidFill>
              </a:rPr>
              <a:t>xsl</a:t>
            </a:r>
            <a:r>
              <a:rPr lang="it-IT" dirty="0">
                <a:solidFill>
                  <a:schemeClr val="tx1"/>
                </a:solidFill>
              </a:rPr>
              <a:t>: </a:t>
            </a:r>
            <a:r>
              <a:rPr lang="it-IT" dirty="0" err="1">
                <a:solidFill>
                  <a:schemeClr val="tx1"/>
                </a:solidFill>
              </a:rPr>
              <a:t>result-document</a:t>
            </a:r>
            <a:r>
              <a:rPr lang="it-IT" dirty="0">
                <a:solidFill>
                  <a:schemeClr val="tx1"/>
                </a:solidFill>
              </a:rPr>
              <a:t>&gt;, a cui va associato un id, che deve corrispondere a quello del &lt;div&gt; della pagina «diario.html»</a:t>
            </a:r>
          </a:p>
        </p:txBody>
      </p:sp>
      <p:pic>
        <p:nvPicPr>
          <p:cNvPr id="8" name="Immagine 7">
            <a:extLst>
              <a:ext uri="{FF2B5EF4-FFF2-40B4-BE49-F238E27FC236}">
                <a16:creationId xmlns:a16="http://schemas.microsoft.com/office/drawing/2014/main" id="{83552B89-6F32-8134-ACF3-A433AFFFC629}"/>
              </a:ext>
            </a:extLst>
          </p:cNvPr>
          <p:cNvPicPr>
            <a:picLocks noChangeAspect="1"/>
          </p:cNvPicPr>
          <p:nvPr/>
        </p:nvPicPr>
        <p:blipFill>
          <a:blip r:embed="rId3"/>
          <a:stretch>
            <a:fillRect/>
          </a:stretch>
        </p:blipFill>
        <p:spPr>
          <a:xfrm>
            <a:off x="4900370" y="623318"/>
            <a:ext cx="3938830" cy="1372415"/>
          </a:xfrm>
          <a:prstGeom prst="rect">
            <a:avLst/>
          </a:prstGeom>
        </p:spPr>
      </p:pic>
      <p:pic>
        <p:nvPicPr>
          <p:cNvPr id="9" name="Immagine 8">
            <a:extLst>
              <a:ext uri="{FF2B5EF4-FFF2-40B4-BE49-F238E27FC236}">
                <a16:creationId xmlns:a16="http://schemas.microsoft.com/office/drawing/2014/main" id="{C9FE4E59-1753-0CFD-CF1F-8388F413D4FD}"/>
              </a:ext>
            </a:extLst>
          </p:cNvPr>
          <p:cNvPicPr>
            <a:picLocks noChangeAspect="1"/>
          </p:cNvPicPr>
          <p:nvPr/>
        </p:nvPicPr>
        <p:blipFill>
          <a:blip r:embed="rId4"/>
          <a:stretch>
            <a:fillRect/>
          </a:stretch>
        </p:blipFill>
        <p:spPr>
          <a:xfrm>
            <a:off x="5323299" y="2585765"/>
            <a:ext cx="3422820" cy="400140"/>
          </a:xfrm>
          <a:prstGeom prst="rect">
            <a:avLst/>
          </a:prstGeom>
        </p:spPr>
      </p:pic>
    </p:spTree>
    <p:extLst>
      <p:ext uri="{BB962C8B-B14F-4D97-AF65-F5344CB8AC3E}">
        <p14:creationId xmlns:p14="http://schemas.microsoft.com/office/powerpoint/2010/main" val="1267740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BA0F35-C159-18C3-D022-7A45860B0605}"/>
              </a:ext>
            </a:extLst>
          </p:cNvPr>
          <p:cNvSpPr>
            <a:spLocks noGrp="1"/>
          </p:cNvSpPr>
          <p:nvPr>
            <p:ph type="title"/>
          </p:nvPr>
        </p:nvSpPr>
        <p:spPr/>
        <p:txBody>
          <a:bodyPr/>
          <a:lstStyle/>
          <a:p>
            <a:pPr algn="ctr"/>
            <a:r>
              <a:rPr lang="it-IT" dirty="0"/>
              <a:t>IL PROGETTO «VOCI DALL’INFERNO»</a:t>
            </a:r>
          </a:p>
        </p:txBody>
      </p:sp>
      <p:sp>
        <p:nvSpPr>
          <p:cNvPr id="3" name="Segnaposto testo 2">
            <a:extLst>
              <a:ext uri="{FF2B5EF4-FFF2-40B4-BE49-F238E27FC236}">
                <a16:creationId xmlns:a16="http://schemas.microsoft.com/office/drawing/2014/main" id="{3A5F1AB4-B31E-173D-9A63-81BD6D23CBDA}"/>
              </a:ext>
            </a:extLst>
          </p:cNvPr>
          <p:cNvSpPr>
            <a:spLocks noGrp="1"/>
          </p:cNvSpPr>
          <p:nvPr>
            <p:ph type="body" idx="1"/>
          </p:nvPr>
        </p:nvSpPr>
        <p:spPr>
          <a:xfrm>
            <a:off x="1110163" y="1282075"/>
            <a:ext cx="6662415" cy="3416400"/>
          </a:xfrm>
        </p:spPr>
        <p:txBody>
          <a:bodyPr/>
          <a:lstStyle/>
          <a:p>
            <a:r>
              <a:rPr lang="it-IT" sz="1400" dirty="0">
                <a:solidFill>
                  <a:schemeClr val="tx1"/>
                </a:solidFill>
                <a:effectLst/>
                <a:latin typeface="+mj-lt"/>
                <a:ea typeface="Times New Roman" panose="02020603050405020304" pitchFamily="18" charset="0"/>
              </a:rPr>
              <a:t>Questa testimonianza è stata inserita nel corpus di testi oggetto degli studi del gruppo di ricerca “Voci Dall’Inferno”, formato da studenti di Informatica Umanistica, coordinato dalla professoressa Riccucci e del quale fanno parte il professor Del Grosso, la dottoressa Anna Segre e la professoressa Frida </a:t>
            </a:r>
            <a:r>
              <a:rPr lang="it-IT" sz="1400" dirty="0" err="1">
                <a:solidFill>
                  <a:schemeClr val="tx1"/>
                </a:solidFill>
                <a:effectLst/>
                <a:latin typeface="+mj-lt"/>
                <a:ea typeface="Times New Roman" panose="02020603050405020304" pitchFamily="18" charset="0"/>
              </a:rPr>
              <a:t>Valecchi</a:t>
            </a:r>
            <a:r>
              <a:rPr lang="it-IT" sz="1400" dirty="0">
                <a:solidFill>
                  <a:schemeClr val="tx1"/>
                </a:solidFill>
                <a:effectLst/>
                <a:latin typeface="+mj-lt"/>
                <a:ea typeface="Times New Roman" panose="02020603050405020304" pitchFamily="18" charset="0"/>
              </a:rPr>
              <a:t>. </a:t>
            </a:r>
          </a:p>
          <a:p>
            <a:endParaRPr lang="it-IT" sz="1400" dirty="0">
              <a:solidFill>
                <a:schemeClr val="tx1"/>
              </a:solidFill>
              <a:latin typeface="+mj-lt"/>
              <a:ea typeface="Calibri" panose="020F0502020204030204" pitchFamily="34" charset="0"/>
            </a:endParaRPr>
          </a:p>
          <a:p>
            <a:pPr marL="114300" indent="0" algn="just">
              <a:lnSpc>
                <a:spcPct val="100000"/>
              </a:lnSpc>
              <a:spcAft>
                <a:spcPts val="800"/>
              </a:spcAft>
              <a:buNone/>
            </a:pPr>
            <a:r>
              <a:rPr lang="it-IT" sz="1400" dirty="0">
                <a:solidFill>
                  <a:schemeClr val="tx1"/>
                </a:solidFill>
                <a:effectLst/>
                <a:latin typeface="+mj-lt"/>
                <a:ea typeface="Times New Roman" panose="02020603050405020304" pitchFamily="18" charset="0"/>
              </a:rPr>
              <a:t>L’obiettivo della ricerca è quello di evidenziare la correlazione tra il lessico adottato da Dante nella cantica dell’inferno e il lessico adottato dai testimoni dei campi di concentramento della Seconda guerra mondiale.</a:t>
            </a:r>
            <a:endParaRPr lang="it-IT" sz="1400" dirty="0">
              <a:solidFill>
                <a:schemeClr val="tx1"/>
              </a:solidFill>
              <a:effectLst/>
              <a:latin typeface="+mj-lt"/>
              <a:ea typeface="Calibri" panose="020F0502020204030204" pitchFamily="34" charset="0"/>
            </a:endParaRPr>
          </a:p>
          <a:p>
            <a:pPr marL="114300" indent="0">
              <a:lnSpc>
                <a:spcPct val="107000"/>
              </a:lnSpc>
              <a:spcAft>
                <a:spcPts val="800"/>
              </a:spcAft>
              <a:buNone/>
            </a:pPr>
            <a:endParaRPr lang="it-IT" sz="1800" dirty="0">
              <a:effectLst/>
              <a:latin typeface="Calibri" panose="020F0502020204030204" pitchFamily="34" charset="0"/>
              <a:ea typeface="Calibri" panose="020F0502020204030204" pitchFamily="34" charset="0"/>
            </a:endParaRPr>
          </a:p>
          <a:p>
            <a:endParaRPr lang="it-IT" sz="1400" dirty="0">
              <a:effectLst/>
              <a:latin typeface="+mj-lt"/>
              <a:ea typeface="Calibri" panose="020F0502020204030204" pitchFamily="34" charset="0"/>
            </a:endParaRPr>
          </a:p>
          <a:p>
            <a:endParaRPr lang="it-IT" dirty="0"/>
          </a:p>
        </p:txBody>
      </p:sp>
    </p:spTree>
    <p:extLst>
      <p:ext uri="{BB962C8B-B14F-4D97-AF65-F5344CB8AC3E}">
        <p14:creationId xmlns:p14="http://schemas.microsoft.com/office/powerpoint/2010/main" val="1137830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C71540-B3E7-60DB-1060-BCA0383416FA}"/>
              </a:ext>
            </a:extLst>
          </p:cNvPr>
          <p:cNvSpPr>
            <a:spLocks noGrp="1"/>
          </p:cNvSpPr>
          <p:nvPr>
            <p:ph type="title"/>
          </p:nvPr>
        </p:nvSpPr>
        <p:spPr>
          <a:xfrm>
            <a:off x="1639757" y="311407"/>
            <a:ext cx="8520600" cy="572700"/>
          </a:xfrm>
        </p:spPr>
        <p:txBody>
          <a:bodyPr/>
          <a:lstStyle/>
          <a:p>
            <a:r>
              <a:rPr lang="it-IT" dirty="0"/>
              <a:t>IL MODULO INTERATTIVO IXSL </a:t>
            </a:r>
          </a:p>
        </p:txBody>
      </p:sp>
      <p:sp>
        <p:nvSpPr>
          <p:cNvPr id="3" name="Segnaposto testo 2">
            <a:extLst>
              <a:ext uri="{FF2B5EF4-FFF2-40B4-BE49-F238E27FC236}">
                <a16:creationId xmlns:a16="http://schemas.microsoft.com/office/drawing/2014/main" id="{1291DB4B-AF93-9A11-1ECA-7FF8DB3330EA}"/>
              </a:ext>
            </a:extLst>
          </p:cNvPr>
          <p:cNvSpPr>
            <a:spLocks noGrp="1"/>
          </p:cNvSpPr>
          <p:nvPr>
            <p:ph type="body" idx="1"/>
          </p:nvPr>
        </p:nvSpPr>
        <p:spPr>
          <a:xfrm>
            <a:off x="0" y="1129343"/>
            <a:ext cx="3773714" cy="3416400"/>
          </a:xfrm>
        </p:spPr>
        <p:txBody>
          <a:bodyPr/>
          <a:lstStyle/>
          <a:p>
            <a:pPr marL="114300" indent="0">
              <a:buNone/>
            </a:pPr>
            <a:r>
              <a:rPr lang="it-IT" sz="1400" dirty="0">
                <a:solidFill>
                  <a:schemeClr val="tx1"/>
                </a:solidFill>
              </a:rPr>
              <a:t>Alla fine del testo si trova un pulsante «cliccami» che al click dell’utente farà visualizzare delle informazioni in più sul diario. </a:t>
            </a:r>
          </a:p>
          <a:p>
            <a:pPr marL="114300" indent="0">
              <a:buNone/>
            </a:pPr>
            <a:r>
              <a:rPr lang="it-IT" sz="1400" dirty="0">
                <a:solidFill>
                  <a:schemeClr val="tx1"/>
                </a:solidFill>
              </a:rPr>
              <a:t>Il pulsante è figlio del nodo «testo» e viene appeso all’albero e gli viene associato l’id «click».</a:t>
            </a:r>
          </a:p>
          <a:p>
            <a:pPr marL="114300" indent="0">
              <a:buNone/>
            </a:pPr>
            <a:r>
              <a:rPr lang="it-IT" sz="1400" dirty="0">
                <a:solidFill>
                  <a:schemeClr val="tx1"/>
                </a:solidFill>
              </a:rPr>
              <a:t>A questo punto viene implementato un template che al click dell’utente, attraverso un &lt;</a:t>
            </a:r>
            <a:r>
              <a:rPr lang="it-IT" sz="1400" dirty="0" err="1">
                <a:solidFill>
                  <a:schemeClr val="tx1"/>
                </a:solidFill>
              </a:rPr>
              <a:t>xsl:result-document</a:t>
            </a:r>
            <a:r>
              <a:rPr lang="it-IT" sz="1400" dirty="0">
                <a:solidFill>
                  <a:schemeClr val="tx1"/>
                </a:solidFill>
              </a:rPr>
              <a:t>&gt; si associa all’id del pulsante e genera il testo. </a:t>
            </a:r>
            <a:endParaRPr lang="it-IT" sz="1600" dirty="0">
              <a:solidFill>
                <a:schemeClr val="tx1"/>
              </a:solidFill>
            </a:endParaRPr>
          </a:p>
        </p:txBody>
      </p:sp>
      <p:pic>
        <p:nvPicPr>
          <p:cNvPr id="5" name="Immagine 4" descr="Immagine che contiene testo&#10;&#10;Descrizione generata automaticamente">
            <a:extLst>
              <a:ext uri="{FF2B5EF4-FFF2-40B4-BE49-F238E27FC236}">
                <a16:creationId xmlns:a16="http://schemas.microsoft.com/office/drawing/2014/main" id="{E4FD2BDD-D1B4-1230-6E29-BE1DE32EBDF6}"/>
              </a:ext>
            </a:extLst>
          </p:cNvPr>
          <p:cNvPicPr>
            <a:picLocks noChangeAspect="1"/>
          </p:cNvPicPr>
          <p:nvPr/>
        </p:nvPicPr>
        <p:blipFill>
          <a:blip r:embed="rId2"/>
          <a:stretch>
            <a:fillRect/>
          </a:stretch>
        </p:blipFill>
        <p:spPr>
          <a:xfrm>
            <a:off x="4219936" y="1614716"/>
            <a:ext cx="4104008" cy="1222827"/>
          </a:xfrm>
          <a:prstGeom prst="rect">
            <a:avLst/>
          </a:prstGeom>
        </p:spPr>
      </p:pic>
      <p:pic>
        <p:nvPicPr>
          <p:cNvPr id="9" name="Immagine 8">
            <a:extLst>
              <a:ext uri="{FF2B5EF4-FFF2-40B4-BE49-F238E27FC236}">
                <a16:creationId xmlns:a16="http://schemas.microsoft.com/office/drawing/2014/main" id="{69F7D4A7-8A23-D9C9-5481-F4126BA14468}"/>
              </a:ext>
            </a:extLst>
          </p:cNvPr>
          <p:cNvPicPr>
            <a:picLocks noChangeAspect="1"/>
          </p:cNvPicPr>
          <p:nvPr/>
        </p:nvPicPr>
        <p:blipFill>
          <a:blip r:embed="rId3"/>
          <a:stretch>
            <a:fillRect/>
          </a:stretch>
        </p:blipFill>
        <p:spPr>
          <a:xfrm>
            <a:off x="3773714" y="3695701"/>
            <a:ext cx="5145937" cy="390071"/>
          </a:xfrm>
          <a:prstGeom prst="rect">
            <a:avLst/>
          </a:prstGeom>
        </p:spPr>
      </p:pic>
    </p:spTree>
    <p:extLst>
      <p:ext uri="{BB962C8B-B14F-4D97-AF65-F5344CB8AC3E}">
        <p14:creationId xmlns:p14="http://schemas.microsoft.com/office/powerpoint/2010/main" val="4100557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FEEA3A-8E75-9614-F440-483194929474}"/>
              </a:ext>
            </a:extLst>
          </p:cNvPr>
          <p:cNvSpPr>
            <a:spLocks noGrp="1"/>
          </p:cNvSpPr>
          <p:nvPr>
            <p:ph type="title"/>
          </p:nvPr>
        </p:nvSpPr>
        <p:spPr>
          <a:xfrm>
            <a:off x="204300" y="175426"/>
            <a:ext cx="8520600" cy="572700"/>
          </a:xfrm>
        </p:spPr>
        <p:txBody>
          <a:bodyPr/>
          <a:lstStyle/>
          <a:p>
            <a:pPr algn="ctr"/>
            <a:r>
              <a:rPr lang="it-IT" dirty="0"/>
              <a:t>IL TESTIMONE  E LA SUA TESTIMONIANZA </a:t>
            </a:r>
          </a:p>
        </p:txBody>
      </p:sp>
      <p:sp>
        <p:nvSpPr>
          <p:cNvPr id="3" name="Segnaposto testo 2">
            <a:extLst>
              <a:ext uri="{FF2B5EF4-FFF2-40B4-BE49-F238E27FC236}">
                <a16:creationId xmlns:a16="http://schemas.microsoft.com/office/drawing/2014/main" id="{AA5DB633-7752-053C-E2BE-F52333D11D1C}"/>
              </a:ext>
            </a:extLst>
          </p:cNvPr>
          <p:cNvSpPr>
            <a:spLocks noGrp="1"/>
          </p:cNvSpPr>
          <p:nvPr>
            <p:ph type="body" idx="1"/>
          </p:nvPr>
        </p:nvSpPr>
        <p:spPr>
          <a:xfrm>
            <a:off x="311699" y="1095473"/>
            <a:ext cx="5083261" cy="3384454"/>
          </a:xfrm>
        </p:spPr>
        <p:txBody>
          <a:bodyPr/>
          <a:lstStyle/>
          <a:p>
            <a:pPr marL="114300" indent="0">
              <a:buNone/>
            </a:pPr>
            <a:r>
              <a:rPr lang="it-IT" sz="1400" dirty="0">
                <a:solidFill>
                  <a:schemeClr val="tx1"/>
                </a:solidFill>
                <a:latin typeface="+mj-lt"/>
              </a:rPr>
              <a:t>Nicola Ricci, nato a Vacri nel 1923, scrive il suo diario mentre è internato come IMI ad </a:t>
            </a:r>
            <a:r>
              <a:rPr lang="it-IT" sz="1400" dirty="0" err="1">
                <a:solidFill>
                  <a:schemeClr val="tx1"/>
                </a:solidFill>
                <a:latin typeface="+mj-lt"/>
              </a:rPr>
              <a:t>Armenstein</a:t>
            </a:r>
            <a:r>
              <a:rPr lang="it-IT" sz="1400" dirty="0">
                <a:solidFill>
                  <a:schemeClr val="tx1"/>
                </a:solidFill>
                <a:latin typeface="+mj-lt"/>
              </a:rPr>
              <a:t>, dove viene deportato dopo essere stato catturato quando con un suo compagno aveva appena valicato il confine franco-italiano, scappando con un suo compagno, dalla Francia. </a:t>
            </a:r>
          </a:p>
          <a:p>
            <a:pPr marL="114300" indent="0">
              <a:buNone/>
            </a:pPr>
            <a:endParaRPr lang="it-IT" sz="1400" dirty="0">
              <a:solidFill>
                <a:schemeClr val="tx1"/>
              </a:solidFill>
              <a:latin typeface="+mj-lt"/>
            </a:endParaRPr>
          </a:p>
          <a:p>
            <a:pPr marL="114300" indent="0">
              <a:buNone/>
            </a:pPr>
            <a:r>
              <a:rPr lang="it-IT" sz="1400" dirty="0">
                <a:solidFill>
                  <a:schemeClr val="tx1"/>
                </a:solidFill>
                <a:latin typeface="+mj-lt"/>
              </a:rPr>
              <a:t>Non fece parola con nessuno del diario. Che viene ritrovato solo dopo la sua morte. </a:t>
            </a:r>
          </a:p>
          <a:p>
            <a:pPr marL="114300" indent="0">
              <a:buNone/>
            </a:pPr>
            <a:r>
              <a:rPr lang="it-IT" sz="1400" dirty="0">
                <a:solidFill>
                  <a:schemeClr val="tx1"/>
                </a:solidFill>
                <a:latin typeface="+mj-lt"/>
              </a:rPr>
              <a:t>L’opera assolutamente inedita, si divide in due parti:</a:t>
            </a:r>
          </a:p>
          <a:p>
            <a:r>
              <a:rPr lang="it-IT" sz="1400" dirty="0">
                <a:solidFill>
                  <a:schemeClr val="tx1"/>
                </a:solidFill>
              </a:rPr>
              <a:t>1. La fuga dalla Francia all’Italia. </a:t>
            </a:r>
          </a:p>
          <a:p>
            <a:r>
              <a:rPr lang="it-IT" sz="1400" dirty="0">
                <a:solidFill>
                  <a:schemeClr val="tx1"/>
                </a:solidFill>
              </a:rPr>
              <a:t>2. La prigionia. </a:t>
            </a:r>
          </a:p>
          <a:p>
            <a:pPr marL="114300" indent="0">
              <a:buNone/>
            </a:pPr>
            <a:endParaRPr lang="it-IT" sz="1400" dirty="0">
              <a:solidFill>
                <a:schemeClr val="tx1"/>
              </a:solidFill>
              <a:latin typeface="+mj-lt"/>
            </a:endParaRPr>
          </a:p>
        </p:txBody>
      </p:sp>
      <p:pic>
        <p:nvPicPr>
          <p:cNvPr id="4" name="Immagine 3">
            <a:extLst>
              <a:ext uri="{FF2B5EF4-FFF2-40B4-BE49-F238E27FC236}">
                <a16:creationId xmlns:a16="http://schemas.microsoft.com/office/drawing/2014/main" id="{E4EB1653-9A9D-275D-F709-B82804FADDE5}"/>
              </a:ext>
            </a:extLst>
          </p:cNvPr>
          <p:cNvPicPr>
            <a:picLocks noChangeAspect="1"/>
          </p:cNvPicPr>
          <p:nvPr/>
        </p:nvPicPr>
        <p:blipFill>
          <a:blip r:embed="rId2"/>
          <a:stretch>
            <a:fillRect/>
          </a:stretch>
        </p:blipFill>
        <p:spPr>
          <a:xfrm>
            <a:off x="5560015" y="882699"/>
            <a:ext cx="2595969" cy="3657603"/>
          </a:xfrm>
          <a:prstGeom prst="rect">
            <a:avLst/>
          </a:prstGeom>
        </p:spPr>
      </p:pic>
    </p:spTree>
    <p:extLst>
      <p:ext uri="{BB962C8B-B14F-4D97-AF65-F5344CB8AC3E}">
        <p14:creationId xmlns:p14="http://schemas.microsoft.com/office/powerpoint/2010/main" val="22496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FC2C83-AB7E-F446-CA64-901614F62EE5}"/>
              </a:ext>
            </a:extLst>
          </p:cNvPr>
          <p:cNvSpPr>
            <a:spLocks noGrp="1"/>
          </p:cNvSpPr>
          <p:nvPr>
            <p:ph type="title"/>
          </p:nvPr>
        </p:nvSpPr>
        <p:spPr>
          <a:xfrm>
            <a:off x="311700" y="183768"/>
            <a:ext cx="8520600" cy="572700"/>
          </a:xfrm>
        </p:spPr>
        <p:txBody>
          <a:bodyPr/>
          <a:lstStyle/>
          <a:p>
            <a:pPr algn="ctr"/>
            <a:r>
              <a:rPr lang="it-IT" dirty="0"/>
              <a:t>DANTE, IL LAGER E IL DIARIO DI NICOLA</a:t>
            </a:r>
          </a:p>
        </p:txBody>
      </p:sp>
      <p:sp>
        <p:nvSpPr>
          <p:cNvPr id="3" name="Segnaposto testo 2">
            <a:extLst>
              <a:ext uri="{FF2B5EF4-FFF2-40B4-BE49-F238E27FC236}">
                <a16:creationId xmlns:a16="http://schemas.microsoft.com/office/drawing/2014/main" id="{DF9D687E-3A53-8599-3C4E-2F2893058237}"/>
              </a:ext>
            </a:extLst>
          </p:cNvPr>
          <p:cNvSpPr>
            <a:spLocks noGrp="1"/>
          </p:cNvSpPr>
          <p:nvPr>
            <p:ph type="body" idx="1"/>
          </p:nvPr>
        </p:nvSpPr>
        <p:spPr>
          <a:xfrm>
            <a:off x="311700" y="1283104"/>
            <a:ext cx="8520600" cy="2730096"/>
          </a:xfrm>
        </p:spPr>
        <p:txBody>
          <a:bodyPr/>
          <a:lstStyle/>
          <a:p>
            <a:pPr marL="114300" indent="0">
              <a:buNone/>
            </a:pPr>
            <a:r>
              <a:rPr lang="it-IT" dirty="0">
                <a:solidFill>
                  <a:schemeClr val="tx1"/>
                </a:solidFill>
              </a:rPr>
              <a:t>All’interno del diario, le parole di Dante sono presenti in varie forme:</a:t>
            </a:r>
          </a:p>
          <a:p>
            <a:endParaRPr lang="it-IT" dirty="0">
              <a:solidFill>
                <a:schemeClr val="tx1"/>
              </a:solidFill>
            </a:endParaRPr>
          </a:p>
          <a:p>
            <a:pPr marL="114300" indent="0">
              <a:buNone/>
            </a:pPr>
            <a:r>
              <a:rPr lang="it-IT" dirty="0">
                <a:solidFill>
                  <a:schemeClr val="tx1"/>
                </a:solidFill>
              </a:rPr>
              <a:t>1.Citazioni esplicite</a:t>
            </a:r>
          </a:p>
          <a:p>
            <a:pPr marL="114300" indent="0">
              <a:buNone/>
            </a:pPr>
            <a:r>
              <a:rPr lang="it-IT" dirty="0">
                <a:solidFill>
                  <a:schemeClr val="tx1"/>
                </a:solidFill>
              </a:rPr>
              <a:t>2.Passi parafrasati</a:t>
            </a:r>
          </a:p>
          <a:p>
            <a:pPr marL="114300" indent="0">
              <a:buNone/>
            </a:pPr>
            <a:r>
              <a:rPr lang="it-IT" dirty="0">
                <a:solidFill>
                  <a:schemeClr val="tx1"/>
                </a:solidFill>
              </a:rPr>
              <a:t>3.Temi affini</a:t>
            </a:r>
          </a:p>
          <a:p>
            <a:pPr marL="114300" indent="0">
              <a:buNone/>
            </a:pPr>
            <a:r>
              <a:rPr lang="it-IT" dirty="0">
                <a:solidFill>
                  <a:schemeClr val="tx1"/>
                </a:solidFill>
              </a:rPr>
              <a:t>4.Termini danteschi</a:t>
            </a:r>
          </a:p>
          <a:p>
            <a:pPr marL="114300" indent="0">
              <a:buNone/>
            </a:pPr>
            <a:r>
              <a:rPr lang="it-IT" dirty="0">
                <a:solidFill>
                  <a:schemeClr val="tx1"/>
                </a:solidFill>
              </a:rPr>
              <a:t>5.Dimensione dell’eternità</a:t>
            </a:r>
          </a:p>
        </p:txBody>
      </p:sp>
      <p:pic>
        <p:nvPicPr>
          <p:cNvPr id="4" name="Immagine 3">
            <a:extLst>
              <a:ext uri="{FF2B5EF4-FFF2-40B4-BE49-F238E27FC236}">
                <a16:creationId xmlns:a16="http://schemas.microsoft.com/office/drawing/2014/main" id="{07DBF7B5-4BCD-E57C-47F3-DC5233BC3605}"/>
              </a:ext>
            </a:extLst>
          </p:cNvPr>
          <p:cNvPicPr>
            <a:picLocks noChangeAspect="1"/>
          </p:cNvPicPr>
          <p:nvPr/>
        </p:nvPicPr>
        <p:blipFill>
          <a:blip r:embed="rId2"/>
          <a:stretch>
            <a:fillRect/>
          </a:stretch>
        </p:blipFill>
        <p:spPr>
          <a:xfrm>
            <a:off x="4826000" y="1881162"/>
            <a:ext cx="3678623" cy="2731245"/>
          </a:xfrm>
          <a:prstGeom prst="rect">
            <a:avLst/>
          </a:prstGeom>
        </p:spPr>
      </p:pic>
    </p:spTree>
    <p:extLst>
      <p:ext uri="{BB962C8B-B14F-4D97-AF65-F5344CB8AC3E}">
        <p14:creationId xmlns:p14="http://schemas.microsoft.com/office/powerpoint/2010/main" val="4119921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810CBD-7ACB-26A4-D130-0474FCBA4D52}"/>
              </a:ext>
            </a:extLst>
          </p:cNvPr>
          <p:cNvSpPr>
            <a:spLocks noGrp="1"/>
          </p:cNvSpPr>
          <p:nvPr>
            <p:ph type="title"/>
          </p:nvPr>
        </p:nvSpPr>
        <p:spPr/>
        <p:txBody>
          <a:bodyPr/>
          <a:lstStyle/>
          <a:p>
            <a:pPr algn="ctr"/>
            <a:r>
              <a:rPr lang="it-IT" dirty="0"/>
              <a:t>1. CITAZIONI ESPLICITE</a:t>
            </a:r>
          </a:p>
        </p:txBody>
      </p:sp>
      <p:sp>
        <p:nvSpPr>
          <p:cNvPr id="3" name="Segnaposto testo 2">
            <a:extLst>
              <a:ext uri="{FF2B5EF4-FFF2-40B4-BE49-F238E27FC236}">
                <a16:creationId xmlns:a16="http://schemas.microsoft.com/office/drawing/2014/main" id="{EE4B13AA-76F3-8013-5D92-9761759CAD8C}"/>
              </a:ext>
            </a:extLst>
          </p:cNvPr>
          <p:cNvSpPr>
            <a:spLocks noGrp="1"/>
          </p:cNvSpPr>
          <p:nvPr>
            <p:ph type="body" idx="1"/>
          </p:nvPr>
        </p:nvSpPr>
        <p:spPr>
          <a:xfrm>
            <a:off x="311700" y="1442761"/>
            <a:ext cx="3266071" cy="3416400"/>
          </a:xfrm>
        </p:spPr>
        <p:txBody>
          <a:bodyPr/>
          <a:lstStyle/>
          <a:p>
            <a:pPr marL="114300" indent="0">
              <a:buNone/>
            </a:pPr>
            <a:r>
              <a:rPr lang="it-IT" sz="1600" i="1" dirty="0"/>
              <a:t>”Dopodiché non fui più in grado di analizzare i miei pensieri e Dante al mio posto avrebbe esclamato:” E caddi come corpo morto cade”.</a:t>
            </a:r>
          </a:p>
          <a:p>
            <a:endParaRPr lang="it-IT" sz="1600" i="1" dirty="0"/>
          </a:p>
          <a:p>
            <a:pPr marL="114300" indent="0">
              <a:buNone/>
            </a:pPr>
            <a:r>
              <a:rPr lang="it-IT" sz="1600" i="1" dirty="0"/>
              <a:t>		(Diario)</a:t>
            </a:r>
          </a:p>
          <a:p>
            <a:endParaRPr lang="it-IT" sz="1600" i="1" dirty="0"/>
          </a:p>
          <a:p>
            <a:endParaRPr lang="it-IT" sz="1600" i="1" dirty="0"/>
          </a:p>
          <a:p>
            <a:endParaRPr lang="it-IT" sz="1600" i="1" dirty="0"/>
          </a:p>
          <a:p>
            <a:pPr marL="114300" indent="0">
              <a:buNone/>
            </a:pPr>
            <a:endParaRPr lang="it-IT" sz="1600" i="1" dirty="0"/>
          </a:p>
        </p:txBody>
      </p:sp>
      <p:sp>
        <p:nvSpPr>
          <p:cNvPr id="4" name="CasellaDiTesto 3">
            <a:extLst>
              <a:ext uri="{FF2B5EF4-FFF2-40B4-BE49-F238E27FC236}">
                <a16:creationId xmlns:a16="http://schemas.microsoft.com/office/drawing/2014/main" id="{1077A2F5-AA80-D4D5-94BB-1A0EF3BC2527}"/>
              </a:ext>
            </a:extLst>
          </p:cNvPr>
          <p:cNvSpPr txBox="1"/>
          <p:nvPr/>
        </p:nvSpPr>
        <p:spPr>
          <a:xfrm>
            <a:off x="4337594" y="1522186"/>
            <a:ext cx="4949372" cy="1815882"/>
          </a:xfrm>
          <a:prstGeom prst="rect">
            <a:avLst/>
          </a:prstGeom>
          <a:noFill/>
        </p:spPr>
        <p:txBody>
          <a:bodyPr wrap="square" rtlCol="0">
            <a:spAutoFit/>
          </a:bodyPr>
          <a:lstStyle/>
          <a:p>
            <a:r>
              <a:rPr lang="it-IT" sz="1600" i="1" dirty="0">
                <a:solidFill>
                  <a:schemeClr val="tx1"/>
                </a:solidFill>
              </a:rPr>
              <a:t>”Mentre che l'uno spirto questo disse</a:t>
            </a:r>
          </a:p>
          <a:p>
            <a:r>
              <a:rPr lang="it-IT" sz="1600" i="1" dirty="0">
                <a:solidFill>
                  <a:schemeClr val="tx1"/>
                </a:solidFill>
              </a:rPr>
              <a:t>l'altro </a:t>
            </a:r>
            <a:r>
              <a:rPr lang="it-IT" sz="1600" i="1" dirty="0" err="1">
                <a:solidFill>
                  <a:schemeClr val="tx1"/>
                </a:solidFill>
              </a:rPr>
              <a:t>piangëa</a:t>
            </a:r>
            <a:r>
              <a:rPr lang="it-IT" sz="1600" i="1" dirty="0">
                <a:solidFill>
                  <a:schemeClr val="tx1"/>
                </a:solidFill>
              </a:rPr>
              <a:t>; sì che di </a:t>
            </a:r>
            <a:r>
              <a:rPr lang="it-IT" sz="1600" i="1" dirty="0" err="1">
                <a:solidFill>
                  <a:schemeClr val="tx1"/>
                </a:solidFill>
              </a:rPr>
              <a:t>pietade</a:t>
            </a:r>
            <a:endParaRPr lang="it-IT" sz="1600" i="1" dirty="0">
              <a:solidFill>
                <a:schemeClr val="tx1"/>
              </a:solidFill>
            </a:endParaRPr>
          </a:p>
          <a:p>
            <a:r>
              <a:rPr lang="it-IT" sz="1600" i="1" dirty="0">
                <a:solidFill>
                  <a:schemeClr val="tx1"/>
                </a:solidFill>
              </a:rPr>
              <a:t>io venni men così com'io morisse.</a:t>
            </a:r>
          </a:p>
          <a:p>
            <a:endParaRPr lang="it-IT" sz="1600" i="1" dirty="0">
              <a:solidFill>
                <a:schemeClr val="tx1"/>
              </a:solidFill>
            </a:endParaRPr>
          </a:p>
          <a:p>
            <a:r>
              <a:rPr lang="it-IT" sz="1600" i="1" dirty="0">
                <a:solidFill>
                  <a:schemeClr val="tx1"/>
                </a:solidFill>
              </a:rPr>
              <a:t>E caddi come corpo morto cade. ”</a:t>
            </a:r>
          </a:p>
          <a:p>
            <a:r>
              <a:rPr lang="it-IT" sz="1600" dirty="0">
                <a:solidFill>
                  <a:schemeClr val="tx1"/>
                </a:solidFill>
              </a:rPr>
              <a:t>	</a:t>
            </a:r>
          </a:p>
          <a:p>
            <a:r>
              <a:rPr lang="it-IT" sz="1600" i="1" dirty="0">
                <a:solidFill>
                  <a:schemeClr val="tx1"/>
                </a:solidFill>
              </a:rPr>
              <a:t>	(Divina Commedia, Canto V, </a:t>
            </a:r>
            <a:r>
              <a:rPr lang="it-IT" sz="1600" i="1" dirty="0" err="1">
                <a:solidFill>
                  <a:schemeClr val="tx1"/>
                </a:solidFill>
              </a:rPr>
              <a:t>vv</a:t>
            </a:r>
            <a:r>
              <a:rPr lang="it-IT" sz="1600" i="1" dirty="0">
                <a:solidFill>
                  <a:schemeClr val="tx1"/>
                </a:solidFill>
              </a:rPr>
              <a:t> 139-142)</a:t>
            </a:r>
          </a:p>
        </p:txBody>
      </p:sp>
    </p:spTree>
    <p:extLst>
      <p:ext uri="{BB962C8B-B14F-4D97-AF65-F5344CB8AC3E}">
        <p14:creationId xmlns:p14="http://schemas.microsoft.com/office/powerpoint/2010/main" val="1163677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804B34-150F-0374-33E7-BAA085506731}"/>
              </a:ext>
            </a:extLst>
          </p:cNvPr>
          <p:cNvSpPr>
            <a:spLocks noGrp="1"/>
          </p:cNvSpPr>
          <p:nvPr>
            <p:ph type="title"/>
          </p:nvPr>
        </p:nvSpPr>
        <p:spPr/>
        <p:txBody>
          <a:bodyPr/>
          <a:lstStyle/>
          <a:p>
            <a:pPr algn="ctr"/>
            <a:r>
              <a:rPr lang="it-IT" dirty="0"/>
              <a:t>2. PASSI PARAFRASATI </a:t>
            </a:r>
          </a:p>
        </p:txBody>
      </p:sp>
      <p:sp>
        <p:nvSpPr>
          <p:cNvPr id="3" name="Segnaposto testo 2">
            <a:extLst>
              <a:ext uri="{FF2B5EF4-FFF2-40B4-BE49-F238E27FC236}">
                <a16:creationId xmlns:a16="http://schemas.microsoft.com/office/drawing/2014/main" id="{7FCFD5F3-3708-3F99-1B91-4E77A3B7FBC2}"/>
              </a:ext>
            </a:extLst>
          </p:cNvPr>
          <p:cNvSpPr>
            <a:spLocks noGrp="1"/>
          </p:cNvSpPr>
          <p:nvPr>
            <p:ph type="body" idx="1"/>
          </p:nvPr>
        </p:nvSpPr>
        <p:spPr/>
        <p:txBody>
          <a:bodyPr/>
          <a:lstStyle/>
          <a:p>
            <a:pPr marL="114300" indent="0">
              <a:buNone/>
            </a:pPr>
            <a:endParaRPr lang="it-IT" i="1" dirty="0"/>
          </a:p>
          <a:p>
            <a:pPr marL="114300" indent="0">
              <a:buNone/>
            </a:pPr>
            <a:endParaRPr lang="it-IT" i="1" dirty="0"/>
          </a:p>
          <a:p>
            <a:pPr marL="114300" indent="0">
              <a:buNone/>
            </a:pPr>
            <a:r>
              <a:rPr lang="it-IT" i="1" dirty="0"/>
              <a:t>«Si va verso la fame, 				</a:t>
            </a:r>
          </a:p>
          <a:p>
            <a:pPr marL="114300" indent="0">
              <a:buNone/>
            </a:pPr>
            <a:r>
              <a:rPr lang="it-IT" i="1" dirty="0"/>
              <a:t>si va verso il freddo,                                               </a:t>
            </a:r>
          </a:p>
          <a:p>
            <a:pPr marL="114300" indent="0">
              <a:buNone/>
            </a:pPr>
            <a:r>
              <a:rPr lang="it-IT" i="1" dirty="0"/>
              <a:t>si va verso l’inferno.»</a:t>
            </a:r>
          </a:p>
          <a:p>
            <a:pPr marL="114300" indent="0">
              <a:buNone/>
            </a:pPr>
            <a:r>
              <a:rPr lang="it-IT" i="1" dirty="0"/>
              <a:t>		(Diario)</a:t>
            </a:r>
          </a:p>
          <a:p>
            <a:endParaRPr lang="it-IT" dirty="0"/>
          </a:p>
        </p:txBody>
      </p:sp>
      <p:sp>
        <p:nvSpPr>
          <p:cNvPr id="5" name="CasellaDiTesto 4">
            <a:extLst>
              <a:ext uri="{FF2B5EF4-FFF2-40B4-BE49-F238E27FC236}">
                <a16:creationId xmlns:a16="http://schemas.microsoft.com/office/drawing/2014/main" id="{97FCE5A3-2FD8-FC36-774D-8C511942FAC9}"/>
              </a:ext>
            </a:extLst>
          </p:cNvPr>
          <p:cNvSpPr txBox="1"/>
          <p:nvPr/>
        </p:nvSpPr>
        <p:spPr>
          <a:xfrm>
            <a:off x="3893100" y="1822931"/>
            <a:ext cx="5250900" cy="1785104"/>
          </a:xfrm>
          <a:prstGeom prst="rect">
            <a:avLst/>
          </a:prstGeom>
          <a:noFill/>
        </p:spPr>
        <p:txBody>
          <a:bodyPr wrap="square" rtlCol="0">
            <a:spAutoFit/>
          </a:bodyPr>
          <a:lstStyle/>
          <a:p>
            <a:r>
              <a:rPr lang="it-IT" sz="1600" i="1" dirty="0">
                <a:solidFill>
                  <a:schemeClr val="tx1"/>
                </a:solidFill>
              </a:rPr>
              <a:t>”Per me si va nella città dolente </a:t>
            </a:r>
          </a:p>
          <a:p>
            <a:r>
              <a:rPr lang="it-IT" sz="1600" i="1" dirty="0">
                <a:solidFill>
                  <a:schemeClr val="tx1"/>
                </a:solidFill>
              </a:rPr>
              <a:t>Per me si va nell’eterno dolore </a:t>
            </a:r>
          </a:p>
          <a:p>
            <a:r>
              <a:rPr lang="it-IT" sz="1600" i="1" dirty="0">
                <a:solidFill>
                  <a:schemeClr val="tx1"/>
                </a:solidFill>
              </a:rPr>
              <a:t>Per me si va tra la perduta gente.”</a:t>
            </a:r>
          </a:p>
          <a:p>
            <a:r>
              <a:rPr lang="it-IT" sz="1600" i="1" dirty="0">
                <a:solidFill>
                  <a:schemeClr val="tx1"/>
                </a:solidFill>
              </a:rPr>
              <a:t>		</a:t>
            </a:r>
          </a:p>
          <a:p>
            <a:r>
              <a:rPr lang="it-IT" sz="1600" i="1" dirty="0">
                <a:solidFill>
                  <a:schemeClr val="tx1"/>
                </a:solidFill>
              </a:rPr>
              <a:t>		(Divina Commedia canto III </a:t>
            </a:r>
            <a:r>
              <a:rPr lang="it-IT" sz="1600" i="1" dirty="0" err="1">
                <a:solidFill>
                  <a:schemeClr val="tx1"/>
                </a:solidFill>
              </a:rPr>
              <a:t>vv</a:t>
            </a:r>
            <a:r>
              <a:rPr lang="it-IT" sz="1600" i="1" dirty="0">
                <a:solidFill>
                  <a:schemeClr val="tx1"/>
                </a:solidFill>
              </a:rPr>
              <a:t>. 1-3)</a:t>
            </a:r>
            <a:r>
              <a:rPr lang="it-IT" i="1" dirty="0">
                <a:solidFill>
                  <a:schemeClr val="tx1"/>
                </a:solidFill>
              </a:rPr>
              <a:t>				</a:t>
            </a:r>
          </a:p>
          <a:p>
            <a:endParaRPr lang="it-IT" dirty="0"/>
          </a:p>
        </p:txBody>
      </p:sp>
    </p:spTree>
    <p:extLst>
      <p:ext uri="{BB962C8B-B14F-4D97-AF65-F5344CB8AC3E}">
        <p14:creationId xmlns:p14="http://schemas.microsoft.com/office/powerpoint/2010/main" val="361406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CBCC60-D8FD-F7F3-5A33-774D30F9CD86}"/>
              </a:ext>
            </a:extLst>
          </p:cNvPr>
          <p:cNvSpPr>
            <a:spLocks noGrp="1"/>
          </p:cNvSpPr>
          <p:nvPr>
            <p:ph type="title"/>
          </p:nvPr>
        </p:nvSpPr>
        <p:spPr>
          <a:xfrm>
            <a:off x="311700" y="198282"/>
            <a:ext cx="8520600" cy="572700"/>
          </a:xfrm>
        </p:spPr>
        <p:txBody>
          <a:bodyPr/>
          <a:lstStyle/>
          <a:p>
            <a:pPr algn="ctr"/>
            <a:r>
              <a:rPr lang="it-IT" dirty="0"/>
              <a:t>3. TEMI AFFINI </a:t>
            </a:r>
          </a:p>
        </p:txBody>
      </p:sp>
      <p:sp>
        <p:nvSpPr>
          <p:cNvPr id="3" name="Segnaposto testo 2">
            <a:extLst>
              <a:ext uri="{FF2B5EF4-FFF2-40B4-BE49-F238E27FC236}">
                <a16:creationId xmlns:a16="http://schemas.microsoft.com/office/drawing/2014/main" id="{028B1B48-F7DE-7B3A-5DA0-5EE069B5B207}"/>
              </a:ext>
            </a:extLst>
          </p:cNvPr>
          <p:cNvSpPr>
            <a:spLocks noGrp="1"/>
          </p:cNvSpPr>
          <p:nvPr>
            <p:ph type="body" idx="1"/>
          </p:nvPr>
        </p:nvSpPr>
        <p:spPr>
          <a:xfrm>
            <a:off x="217358" y="1017725"/>
            <a:ext cx="4165956" cy="3416400"/>
          </a:xfrm>
        </p:spPr>
        <p:txBody>
          <a:bodyPr/>
          <a:lstStyle/>
          <a:p>
            <a:pPr marL="114300" indent="0">
              <a:buNone/>
            </a:pPr>
            <a:r>
              <a:rPr lang="it-IT" sz="1400" i="1" dirty="0"/>
              <a:t>“Giorno memorabile anche oggi […]</a:t>
            </a:r>
          </a:p>
          <a:p>
            <a:pPr marL="114300" indent="0">
              <a:buNone/>
            </a:pPr>
            <a:r>
              <a:rPr lang="it-IT" sz="1400" i="1" dirty="0"/>
              <a:t>Messici per 4, incominciamo a girare intorno alle baracche.</a:t>
            </a:r>
          </a:p>
          <a:p>
            <a:pPr marL="114300" indent="0">
              <a:buNone/>
            </a:pPr>
            <a:r>
              <a:rPr lang="it-IT" sz="1400" i="1" dirty="0"/>
              <a:t>Siamo bagnati che sembriamo spugne. Mezz’ora di quella giostra, </a:t>
            </a:r>
            <a:r>
              <a:rPr lang="it-IT" sz="1400" i="1" dirty="0" err="1"/>
              <a:t>dopodichè</a:t>
            </a:r>
            <a:r>
              <a:rPr lang="it-IT" sz="1400" i="1" dirty="0"/>
              <a:t> </a:t>
            </a:r>
          </a:p>
          <a:p>
            <a:pPr marL="114300" indent="0">
              <a:buNone/>
            </a:pPr>
            <a:r>
              <a:rPr lang="it-IT" sz="1400" i="1" dirty="0"/>
              <a:t>Gradatamente ci fanno togliere il pastrano, la bustina e la giacca. […]</a:t>
            </a:r>
          </a:p>
          <a:p>
            <a:pPr marL="114300" indent="0">
              <a:buNone/>
            </a:pPr>
            <a:r>
              <a:rPr lang="it-IT" sz="1400" i="1" dirty="0"/>
              <a:t>Dobbiamo per forza passare davanti alla baracca del </a:t>
            </a:r>
            <a:r>
              <a:rPr lang="it-IT" sz="1400" i="1" dirty="0" err="1"/>
              <a:t>Kapo</a:t>
            </a:r>
            <a:r>
              <a:rPr lang="it-IT" sz="1400" i="1" dirty="0"/>
              <a:t>, </a:t>
            </a:r>
          </a:p>
          <a:p>
            <a:pPr marL="114300" indent="0">
              <a:buNone/>
            </a:pPr>
            <a:r>
              <a:rPr lang="it-IT" sz="1400" i="1" dirty="0"/>
              <a:t>dove le sentinelle ci allisciano il groppone man mano che passiamo”</a:t>
            </a:r>
          </a:p>
          <a:p>
            <a:pPr marL="114300" indent="0">
              <a:buNone/>
            </a:pPr>
            <a:r>
              <a:rPr lang="it-IT" sz="1400" i="1" dirty="0"/>
              <a:t>			(Diario)</a:t>
            </a:r>
          </a:p>
          <a:p>
            <a:endParaRPr lang="it-IT" sz="1400" dirty="0"/>
          </a:p>
          <a:p>
            <a:endParaRPr lang="it-IT" sz="1400" dirty="0"/>
          </a:p>
        </p:txBody>
      </p:sp>
      <p:sp>
        <p:nvSpPr>
          <p:cNvPr id="5" name="CasellaDiTesto 4">
            <a:extLst>
              <a:ext uri="{FF2B5EF4-FFF2-40B4-BE49-F238E27FC236}">
                <a16:creationId xmlns:a16="http://schemas.microsoft.com/office/drawing/2014/main" id="{39E2E310-BEDC-0097-B38E-0A78D851E148}"/>
              </a:ext>
            </a:extLst>
          </p:cNvPr>
          <p:cNvSpPr txBox="1"/>
          <p:nvPr/>
        </p:nvSpPr>
        <p:spPr>
          <a:xfrm>
            <a:off x="5203370" y="888821"/>
            <a:ext cx="4572000" cy="4401205"/>
          </a:xfrm>
          <a:prstGeom prst="rect">
            <a:avLst/>
          </a:prstGeom>
          <a:noFill/>
        </p:spPr>
        <p:txBody>
          <a:bodyPr wrap="square">
            <a:spAutoFit/>
          </a:bodyPr>
          <a:lstStyle/>
          <a:p>
            <a:r>
              <a:rPr lang="it-IT" i="1" dirty="0">
                <a:solidFill>
                  <a:schemeClr val="tx1"/>
                </a:solidFill>
              </a:rPr>
              <a:t>«E io, che riguardai, vidi una ’</a:t>
            </a:r>
            <a:r>
              <a:rPr lang="it-IT" i="1" dirty="0" err="1">
                <a:solidFill>
                  <a:schemeClr val="tx1"/>
                </a:solidFill>
              </a:rPr>
              <a:t>nsegna</a:t>
            </a:r>
            <a:endParaRPr lang="it-IT" i="1" dirty="0">
              <a:solidFill>
                <a:schemeClr val="tx1"/>
              </a:solidFill>
            </a:endParaRPr>
          </a:p>
          <a:p>
            <a:r>
              <a:rPr lang="it-IT" i="1" dirty="0">
                <a:solidFill>
                  <a:schemeClr val="tx1"/>
                </a:solidFill>
              </a:rPr>
              <a:t>che girando correva tanto ratta,</a:t>
            </a:r>
          </a:p>
          <a:p>
            <a:r>
              <a:rPr lang="it-IT" i="1" dirty="0">
                <a:solidFill>
                  <a:schemeClr val="tx1"/>
                </a:solidFill>
              </a:rPr>
              <a:t>che d’</a:t>
            </a:r>
            <a:r>
              <a:rPr lang="it-IT" i="1" dirty="0" err="1">
                <a:solidFill>
                  <a:schemeClr val="tx1"/>
                </a:solidFill>
              </a:rPr>
              <a:t>ogne</a:t>
            </a:r>
            <a:r>
              <a:rPr lang="it-IT" i="1" dirty="0">
                <a:solidFill>
                  <a:schemeClr val="tx1"/>
                </a:solidFill>
              </a:rPr>
              <a:t> posa mi </a:t>
            </a:r>
            <a:r>
              <a:rPr lang="it-IT" i="1" dirty="0" err="1">
                <a:solidFill>
                  <a:schemeClr val="tx1"/>
                </a:solidFill>
              </a:rPr>
              <a:t>parea</a:t>
            </a:r>
            <a:r>
              <a:rPr lang="it-IT" i="1" dirty="0">
                <a:solidFill>
                  <a:schemeClr val="tx1"/>
                </a:solidFill>
              </a:rPr>
              <a:t> indegna;</a:t>
            </a:r>
          </a:p>
          <a:p>
            <a:endParaRPr lang="it-IT" i="1" dirty="0">
              <a:solidFill>
                <a:schemeClr val="tx1"/>
              </a:solidFill>
            </a:endParaRPr>
          </a:p>
          <a:p>
            <a:r>
              <a:rPr lang="it-IT" i="1" dirty="0">
                <a:solidFill>
                  <a:schemeClr val="tx1"/>
                </a:solidFill>
              </a:rPr>
              <a:t>e dietro le </a:t>
            </a:r>
            <a:r>
              <a:rPr lang="it-IT" i="1" dirty="0" err="1">
                <a:solidFill>
                  <a:schemeClr val="tx1"/>
                </a:solidFill>
              </a:rPr>
              <a:t>venìa</a:t>
            </a:r>
            <a:r>
              <a:rPr lang="it-IT" i="1" dirty="0">
                <a:solidFill>
                  <a:schemeClr val="tx1"/>
                </a:solidFill>
              </a:rPr>
              <a:t> sì lunga tratta</a:t>
            </a:r>
          </a:p>
          <a:p>
            <a:r>
              <a:rPr lang="it-IT" i="1" dirty="0">
                <a:solidFill>
                  <a:schemeClr val="tx1"/>
                </a:solidFill>
              </a:rPr>
              <a:t>di gente, ch’i’ non </a:t>
            </a:r>
            <a:r>
              <a:rPr lang="it-IT" i="1" dirty="0" err="1">
                <a:solidFill>
                  <a:schemeClr val="tx1"/>
                </a:solidFill>
              </a:rPr>
              <a:t>averei</a:t>
            </a:r>
            <a:r>
              <a:rPr lang="it-IT" i="1" dirty="0">
                <a:solidFill>
                  <a:schemeClr val="tx1"/>
                </a:solidFill>
              </a:rPr>
              <a:t> creduto</a:t>
            </a:r>
          </a:p>
          <a:p>
            <a:r>
              <a:rPr lang="it-IT" i="1" dirty="0">
                <a:solidFill>
                  <a:schemeClr val="tx1"/>
                </a:solidFill>
              </a:rPr>
              <a:t>che morte tanta n’avesse disfatta. […]</a:t>
            </a:r>
          </a:p>
          <a:p>
            <a:endParaRPr lang="it-IT" i="1" dirty="0">
              <a:solidFill>
                <a:schemeClr val="tx1"/>
              </a:solidFill>
            </a:endParaRPr>
          </a:p>
          <a:p>
            <a:r>
              <a:rPr lang="it-IT" i="1" dirty="0">
                <a:solidFill>
                  <a:schemeClr val="tx1"/>
                </a:solidFill>
              </a:rPr>
              <a:t>Questi </a:t>
            </a:r>
            <a:r>
              <a:rPr lang="it-IT" i="1" dirty="0" err="1">
                <a:solidFill>
                  <a:schemeClr val="tx1"/>
                </a:solidFill>
              </a:rPr>
              <a:t>sciaurati</a:t>
            </a:r>
            <a:r>
              <a:rPr lang="it-IT" i="1" dirty="0">
                <a:solidFill>
                  <a:schemeClr val="tx1"/>
                </a:solidFill>
              </a:rPr>
              <a:t>, che mai non </a:t>
            </a:r>
            <a:r>
              <a:rPr lang="it-IT" i="1" dirty="0" err="1">
                <a:solidFill>
                  <a:schemeClr val="tx1"/>
                </a:solidFill>
              </a:rPr>
              <a:t>fur</a:t>
            </a:r>
            <a:r>
              <a:rPr lang="it-IT" i="1" dirty="0">
                <a:solidFill>
                  <a:schemeClr val="tx1"/>
                </a:solidFill>
              </a:rPr>
              <a:t> vivi,</a:t>
            </a:r>
          </a:p>
          <a:p>
            <a:r>
              <a:rPr lang="it-IT" i="1" dirty="0">
                <a:solidFill>
                  <a:schemeClr val="tx1"/>
                </a:solidFill>
              </a:rPr>
              <a:t>erano ignudi e stimolati molto</a:t>
            </a:r>
          </a:p>
          <a:p>
            <a:r>
              <a:rPr lang="it-IT" i="1" dirty="0">
                <a:solidFill>
                  <a:schemeClr val="tx1"/>
                </a:solidFill>
              </a:rPr>
              <a:t>da mosconi e da vespe ch’eran ivi.</a:t>
            </a:r>
          </a:p>
          <a:p>
            <a:endParaRPr lang="it-IT" i="1" dirty="0">
              <a:solidFill>
                <a:schemeClr val="tx1"/>
              </a:solidFill>
            </a:endParaRPr>
          </a:p>
          <a:p>
            <a:r>
              <a:rPr lang="it-IT" i="1" dirty="0">
                <a:solidFill>
                  <a:schemeClr val="tx1"/>
                </a:solidFill>
              </a:rPr>
              <a:t>Elle </a:t>
            </a:r>
            <a:r>
              <a:rPr lang="it-IT" i="1" dirty="0" err="1">
                <a:solidFill>
                  <a:schemeClr val="tx1"/>
                </a:solidFill>
              </a:rPr>
              <a:t>rigavan</a:t>
            </a:r>
            <a:r>
              <a:rPr lang="it-IT" i="1" dirty="0">
                <a:solidFill>
                  <a:schemeClr val="tx1"/>
                </a:solidFill>
              </a:rPr>
              <a:t> lor di sangue il volto,</a:t>
            </a:r>
          </a:p>
          <a:p>
            <a:r>
              <a:rPr lang="it-IT" i="1" dirty="0">
                <a:solidFill>
                  <a:schemeClr val="tx1"/>
                </a:solidFill>
              </a:rPr>
              <a:t>che, mischiato di lagrime, </a:t>
            </a:r>
            <a:r>
              <a:rPr lang="it-IT" i="1" dirty="0" err="1">
                <a:solidFill>
                  <a:schemeClr val="tx1"/>
                </a:solidFill>
              </a:rPr>
              <a:t>a’</a:t>
            </a:r>
            <a:r>
              <a:rPr lang="it-IT" i="1" dirty="0">
                <a:solidFill>
                  <a:schemeClr val="tx1"/>
                </a:solidFill>
              </a:rPr>
              <a:t> lor piedi</a:t>
            </a:r>
          </a:p>
          <a:p>
            <a:r>
              <a:rPr lang="it-IT" i="1" dirty="0">
                <a:solidFill>
                  <a:schemeClr val="tx1"/>
                </a:solidFill>
              </a:rPr>
              <a:t>da fastidiosi vermi era ricolto.»</a:t>
            </a:r>
          </a:p>
          <a:p>
            <a:endParaRPr lang="it-IT" i="1" dirty="0">
              <a:solidFill>
                <a:schemeClr val="tx1"/>
              </a:solidFill>
            </a:endParaRPr>
          </a:p>
          <a:p>
            <a:endParaRPr lang="it-IT" i="1" dirty="0">
              <a:solidFill>
                <a:schemeClr val="tx1"/>
              </a:solidFill>
            </a:endParaRPr>
          </a:p>
          <a:p>
            <a:r>
              <a:rPr lang="it-IT" i="1" dirty="0">
                <a:solidFill>
                  <a:schemeClr val="tx1"/>
                </a:solidFill>
              </a:rPr>
              <a:t>(Divina Commedia, inferno, canto III, </a:t>
            </a:r>
            <a:r>
              <a:rPr lang="it-IT" i="1" dirty="0" err="1">
                <a:solidFill>
                  <a:schemeClr val="tx1"/>
                </a:solidFill>
              </a:rPr>
              <a:t>vv</a:t>
            </a:r>
            <a:r>
              <a:rPr lang="it-IT" i="1" dirty="0">
                <a:solidFill>
                  <a:schemeClr val="tx1"/>
                </a:solidFill>
              </a:rPr>
              <a:t>. 42-54)</a:t>
            </a:r>
            <a:r>
              <a:rPr lang="it-IT" dirty="0"/>
              <a:t>			</a:t>
            </a:r>
          </a:p>
          <a:p>
            <a:endParaRPr lang="it-IT" dirty="0"/>
          </a:p>
        </p:txBody>
      </p:sp>
    </p:spTree>
    <p:extLst>
      <p:ext uri="{BB962C8B-B14F-4D97-AF65-F5344CB8AC3E}">
        <p14:creationId xmlns:p14="http://schemas.microsoft.com/office/powerpoint/2010/main" val="1792211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CE7125D-FA51-C1FD-D61B-D77F07BA3009}"/>
              </a:ext>
            </a:extLst>
          </p:cNvPr>
          <p:cNvSpPr>
            <a:spLocks noGrp="1"/>
          </p:cNvSpPr>
          <p:nvPr>
            <p:ph type="title"/>
          </p:nvPr>
        </p:nvSpPr>
        <p:spPr/>
        <p:txBody>
          <a:bodyPr/>
          <a:lstStyle/>
          <a:p>
            <a:pPr algn="ctr"/>
            <a:r>
              <a:rPr lang="it-IT" dirty="0"/>
              <a:t>4. TERMINI DANTESCHI </a:t>
            </a:r>
          </a:p>
        </p:txBody>
      </p:sp>
      <p:sp>
        <p:nvSpPr>
          <p:cNvPr id="3" name="Segnaposto testo 2">
            <a:extLst>
              <a:ext uri="{FF2B5EF4-FFF2-40B4-BE49-F238E27FC236}">
                <a16:creationId xmlns:a16="http://schemas.microsoft.com/office/drawing/2014/main" id="{7926B96C-8642-0C2F-163D-03D96B472179}"/>
              </a:ext>
            </a:extLst>
          </p:cNvPr>
          <p:cNvSpPr>
            <a:spLocks noGrp="1"/>
          </p:cNvSpPr>
          <p:nvPr>
            <p:ph type="body" idx="1"/>
          </p:nvPr>
        </p:nvSpPr>
        <p:spPr/>
        <p:txBody>
          <a:bodyPr/>
          <a:lstStyle/>
          <a:p>
            <a:pPr marL="114300" indent="0">
              <a:buNone/>
            </a:pPr>
            <a:r>
              <a:rPr lang="it-IT" dirty="0">
                <a:solidFill>
                  <a:schemeClr val="tx1"/>
                </a:solidFill>
              </a:rPr>
              <a:t>L’opera di Nicola è costellata di termini danteschi, che l’autore prende in prestito dal lessico dell’Inferno. </a:t>
            </a:r>
          </a:p>
          <a:p>
            <a:pPr marL="114300" indent="0">
              <a:buNone/>
            </a:pPr>
            <a:endParaRPr lang="it-IT" dirty="0">
              <a:solidFill>
                <a:schemeClr val="tx1"/>
              </a:solidFill>
            </a:endParaRPr>
          </a:p>
          <a:p>
            <a:r>
              <a:rPr lang="it-IT" dirty="0">
                <a:solidFill>
                  <a:schemeClr val="tx1"/>
                </a:solidFill>
              </a:rPr>
              <a:t>Proprio «inferno», forse il termine più dantesco di tutti, compare ben otto volte, soprattutto nella parte finale del diario, dove questo termine diventa una metafora dei paesaggi devastati dai bombardamenti a tappeto degli alleati. </a:t>
            </a:r>
          </a:p>
          <a:p>
            <a:pPr marL="114300" indent="0">
              <a:buNone/>
            </a:pPr>
            <a:endParaRPr lang="it-IT" dirty="0">
              <a:solidFill>
                <a:schemeClr val="tx1"/>
              </a:solidFill>
            </a:endParaRPr>
          </a:p>
          <a:p>
            <a:r>
              <a:rPr lang="it-IT" dirty="0">
                <a:solidFill>
                  <a:schemeClr val="tx1"/>
                </a:solidFill>
              </a:rPr>
              <a:t>Un altro termine che ricorre spesso è «anime», che viene utilizzato come metafora dei prigionieri condannati a vagare per la Germania. </a:t>
            </a:r>
          </a:p>
        </p:txBody>
      </p:sp>
    </p:spTree>
    <p:extLst>
      <p:ext uri="{BB962C8B-B14F-4D97-AF65-F5344CB8AC3E}">
        <p14:creationId xmlns:p14="http://schemas.microsoft.com/office/powerpoint/2010/main" val="2238274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C10F175-C8FB-C026-F985-123062C0F63D}"/>
              </a:ext>
            </a:extLst>
          </p:cNvPr>
          <p:cNvSpPr>
            <a:spLocks noGrp="1"/>
          </p:cNvSpPr>
          <p:nvPr>
            <p:ph type="title"/>
          </p:nvPr>
        </p:nvSpPr>
        <p:spPr/>
        <p:txBody>
          <a:bodyPr/>
          <a:lstStyle/>
          <a:p>
            <a:pPr algn="ctr"/>
            <a:r>
              <a:rPr lang="it-IT" dirty="0"/>
              <a:t>5. DIMENSIONE DELL’ETERNITA’ </a:t>
            </a:r>
          </a:p>
        </p:txBody>
      </p:sp>
      <p:sp>
        <p:nvSpPr>
          <p:cNvPr id="3" name="Segnaposto testo 2">
            <a:extLst>
              <a:ext uri="{FF2B5EF4-FFF2-40B4-BE49-F238E27FC236}">
                <a16:creationId xmlns:a16="http://schemas.microsoft.com/office/drawing/2014/main" id="{D4F9382D-B15B-E60F-D736-3326D7D6EAC1}"/>
              </a:ext>
            </a:extLst>
          </p:cNvPr>
          <p:cNvSpPr>
            <a:spLocks noGrp="1"/>
          </p:cNvSpPr>
          <p:nvPr>
            <p:ph type="body" idx="1"/>
          </p:nvPr>
        </p:nvSpPr>
        <p:spPr>
          <a:xfrm>
            <a:off x="311700" y="1579195"/>
            <a:ext cx="8665386" cy="2695625"/>
          </a:xfrm>
        </p:spPr>
        <p:txBody>
          <a:bodyPr/>
          <a:lstStyle/>
          <a:p>
            <a:pPr marL="114300" indent="0">
              <a:buNone/>
            </a:pPr>
            <a:r>
              <a:rPr lang="it-IT" sz="1400" dirty="0">
                <a:solidFill>
                  <a:schemeClr val="tx1"/>
                </a:solidFill>
                <a:effectLst/>
                <a:latin typeface="+mj-lt"/>
                <a:ea typeface="Times New Roman" panose="02020603050405020304" pitchFamily="18" charset="0"/>
              </a:rPr>
              <a:t>Nel diario più volte, soprattutto nei giorni di lavoro nel campo, oppure durante le lunghissime marce dei trasferimenti in Renania, traspare il fatto che per Nicola e i suoi compagni i giorni si susseguissero tutti uguali, talmente uguali, da suggerire che i prigionieri avessero perso la percezione dello scorrere del tempo. </a:t>
            </a:r>
          </a:p>
          <a:p>
            <a:pPr marL="114300" indent="0">
              <a:buNone/>
            </a:pPr>
            <a:endParaRPr lang="it-IT" sz="1400" dirty="0">
              <a:solidFill>
                <a:schemeClr val="tx1"/>
              </a:solidFill>
              <a:latin typeface="+mj-lt"/>
            </a:endParaRPr>
          </a:p>
          <a:p>
            <a:pPr marL="114300" indent="0">
              <a:buNone/>
            </a:pPr>
            <a:r>
              <a:rPr lang="it-IT" sz="1400" dirty="0">
                <a:solidFill>
                  <a:schemeClr val="tx1"/>
                </a:solidFill>
                <a:latin typeface="+mj-lt"/>
              </a:rPr>
              <a:t>Allo stesso modo, le anime dell’Inferno di Dante, sono condannate per l’eternità, non viene mai specificato un inizio o una fine della pena. </a:t>
            </a:r>
          </a:p>
        </p:txBody>
      </p:sp>
    </p:spTree>
    <p:extLst>
      <p:ext uri="{BB962C8B-B14F-4D97-AF65-F5344CB8AC3E}">
        <p14:creationId xmlns:p14="http://schemas.microsoft.com/office/powerpoint/2010/main" val="742269802"/>
      </p:ext>
    </p:extLst>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9927</TotalTime>
  <Words>1942</Words>
  <Application>Microsoft Office PowerPoint</Application>
  <PresentationFormat>Presentazione su schermo (16:9)</PresentationFormat>
  <Paragraphs>151</Paragraphs>
  <Slides>20</Slides>
  <Notes>2</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20</vt:i4>
      </vt:variant>
    </vt:vector>
  </HeadingPairs>
  <TitlesOfParts>
    <vt:vector size="25" baseType="lpstr">
      <vt:lpstr>Algerian</vt:lpstr>
      <vt:lpstr>Arial</vt:lpstr>
      <vt:lpstr>Calibri</vt:lpstr>
      <vt:lpstr>Courier New</vt:lpstr>
      <vt:lpstr>Simple Dark</vt:lpstr>
      <vt:lpstr>Mio nonno deportato ad Armenstein, il suo diario inedito. </vt:lpstr>
      <vt:lpstr>IL PROGETTO «VOCI DALL’INFERNO»</vt:lpstr>
      <vt:lpstr>IL TESTIMONE  E LA SUA TESTIMONIANZA </vt:lpstr>
      <vt:lpstr>DANTE, IL LAGER E IL DIARIO DI NICOLA</vt:lpstr>
      <vt:lpstr>1. CITAZIONI ESPLICITE</vt:lpstr>
      <vt:lpstr>2. PASSI PARAFRASATI </vt:lpstr>
      <vt:lpstr>3. TEMI AFFINI </vt:lpstr>
      <vt:lpstr>4. TERMINI DANTESCHI </vt:lpstr>
      <vt:lpstr>5. DIMENSIONE DELL’ETERNITA’ </vt:lpstr>
      <vt:lpstr>LA CODIFICA </vt:lpstr>
      <vt:lpstr>Presentazione standard di PowerPoint</vt:lpstr>
      <vt:lpstr>UNA CODIFICA DIPLOMATICA </vt:lpstr>
      <vt:lpstr>STRUTTURA DELLA CODIFICA DEL DIARIO</vt:lpstr>
      <vt:lpstr>TRATTI DISTINTIVI DELLA CODIFICA</vt:lpstr>
      <vt:lpstr>Presentazione standard di PowerPoint</vt:lpstr>
      <vt:lpstr>IL SITO WEB </vt:lpstr>
      <vt:lpstr>XSLT </vt:lpstr>
      <vt:lpstr>XSLT3  E SAXONJS</vt:lpstr>
      <vt:lpstr>UTILIZZO DELLA LIBRERIA SAXON-JS  </vt:lpstr>
      <vt:lpstr>IL MODULO INTERATTIVO IXSL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ROBERTO RICCI</dc:creator>
  <cp:lastModifiedBy>Mattia Ricci</cp:lastModifiedBy>
  <cp:revision>9</cp:revision>
  <dcterms:modified xsi:type="dcterms:W3CDTF">2022-09-27T16:18:41Z</dcterms:modified>
</cp:coreProperties>
</file>